
<file path=[Content_Types].xml><?xml version="1.0" encoding="utf-8"?>
<Types xmlns="http://schemas.openxmlformats.org/package/2006/content-types">
  <Default Extension="xml" ContentType="application/xml"/>
  <Default Extension="jpeg" ContentType="image/jpeg"/>
  <Default Extension="wav" ContentType="audio/wav"/>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0" r:id="rId2"/>
  </p:sldMasterIdLst>
  <p:notesMasterIdLst>
    <p:notesMasterId r:id="rId95"/>
  </p:notesMasterIdLst>
  <p:sldIdLst>
    <p:sldId id="256" r:id="rId3"/>
    <p:sldId id="1880" r:id="rId4"/>
    <p:sldId id="1541" r:id="rId5"/>
    <p:sldId id="1542" r:id="rId6"/>
    <p:sldId id="1544" r:id="rId7"/>
    <p:sldId id="1545" r:id="rId8"/>
    <p:sldId id="1547" r:id="rId9"/>
    <p:sldId id="1548" r:id="rId10"/>
    <p:sldId id="1879" r:id="rId11"/>
    <p:sldId id="1550" r:id="rId12"/>
    <p:sldId id="1551" r:id="rId13"/>
    <p:sldId id="1552" r:id="rId14"/>
    <p:sldId id="1553" r:id="rId15"/>
    <p:sldId id="1556" r:id="rId16"/>
    <p:sldId id="1557" r:id="rId17"/>
    <p:sldId id="1559" r:id="rId18"/>
    <p:sldId id="1813" r:id="rId19"/>
    <p:sldId id="1842" r:id="rId20"/>
    <p:sldId id="1845" r:id="rId21"/>
    <p:sldId id="1560" r:id="rId22"/>
    <p:sldId id="1563" r:id="rId23"/>
    <p:sldId id="1564" r:id="rId24"/>
    <p:sldId id="1566" r:id="rId25"/>
    <p:sldId id="1567" r:id="rId26"/>
    <p:sldId id="1568" r:id="rId27"/>
    <p:sldId id="1569" r:id="rId28"/>
    <p:sldId id="1571" r:id="rId29"/>
    <p:sldId id="1572" r:id="rId30"/>
    <p:sldId id="1574" r:id="rId31"/>
    <p:sldId id="1575" r:id="rId32"/>
    <p:sldId id="1576" r:id="rId33"/>
    <p:sldId id="1577" r:id="rId34"/>
    <p:sldId id="1815" r:id="rId35"/>
    <p:sldId id="1818" r:id="rId36"/>
    <p:sldId id="1819" r:id="rId37"/>
    <p:sldId id="1821" r:id="rId38"/>
    <p:sldId id="1822" r:id="rId39"/>
    <p:sldId id="1823" r:id="rId40"/>
    <p:sldId id="1824" r:id="rId41"/>
    <p:sldId id="1826" r:id="rId42"/>
    <p:sldId id="1828" r:id="rId43"/>
    <p:sldId id="1829" r:id="rId44"/>
    <p:sldId id="1830" r:id="rId45"/>
    <p:sldId id="1832" r:id="rId46"/>
    <p:sldId id="1833" r:id="rId47"/>
    <p:sldId id="1834" r:id="rId48"/>
    <p:sldId id="1835" r:id="rId49"/>
    <p:sldId id="1836" r:id="rId50"/>
    <p:sldId id="1837" r:id="rId51"/>
    <p:sldId id="1838" r:id="rId52"/>
    <p:sldId id="1839" r:id="rId53"/>
    <p:sldId id="1840" r:id="rId54"/>
    <p:sldId id="1857" r:id="rId55"/>
    <p:sldId id="1847" r:id="rId56"/>
    <p:sldId id="1852" r:id="rId57"/>
    <p:sldId id="1856" r:id="rId58"/>
    <p:sldId id="1858" r:id="rId59"/>
    <p:sldId id="1859" r:id="rId60"/>
    <p:sldId id="1861" r:id="rId61"/>
    <p:sldId id="1863" r:id="rId62"/>
    <p:sldId id="1864" r:id="rId63"/>
    <p:sldId id="1865" r:id="rId64"/>
    <p:sldId id="1866" r:id="rId65"/>
    <p:sldId id="1891" r:id="rId66"/>
    <p:sldId id="1892" r:id="rId67"/>
    <p:sldId id="1893" r:id="rId68"/>
    <p:sldId id="1895" r:id="rId69"/>
    <p:sldId id="1896" r:id="rId70"/>
    <p:sldId id="1869" r:id="rId71"/>
    <p:sldId id="1870" r:id="rId72"/>
    <p:sldId id="1871" r:id="rId73"/>
    <p:sldId id="1874" r:id="rId74"/>
    <p:sldId id="1875" r:id="rId75"/>
    <p:sldId id="1717" r:id="rId76"/>
    <p:sldId id="1720" r:id="rId77"/>
    <p:sldId id="1721" r:id="rId78"/>
    <p:sldId id="1722" r:id="rId79"/>
    <p:sldId id="1723" r:id="rId80"/>
    <p:sldId id="1725" r:id="rId81"/>
    <p:sldId id="1881" r:id="rId82"/>
    <p:sldId id="1727" r:id="rId83"/>
    <p:sldId id="1729" r:id="rId84"/>
    <p:sldId id="1730" r:id="rId85"/>
    <p:sldId id="1882" r:id="rId86"/>
    <p:sldId id="1883" r:id="rId87"/>
    <p:sldId id="1884" r:id="rId88"/>
    <p:sldId id="1885" r:id="rId89"/>
    <p:sldId id="1886" r:id="rId90"/>
    <p:sldId id="1887" r:id="rId91"/>
    <p:sldId id="1888" r:id="rId92"/>
    <p:sldId id="1889" r:id="rId93"/>
    <p:sldId id="1890" r:id="rId94"/>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85">
          <p15:clr>
            <a:srgbClr val="A4A3A4"/>
          </p15:clr>
        </p15:guide>
        <p15:guide id="2" orient="horz" pos="165">
          <p15:clr>
            <a:srgbClr val="A4A3A4"/>
          </p15:clr>
        </p15:guide>
        <p15:guide id="3" orient="horz" pos="3891">
          <p15:clr>
            <a:srgbClr val="A4A3A4"/>
          </p15:clr>
        </p15:guide>
        <p15:guide id="4" orient="horz" pos="771">
          <p15:clr>
            <a:srgbClr val="A4A3A4"/>
          </p15:clr>
        </p15:guide>
        <p15:guide id="5" pos="295">
          <p15:clr>
            <a:srgbClr val="A4A3A4"/>
          </p15:clr>
        </p15:guide>
        <p15:guide id="6" pos="5513">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DBB08"/>
    <a:srgbClr val="BF1E2D"/>
    <a:srgbClr val="6A8B25"/>
    <a:srgbClr val="CBCBCB"/>
    <a:srgbClr val="FF6600"/>
    <a:srgbClr val="E7E3E7"/>
    <a:srgbClr val="AAAAA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444" autoAdjust="0"/>
  </p:normalViewPr>
  <p:slideViewPr>
    <p:cSldViewPr>
      <p:cViewPr>
        <p:scale>
          <a:sx n="108" d="100"/>
          <a:sy n="108" d="100"/>
        </p:scale>
        <p:origin x="760" y="128"/>
      </p:cViewPr>
      <p:guideLst>
        <p:guide orient="horz" pos="285"/>
        <p:guide orient="horz" pos="165"/>
        <p:guide orient="horz" pos="3891"/>
        <p:guide orient="horz" pos="771"/>
        <p:guide pos="295"/>
        <p:guide pos="5513"/>
        <p:guide pos="2880"/>
      </p:guideLst>
    </p:cSldViewPr>
  </p:slideViewPr>
  <p:outlineViewPr>
    <p:cViewPr>
      <p:scale>
        <a:sx n="33" d="100"/>
        <a:sy n="33" d="100"/>
      </p:scale>
      <p:origin x="78" y="9174"/>
    </p:cViewPr>
  </p:outlin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notesMaster" Target="notesMasters/notesMaster1.xml"/><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A6383-D9AD-4CEB-8462-5F6903D85D01}" type="doc">
      <dgm:prSet loTypeId="urn:microsoft.com/office/officeart/2005/8/layout/radial6" loCatId="cycle" qsTypeId="urn:microsoft.com/office/officeart/2005/8/quickstyle/simple4" qsCatId="simple" csTypeId="urn:microsoft.com/office/officeart/2005/8/colors/accent0_2" csCatId="mainScheme" phldr="1"/>
      <dgm:spPr/>
      <dgm:t>
        <a:bodyPr/>
        <a:lstStyle/>
        <a:p>
          <a:endParaRPr lang="zh-CN" altLang="en-US"/>
        </a:p>
      </dgm:t>
    </dgm:pt>
    <dgm:pt modelId="{8E020924-B32A-425F-86CB-0B8C60D50446}">
      <dgm:prSet phldrT="[文本]"/>
      <dgm:spPr>
        <a:solidFill>
          <a:schemeClr val="accent2">
            <a:lumMod val="20000"/>
            <a:lumOff val="80000"/>
          </a:schemeClr>
        </a:solidFill>
      </dgm:spPr>
      <dgm:t>
        <a:bodyPr/>
        <a:lstStyle/>
        <a:p>
          <a:r>
            <a:rPr lang="zh-CN" altLang="en-US" dirty="0" smtClean="0"/>
            <a:t>缺失共同的价值观</a:t>
          </a:r>
          <a:endParaRPr lang="zh-CN" altLang="en-US" dirty="0"/>
        </a:p>
      </dgm:t>
    </dgm:pt>
    <dgm:pt modelId="{D5C1E44D-95EE-4BA1-8DA8-BE8EBE5C2F90}" type="parTrans" cxnId="{55389227-CF7A-43B1-8684-D3014BB824EF}">
      <dgm:prSet/>
      <dgm:spPr/>
      <dgm:t>
        <a:bodyPr/>
        <a:lstStyle/>
        <a:p>
          <a:endParaRPr lang="zh-CN" altLang="en-US"/>
        </a:p>
      </dgm:t>
    </dgm:pt>
    <dgm:pt modelId="{C9CD2381-1225-45B4-8DBA-0EBBE608455C}" type="sibTrans" cxnId="{55389227-CF7A-43B1-8684-D3014BB824EF}">
      <dgm:prSet/>
      <dgm:spPr/>
      <dgm:t>
        <a:bodyPr/>
        <a:lstStyle/>
        <a:p>
          <a:endParaRPr lang="zh-CN" altLang="en-US"/>
        </a:p>
      </dgm:t>
    </dgm:pt>
    <dgm:pt modelId="{1A94D7A3-2D75-4361-9C27-F7794C106CC7}">
      <dgm:prSet phldrT="[文本]"/>
      <dgm:spPr>
        <a:solidFill>
          <a:srgbClr val="FFC000"/>
        </a:solidFill>
      </dgm:spPr>
      <dgm:t>
        <a:bodyPr/>
        <a:lstStyle/>
        <a:p>
          <a:r>
            <a:rPr lang="zh-CN" altLang="en-US" dirty="0" smtClean="0"/>
            <a:t>缺乏愿景和目标</a:t>
          </a:r>
          <a:endParaRPr lang="zh-CN" altLang="en-US" dirty="0"/>
        </a:p>
      </dgm:t>
    </dgm:pt>
    <dgm:pt modelId="{F4F425C6-2877-423C-AEFB-09B147C1D9CA}" type="parTrans" cxnId="{1A183FA9-E0E2-4ACB-9E41-5E6DC539EBA6}">
      <dgm:prSet/>
      <dgm:spPr/>
      <dgm:t>
        <a:bodyPr/>
        <a:lstStyle/>
        <a:p>
          <a:endParaRPr lang="zh-CN" altLang="en-US"/>
        </a:p>
      </dgm:t>
    </dgm:pt>
    <dgm:pt modelId="{86E7BF96-8DD0-43D9-951D-B9DDEBE4E93B}" type="sibTrans" cxnId="{1A183FA9-E0E2-4ACB-9E41-5E6DC539EBA6}">
      <dgm:prSet/>
      <dgm:spPr>
        <a:solidFill>
          <a:schemeClr val="bg2">
            <a:lumMod val="50000"/>
          </a:schemeClr>
        </a:solidFill>
      </dgm:spPr>
      <dgm:t>
        <a:bodyPr/>
        <a:lstStyle/>
        <a:p>
          <a:endParaRPr lang="zh-CN" altLang="en-US"/>
        </a:p>
      </dgm:t>
    </dgm:pt>
    <dgm:pt modelId="{B21190DA-875B-462A-9032-7879BE321B7A}">
      <dgm:prSet phldrT="[文本]"/>
      <dgm:spPr>
        <a:solidFill>
          <a:srgbClr val="FFFF00"/>
        </a:solidFill>
      </dgm:spPr>
      <dgm:t>
        <a:bodyPr/>
        <a:lstStyle/>
        <a:p>
          <a:r>
            <a:rPr lang="zh-CN" altLang="en-US" dirty="0" smtClean="0"/>
            <a:t>官僚的组织体系</a:t>
          </a:r>
          <a:endParaRPr lang="zh-CN" altLang="en-US" dirty="0"/>
        </a:p>
      </dgm:t>
    </dgm:pt>
    <dgm:pt modelId="{E415C0E5-7BD5-4B7E-906B-74ABE0D56E77}" type="parTrans" cxnId="{AAE22F4D-5694-4326-A4A3-789FA0A2EF74}">
      <dgm:prSet/>
      <dgm:spPr/>
      <dgm:t>
        <a:bodyPr/>
        <a:lstStyle/>
        <a:p>
          <a:endParaRPr lang="zh-CN" altLang="en-US"/>
        </a:p>
      </dgm:t>
    </dgm:pt>
    <dgm:pt modelId="{F4A12919-14BD-4537-877C-7D78B6DEFF26}" type="sibTrans" cxnId="{AAE22F4D-5694-4326-A4A3-789FA0A2EF74}">
      <dgm:prSet/>
      <dgm:spPr>
        <a:solidFill>
          <a:schemeClr val="bg2">
            <a:lumMod val="50000"/>
          </a:schemeClr>
        </a:solidFill>
      </dgm:spPr>
      <dgm:t>
        <a:bodyPr/>
        <a:lstStyle/>
        <a:p>
          <a:endParaRPr lang="zh-CN" altLang="en-US"/>
        </a:p>
      </dgm:t>
    </dgm:pt>
    <dgm:pt modelId="{137A9A4D-7E8B-4B48-8E75-7A755D799DEB}">
      <dgm:prSet phldrT="[文本]"/>
      <dgm:spPr>
        <a:solidFill>
          <a:srgbClr val="00B0F0"/>
        </a:solidFill>
      </dgm:spPr>
      <dgm:t>
        <a:bodyPr/>
        <a:lstStyle/>
        <a:p>
          <a:r>
            <a:rPr lang="zh-CN" altLang="en-US" dirty="0" smtClean="0"/>
            <a:t>缺乏信任</a:t>
          </a:r>
          <a:endParaRPr lang="zh-CN" altLang="en-US" dirty="0"/>
        </a:p>
      </dgm:t>
    </dgm:pt>
    <dgm:pt modelId="{71730305-94FA-4246-AC0B-BDDAC800AE06}" type="parTrans" cxnId="{0A7103F2-2C06-4231-9EC9-5FA534CDC855}">
      <dgm:prSet/>
      <dgm:spPr/>
      <dgm:t>
        <a:bodyPr/>
        <a:lstStyle/>
        <a:p>
          <a:endParaRPr lang="zh-CN" altLang="en-US"/>
        </a:p>
      </dgm:t>
    </dgm:pt>
    <dgm:pt modelId="{BED6D831-7FA5-4E9D-931E-A57E6009391B}" type="sibTrans" cxnId="{0A7103F2-2C06-4231-9EC9-5FA534CDC855}">
      <dgm:prSet/>
      <dgm:spPr>
        <a:solidFill>
          <a:schemeClr val="bg2">
            <a:lumMod val="50000"/>
          </a:schemeClr>
        </a:solidFill>
      </dgm:spPr>
      <dgm:t>
        <a:bodyPr/>
        <a:lstStyle/>
        <a:p>
          <a:endParaRPr lang="zh-CN" altLang="en-US"/>
        </a:p>
      </dgm:t>
    </dgm:pt>
    <dgm:pt modelId="{154BCAC7-C935-41AC-A4A6-2F48C630F1AC}">
      <dgm:prSet phldrT="[文本]"/>
      <dgm:spPr>
        <a:solidFill>
          <a:srgbClr val="00B050"/>
        </a:solidFill>
      </dgm:spPr>
      <dgm:t>
        <a:bodyPr/>
        <a:lstStyle/>
        <a:p>
          <a:r>
            <a:rPr lang="zh-CN" altLang="en-US" dirty="0" smtClean="0"/>
            <a:t>不能个人效能最大化</a:t>
          </a:r>
          <a:endParaRPr lang="zh-CN" altLang="en-US" dirty="0"/>
        </a:p>
      </dgm:t>
    </dgm:pt>
    <dgm:pt modelId="{009B440A-7705-4530-848C-14BDB5873895}" type="parTrans" cxnId="{C325E19A-4D7D-4CDF-9894-E2D482662949}">
      <dgm:prSet/>
      <dgm:spPr/>
      <dgm:t>
        <a:bodyPr/>
        <a:lstStyle/>
        <a:p>
          <a:endParaRPr lang="zh-CN" altLang="en-US"/>
        </a:p>
      </dgm:t>
    </dgm:pt>
    <dgm:pt modelId="{2A9A14F2-F355-4E9F-8264-CF7C1648F9A9}" type="sibTrans" cxnId="{C325E19A-4D7D-4CDF-9894-E2D482662949}">
      <dgm:prSet/>
      <dgm:spPr>
        <a:solidFill>
          <a:schemeClr val="bg2">
            <a:lumMod val="50000"/>
          </a:schemeClr>
        </a:solidFill>
      </dgm:spPr>
      <dgm:t>
        <a:bodyPr/>
        <a:lstStyle/>
        <a:p>
          <a:endParaRPr lang="zh-CN" altLang="en-US"/>
        </a:p>
      </dgm:t>
    </dgm:pt>
    <dgm:pt modelId="{CAEF966C-A9A9-4C78-A43C-30A02B8BE89D}" type="pres">
      <dgm:prSet presAssocID="{79AA6383-D9AD-4CEB-8462-5F6903D85D01}" presName="Name0" presStyleCnt="0">
        <dgm:presLayoutVars>
          <dgm:chMax val="1"/>
          <dgm:dir/>
          <dgm:animLvl val="ctr"/>
          <dgm:resizeHandles val="exact"/>
        </dgm:presLayoutVars>
      </dgm:prSet>
      <dgm:spPr/>
      <dgm:t>
        <a:bodyPr/>
        <a:lstStyle/>
        <a:p>
          <a:endParaRPr lang="zh-CN" altLang="en-US"/>
        </a:p>
      </dgm:t>
    </dgm:pt>
    <dgm:pt modelId="{CA656064-074E-4A3D-81CF-1F9D6506C29F}" type="pres">
      <dgm:prSet presAssocID="{8E020924-B32A-425F-86CB-0B8C60D50446}" presName="centerShape" presStyleLbl="node0" presStyleIdx="0" presStyleCnt="1" custLinFactNeighborY="2485"/>
      <dgm:spPr/>
      <dgm:t>
        <a:bodyPr/>
        <a:lstStyle/>
        <a:p>
          <a:endParaRPr lang="zh-CN" altLang="en-US"/>
        </a:p>
      </dgm:t>
    </dgm:pt>
    <dgm:pt modelId="{2FD40AC7-7F4F-4E18-A69E-4DE7B27EBF10}" type="pres">
      <dgm:prSet presAssocID="{1A94D7A3-2D75-4361-9C27-F7794C106CC7}" presName="node" presStyleLbl="node1" presStyleIdx="0" presStyleCnt="4" custScaleX="147503" custRadScaleRad="103532">
        <dgm:presLayoutVars>
          <dgm:bulletEnabled val="1"/>
        </dgm:presLayoutVars>
      </dgm:prSet>
      <dgm:spPr/>
      <dgm:t>
        <a:bodyPr/>
        <a:lstStyle/>
        <a:p>
          <a:endParaRPr lang="zh-CN" altLang="en-US"/>
        </a:p>
      </dgm:t>
    </dgm:pt>
    <dgm:pt modelId="{C9BEFF0A-A2A7-4C66-8715-EDD0EEE2DD58}" type="pres">
      <dgm:prSet presAssocID="{1A94D7A3-2D75-4361-9C27-F7794C106CC7}" presName="dummy" presStyleCnt="0"/>
      <dgm:spPr/>
    </dgm:pt>
    <dgm:pt modelId="{B6C984BA-5F9F-4480-A9AC-5056F5DA9742}" type="pres">
      <dgm:prSet presAssocID="{86E7BF96-8DD0-43D9-951D-B9DDEBE4E93B}" presName="sibTrans" presStyleLbl="sibTrans2D1" presStyleIdx="0" presStyleCnt="4" custScaleX="131253" custScaleY="113248"/>
      <dgm:spPr/>
      <dgm:t>
        <a:bodyPr/>
        <a:lstStyle/>
        <a:p>
          <a:endParaRPr lang="zh-CN" altLang="en-US"/>
        </a:p>
      </dgm:t>
    </dgm:pt>
    <dgm:pt modelId="{A6DB0274-D63B-441D-9CB8-B64862741CB9}" type="pres">
      <dgm:prSet presAssocID="{B21190DA-875B-462A-9032-7879BE321B7A}" presName="node" presStyleLbl="node1" presStyleIdx="1" presStyleCnt="4" custScaleX="149230" custRadScaleRad="116016">
        <dgm:presLayoutVars>
          <dgm:bulletEnabled val="1"/>
        </dgm:presLayoutVars>
      </dgm:prSet>
      <dgm:spPr/>
      <dgm:t>
        <a:bodyPr/>
        <a:lstStyle/>
        <a:p>
          <a:endParaRPr lang="zh-CN" altLang="en-US"/>
        </a:p>
      </dgm:t>
    </dgm:pt>
    <dgm:pt modelId="{7AAD7506-7709-4D18-927F-AADFE6E0DA67}" type="pres">
      <dgm:prSet presAssocID="{B21190DA-875B-462A-9032-7879BE321B7A}" presName="dummy" presStyleCnt="0"/>
      <dgm:spPr/>
    </dgm:pt>
    <dgm:pt modelId="{C18D1573-0CBA-45CA-921B-6658E3A64A2B}" type="pres">
      <dgm:prSet presAssocID="{F4A12919-14BD-4537-877C-7D78B6DEFF26}" presName="sibTrans" presStyleLbl="sibTrans2D1" presStyleIdx="1" presStyleCnt="4" custScaleX="124554" custScaleY="104467"/>
      <dgm:spPr/>
      <dgm:t>
        <a:bodyPr/>
        <a:lstStyle/>
        <a:p>
          <a:endParaRPr lang="zh-CN" altLang="en-US"/>
        </a:p>
      </dgm:t>
    </dgm:pt>
    <dgm:pt modelId="{39C91C78-F59D-4328-B782-941FE17A41BE}" type="pres">
      <dgm:prSet presAssocID="{137A9A4D-7E8B-4B48-8E75-7A755D799DEB}" presName="node" presStyleLbl="node1" presStyleIdx="2" presStyleCnt="4" custScaleX="156882" custRadScaleRad="101401">
        <dgm:presLayoutVars>
          <dgm:bulletEnabled val="1"/>
        </dgm:presLayoutVars>
      </dgm:prSet>
      <dgm:spPr/>
      <dgm:t>
        <a:bodyPr/>
        <a:lstStyle/>
        <a:p>
          <a:endParaRPr lang="zh-CN" altLang="en-US"/>
        </a:p>
      </dgm:t>
    </dgm:pt>
    <dgm:pt modelId="{07295798-B1F1-45A7-9DB7-6278E1701CC6}" type="pres">
      <dgm:prSet presAssocID="{137A9A4D-7E8B-4B48-8E75-7A755D799DEB}" presName="dummy" presStyleCnt="0"/>
      <dgm:spPr/>
    </dgm:pt>
    <dgm:pt modelId="{CA6C5883-27EE-4948-B09C-42DE1B52E63B}" type="pres">
      <dgm:prSet presAssocID="{BED6D831-7FA5-4E9D-931E-A57E6009391B}" presName="sibTrans" presStyleLbl="sibTrans2D1" presStyleIdx="2" presStyleCnt="4" custScaleX="109908" custScaleY="104467"/>
      <dgm:spPr/>
      <dgm:t>
        <a:bodyPr/>
        <a:lstStyle/>
        <a:p>
          <a:endParaRPr lang="zh-CN" altLang="en-US"/>
        </a:p>
      </dgm:t>
    </dgm:pt>
    <dgm:pt modelId="{BB307A0D-D394-424E-902E-66B2086B39E1}" type="pres">
      <dgm:prSet presAssocID="{154BCAC7-C935-41AC-A4A6-2F48C630F1AC}" presName="node" presStyleLbl="node1" presStyleIdx="3" presStyleCnt="4" custScaleX="155753" custRadScaleRad="122874">
        <dgm:presLayoutVars>
          <dgm:bulletEnabled val="1"/>
        </dgm:presLayoutVars>
      </dgm:prSet>
      <dgm:spPr/>
      <dgm:t>
        <a:bodyPr/>
        <a:lstStyle/>
        <a:p>
          <a:endParaRPr lang="zh-CN" altLang="en-US"/>
        </a:p>
      </dgm:t>
    </dgm:pt>
    <dgm:pt modelId="{E5E48337-6901-412A-B9A3-3AC3C73E582D}" type="pres">
      <dgm:prSet presAssocID="{154BCAC7-C935-41AC-A4A6-2F48C630F1AC}" presName="dummy" presStyleCnt="0"/>
      <dgm:spPr/>
    </dgm:pt>
    <dgm:pt modelId="{C2634BA3-8991-48A4-8C72-2AA88E7B3081}" type="pres">
      <dgm:prSet presAssocID="{2A9A14F2-F355-4E9F-8264-CF7C1648F9A9}" presName="sibTrans" presStyleLbl="sibTrans2D1" presStyleIdx="3" presStyleCnt="4" custScaleX="119957" custScaleY="106549"/>
      <dgm:spPr/>
      <dgm:t>
        <a:bodyPr/>
        <a:lstStyle/>
        <a:p>
          <a:endParaRPr lang="zh-CN" altLang="en-US"/>
        </a:p>
      </dgm:t>
    </dgm:pt>
  </dgm:ptLst>
  <dgm:cxnLst>
    <dgm:cxn modelId="{AAE22F4D-5694-4326-A4A3-789FA0A2EF74}" srcId="{8E020924-B32A-425F-86CB-0B8C60D50446}" destId="{B21190DA-875B-462A-9032-7879BE321B7A}" srcOrd="1" destOrd="0" parTransId="{E415C0E5-7BD5-4B7E-906B-74ABE0D56E77}" sibTransId="{F4A12919-14BD-4537-877C-7D78B6DEFF26}"/>
    <dgm:cxn modelId="{576AB9D9-F520-4B6A-B7F7-A7CC107395E1}" type="presOf" srcId="{79AA6383-D9AD-4CEB-8462-5F6903D85D01}" destId="{CAEF966C-A9A9-4C78-A43C-30A02B8BE89D}" srcOrd="0" destOrd="0" presId="urn:microsoft.com/office/officeart/2005/8/layout/radial6"/>
    <dgm:cxn modelId="{0A7103F2-2C06-4231-9EC9-5FA534CDC855}" srcId="{8E020924-B32A-425F-86CB-0B8C60D50446}" destId="{137A9A4D-7E8B-4B48-8E75-7A755D799DEB}" srcOrd="2" destOrd="0" parTransId="{71730305-94FA-4246-AC0B-BDDAC800AE06}" sibTransId="{BED6D831-7FA5-4E9D-931E-A57E6009391B}"/>
    <dgm:cxn modelId="{C551A2D0-C3F5-48BE-AB1A-AA44E6C32454}" type="presOf" srcId="{2A9A14F2-F355-4E9F-8264-CF7C1648F9A9}" destId="{C2634BA3-8991-48A4-8C72-2AA88E7B3081}" srcOrd="0" destOrd="0" presId="urn:microsoft.com/office/officeart/2005/8/layout/radial6"/>
    <dgm:cxn modelId="{CD31B48A-76D8-4412-A942-10D468DFD343}" type="presOf" srcId="{137A9A4D-7E8B-4B48-8E75-7A755D799DEB}" destId="{39C91C78-F59D-4328-B782-941FE17A41BE}" srcOrd="0" destOrd="0" presId="urn:microsoft.com/office/officeart/2005/8/layout/radial6"/>
    <dgm:cxn modelId="{C325E19A-4D7D-4CDF-9894-E2D482662949}" srcId="{8E020924-B32A-425F-86CB-0B8C60D50446}" destId="{154BCAC7-C935-41AC-A4A6-2F48C630F1AC}" srcOrd="3" destOrd="0" parTransId="{009B440A-7705-4530-848C-14BDB5873895}" sibTransId="{2A9A14F2-F355-4E9F-8264-CF7C1648F9A9}"/>
    <dgm:cxn modelId="{DFF17E0C-F252-41F4-AD1F-5B2C96760F3C}" type="presOf" srcId="{B21190DA-875B-462A-9032-7879BE321B7A}" destId="{A6DB0274-D63B-441D-9CB8-B64862741CB9}" srcOrd="0" destOrd="0" presId="urn:microsoft.com/office/officeart/2005/8/layout/radial6"/>
    <dgm:cxn modelId="{1A183FA9-E0E2-4ACB-9E41-5E6DC539EBA6}" srcId="{8E020924-B32A-425F-86CB-0B8C60D50446}" destId="{1A94D7A3-2D75-4361-9C27-F7794C106CC7}" srcOrd="0" destOrd="0" parTransId="{F4F425C6-2877-423C-AEFB-09B147C1D9CA}" sibTransId="{86E7BF96-8DD0-43D9-951D-B9DDEBE4E93B}"/>
    <dgm:cxn modelId="{61DFF8E4-0D9F-48C5-A415-4CCA3707C93D}" type="presOf" srcId="{86E7BF96-8DD0-43D9-951D-B9DDEBE4E93B}" destId="{B6C984BA-5F9F-4480-A9AC-5056F5DA9742}" srcOrd="0" destOrd="0" presId="urn:microsoft.com/office/officeart/2005/8/layout/radial6"/>
    <dgm:cxn modelId="{55389227-CF7A-43B1-8684-D3014BB824EF}" srcId="{79AA6383-D9AD-4CEB-8462-5F6903D85D01}" destId="{8E020924-B32A-425F-86CB-0B8C60D50446}" srcOrd="0" destOrd="0" parTransId="{D5C1E44D-95EE-4BA1-8DA8-BE8EBE5C2F90}" sibTransId="{C9CD2381-1225-45B4-8DBA-0EBBE608455C}"/>
    <dgm:cxn modelId="{0BA799E2-97CA-47DA-9384-05C29AA9AAD7}" type="presOf" srcId="{154BCAC7-C935-41AC-A4A6-2F48C630F1AC}" destId="{BB307A0D-D394-424E-902E-66B2086B39E1}" srcOrd="0" destOrd="0" presId="urn:microsoft.com/office/officeart/2005/8/layout/radial6"/>
    <dgm:cxn modelId="{575ECB9C-25AD-495E-A7EC-580D3DAD81A4}" type="presOf" srcId="{1A94D7A3-2D75-4361-9C27-F7794C106CC7}" destId="{2FD40AC7-7F4F-4E18-A69E-4DE7B27EBF10}" srcOrd="0" destOrd="0" presId="urn:microsoft.com/office/officeart/2005/8/layout/radial6"/>
    <dgm:cxn modelId="{4035B6E2-5AC5-4C3C-AE68-99C936FB8E93}" type="presOf" srcId="{BED6D831-7FA5-4E9D-931E-A57E6009391B}" destId="{CA6C5883-27EE-4948-B09C-42DE1B52E63B}" srcOrd="0" destOrd="0" presId="urn:microsoft.com/office/officeart/2005/8/layout/radial6"/>
    <dgm:cxn modelId="{B7D32C66-3205-43CF-9056-40204ED2D3BD}" type="presOf" srcId="{8E020924-B32A-425F-86CB-0B8C60D50446}" destId="{CA656064-074E-4A3D-81CF-1F9D6506C29F}" srcOrd="0" destOrd="0" presId="urn:microsoft.com/office/officeart/2005/8/layout/radial6"/>
    <dgm:cxn modelId="{0597C279-3881-4F41-85DB-B697C6254715}" type="presOf" srcId="{F4A12919-14BD-4537-877C-7D78B6DEFF26}" destId="{C18D1573-0CBA-45CA-921B-6658E3A64A2B}" srcOrd="0" destOrd="0" presId="urn:microsoft.com/office/officeart/2005/8/layout/radial6"/>
    <dgm:cxn modelId="{5C5AB0F3-C0BF-4ECD-A456-1D1BF9F0BCF2}" type="presParOf" srcId="{CAEF966C-A9A9-4C78-A43C-30A02B8BE89D}" destId="{CA656064-074E-4A3D-81CF-1F9D6506C29F}" srcOrd="0" destOrd="0" presId="urn:microsoft.com/office/officeart/2005/8/layout/radial6"/>
    <dgm:cxn modelId="{E8A6CDA5-7270-4101-BAC0-EDAEC35D268C}" type="presParOf" srcId="{CAEF966C-A9A9-4C78-A43C-30A02B8BE89D}" destId="{2FD40AC7-7F4F-4E18-A69E-4DE7B27EBF10}" srcOrd="1" destOrd="0" presId="urn:microsoft.com/office/officeart/2005/8/layout/radial6"/>
    <dgm:cxn modelId="{9116CC22-45D5-4359-9809-8F254706277D}" type="presParOf" srcId="{CAEF966C-A9A9-4C78-A43C-30A02B8BE89D}" destId="{C9BEFF0A-A2A7-4C66-8715-EDD0EEE2DD58}" srcOrd="2" destOrd="0" presId="urn:microsoft.com/office/officeart/2005/8/layout/radial6"/>
    <dgm:cxn modelId="{DC760E83-D41C-43BD-AD4C-6BDE83ADDF69}" type="presParOf" srcId="{CAEF966C-A9A9-4C78-A43C-30A02B8BE89D}" destId="{B6C984BA-5F9F-4480-A9AC-5056F5DA9742}" srcOrd="3" destOrd="0" presId="urn:microsoft.com/office/officeart/2005/8/layout/radial6"/>
    <dgm:cxn modelId="{78ED230D-7BF1-48A4-A9C3-5E61E8121D9A}" type="presParOf" srcId="{CAEF966C-A9A9-4C78-A43C-30A02B8BE89D}" destId="{A6DB0274-D63B-441D-9CB8-B64862741CB9}" srcOrd="4" destOrd="0" presId="urn:microsoft.com/office/officeart/2005/8/layout/radial6"/>
    <dgm:cxn modelId="{9202B962-A706-42D4-ACDD-D2465D122E2D}" type="presParOf" srcId="{CAEF966C-A9A9-4C78-A43C-30A02B8BE89D}" destId="{7AAD7506-7709-4D18-927F-AADFE6E0DA67}" srcOrd="5" destOrd="0" presId="urn:microsoft.com/office/officeart/2005/8/layout/radial6"/>
    <dgm:cxn modelId="{A71650EB-D5B1-4E9B-A9F5-3F3181C2D250}" type="presParOf" srcId="{CAEF966C-A9A9-4C78-A43C-30A02B8BE89D}" destId="{C18D1573-0CBA-45CA-921B-6658E3A64A2B}" srcOrd="6" destOrd="0" presId="urn:microsoft.com/office/officeart/2005/8/layout/radial6"/>
    <dgm:cxn modelId="{BB07388C-E3A9-4099-9722-39F22DC37E26}" type="presParOf" srcId="{CAEF966C-A9A9-4C78-A43C-30A02B8BE89D}" destId="{39C91C78-F59D-4328-B782-941FE17A41BE}" srcOrd="7" destOrd="0" presId="urn:microsoft.com/office/officeart/2005/8/layout/radial6"/>
    <dgm:cxn modelId="{1472364B-5C6C-44B2-99AF-5B10998D3F2D}" type="presParOf" srcId="{CAEF966C-A9A9-4C78-A43C-30A02B8BE89D}" destId="{07295798-B1F1-45A7-9DB7-6278E1701CC6}" srcOrd="8" destOrd="0" presId="urn:microsoft.com/office/officeart/2005/8/layout/radial6"/>
    <dgm:cxn modelId="{5EEC96A8-9DAE-4E52-A418-B2BD3028D59A}" type="presParOf" srcId="{CAEF966C-A9A9-4C78-A43C-30A02B8BE89D}" destId="{CA6C5883-27EE-4948-B09C-42DE1B52E63B}" srcOrd="9" destOrd="0" presId="urn:microsoft.com/office/officeart/2005/8/layout/radial6"/>
    <dgm:cxn modelId="{D608C335-D138-4E94-B4D9-4316D343DD19}" type="presParOf" srcId="{CAEF966C-A9A9-4C78-A43C-30A02B8BE89D}" destId="{BB307A0D-D394-424E-902E-66B2086B39E1}" srcOrd="10" destOrd="0" presId="urn:microsoft.com/office/officeart/2005/8/layout/radial6"/>
    <dgm:cxn modelId="{6CC3D47A-A525-4D26-A0DE-5C41059657CB}" type="presParOf" srcId="{CAEF966C-A9A9-4C78-A43C-30A02B8BE89D}" destId="{E5E48337-6901-412A-B9A3-3AC3C73E582D}" srcOrd="11" destOrd="0" presId="urn:microsoft.com/office/officeart/2005/8/layout/radial6"/>
    <dgm:cxn modelId="{B5B3C250-CB80-4624-8807-9DFFAE0EA78F}" type="presParOf" srcId="{CAEF966C-A9A9-4C78-A43C-30A02B8BE89D}" destId="{C2634BA3-8991-48A4-8C72-2AA88E7B308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819F65-1E32-42A7-AA26-AF699E0872C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0F5ED7DE-7FD5-4C01-A09E-B5A6BD058D16}">
      <dgm:prSet phldrT="[文本]" custT="1"/>
      <dgm:spPr>
        <a:solidFill>
          <a:srgbClr val="00B050"/>
        </a:solidFill>
      </dgm:spPr>
      <dgm:t>
        <a:bodyPr/>
        <a:lstStyle/>
        <a:p>
          <a:r>
            <a:rPr lang="zh-CN" altLang="en-US" sz="2800" b="1" dirty="0" smtClean="0">
              <a:solidFill>
                <a:schemeClr val="tx1"/>
              </a:solidFill>
            </a:rPr>
            <a:t>布道者</a:t>
          </a:r>
          <a:endParaRPr lang="zh-CN" altLang="en-US" sz="2800" b="1" dirty="0">
            <a:solidFill>
              <a:schemeClr val="tx1"/>
            </a:solidFill>
          </a:endParaRPr>
        </a:p>
      </dgm:t>
    </dgm:pt>
    <dgm:pt modelId="{8ADD6E8B-3A92-44AD-9D7F-2C6344696972}" type="parTrans" cxnId="{50A25D1D-81E6-4EA8-8A33-F19AD2683E88}">
      <dgm:prSet/>
      <dgm:spPr/>
      <dgm:t>
        <a:bodyPr/>
        <a:lstStyle/>
        <a:p>
          <a:endParaRPr lang="zh-CN" altLang="en-US" b="1">
            <a:solidFill>
              <a:schemeClr val="tx1"/>
            </a:solidFill>
          </a:endParaRPr>
        </a:p>
      </dgm:t>
    </dgm:pt>
    <dgm:pt modelId="{CBD3F3A4-AAD0-4D32-9ED9-5AC529062C27}" type="sibTrans" cxnId="{50A25D1D-81E6-4EA8-8A33-F19AD2683E88}">
      <dgm:prSet/>
      <dgm:spPr/>
      <dgm:t>
        <a:bodyPr/>
        <a:lstStyle/>
        <a:p>
          <a:endParaRPr lang="zh-CN" altLang="en-US" b="1">
            <a:solidFill>
              <a:schemeClr val="tx1"/>
            </a:solidFill>
          </a:endParaRPr>
        </a:p>
      </dgm:t>
    </dgm:pt>
    <dgm:pt modelId="{BCED54E0-8A5A-4052-9FE5-E3898EEB0ED3}">
      <dgm:prSet phldrT="[文本]"/>
      <dgm:spPr>
        <a:solidFill>
          <a:srgbClr val="FF0000"/>
        </a:solidFill>
      </dgm:spPr>
      <dgm:t>
        <a:bodyPr/>
        <a:lstStyle/>
        <a:p>
          <a:r>
            <a:rPr lang="zh-CN" altLang="en-US" b="1" dirty="0" smtClean="0">
              <a:solidFill>
                <a:schemeClr val="tx1"/>
              </a:solidFill>
            </a:rPr>
            <a:t>反思</a:t>
          </a:r>
          <a:endParaRPr lang="zh-CN" altLang="en-US" b="1" dirty="0">
            <a:solidFill>
              <a:schemeClr val="tx1"/>
            </a:solidFill>
          </a:endParaRPr>
        </a:p>
      </dgm:t>
    </dgm:pt>
    <dgm:pt modelId="{2DEAECC2-CE61-4804-911D-C0CC2A7F0987}" type="parTrans" cxnId="{D9E38069-FA64-4CBA-8F51-427FEB21829D}">
      <dgm:prSet/>
      <dgm:spPr/>
      <dgm:t>
        <a:bodyPr/>
        <a:lstStyle/>
        <a:p>
          <a:endParaRPr lang="zh-CN" altLang="en-US" b="1">
            <a:solidFill>
              <a:schemeClr val="tx1"/>
            </a:solidFill>
          </a:endParaRPr>
        </a:p>
      </dgm:t>
    </dgm:pt>
    <dgm:pt modelId="{EA520CDE-1122-4AAB-830F-8CC8B9C996ED}" type="sibTrans" cxnId="{D9E38069-FA64-4CBA-8F51-427FEB21829D}">
      <dgm:prSet/>
      <dgm:spPr>
        <a:solidFill>
          <a:srgbClr val="7030A0"/>
        </a:solidFill>
      </dgm:spPr>
      <dgm:t>
        <a:bodyPr/>
        <a:lstStyle/>
        <a:p>
          <a:endParaRPr lang="zh-CN" altLang="en-US" b="1">
            <a:solidFill>
              <a:schemeClr val="tx1"/>
            </a:solidFill>
          </a:endParaRPr>
        </a:p>
      </dgm:t>
    </dgm:pt>
    <dgm:pt modelId="{2B9E610C-63A3-4459-B7AC-CD4152B298F0}">
      <dgm:prSet phldrT="[文本]"/>
      <dgm:spPr>
        <a:solidFill>
          <a:srgbClr val="FFC000"/>
        </a:solidFill>
        <a:ln>
          <a:solidFill>
            <a:srgbClr val="FFC000"/>
          </a:solidFill>
        </a:ln>
      </dgm:spPr>
      <dgm:t>
        <a:bodyPr/>
        <a:lstStyle/>
        <a:p>
          <a:r>
            <a:rPr lang="zh-CN" altLang="en-US" b="1" dirty="0" smtClean="0">
              <a:solidFill>
                <a:schemeClr val="tx1"/>
              </a:solidFill>
            </a:rPr>
            <a:t>社会交往</a:t>
          </a:r>
          <a:endParaRPr lang="zh-CN" altLang="en-US" b="1" dirty="0">
            <a:solidFill>
              <a:schemeClr val="tx1"/>
            </a:solidFill>
          </a:endParaRPr>
        </a:p>
      </dgm:t>
    </dgm:pt>
    <dgm:pt modelId="{7EC0D5DD-1C74-4498-B49F-385780696811}" type="parTrans" cxnId="{57879632-9BC9-40E8-B5C4-4B10922A281D}">
      <dgm:prSet/>
      <dgm:spPr/>
      <dgm:t>
        <a:bodyPr/>
        <a:lstStyle/>
        <a:p>
          <a:endParaRPr lang="zh-CN" altLang="en-US" b="1">
            <a:solidFill>
              <a:schemeClr val="tx1"/>
            </a:solidFill>
          </a:endParaRPr>
        </a:p>
      </dgm:t>
    </dgm:pt>
    <dgm:pt modelId="{3D2934E2-B776-454B-B8A8-6E5C90B04D62}" type="sibTrans" cxnId="{57879632-9BC9-40E8-B5C4-4B10922A281D}">
      <dgm:prSet/>
      <dgm:spPr>
        <a:solidFill>
          <a:srgbClr val="002060"/>
        </a:solidFill>
      </dgm:spPr>
      <dgm:t>
        <a:bodyPr/>
        <a:lstStyle/>
        <a:p>
          <a:endParaRPr lang="zh-CN" altLang="en-US" b="1">
            <a:solidFill>
              <a:schemeClr val="tx1"/>
            </a:solidFill>
          </a:endParaRPr>
        </a:p>
      </dgm:t>
    </dgm:pt>
    <dgm:pt modelId="{39D3EB6A-6E1E-43E1-8799-D4D616ED2A3A}">
      <dgm:prSet phldrT="[文本]"/>
      <dgm:spPr>
        <a:solidFill>
          <a:srgbClr val="FFFF00"/>
        </a:solidFill>
      </dgm:spPr>
      <dgm:t>
        <a:bodyPr/>
        <a:lstStyle/>
        <a:p>
          <a:r>
            <a:rPr lang="zh-CN" altLang="en-US" b="1" dirty="0" smtClean="0">
              <a:solidFill>
                <a:schemeClr val="tx1"/>
              </a:solidFill>
            </a:rPr>
            <a:t>创新力</a:t>
          </a:r>
          <a:endParaRPr lang="zh-CN" altLang="en-US" b="1" dirty="0">
            <a:solidFill>
              <a:schemeClr val="tx1"/>
            </a:solidFill>
          </a:endParaRPr>
        </a:p>
      </dgm:t>
    </dgm:pt>
    <dgm:pt modelId="{F61BF3EA-381F-490B-B665-B4EBB0B70BB1}" type="parTrans" cxnId="{33EF2A9A-F8EC-4497-99AA-F5AA31646339}">
      <dgm:prSet/>
      <dgm:spPr/>
      <dgm:t>
        <a:bodyPr/>
        <a:lstStyle/>
        <a:p>
          <a:endParaRPr lang="zh-CN" altLang="en-US" b="1">
            <a:solidFill>
              <a:schemeClr val="tx1"/>
            </a:solidFill>
          </a:endParaRPr>
        </a:p>
      </dgm:t>
    </dgm:pt>
    <dgm:pt modelId="{B7348B62-66F0-488B-8A18-0EDA8DA6CCF3}" type="sibTrans" cxnId="{33EF2A9A-F8EC-4497-99AA-F5AA31646339}">
      <dgm:prSet/>
      <dgm:spPr>
        <a:solidFill>
          <a:srgbClr val="7030A0"/>
        </a:solidFill>
      </dgm:spPr>
      <dgm:t>
        <a:bodyPr/>
        <a:lstStyle/>
        <a:p>
          <a:endParaRPr lang="zh-CN" altLang="en-US" b="1">
            <a:solidFill>
              <a:schemeClr val="tx1"/>
            </a:solidFill>
          </a:endParaRPr>
        </a:p>
      </dgm:t>
    </dgm:pt>
    <dgm:pt modelId="{E49698A1-D62D-463C-8A0F-DFC46F4B3537}">
      <dgm:prSet phldrT="[文本]"/>
      <dgm:spPr>
        <a:solidFill>
          <a:srgbClr val="92D050"/>
        </a:solidFill>
      </dgm:spPr>
      <dgm:t>
        <a:bodyPr/>
        <a:lstStyle/>
        <a:p>
          <a:r>
            <a:rPr lang="zh-CN" altLang="en-US" b="1" dirty="0" smtClean="0">
              <a:solidFill>
                <a:schemeClr val="tx1"/>
              </a:solidFill>
            </a:rPr>
            <a:t>多样化</a:t>
          </a:r>
          <a:endParaRPr lang="zh-CN" altLang="en-US" b="1" dirty="0">
            <a:solidFill>
              <a:schemeClr val="tx1"/>
            </a:solidFill>
          </a:endParaRPr>
        </a:p>
      </dgm:t>
    </dgm:pt>
    <dgm:pt modelId="{49C55233-9A61-4F2B-B43A-DCE98CF91313}" type="parTrans" cxnId="{B98DB34D-33BD-4D25-91F0-9EFA128F740C}">
      <dgm:prSet/>
      <dgm:spPr/>
      <dgm:t>
        <a:bodyPr/>
        <a:lstStyle/>
        <a:p>
          <a:endParaRPr lang="zh-CN" altLang="en-US" b="1">
            <a:solidFill>
              <a:schemeClr val="tx1"/>
            </a:solidFill>
          </a:endParaRPr>
        </a:p>
      </dgm:t>
    </dgm:pt>
    <dgm:pt modelId="{F72AB179-B046-4C63-AC7A-910B323EF0E4}" type="sibTrans" cxnId="{B98DB34D-33BD-4D25-91F0-9EFA128F740C}">
      <dgm:prSet/>
      <dgm:spPr>
        <a:solidFill>
          <a:srgbClr val="7030A0"/>
        </a:solidFill>
      </dgm:spPr>
      <dgm:t>
        <a:bodyPr/>
        <a:lstStyle/>
        <a:p>
          <a:endParaRPr lang="zh-CN" altLang="en-US" b="1">
            <a:solidFill>
              <a:schemeClr val="tx1"/>
            </a:solidFill>
          </a:endParaRPr>
        </a:p>
      </dgm:t>
    </dgm:pt>
    <dgm:pt modelId="{DD3376DC-5F72-421D-8985-7D701BB7BEC8}">
      <dgm:prSet/>
      <dgm:spPr>
        <a:solidFill>
          <a:srgbClr val="00B0F0"/>
        </a:solidFill>
      </dgm:spPr>
      <dgm:t>
        <a:bodyPr/>
        <a:lstStyle/>
        <a:p>
          <a:r>
            <a:rPr lang="zh-CN" altLang="en-US" b="1" dirty="0" smtClean="0">
              <a:solidFill>
                <a:schemeClr val="tx1"/>
              </a:solidFill>
            </a:rPr>
            <a:t>人际关系</a:t>
          </a:r>
          <a:endParaRPr lang="zh-CN" altLang="en-US" b="1" dirty="0">
            <a:solidFill>
              <a:schemeClr val="tx1"/>
            </a:solidFill>
          </a:endParaRPr>
        </a:p>
      </dgm:t>
    </dgm:pt>
    <dgm:pt modelId="{BB5CFE69-D0F8-4275-9B8E-BED41E509635}" type="parTrans" cxnId="{28AB8160-CBF5-4275-BDD7-786C87ADBF00}">
      <dgm:prSet/>
      <dgm:spPr/>
      <dgm:t>
        <a:bodyPr/>
        <a:lstStyle/>
        <a:p>
          <a:endParaRPr lang="zh-CN" altLang="en-US" b="1">
            <a:solidFill>
              <a:schemeClr val="tx1"/>
            </a:solidFill>
          </a:endParaRPr>
        </a:p>
      </dgm:t>
    </dgm:pt>
    <dgm:pt modelId="{FC6179CD-9417-49DA-8E62-C2B3101ED76C}" type="sibTrans" cxnId="{28AB8160-CBF5-4275-BDD7-786C87ADBF00}">
      <dgm:prSet/>
      <dgm:spPr/>
      <dgm:t>
        <a:bodyPr/>
        <a:lstStyle/>
        <a:p>
          <a:endParaRPr lang="zh-CN" altLang="en-US" b="1">
            <a:solidFill>
              <a:schemeClr val="tx1"/>
            </a:solidFill>
          </a:endParaRPr>
        </a:p>
      </dgm:t>
    </dgm:pt>
    <dgm:pt modelId="{1AD70B5D-7FA4-4851-B79D-0D62AE9127BF}">
      <dgm:prSet/>
      <dgm:spPr>
        <a:solidFill>
          <a:srgbClr val="0070C0"/>
        </a:solidFill>
      </dgm:spPr>
      <dgm:t>
        <a:bodyPr/>
        <a:lstStyle/>
        <a:p>
          <a:r>
            <a:rPr lang="zh-CN" altLang="en-US" b="1" dirty="0" smtClean="0">
              <a:solidFill>
                <a:schemeClr val="tx1"/>
              </a:solidFill>
            </a:rPr>
            <a:t>激励引领</a:t>
          </a:r>
          <a:endParaRPr lang="zh-CN" altLang="en-US" b="1" dirty="0">
            <a:solidFill>
              <a:schemeClr val="tx1"/>
            </a:solidFill>
          </a:endParaRPr>
        </a:p>
      </dgm:t>
    </dgm:pt>
    <dgm:pt modelId="{03DCEB7F-EA3F-49AF-A49C-BE73498D2698}" type="parTrans" cxnId="{FC6796E3-AA7D-4926-B0F5-79577B2E3A3A}">
      <dgm:prSet/>
      <dgm:spPr/>
      <dgm:t>
        <a:bodyPr/>
        <a:lstStyle/>
        <a:p>
          <a:endParaRPr lang="zh-CN" altLang="en-US" b="1">
            <a:solidFill>
              <a:schemeClr val="tx1"/>
            </a:solidFill>
          </a:endParaRPr>
        </a:p>
      </dgm:t>
    </dgm:pt>
    <dgm:pt modelId="{8A4F00B2-FC57-47AF-88AE-667B02032E7E}" type="sibTrans" cxnId="{FC6796E3-AA7D-4926-B0F5-79577B2E3A3A}">
      <dgm:prSet/>
      <dgm:spPr>
        <a:solidFill>
          <a:srgbClr val="002060"/>
        </a:solidFill>
      </dgm:spPr>
      <dgm:t>
        <a:bodyPr/>
        <a:lstStyle/>
        <a:p>
          <a:endParaRPr lang="zh-CN" altLang="en-US" b="1">
            <a:solidFill>
              <a:schemeClr val="tx1"/>
            </a:solidFill>
          </a:endParaRPr>
        </a:p>
      </dgm:t>
    </dgm:pt>
    <dgm:pt modelId="{AC8EF54A-658A-41F5-B8B8-7DF9B2518DEE}" type="pres">
      <dgm:prSet presAssocID="{80819F65-1E32-42A7-AA26-AF699E0872C1}" presName="Name0" presStyleCnt="0">
        <dgm:presLayoutVars>
          <dgm:chMax val="1"/>
          <dgm:dir/>
          <dgm:animLvl val="ctr"/>
          <dgm:resizeHandles val="exact"/>
        </dgm:presLayoutVars>
      </dgm:prSet>
      <dgm:spPr/>
      <dgm:t>
        <a:bodyPr/>
        <a:lstStyle/>
        <a:p>
          <a:endParaRPr lang="zh-CN" altLang="en-US"/>
        </a:p>
      </dgm:t>
    </dgm:pt>
    <dgm:pt modelId="{438D3947-6128-4548-B737-1505845461FF}" type="pres">
      <dgm:prSet presAssocID="{0F5ED7DE-7FD5-4C01-A09E-B5A6BD058D16}" presName="centerShape" presStyleLbl="node0" presStyleIdx="0" presStyleCnt="1" custScaleX="107116" custScaleY="107142" custLinFactNeighborX="1088" custLinFactNeighborY="513"/>
      <dgm:spPr/>
      <dgm:t>
        <a:bodyPr/>
        <a:lstStyle/>
        <a:p>
          <a:endParaRPr lang="zh-CN" altLang="en-US"/>
        </a:p>
      </dgm:t>
    </dgm:pt>
    <dgm:pt modelId="{8612A1F1-DEA7-4604-89B3-4B4A889F5FDD}" type="pres">
      <dgm:prSet presAssocID="{BCED54E0-8A5A-4052-9FE5-E3898EEB0ED3}" presName="node" presStyleLbl="node1" presStyleIdx="0" presStyleCnt="6" custScaleX="129184">
        <dgm:presLayoutVars>
          <dgm:bulletEnabled val="1"/>
        </dgm:presLayoutVars>
      </dgm:prSet>
      <dgm:spPr/>
      <dgm:t>
        <a:bodyPr/>
        <a:lstStyle/>
        <a:p>
          <a:endParaRPr lang="zh-CN" altLang="en-US"/>
        </a:p>
      </dgm:t>
    </dgm:pt>
    <dgm:pt modelId="{76C0264A-D8A1-480C-8584-86A140ACC374}" type="pres">
      <dgm:prSet presAssocID="{BCED54E0-8A5A-4052-9FE5-E3898EEB0ED3}" presName="dummy" presStyleCnt="0"/>
      <dgm:spPr/>
    </dgm:pt>
    <dgm:pt modelId="{706391D8-DFFA-4C10-8622-26614F67687B}" type="pres">
      <dgm:prSet presAssocID="{EA520CDE-1122-4AAB-830F-8CC8B9C996ED}" presName="sibTrans" presStyleLbl="sibTrans2D1" presStyleIdx="0" presStyleCnt="6"/>
      <dgm:spPr/>
      <dgm:t>
        <a:bodyPr/>
        <a:lstStyle/>
        <a:p>
          <a:endParaRPr lang="zh-CN" altLang="en-US"/>
        </a:p>
      </dgm:t>
    </dgm:pt>
    <dgm:pt modelId="{C5ADBAF2-0FD9-4DA9-B9C7-654105E4E498}" type="pres">
      <dgm:prSet presAssocID="{2B9E610C-63A3-4459-B7AC-CD4152B298F0}" presName="node" presStyleLbl="node1" presStyleIdx="1" presStyleCnt="6" custScaleX="133603">
        <dgm:presLayoutVars>
          <dgm:bulletEnabled val="1"/>
        </dgm:presLayoutVars>
      </dgm:prSet>
      <dgm:spPr/>
      <dgm:t>
        <a:bodyPr/>
        <a:lstStyle/>
        <a:p>
          <a:endParaRPr lang="zh-CN" altLang="en-US"/>
        </a:p>
      </dgm:t>
    </dgm:pt>
    <dgm:pt modelId="{A4C5496E-D1C8-4148-A01C-67611109DCA5}" type="pres">
      <dgm:prSet presAssocID="{2B9E610C-63A3-4459-B7AC-CD4152B298F0}" presName="dummy" presStyleCnt="0"/>
      <dgm:spPr/>
    </dgm:pt>
    <dgm:pt modelId="{A8DECC14-3E39-4322-BA4C-2D59C5A83378}" type="pres">
      <dgm:prSet presAssocID="{3D2934E2-B776-454B-B8A8-6E5C90B04D62}" presName="sibTrans" presStyleLbl="sibTrans2D1" presStyleIdx="1" presStyleCnt="6"/>
      <dgm:spPr/>
      <dgm:t>
        <a:bodyPr/>
        <a:lstStyle/>
        <a:p>
          <a:endParaRPr lang="zh-CN" altLang="en-US"/>
        </a:p>
      </dgm:t>
    </dgm:pt>
    <dgm:pt modelId="{F84B8C0F-ED0B-4299-8942-75A25A794788}" type="pres">
      <dgm:prSet presAssocID="{39D3EB6A-6E1E-43E1-8799-D4D616ED2A3A}" presName="node" presStyleLbl="node1" presStyleIdx="2" presStyleCnt="6" custScaleX="124459" custRadScaleRad="98831" custRadScaleInc="-10373">
        <dgm:presLayoutVars>
          <dgm:bulletEnabled val="1"/>
        </dgm:presLayoutVars>
      </dgm:prSet>
      <dgm:spPr/>
      <dgm:t>
        <a:bodyPr/>
        <a:lstStyle/>
        <a:p>
          <a:endParaRPr lang="zh-CN" altLang="en-US"/>
        </a:p>
      </dgm:t>
    </dgm:pt>
    <dgm:pt modelId="{2CED64B0-B856-4F76-A644-EE7B8600422A}" type="pres">
      <dgm:prSet presAssocID="{39D3EB6A-6E1E-43E1-8799-D4D616ED2A3A}" presName="dummy" presStyleCnt="0"/>
      <dgm:spPr/>
    </dgm:pt>
    <dgm:pt modelId="{6317119C-E684-4C4B-825A-EBEE98633AAF}" type="pres">
      <dgm:prSet presAssocID="{B7348B62-66F0-488B-8A18-0EDA8DA6CCF3}" presName="sibTrans" presStyleLbl="sibTrans2D1" presStyleIdx="2" presStyleCnt="6"/>
      <dgm:spPr/>
      <dgm:t>
        <a:bodyPr/>
        <a:lstStyle/>
        <a:p>
          <a:endParaRPr lang="zh-CN" altLang="en-US"/>
        </a:p>
      </dgm:t>
    </dgm:pt>
    <dgm:pt modelId="{9AA07F9D-1E9F-4BD1-93D8-94297CB1A148}" type="pres">
      <dgm:prSet presAssocID="{E49698A1-D62D-463C-8A0F-DFC46F4B3537}" presName="node" presStyleLbl="node1" presStyleIdx="3" presStyleCnt="6" custScaleX="129183">
        <dgm:presLayoutVars>
          <dgm:bulletEnabled val="1"/>
        </dgm:presLayoutVars>
      </dgm:prSet>
      <dgm:spPr/>
      <dgm:t>
        <a:bodyPr/>
        <a:lstStyle/>
        <a:p>
          <a:endParaRPr lang="zh-CN" altLang="en-US"/>
        </a:p>
      </dgm:t>
    </dgm:pt>
    <dgm:pt modelId="{A163FA2C-2170-49B5-BF5D-7A5D9E3452DB}" type="pres">
      <dgm:prSet presAssocID="{E49698A1-D62D-463C-8A0F-DFC46F4B3537}" presName="dummy" presStyleCnt="0"/>
      <dgm:spPr/>
    </dgm:pt>
    <dgm:pt modelId="{F8C5079F-1D02-4B48-BC0E-AD51DE775594}" type="pres">
      <dgm:prSet presAssocID="{F72AB179-B046-4C63-AC7A-910B323EF0E4}" presName="sibTrans" presStyleLbl="sibTrans2D1" presStyleIdx="3" presStyleCnt="6"/>
      <dgm:spPr/>
      <dgm:t>
        <a:bodyPr/>
        <a:lstStyle/>
        <a:p>
          <a:endParaRPr lang="zh-CN" altLang="en-US"/>
        </a:p>
      </dgm:t>
    </dgm:pt>
    <dgm:pt modelId="{2F9A6EB3-BCEB-48CB-BFFA-4BCDA46E5F7A}" type="pres">
      <dgm:prSet presAssocID="{DD3376DC-5F72-421D-8985-7D701BB7BEC8}" presName="node" presStyleLbl="node1" presStyleIdx="4" presStyleCnt="6" custScaleX="130303">
        <dgm:presLayoutVars>
          <dgm:bulletEnabled val="1"/>
        </dgm:presLayoutVars>
      </dgm:prSet>
      <dgm:spPr/>
      <dgm:t>
        <a:bodyPr/>
        <a:lstStyle/>
        <a:p>
          <a:endParaRPr lang="zh-CN" altLang="en-US"/>
        </a:p>
      </dgm:t>
    </dgm:pt>
    <dgm:pt modelId="{E0BC8FD2-A8BA-4094-AE20-838A538C48F3}" type="pres">
      <dgm:prSet presAssocID="{DD3376DC-5F72-421D-8985-7D701BB7BEC8}" presName="dummy" presStyleCnt="0"/>
      <dgm:spPr/>
    </dgm:pt>
    <dgm:pt modelId="{716563E9-BCD8-4D0F-BF85-D70CE5D09AAE}" type="pres">
      <dgm:prSet presAssocID="{FC6179CD-9417-49DA-8E62-C2B3101ED76C}" presName="sibTrans" presStyleLbl="sibTrans2D1" presStyleIdx="4" presStyleCnt="6"/>
      <dgm:spPr/>
      <dgm:t>
        <a:bodyPr/>
        <a:lstStyle/>
        <a:p>
          <a:endParaRPr lang="zh-CN" altLang="en-US"/>
        </a:p>
      </dgm:t>
    </dgm:pt>
    <dgm:pt modelId="{5B12CC84-0876-44EE-A2C8-76D5C5A9D1D6}" type="pres">
      <dgm:prSet presAssocID="{1AD70B5D-7FA4-4851-B79D-0D62AE9127BF}" presName="node" presStyleLbl="node1" presStyleIdx="5" presStyleCnt="6" custScaleX="127004">
        <dgm:presLayoutVars>
          <dgm:bulletEnabled val="1"/>
        </dgm:presLayoutVars>
      </dgm:prSet>
      <dgm:spPr/>
      <dgm:t>
        <a:bodyPr/>
        <a:lstStyle/>
        <a:p>
          <a:endParaRPr lang="zh-CN" altLang="en-US"/>
        </a:p>
      </dgm:t>
    </dgm:pt>
    <dgm:pt modelId="{562B87A4-6060-4ACF-A5BC-2846661215B5}" type="pres">
      <dgm:prSet presAssocID="{1AD70B5D-7FA4-4851-B79D-0D62AE9127BF}" presName="dummy" presStyleCnt="0"/>
      <dgm:spPr/>
    </dgm:pt>
    <dgm:pt modelId="{5DB1233C-52D3-4ABF-8EEA-1EB7F667A0EF}" type="pres">
      <dgm:prSet presAssocID="{8A4F00B2-FC57-47AF-88AE-667B02032E7E}" presName="sibTrans" presStyleLbl="sibTrans2D1" presStyleIdx="5" presStyleCnt="6"/>
      <dgm:spPr/>
      <dgm:t>
        <a:bodyPr/>
        <a:lstStyle/>
        <a:p>
          <a:endParaRPr lang="zh-CN" altLang="en-US"/>
        </a:p>
      </dgm:t>
    </dgm:pt>
  </dgm:ptLst>
  <dgm:cxnLst>
    <dgm:cxn modelId="{FC6796E3-AA7D-4926-B0F5-79577B2E3A3A}" srcId="{0F5ED7DE-7FD5-4C01-A09E-B5A6BD058D16}" destId="{1AD70B5D-7FA4-4851-B79D-0D62AE9127BF}" srcOrd="5" destOrd="0" parTransId="{03DCEB7F-EA3F-49AF-A49C-BE73498D2698}" sibTransId="{8A4F00B2-FC57-47AF-88AE-667B02032E7E}"/>
    <dgm:cxn modelId="{28AB8160-CBF5-4275-BDD7-786C87ADBF00}" srcId="{0F5ED7DE-7FD5-4C01-A09E-B5A6BD058D16}" destId="{DD3376DC-5F72-421D-8985-7D701BB7BEC8}" srcOrd="4" destOrd="0" parTransId="{BB5CFE69-D0F8-4275-9B8E-BED41E509635}" sibTransId="{FC6179CD-9417-49DA-8E62-C2B3101ED76C}"/>
    <dgm:cxn modelId="{2B39739E-B6AB-4085-9892-00ADC9800ECF}" type="presOf" srcId="{BCED54E0-8A5A-4052-9FE5-E3898EEB0ED3}" destId="{8612A1F1-DEA7-4604-89B3-4B4A889F5FDD}" srcOrd="0" destOrd="0" presId="urn:microsoft.com/office/officeart/2005/8/layout/radial6"/>
    <dgm:cxn modelId="{57879632-9BC9-40E8-B5C4-4B10922A281D}" srcId="{0F5ED7DE-7FD5-4C01-A09E-B5A6BD058D16}" destId="{2B9E610C-63A3-4459-B7AC-CD4152B298F0}" srcOrd="1" destOrd="0" parTransId="{7EC0D5DD-1C74-4498-B49F-385780696811}" sibTransId="{3D2934E2-B776-454B-B8A8-6E5C90B04D62}"/>
    <dgm:cxn modelId="{DF819137-BEE9-4A43-8D74-3094BEBB159D}" type="presOf" srcId="{2B9E610C-63A3-4459-B7AC-CD4152B298F0}" destId="{C5ADBAF2-0FD9-4DA9-B9C7-654105E4E498}" srcOrd="0" destOrd="0" presId="urn:microsoft.com/office/officeart/2005/8/layout/radial6"/>
    <dgm:cxn modelId="{B1D5A6F0-83E9-4246-B1D2-04EAE042A310}" type="presOf" srcId="{1AD70B5D-7FA4-4851-B79D-0D62AE9127BF}" destId="{5B12CC84-0876-44EE-A2C8-76D5C5A9D1D6}" srcOrd="0" destOrd="0" presId="urn:microsoft.com/office/officeart/2005/8/layout/radial6"/>
    <dgm:cxn modelId="{78FD894D-70F5-4100-B73C-D6EB176641B9}" type="presOf" srcId="{EA520CDE-1122-4AAB-830F-8CC8B9C996ED}" destId="{706391D8-DFFA-4C10-8622-26614F67687B}" srcOrd="0" destOrd="0" presId="urn:microsoft.com/office/officeart/2005/8/layout/radial6"/>
    <dgm:cxn modelId="{B7051906-0CCD-450D-BEC2-458B2D3C1F1A}" type="presOf" srcId="{80819F65-1E32-42A7-AA26-AF699E0872C1}" destId="{AC8EF54A-658A-41F5-B8B8-7DF9B2518DEE}" srcOrd="0" destOrd="0" presId="urn:microsoft.com/office/officeart/2005/8/layout/radial6"/>
    <dgm:cxn modelId="{D9E38069-FA64-4CBA-8F51-427FEB21829D}" srcId="{0F5ED7DE-7FD5-4C01-A09E-B5A6BD058D16}" destId="{BCED54E0-8A5A-4052-9FE5-E3898EEB0ED3}" srcOrd="0" destOrd="0" parTransId="{2DEAECC2-CE61-4804-911D-C0CC2A7F0987}" sibTransId="{EA520CDE-1122-4AAB-830F-8CC8B9C996ED}"/>
    <dgm:cxn modelId="{64D7BB39-FE63-45B9-AD61-AA63E76228C5}" type="presOf" srcId="{DD3376DC-5F72-421D-8985-7D701BB7BEC8}" destId="{2F9A6EB3-BCEB-48CB-BFFA-4BCDA46E5F7A}" srcOrd="0" destOrd="0" presId="urn:microsoft.com/office/officeart/2005/8/layout/radial6"/>
    <dgm:cxn modelId="{DE29C598-3B99-4E95-BED6-3C233DC40658}" type="presOf" srcId="{8A4F00B2-FC57-47AF-88AE-667B02032E7E}" destId="{5DB1233C-52D3-4ABF-8EEA-1EB7F667A0EF}" srcOrd="0" destOrd="0" presId="urn:microsoft.com/office/officeart/2005/8/layout/radial6"/>
    <dgm:cxn modelId="{33EF2A9A-F8EC-4497-99AA-F5AA31646339}" srcId="{0F5ED7DE-7FD5-4C01-A09E-B5A6BD058D16}" destId="{39D3EB6A-6E1E-43E1-8799-D4D616ED2A3A}" srcOrd="2" destOrd="0" parTransId="{F61BF3EA-381F-490B-B665-B4EBB0B70BB1}" sibTransId="{B7348B62-66F0-488B-8A18-0EDA8DA6CCF3}"/>
    <dgm:cxn modelId="{0B42ABDB-F83D-413E-8516-CA330D5463AB}" type="presOf" srcId="{39D3EB6A-6E1E-43E1-8799-D4D616ED2A3A}" destId="{F84B8C0F-ED0B-4299-8942-75A25A794788}" srcOrd="0" destOrd="0" presId="urn:microsoft.com/office/officeart/2005/8/layout/radial6"/>
    <dgm:cxn modelId="{5908FC16-5AAF-46A8-B83E-76111DC5AC2C}" type="presOf" srcId="{E49698A1-D62D-463C-8A0F-DFC46F4B3537}" destId="{9AA07F9D-1E9F-4BD1-93D8-94297CB1A148}" srcOrd="0" destOrd="0" presId="urn:microsoft.com/office/officeart/2005/8/layout/radial6"/>
    <dgm:cxn modelId="{D18EBA9E-ECDC-418C-AB7B-C096EC2803C6}" type="presOf" srcId="{F72AB179-B046-4C63-AC7A-910B323EF0E4}" destId="{F8C5079F-1D02-4B48-BC0E-AD51DE775594}" srcOrd="0" destOrd="0" presId="urn:microsoft.com/office/officeart/2005/8/layout/radial6"/>
    <dgm:cxn modelId="{810F56C5-9CF2-4E0E-B1B9-5C95F949BCD5}" type="presOf" srcId="{B7348B62-66F0-488B-8A18-0EDA8DA6CCF3}" destId="{6317119C-E684-4C4B-825A-EBEE98633AAF}" srcOrd="0" destOrd="0" presId="urn:microsoft.com/office/officeart/2005/8/layout/radial6"/>
    <dgm:cxn modelId="{CACB1586-525E-4602-B582-7AB6FC022EF5}" type="presOf" srcId="{3D2934E2-B776-454B-B8A8-6E5C90B04D62}" destId="{A8DECC14-3E39-4322-BA4C-2D59C5A83378}" srcOrd="0" destOrd="0" presId="urn:microsoft.com/office/officeart/2005/8/layout/radial6"/>
    <dgm:cxn modelId="{8C603A1E-616B-4C21-A731-75FE4C748A60}" type="presOf" srcId="{FC6179CD-9417-49DA-8E62-C2B3101ED76C}" destId="{716563E9-BCD8-4D0F-BF85-D70CE5D09AAE}" srcOrd="0" destOrd="0" presId="urn:microsoft.com/office/officeart/2005/8/layout/radial6"/>
    <dgm:cxn modelId="{599EDD02-02F6-4970-9710-5AE95F79C1A6}" type="presOf" srcId="{0F5ED7DE-7FD5-4C01-A09E-B5A6BD058D16}" destId="{438D3947-6128-4548-B737-1505845461FF}" srcOrd="0" destOrd="0" presId="urn:microsoft.com/office/officeart/2005/8/layout/radial6"/>
    <dgm:cxn modelId="{B98DB34D-33BD-4D25-91F0-9EFA128F740C}" srcId="{0F5ED7DE-7FD5-4C01-A09E-B5A6BD058D16}" destId="{E49698A1-D62D-463C-8A0F-DFC46F4B3537}" srcOrd="3" destOrd="0" parTransId="{49C55233-9A61-4F2B-B43A-DCE98CF91313}" sibTransId="{F72AB179-B046-4C63-AC7A-910B323EF0E4}"/>
    <dgm:cxn modelId="{50A25D1D-81E6-4EA8-8A33-F19AD2683E88}" srcId="{80819F65-1E32-42A7-AA26-AF699E0872C1}" destId="{0F5ED7DE-7FD5-4C01-A09E-B5A6BD058D16}" srcOrd="0" destOrd="0" parTransId="{8ADD6E8B-3A92-44AD-9D7F-2C6344696972}" sibTransId="{CBD3F3A4-AAD0-4D32-9ED9-5AC529062C27}"/>
    <dgm:cxn modelId="{6FD70536-ACCD-4EC7-9FCA-E5276E6148D0}" type="presParOf" srcId="{AC8EF54A-658A-41F5-B8B8-7DF9B2518DEE}" destId="{438D3947-6128-4548-B737-1505845461FF}" srcOrd="0" destOrd="0" presId="urn:microsoft.com/office/officeart/2005/8/layout/radial6"/>
    <dgm:cxn modelId="{2B218641-4DDD-4442-8598-9022EF0BCEED}" type="presParOf" srcId="{AC8EF54A-658A-41F5-B8B8-7DF9B2518DEE}" destId="{8612A1F1-DEA7-4604-89B3-4B4A889F5FDD}" srcOrd="1" destOrd="0" presId="urn:microsoft.com/office/officeart/2005/8/layout/radial6"/>
    <dgm:cxn modelId="{8D3C9AE2-B3D6-4B17-AE1B-4DE853E6F86C}" type="presParOf" srcId="{AC8EF54A-658A-41F5-B8B8-7DF9B2518DEE}" destId="{76C0264A-D8A1-480C-8584-86A140ACC374}" srcOrd="2" destOrd="0" presId="urn:microsoft.com/office/officeart/2005/8/layout/radial6"/>
    <dgm:cxn modelId="{267F5E2F-C956-4E89-B650-1675DF9804BC}" type="presParOf" srcId="{AC8EF54A-658A-41F5-B8B8-7DF9B2518DEE}" destId="{706391D8-DFFA-4C10-8622-26614F67687B}" srcOrd="3" destOrd="0" presId="urn:microsoft.com/office/officeart/2005/8/layout/radial6"/>
    <dgm:cxn modelId="{C59F3C17-9796-451F-944F-184FF9613945}" type="presParOf" srcId="{AC8EF54A-658A-41F5-B8B8-7DF9B2518DEE}" destId="{C5ADBAF2-0FD9-4DA9-B9C7-654105E4E498}" srcOrd="4" destOrd="0" presId="urn:microsoft.com/office/officeart/2005/8/layout/radial6"/>
    <dgm:cxn modelId="{CCB347B4-1001-4022-AD25-476AF03E9646}" type="presParOf" srcId="{AC8EF54A-658A-41F5-B8B8-7DF9B2518DEE}" destId="{A4C5496E-D1C8-4148-A01C-67611109DCA5}" srcOrd="5" destOrd="0" presId="urn:microsoft.com/office/officeart/2005/8/layout/radial6"/>
    <dgm:cxn modelId="{9E84FBA1-4515-4D55-922B-AD2B5443D32E}" type="presParOf" srcId="{AC8EF54A-658A-41F5-B8B8-7DF9B2518DEE}" destId="{A8DECC14-3E39-4322-BA4C-2D59C5A83378}" srcOrd="6" destOrd="0" presId="urn:microsoft.com/office/officeart/2005/8/layout/radial6"/>
    <dgm:cxn modelId="{B601A3C9-FEC0-4D35-9812-92356E4625C9}" type="presParOf" srcId="{AC8EF54A-658A-41F5-B8B8-7DF9B2518DEE}" destId="{F84B8C0F-ED0B-4299-8942-75A25A794788}" srcOrd="7" destOrd="0" presId="urn:microsoft.com/office/officeart/2005/8/layout/radial6"/>
    <dgm:cxn modelId="{48FD825D-3F92-411D-92D6-574DBF2B7A80}" type="presParOf" srcId="{AC8EF54A-658A-41F5-B8B8-7DF9B2518DEE}" destId="{2CED64B0-B856-4F76-A644-EE7B8600422A}" srcOrd="8" destOrd="0" presId="urn:microsoft.com/office/officeart/2005/8/layout/radial6"/>
    <dgm:cxn modelId="{D0B42CE1-1C53-4C22-9D59-8EA2CA05BDF0}" type="presParOf" srcId="{AC8EF54A-658A-41F5-B8B8-7DF9B2518DEE}" destId="{6317119C-E684-4C4B-825A-EBEE98633AAF}" srcOrd="9" destOrd="0" presId="urn:microsoft.com/office/officeart/2005/8/layout/radial6"/>
    <dgm:cxn modelId="{C1A253A0-EB05-4B85-9285-C4E99C257128}" type="presParOf" srcId="{AC8EF54A-658A-41F5-B8B8-7DF9B2518DEE}" destId="{9AA07F9D-1E9F-4BD1-93D8-94297CB1A148}" srcOrd="10" destOrd="0" presId="urn:microsoft.com/office/officeart/2005/8/layout/radial6"/>
    <dgm:cxn modelId="{3B2B1800-1E99-40F7-9658-A2ABBCF9AFF2}" type="presParOf" srcId="{AC8EF54A-658A-41F5-B8B8-7DF9B2518DEE}" destId="{A163FA2C-2170-49B5-BF5D-7A5D9E3452DB}" srcOrd="11" destOrd="0" presId="urn:microsoft.com/office/officeart/2005/8/layout/radial6"/>
    <dgm:cxn modelId="{B758D2F0-BEC9-43B4-8681-960D230D2EBC}" type="presParOf" srcId="{AC8EF54A-658A-41F5-B8B8-7DF9B2518DEE}" destId="{F8C5079F-1D02-4B48-BC0E-AD51DE775594}" srcOrd="12" destOrd="0" presId="urn:microsoft.com/office/officeart/2005/8/layout/radial6"/>
    <dgm:cxn modelId="{43A12B5B-9700-474B-B299-13D33A68AD90}" type="presParOf" srcId="{AC8EF54A-658A-41F5-B8B8-7DF9B2518DEE}" destId="{2F9A6EB3-BCEB-48CB-BFFA-4BCDA46E5F7A}" srcOrd="13" destOrd="0" presId="urn:microsoft.com/office/officeart/2005/8/layout/radial6"/>
    <dgm:cxn modelId="{C2EC7297-79A5-4BF4-815C-86258C815CD0}" type="presParOf" srcId="{AC8EF54A-658A-41F5-B8B8-7DF9B2518DEE}" destId="{E0BC8FD2-A8BA-4094-AE20-838A538C48F3}" srcOrd="14" destOrd="0" presId="urn:microsoft.com/office/officeart/2005/8/layout/radial6"/>
    <dgm:cxn modelId="{29965B56-30CF-43BC-BEE8-923CD0CBE0A8}" type="presParOf" srcId="{AC8EF54A-658A-41F5-B8B8-7DF9B2518DEE}" destId="{716563E9-BCD8-4D0F-BF85-D70CE5D09AAE}" srcOrd="15" destOrd="0" presId="urn:microsoft.com/office/officeart/2005/8/layout/radial6"/>
    <dgm:cxn modelId="{0DFCA33F-31F1-4E26-B774-6BCF99F6243E}" type="presParOf" srcId="{AC8EF54A-658A-41F5-B8B8-7DF9B2518DEE}" destId="{5B12CC84-0876-44EE-A2C8-76D5C5A9D1D6}" srcOrd="16" destOrd="0" presId="urn:microsoft.com/office/officeart/2005/8/layout/radial6"/>
    <dgm:cxn modelId="{A0CC8CF4-A507-4D2A-9EF7-455C7496024A}" type="presParOf" srcId="{AC8EF54A-658A-41F5-B8B8-7DF9B2518DEE}" destId="{562B87A4-6060-4ACF-A5BC-2846661215B5}" srcOrd="17" destOrd="0" presId="urn:microsoft.com/office/officeart/2005/8/layout/radial6"/>
    <dgm:cxn modelId="{21470BC3-A6D2-4DD0-B724-E666A34E572A}" type="presParOf" srcId="{AC8EF54A-658A-41F5-B8B8-7DF9B2518DEE}" destId="{5DB1233C-52D3-4ABF-8EEA-1EB7F667A0EF}"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34BA3-8991-48A4-8C72-2AA88E7B3081}">
      <dsp:nvSpPr>
        <dsp:cNvPr id="0" name=""/>
        <dsp:cNvSpPr/>
      </dsp:nvSpPr>
      <dsp:spPr>
        <a:xfrm>
          <a:off x="958963" y="446009"/>
          <a:ext cx="5157542" cy="4581066"/>
        </a:xfrm>
        <a:prstGeom prst="blockArc">
          <a:avLst>
            <a:gd name="adj1" fmla="val 10704982"/>
            <a:gd name="adj2" fmla="val 16994723"/>
            <a:gd name="adj3" fmla="val 4639"/>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6C5883-27EE-4948-B09C-42DE1B52E63B}">
      <dsp:nvSpPr>
        <dsp:cNvPr id="0" name=""/>
        <dsp:cNvSpPr/>
      </dsp:nvSpPr>
      <dsp:spPr>
        <a:xfrm>
          <a:off x="1174991" y="606832"/>
          <a:ext cx="4725486" cy="4491550"/>
        </a:xfrm>
        <a:prstGeom prst="blockArc">
          <a:avLst>
            <a:gd name="adj1" fmla="val 4605277"/>
            <a:gd name="adj2" fmla="val 10895018"/>
            <a:gd name="adj3" fmla="val 4639"/>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8D1573-0CBA-45CA-921B-6658E3A64A2B}">
      <dsp:nvSpPr>
        <dsp:cNvPr id="0" name=""/>
        <dsp:cNvSpPr/>
      </dsp:nvSpPr>
      <dsp:spPr>
        <a:xfrm>
          <a:off x="1677791" y="578110"/>
          <a:ext cx="5355190" cy="4491550"/>
        </a:xfrm>
        <a:prstGeom prst="blockArc">
          <a:avLst>
            <a:gd name="adj1" fmla="val 21552012"/>
            <a:gd name="adj2" fmla="val 5953310"/>
            <a:gd name="adj3" fmla="val 4639"/>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C984BA-5F9F-4480-A9AC-5056F5DA9742}">
      <dsp:nvSpPr>
        <dsp:cNvPr id="0" name=""/>
        <dsp:cNvSpPr/>
      </dsp:nvSpPr>
      <dsp:spPr>
        <a:xfrm>
          <a:off x="1533780" y="330718"/>
          <a:ext cx="5643213" cy="4869089"/>
        </a:xfrm>
        <a:prstGeom prst="blockArc">
          <a:avLst>
            <a:gd name="adj1" fmla="val 15646690"/>
            <a:gd name="adj2" fmla="val 47988"/>
            <a:gd name="adj3" fmla="val 4639"/>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656064-074E-4A3D-81CF-1F9D6506C29F}">
      <dsp:nvSpPr>
        <dsp:cNvPr id="0" name=""/>
        <dsp:cNvSpPr/>
      </dsp:nvSpPr>
      <dsp:spPr>
        <a:xfrm>
          <a:off x="3029551" y="1909626"/>
          <a:ext cx="1978625" cy="1978625"/>
        </a:xfrm>
        <a:prstGeom prst="ellipse">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缺失共同的价值观</a:t>
          </a:r>
          <a:endParaRPr lang="zh-CN" altLang="en-US" sz="2600" kern="1200" dirty="0"/>
        </a:p>
      </dsp:txBody>
      <dsp:txXfrm>
        <a:off x="3319314" y="2199389"/>
        <a:ext cx="1399099" cy="1399099"/>
      </dsp:txXfrm>
    </dsp:sp>
    <dsp:sp modelId="{2FD40AC7-7F4F-4E18-A69E-4DE7B27EBF10}">
      <dsp:nvSpPr>
        <dsp:cNvPr id="0" name=""/>
        <dsp:cNvSpPr/>
      </dsp:nvSpPr>
      <dsp:spPr>
        <a:xfrm>
          <a:off x="2997378" y="0"/>
          <a:ext cx="2042972" cy="1385038"/>
        </a:xfrm>
        <a:prstGeom prst="ellipse">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缺乏愿景和目标</a:t>
          </a:r>
          <a:endParaRPr lang="zh-CN" altLang="en-US" sz="2300" kern="1200" dirty="0"/>
        </a:p>
      </dsp:txBody>
      <dsp:txXfrm>
        <a:off x="3296564" y="202834"/>
        <a:ext cx="1444600" cy="979370"/>
      </dsp:txXfrm>
    </dsp:sp>
    <dsp:sp modelId="{A6DB0274-D63B-441D-9CB8-B64862741CB9}">
      <dsp:nvSpPr>
        <dsp:cNvPr id="0" name=""/>
        <dsp:cNvSpPr/>
      </dsp:nvSpPr>
      <dsp:spPr>
        <a:xfrm>
          <a:off x="5421620" y="2102055"/>
          <a:ext cx="2066892" cy="1385038"/>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官僚的组织体系</a:t>
          </a:r>
          <a:endParaRPr lang="zh-CN" altLang="en-US" sz="2300" kern="1200" dirty="0"/>
        </a:p>
      </dsp:txBody>
      <dsp:txXfrm>
        <a:off x="5724309" y="2304889"/>
        <a:ext cx="1461514" cy="979370"/>
      </dsp:txXfrm>
    </dsp:sp>
    <dsp:sp modelId="{39C91C78-F59D-4328-B782-941FE17A41BE}">
      <dsp:nvSpPr>
        <dsp:cNvPr id="0" name=""/>
        <dsp:cNvSpPr/>
      </dsp:nvSpPr>
      <dsp:spPr>
        <a:xfrm>
          <a:off x="2932426" y="4204111"/>
          <a:ext cx="2172875" cy="1385038"/>
        </a:xfrm>
        <a:prstGeom prst="ellipse">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缺乏信任</a:t>
          </a:r>
          <a:endParaRPr lang="zh-CN" altLang="en-US" sz="2300" kern="1200" dirty="0"/>
        </a:p>
      </dsp:txBody>
      <dsp:txXfrm>
        <a:off x="3250636" y="4406945"/>
        <a:ext cx="1536455" cy="979370"/>
      </dsp:txXfrm>
    </dsp:sp>
    <dsp:sp modelId="{BB307A0D-D394-424E-902E-66B2086B39E1}">
      <dsp:nvSpPr>
        <dsp:cNvPr id="0" name=""/>
        <dsp:cNvSpPr/>
      </dsp:nvSpPr>
      <dsp:spPr>
        <a:xfrm>
          <a:off x="360032" y="2102055"/>
          <a:ext cx="2157238" cy="1385038"/>
        </a:xfrm>
        <a:prstGeom prst="ellipse">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不能个人效能最大化</a:t>
          </a:r>
          <a:endParaRPr lang="zh-CN" altLang="en-US" sz="2300" kern="1200" dirty="0"/>
        </a:p>
      </dsp:txBody>
      <dsp:txXfrm>
        <a:off x="675952" y="2304889"/>
        <a:ext cx="1525398" cy="979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1233C-52D3-4ABF-8EEA-1EB7F667A0EF}">
      <dsp:nvSpPr>
        <dsp:cNvPr id="0" name=""/>
        <dsp:cNvSpPr/>
      </dsp:nvSpPr>
      <dsp:spPr>
        <a:xfrm>
          <a:off x="1594379" y="656339"/>
          <a:ext cx="4492485" cy="4492485"/>
        </a:xfrm>
        <a:prstGeom prst="blockArc">
          <a:avLst>
            <a:gd name="adj1" fmla="val 12600000"/>
            <a:gd name="adj2" fmla="val 16200000"/>
            <a:gd name="adj3" fmla="val 4524"/>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716563E9-BCD8-4D0F-BF85-D70CE5D09AAE}">
      <dsp:nvSpPr>
        <dsp:cNvPr id="0" name=""/>
        <dsp:cNvSpPr/>
      </dsp:nvSpPr>
      <dsp:spPr>
        <a:xfrm>
          <a:off x="1594379" y="656339"/>
          <a:ext cx="4492485" cy="4492485"/>
        </a:xfrm>
        <a:prstGeom prst="blockArc">
          <a:avLst>
            <a:gd name="adj1" fmla="val 9000000"/>
            <a:gd name="adj2" fmla="val 12600000"/>
            <a:gd name="adj3" fmla="val 45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C5079F-1D02-4B48-BC0E-AD51DE775594}">
      <dsp:nvSpPr>
        <dsp:cNvPr id="0" name=""/>
        <dsp:cNvSpPr/>
      </dsp:nvSpPr>
      <dsp:spPr>
        <a:xfrm>
          <a:off x="1594379" y="656339"/>
          <a:ext cx="4492485" cy="4492485"/>
        </a:xfrm>
        <a:prstGeom prst="blockArc">
          <a:avLst>
            <a:gd name="adj1" fmla="val 5400000"/>
            <a:gd name="adj2" fmla="val 9000000"/>
            <a:gd name="adj3" fmla="val 4524"/>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6317119C-E684-4C4B-825A-EBEE98633AAF}">
      <dsp:nvSpPr>
        <dsp:cNvPr id="0" name=""/>
        <dsp:cNvSpPr/>
      </dsp:nvSpPr>
      <dsp:spPr>
        <a:xfrm>
          <a:off x="1565279" y="656532"/>
          <a:ext cx="4492485" cy="4492485"/>
        </a:xfrm>
        <a:prstGeom prst="blockArc">
          <a:avLst>
            <a:gd name="adj1" fmla="val 1653917"/>
            <a:gd name="adj2" fmla="val 5354432"/>
            <a:gd name="adj3" fmla="val 4524"/>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A8DECC14-3E39-4322-BA4C-2D59C5A83378}">
      <dsp:nvSpPr>
        <dsp:cNvPr id="0" name=""/>
        <dsp:cNvSpPr/>
      </dsp:nvSpPr>
      <dsp:spPr>
        <a:xfrm>
          <a:off x="1579387" y="629952"/>
          <a:ext cx="4492485" cy="4492485"/>
        </a:xfrm>
        <a:prstGeom prst="blockArc">
          <a:avLst>
            <a:gd name="adj1" fmla="val 19847522"/>
            <a:gd name="adj2" fmla="val 1701037"/>
            <a:gd name="adj3" fmla="val 4524"/>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706391D8-DFFA-4C10-8622-26614F67687B}">
      <dsp:nvSpPr>
        <dsp:cNvPr id="0" name=""/>
        <dsp:cNvSpPr/>
      </dsp:nvSpPr>
      <dsp:spPr>
        <a:xfrm>
          <a:off x="1594379" y="656339"/>
          <a:ext cx="4492485" cy="4492485"/>
        </a:xfrm>
        <a:prstGeom prst="blockArc">
          <a:avLst>
            <a:gd name="adj1" fmla="val 16200000"/>
            <a:gd name="adj2" fmla="val 19800000"/>
            <a:gd name="adj3" fmla="val 4524"/>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438D3947-6128-4548-B737-1505845461FF}">
      <dsp:nvSpPr>
        <dsp:cNvPr id="0" name=""/>
        <dsp:cNvSpPr/>
      </dsp:nvSpPr>
      <dsp:spPr>
        <a:xfrm>
          <a:off x="2808440" y="1844890"/>
          <a:ext cx="2159909" cy="216043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rPr>
            <a:t>布道者</a:t>
          </a:r>
          <a:endParaRPr lang="zh-CN" altLang="en-US" sz="2800" b="1" kern="1200" dirty="0">
            <a:solidFill>
              <a:schemeClr val="tx1"/>
            </a:solidFill>
          </a:endParaRPr>
        </a:p>
      </dsp:txBody>
      <dsp:txXfrm>
        <a:off x="3124751" y="2161278"/>
        <a:ext cx="1527287" cy="1527658"/>
      </dsp:txXfrm>
    </dsp:sp>
    <dsp:sp modelId="{8612A1F1-DEA7-4604-89B3-4B4A889F5FDD}">
      <dsp:nvSpPr>
        <dsp:cNvPr id="0" name=""/>
        <dsp:cNvSpPr/>
      </dsp:nvSpPr>
      <dsp:spPr>
        <a:xfrm>
          <a:off x="2928909" y="1406"/>
          <a:ext cx="1823425" cy="141149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rPr>
            <a:t>反思</a:t>
          </a:r>
          <a:endParaRPr lang="zh-CN" altLang="en-US" sz="2300" b="1" kern="1200" dirty="0">
            <a:solidFill>
              <a:schemeClr val="tx1"/>
            </a:solidFill>
          </a:endParaRPr>
        </a:p>
      </dsp:txBody>
      <dsp:txXfrm>
        <a:off x="3195943" y="208115"/>
        <a:ext cx="1289357" cy="998076"/>
      </dsp:txXfrm>
    </dsp:sp>
    <dsp:sp modelId="{C5ADBAF2-0FD9-4DA9-B9C7-654105E4E498}">
      <dsp:nvSpPr>
        <dsp:cNvPr id="0" name=""/>
        <dsp:cNvSpPr/>
      </dsp:nvSpPr>
      <dsp:spPr>
        <a:xfrm>
          <a:off x="4799020" y="1099120"/>
          <a:ext cx="1885799" cy="1411494"/>
        </a:xfrm>
        <a:prstGeom prst="ellipse">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rPr>
            <a:t>社会交往</a:t>
          </a:r>
          <a:endParaRPr lang="zh-CN" altLang="en-US" sz="2300" b="1" kern="1200" dirty="0">
            <a:solidFill>
              <a:schemeClr val="tx1"/>
            </a:solidFill>
          </a:endParaRPr>
        </a:p>
      </dsp:txBody>
      <dsp:txXfrm>
        <a:off x="5075189" y="1305829"/>
        <a:ext cx="1333461" cy="998076"/>
      </dsp:txXfrm>
    </dsp:sp>
    <dsp:sp modelId="{F84B8C0F-ED0B-4299-8942-75A25A794788}">
      <dsp:nvSpPr>
        <dsp:cNvPr id="0" name=""/>
        <dsp:cNvSpPr/>
      </dsp:nvSpPr>
      <dsp:spPr>
        <a:xfrm>
          <a:off x="4879369" y="3212982"/>
          <a:ext cx="1756732" cy="1411494"/>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rPr>
            <a:t>创新力</a:t>
          </a:r>
          <a:endParaRPr lang="zh-CN" altLang="en-US" sz="2300" b="1" kern="1200" dirty="0">
            <a:solidFill>
              <a:schemeClr val="tx1"/>
            </a:solidFill>
          </a:endParaRPr>
        </a:p>
      </dsp:txBody>
      <dsp:txXfrm>
        <a:off x="5136636" y="3419691"/>
        <a:ext cx="1242198" cy="998076"/>
      </dsp:txXfrm>
    </dsp:sp>
    <dsp:sp modelId="{9AA07F9D-1E9F-4BD1-93D8-94297CB1A148}">
      <dsp:nvSpPr>
        <dsp:cNvPr id="0" name=""/>
        <dsp:cNvSpPr/>
      </dsp:nvSpPr>
      <dsp:spPr>
        <a:xfrm>
          <a:off x="2928916" y="4392264"/>
          <a:ext cx="1823411" cy="1411494"/>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rPr>
            <a:t>多样化</a:t>
          </a:r>
          <a:endParaRPr lang="zh-CN" altLang="en-US" sz="2300" b="1" kern="1200" dirty="0">
            <a:solidFill>
              <a:schemeClr val="tx1"/>
            </a:solidFill>
          </a:endParaRPr>
        </a:p>
      </dsp:txBody>
      <dsp:txXfrm>
        <a:off x="3195948" y="4598973"/>
        <a:ext cx="1289347" cy="998076"/>
      </dsp:txXfrm>
    </dsp:sp>
    <dsp:sp modelId="{2F9A6EB3-BCEB-48CB-BFFA-4BCDA46E5F7A}">
      <dsp:nvSpPr>
        <dsp:cNvPr id="0" name=""/>
        <dsp:cNvSpPr/>
      </dsp:nvSpPr>
      <dsp:spPr>
        <a:xfrm>
          <a:off x="1019715" y="3294549"/>
          <a:ext cx="1839220" cy="141149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rPr>
            <a:t>人际关系</a:t>
          </a:r>
          <a:endParaRPr lang="zh-CN" altLang="en-US" sz="2300" b="1" kern="1200" dirty="0">
            <a:solidFill>
              <a:schemeClr val="tx1"/>
            </a:solidFill>
          </a:endParaRPr>
        </a:p>
      </dsp:txBody>
      <dsp:txXfrm>
        <a:off x="1289063" y="3501258"/>
        <a:ext cx="1300524" cy="998076"/>
      </dsp:txXfrm>
    </dsp:sp>
    <dsp:sp modelId="{5B12CC84-0876-44EE-A2C8-76D5C5A9D1D6}">
      <dsp:nvSpPr>
        <dsp:cNvPr id="0" name=""/>
        <dsp:cNvSpPr/>
      </dsp:nvSpPr>
      <dsp:spPr>
        <a:xfrm>
          <a:off x="1042997" y="1099120"/>
          <a:ext cx="1792654" cy="141149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chemeClr val="tx1"/>
              </a:solidFill>
            </a:rPr>
            <a:t>激励引领</a:t>
          </a:r>
          <a:endParaRPr lang="zh-CN" altLang="en-US" sz="2300" b="1" kern="1200" dirty="0">
            <a:solidFill>
              <a:schemeClr val="tx1"/>
            </a:solidFill>
          </a:endParaRPr>
        </a:p>
      </dsp:txBody>
      <dsp:txXfrm>
        <a:off x="1305525" y="1305829"/>
        <a:ext cx="1267598" cy="99807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微软雅黑" pitchFamily="34" charset="-122"/>
              </a:defRPr>
            </a:lvl1pPr>
          </a:lstStyle>
          <a:p>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ea typeface="黑体" pitchFamily="49" charset="-122"/>
              </a:defRPr>
            </a:lvl1pPr>
          </a:lstStyle>
          <a:p>
            <a:fld id="{89CF161B-10F5-40DD-A128-CD7062AE7512}" type="datetime1">
              <a:rPr lang="zh-CN" altLang="en-US"/>
              <a:pPr/>
              <a:t>16/5/6</a:t>
            </a:fld>
            <a:endParaRPr lang="zh-CN" altLang="en-US" sz="1200">
              <a:ea typeface="微软雅黑" pitchFamily="34" charset="-122"/>
            </a:endParaRPr>
          </a:p>
        </p:txBody>
      </p:sp>
      <p:sp>
        <p:nvSpPr>
          <p:cNvPr id="3076" name="幻灯片图像占位符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3077" name="备注占位符 4"/>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p>
            <a:pPr defTabSz="0">
              <a:spcBef>
                <a:spcPct val="30000"/>
              </a:spcBef>
              <a:buFontTx/>
              <a:buNone/>
            </a:pPr>
            <a:r>
              <a:rPr lang="zh-CN" sz="1200"/>
              <a:t>单击此处编辑母版文本样式</a:t>
            </a:r>
          </a:p>
          <a:p>
            <a:pPr defTabSz="0">
              <a:spcBef>
                <a:spcPct val="30000"/>
              </a:spcBef>
              <a:buFontTx/>
              <a:buNone/>
            </a:pPr>
            <a:r>
              <a:rPr lang="zh-CN" sz="1200"/>
              <a:t>第二级</a:t>
            </a:r>
          </a:p>
          <a:p>
            <a:pPr defTabSz="0">
              <a:spcBef>
                <a:spcPct val="30000"/>
              </a:spcBef>
              <a:buFontTx/>
              <a:buNone/>
            </a:pPr>
            <a:r>
              <a:rPr lang="zh-CN" sz="1200"/>
              <a:t>第三级</a:t>
            </a:r>
          </a:p>
          <a:p>
            <a:pPr defTabSz="0">
              <a:spcBef>
                <a:spcPct val="30000"/>
              </a:spcBef>
              <a:buFontTx/>
              <a:buNone/>
            </a:pPr>
            <a:r>
              <a:rPr lang="zh-CN" sz="1200"/>
              <a:t>第四级</a:t>
            </a:r>
          </a:p>
          <a:p>
            <a:pPr defTabSz="0">
              <a:spcBef>
                <a:spcPct val="30000"/>
              </a:spcBef>
              <a:buFontTx/>
              <a:buNone/>
            </a:pPr>
            <a:r>
              <a:rPr lang="zh-CN" sz="1200"/>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微软雅黑" pitchFamily="34" charset="-122"/>
              </a:defRPr>
            </a:lvl1pPr>
          </a:lstStyle>
          <a:p>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ea typeface="黑体" pitchFamily="49" charset="-122"/>
              </a:defRPr>
            </a:lvl1pPr>
          </a:lstStyle>
          <a:p>
            <a:fld id="{33EC4C71-50A3-4DD1-A207-8B0111078FDB}" type="slidenum">
              <a:rPr lang="zh-CN" altLang="en-US"/>
              <a:pPr/>
              <a:t>‹#›</a:t>
            </a:fld>
            <a:endParaRPr lang="zh-CN" altLang="en-US" sz="1200">
              <a:ea typeface="微软雅黑" pitchFamily="34" charset="-122"/>
            </a:endParaRPr>
          </a:p>
        </p:txBody>
      </p:sp>
    </p:spTree>
    <p:extLst>
      <p:ext uri="{BB962C8B-B14F-4D97-AF65-F5344CB8AC3E}">
        <p14:creationId xmlns:p14="http://schemas.microsoft.com/office/powerpoint/2010/main" val="49442165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4637EA-677A-4A25-B4B6-37ADA7296396}" type="slidenum">
              <a:rPr lang="en-US" altLang="zh-CN"/>
              <a:pPr>
                <a:defRPr/>
              </a:pPr>
              <a:t>5</a:t>
            </a:fld>
            <a:endParaRPr lang="en-US" altLang="zh-CN"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prstGeom prst="rect">
            <a:avLst/>
          </a:prstGeom>
          <a:noFill/>
          <a:ln/>
        </p:spPr>
        <p:txBody>
          <a:bodyPr/>
          <a:lstStyle/>
          <a:p>
            <a:pPr>
              <a:lnSpc>
                <a:spcPct val="90000"/>
              </a:lnSpc>
            </a:pPr>
            <a:r>
              <a:rPr lang="zh-CN" altLang="en-US" dirty="0" smtClean="0"/>
              <a:t>二十一世纪，中国经济越来越迅速地融入国际市场大循环之中！特别是加入</a:t>
            </a:r>
            <a:r>
              <a:rPr lang="en-US" altLang="zh-CN" dirty="0" smtClean="0"/>
              <a:t>WTO</a:t>
            </a:r>
            <a:r>
              <a:rPr lang="zh-CN" altLang="en-US" dirty="0" smtClean="0"/>
              <a:t>之后，经济的加速转型和资讯科技的日新月异催生出更多高速发展的成长性企业。但成长性企业往往最容易遭受挫折，因为在高速成长的过程中，如果决策失误、内部管理不当，业务模式调整不及时，就会掉入鸿沟，摔下悬崖！</a:t>
            </a:r>
          </a:p>
          <a:p>
            <a:pPr>
              <a:lnSpc>
                <a:spcPct val="90000"/>
              </a:lnSpc>
            </a:pPr>
            <a:r>
              <a:rPr lang="zh-CN" altLang="en-US" dirty="0" smtClean="0"/>
              <a:t>据权威机构统计，</a:t>
            </a:r>
            <a:r>
              <a:rPr lang="en-US" altLang="zh-CN" dirty="0" smtClean="0"/>
              <a:t>90%</a:t>
            </a:r>
            <a:r>
              <a:rPr lang="zh-CN" altLang="en-US" dirty="0" smtClean="0"/>
              <a:t>成长性企业的失败，是因为缺乏战略企业管理能力，即从战略高度进行企业管理和业务运营，表现为：</a:t>
            </a:r>
          </a:p>
          <a:p>
            <a:pPr>
              <a:lnSpc>
                <a:spcPct val="90000"/>
              </a:lnSpc>
            </a:pPr>
            <a:r>
              <a:rPr lang="en-US" altLang="zh-CN" dirty="0" smtClean="0"/>
              <a:t>A</a:t>
            </a:r>
            <a:r>
              <a:rPr lang="zh-CN" altLang="en-US" dirty="0" smtClean="0"/>
              <a:t>、不重视企业的长远利益和核心竞争力的提升，不重视发展潜力的培养，缺少战略规划</a:t>
            </a:r>
          </a:p>
          <a:p>
            <a:pPr>
              <a:lnSpc>
                <a:spcPct val="90000"/>
              </a:lnSpc>
            </a:pPr>
            <a:r>
              <a:rPr lang="en-US" altLang="zh-CN" dirty="0" smtClean="0"/>
              <a:t>B</a:t>
            </a:r>
            <a:r>
              <a:rPr lang="zh-CN" altLang="en-US" dirty="0" smtClean="0"/>
              <a:t>、战略的制定多凭经验判定，缺少有效的手段来评估其可行性，缺少战略分析（管理层因素）</a:t>
            </a:r>
          </a:p>
          <a:p>
            <a:pPr>
              <a:lnSpc>
                <a:spcPct val="90000"/>
              </a:lnSpc>
            </a:pPr>
            <a:r>
              <a:rPr lang="en-US" altLang="zh-CN" dirty="0" smtClean="0"/>
              <a:t>C</a:t>
            </a:r>
            <a:r>
              <a:rPr lang="zh-CN" altLang="en-US" dirty="0" smtClean="0"/>
              <a:t>、不能很好地整合企业的有效资源，创造价值，缺少资源整合手段（资源因素）</a:t>
            </a:r>
          </a:p>
          <a:p>
            <a:pPr>
              <a:lnSpc>
                <a:spcPct val="90000"/>
              </a:lnSpc>
            </a:pPr>
            <a:r>
              <a:rPr lang="en-US" altLang="zh-CN" dirty="0" smtClean="0"/>
              <a:t>D</a:t>
            </a:r>
            <a:r>
              <a:rPr lang="zh-CN" altLang="en-US" dirty="0" smtClean="0"/>
              <a:t>、对企业内外环境的变化缺乏敏感，不善于捕捉住环境变化带来的有利因素，对战略作出合理的优化</a:t>
            </a:r>
          </a:p>
          <a:p>
            <a:pPr>
              <a:lnSpc>
                <a:spcPct val="90000"/>
              </a:lnSpc>
            </a:pPr>
            <a:r>
              <a:rPr lang="en-US" altLang="zh-CN" dirty="0" smtClean="0"/>
              <a:t>E</a:t>
            </a:r>
            <a:r>
              <a:rPr lang="zh-CN" altLang="en-US" dirty="0" smtClean="0"/>
              <a:t>、没有先进的工具来帮助企业高层及时、完整地掌握决策信息，辅助其正确决策</a:t>
            </a:r>
          </a:p>
          <a:p>
            <a:pPr>
              <a:lnSpc>
                <a:spcPct val="90000"/>
              </a:lnSpc>
            </a:pPr>
            <a:r>
              <a:rPr lang="zh-CN" altLang="en-US" dirty="0" smtClean="0"/>
              <a:t>所有这些都是成长性企业缺乏战略企业管理意识的表现，涉及的因素是多方面的，主要有：</a:t>
            </a:r>
          </a:p>
          <a:p>
            <a:pPr>
              <a:lnSpc>
                <a:spcPct val="90000"/>
              </a:lnSpc>
            </a:pPr>
            <a:r>
              <a:rPr lang="en-US" altLang="zh-CN" dirty="0" smtClean="0"/>
              <a:t>1</a:t>
            </a:r>
            <a:r>
              <a:rPr lang="zh-CN" altLang="en-US" dirty="0" smtClean="0"/>
              <a:t>、沟通因素　２、管理层因素　３、资源因素　４、人的因素</a:t>
            </a:r>
          </a:p>
          <a:p>
            <a:pPr>
              <a:lnSpc>
                <a:spcPct val="90000"/>
              </a:lnSpc>
            </a:pPr>
            <a:endParaRPr lang="en-US" altLang="zh-CN" dirty="0" smtClean="0"/>
          </a:p>
        </p:txBody>
      </p:sp>
    </p:spTree>
    <p:extLst>
      <p:ext uri="{BB962C8B-B14F-4D97-AF65-F5344CB8AC3E}">
        <p14:creationId xmlns:p14="http://schemas.microsoft.com/office/powerpoint/2010/main" val="27050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48056-C30D-473F-9E45-C1532D1059F5}" type="slidenum">
              <a:rPr lang="en-US" altLang="zh-CN"/>
              <a:pPr/>
              <a:t>54</a:t>
            </a:fld>
            <a:endParaRPr lang="en-US" altLang="zh-CN" dirty="0"/>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xfrm>
            <a:off x="685800" y="4343400"/>
            <a:ext cx="5486400" cy="4114800"/>
          </a:xfrm>
          <a:prstGeom prst="rect">
            <a:avLst/>
          </a:prstGeom>
        </p:spPr>
        <p:txBody>
          <a:bodyPr/>
          <a:lstStyle/>
          <a:p>
            <a:r>
              <a:rPr lang="zh-CN" altLang="en-US" dirty="0"/>
              <a:t>信仰的核心是什么？毫无疑问就是价值观。一个人在一个企业工作的价值观在哪里？一个企业生存的价值观在哪里？这些东西搞准了以后，别的东西都迎刃而解了</a:t>
            </a:r>
            <a:r>
              <a:rPr lang="zh-CN" altLang="en-US" dirty="0" smtClean="0"/>
              <a:t>。万达研究</a:t>
            </a:r>
            <a:r>
              <a:rPr lang="zh-CN" altLang="en-US" dirty="0"/>
              <a:t>一下，谁把信仰贯彻到企业里面做得非常好。首先能想到的是日本企业家稻盛和夫。这个企业能够成为日本当代最有名的企业，它的管理核心和经营的核心叫以心为本的利他经济学。毫无疑问，赚钱是企业的目的，但并不是冲着利润就能赚钱。德鲁克最早提出企业的目的不是赚钱，而是创造有效的顾客，当有效的顾客创造了之后，自然就赚钱了。 </a:t>
            </a:r>
          </a:p>
          <a:p>
            <a:endParaRPr lang="en-US" altLang="zh-CN" dirty="0"/>
          </a:p>
        </p:txBody>
      </p:sp>
    </p:spTree>
    <p:extLst>
      <p:ext uri="{BB962C8B-B14F-4D97-AF65-F5344CB8AC3E}">
        <p14:creationId xmlns:p14="http://schemas.microsoft.com/office/powerpoint/2010/main" val="135440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B1D47-6A7F-434E-AAAF-34774133F0B6}" type="slidenum">
              <a:rPr lang="en-US" altLang="zh-CN"/>
              <a:pPr/>
              <a:t>55</a:t>
            </a:fld>
            <a:endParaRPr lang="en-US" altLang="zh-CN" dirty="0"/>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685800" y="4343400"/>
            <a:ext cx="5486400" cy="4114800"/>
          </a:xfrm>
          <a:prstGeom prst="rect">
            <a:avLst/>
          </a:prstGeom>
        </p:spPr>
        <p:txBody>
          <a:bodyPr/>
          <a:lstStyle/>
          <a:p>
            <a:r>
              <a:rPr lang="en-US" altLang="zh-CN" dirty="0"/>
              <a:t> </a:t>
            </a:r>
            <a:r>
              <a:rPr lang="zh-CN" altLang="en-US" dirty="0"/>
              <a:t>强大的组织都有一个共同的特点那就是背后有一种强烈的信仰在燃烧，从而将组织中的瑕疵、发展中的障碍、懈怠的意志一烧而尽。</a:t>
            </a:r>
          </a:p>
          <a:p>
            <a:r>
              <a:rPr lang="zh-CN" altLang="en-US" dirty="0"/>
              <a:t>领导力存在的关键在于，学会植入信仰，</a:t>
            </a:r>
          </a:p>
        </p:txBody>
      </p:sp>
    </p:spTree>
    <p:extLst>
      <p:ext uri="{BB962C8B-B14F-4D97-AF65-F5344CB8AC3E}">
        <p14:creationId xmlns:p14="http://schemas.microsoft.com/office/powerpoint/2010/main" val="18054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CFA7D-C123-4281-905C-11448C1B7058}" type="slidenum">
              <a:rPr lang="en-US" altLang="zh-CN"/>
              <a:pPr/>
              <a:t>58</a:t>
            </a:fld>
            <a:endParaRPr lang="en-US" altLang="zh-CN" dirty="0"/>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xfrm>
            <a:off x="685800" y="4343400"/>
            <a:ext cx="5486400" cy="4114800"/>
          </a:xfrm>
          <a:prstGeom prst="rect">
            <a:avLst/>
          </a:prstGeom>
        </p:spPr>
        <p:txBody>
          <a:bodyPr/>
          <a:lstStyle/>
          <a:p>
            <a:endParaRPr lang="zh-CN" altLang="zh-CN"/>
          </a:p>
        </p:txBody>
      </p:sp>
    </p:spTree>
    <p:extLst>
      <p:ext uri="{BB962C8B-B14F-4D97-AF65-F5344CB8AC3E}">
        <p14:creationId xmlns:p14="http://schemas.microsoft.com/office/powerpoint/2010/main" val="54806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775D1-128F-4F13-B813-5446748BB1D1}" type="slidenum">
              <a:rPr lang="en-US" altLang="zh-CN"/>
              <a:pPr/>
              <a:t>59</a:t>
            </a:fld>
            <a:endParaRPr lang="en-US" altLang="zh-CN" dirty="0"/>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a:xfrm>
            <a:off x="685800" y="4343400"/>
            <a:ext cx="5486400" cy="4114800"/>
          </a:xfrm>
          <a:prstGeom prst="rect">
            <a:avLst/>
          </a:prstGeom>
        </p:spPr>
        <p:txBody>
          <a:bodyPr/>
          <a:lstStyle/>
          <a:p>
            <a:endParaRPr lang="zh-CN" altLang="zh-CN"/>
          </a:p>
        </p:txBody>
      </p:sp>
    </p:spTree>
    <p:extLst>
      <p:ext uri="{BB962C8B-B14F-4D97-AF65-F5344CB8AC3E}">
        <p14:creationId xmlns:p14="http://schemas.microsoft.com/office/powerpoint/2010/main" val="147052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CFA7D-C123-4281-905C-11448C1B7058}" type="slidenum">
              <a:rPr lang="en-US" altLang="zh-CN"/>
              <a:pPr/>
              <a:t>62</a:t>
            </a:fld>
            <a:endParaRPr lang="en-US" altLang="zh-CN" dirty="0"/>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xfrm>
            <a:off x="685800" y="4343400"/>
            <a:ext cx="5486400" cy="4114800"/>
          </a:xfrm>
          <a:prstGeom prst="rect">
            <a:avLst/>
          </a:prstGeom>
        </p:spPr>
        <p:txBody>
          <a:bodyPr/>
          <a:lstStyle/>
          <a:p>
            <a:endParaRPr lang="zh-CN" altLang="zh-CN"/>
          </a:p>
        </p:txBody>
      </p:sp>
    </p:spTree>
    <p:extLst>
      <p:ext uri="{BB962C8B-B14F-4D97-AF65-F5344CB8AC3E}">
        <p14:creationId xmlns:p14="http://schemas.microsoft.com/office/powerpoint/2010/main" val="149422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3000" y="685800"/>
            <a:ext cx="4572000" cy="3429000"/>
          </a:xfrm>
          <a:ln/>
        </p:spPr>
      </p:sp>
      <p:sp>
        <p:nvSpPr>
          <p:cNvPr id="66563" name="Rectangle 3"/>
          <p:cNvSpPr>
            <a:spLocks noGrp="1" noChangeArrowheads="1"/>
          </p:cNvSpPr>
          <p:nvPr>
            <p:ph type="body" idx="1"/>
          </p:nvPr>
        </p:nvSpPr>
        <p:spPr>
          <a:xfrm>
            <a:off x="685494" y="4342939"/>
            <a:ext cx="5487013" cy="4116005"/>
          </a:xfrm>
          <a:prstGeom prst="rect">
            <a:avLst/>
          </a:prstGeom>
          <a:noFill/>
          <a:ln/>
        </p:spPr>
        <p:txBody>
          <a:bodyPr/>
          <a:lstStyle/>
          <a:p>
            <a:endParaRPr lang="zh-CN" altLang="en-US" smtClean="0"/>
          </a:p>
        </p:txBody>
      </p:sp>
    </p:spTree>
    <p:extLst>
      <p:ext uri="{BB962C8B-B14F-4D97-AF65-F5344CB8AC3E}">
        <p14:creationId xmlns:p14="http://schemas.microsoft.com/office/powerpoint/2010/main" val="109057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p:txBody>
          <a:bodyPr/>
          <a:lstStyle/>
          <a:p>
            <a:pPr>
              <a:defRPr/>
            </a:pPr>
            <a:fld id="{7689E903-1362-46DE-93E5-7E3FCAE26089}" type="slidenum">
              <a:rPr lang="en-US" altLang="zh-CN" smtClean="0"/>
              <a:pPr>
                <a:defRPr/>
              </a:pPr>
              <a:t>64</a:t>
            </a:fld>
            <a:endParaRPr lang="en-US" altLang="zh-CN" dirty="0"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xfrm>
            <a:off x="685800" y="4343400"/>
            <a:ext cx="5486400" cy="4114800"/>
          </a:xfrm>
          <a:prstGeom prst="rect">
            <a:avLst/>
          </a:prstGeom>
          <a:noFill/>
          <a:ln/>
        </p:spPr>
        <p:txBody>
          <a:bodyPr/>
          <a:lstStyle/>
          <a:p>
            <a:endParaRPr lang="zh-CN" altLang="zh-CN" smtClean="0"/>
          </a:p>
        </p:txBody>
      </p:sp>
    </p:spTree>
    <p:extLst>
      <p:ext uri="{BB962C8B-B14F-4D97-AF65-F5344CB8AC3E}">
        <p14:creationId xmlns:p14="http://schemas.microsoft.com/office/powerpoint/2010/main" val="198258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ln/>
        </p:spPr>
      </p:sp>
      <p:sp>
        <p:nvSpPr>
          <p:cNvPr id="72707" name="Rectangle 3"/>
          <p:cNvSpPr>
            <a:spLocks noGrp="1" noChangeArrowheads="1"/>
          </p:cNvSpPr>
          <p:nvPr>
            <p:ph type="body" idx="1"/>
          </p:nvPr>
        </p:nvSpPr>
        <p:spPr>
          <a:xfrm>
            <a:off x="685494" y="4342939"/>
            <a:ext cx="5487013" cy="4116005"/>
          </a:xfrm>
          <a:prstGeom prst="rect">
            <a:avLst/>
          </a:prstGeom>
          <a:noFill/>
          <a:ln/>
        </p:spPr>
        <p:txBody>
          <a:bodyPr/>
          <a:lstStyle/>
          <a:p>
            <a:r>
              <a:rPr lang="en-US" altLang="zh-CN" dirty="0" smtClean="0"/>
              <a:t>A=Agreed On; Attainable</a:t>
            </a:r>
          </a:p>
        </p:txBody>
      </p:sp>
    </p:spTree>
    <p:extLst>
      <p:ext uri="{BB962C8B-B14F-4D97-AF65-F5344CB8AC3E}">
        <p14:creationId xmlns:p14="http://schemas.microsoft.com/office/powerpoint/2010/main" val="88804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B48169-E013-450F-B9E3-2821E3854E31}" type="slidenum">
              <a:rPr lang="zh-CN" altLang="en-US"/>
              <a:pPr>
                <a:defRPr/>
              </a:pPr>
              <a:t>81</a:t>
            </a:fld>
            <a:endParaRPr lang="en-US" altLang="zh-CN" dirty="0"/>
          </a:p>
        </p:txBody>
      </p:sp>
      <p:sp>
        <p:nvSpPr>
          <p:cNvPr id="104451" name="Rectangle 2"/>
          <p:cNvSpPr>
            <a:spLocks noGrp="1" noRot="1" noChangeAspect="1" noChangeArrowheads="1" noTextEdit="1"/>
          </p:cNvSpPr>
          <p:nvPr>
            <p:ph type="sldImg"/>
          </p:nvPr>
        </p:nvSpPr>
        <p:spPr>
          <a:xfrm>
            <a:off x="1150938" y="692150"/>
            <a:ext cx="4556125" cy="3417888"/>
          </a:xfrm>
          <a:ln/>
        </p:spPr>
      </p:sp>
      <p:sp>
        <p:nvSpPr>
          <p:cNvPr id="104452" name="Rectangle 3"/>
          <p:cNvSpPr>
            <a:spLocks noGrp="1" noChangeArrowheads="1"/>
          </p:cNvSpPr>
          <p:nvPr>
            <p:ph type="body" idx="1"/>
          </p:nvPr>
        </p:nvSpPr>
        <p:spPr>
          <a:xfrm>
            <a:off x="914400" y="4344988"/>
            <a:ext cx="5029200" cy="4113212"/>
          </a:xfrm>
          <a:prstGeom prst="rect">
            <a:avLst/>
          </a:prstGeom>
          <a:noFill/>
          <a:ln/>
        </p:spPr>
        <p:txBody>
          <a:bodyPr lIns="92075" tIns="46038" rIns="92075" bIns="46038"/>
          <a:lstStyle/>
          <a:p>
            <a:pPr defTabSz="762000"/>
            <a:r>
              <a:rPr lang="zh-CN" altLang="en-US" smtClean="0"/>
              <a:t>马斯洛理论：需求焦虑度；需求层次起点提升</a:t>
            </a:r>
          </a:p>
        </p:txBody>
      </p:sp>
    </p:spTree>
    <p:extLst>
      <p:ext uri="{BB962C8B-B14F-4D97-AF65-F5344CB8AC3E}">
        <p14:creationId xmlns:p14="http://schemas.microsoft.com/office/powerpoint/2010/main" val="979606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1802EF-744F-4035-8B82-1D19B05E9DA7}" type="slidenum">
              <a:rPr lang="zh-CN" altLang="en-US"/>
              <a:pPr>
                <a:defRPr/>
              </a:pPr>
              <a:t>83</a:t>
            </a:fld>
            <a:endParaRPr lang="en-US" altLang="zh-CN" dirty="0"/>
          </a:p>
        </p:txBody>
      </p:sp>
      <p:sp>
        <p:nvSpPr>
          <p:cNvPr id="105475" name="Rectangle 2"/>
          <p:cNvSpPr>
            <a:spLocks noGrp="1" noRot="1" noChangeAspect="1" noChangeArrowheads="1" noTextEdit="1"/>
          </p:cNvSpPr>
          <p:nvPr>
            <p:ph type="sldImg"/>
          </p:nvPr>
        </p:nvSpPr>
        <p:spPr>
          <a:xfrm>
            <a:off x="1150938" y="692150"/>
            <a:ext cx="4556125" cy="3417888"/>
          </a:xfrm>
          <a:ln/>
        </p:spPr>
      </p:sp>
      <p:sp>
        <p:nvSpPr>
          <p:cNvPr id="4912131" name="Rectangle 3"/>
          <p:cNvSpPr>
            <a:spLocks noGrp="1" noChangeArrowheads="1"/>
          </p:cNvSpPr>
          <p:nvPr>
            <p:ph type="body" idx="1"/>
          </p:nvPr>
        </p:nvSpPr>
        <p:spPr>
          <a:xfrm>
            <a:off x="685800" y="4343400"/>
            <a:ext cx="5486400" cy="4114800"/>
          </a:xfrm>
          <a:prstGeom prst="rect">
            <a:avLst/>
          </a:prstGeom>
        </p:spPr>
        <p:txBody>
          <a:bodyPr lIns="92075" tIns="46038" rIns="92075" bIns="46038"/>
          <a:lstStyle/>
          <a:p>
            <a:pPr defTabSz="762000">
              <a:defRPr/>
            </a:pPr>
            <a:endParaRPr lang="en-US" altLang="zh-CN" dirty="0"/>
          </a:p>
        </p:txBody>
      </p:sp>
    </p:spTree>
    <p:extLst>
      <p:ext uri="{BB962C8B-B14F-4D97-AF65-F5344CB8AC3E}">
        <p14:creationId xmlns:p14="http://schemas.microsoft.com/office/powerpoint/2010/main" val="71018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r>
              <a:rPr lang="zh-CN" altLang="en-US" sz="1200" dirty="0" smtClean="0">
                <a:latin typeface="宋体" pitchFamily="2" charset="-122"/>
                <a:ea typeface="宋体" pitchFamily="2" charset="-122"/>
              </a:rPr>
              <a:t>使命。什么是使命呢？使命就是组织存在的原因。关于使命的假设规定了组织把什么结果看作是有意义的，指明了该组织认为它对整个经济和社会应做出何种贡献。  </a:t>
            </a:r>
          </a:p>
          <a:p>
            <a:endParaRPr lang="zh-CN" altLang="en-US" dirty="0"/>
          </a:p>
        </p:txBody>
      </p:sp>
      <p:sp>
        <p:nvSpPr>
          <p:cNvPr id="4" name="日期占位符 3"/>
          <p:cNvSpPr>
            <a:spLocks noGrp="1"/>
          </p:cNvSpPr>
          <p:nvPr>
            <p:ph type="dt" idx="10"/>
          </p:nvPr>
        </p:nvSpPr>
        <p:spPr/>
        <p:txBody>
          <a:bodyPr/>
          <a:lstStyle/>
          <a:p>
            <a:fld id="{89CF161B-10F5-40DD-A128-CD7062AE7512}" type="datetime1">
              <a:rPr lang="zh-CN" altLang="en-US" smtClean="0"/>
              <a:pPr/>
              <a:t>16/5/6</a:t>
            </a:fld>
            <a:endParaRPr lang="zh-CN" altLang="en-US" sz="1200">
              <a:ea typeface="微软雅黑" pitchFamily="34" charset="-122"/>
            </a:endParaRPr>
          </a:p>
        </p:txBody>
      </p:sp>
      <p:sp>
        <p:nvSpPr>
          <p:cNvPr id="5" name="灯片编号占位符 4"/>
          <p:cNvSpPr>
            <a:spLocks noGrp="1"/>
          </p:cNvSpPr>
          <p:nvPr>
            <p:ph type="sldNum" sz="quarter" idx="11"/>
          </p:nvPr>
        </p:nvSpPr>
        <p:spPr/>
        <p:txBody>
          <a:bodyPr/>
          <a:lstStyle/>
          <a:p>
            <a:fld id="{33EC4C71-50A3-4DD1-A207-8B0111078FDB}" type="slidenum">
              <a:rPr lang="zh-CN" altLang="en-US" smtClean="0"/>
              <a:pPr/>
              <a:t>11</a:t>
            </a:fld>
            <a:endParaRPr lang="zh-CN" altLang="en-US" sz="1200">
              <a:ea typeface="微软雅黑" pitchFamily="34" charset="-122"/>
            </a:endParaRPr>
          </a:p>
        </p:txBody>
      </p:sp>
    </p:spTree>
    <p:extLst>
      <p:ext uri="{BB962C8B-B14F-4D97-AF65-F5344CB8AC3E}">
        <p14:creationId xmlns:p14="http://schemas.microsoft.com/office/powerpoint/2010/main" val="177627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41B65DD0-22F6-4DAE-B76C-BDF914A864EE}" type="slidenum">
              <a:rPr lang="zh-CN" altLang="en-US"/>
              <a:pPr>
                <a:defRPr/>
              </a:pPr>
              <a:t>15</a:t>
            </a:fld>
            <a:endParaRPr lang="en-US" altLang="zh-CN" dirty="0"/>
          </a:p>
        </p:txBody>
      </p:sp>
      <p:sp>
        <p:nvSpPr>
          <p:cNvPr id="200707" name="幻灯片图像占位符 1"/>
          <p:cNvSpPr>
            <a:spLocks noGrp="1" noRot="1" noChangeAspect="1" noTextEdit="1"/>
          </p:cNvSpPr>
          <p:nvPr>
            <p:ph type="sldImg"/>
          </p:nvPr>
        </p:nvSpPr>
        <p:spPr>
          <a:ln/>
        </p:spPr>
      </p:sp>
      <p:sp>
        <p:nvSpPr>
          <p:cNvPr id="200708"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070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EFD4CCF-47D3-43BF-9327-16016E0BE71C}" type="slidenum">
              <a:rPr lang="zh-CN" altLang="en-US" sz="1200">
                <a:latin typeface="Calibri" pitchFamily="34" charset="0"/>
              </a:rPr>
              <a:pPr algn="r"/>
              <a:t>15</a:t>
            </a:fld>
            <a:endParaRPr lang="en-US" altLang="zh-CN" sz="1200" dirty="0">
              <a:latin typeface="Calibri" pitchFamily="34" charset="0"/>
            </a:endParaRPr>
          </a:p>
        </p:txBody>
      </p:sp>
    </p:spTree>
    <p:extLst>
      <p:ext uri="{BB962C8B-B14F-4D97-AF65-F5344CB8AC3E}">
        <p14:creationId xmlns:p14="http://schemas.microsoft.com/office/powerpoint/2010/main" val="188851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A9E86A46-CB47-4874-98DA-ABBC49927A06}" type="slidenum">
              <a:rPr lang="zh-CN" altLang="en-US"/>
              <a:pPr>
                <a:defRPr/>
              </a:pPr>
              <a:t>16</a:t>
            </a:fld>
            <a:endParaRPr lang="en-US" altLang="zh-CN" dirty="0"/>
          </a:p>
        </p:txBody>
      </p:sp>
      <p:sp>
        <p:nvSpPr>
          <p:cNvPr id="201731" name="幻灯片图像占位符 1"/>
          <p:cNvSpPr>
            <a:spLocks noGrp="1" noRot="1" noChangeAspect="1" noTextEdit="1"/>
          </p:cNvSpPr>
          <p:nvPr>
            <p:ph type="sldImg"/>
          </p:nvPr>
        </p:nvSpPr>
        <p:spPr>
          <a:ln/>
        </p:spPr>
      </p:sp>
      <p:sp>
        <p:nvSpPr>
          <p:cNvPr id="201732"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173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A6976A-5BAD-4DA9-A847-EACAD0F32A5D}" type="slidenum">
              <a:rPr lang="zh-CN" altLang="en-US" sz="1200">
                <a:latin typeface="Calibri" pitchFamily="34" charset="0"/>
              </a:rPr>
              <a:pPr algn="r"/>
              <a:t>16</a:t>
            </a:fld>
            <a:endParaRPr lang="en-US" altLang="zh-CN" sz="1200" dirty="0">
              <a:latin typeface="Calibri" pitchFamily="34" charset="0"/>
            </a:endParaRPr>
          </a:p>
        </p:txBody>
      </p:sp>
    </p:spTree>
    <p:extLst>
      <p:ext uri="{BB962C8B-B14F-4D97-AF65-F5344CB8AC3E}">
        <p14:creationId xmlns:p14="http://schemas.microsoft.com/office/powerpoint/2010/main" val="40622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A9E86A46-CB47-4874-98DA-ABBC49927A06}" type="slidenum">
              <a:rPr lang="zh-CN" altLang="en-US"/>
              <a:pPr>
                <a:defRPr/>
              </a:pPr>
              <a:t>17</a:t>
            </a:fld>
            <a:endParaRPr lang="en-US" altLang="zh-CN" dirty="0"/>
          </a:p>
        </p:txBody>
      </p:sp>
      <p:sp>
        <p:nvSpPr>
          <p:cNvPr id="201731" name="幻灯片图像占位符 1"/>
          <p:cNvSpPr>
            <a:spLocks noGrp="1" noRot="1" noChangeAspect="1" noTextEdit="1"/>
          </p:cNvSpPr>
          <p:nvPr>
            <p:ph type="sldImg"/>
          </p:nvPr>
        </p:nvSpPr>
        <p:spPr>
          <a:ln/>
        </p:spPr>
      </p:sp>
      <p:sp>
        <p:nvSpPr>
          <p:cNvPr id="201732"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173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A6976A-5BAD-4DA9-A847-EACAD0F32A5D}" type="slidenum">
              <a:rPr lang="zh-CN" altLang="en-US" sz="1200">
                <a:latin typeface="Calibri" pitchFamily="34" charset="0"/>
              </a:rPr>
              <a:pPr algn="r"/>
              <a:t>17</a:t>
            </a:fld>
            <a:endParaRPr lang="en-US" altLang="zh-CN" sz="1200" dirty="0">
              <a:latin typeface="Calibri" pitchFamily="34" charset="0"/>
            </a:endParaRPr>
          </a:p>
        </p:txBody>
      </p:sp>
    </p:spTree>
    <p:extLst>
      <p:ext uri="{BB962C8B-B14F-4D97-AF65-F5344CB8AC3E}">
        <p14:creationId xmlns:p14="http://schemas.microsoft.com/office/powerpoint/2010/main" val="73023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16F9CCF2-3003-4D6A-A743-46A634D296E6}" type="slidenum">
              <a:rPr lang="zh-CN" altLang="en-US"/>
              <a:pPr>
                <a:defRPr/>
              </a:pPr>
              <a:t>20</a:t>
            </a:fld>
            <a:endParaRPr lang="en-US" altLang="zh-CN" dirty="0"/>
          </a:p>
        </p:txBody>
      </p:sp>
      <p:sp>
        <p:nvSpPr>
          <p:cNvPr id="202755" name="幻灯片图像占位符 1"/>
          <p:cNvSpPr>
            <a:spLocks noGrp="1" noRot="1" noChangeAspect="1" noTextEdit="1"/>
          </p:cNvSpPr>
          <p:nvPr>
            <p:ph type="sldImg"/>
          </p:nvPr>
        </p:nvSpPr>
        <p:spPr>
          <a:ln/>
        </p:spPr>
      </p:sp>
      <p:sp>
        <p:nvSpPr>
          <p:cNvPr id="202756"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275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377B101-CE88-4C41-8177-B1D270226BBF}" type="slidenum">
              <a:rPr lang="zh-CN" altLang="en-US" sz="1200">
                <a:latin typeface="Calibri" pitchFamily="34" charset="0"/>
              </a:rPr>
              <a:pPr algn="r"/>
              <a:t>20</a:t>
            </a:fld>
            <a:endParaRPr lang="en-US" altLang="zh-CN" sz="1200" dirty="0">
              <a:latin typeface="Calibri" pitchFamily="34" charset="0"/>
            </a:endParaRPr>
          </a:p>
        </p:txBody>
      </p:sp>
    </p:spTree>
    <p:extLst>
      <p:ext uri="{BB962C8B-B14F-4D97-AF65-F5344CB8AC3E}">
        <p14:creationId xmlns:p14="http://schemas.microsoft.com/office/powerpoint/2010/main" val="5859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3DAE1E71-40B1-4E85-9467-50A3DE065A49}" type="slidenum">
              <a:rPr lang="zh-CN" altLang="en-US" smtClean="0"/>
              <a:pPr/>
              <a:t>34</a:t>
            </a:fld>
            <a:endParaRPr lang="en-US" altLang="zh-CN" dirty="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685480" y="4343144"/>
            <a:ext cx="5487042" cy="4115019"/>
          </a:xfrm>
          <a:prstGeom prst="rect">
            <a:avLst/>
          </a:prstGeom>
          <a:noFill/>
          <a:ln/>
        </p:spPr>
        <p:txBody>
          <a:bodyPr/>
          <a:lstStyle/>
          <a:p>
            <a:r>
              <a:rPr lang="zh-CN" altLang="en-US" sz="1000" smtClean="0">
                <a:latin typeface="IKEA Sans SC" pitchFamily="34" charset="-122"/>
                <a:ea typeface="IKEA Sans SC" pitchFamily="34" charset="-122"/>
              </a:rPr>
              <a:t>这就是为什么你要在培训后，与你的员工分享</a:t>
            </a:r>
            <a:r>
              <a:rPr lang="en-US" altLang="zh-CN" sz="1000" dirty="0" smtClean="0">
                <a:latin typeface="IKEA Sans SC" pitchFamily="34" charset="-122"/>
                <a:ea typeface="IKEA Sans SC" pitchFamily="34" charset="-122"/>
              </a:rPr>
              <a:t>SLII</a:t>
            </a:r>
            <a:r>
              <a:rPr lang="zh-CN" altLang="en-US" sz="1000" smtClean="0">
                <a:latin typeface="IKEA Sans SC" pitchFamily="34" charset="-122"/>
                <a:ea typeface="IKEA Sans SC" pitchFamily="34" charset="-122"/>
              </a:rPr>
              <a:t>模型的重要性所在。情境领导者要努力成为员工的工作伙伴</a:t>
            </a:r>
            <a:r>
              <a:rPr lang="en-US" altLang="zh-CN" sz="1000" dirty="0" smtClean="0">
                <a:latin typeface="IKEA Sans SC" pitchFamily="34" charset="-122"/>
                <a:ea typeface="IKEA Sans SC" pitchFamily="34" charset="-122"/>
              </a:rPr>
              <a:t>,</a:t>
            </a:r>
            <a:r>
              <a:rPr lang="zh-CN" altLang="en-US" sz="1000" smtClean="0">
                <a:latin typeface="IKEA Sans SC" pitchFamily="34" charset="-122"/>
                <a:ea typeface="IKEA Sans SC" pitchFamily="34" charset="-122"/>
              </a:rPr>
              <a:t>而不是监督者。</a:t>
            </a:r>
          </a:p>
          <a:p>
            <a:endParaRPr lang="en-US" altLang="zh-CN" sz="1000" dirty="0" smtClean="0">
              <a:latin typeface="IKEA Sans SC" pitchFamily="34" charset="-122"/>
              <a:ea typeface="IKEA Sans SC" pitchFamily="34" charset="-122"/>
            </a:endParaRPr>
          </a:p>
          <a:p>
            <a:endParaRPr lang="en-US" altLang="zh-CN" sz="1000" dirty="0" smtClean="0">
              <a:latin typeface="IKEA Sans SC" pitchFamily="34" charset="-122"/>
              <a:ea typeface="IKEA Sans SC" pitchFamily="34" charset="-122"/>
            </a:endParaRPr>
          </a:p>
          <a:p>
            <a:endParaRPr lang="zh-CN" altLang="en-US" sz="1000" smtClean="0">
              <a:latin typeface="IKEA Sans SC" pitchFamily="34" charset="-122"/>
              <a:ea typeface="IKEA Sans SC" pitchFamily="34" charset="-122"/>
            </a:endParaRPr>
          </a:p>
        </p:txBody>
      </p:sp>
    </p:spTree>
    <p:extLst>
      <p:ext uri="{BB962C8B-B14F-4D97-AF65-F5344CB8AC3E}">
        <p14:creationId xmlns:p14="http://schemas.microsoft.com/office/powerpoint/2010/main" val="75602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709587B1-4663-4A47-B14D-311E06964C6D}" type="slidenum">
              <a:rPr lang="zh-CN" altLang="en-US" smtClean="0"/>
              <a:pPr/>
              <a:t>35</a:t>
            </a:fld>
            <a:endParaRPr lang="en-US" altLang="zh-CN" dirty="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685480" y="4343144"/>
            <a:ext cx="5487042" cy="4115019"/>
          </a:xfrm>
          <a:prstGeom prst="rect">
            <a:avLst/>
          </a:prstGeom>
          <a:noFill/>
          <a:ln/>
        </p:spPr>
        <p:txBody>
          <a:bodyPr/>
          <a:lstStyle/>
          <a:p>
            <a:r>
              <a:rPr lang="zh-CN" altLang="en-US" sz="1000" smtClean="0">
                <a:latin typeface="IKEA Sans SC" pitchFamily="34" charset="-122"/>
                <a:ea typeface="IKEA Sans SC" pitchFamily="34" charset="-122"/>
              </a:rPr>
              <a:t>诊断</a:t>
            </a:r>
            <a:r>
              <a:rPr lang="en-US" altLang="zh-CN" sz="1000" dirty="0" smtClean="0">
                <a:latin typeface="IKEA Sans SC" pitchFamily="34" charset="-122"/>
                <a:ea typeface="IKEA Sans SC" pitchFamily="34" charset="-122"/>
              </a:rPr>
              <a:t>——</a:t>
            </a:r>
            <a:r>
              <a:rPr lang="zh-CN" altLang="en-US" sz="1000" smtClean="0">
                <a:latin typeface="IKEA Sans SC" pitchFamily="34" charset="-122"/>
                <a:ea typeface="IKEA Sans SC" pitchFamily="34" charset="-122"/>
              </a:rPr>
              <a:t>分析情境，评估他人发展需求的愿望和能力</a:t>
            </a:r>
          </a:p>
          <a:p>
            <a:endParaRPr lang="zh-CN" altLang="en-US" sz="1000" smtClean="0">
              <a:latin typeface="IKEA Sans SC" pitchFamily="34" charset="-122"/>
              <a:ea typeface="IKEA Sans SC" pitchFamily="34" charset="-122"/>
            </a:endParaRPr>
          </a:p>
          <a:p>
            <a:r>
              <a:rPr lang="zh-CN" altLang="en-US" sz="1000" smtClean="0">
                <a:latin typeface="IKEA Sans SC" pitchFamily="34" charset="-122"/>
                <a:ea typeface="IKEA Sans SC" pitchFamily="34" charset="-122"/>
              </a:rPr>
              <a:t>灵活性</a:t>
            </a:r>
            <a:r>
              <a:rPr lang="en-US" altLang="zh-CN" sz="1000" dirty="0" smtClean="0">
                <a:latin typeface="IKEA Sans SC" pitchFamily="34" charset="-122"/>
                <a:ea typeface="IKEA Sans SC" pitchFamily="34" charset="-122"/>
              </a:rPr>
              <a:t>——</a:t>
            </a:r>
            <a:r>
              <a:rPr lang="zh-CN" altLang="en-US" sz="1000" smtClean="0">
                <a:latin typeface="IKEA Sans SC" pitchFamily="34" charset="-122"/>
                <a:ea typeface="IKEA Sans SC" pitchFamily="34" charset="-122"/>
              </a:rPr>
              <a:t>领导者是否能自如地运用所有四种领导形态。想象一下我们的驾驶经历，如果你只使用一个档位，那情境会怎样？就像每个档位都是有用的，我们在影响他人时，能自如地运用所有领导形态是非常重要的。这就是灵活性。</a:t>
            </a:r>
          </a:p>
          <a:p>
            <a:endParaRPr lang="zh-CN" altLang="en-US" sz="1000" smtClean="0">
              <a:latin typeface="IKEA Sans SC" pitchFamily="34" charset="-122"/>
              <a:ea typeface="IKEA Sans SC" pitchFamily="34" charset="-122"/>
            </a:endParaRPr>
          </a:p>
          <a:p>
            <a:r>
              <a:rPr lang="zh-CN" altLang="en-US" sz="1000" smtClean="0">
                <a:latin typeface="IKEA Sans SC" pitchFamily="34" charset="-122"/>
                <a:ea typeface="IKEA Sans SC" pitchFamily="34" charset="-122"/>
              </a:rPr>
              <a:t>当领导和部属建立了伙伴关系，他们就分享了实现目标的责任。</a:t>
            </a:r>
            <a:endParaRPr lang="en-US" altLang="zh-CN" sz="1000" dirty="0" smtClean="0">
              <a:latin typeface="IKEA Sans SC" pitchFamily="34" charset="-122"/>
              <a:ea typeface="IKEA Sans SC" pitchFamily="34" charset="-122"/>
            </a:endParaRPr>
          </a:p>
        </p:txBody>
      </p:sp>
    </p:spTree>
    <p:extLst>
      <p:ext uri="{BB962C8B-B14F-4D97-AF65-F5344CB8AC3E}">
        <p14:creationId xmlns:p14="http://schemas.microsoft.com/office/powerpoint/2010/main" val="206156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57A45A88-9E74-4ACD-807A-7DD301DEF41D}" type="slidenum">
              <a:rPr lang="zh-CN" altLang="en-US"/>
              <a:pPr>
                <a:defRPr/>
              </a:pPr>
              <a:t>53</a:t>
            </a:fld>
            <a:endParaRPr lang="en-US" altLang="zh-CN" dirty="0"/>
          </a:p>
        </p:txBody>
      </p:sp>
      <p:sp>
        <p:nvSpPr>
          <p:cNvPr id="212995" name="幻灯片图像占位符 1"/>
          <p:cNvSpPr>
            <a:spLocks noGrp="1" noRot="1" noChangeAspect="1" noTextEdit="1"/>
          </p:cNvSpPr>
          <p:nvPr>
            <p:ph type="sldImg"/>
          </p:nvPr>
        </p:nvSpPr>
        <p:spPr>
          <a:ln/>
        </p:spPr>
      </p:sp>
      <p:sp>
        <p:nvSpPr>
          <p:cNvPr id="212996"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1299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BF8BE5-F183-4EC0-8602-D60B89FE3AA3}" type="slidenum">
              <a:rPr lang="zh-CN" altLang="en-US" sz="1200">
                <a:latin typeface="Calibri" pitchFamily="34" charset="0"/>
              </a:rPr>
              <a:pPr algn="r"/>
              <a:t>53</a:t>
            </a:fld>
            <a:endParaRPr lang="en-US" altLang="zh-CN" sz="1200" dirty="0">
              <a:latin typeface="Calibri" pitchFamily="34" charset="0"/>
            </a:endParaRPr>
          </a:p>
        </p:txBody>
      </p:sp>
    </p:spTree>
    <p:extLst>
      <p:ext uri="{BB962C8B-B14F-4D97-AF65-F5344CB8AC3E}">
        <p14:creationId xmlns:p14="http://schemas.microsoft.com/office/powerpoint/2010/main" val="212345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2131485"/>
            <a:ext cx="7772400" cy="146896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4" y="452968"/>
            <a:ext cx="2057401"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8"/>
            <a:ext cx="6019801"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5" y="452969"/>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6" y="1604434"/>
            <a:ext cx="4038601"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1"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4"/>
          <p:cNvSpPr>
            <a:spLocks noGrp="1"/>
          </p:cNvSpPr>
          <p:nvPr>
            <p:ph type="ftr" sz="quarter" idx="10"/>
          </p:nvPr>
        </p:nvSpPr>
        <p:spPr>
          <a:xfrm>
            <a:off x="3124200" y="6245225"/>
            <a:ext cx="2895600" cy="476250"/>
          </a:xfrm>
          <a:prstGeom prst="rect">
            <a:avLst/>
          </a:prstGeom>
        </p:spPr>
        <p:txBody>
          <a:bodyPr/>
          <a:lstStyle>
            <a:lvl1pPr>
              <a:defRPr/>
            </a:lvl1p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s-ES" altLang="zh-CN" dirty="0"/>
          </a:p>
        </p:txBody>
      </p:sp>
      <p:sp>
        <p:nvSpPr>
          <p:cNvPr id="5" name="Rectangle 5"/>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2C06867C-0E4F-4C79-8768-114DECBDD0D8}" type="slidenum">
              <a:rPr lang="zh-CN" altLang="es-ES"/>
              <a:pPr>
                <a:defRPr/>
              </a:pPr>
              <a:t>‹#›</a:t>
            </a:fld>
            <a:endParaRPr lang="es-ES" altLang="zh-CN" dirty="0"/>
          </a:p>
        </p:txBody>
      </p:sp>
      <p:sp>
        <p:nvSpPr>
          <p:cNvPr id="6" name="Rectangle 7"/>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s-ES" altLang="zh-CN" dirty="0"/>
          </a:p>
        </p:txBody>
      </p:sp>
    </p:spTree>
    <p:extLst>
      <p:ext uri="{BB962C8B-B14F-4D97-AF65-F5344CB8AC3E}">
        <p14:creationId xmlns:p14="http://schemas.microsoft.com/office/powerpoint/2010/main" val="456719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2131485"/>
            <a:ext cx="7772400" cy="146896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1"/>
            <a:ext cx="8229600" cy="452543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2"/>
            <a:ext cx="7772400" cy="1363133"/>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186"/>
            <a:ext cx="7772400" cy="1500716"/>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600201"/>
            <a:ext cx="4038601"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1"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584"/>
            <a:ext cx="4040188"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5935"/>
            <a:ext cx="4040188"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4584"/>
            <a:ext cx="4041774"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5935"/>
            <a:ext cx="4041774"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1"/>
            <a:ext cx="3008313" cy="1162049"/>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49" y="273051"/>
            <a:ext cx="5111751" cy="58525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0"/>
            <a:ext cx="3008313" cy="46905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726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3833"/>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867"/>
            <a:ext cx="5486400" cy="8043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1"/>
            <a:ext cx="8229600" cy="452543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399" y="275167"/>
            <a:ext cx="2057401" cy="585046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5167"/>
            <a:ext cx="6019801" cy="585046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2"/>
            <a:ext cx="7772400" cy="136313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186"/>
            <a:ext cx="7772400" cy="150071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6" y="1604434"/>
            <a:ext cx="4038601" cy="43201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1" cy="43201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4584"/>
            <a:ext cx="4041774"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5935"/>
            <a:ext cx="4041774"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1"/>
            <a:ext cx="3008313" cy="1162049"/>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49" y="273051"/>
            <a:ext cx="5111751"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726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hyperlink" Target="http://www.nordridesign.com/"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20" Type="http://schemas.openxmlformats.org/officeDocument/2006/relationships/hyperlink" Target="http://www.nordri.net/" TargetMode="External"/><Relationship Id="rId21" Type="http://schemas.openxmlformats.org/officeDocument/2006/relationships/image" Target="../media/image6.png"/><Relationship Id="rId22" Type="http://schemas.openxmlformats.org/officeDocument/2006/relationships/image" Target="../media/image7.png"/><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hyperlink" Target="http://www.nordridesign.com/" TargetMode="External"/><Relationship Id="rId14" Type="http://schemas.openxmlformats.org/officeDocument/2006/relationships/hyperlink" Target="http://creativecommons.org/licenses/by-nc/2.5/cn/legalcode" TargetMode="Externa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8" Type="http://schemas.openxmlformats.org/officeDocument/2006/relationships/image" Target="../media/image5.png"/><Relationship Id="rId19" Type="http://schemas.openxmlformats.org/officeDocument/2006/relationships/hyperlink" Target="http://www.nordridesign.cn/" TargetMode="Externa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5" y="452969"/>
            <a:ext cx="6192837" cy="5630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Arial" pitchFamily="34" charset="0"/>
              </a:rPr>
              <a:t>单击此处编辑母版标题样式</a:t>
            </a:r>
          </a:p>
        </p:txBody>
      </p:sp>
      <p:sp>
        <p:nvSpPr>
          <p:cNvPr id="1027" name="Rectangle 6">
            <a:hlinkClick r:id="rId17"/>
          </p:cNvPr>
          <p:cNvSpPr>
            <a:spLocks noChangeArrowheads="1"/>
          </p:cNvSpPr>
          <p:nvPr/>
        </p:nvSpPr>
        <p:spPr bwMode="auto">
          <a:xfrm>
            <a:off x="3" y="6364819"/>
            <a:ext cx="8748713" cy="319616"/>
          </a:xfrm>
          <a:prstGeom prst="rect">
            <a:avLst/>
          </a:prstGeom>
          <a:solidFill>
            <a:srgbClr val="FFFFFF">
              <a:alpha val="0"/>
            </a:srgbClr>
          </a:solidFill>
          <a:ln w="9525">
            <a:noFill/>
            <a:miter lim="800000"/>
            <a:headEnd/>
            <a:tailEnd/>
          </a:ln>
        </p:spPr>
        <p:txBody>
          <a:bodyPr/>
          <a:lstStyle/>
          <a:p>
            <a:pPr algn="r">
              <a:spcBef>
                <a:spcPct val="20000"/>
              </a:spcBef>
              <a:buClr>
                <a:schemeClr val="hlink"/>
              </a:buClr>
              <a:buFont typeface="Wingdings" pitchFamily="2" charset="2"/>
              <a:buNone/>
            </a:pPr>
            <a:r>
              <a:rPr lang="en-US" sz="1000" b="1" dirty="0">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4" r:id="rId12"/>
    <p:sldLayoutId id="2147483682" r:id="rId13"/>
    <p:sldLayoutId id="2147483684" r:id="rId14"/>
  </p:sldLayoutIdLst>
  <p:transition>
    <p:fade/>
  </p:transition>
  <p:hf sldNum="0" hdr="0" ftr="0" dt="0"/>
  <p:txStyles>
    <p:titleStyle>
      <a:lvl1pPr algn="l" rtl="0" fontAlgn="base">
        <a:spcBef>
          <a:spcPct val="0"/>
        </a:spcBef>
        <a:spcAft>
          <a:spcPct val="0"/>
        </a:spcAft>
        <a:defRPr sz="2400" b="1">
          <a:solidFill>
            <a:schemeClr val="tx1"/>
          </a:solidFill>
          <a:latin typeface="+mj-lt"/>
          <a:ea typeface="+mj-ea"/>
          <a:cs typeface="+mj-cs"/>
          <a:sym typeface="Arial" pitchFamily="34" charset="0"/>
        </a:defRPr>
      </a:lvl1pPr>
      <a:lvl2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2pPr>
      <a:lvl3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3pPr>
      <a:lvl4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4pPr>
      <a:lvl5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5pPr>
      <a:lvl6pPr marL="4572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6pPr>
      <a:lvl7pPr marL="9144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7pPr>
      <a:lvl8pPr marL="13716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8pPr>
      <a:lvl9pPr marL="18288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9pPr>
    </p:titleStyle>
    <p:bodyStyle>
      <a:lvl1pPr marL="342900" indent="-342900" algn="l" defTabSz="0" rtl="0" fontAlgn="base">
        <a:spcBef>
          <a:spcPct val="20000"/>
        </a:spcBef>
        <a:spcAft>
          <a:spcPct val="0"/>
        </a:spcAft>
        <a:buChar char="•"/>
        <a:defRPr sz="1600">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Char char="–"/>
        <a:defRPr sz="1600">
          <a:solidFill>
            <a:schemeClr val="tx1"/>
          </a:solidFill>
          <a:latin typeface="+mn-lt"/>
          <a:ea typeface="+mn-ea"/>
          <a:sym typeface="Arial" pitchFamily="34" charset="0"/>
        </a:defRPr>
      </a:lvl2pPr>
      <a:lvl3pPr marL="1143000" indent="-228600" algn="l" defTabSz="0" rtl="0" fontAlgn="base">
        <a:spcBef>
          <a:spcPct val="20000"/>
        </a:spcBef>
        <a:spcAft>
          <a:spcPct val="0"/>
        </a:spcAft>
        <a:buChar char="•"/>
        <a:defRPr sz="1600">
          <a:solidFill>
            <a:schemeClr val="tx1"/>
          </a:solidFill>
          <a:latin typeface="+mn-lt"/>
          <a:ea typeface="+mn-ea"/>
          <a:sym typeface="Arial" pitchFamily="34" charset="0"/>
        </a:defRPr>
      </a:lvl3pPr>
      <a:lvl4pPr marL="1600200" indent="-228600" algn="l" defTabSz="0" rtl="0" fontAlgn="base">
        <a:spcBef>
          <a:spcPct val="20000"/>
        </a:spcBef>
        <a:spcAft>
          <a:spcPct val="0"/>
        </a:spcAft>
        <a:buChar char="–"/>
        <a:defRPr sz="1600">
          <a:solidFill>
            <a:schemeClr val="tx1"/>
          </a:solidFill>
          <a:latin typeface="+mn-lt"/>
          <a:ea typeface="+mn-ea"/>
          <a:sym typeface="Arial" pitchFamily="34" charset="0"/>
        </a:defRPr>
      </a:lvl4pPr>
      <a:lvl5pPr marL="2057400" indent="-228600" algn="l" defTabSz="0" rtl="0" fontAlgn="base">
        <a:spcBef>
          <a:spcPct val="20000"/>
        </a:spcBef>
        <a:spcAft>
          <a:spcPct val="0"/>
        </a:spcAft>
        <a:buChar char="»"/>
        <a:defRPr sz="1600">
          <a:solidFill>
            <a:schemeClr val="tx1"/>
          </a:solidFill>
          <a:latin typeface="+mn-lt"/>
          <a:ea typeface="+mn-ea"/>
          <a:sym typeface="Arial" pitchFamily="34" charset="0"/>
        </a:defRPr>
      </a:lvl5pPr>
      <a:lvl6pPr marL="2514600" indent="-228600" algn="l" defTabSz="0" rtl="0" fontAlgn="base">
        <a:spcBef>
          <a:spcPct val="20000"/>
        </a:spcBef>
        <a:spcAft>
          <a:spcPct val="0"/>
        </a:spcAft>
        <a:buChar char="»"/>
        <a:defRPr sz="1600">
          <a:solidFill>
            <a:schemeClr val="tx1"/>
          </a:solidFill>
          <a:latin typeface="+mn-lt"/>
          <a:ea typeface="+mn-ea"/>
          <a:sym typeface="Arial" pitchFamily="34" charset="0"/>
        </a:defRPr>
      </a:lvl6pPr>
      <a:lvl7pPr marL="2971800" indent="-228600" algn="l" defTabSz="0" rtl="0" fontAlgn="base">
        <a:spcBef>
          <a:spcPct val="20000"/>
        </a:spcBef>
        <a:spcAft>
          <a:spcPct val="0"/>
        </a:spcAft>
        <a:buChar char="»"/>
        <a:defRPr sz="1600">
          <a:solidFill>
            <a:schemeClr val="tx1"/>
          </a:solidFill>
          <a:latin typeface="+mn-lt"/>
          <a:ea typeface="+mn-ea"/>
          <a:sym typeface="Arial" pitchFamily="34" charset="0"/>
        </a:defRPr>
      </a:lvl7pPr>
      <a:lvl8pPr marL="3429000" indent="-228600" algn="l" defTabSz="0" rtl="0" fontAlgn="base">
        <a:spcBef>
          <a:spcPct val="20000"/>
        </a:spcBef>
        <a:spcAft>
          <a:spcPct val="0"/>
        </a:spcAft>
        <a:buChar char="»"/>
        <a:defRPr sz="1600">
          <a:solidFill>
            <a:schemeClr val="tx1"/>
          </a:solidFill>
          <a:latin typeface="+mn-lt"/>
          <a:ea typeface="+mn-ea"/>
          <a:sym typeface="Arial" pitchFamily="34" charset="0"/>
        </a:defRPr>
      </a:lvl8pPr>
      <a:lvl9pPr marL="3886200" indent="-228600" algn="l" defTabSz="0" rtl="0" fontAlgn="base">
        <a:spcBef>
          <a:spcPct val="20000"/>
        </a:spcBef>
        <a:spcAft>
          <a:spcPct val="0"/>
        </a:spcAft>
        <a:buChar char="»"/>
        <a:defRPr sz="16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333500" y="2277534"/>
            <a:ext cx="2159001"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51" name="Rectangle 7">
            <a:hlinkClick r:id="rId13"/>
          </p:cNvPr>
          <p:cNvSpPr>
            <a:spLocks noChangeArrowheads="1"/>
          </p:cNvSpPr>
          <p:nvPr/>
        </p:nvSpPr>
        <p:spPr bwMode="auto">
          <a:xfrm>
            <a:off x="3492500" y="2277534"/>
            <a:ext cx="2159001"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52" name="Rectangle 7">
            <a:hlinkClick r:id="rId13"/>
          </p:cNvPr>
          <p:cNvSpPr>
            <a:spLocks noChangeArrowheads="1"/>
          </p:cNvSpPr>
          <p:nvPr/>
        </p:nvSpPr>
        <p:spPr bwMode="auto">
          <a:xfrm>
            <a:off x="5653088" y="2277534"/>
            <a:ext cx="2159001"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53" name="Rectangle 13">
            <a:hlinkClick r:id="rId14"/>
          </p:cNvPr>
          <p:cNvSpPr>
            <a:spLocks noChangeArrowheads="1"/>
          </p:cNvSpPr>
          <p:nvPr/>
        </p:nvSpPr>
        <p:spPr bwMode="auto">
          <a:xfrm>
            <a:off x="1331916" y="3858827"/>
            <a:ext cx="5195653" cy="276999"/>
          </a:xfrm>
          <a:prstGeom prst="rect">
            <a:avLst/>
          </a:prstGeom>
          <a:noFill/>
          <a:ln w="9525">
            <a:noFill/>
            <a:miter lim="800000"/>
            <a:headEnd/>
            <a:tailEnd/>
          </a:ln>
        </p:spPr>
        <p:txBody>
          <a:bodyPr wrap="none" anchor="ctr">
            <a:spAutoFit/>
          </a:bodyPr>
          <a:lstStyle/>
          <a:p>
            <a:r>
              <a:rPr lang="zh-CN" altLang="en-US" sz="1200">
                <a:solidFill>
                  <a:srgbClr val="000000"/>
                </a:solidFill>
                <a:ea typeface="微软雅黑" pitchFamily="34" charset="-122"/>
              </a:rPr>
              <a:t>本作品采用</a:t>
            </a:r>
            <a:r>
              <a:rPr lang="zh-CN" altLang="en-US" sz="1200" b="1">
                <a:solidFill>
                  <a:srgbClr val="003366"/>
                </a:solidFill>
                <a:ea typeface="微软雅黑" pitchFamily="34" charset="-122"/>
              </a:rPr>
              <a:t>知识共享署名</a:t>
            </a:r>
            <a:r>
              <a:rPr lang="en-US" sz="1200" b="1" dirty="0">
                <a:solidFill>
                  <a:srgbClr val="003366"/>
                </a:solidFill>
                <a:ea typeface="微软雅黑" pitchFamily="34" charset="-122"/>
              </a:rPr>
              <a:t>-</a:t>
            </a:r>
            <a:r>
              <a:rPr lang="zh-CN" altLang="en-US" sz="1200" b="1">
                <a:solidFill>
                  <a:srgbClr val="003366"/>
                </a:solidFill>
                <a:ea typeface="微软雅黑" pitchFamily="34" charset="-122"/>
              </a:rPr>
              <a:t>非商业性使用 </a:t>
            </a:r>
            <a:r>
              <a:rPr lang="en-US" sz="1200" b="1" dirty="0">
                <a:solidFill>
                  <a:srgbClr val="003366"/>
                </a:solidFill>
                <a:ea typeface="微软雅黑" pitchFamily="34" charset="-122"/>
              </a:rPr>
              <a:t>2.5 </a:t>
            </a:r>
            <a:r>
              <a:rPr lang="zh-CN" altLang="en-US" sz="1200" b="1">
                <a:solidFill>
                  <a:srgbClr val="003366"/>
                </a:solidFill>
                <a:ea typeface="微软雅黑" pitchFamily="34" charset="-122"/>
              </a:rPr>
              <a:t>中国大陆许可协议</a:t>
            </a:r>
            <a:r>
              <a:rPr lang="zh-CN" altLang="en-US" sz="1200">
                <a:solidFill>
                  <a:srgbClr val="000000"/>
                </a:solidFill>
                <a:ea typeface="微软雅黑" pitchFamily="34" charset="-122"/>
              </a:rPr>
              <a:t>进行许可。</a:t>
            </a:r>
            <a:r>
              <a:rPr lang="zh-CN" altLang="en-US" sz="1200" i="1">
                <a:solidFill>
                  <a:srgbClr val="000000"/>
                </a:solidFill>
                <a:ea typeface="微软雅黑" pitchFamily="34" charset="-122"/>
              </a:rPr>
              <a:t> </a:t>
            </a:r>
            <a:endParaRPr lang="zh-CN" altLang="en-US">
              <a:ea typeface="黑体" pitchFamily="49" charset="-122"/>
            </a:endParaRPr>
          </a:p>
        </p:txBody>
      </p:sp>
      <p:pic>
        <p:nvPicPr>
          <p:cNvPr id="2054" name="Picture 14" descr="png-0056"/>
          <p:cNvPicPr>
            <a:picLocks noChangeAspect="1" noChangeArrowheads="1"/>
          </p:cNvPicPr>
          <p:nvPr/>
        </p:nvPicPr>
        <p:blipFill>
          <a:blip r:embed="rId15" cstate="print"/>
          <a:srcRect/>
          <a:stretch>
            <a:fillRect/>
          </a:stretch>
        </p:blipFill>
        <p:spPr bwMode="auto">
          <a:xfrm>
            <a:off x="6372226" y="2347386"/>
            <a:ext cx="720725" cy="721783"/>
          </a:xfrm>
          <a:prstGeom prst="rect">
            <a:avLst/>
          </a:prstGeom>
          <a:noFill/>
          <a:ln w="9525">
            <a:noFill/>
            <a:miter lim="800000"/>
            <a:headEnd/>
            <a:tailEnd/>
          </a:ln>
        </p:spPr>
      </p:pic>
      <p:pic>
        <p:nvPicPr>
          <p:cNvPr id="2055" name="Picture 15" descr="png-0002"/>
          <p:cNvPicPr>
            <a:picLocks noChangeAspect="1" noChangeArrowheads="1"/>
          </p:cNvPicPr>
          <p:nvPr/>
        </p:nvPicPr>
        <p:blipFill>
          <a:blip r:embed="rId16" cstate="print"/>
          <a:srcRect/>
          <a:stretch>
            <a:fillRect/>
          </a:stretch>
        </p:blipFill>
        <p:spPr bwMode="auto">
          <a:xfrm>
            <a:off x="2052638" y="2347384"/>
            <a:ext cx="720725" cy="719667"/>
          </a:xfrm>
          <a:prstGeom prst="rect">
            <a:avLst/>
          </a:prstGeom>
          <a:noFill/>
          <a:ln w="9525">
            <a:noFill/>
            <a:miter lim="800000"/>
            <a:headEnd/>
            <a:tailEnd/>
          </a:ln>
        </p:spPr>
      </p:pic>
      <p:grpSp>
        <p:nvGrpSpPr>
          <p:cNvPr id="2056" name="Group 8"/>
          <p:cNvGrpSpPr>
            <a:grpSpLocks noChangeAspect="1"/>
          </p:cNvGrpSpPr>
          <p:nvPr/>
        </p:nvGrpSpPr>
        <p:grpSpPr bwMode="auto">
          <a:xfrm>
            <a:off x="4211639" y="2347385"/>
            <a:ext cx="720725" cy="647700"/>
            <a:chOff x="0" y="0"/>
            <a:chExt cx="454" cy="447"/>
          </a:xfrm>
        </p:grpSpPr>
        <p:pic>
          <p:nvPicPr>
            <p:cNvPr id="2057" name="Picture 17" descr="soft7"/>
            <p:cNvPicPr>
              <a:picLocks noChangeAspect="1" noChangeArrowheads="1"/>
            </p:cNvPicPr>
            <p:nvPr/>
          </p:nvPicPr>
          <p:blipFill>
            <a:blip r:embed="rId17" cstate="print"/>
            <a:srcRect b="19881"/>
            <a:stretch>
              <a:fillRect/>
            </a:stretch>
          </p:blipFill>
          <p:spPr bwMode="auto">
            <a:xfrm>
              <a:off x="0" y="0"/>
              <a:ext cx="454" cy="421"/>
            </a:xfrm>
            <a:prstGeom prst="rect">
              <a:avLst/>
            </a:prstGeom>
            <a:noFill/>
            <a:ln w="9525">
              <a:noFill/>
              <a:miter lim="800000"/>
              <a:headEnd/>
              <a:tailEnd/>
            </a:ln>
          </p:spPr>
        </p:pic>
        <p:pic>
          <p:nvPicPr>
            <p:cNvPr id="2058" name="Picture 18" descr="soft7"/>
            <p:cNvPicPr>
              <a:picLocks noChangeAspect="1" noChangeArrowheads="1"/>
            </p:cNvPicPr>
            <p:nvPr/>
          </p:nvPicPr>
          <p:blipFill>
            <a:blip r:embed="rId18" cstate="print"/>
            <a:srcRect b="19881"/>
            <a:stretch>
              <a:fillRect/>
            </a:stretch>
          </p:blipFill>
          <p:spPr bwMode="auto">
            <a:xfrm rot="1178135">
              <a:off x="74" y="110"/>
              <a:ext cx="363" cy="337"/>
            </a:xfrm>
            <a:prstGeom prst="rect">
              <a:avLst/>
            </a:prstGeom>
            <a:noFill/>
            <a:ln w="9525">
              <a:noFill/>
              <a:miter lim="800000"/>
              <a:headEnd/>
              <a:tailEnd/>
            </a:ln>
          </p:spPr>
        </p:pic>
      </p:grpSp>
      <p:sp>
        <p:nvSpPr>
          <p:cNvPr id="2059" name="Rectangle 24">
            <a:hlinkClick r:id="rId19"/>
          </p:cNvPr>
          <p:cNvSpPr>
            <a:spLocks noChangeArrowheads="1"/>
          </p:cNvSpPr>
          <p:nvPr/>
        </p:nvSpPr>
        <p:spPr bwMode="auto">
          <a:xfrm>
            <a:off x="1333500" y="3069168"/>
            <a:ext cx="2159001" cy="276999"/>
          </a:xfrm>
          <a:prstGeom prst="rect">
            <a:avLst/>
          </a:prstGeom>
          <a:noFill/>
          <a:ln w="9525">
            <a:noFill/>
            <a:miter lim="800000"/>
            <a:headEnd/>
            <a:tailEnd/>
          </a:ln>
        </p:spPr>
        <p:txBody>
          <a:bodyPr>
            <a:spAutoFit/>
          </a:bodyPr>
          <a:lstStyle/>
          <a:p>
            <a:pPr algn="ctr"/>
            <a:r>
              <a:rPr lang="zh-CN" altLang="en-US" sz="1200" b="1">
                <a:solidFill>
                  <a:srgbClr val="5F5F5F"/>
                </a:solidFill>
                <a:ea typeface="微软雅黑" pitchFamily="34" charset="-122"/>
              </a:rPr>
              <a:t>专业交流</a:t>
            </a:r>
            <a:endParaRPr lang="zh-CN" altLang="en-US">
              <a:ea typeface="黑体" pitchFamily="49" charset="-122"/>
            </a:endParaRPr>
          </a:p>
        </p:txBody>
      </p:sp>
      <p:sp>
        <p:nvSpPr>
          <p:cNvPr id="2060" name="Rectangle 25">
            <a:hlinkClick r:id="rId19"/>
          </p:cNvPr>
          <p:cNvSpPr>
            <a:spLocks noChangeArrowheads="1"/>
          </p:cNvSpPr>
          <p:nvPr/>
        </p:nvSpPr>
        <p:spPr bwMode="auto">
          <a:xfrm>
            <a:off x="3492500" y="3069168"/>
            <a:ext cx="2159001" cy="276999"/>
          </a:xfrm>
          <a:prstGeom prst="rect">
            <a:avLst/>
          </a:prstGeom>
          <a:noFill/>
          <a:ln w="9525">
            <a:noFill/>
            <a:miter lim="800000"/>
            <a:headEnd/>
            <a:tailEnd/>
          </a:ln>
        </p:spPr>
        <p:txBody>
          <a:bodyPr>
            <a:spAutoFit/>
          </a:bodyPr>
          <a:lstStyle/>
          <a:p>
            <a:pPr algn="ctr"/>
            <a:r>
              <a:rPr lang="zh-CN" altLang="en-US" sz="1200" b="1">
                <a:solidFill>
                  <a:srgbClr val="5F5F5F"/>
                </a:solidFill>
                <a:ea typeface="微软雅黑" pitchFamily="34" charset="-122"/>
              </a:rPr>
              <a:t>模板超市</a:t>
            </a:r>
            <a:endParaRPr lang="zh-CN" altLang="en-US">
              <a:ea typeface="黑体" pitchFamily="49" charset="-122"/>
            </a:endParaRPr>
          </a:p>
        </p:txBody>
      </p:sp>
      <p:sp>
        <p:nvSpPr>
          <p:cNvPr id="2061" name="Rectangle 26">
            <a:hlinkClick r:id="rId19"/>
          </p:cNvPr>
          <p:cNvSpPr>
            <a:spLocks noChangeArrowheads="1"/>
          </p:cNvSpPr>
          <p:nvPr/>
        </p:nvSpPr>
        <p:spPr bwMode="auto">
          <a:xfrm>
            <a:off x="5653088" y="3069168"/>
            <a:ext cx="2159001" cy="276999"/>
          </a:xfrm>
          <a:prstGeom prst="rect">
            <a:avLst/>
          </a:prstGeom>
          <a:noFill/>
          <a:ln w="9525">
            <a:noFill/>
            <a:miter lim="800000"/>
            <a:headEnd/>
            <a:tailEnd/>
          </a:ln>
        </p:spPr>
        <p:txBody>
          <a:bodyPr>
            <a:spAutoFit/>
          </a:bodyPr>
          <a:lstStyle/>
          <a:p>
            <a:pPr algn="ctr"/>
            <a:r>
              <a:rPr lang="zh-CN" altLang="en-US" sz="1200" b="1">
                <a:solidFill>
                  <a:srgbClr val="5F5F5F"/>
                </a:solidFill>
                <a:ea typeface="微软雅黑" pitchFamily="34" charset="-122"/>
              </a:rPr>
              <a:t>设计服务</a:t>
            </a:r>
            <a:endParaRPr lang="zh-CN" altLang="en-US">
              <a:ea typeface="黑体" pitchFamily="49" charset="-122"/>
            </a:endParaRPr>
          </a:p>
        </p:txBody>
      </p:sp>
      <p:sp>
        <p:nvSpPr>
          <p:cNvPr id="2062" name="Rectangle 7"/>
          <p:cNvSpPr>
            <a:spLocks noChangeArrowheads="1"/>
          </p:cNvSpPr>
          <p:nvPr/>
        </p:nvSpPr>
        <p:spPr bwMode="auto">
          <a:xfrm>
            <a:off x="1331915" y="2061635"/>
            <a:ext cx="6480174" cy="215900"/>
          </a:xfrm>
          <a:prstGeom prst="rect">
            <a:avLst/>
          </a:prstGeom>
          <a:solidFill>
            <a:srgbClr val="EAEAEA"/>
          </a:solidFill>
          <a:ln w="6350" cmpd="sng">
            <a:solidFill>
              <a:srgbClr val="5F5F5F"/>
            </a:solidFill>
            <a:prstDash val="dash"/>
            <a:miter lim="800000"/>
            <a:headEnd/>
            <a:tailEnd/>
          </a:ln>
        </p:spPr>
        <p:txBody>
          <a:bodyPr wrap="none" anchor="ctr"/>
          <a:lstStyle/>
          <a:p>
            <a:pPr algn="ctr">
              <a:lnSpc>
                <a:spcPct val="150000"/>
              </a:lnSpc>
            </a:pPr>
            <a:r>
              <a:rPr lang="en-US" sz="1000" dirty="0" err="1">
                <a:solidFill>
                  <a:srgbClr val="000000"/>
                </a:solidFill>
                <a:ea typeface="微软雅黑" pitchFamily="34" charset="-122"/>
              </a:rPr>
              <a:t>NordriDesign</a:t>
            </a:r>
            <a:r>
              <a:rPr lang="zh-CN" altLang="en-US" sz="1000">
                <a:solidFill>
                  <a:srgbClr val="000000"/>
                </a:solidFill>
                <a:ea typeface="微软雅黑" pitchFamily="34" charset="-122"/>
              </a:rPr>
              <a:t>中国专业</a:t>
            </a:r>
            <a:r>
              <a:rPr lang="en-US" sz="1000" dirty="0">
                <a:solidFill>
                  <a:srgbClr val="000000"/>
                </a:solidFill>
                <a:ea typeface="微软雅黑" pitchFamily="34" charset="-122"/>
              </a:rPr>
              <a:t>PowerPoint</a:t>
            </a:r>
            <a:r>
              <a:rPr lang="zh-CN" altLang="en-US" sz="1000">
                <a:solidFill>
                  <a:srgbClr val="000000"/>
                </a:solidFill>
                <a:ea typeface="微软雅黑" pitchFamily="34" charset="-122"/>
              </a:rPr>
              <a:t>媒体设计与开发</a:t>
            </a:r>
            <a:endParaRPr lang="zh-CN" altLang="en-US" sz="1000">
              <a:solidFill>
                <a:srgbClr val="000000"/>
              </a:solidFill>
              <a:latin typeface="微软雅黑" pitchFamily="34" charset="-122"/>
              <a:ea typeface="微软雅黑" pitchFamily="34" charset="-122"/>
              <a:sym typeface="微软雅黑" pitchFamily="34" charset="-122"/>
            </a:endParaRPr>
          </a:p>
        </p:txBody>
      </p:sp>
      <p:sp>
        <p:nvSpPr>
          <p:cNvPr id="2063" name="Rectangle 28"/>
          <p:cNvSpPr>
            <a:spLocks noChangeArrowheads="1"/>
          </p:cNvSpPr>
          <p:nvPr/>
        </p:nvSpPr>
        <p:spPr bwMode="auto">
          <a:xfrm>
            <a:off x="1331915" y="4188253"/>
            <a:ext cx="6480174" cy="830997"/>
          </a:xfrm>
          <a:prstGeom prst="rect">
            <a:avLst/>
          </a:prstGeom>
          <a:noFill/>
          <a:ln w="9525">
            <a:noFill/>
            <a:miter lim="800000"/>
            <a:headEnd/>
            <a:tailEnd/>
          </a:ln>
        </p:spPr>
        <p:txBody>
          <a:bodyPr anchor="ctr">
            <a:spAutoFit/>
          </a:bodyPr>
          <a:lstStyle/>
          <a:p>
            <a:pPr>
              <a:lnSpc>
                <a:spcPct val="120000"/>
              </a:lnSpc>
            </a:pPr>
            <a:r>
              <a:rPr lang="zh-CN" altLang="en-US" sz="1000">
                <a:solidFill>
                  <a:srgbClr val="111111"/>
                </a:solidFill>
                <a:ea typeface="微软雅黑" pitchFamily="34" charset="-122"/>
              </a:rPr>
              <a:t>本作品的提供是以适用知识共享组织的公共许可（ 简称“</a:t>
            </a:r>
            <a:r>
              <a:rPr lang="en-US" sz="1000" dirty="0">
                <a:solidFill>
                  <a:srgbClr val="111111"/>
                </a:solidFill>
                <a:ea typeface="微软雅黑" pitchFamily="34" charset="-122"/>
              </a:rPr>
              <a:t>CCPL” </a:t>
            </a:r>
            <a:r>
              <a:rPr lang="zh-CN" altLang="en-US" sz="1000">
                <a:solidFill>
                  <a:srgbClr val="111111"/>
                </a:solidFill>
                <a:ea typeface="微软雅黑" pitchFamily="34" charset="-122"/>
              </a:rPr>
              <a:t>或 “许可”） 条款为前提的。本作品受著作权法以及其他相关法律的保护。对本作品的使用不得超越本许可授权的范围。</a:t>
            </a:r>
          </a:p>
          <a:p>
            <a:pPr>
              <a:lnSpc>
                <a:spcPct val="120000"/>
              </a:lnSpc>
            </a:pPr>
            <a:r>
              <a:rPr lang="zh-CN" altLang="en-US" sz="1000">
                <a:solidFill>
                  <a:srgbClr val="111111"/>
                </a:solidFill>
                <a:ea typeface="微软雅黑" pitchFamily="34" charset="-122"/>
              </a:rPr>
              <a:t>如您行使本许可授予的使用本作品的权利，就表明您接受并同意遵守本许可的条款。在您接受这些条款和规定的前提下，许可人授予您本许可所包括的权利。 </a:t>
            </a:r>
            <a:endParaRPr lang="zh-CN" altLang="en-US">
              <a:ea typeface="黑体" pitchFamily="49" charset="-122"/>
            </a:endParaRPr>
          </a:p>
        </p:txBody>
      </p:sp>
      <p:sp>
        <p:nvSpPr>
          <p:cNvPr id="2064" name="Rectangle 7">
            <a:hlinkClick r:id="rId20"/>
          </p:cNvPr>
          <p:cNvSpPr>
            <a:spLocks noChangeArrowheads="1"/>
          </p:cNvSpPr>
          <p:nvPr/>
        </p:nvSpPr>
        <p:spPr bwMode="auto">
          <a:xfrm>
            <a:off x="3492502" y="2277534"/>
            <a:ext cx="2160588" cy="1149351"/>
          </a:xfrm>
          <a:prstGeom prst="rect">
            <a:avLst/>
          </a:prstGeom>
          <a:solidFill>
            <a:srgbClr val="FFFFFF">
              <a:alpha val="0"/>
            </a:srgbClr>
          </a:solidFill>
          <a:ln w="9525">
            <a:noFill/>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65" name="Rectangle 7">
            <a:hlinkClick r:id="rId13"/>
          </p:cNvPr>
          <p:cNvSpPr>
            <a:spLocks noChangeArrowheads="1"/>
          </p:cNvSpPr>
          <p:nvPr/>
        </p:nvSpPr>
        <p:spPr bwMode="auto">
          <a:xfrm>
            <a:off x="5653088" y="2277534"/>
            <a:ext cx="2159001" cy="1149351"/>
          </a:xfrm>
          <a:prstGeom prst="rect">
            <a:avLst/>
          </a:prstGeom>
          <a:solidFill>
            <a:srgbClr val="FFFFFF">
              <a:alpha val="0"/>
            </a:srgbClr>
          </a:solidFill>
          <a:ln w="9525">
            <a:noFill/>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66" name="Rectangle 7">
            <a:hlinkClick r:id="rId19"/>
          </p:cNvPr>
          <p:cNvSpPr>
            <a:spLocks noChangeArrowheads="1"/>
          </p:cNvSpPr>
          <p:nvPr/>
        </p:nvSpPr>
        <p:spPr bwMode="auto">
          <a:xfrm>
            <a:off x="1331913" y="2277534"/>
            <a:ext cx="2160587" cy="1149351"/>
          </a:xfrm>
          <a:prstGeom prst="rect">
            <a:avLst/>
          </a:prstGeom>
          <a:solidFill>
            <a:srgbClr val="FFFFFF">
              <a:alpha val="0"/>
            </a:srgbClr>
          </a:solidFill>
          <a:ln w="9525">
            <a:noFill/>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67" name="Text Box 32">
            <a:hlinkClick r:id="rId14"/>
          </p:cNvPr>
          <p:cNvSpPr>
            <a:spLocks noChangeArrowheads="1"/>
          </p:cNvSpPr>
          <p:nvPr/>
        </p:nvSpPr>
        <p:spPr bwMode="auto">
          <a:xfrm>
            <a:off x="1331916" y="5056718"/>
            <a:ext cx="1079500" cy="246221"/>
          </a:xfrm>
          <a:prstGeom prst="rect">
            <a:avLst/>
          </a:prstGeom>
          <a:noFill/>
          <a:ln w="9525">
            <a:noFill/>
            <a:miter lim="800000"/>
            <a:headEnd/>
            <a:tailEnd/>
          </a:ln>
        </p:spPr>
        <p:txBody>
          <a:bodyPr>
            <a:spAutoFit/>
          </a:bodyPr>
          <a:lstStyle/>
          <a:p>
            <a:r>
              <a:rPr lang="zh-CN" altLang="en-US" sz="1000" b="1">
                <a:solidFill>
                  <a:srgbClr val="003366"/>
                </a:solidFill>
                <a:ea typeface="微软雅黑" pitchFamily="34" charset="-122"/>
              </a:rPr>
              <a:t>查看全部</a:t>
            </a:r>
            <a:r>
              <a:rPr lang="en-US" sz="1000" b="1" dirty="0">
                <a:solidFill>
                  <a:srgbClr val="003366"/>
                </a:solidFill>
                <a:latin typeface="微软雅黑" pitchFamily="34" charset="-122"/>
                <a:ea typeface="微软雅黑" pitchFamily="34" charset="-122"/>
                <a:sym typeface="微软雅黑" pitchFamily="34" charset="-122"/>
              </a:rPr>
              <a:t>…</a:t>
            </a:r>
            <a:endParaRPr lang="en-US" sz="1000" b="1" dirty="0">
              <a:solidFill>
                <a:srgbClr val="003366"/>
              </a:solidFill>
              <a:ea typeface="微软雅黑" pitchFamily="34" charset="-122"/>
            </a:endParaRPr>
          </a:p>
        </p:txBody>
      </p:sp>
      <p:grpSp>
        <p:nvGrpSpPr>
          <p:cNvPr id="2068" name="Group 20"/>
          <p:cNvGrpSpPr>
            <a:grpSpLocks/>
          </p:cNvGrpSpPr>
          <p:nvPr/>
        </p:nvGrpSpPr>
        <p:grpSpPr bwMode="auto">
          <a:xfrm>
            <a:off x="1331916" y="1126067"/>
            <a:ext cx="4321175" cy="575733"/>
            <a:chOff x="0" y="0"/>
            <a:chExt cx="3402" cy="454"/>
          </a:xfrm>
        </p:grpSpPr>
        <p:pic>
          <p:nvPicPr>
            <p:cNvPr id="2069" name="Picture 12" descr="cc"/>
            <p:cNvPicPr>
              <a:picLocks noChangeAspect="1" noChangeArrowheads="1"/>
            </p:cNvPicPr>
            <p:nvPr/>
          </p:nvPicPr>
          <p:blipFill>
            <a:blip r:embed="rId21" cstate="print"/>
            <a:srcRect/>
            <a:stretch>
              <a:fillRect/>
            </a:stretch>
          </p:blipFill>
          <p:spPr bwMode="auto">
            <a:xfrm>
              <a:off x="1814" y="0"/>
              <a:ext cx="1588" cy="408"/>
            </a:xfrm>
            <a:prstGeom prst="rect">
              <a:avLst/>
            </a:prstGeom>
            <a:noFill/>
            <a:ln w="9525">
              <a:noFill/>
              <a:miter lim="800000"/>
              <a:headEnd/>
              <a:tailEnd/>
            </a:ln>
          </p:spPr>
        </p:pic>
        <p:pic>
          <p:nvPicPr>
            <p:cNvPr id="2070" name="Picture 9" descr="logo"/>
            <p:cNvPicPr>
              <a:picLocks noChangeAspect="1" noChangeArrowheads="1"/>
            </p:cNvPicPr>
            <p:nvPr/>
          </p:nvPicPr>
          <p:blipFill>
            <a:blip r:embed="rId22" cstate="print">
              <a:lum bright="-12000"/>
              <a:grayscl/>
            </a:blip>
            <a:srcRect/>
            <a:stretch>
              <a:fillRect/>
            </a:stretch>
          </p:blipFill>
          <p:spPr bwMode="auto">
            <a:xfrm>
              <a:off x="0" y="46"/>
              <a:ext cx="1361" cy="372"/>
            </a:xfrm>
            <a:prstGeom prst="rect">
              <a:avLst/>
            </a:prstGeom>
            <a:noFill/>
            <a:ln w="9525">
              <a:noFill/>
              <a:miter lim="800000"/>
              <a:headEnd/>
              <a:tailEnd/>
            </a:ln>
          </p:spPr>
        </p:pic>
        <p:sp>
          <p:nvSpPr>
            <p:cNvPr id="2071" name="Line 34"/>
            <p:cNvSpPr>
              <a:spLocks noChangeShapeType="1"/>
            </p:cNvSpPr>
            <p:nvPr/>
          </p:nvSpPr>
          <p:spPr bwMode="auto">
            <a:xfrm>
              <a:off x="1588" y="0"/>
              <a:ext cx="1" cy="454"/>
            </a:xfrm>
            <a:prstGeom prst="line">
              <a:avLst/>
            </a:prstGeom>
            <a:noFill/>
            <a:ln w="9525" cmpd="sng">
              <a:solidFill>
                <a:schemeClr val="bg2"/>
              </a:solidFill>
              <a:round/>
              <a:headEnd/>
              <a:tailEnd/>
            </a:ln>
          </p:spPr>
          <p:txBody>
            <a:bodyPr/>
            <a:lstStyle/>
            <a:p>
              <a:endParaRPr lang="zh-CN" altLang="zh-CN">
                <a:solidFill>
                  <a:srgbClr val="000000"/>
                </a:solidFill>
                <a:ea typeface="微软雅黑" pitchFamily="34" charset="-122"/>
              </a:endParaRPr>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rtl="0" fontAlgn="base">
        <a:spcBef>
          <a:spcPct val="0"/>
        </a:spcBef>
        <a:spcAft>
          <a:spcPct val="0"/>
        </a:spcAft>
        <a:defRPr sz="4400">
          <a:solidFill>
            <a:schemeClr val="tx2"/>
          </a:solidFill>
          <a:latin typeface="+mj-lt"/>
          <a:ea typeface="+mj-ea"/>
          <a:cs typeface="+mj-cs"/>
          <a:sym typeface="Arial" pitchFamily="34" charset="0"/>
        </a:defRPr>
      </a:lvl1pPr>
      <a:lvl2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2pPr>
      <a:lvl3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3pPr>
      <a:lvl4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4pPr>
      <a:lvl5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5pPr>
      <a:lvl6pPr marL="4572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9pPr>
    </p:titleStyle>
    <p:bodyStyle>
      <a:lvl1pPr marL="342900" indent="-342900" algn="l" defTabSz="0" rtl="0" fontAlgn="base">
        <a:spcBef>
          <a:spcPct val="20000"/>
        </a:spcBef>
        <a:spcAft>
          <a:spcPct val="0"/>
        </a:spcAft>
        <a:buChar char="•"/>
        <a:defRPr sz="3200">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Char char="–"/>
        <a:defRPr sz="2800">
          <a:solidFill>
            <a:schemeClr val="tx1"/>
          </a:solidFill>
          <a:latin typeface="+mn-lt"/>
          <a:ea typeface="+mn-ea"/>
          <a:sym typeface="Arial" pitchFamily="34" charset="0"/>
        </a:defRPr>
      </a:lvl2pPr>
      <a:lvl3pPr marL="1143000" indent="-228600" algn="l" defTabSz="0" rtl="0" fontAlgn="base">
        <a:spcBef>
          <a:spcPct val="20000"/>
        </a:spcBef>
        <a:spcAft>
          <a:spcPct val="0"/>
        </a:spcAft>
        <a:buChar char="•"/>
        <a:defRPr sz="2400">
          <a:solidFill>
            <a:schemeClr val="tx1"/>
          </a:solidFill>
          <a:latin typeface="+mn-lt"/>
          <a:ea typeface="+mn-ea"/>
          <a:sym typeface="Arial" pitchFamily="34" charset="0"/>
        </a:defRPr>
      </a:lvl3pPr>
      <a:lvl4pPr marL="1600200" indent="-228600" algn="l" defTabSz="0" rtl="0" fontAlgn="base">
        <a:spcBef>
          <a:spcPct val="20000"/>
        </a:spcBef>
        <a:spcAft>
          <a:spcPct val="0"/>
        </a:spcAft>
        <a:buChar char="–"/>
        <a:defRPr sz="2000">
          <a:solidFill>
            <a:schemeClr val="tx1"/>
          </a:solidFill>
          <a:latin typeface="+mn-lt"/>
          <a:ea typeface="+mn-ea"/>
          <a:sym typeface="Arial" pitchFamily="34" charset="0"/>
        </a:defRPr>
      </a:lvl4pPr>
      <a:lvl5pPr marL="2057400" indent="-228600" algn="l" defTabSz="0" rtl="0" fontAlgn="base">
        <a:spcBef>
          <a:spcPct val="20000"/>
        </a:spcBef>
        <a:spcAft>
          <a:spcPct val="0"/>
        </a:spcAft>
        <a:buChar char="»"/>
        <a:defRPr sz="2000">
          <a:solidFill>
            <a:schemeClr val="tx1"/>
          </a:solidFill>
          <a:latin typeface="+mn-lt"/>
          <a:ea typeface="+mn-ea"/>
          <a:sym typeface="Arial" pitchFamily="34" charset="0"/>
        </a:defRPr>
      </a:lvl5pPr>
      <a:lvl6pPr marL="2514600" indent="-228600" algn="l" defTabSz="0" rtl="0" fontAlgn="base">
        <a:spcBef>
          <a:spcPct val="20000"/>
        </a:spcBef>
        <a:spcAft>
          <a:spcPct val="0"/>
        </a:spcAft>
        <a:buChar char="»"/>
        <a:defRPr sz="2000">
          <a:solidFill>
            <a:schemeClr val="tx1"/>
          </a:solidFill>
          <a:latin typeface="+mn-lt"/>
          <a:ea typeface="+mn-ea"/>
          <a:sym typeface="Arial" pitchFamily="34" charset="0"/>
        </a:defRPr>
      </a:lvl6pPr>
      <a:lvl7pPr marL="2971800" indent="-228600" algn="l" defTabSz="0" rtl="0" fontAlgn="base">
        <a:spcBef>
          <a:spcPct val="20000"/>
        </a:spcBef>
        <a:spcAft>
          <a:spcPct val="0"/>
        </a:spcAft>
        <a:buChar char="»"/>
        <a:defRPr sz="2000">
          <a:solidFill>
            <a:schemeClr val="tx1"/>
          </a:solidFill>
          <a:latin typeface="+mn-lt"/>
          <a:ea typeface="+mn-ea"/>
          <a:sym typeface="Arial" pitchFamily="34" charset="0"/>
        </a:defRPr>
      </a:lvl7pPr>
      <a:lvl8pPr marL="3429000" indent="-228600" algn="l" defTabSz="0" rtl="0" fontAlgn="base">
        <a:spcBef>
          <a:spcPct val="20000"/>
        </a:spcBef>
        <a:spcAft>
          <a:spcPct val="0"/>
        </a:spcAft>
        <a:buChar char="»"/>
        <a:defRPr sz="2000">
          <a:solidFill>
            <a:schemeClr val="tx1"/>
          </a:solidFill>
          <a:latin typeface="+mn-lt"/>
          <a:ea typeface="+mn-ea"/>
          <a:sym typeface="Arial" pitchFamily="34" charset="0"/>
        </a:defRPr>
      </a:lvl8pPr>
      <a:lvl9pPr marL="3886200" indent="-228600" algn="l" defTabSz="0" rtl="0" fontAlgn="base">
        <a:spcBef>
          <a:spcPct val="20000"/>
        </a:spcBef>
        <a:spcAft>
          <a:spcPct val="0"/>
        </a:spcAft>
        <a:buChar char="»"/>
        <a:defRPr sz="20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E6%A1%8C%E9%9D%A2/%E6%8E%88%E8%AF%BE%E8%A7%86%E9%A2%91/%E9%A2%86%E5%AF%BC%E7%9A%84%E8%81%8C%E8%B4%A3.f4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7.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908177" y="3141135"/>
            <a:ext cx="2947988" cy="787400"/>
          </a:xfrm>
          <a:prstGeom prst="rect">
            <a:avLst/>
          </a:prstGeom>
          <a:noFill/>
          <a:ln w="9525">
            <a:noFill/>
            <a:miter lim="800000"/>
            <a:headEnd/>
            <a:tailEnd/>
          </a:ln>
        </p:spPr>
        <p:txBody>
          <a:bodyPr/>
          <a:lstStyle/>
          <a:p>
            <a:pPr algn="r">
              <a:lnSpc>
                <a:spcPct val="130000"/>
              </a:lnSpc>
            </a:pPr>
            <a:r>
              <a:rPr lang="en-US" sz="1400" dirty="0">
                <a:solidFill>
                  <a:schemeClr val="bg1"/>
                </a:solidFill>
                <a:latin typeface="微软雅黑" pitchFamily="34" charset="-122"/>
                <a:ea typeface="微软雅黑" pitchFamily="34" charset="-122"/>
                <a:sym typeface="微软雅黑" pitchFamily="34" charset="-122"/>
              </a:rPr>
              <a:t>——</a:t>
            </a:r>
            <a:r>
              <a:rPr lang="zh-CN" altLang="en-US" sz="1400">
                <a:solidFill>
                  <a:schemeClr val="bg1"/>
                </a:solidFill>
                <a:latin typeface="微软雅黑" pitchFamily="34" charset="-122"/>
                <a:ea typeface="微软雅黑" pitchFamily="34" charset="-122"/>
                <a:sym typeface="微软雅黑" pitchFamily="34" charset="-122"/>
              </a:rPr>
              <a:t>营销总监</a:t>
            </a:r>
            <a:endParaRPr lang="en-US" sz="2800" dirty="0">
              <a:solidFill>
                <a:schemeClr val="bg1"/>
              </a:solidFill>
              <a:latin typeface="华文行楷" pitchFamily="2" charset="-122"/>
              <a:ea typeface="华文行楷" pitchFamily="2" charset="-122"/>
              <a:sym typeface="华文行楷" pitchFamily="2" charset="-122"/>
            </a:endParaRPr>
          </a:p>
        </p:txBody>
      </p:sp>
      <p:sp>
        <p:nvSpPr>
          <p:cNvPr id="4099" name="TextBox 4"/>
          <p:cNvSpPr>
            <a:spLocks noChangeArrowheads="1"/>
          </p:cNvSpPr>
          <p:nvPr/>
        </p:nvSpPr>
        <p:spPr bwMode="auto">
          <a:xfrm>
            <a:off x="2555860" y="838200"/>
            <a:ext cx="6553217" cy="646331"/>
          </a:xfrm>
          <a:prstGeom prst="rect">
            <a:avLst/>
          </a:prstGeom>
          <a:noFill/>
          <a:ln w="9525">
            <a:noFill/>
            <a:miter lim="800000"/>
            <a:headEnd/>
            <a:tailEnd/>
          </a:ln>
        </p:spPr>
        <p:txBody>
          <a:bodyPr wrap="square">
            <a:spAutoFit/>
          </a:bodyPr>
          <a:lstStyle/>
          <a:p>
            <a:pPr algn="ctr"/>
            <a:r>
              <a:rPr lang="zh-CN" altLang="en-US" sz="3600" b="1" smtClean="0">
                <a:solidFill>
                  <a:srgbClr val="BF1E2D"/>
                </a:solidFill>
                <a:latin typeface="华文行楷" pitchFamily="2" charset="-122"/>
                <a:ea typeface="微软雅黑" pitchFamily="34" charset="-122"/>
                <a:sym typeface="华文行楷" pitchFamily="2" charset="-122"/>
              </a:rPr>
              <a:t>核心管理者管理技能提升特训</a:t>
            </a:r>
            <a:endParaRPr lang="zh-CN" altLang="en-US" sz="3600" b="1" dirty="0">
              <a:solidFill>
                <a:srgbClr val="BF1E2D"/>
              </a:solidFill>
              <a:latin typeface="华文行楷" pitchFamily="2" charset="-122"/>
              <a:ea typeface="微软雅黑" pitchFamily="34" charset="-122"/>
              <a:sym typeface="华文行楷" pitchFamily="2" charset="-122"/>
            </a:endParaRPr>
          </a:p>
        </p:txBody>
      </p:sp>
      <p:sp>
        <p:nvSpPr>
          <p:cNvPr id="4100" name="Text Box 4"/>
          <p:cNvSpPr txBox="1">
            <a:spLocks noChangeArrowheads="1"/>
          </p:cNvSpPr>
          <p:nvPr/>
        </p:nvSpPr>
        <p:spPr bwMode="auto">
          <a:xfrm>
            <a:off x="3516315" y="2745317"/>
            <a:ext cx="3792537" cy="369332"/>
          </a:xfrm>
          <a:prstGeom prst="rect">
            <a:avLst/>
          </a:prstGeom>
          <a:noFill/>
          <a:ln w="9525">
            <a:noFill/>
            <a:miter lim="800000"/>
            <a:headEnd/>
            <a:tailEnd/>
          </a:ln>
        </p:spPr>
        <p:txBody>
          <a:bodyPr>
            <a:spAutoFit/>
          </a:bodyPr>
          <a:lstStyle/>
          <a:p>
            <a:endParaRPr lang="zh-CN" altLang="zh-CN"/>
          </a:p>
        </p:txBody>
      </p:sp>
      <p:sp>
        <p:nvSpPr>
          <p:cNvPr id="4102" name="Text Box 6"/>
          <p:cNvSpPr txBox="1">
            <a:spLocks noChangeArrowheads="1"/>
          </p:cNvSpPr>
          <p:nvPr/>
        </p:nvSpPr>
        <p:spPr bwMode="auto">
          <a:xfrm>
            <a:off x="3708401" y="2470152"/>
            <a:ext cx="5113339" cy="584775"/>
          </a:xfrm>
          <a:prstGeom prst="rect">
            <a:avLst/>
          </a:prstGeom>
          <a:noFill/>
          <a:ln w="9525">
            <a:noFill/>
            <a:miter lim="800000"/>
            <a:headEnd/>
            <a:tailEnd/>
          </a:ln>
        </p:spPr>
        <p:txBody>
          <a:bodyPr>
            <a:spAutoFit/>
          </a:bodyPr>
          <a:lstStyle/>
          <a:p>
            <a:pPr algn="ctr"/>
            <a:r>
              <a:rPr lang="zh-CN" altLang="en-US" sz="1600" dirty="0">
                <a:ea typeface="微软雅黑" pitchFamily="34" charset="-122"/>
              </a:rPr>
              <a:t>主讲人</a:t>
            </a:r>
            <a:r>
              <a:rPr lang="zh-CN" altLang="en-US" sz="1600" dirty="0" smtClean="0">
                <a:ea typeface="微软雅黑" pitchFamily="34" charset="-122"/>
              </a:rPr>
              <a:t>：屈晓亮      </a:t>
            </a:r>
            <a:r>
              <a:rPr lang="zh-CN" altLang="en-US" sz="1600" dirty="0">
                <a:ea typeface="微软雅黑" pitchFamily="34" charset="-122"/>
              </a:rPr>
              <a:t>百朗专职讲师、咨询</a:t>
            </a:r>
            <a:r>
              <a:rPr lang="zh-CN" altLang="en-US" sz="1600" dirty="0" smtClean="0">
                <a:ea typeface="微软雅黑" pitchFamily="34" charset="-122"/>
              </a:rPr>
              <a:t>师</a:t>
            </a:r>
            <a:endParaRPr lang="zh-CN" altLang="en-US" sz="1600" dirty="0">
              <a:ea typeface="微软雅黑" pitchFamily="34" charset="-122"/>
            </a:endParaRPr>
          </a:p>
          <a:p>
            <a:pPr algn="ctr"/>
            <a:endParaRPr lang="zh-CN" altLang="en-US" sz="1600" dirty="0">
              <a:solidFill>
                <a:srgbClr val="83B02F"/>
              </a:solidFill>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5810" y="2165973"/>
            <a:ext cx="4926349" cy="830997"/>
          </a:xfrm>
          <a:prstGeom prst="rect">
            <a:avLst/>
          </a:prstGeom>
        </p:spPr>
        <p:txBody>
          <a:bodyPr wrap="none">
            <a:spAutoFit/>
          </a:bodyPr>
          <a:lstStyle/>
          <a:p>
            <a:pPr>
              <a:lnSpc>
                <a:spcPct val="150000"/>
              </a:lnSpc>
            </a:pPr>
            <a:r>
              <a:rPr lang="en-US" altLang="zh-CN" sz="3200" b="1" dirty="0">
                <a:latin typeface="+mj-lt"/>
                <a:ea typeface="+mj-ea"/>
                <a:cs typeface="+mj-cs"/>
                <a:sym typeface="Arial" pitchFamily="34" charset="0"/>
              </a:rPr>
              <a:t>1</a:t>
            </a:r>
            <a:r>
              <a:rPr lang="zh-CN" altLang="en-US" sz="3200" b="1" dirty="0">
                <a:latin typeface="+mj-lt"/>
                <a:ea typeface="+mj-ea"/>
                <a:cs typeface="+mj-cs"/>
                <a:sym typeface="Arial" pitchFamily="34" charset="0"/>
              </a:rPr>
              <a:t>、管理的自我发展与完善</a:t>
            </a:r>
            <a:endParaRPr lang="en-US" altLang="zh-CN" sz="3200" b="1" dirty="0">
              <a:latin typeface="+mj-lt"/>
              <a:ea typeface="+mj-ea"/>
              <a:cs typeface="+mj-cs"/>
              <a:sym typeface="Arial" pitchFamily="34" charset="0"/>
            </a:endParaRPr>
          </a:p>
        </p:txBody>
      </p:sp>
    </p:spTree>
    <p:extLst>
      <p:ext uri="{BB962C8B-B14F-4D97-AF65-F5344CB8AC3E}">
        <p14:creationId xmlns:p14="http://schemas.microsoft.com/office/powerpoint/2010/main" val="42636454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8578" name="Rectangle 2"/>
          <p:cNvSpPr>
            <a:spLocks noGrp="1" noChangeArrowheads="1"/>
          </p:cNvSpPr>
          <p:nvPr>
            <p:ph type="title"/>
          </p:nvPr>
        </p:nvSpPr>
        <p:spPr/>
        <p:txBody>
          <a:bodyPr/>
          <a:lstStyle/>
          <a:p>
            <a:r>
              <a:rPr lang="zh-CN" altLang="en-US" sz="3200" dirty="0" smtClean="0"/>
              <a:t>管理</a:t>
            </a:r>
            <a:r>
              <a:rPr lang="zh-CN" altLang="en-US" sz="3200" dirty="0"/>
              <a:t>的定义</a:t>
            </a:r>
          </a:p>
        </p:txBody>
      </p:sp>
      <p:sp>
        <p:nvSpPr>
          <p:cNvPr id="2328579" name="Rectangle 3"/>
          <p:cNvSpPr>
            <a:spLocks noGrp="1" noChangeArrowheads="1"/>
          </p:cNvSpPr>
          <p:nvPr>
            <p:ph type="body" idx="1"/>
          </p:nvPr>
        </p:nvSpPr>
        <p:spPr>
          <a:xfrm>
            <a:off x="250825" y="1600200"/>
            <a:ext cx="8686800" cy="4852988"/>
          </a:xfrm>
        </p:spPr>
        <p:txBody>
          <a:bodyPr/>
          <a:lstStyle/>
          <a:p>
            <a:pPr>
              <a:lnSpc>
                <a:spcPct val="150000"/>
              </a:lnSpc>
            </a:pPr>
            <a:r>
              <a:rPr lang="zh-CN" altLang="en-US" sz="3200" b="1" dirty="0" smtClean="0">
                <a:latin typeface="宋体" pitchFamily="2" charset="-122"/>
                <a:ea typeface="宋体" pitchFamily="2" charset="-122"/>
              </a:rPr>
              <a:t>管理</a:t>
            </a:r>
            <a:r>
              <a:rPr lang="zh-CN" altLang="en-US" sz="3200" b="1" dirty="0">
                <a:latin typeface="宋体" pitchFamily="2" charset="-122"/>
                <a:ea typeface="宋体" pitchFamily="2" charset="-122"/>
              </a:rPr>
              <a:t>就是界定企业的使命，并激励和组织人力资源去实现这个使命。界定使命是企业家的任务，而激励与组织人力资源是领导力的范畴，二者的结合就是管理</a:t>
            </a:r>
            <a:r>
              <a:rPr lang="zh-CN" altLang="en-US" sz="3200" b="1"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spTree>
    <p:extLst>
      <p:ext uri="{BB962C8B-B14F-4D97-AF65-F5344CB8AC3E}">
        <p14:creationId xmlns:p14="http://schemas.microsoft.com/office/powerpoint/2010/main" val="299821588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出什么问题了？</a:t>
            </a:r>
            <a:endParaRPr lang="zh-CN" altLang="en-US" sz="3200" dirty="0"/>
          </a:p>
        </p:txBody>
      </p:sp>
      <p:sp>
        <p:nvSpPr>
          <p:cNvPr id="3" name="内容占位符 2"/>
          <p:cNvSpPr>
            <a:spLocks noGrp="1"/>
          </p:cNvSpPr>
          <p:nvPr>
            <p:ph idx="1"/>
          </p:nvPr>
        </p:nvSpPr>
        <p:spPr/>
        <p:txBody>
          <a:bodyPr/>
          <a:lstStyle/>
          <a:p>
            <a:endParaRPr lang="zh-CN" altLang="en-US"/>
          </a:p>
        </p:txBody>
      </p:sp>
      <p:pic>
        <p:nvPicPr>
          <p:cNvPr id="345090" name="Picture 2"/>
          <p:cNvPicPr>
            <a:picLocks noChangeAspect="1" noChangeArrowheads="1"/>
          </p:cNvPicPr>
          <p:nvPr/>
        </p:nvPicPr>
        <p:blipFill>
          <a:blip r:embed="rId2" cstate="print"/>
          <a:srcRect/>
          <a:stretch>
            <a:fillRect/>
          </a:stretch>
        </p:blipFill>
        <p:spPr bwMode="auto">
          <a:xfrm>
            <a:off x="539720" y="1628875"/>
            <a:ext cx="7502668" cy="4608320"/>
          </a:xfrm>
          <a:prstGeom prst="rect">
            <a:avLst/>
          </a:prstGeom>
          <a:noFill/>
          <a:ln w="9525">
            <a:noFill/>
            <a:miter lim="800000"/>
            <a:headEnd/>
            <a:tailEnd/>
          </a:ln>
        </p:spPr>
      </p:pic>
    </p:spTree>
    <p:extLst>
      <p:ext uri="{BB962C8B-B14F-4D97-AF65-F5344CB8AC3E}">
        <p14:creationId xmlns:p14="http://schemas.microsoft.com/office/powerpoint/2010/main" val="353510440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750" y="1988900"/>
            <a:ext cx="7200500" cy="3323987"/>
          </a:xfrm>
          <a:prstGeom prst="rect">
            <a:avLst/>
          </a:prstGeom>
          <a:noFill/>
        </p:spPr>
        <p:txBody>
          <a:bodyPr wrap="square" rtlCol="0">
            <a:spAutoFit/>
          </a:bodyPr>
          <a:lstStyle/>
          <a:p>
            <a:pPr>
              <a:lnSpc>
                <a:spcPct val="150000"/>
              </a:lnSpc>
            </a:pPr>
            <a:r>
              <a:rPr lang="zh-CN" altLang="en-US" sz="2800" dirty="0" smtClean="0"/>
              <a:t>第一</a:t>
            </a:r>
            <a:r>
              <a:rPr lang="zh-CN" altLang="en-US" sz="2800" dirty="0" smtClean="0"/>
              <a:t>、 </a:t>
            </a:r>
            <a:endParaRPr lang="en-US" altLang="zh-CN" sz="2800" dirty="0" smtClean="0"/>
          </a:p>
          <a:p>
            <a:pPr>
              <a:lnSpc>
                <a:spcPct val="150000"/>
              </a:lnSpc>
            </a:pPr>
            <a:r>
              <a:rPr lang="zh-CN" altLang="en-US" sz="2800" dirty="0"/>
              <a:t>第二</a:t>
            </a:r>
            <a:r>
              <a:rPr lang="zh-CN" altLang="en-US" sz="2800" dirty="0" smtClean="0"/>
              <a:t>、 </a:t>
            </a:r>
            <a:endParaRPr lang="en-US" altLang="zh-CN" sz="2800" dirty="0" smtClean="0"/>
          </a:p>
          <a:p>
            <a:pPr>
              <a:lnSpc>
                <a:spcPct val="150000"/>
              </a:lnSpc>
            </a:pPr>
            <a:r>
              <a:rPr lang="zh-CN" altLang="en-US" sz="2800" dirty="0"/>
              <a:t>第三</a:t>
            </a:r>
            <a:r>
              <a:rPr lang="zh-CN" altLang="en-US" sz="2800" dirty="0" smtClean="0"/>
              <a:t>、  </a:t>
            </a:r>
            <a:endParaRPr lang="en-US" altLang="zh-CN" sz="2800" dirty="0" smtClean="0"/>
          </a:p>
          <a:p>
            <a:pPr>
              <a:lnSpc>
                <a:spcPct val="150000"/>
              </a:lnSpc>
            </a:pPr>
            <a:r>
              <a:rPr lang="zh-CN" altLang="en-US" sz="2800" dirty="0"/>
              <a:t>第四</a:t>
            </a:r>
            <a:r>
              <a:rPr lang="zh-CN" altLang="en-US" sz="2800" dirty="0" smtClean="0"/>
              <a:t>、 </a:t>
            </a:r>
            <a:endParaRPr lang="en-US" altLang="zh-CN" sz="2800" dirty="0" smtClean="0"/>
          </a:p>
          <a:p>
            <a:pPr>
              <a:lnSpc>
                <a:spcPct val="150000"/>
              </a:lnSpc>
            </a:pPr>
            <a:r>
              <a:rPr lang="zh-CN" altLang="en-US" sz="2800" dirty="0" smtClean="0">
                <a:latin typeface="华文新魏" pitchFamily="2" charset="-122"/>
              </a:rPr>
              <a:t>第五</a:t>
            </a:r>
            <a:r>
              <a:rPr lang="zh-CN" altLang="en-US" sz="2800" dirty="0">
                <a:latin typeface="华文新魏" pitchFamily="2" charset="-122"/>
              </a:rPr>
              <a:t>、</a:t>
            </a:r>
            <a:endParaRPr lang="en-US" altLang="zh-CN" sz="2800" dirty="0" smtClean="0"/>
          </a:p>
        </p:txBody>
      </p:sp>
      <p:sp>
        <p:nvSpPr>
          <p:cNvPr id="4" name="标题 1"/>
          <p:cNvSpPr txBox="1">
            <a:spLocks/>
          </p:cNvSpPr>
          <p:nvPr/>
        </p:nvSpPr>
        <p:spPr>
          <a:xfrm>
            <a:off x="1116015" y="452969"/>
            <a:ext cx="6192837" cy="56303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sym typeface="Arial" pitchFamily="34" charset="0"/>
              </a:rPr>
              <a:t>一名合格的管理者五项基本作业</a:t>
            </a:r>
            <a:endParaRPr kumimoji="0" lang="zh-CN" altLang="en-US" sz="3200" b="1" i="0" u="none" strike="noStrike" kern="0" cap="none" spc="0" normalizeH="0" baseline="0" noProof="0" dirty="0">
              <a:ln>
                <a:noFill/>
              </a:ln>
              <a:solidFill>
                <a:schemeClr val="tx1"/>
              </a:solidFill>
              <a:effectLst/>
              <a:uLnTx/>
              <a:uFillTx/>
              <a:latin typeface="+mj-lt"/>
              <a:ea typeface="+mj-ea"/>
              <a:cs typeface="+mj-cs"/>
              <a:sym typeface="Arial" pitchFamily="34" charset="0"/>
            </a:endParaRPr>
          </a:p>
        </p:txBody>
      </p:sp>
    </p:spTree>
    <p:extLst>
      <p:ext uri="{BB962C8B-B14F-4D97-AF65-F5344CB8AC3E}">
        <p14:creationId xmlns:p14="http://schemas.microsoft.com/office/powerpoint/2010/main" val="28162182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971750" y="3140980"/>
            <a:ext cx="7724575" cy="2783571"/>
          </a:xfrm>
        </p:spPr>
        <p:txBody>
          <a:bodyPr/>
          <a:lstStyle/>
          <a:p>
            <a:pPr algn="ctr">
              <a:buNone/>
            </a:pPr>
            <a:r>
              <a:rPr lang="zh-CN" altLang="en-US" sz="3200" dirty="0" smtClean="0">
                <a:solidFill>
                  <a:srgbClr val="FF0000"/>
                </a:solidFill>
              </a:rPr>
              <a:t>管理角色认知</a:t>
            </a:r>
            <a:endParaRPr lang="zh-CN" altLang="en-US" sz="3200" dirty="0">
              <a:solidFill>
                <a:srgbClr val="FF0000"/>
              </a:solidFill>
            </a:endParaRPr>
          </a:p>
        </p:txBody>
      </p:sp>
      <p:sp>
        <p:nvSpPr>
          <p:cNvPr id="4" name="矩形 3"/>
          <p:cNvSpPr/>
          <p:nvPr/>
        </p:nvSpPr>
        <p:spPr>
          <a:xfrm>
            <a:off x="2453846" y="2165973"/>
            <a:ext cx="4926349" cy="830997"/>
          </a:xfrm>
          <a:prstGeom prst="rect">
            <a:avLst/>
          </a:prstGeom>
        </p:spPr>
        <p:txBody>
          <a:bodyPr wrap="none">
            <a:spAutoFit/>
          </a:bodyPr>
          <a:lstStyle/>
          <a:p>
            <a:pPr>
              <a:lnSpc>
                <a:spcPct val="150000"/>
              </a:lnSpc>
            </a:pPr>
            <a:r>
              <a:rPr lang="en-US" altLang="zh-CN" sz="3200" b="1" dirty="0">
                <a:latin typeface="+mj-lt"/>
                <a:ea typeface="+mj-ea"/>
                <a:cs typeface="+mj-cs"/>
                <a:sym typeface="Arial" pitchFamily="34" charset="0"/>
              </a:rPr>
              <a:t>1</a:t>
            </a:r>
            <a:r>
              <a:rPr lang="zh-CN" altLang="en-US" sz="3200" b="1" dirty="0">
                <a:latin typeface="+mj-lt"/>
                <a:ea typeface="+mj-ea"/>
                <a:cs typeface="+mj-cs"/>
                <a:sym typeface="Arial" pitchFamily="34" charset="0"/>
              </a:rPr>
              <a:t>、管理的自我发展与完善</a:t>
            </a:r>
            <a:endParaRPr lang="en-US" altLang="zh-CN" sz="3200" b="1" dirty="0">
              <a:latin typeface="+mj-lt"/>
              <a:ea typeface="+mj-ea"/>
              <a:cs typeface="+mj-cs"/>
              <a:sym typeface="Arial" pitchFamily="34" charset="0"/>
            </a:endParaRPr>
          </a:p>
        </p:txBody>
      </p:sp>
    </p:spTree>
    <p:extLst>
      <p:ext uri="{BB962C8B-B14F-4D97-AF65-F5344CB8AC3E}">
        <p14:creationId xmlns:p14="http://schemas.microsoft.com/office/powerpoint/2010/main" val="37468440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55735" y="1340855"/>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a:t>管理者的各角色认知：</a:t>
            </a:r>
          </a:p>
        </p:txBody>
      </p:sp>
      <p:sp>
        <p:nvSpPr>
          <p:cNvPr id="28" name="平行四边形 27"/>
          <p:cNvSpPr/>
          <p:nvPr/>
        </p:nvSpPr>
        <p:spPr>
          <a:xfrm>
            <a:off x="5867400" y="1440537"/>
            <a:ext cx="3035300"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lIns="36000" rIns="36000" anchor="ctr"/>
          <a:lstStyle/>
          <a:p>
            <a:pPr algn="ctr" fontAlgn="auto">
              <a:spcBef>
                <a:spcPts val="0"/>
              </a:spcBef>
              <a:spcAft>
                <a:spcPts val="0"/>
              </a:spcAft>
              <a:defRPr/>
            </a:pPr>
            <a:r>
              <a:rPr lang="zh-CN" altLang="en-US" b="1" kern="0" dirty="0" smtClean="0">
                <a:solidFill>
                  <a:sysClr val="window" lastClr="FFFFFF"/>
                </a:solidFill>
                <a:latin typeface="微软雅黑" pitchFamily="34" charset="-122"/>
                <a:ea typeface="微软雅黑"/>
              </a:rPr>
              <a:t>问题的发现者</a:t>
            </a:r>
            <a:r>
              <a:rPr lang="en-US" altLang="zh-CN" b="1" kern="0" dirty="0" smtClean="0">
                <a:solidFill>
                  <a:sysClr val="window" lastClr="FFFFFF"/>
                </a:solidFill>
                <a:latin typeface="微软雅黑" pitchFamily="34" charset="-122"/>
                <a:ea typeface="微软雅黑"/>
              </a:rPr>
              <a:t>/</a:t>
            </a:r>
            <a:r>
              <a:rPr lang="zh-CN" altLang="en-US" b="1" kern="0" dirty="0" smtClean="0">
                <a:solidFill>
                  <a:sysClr val="window" lastClr="FFFFFF"/>
                </a:solidFill>
                <a:latin typeface="微软雅黑" pitchFamily="34" charset="-122"/>
                <a:ea typeface="微软雅黑"/>
              </a:rPr>
              <a:t>解</a:t>
            </a:r>
            <a:r>
              <a:rPr lang="zh-CN" altLang="en-US" b="1" kern="0" dirty="0">
                <a:solidFill>
                  <a:sysClr val="window" lastClr="FFFFFF"/>
                </a:solidFill>
                <a:latin typeface="微软雅黑" pitchFamily="34" charset="-122"/>
                <a:ea typeface="微软雅黑"/>
              </a:rPr>
              <a:t>决者</a:t>
            </a:r>
          </a:p>
        </p:txBody>
      </p:sp>
      <p:sp>
        <p:nvSpPr>
          <p:cNvPr id="36868" name="Text Box 4"/>
          <p:cNvSpPr txBox="1">
            <a:spLocks noChangeArrowheads="1"/>
          </p:cNvSpPr>
          <p:nvPr/>
        </p:nvSpPr>
        <p:spPr bwMode="auto">
          <a:xfrm>
            <a:off x="5292725" y="3429000"/>
            <a:ext cx="3240088" cy="762000"/>
          </a:xfrm>
          <a:prstGeom prst="rect">
            <a:avLst/>
          </a:prstGeom>
          <a:noFill/>
          <a:ln w="9525">
            <a:noFill/>
            <a:miter lim="800000"/>
            <a:headEnd/>
            <a:tailEnd/>
          </a:ln>
        </p:spPr>
        <p:txBody>
          <a:bodyPr>
            <a:spAutoFit/>
          </a:bodyPr>
          <a:lstStyle/>
          <a:p>
            <a:pPr>
              <a:spcBef>
                <a:spcPct val="50000"/>
              </a:spcBef>
            </a:pPr>
            <a:r>
              <a:rPr lang="zh-CN" altLang="en-US" sz="4400">
                <a:solidFill>
                  <a:srgbClr val="FF0000"/>
                </a:solidFill>
                <a:hlinkClick r:id="rId3" action="ppaction://hlinkfile"/>
              </a:rPr>
              <a:t>亮剑视频：</a:t>
            </a:r>
            <a:endParaRPr lang="zh-CN" altLang="en-US" sz="4400">
              <a:solidFill>
                <a:srgbClr val="FF0000"/>
              </a:solidFill>
            </a:endParaRPr>
          </a:p>
        </p:txBody>
      </p:sp>
      <p:grpSp>
        <p:nvGrpSpPr>
          <p:cNvPr id="2" name="组合 4"/>
          <p:cNvGrpSpPr>
            <a:grpSpLocks/>
          </p:cNvGrpSpPr>
          <p:nvPr/>
        </p:nvGrpSpPr>
        <p:grpSpPr bwMode="auto">
          <a:xfrm>
            <a:off x="755650" y="2636860"/>
            <a:ext cx="2879725" cy="3816350"/>
            <a:chOff x="755576" y="2276872"/>
            <a:chExt cx="2880320" cy="3816424"/>
          </a:xfrm>
        </p:grpSpPr>
        <p:sp>
          <p:nvSpPr>
            <p:cNvPr id="6" name="等腰三角形 5"/>
            <p:cNvSpPr/>
            <p:nvPr/>
          </p:nvSpPr>
          <p:spPr>
            <a:xfrm>
              <a:off x="755576" y="2276872"/>
              <a:ext cx="2880320" cy="38164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cxnSp>
          <p:nvCxnSpPr>
            <p:cNvPr id="7" name="直接连接符 6"/>
            <p:cNvCxnSpPr/>
            <p:nvPr/>
          </p:nvCxnSpPr>
          <p:spPr>
            <a:xfrm>
              <a:off x="1187465" y="5013775"/>
              <a:ext cx="201654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直接连接符 7"/>
            <p:cNvCxnSpPr/>
            <p:nvPr/>
          </p:nvCxnSpPr>
          <p:spPr>
            <a:xfrm>
              <a:off x="1692395" y="3645324"/>
              <a:ext cx="1006683" cy="0"/>
            </a:xfrm>
            <a:prstGeom prst="line">
              <a:avLst/>
            </a:prstGeom>
          </p:spPr>
          <p:style>
            <a:lnRef idx="3">
              <a:schemeClr val="accent4"/>
            </a:lnRef>
            <a:fillRef idx="0">
              <a:schemeClr val="accent4"/>
            </a:fillRef>
            <a:effectRef idx="2">
              <a:schemeClr val="accent4"/>
            </a:effectRef>
            <a:fontRef idx="minor">
              <a:schemeClr val="tx1"/>
            </a:fontRef>
          </p:style>
        </p:cxnSp>
      </p:grpSp>
      <p:sp>
        <p:nvSpPr>
          <p:cNvPr id="24582" name="TextBox 8"/>
          <p:cNvSpPr txBox="1">
            <a:spLocks noChangeArrowheads="1"/>
          </p:cNvSpPr>
          <p:nvPr/>
        </p:nvSpPr>
        <p:spPr bwMode="auto">
          <a:xfrm>
            <a:off x="1763713" y="5869010"/>
            <a:ext cx="1944687" cy="368300"/>
          </a:xfrm>
          <a:prstGeom prst="rect">
            <a:avLst/>
          </a:prstGeom>
          <a:noFill/>
          <a:ln w="9525">
            <a:noFill/>
            <a:miter lim="800000"/>
            <a:headEnd/>
            <a:tailEnd/>
          </a:ln>
        </p:spPr>
        <p:txBody>
          <a:bodyPr>
            <a:spAutoFit/>
          </a:bodyPr>
          <a:lstStyle/>
          <a:p>
            <a:r>
              <a:rPr lang="zh-CN" altLang="en-US" b="1">
                <a:solidFill>
                  <a:srgbClr val="FF0000"/>
                </a:solidFill>
              </a:rPr>
              <a:t>遵守规定</a:t>
            </a:r>
          </a:p>
        </p:txBody>
      </p:sp>
      <p:sp>
        <p:nvSpPr>
          <p:cNvPr id="24583" name="TextBox 9"/>
          <p:cNvSpPr txBox="1">
            <a:spLocks noChangeArrowheads="1"/>
          </p:cNvSpPr>
          <p:nvPr/>
        </p:nvSpPr>
        <p:spPr bwMode="auto">
          <a:xfrm>
            <a:off x="1331913" y="4716485"/>
            <a:ext cx="1944687" cy="368300"/>
          </a:xfrm>
          <a:prstGeom prst="rect">
            <a:avLst/>
          </a:prstGeom>
          <a:noFill/>
          <a:ln w="9525">
            <a:noFill/>
            <a:miter lim="800000"/>
            <a:headEnd/>
            <a:tailEnd/>
          </a:ln>
        </p:spPr>
        <p:txBody>
          <a:bodyPr>
            <a:spAutoFit/>
          </a:bodyPr>
          <a:lstStyle/>
          <a:p>
            <a:r>
              <a:rPr lang="zh-CN" altLang="en-US" b="1">
                <a:solidFill>
                  <a:srgbClr val="FF0000"/>
                </a:solidFill>
              </a:rPr>
              <a:t>发现、解决问题</a:t>
            </a:r>
          </a:p>
        </p:txBody>
      </p:sp>
      <p:sp>
        <p:nvSpPr>
          <p:cNvPr id="24584" name="TextBox 10"/>
          <p:cNvSpPr txBox="1">
            <a:spLocks noChangeArrowheads="1"/>
          </p:cNvSpPr>
          <p:nvPr/>
        </p:nvSpPr>
        <p:spPr bwMode="auto">
          <a:xfrm>
            <a:off x="1475785" y="3212985"/>
            <a:ext cx="1439862" cy="646113"/>
          </a:xfrm>
          <a:prstGeom prst="rect">
            <a:avLst/>
          </a:prstGeom>
          <a:noFill/>
          <a:ln w="9525">
            <a:noFill/>
            <a:miter lim="800000"/>
            <a:headEnd/>
            <a:tailEnd/>
          </a:ln>
        </p:spPr>
        <p:txBody>
          <a:bodyPr>
            <a:spAutoFit/>
          </a:bodyPr>
          <a:lstStyle/>
          <a:p>
            <a:r>
              <a:rPr lang="zh-CN" altLang="en-US" b="1">
                <a:solidFill>
                  <a:srgbClr val="FF0000"/>
                </a:solidFill>
              </a:rPr>
              <a:t>设计新思路发展规划</a:t>
            </a:r>
          </a:p>
        </p:txBody>
      </p:sp>
    </p:spTree>
    <p:extLst>
      <p:ext uri="{BB962C8B-B14F-4D97-AF65-F5344CB8AC3E}">
        <p14:creationId xmlns:p14="http://schemas.microsoft.com/office/powerpoint/2010/main" val="18875864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582"/>
                                        </p:tgtEl>
                                        <p:attrNameLst>
                                          <p:attrName>style.visibility</p:attrName>
                                        </p:attrNameLst>
                                      </p:cBhvr>
                                      <p:to>
                                        <p:strVal val="visible"/>
                                      </p:to>
                                    </p:set>
                                    <p:anim calcmode="lin" valueType="num">
                                      <p:cBhvr additive="base">
                                        <p:cTn id="23" dur="500" fill="hold"/>
                                        <p:tgtEl>
                                          <p:spTgt spid="24582"/>
                                        </p:tgtEl>
                                        <p:attrNameLst>
                                          <p:attrName>ppt_x</p:attrName>
                                        </p:attrNameLst>
                                      </p:cBhvr>
                                      <p:tavLst>
                                        <p:tav tm="0">
                                          <p:val>
                                            <p:strVal val="#ppt_x"/>
                                          </p:val>
                                        </p:tav>
                                        <p:tav tm="100000">
                                          <p:val>
                                            <p:strVal val="#ppt_x"/>
                                          </p:val>
                                        </p:tav>
                                      </p:tavLst>
                                    </p:anim>
                                    <p:anim calcmode="lin" valueType="num">
                                      <p:cBhvr additive="base">
                                        <p:cTn id="24" dur="500" fill="hold"/>
                                        <p:tgtEl>
                                          <p:spTgt spid="2458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583"/>
                                        </p:tgtEl>
                                        <p:attrNameLst>
                                          <p:attrName>style.visibility</p:attrName>
                                        </p:attrNameLst>
                                      </p:cBhvr>
                                      <p:to>
                                        <p:strVal val="visible"/>
                                      </p:to>
                                    </p:set>
                                    <p:anim calcmode="lin" valueType="num">
                                      <p:cBhvr additive="base">
                                        <p:cTn id="27" dur="500" fill="hold"/>
                                        <p:tgtEl>
                                          <p:spTgt spid="24583"/>
                                        </p:tgtEl>
                                        <p:attrNameLst>
                                          <p:attrName>ppt_x</p:attrName>
                                        </p:attrNameLst>
                                      </p:cBhvr>
                                      <p:tavLst>
                                        <p:tav tm="0">
                                          <p:val>
                                            <p:strVal val="#ppt_x"/>
                                          </p:val>
                                        </p:tav>
                                        <p:tav tm="100000">
                                          <p:val>
                                            <p:strVal val="#ppt_x"/>
                                          </p:val>
                                        </p:tav>
                                      </p:tavLst>
                                    </p:anim>
                                    <p:anim calcmode="lin" valueType="num">
                                      <p:cBhvr additive="base">
                                        <p:cTn id="28" dur="500" fill="hold"/>
                                        <p:tgtEl>
                                          <p:spTgt spid="2458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584"/>
                                        </p:tgtEl>
                                        <p:attrNameLst>
                                          <p:attrName>style.visibility</p:attrName>
                                        </p:attrNameLst>
                                      </p:cBhvr>
                                      <p:to>
                                        <p:strVal val="visible"/>
                                      </p:to>
                                    </p:set>
                                    <p:anim calcmode="lin" valueType="num">
                                      <p:cBhvr additive="base">
                                        <p:cTn id="31" dur="500" fill="hold"/>
                                        <p:tgtEl>
                                          <p:spTgt spid="24584"/>
                                        </p:tgtEl>
                                        <p:attrNameLst>
                                          <p:attrName>ppt_x</p:attrName>
                                        </p:attrNameLst>
                                      </p:cBhvr>
                                      <p:tavLst>
                                        <p:tav tm="0">
                                          <p:val>
                                            <p:strVal val="#ppt_x"/>
                                          </p:val>
                                        </p:tav>
                                        <p:tav tm="100000">
                                          <p:val>
                                            <p:strVal val="#ppt_x"/>
                                          </p:val>
                                        </p:tav>
                                      </p:tavLst>
                                    </p:anim>
                                    <p:anim calcmode="lin" valueType="num">
                                      <p:cBhvr additive="base">
                                        <p:cTn id="32"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24582" grpId="0"/>
      <p:bldP spid="24583" grpId="0"/>
      <p:bldP spid="245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684213" y="1297095"/>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a:t>管理者的各角色认知：</a:t>
            </a:r>
          </a:p>
        </p:txBody>
      </p:sp>
      <p:sp>
        <p:nvSpPr>
          <p:cNvPr id="28" name="平行四边形 27"/>
          <p:cNvSpPr/>
          <p:nvPr/>
        </p:nvSpPr>
        <p:spPr>
          <a:xfrm>
            <a:off x="5854163" y="1297095"/>
            <a:ext cx="2678112"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smtClean="0">
                <a:solidFill>
                  <a:sysClr val="window" lastClr="FFFFFF"/>
                </a:solidFill>
                <a:latin typeface="微软雅黑" pitchFamily="34" charset="-122"/>
                <a:ea typeface="微软雅黑"/>
              </a:rPr>
              <a:t>监督</a:t>
            </a:r>
            <a:r>
              <a:rPr lang="en-US" altLang="zh-CN" sz="2800" b="1" kern="0" dirty="0" smtClean="0">
                <a:solidFill>
                  <a:sysClr val="window" lastClr="FFFFFF"/>
                </a:solidFill>
                <a:latin typeface="微软雅黑" pitchFamily="34" charset="-122"/>
                <a:ea typeface="微软雅黑"/>
              </a:rPr>
              <a:t>/</a:t>
            </a:r>
            <a:r>
              <a:rPr lang="zh-CN" altLang="en-US" sz="2800" b="1" kern="0" dirty="0" smtClean="0">
                <a:solidFill>
                  <a:sysClr val="window" lastClr="FFFFFF"/>
                </a:solidFill>
                <a:latin typeface="微软雅黑" pitchFamily="34" charset="-122"/>
                <a:ea typeface="微软雅黑"/>
              </a:rPr>
              <a:t>检查者</a:t>
            </a:r>
            <a:endParaRPr lang="zh-CN" altLang="en-US" sz="2800" b="1" kern="0" dirty="0">
              <a:solidFill>
                <a:sysClr val="window" lastClr="FFFFFF"/>
              </a:solidFill>
              <a:latin typeface="微软雅黑" pitchFamily="34" charset="-122"/>
              <a:ea typeface="微软雅黑"/>
            </a:endParaRPr>
          </a:p>
        </p:txBody>
      </p:sp>
      <p:sp>
        <p:nvSpPr>
          <p:cNvPr id="9" name="矩形 4"/>
          <p:cNvSpPr>
            <a:spLocks noChangeArrowheads="1"/>
          </p:cNvSpPr>
          <p:nvPr/>
        </p:nvSpPr>
        <p:spPr bwMode="auto">
          <a:xfrm>
            <a:off x="-180975" y="4868863"/>
            <a:ext cx="8963025" cy="1152525"/>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2400">
                <a:latin typeface="宋体" pitchFamily="2" charset="-122"/>
              </a:rPr>
              <a:t>第一句</a:t>
            </a:r>
            <a:r>
              <a:rPr lang="zh-CN" altLang="en-US" sz="2400" b="1">
                <a:solidFill>
                  <a:srgbClr val="FF0000"/>
                </a:solidFill>
                <a:latin typeface="宋体" pitchFamily="2" charset="-122"/>
              </a:rPr>
              <a:t>员工不会做你希望他做的，只会做你检查的。</a:t>
            </a:r>
            <a:endParaRPr lang="en-US" altLang="zh-CN" sz="2400" b="1" dirty="0">
              <a:solidFill>
                <a:srgbClr val="FF0000"/>
              </a:solidFill>
              <a:latin typeface="宋体" pitchFamily="2" charset="-122"/>
            </a:endParaRPr>
          </a:p>
          <a:p>
            <a:pPr indent="412750">
              <a:lnSpc>
                <a:spcPct val="150000"/>
              </a:lnSpc>
              <a:spcBef>
                <a:spcPts val="200"/>
              </a:spcBef>
              <a:spcAft>
                <a:spcPts val="63"/>
              </a:spcAft>
            </a:pPr>
            <a:r>
              <a:rPr lang="zh-CN" altLang="en-US" sz="2400">
                <a:latin typeface="宋体" pitchFamily="2" charset="-122"/>
              </a:rPr>
              <a:t>第二句如果你强调什么就去检查什么，</a:t>
            </a:r>
            <a:r>
              <a:rPr lang="zh-CN" altLang="en-US" sz="2400" b="1">
                <a:solidFill>
                  <a:srgbClr val="FF0000"/>
                </a:solidFill>
                <a:latin typeface="宋体" pitchFamily="2" charset="-122"/>
              </a:rPr>
              <a:t>不检查就等于不重视。</a:t>
            </a:r>
          </a:p>
        </p:txBody>
      </p:sp>
      <p:pic>
        <p:nvPicPr>
          <p:cNvPr id="38917" name="Picture 5"/>
          <p:cNvPicPr>
            <a:picLocks noChangeAspect="1" noChangeArrowheads="1"/>
          </p:cNvPicPr>
          <p:nvPr/>
        </p:nvPicPr>
        <p:blipFill>
          <a:blip r:embed="rId3" cstate="print"/>
          <a:srcRect/>
          <a:stretch>
            <a:fillRect/>
          </a:stretch>
        </p:blipFill>
        <p:spPr bwMode="auto">
          <a:xfrm>
            <a:off x="2700338" y="1992313"/>
            <a:ext cx="3590925" cy="2876550"/>
          </a:xfrm>
          <a:prstGeom prst="rect">
            <a:avLst/>
          </a:prstGeom>
          <a:noFill/>
          <a:ln w="9525">
            <a:noFill/>
            <a:miter lim="800000"/>
            <a:headEnd/>
            <a:tailEnd/>
          </a:ln>
        </p:spPr>
      </p:pic>
    </p:spTree>
    <p:extLst>
      <p:ext uri="{BB962C8B-B14F-4D97-AF65-F5344CB8AC3E}">
        <p14:creationId xmlns:p14="http://schemas.microsoft.com/office/powerpoint/2010/main" val="3555869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684213" y="1297095"/>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a:t>管理者的各角色认知：</a:t>
            </a:r>
          </a:p>
        </p:txBody>
      </p:sp>
      <p:sp>
        <p:nvSpPr>
          <p:cNvPr id="28" name="平行四边形 27"/>
          <p:cNvSpPr/>
          <p:nvPr/>
        </p:nvSpPr>
        <p:spPr>
          <a:xfrm>
            <a:off x="5854163" y="1297095"/>
            <a:ext cx="2678112"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smtClean="0">
                <a:solidFill>
                  <a:sysClr val="window" lastClr="FFFFFF"/>
                </a:solidFill>
                <a:latin typeface="微软雅黑" pitchFamily="34" charset="-122"/>
                <a:ea typeface="微软雅黑"/>
              </a:rPr>
              <a:t>教练员</a:t>
            </a:r>
            <a:endParaRPr lang="zh-CN" altLang="en-US" sz="2800" b="1" kern="0" dirty="0">
              <a:solidFill>
                <a:sysClr val="window" lastClr="FFFFFF"/>
              </a:solidFill>
              <a:latin typeface="微软雅黑" pitchFamily="34" charset="-122"/>
              <a:ea typeface="微软雅黑"/>
            </a:endParaRPr>
          </a:p>
        </p:txBody>
      </p:sp>
      <p:sp>
        <p:nvSpPr>
          <p:cNvPr id="9" name="矩形 4"/>
          <p:cNvSpPr>
            <a:spLocks noChangeArrowheads="1"/>
          </p:cNvSpPr>
          <p:nvPr/>
        </p:nvSpPr>
        <p:spPr bwMode="auto">
          <a:xfrm>
            <a:off x="35685" y="3486289"/>
            <a:ext cx="4680326" cy="1238801"/>
          </a:xfrm>
          <a:prstGeom prst="rect">
            <a:avLst/>
          </a:prstGeom>
          <a:noFill/>
          <a:ln w="9525">
            <a:noFill/>
            <a:miter lim="800000"/>
            <a:headEnd/>
            <a:tailEnd/>
          </a:ln>
        </p:spPr>
        <p:txBody>
          <a:bodyPr wrap="square">
            <a:spAutoFit/>
          </a:bodyPr>
          <a:lstStyle/>
          <a:p>
            <a:pPr indent="412750" algn="ctr">
              <a:lnSpc>
                <a:spcPct val="150000"/>
              </a:lnSpc>
              <a:spcBef>
                <a:spcPts val="200"/>
              </a:spcBef>
              <a:spcAft>
                <a:spcPts val="63"/>
              </a:spcAft>
            </a:pPr>
            <a:r>
              <a:rPr lang="zh-CN" altLang="en-US" sz="2400" dirty="0" smtClean="0">
                <a:latin typeface="宋体" pitchFamily="2" charset="-122"/>
              </a:rPr>
              <a:t>在管理中成为员工的</a:t>
            </a:r>
            <a:endParaRPr lang="en-US" altLang="zh-CN" sz="2400" dirty="0" smtClean="0">
              <a:latin typeface="宋体" pitchFamily="2" charset="-122"/>
            </a:endParaRPr>
          </a:p>
          <a:p>
            <a:pPr indent="412750">
              <a:lnSpc>
                <a:spcPct val="150000"/>
              </a:lnSpc>
              <a:spcBef>
                <a:spcPts val="200"/>
              </a:spcBef>
              <a:spcAft>
                <a:spcPts val="63"/>
              </a:spcAft>
            </a:pPr>
            <a:r>
              <a:rPr lang="zh-CN" altLang="en-US" sz="2400" b="1" dirty="0" smtClean="0">
                <a:solidFill>
                  <a:srgbClr val="FF0000"/>
                </a:solidFill>
                <a:latin typeface="宋体" pitchFamily="2" charset="-122"/>
              </a:rPr>
              <a:t>蜡烛、镜子、催化剂、指南针</a:t>
            </a:r>
            <a:endParaRPr lang="zh-CN" altLang="en-US" sz="2400" b="1" dirty="0">
              <a:solidFill>
                <a:srgbClr val="FF0000"/>
              </a:solidFill>
              <a:latin typeface="宋体" pitchFamily="2" charset="-122"/>
            </a:endParaRPr>
          </a:p>
        </p:txBody>
      </p:sp>
      <p:pic>
        <p:nvPicPr>
          <p:cNvPr id="6" name="图片 5"/>
          <p:cNvPicPr>
            <a:picLocks noChangeAspect="1"/>
          </p:cNvPicPr>
          <p:nvPr/>
        </p:nvPicPr>
        <p:blipFill>
          <a:blip r:embed="rId3"/>
          <a:stretch>
            <a:fillRect/>
          </a:stretch>
        </p:blipFill>
        <p:spPr>
          <a:xfrm>
            <a:off x="4806715" y="2295777"/>
            <a:ext cx="3975335" cy="4536315"/>
          </a:xfrm>
          <a:prstGeom prst="rect">
            <a:avLst/>
          </a:prstGeom>
        </p:spPr>
      </p:pic>
    </p:spTree>
    <p:extLst>
      <p:ext uri="{BB962C8B-B14F-4D97-AF65-F5344CB8AC3E}">
        <p14:creationId xmlns:p14="http://schemas.microsoft.com/office/powerpoint/2010/main" val="1662116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3336" y="2116336"/>
            <a:ext cx="1509117" cy="89296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37156" y="2090008"/>
            <a:ext cx="1579787" cy="95547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68016" y="2366367"/>
            <a:ext cx="910828" cy="473273"/>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290340" y="2304422"/>
            <a:ext cx="875109" cy="519373"/>
          </a:xfrm>
          <a:prstGeom prst="rect">
            <a:avLst/>
          </a:prstGeom>
        </p:spPr>
        <p:txBody>
          <a:bodyPr vert="horz" wrap="square" lIns="0" tIns="0" rIns="0" bIns="0" rtlCol="0">
            <a:spAutoFit/>
          </a:bodyPr>
          <a:lstStyle/>
          <a:p>
            <a:pPr marL="8929"/>
            <a:r>
              <a:rPr sz="3375" dirty="0">
                <a:solidFill>
                  <a:srgbClr val="FF2600"/>
                </a:solidFill>
                <a:latin typeface="Microsoft YaHei"/>
                <a:cs typeface="Microsoft YaHei"/>
              </a:rPr>
              <a:t>倾听</a:t>
            </a:r>
            <a:endParaRPr sz="3375">
              <a:latin typeface="Microsoft YaHei"/>
              <a:cs typeface="Microsoft YaHei"/>
            </a:endParaRPr>
          </a:p>
        </p:txBody>
      </p:sp>
      <p:sp>
        <p:nvSpPr>
          <p:cNvPr id="6" name="object 6"/>
          <p:cNvSpPr/>
          <p:nvPr/>
        </p:nvSpPr>
        <p:spPr>
          <a:xfrm>
            <a:off x="973336" y="3509367"/>
            <a:ext cx="1509117" cy="89296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937156" y="3483038"/>
            <a:ext cx="1579787" cy="95547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268016" y="3759399"/>
            <a:ext cx="884039" cy="473273"/>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290340" y="3697453"/>
            <a:ext cx="875109" cy="519373"/>
          </a:xfrm>
          <a:prstGeom prst="rect">
            <a:avLst/>
          </a:prstGeom>
        </p:spPr>
        <p:txBody>
          <a:bodyPr vert="horz" wrap="square" lIns="0" tIns="0" rIns="0" bIns="0" rtlCol="0">
            <a:spAutoFit/>
          </a:bodyPr>
          <a:lstStyle/>
          <a:p>
            <a:pPr marL="8929"/>
            <a:r>
              <a:rPr sz="3375" dirty="0">
                <a:solidFill>
                  <a:srgbClr val="FF2600"/>
                </a:solidFill>
                <a:latin typeface="Microsoft YaHei"/>
                <a:cs typeface="Microsoft YaHei"/>
              </a:rPr>
              <a:t>提问</a:t>
            </a:r>
            <a:endParaRPr sz="3375">
              <a:latin typeface="Microsoft YaHei"/>
              <a:cs typeface="Microsoft YaHei"/>
            </a:endParaRPr>
          </a:p>
        </p:txBody>
      </p:sp>
      <p:sp>
        <p:nvSpPr>
          <p:cNvPr id="10" name="object 10"/>
          <p:cNvSpPr/>
          <p:nvPr/>
        </p:nvSpPr>
        <p:spPr>
          <a:xfrm>
            <a:off x="973336" y="4902398"/>
            <a:ext cx="1509117" cy="89296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937156" y="4876070"/>
            <a:ext cx="1579787" cy="95547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232297" y="5179219"/>
            <a:ext cx="1017984" cy="392906"/>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1223475" y="5090484"/>
            <a:ext cx="1009501" cy="519373"/>
          </a:xfrm>
          <a:prstGeom prst="rect">
            <a:avLst/>
          </a:prstGeom>
        </p:spPr>
        <p:txBody>
          <a:bodyPr vert="horz" wrap="square" lIns="0" tIns="0" rIns="0" bIns="0" rtlCol="0">
            <a:spAutoFit/>
          </a:bodyPr>
          <a:lstStyle/>
          <a:p>
            <a:pPr marL="8929"/>
            <a:r>
              <a:rPr sz="3375" dirty="0">
                <a:solidFill>
                  <a:srgbClr val="FF2600"/>
                </a:solidFill>
                <a:latin typeface="Microsoft YaHei"/>
                <a:cs typeface="Microsoft YaHei"/>
              </a:rPr>
              <a:t>S.E.A</a:t>
            </a:r>
            <a:endParaRPr sz="3375">
              <a:latin typeface="Microsoft YaHei"/>
              <a:cs typeface="Microsoft YaHei"/>
            </a:endParaRPr>
          </a:p>
        </p:txBody>
      </p:sp>
      <p:sp>
        <p:nvSpPr>
          <p:cNvPr id="14" name="object 14"/>
          <p:cNvSpPr/>
          <p:nvPr/>
        </p:nvSpPr>
        <p:spPr>
          <a:xfrm>
            <a:off x="2678445" y="2227525"/>
            <a:ext cx="5955330" cy="652759"/>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678445" y="3625021"/>
            <a:ext cx="5955330" cy="65275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678445" y="5018053"/>
            <a:ext cx="5955330" cy="652759"/>
          </a:xfrm>
          <a:prstGeom prst="rect">
            <a:avLst/>
          </a:prstGeom>
          <a:blipFill>
            <a:blip r:embed="rId9" cstate="print"/>
            <a:stretch>
              <a:fillRect/>
            </a:stretch>
          </a:blipFill>
        </p:spPr>
        <p:txBody>
          <a:bodyPr wrap="square" lIns="0" tIns="0" rIns="0" bIns="0" rtlCol="0"/>
          <a:lstStyle/>
          <a:p>
            <a:endParaRPr/>
          </a:p>
        </p:txBody>
      </p:sp>
      <p:sp>
        <p:nvSpPr>
          <p:cNvPr id="22" name="object 22"/>
          <p:cNvSpPr txBox="1">
            <a:spLocks noGrp="1"/>
          </p:cNvSpPr>
          <p:nvPr>
            <p:ph type="title"/>
          </p:nvPr>
        </p:nvSpPr>
        <p:spPr>
          <a:xfrm>
            <a:off x="1002954" y="188775"/>
            <a:ext cx="4721126" cy="769441"/>
          </a:xfrm>
          <a:prstGeom prst="rect">
            <a:avLst/>
          </a:prstGeom>
        </p:spPr>
        <p:txBody>
          <a:bodyPr vert="horz" wrap="square" lIns="0" tIns="0" rIns="0" bIns="0" numCol="1" rtlCol="0" anchor="ctr" anchorCtr="0" compatLnSpc="1">
            <a:prstTxWarp prst="textNoShape">
              <a:avLst/>
            </a:prstTxWarp>
            <a:spAutoFit/>
          </a:bodyPr>
          <a:lstStyle/>
          <a:p>
            <a:pPr marL="8929">
              <a:lnSpc>
                <a:spcPts val="5983"/>
              </a:lnSpc>
            </a:pPr>
            <a:r>
              <a:rPr sz="3200" dirty="0" smtClean="0">
                <a:latin typeface="宋体" pitchFamily="2" charset="-122"/>
                <a:ea typeface="宋体" pitchFamily="2" charset="-122"/>
              </a:rPr>
              <a:t>教练</a:t>
            </a:r>
            <a:r>
              <a:rPr lang="zh-CN" altLang="en-US" sz="3200" dirty="0" smtClean="0">
                <a:latin typeface="宋体" pitchFamily="2" charset="-122"/>
                <a:ea typeface="宋体" pitchFamily="2" charset="-122"/>
              </a:rPr>
              <a:t>技术</a:t>
            </a:r>
            <a:endParaRPr sz="3200" dirty="0">
              <a:latin typeface="宋体" pitchFamily="2" charset="-122"/>
              <a:ea typeface="宋体" pitchFamily="2" charset="-122"/>
            </a:endParaRPr>
          </a:p>
        </p:txBody>
      </p:sp>
    </p:spTree>
    <p:extLst>
      <p:ext uri="{BB962C8B-B14F-4D97-AF65-F5344CB8AC3E}">
        <p14:creationId xmlns:p14="http://schemas.microsoft.com/office/powerpoint/2010/main" val="150812047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2"/>
          <p:cNvSpPr txBox="1">
            <a:spLocks/>
          </p:cNvSpPr>
          <p:nvPr/>
        </p:nvSpPr>
        <p:spPr>
          <a:xfrm>
            <a:off x="1002954" y="188775"/>
            <a:ext cx="4721126" cy="769441"/>
          </a:xfrm>
          <a:prstGeom prst="rect">
            <a:avLst/>
          </a:prstGeom>
        </p:spPr>
        <p:txBody>
          <a:bodyPr vert="horz" wrap="square" lIns="0" tIns="0" rIns="0" bIns="0" numCol="1" rtlCol="0" anchor="ctr" anchorCtr="0" compatLnSpc="1">
            <a:prstTxWarp prst="textNoShape">
              <a:avLst/>
            </a:prstTxWarp>
            <a:spAutoFit/>
          </a:bodyPr>
          <a:lstStyle>
            <a:lvl1pPr algn="l" rtl="0" fontAlgn="base">
              <a:spcBef>
                <a:spcPct val="0"/>
              </a:spcBef>
              <a:spcAft>
                <a:spcPct val="0"/>
              </a:spcAft>
              <a:defRPr sz="2400" b="1">
                <a:solidFill>
                  <a:schemeClr val="tx1"/>
                </a:solidFill>
                <a:latin typeface="+mj-lt"/>
                <a:ea typeface="+mj-ea"/>
                <a:cs typeface="+mj-cs"/>
                <a:sym typeface="Arial" pitchFamily="34" charset="0"/>
              </a:defRPr>
            </a:lvl1pPr>
            <a:lvl2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2pPr>
            <a:lvl3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3pPr>
            <a:lvl4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4pPr>
            <a:lvl5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5pPr>
            <a:lvl6pPr marL="4572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6pPr>
            <a:lvl7pPr marL="9144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7pPr>
            <a:lvl8pPr marL="13716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8pPr>
            <a:lvl9pPr marL="18288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9pPr>
          </a:lstStyle>
          <a:p>
            <a:pPr marL="8929" eaLnBrk="1" hangingPunct="1">
              <a:lnSpc>
                <a:spcPts val="5983"/>
              </a:lnSpc>
              <a:buFontTx/>
            </a:pPr>
            <a:r>
              <a:rPr lang="zh-CN" altLang="en-US" sz="3200" kern="0" dirty="0" smtClean="0">
                <a:latin typeface="宋体" pitchFamily="2" charset="-122"/>
                <a:ea typeface="宋体" pitchFamily="2" charset="-122"/>
              </a:rPr>
              <a:t>教练技术－</a:t>
            </a:r>
            <a:r>
              <a:rPr lang="en-US" altLang="zh-CN" sz="3200" kern="0" dirty="0" smtClean="0">
                <a:latin typeface="宋体" pitchFamily="2" charset="-122"/>
                <a:ea typeface="宋体" pitchFamily="2" charset="-122"/>
              </a:rPr>
              <a:t>5R</a:t>
            </a:r>
            <a:endParaRPr lang="zh-CN" altLang="en-US" sz="3200" kern="0" dirty="0">
              <a:latin typeface="宋体" pitchFamily="2" charset="-122"/>
              <a:ea typeface="宋体" pitchFamily="2" charset="-122"/>
            </a:endParaRPr>
          </a:p>
        </p:txBody>
      </p:sp>
    </p:spTree>
    <p:extLst>
      <p:ext uri="{BB962C8B-B14F-4D97-AF65-F5344CB8AC3E}">
        <p14:creationId xmlns:p14="http://schemas.microsoft.com/office/powerpoint/2010/main" val="17323800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59249" y="124172"/>
            <a:ext cx="5884751" cy="6617196"/>
          </a:xfrm>
          <a:prstGeom prst="rect">
            <a:avLst/>
          </a:prstGeom>
          <a:solidFill>
            <a:schemeClr val="bg1">
              <a:lumMod val="95000"/>
            </a:schemeClr>
          </a:solidFill>
          <a:ln w="9525">
            <a:noFill/>
            <a:miter lim="800000"/>
            <a:headEnd/>
            <a:tailEnd/>
          </a:ln>
        </p:spPr>
        <p:txBody>
          <a:bodyPr wrap="square">
            <a:spAutoFit/>
          </a:bodyPr>
          <a:lstStyle/>
          <a:p>
            <a:r>
              <a:rPr lang="en-US" altLang="zh-CN" sz="2400" b="1" dirty="0">
                <a:solidFill>
                  <a:srgbClr val="FF3300"/>
                </a:solidFill>
              </a:rPr>
              <a:t> </a:t>
            </a:r>
            <a:r>
              <a:rPr lang="zh-CN" altLang="en-US" sz="2000" b="1" dirty="0" smtClean="0">
                <a:latin typeface="Times New Roman" pitchFamily="18" charset="0"/>
              </a:rPr>
              <a:t>中国</a:t>
            </a:r>
            <a:r>
              <a:rPr lang="zh-CN" altLang="en-US" sz="2000" b="1" dirty="0">
                <a:latin typeface="Times New Roman" pitchFamily="18" charset="0"/>
              </a:rPr>
              <a:t>一级企业</a:t>
            </a:r>
            <a:r>
              <a:rPr lang="zh-CN" altLang="en-US" sz="2000" b="1" dirty="0" smtClean="0">
                <a:latin typeface="Times New Roman" pitchFamily="18" charset="0"/>
              </a:rPr>
              <a:t>培训师</a:t>
            </a:r>
            <a:endParaRPr lang="en-US" altLang="zh-CN" sz="2000" b="1" dirty="0" smtClean="0">
              <a:latin typeface="Times New Roman" pitchFamily="18" charset="0"/>
            </a:endParaRPr>
          </a:p>
          <a:p>
            <a:r>
              <a:rPr lang="zh-CN" altLang="en-US" sz="2000" b="1" dirty="0">
                <a:latin typeface="Times New Roman" pitchFamily="18" charset="0"/>
              </a:rPr>
              <a:t> </a:t>
            </a:r>
            <a:r>
              <a:rPr lang="zh-CN" altLang="en-US" sz="2000" b="1" dirty="0" smtClean="0">
                <a:latin typeface="Times New Roman" pitchFamily="18" charset="0"/>
              </a:rPr>
              <a:t>中国</a:t>
            </a:r>
            <a:r>
              <a:rPr lang="zh-CN" altLang="en-US" sz="2000" b="1" dirty="0">
                <a:latin typeface="Times New Roman" pitchFamily="18" charset="0"/>
              </a:rPr>
              <a:t>企业联合会特聘</a:t>
            </a:r>
            <a:r>
              <a:rPr lang="zh-CN" altLang="en-US" sz="2000" b="1" dirty="0" smtClean="0">
                <a:latin typeface="Times New Roman" pitchFamily="18" charset="0"/>
              </a:rPr>
              <a:t>专家   </a:t>
            </a:r>
            <a:endParaRPr lang="en-US" altLang="zh-CN" sz="2000" b="1" dirty="0">
              <a:latin typeface="Times New Roman" pitchFamily="18" charset="0"/>
            </a:endParaRPr>
          </a:p>
          <a:p>
            <a:r>
              <a:rPr lang="zh-CN" altLang="en-US" sz="2000" b="1" dirty="0" smtClean="0">
                <a:latin typeface="Times New Roman" pitchFamily="18" charset="0"/>
              </a:rPr>
              <a:t> 百朗教育特聘咨询师   </a:t>
            </a:r>
            <a:endParaRPr lang="en-US" altLang="zh-CN" sz="2000" b="1" dirty="0" smtClean="0">
              <a:latin typeface="Times New Roman" pitchFamily="18" charset="0"/>
            </a:endParaRPr>
          </a:p>
          <a:p>
            <a:r>
              <a:rPr lang="zh-CN" altLang="en-US" sz="2000" b="1" dirty="0" smtClean="0">
                <a:latin typeface="Times New Roman" pitchFamily="18" charset="0"/>
              </a:rPr>
              <a:t> 管理者</a:t>
            </a:r>
            <a:r>
              <a:rPr lang="zh-CN" altLang="en-US" sz="2000" b="1" dirty="0">
                <a:latin typeface="Times New Roman" pitchFamily="18" charset="0"/>
              </a:rPr>
              <a:t>心智模式研究</a:t>
            </a:r>
            <a:r>
              <a:rPr lang="zh-CN" altLang="en-US" sz="2000" b="1" dirty="0" smtClean="0">
                <a:latin typeface="Times New Roman" pitchFamily="18" charset="0"/>
              </a:rPr>
              <a:t>专家</a:t>
            </a:r>
            <a:endParaRPr lang="en-US" altLang="zh-CN" sz="2000" b="1" dirty="0" smtClean="0">
              <a:latin typeface="Times New Roman" pitchFamily="18" charset="0"/>
            </a:endParaRPr>
          </a:p>
          <a:p>
            <a:r>
              <a:rPr lang="zh-CN" altLang="en-US" sz="2000" b="1" dirty="0" smtClean="0">
                <a:latin typeface="Times New Roman" pitchFamily="18" charset="0"/>
              </a:rPr>
              <a:t> 国家一级企业培训师</a:t>
            </a:r>
            <a:endParaRPr lang="en-US" altLang="zh-CN" sz="2000" b="1" dirty="0" smtClean="0">
              <a:latin typeface="Times New Roman" pitchFamily="18" charset="0"/>
            </a:endParaRPr>
          </a:p>
          <a:p>
            <a:r>
              <a:rPr lang="zh-CN" altLang="en-US" sz="2000" b="1" dirty="0">
                <a:latin typeface="Times New Roman" pitchFamily="18" charset="0"/>
              </a:rPr>
              <a:t> </a:t>
            </a:r>
            <a:r>
              <a:rPr lang="zh-CN" altLang="en-US" sz="2000" b="1" dirty="0" smtClean="0">
                <a:latin typeface="Times New Roman" pitchFamily="18" charset="0"/>
              </a:rPr>
              <a:t>国际培训师协会</a:t>
            </a:r>
            <a:r>
              <a:rPr lang="en-US" altLang="zh-CN" sz="2000" b="1" dirty="0" smtClean="0">
                <a:latin typeface="Times New Roman" pitchFamily="18" charset="0"/>
              </a:rPr>
              <a:t>ACI</a:t>
            </a:r>
            <a:r>
              <a:rPr lang="zh-CN" altLang="en-US" sz="2000" b="1" dirty="0" smtClean="0">
                <a:latin typeface="Times New Roman" pitchFamily="18" charset="0"/>
              </a:rPr>
              <a:t>认证培训师</a:t>
            </a:r>
            <a:endParaRPr lang="en-US" altLang="zh-CN" sz="2000" b="1" dirty="0" smtClean="0">
              <a:latin typeface="Times New Roman" pitchFamily="18" charset="0"/>
            </a:endParaRPr>
          </a:p>
          <a:p>
            <a:r>
              <a:rPr lang="zh-CN" altLang="zh-CN" sz="2000" b="1" dirty="0" smtClean="0">
                <a:latin typeface="Times New Roman" pitchFamily="18" charset="0"/>
              </a:rPr>
              <a:t>曾</a:t>
            </a:r>
            <a:r>
              <a:rPr lang="zh-CN" altLang="zh-CN" sz="2000" b="1" dirty="0">
                <a:latin typeface="Times New Roman" pitchFamily="18" charset="0"/>
              </a:rPr>
              <a:t>服务</a:t>
            </a:r>
            <a:r>
              <a:rPr lang="zh-CN" altLang="zh-CN" sz="2000" b="1" dirty="0" smtClean="0">
                <a:latin typeface="Times New Roman" pitchFamily="18" charset="0"/>
              </a:rPr>
              <a:t>过</a:t>
            </a:r>
            <a:r>
              <a:rPr lang="zh-CN" altLang="en-US" sz="2000" b="1" dirty="0" smtClean="0">
                <a:latin typeface="Times New Roman" pitchFamily="18" charset="0"/>
              </a:rPr>
              <a:t>多家知名</a:t>
            </a:r>
            <a:r>
              <a:rPr lang="zh-CN" altLang="zh-CN" sz="2000" b="1" dirty="0" smtClean="0">
                <a:latin typeface="Times New Roman" pitchFamily="18" charset="0"/>
              </a:rPr>
              <a:t>企</a:t>
            </a:r>
            <a:r>
              <a:rPr lang="zh-CN" altLang="zh-CN" sz="2000" b="1" dirty="0">
                <a:latin typeface="Times New Roman" pitchFamily="18" charset="0"/>
              </a:rPr>
              <a:t>业</a:t>
            </a:r>
            <a:r>
              <a:rPr lang="zh-CN" altLang="zh-CN" sz="2000" b="1" dirty="0" smtClean="0">
                <a:latin typeface="Times New Roman" pitchFamily="18" charset="0"/>
              </a:rPr>
              <a:t>，</a:t>
            </a:r>
            <a:r>
              <a:rPr lang="zh-CN" altLang="en-US" sz="2000" b="1" dirty="0" smtClean="0">
                <a:latin typeface="Times New Roman" pitchFamily="18" charset="0"/>
              </a:rPr>
              <a:t>并</a:t>
            </a:r>
            <a:r>
              <a:rPr lang="zh-CN" altLang="zh-CN" sz="2000" b="1" dirty="0" smtClean="0">
                <a:latin typeface="Times New Roman" pitchFamily="18" charset="0"/>
              </a:rPr>
              <a:t>担任</a:t>
            </a:r>
            <a:r>
              <a:rPr lang="zh-CN" altLang="en-US" sz="2000" b="1" dirty="0">
                <a:latin typeface="Times New Roman" pitchFamily="18" charset="0"/>
              </a:rPr>
              <a:t>过执行副总</a:t>
            </a:r>
            <a:r>
              <a:rPr lang="zh-CN" altLang="en-US" sz="2000" b="1" dirty="0" smtClean="0">
                <a:latin typeface="Times New Roman" pitchFamily="18" charset="0"/>
              </a:rPr>
              <a:t>的</a:t>
            </a:r>
            <a:r>
              <a:rPr lang="zh-CN" altLang="zh-CN" sz="2000" b="1" dirty="0" smtClean="0">
                <a:latin typeface="Times New Roman" pitchFamily="18" charset="0"/>
              </a:rPr>
              <a:t>职务</a:t>
            </a:r>
            <a:endParaRPr lang="en-US" altLang="zh-CN" sz="2000" b="1" dirty="0" smtClean="0">
              <a:solidFill>
                <a:srgbClr val="FF0000"/>
              </a:solidFill>
              <a:latin typeface="Times New Roman" pitchFamily="18" charset="0"/>
            </a:endParaRPr>
          </a:p>
          <a:p>
            <a:r>
              <a:rPr lang="zh-CN" altLang="en-US" sz="2000" b="1" dirty="0" smtClean="0">
                <a:solidFill>
                  <a:srgbClr val="FF0000"/>
                </a:solidFill>
                <a:latin typeface="Times New Roman" pitchFamily="18" charset="0"/>
              </a:rPr>
              <a:t>主</a:t>
            </a:r>
            <a:r>
              <a:rPr lang="zh-CN" altLang="en-US" sz="2000" b="1" dirty="0">
                <a:solidFill>
                  <a:srgbClr val="FF0000"/>
                </a:solidFill>
                <a:latin typeface="Times New Roman" pitchFamily="18" charset="0"/>
              </a:rPr>
              <a:t>讲课程： </a:t>
            </a:r>
            <a:r>
              <a:rPr lang="zh-CN" altLang="en-US" sz="2000" b="1" dirty="0">
                <a:latin typeface="Times New Roman" pitchFamily="18" charset="0"/>
              </a:rPr>
              <a:t>卓越中层系列</a:t>
            </a:r>
            <a:r>
              <a:rPr lang="zh-CN" altLang="en-US" sz="2000" b="1" dirty="0" smtClean="0">
                <a:latin typeface="Times New Roman" pitchFamily="18" charset="0"/>
              </a:rPr>
              <a:t>、卓越领导力</a:t>
            </a:r>
            <a:r>
              <a:rPr lang="zh-CN" altLang="en-US" sz="2000" b="1" dirty="0">
                <a:latin typeface="Times New Roman" pitchFamily="18" charset="0"/>
              </a:rPr>
              <a:t>提升、</a:t>
            </a:r>
            <a:r>
              <a:rPr lang="en-US" altLang="zh-CN" sz="2000" b="1" dirty="0">
                <a:latin typeface="Times New Roman" pitchFamily="18" charset="0"/>
              </a:rPr>
              <a:t>80</a:t>
            </a:r>
            <a:r>
              <a:rPr lang="zh-CN" altLang="en-US" sz="2000" b="1" dirty="0">
                <a:latin typeface="Times New Roman" pitchFamily="18" charset="0"/>
              </a:rPr>
              <a:t>、</a:t>
            </a:r>
            <a:r>
              <a:rPr lang="en-US" altLang="zh-CN" sz="2000" b="1" dirty="0">
                <a:latin typeface="Times New Roman" pitchFamily="18" charset="0"/>
              </a:rPr>
              <a:t>90</a:t>
            </a:r>
            <a:r>
              <a:rPr lang="zh-CN" altLang="en-US" sz="2000" b="1" dirty="0">
                <a:latin typeface="Times New Roman" pitchFamily="18" charset="0"/>
              </a:rPr>
              <a:t>后员工管理</a:t>
            </a:r>
            <a:r>
              <a:rPr lang="zh-CN" altLang="en-US" sz="2000" b="1" dirty="0" smtClean="0">
                <a:latin typeface="Times New Roman" pitchFamily="18" charset="0"/>
              </a:rPr>
              <a:t>、卓越团队建设、阳光心态等</a:t>
            </a:r>
            <a:r>
              <a:rPr lang="zh-CN" altLang="en-US" sz="2000" b="1" dirty="0">
                <a:latin typeface="Times New Roman" pitchFamily="18" charset="0"/>
              </a:rPr>
              <a:t>课</a:t>
            </a:r>
            <a:r>
              <a:rPr lang="zh-CN" altLang="en-US" sz="2000" b="1" dirty="0" smtClean="0">
                <a:latin typeface="Times New Roman" pitchFamily="18" charset="0"/>
              </a:rPr>
              <a:t>程</a:t>
            </a:r>
            <a:endParaRPr lang="en-US" altLang="zh-CN" sz="2000" b="1" dirty="0">
              <a:latin typeface="Times New Roman" pitchFamily="18" charset="0"/>
            </a:endParaRPr>
          </a:p>
          <a:p>
            <a:r>
              <a:rPr lang="zh-CN" altLang="en-US" sz="2000" b="1" dirty="0">
                <a:solidFill>
                  <a:srgbClr val="FF0000"/>
                </a:solidFill>
                <a:latin typeface="Times New Roman" pitchFamily="18" charset="0"/>
              </a:rPr>
              <a:t>服务企业</a:t>
            </a:r>
            <a:r>
              <a:rPr lang="zh-CN" altLang="en-US" sz="2000" b="1" dirty="0" smtClean="0">
                <a:solidFill>
                  <a:srgbClr val="FF0000"/>
                </a:solidFill>
                <a:latin typeface="Times New Roman" pitchFamily="18" charset="0"/>
              </a:rPr>
              <a:t>：</a:t>
            </a:r>
            <a:r>
              <a:rPr lang="zh-CN" altLang="en-US" sz="2000" b="1" dirty="0" smtClean="0">
                <a:latin typeface="Times New Roman" pitchFamily="18" charset="0"/>
              </a:rPr>
              <a:t>中</a:t>
            </a:r>
            <a:r>
              <a:rPr lang="zh-CN" altLang="en-US" sz="2000" b="1" dirty="0">
                <a:latin typeface="Times New Roman" pitchFamily="18" charset="0"/>
              </a:rPr>
              <a:t>国石油天然气管道公司、中国核工业集团</a:t>
            </a:r>
            <a:r>
              <a:rPr lang="zh-CN" altLang="en-US" sz="2000" b="1" dirty="0" smtClean="0">
                <a:latin typeface="Times New Roman" pitchFamily="18" charset="0"/>
              </a:rPr>
              <a:t>、南方航空</a:t>
            </a:r>
            <a:r>
              <a:rPr lang="zh-CN" altLang="zh-CN" sz="2000" b="1" dirty="0" smtClean="0">
                <a:latin typeface="Times New Roman" pitchFamily="18" charset="0"/>
              </a:rPr>
              <a:t>，</a:t>
            </a:r>
            <a:r>
              <a:rPr lang="zh-CN" altLang="en-US" sz="2000" b="1" dirty="0" smtClean="0">
                <a:latin typeface="Times New Roman" pitchFamily="18" charset="0"/>
              </a:rPr>
              <a:t>徐矿集团、唐钢集团、云维股份、韩峰电力、连云港港务集团、中车株洲分公司、金健米业、金洲管道湄公河集团、安琪酵母、新洋丰、海南瑞泽、北方激光、航天六院、中</a:t>
            </a:r>
            <a:r>
              <a:rPr lang="zh-CN" altLang="en-US" sz="2000" b="1" dirty="0">
                <a:latin typeface="Times New Roman" pitchFamily="18" charset="0"/>
              </a:rPr>
              <a:t>国船舶有限公司、中</a:t>
            </a:r>
            <a:r>
              <a:rPr lang="zh-CN" altLang="en-US" sz="2000" b="1" dirty="0" smtClean="0">
                <a:latin typeface="Times New Roman" pitchFamily="18" charset="0"/>
              </a:rPr>
              <a:t>粮集团、工美集团、中铁设计院、工</a:t>
            </a:r>
            <a:r>
              <a:rPr lang="zh-CN" altLang="en-US" sz="2000" b="1" dirty="0">
                <a:latin typeface="Times New Roman" pitchFamily="18" charset="0"/>
              </a:rPr>
              <a:t>商银行、中国平安、</a:t>
            </a:r>
            <a:r>
              <a:rPr lang="zh-CN" altLang="zh-CN" sz="2000" b="1" dirty="0">
                <a:latin typeface="Times New Roman" pitchFamily="18" charset="0"/>
              </a:rPr>
              <a:t>燕京啤酒，平煤集团，哈药集团</a:t>
            </a:r>
            <a:r>
              <a:rPr lang="zh-CN" altLang="zh-CN" sz="2000" b="1" dirty="0" smtClean="0">
                <a:latin typeface="Times New Roman" pitchFamily="18" charset="0"/>
              </a:rPr>
              <a:t>，</a:t>
            </a:r>
            <a:r>
              <a:rPr lang="zh-CN" altLang="en-US" sz="2000" b="1" dirty="0" smtClean="0">
                <a:latin typeface="Times New Roman" pitchFamily="18" charset="0"/>
              </a:rPr>
              <a:t>北汽福田、北京现代、陕西盘龙药业、长江钢铁集团、长安客车、葵花药业、北方夜视、农夫山泉、长虹空调、长春黄金研究所、环球印务等</a:t>
            </a:r>
            <a:endParaRPr lang="en-US" altLang="zh-CN" sz="2000" b="1" dirty="0" smtClean="0">
              <a:latin typeface="Times New Roman" pitchFamily="18" charset="0"/>
            </a:endParaRPr>
          </a:p>
          <a:p>
            <a:r>
              <a:rPr lang="zh-CN" altLang="en-US" sz="2000" b="1" dirty="0">
                <a:solidFill>
                  <a:srgbClr val="FF0000"/>
                </a:solidFill>
                <a:latin typeface="宋体" pitchFamily="2" charset="-122"/>
              </a:rPr>
              <a:t>主    研</a:t>
            </a:r>
            <a:r>
              <a:rPr lang="zh-TW" altLang="zh-CN" sz="2000" b="1" dirty="0">
                <a:solidFill>
                  <a:srgbClr val="FF0000"/>
                </a:solidFill>
                <a:latin typeface="Times New Roman" pitchFamily="18" charset="0"/>
                <a:ea typeface="PMingLiU" pitchFamily="18" charset="-120"/>
              </a:rPr>
              <a:t>：</a:t>
            </a:r>
            <a:r>
              <a:rPr lang="zh-CN" altLang="en-US" sz="2000" b="1" dirty="0">
                <a:latin typeface="Times New Roman" pitchFamily="18" charset="0"/>
              </a:rPr>
              <a:t>人力资源管理</a:t>
            </a:r>
            <a:r>
              <a:rPr lang="zh-TW" altLang="zh-CN" sz="2000" b="1" dirty="0">
                <a:latin typeface="Times New Roman" pitchFamily="18" charset="0"/>
              </a:rPr>
              <a:t>、</a:t>
            </a:r>
            <a:r>
              <a:rPr lang="zh-CN" altLang="en-US" sz="2000" b="1" dirty="0">
                <a:latin typeface="Times New Roman" pitchFamily="18" charset="0"/>
              </a:rPr>
              <a:t>组织行为学、领导力心智模式、营销学等</a:t>
            </a:r>
            <a:r>
              <a:rPr lang="zh-CN" altLang="en-US" sz="2000" b="1" dirty="0" smtClean="0">
                <a:latin typeface="Times New Roman" pitchFamily="18" charset="0"/>
              </a:rPr>
              <a:t>课程</a:t>
            </a:r>
            <a:endParaRPr lang="zh-CN" altLang="en-US" sz="2000" b="1" dirty="0">
              <a:latin typeface="Times New Roman" pitchFamily="18" charset="0"/>
            </a:endParaRPr>
          </a:p>
        </p:txBody>
      </p:sp>
      <p:pic>
        <p:nvPicPr>
          <p:cNvPr id="12291" name="图片 5" descr="QQ截图20130106124638.jpg"/>
          <p:cNvPicPr>
            <a:picLocks noChangeAspect="1"/>
          </p:cNvPicPr>
          <p:nvPr/>
        </p:nvPicPr>
        <p:blipFill>
          <a:blip r:embed="rId2" cstate="print"/>
          <a:srcRect/>
          <a:stretch>
            <a:fillRect/>
          </a:stretch>
        </p:blipFill>
        <p:spPr bwMode="auto">
          <a:xfrm>
            <a:off x="395710" y="2276920"/>
            <a:ext cx="2592360" cy="1926128"/>
          </a:xfrm>
          <a:prstGeom prst="rect">
            <a:avLst/>
          </a:prstGeom>
          <a:noFill/>
          <a:ln w="9525">
            <a:noFill/>
            <a:miter lim="800000"/>
            <a:headEnd/>
            <a:tailEnd/>
          </a:ln>
        </p:spPr>
      </p:pic>
      <p:sp>
        <p:nvSpPr>
          <p:cNvPr id="12292" name="矩形 5"/>
          <p:cNvSpPr>
            <a:spLocks noChangeArrowheads="1"/>
          </p:cNvSpPr>
          <p:nvPr/>
        </p:nvSpPr>
        <p:spPr bwMode="auto">
          <a:xfrm>
            <a:off x="179695" y="4509075"/>
            <a:ext cx="3068637" cy="584200"/>
          </a:xfrm>
          <a:prstGeom prst="rect">
            <a:avLst/>
          </a:prstGeom>
          <a:noFill/>
          <a:ln w="9525">
            <a:noFill/>
            <a:miter lim="800000"/>
            <a:headEnd/>
            <a:tailEnd/>
          </a:ln>
        </p:spPr>
        <p:txBody>
          <a:bodyPr wrap="none">
            <a:spAutoFit/>
          </a:bodyPr>
          <a:lstStyle/>
          <a:p>
            <a:r>
              <a:rPr lang="zh-CN" altLang="en-US" sz="3200" b="1" dirty="0">
                <a:solidFill>
                  <a:srgbClr val="FF3300"/>
                </a:solidFill>
                <a:ea typeface="黑体" pitchFamily="49" charset="-122"/>
              </a:rPr>
              <a:t>培训师：屈晓亮</a:t>
            </a:r>
            <a:endParaRPr lang="zh-CN" altLang="en-US" sz="3200" dirty="0"/>
          </a:p>
        </p:txBody>
      </p:sp>
    </p:spTree>
    <p:extLst>
      <p:ext uri="{BB962C8B-B14F-4D97-AF65-F5344CB8AC3E}">
        <p14:creationId xmlns:p14="http://schemas.microsoft.com/office/powerpoint/2010/main" val="126730103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1369100"/>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a:t>管理者的各角色认知：</a:t>
            </a:r>
          </a:p>
        </p:txBody>
      </p:sp>
      <p:sp>
        <p:nvSpPr>
          <p:cNvPr id="28" name="平行四边形 27"/>
          <p:cNvSpPr/>
          <p:nvPr/>
        </p:nvSpPr>
        <p:spPr>
          <a:xfrm>
            <a:off x="6156325" y="1440537"/>
            <a:ext cx="1944688"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dirty="0">
                <a:solidFill>
                  <a:schemeClr val="bg1"/>
                </a:solidFill>
                <a:latin typeface="微软雅黑" pitchFamily="34" charset="-122"/>
                <a:ea typeface="微软雅黑" pitchFamily="34" charset="-122"/>
              </a:rPr>
              <a:t>领导者</a:t>
            </a:r>
          </a:p>
        </p:txBody>
      </p:sp>
      <p:sp>
        <p:nvSpPr>
          <p:cNvPr id="10" name="矩形 4"/>
          <p:cNvSpPr>
            <a:spLocks noChangeArrowheads="1"/>
          </p:cNvSpPr>
          <p:nvPr/>
        </p:nvSpPr>
        <p:spPr bwMode="auto">
          <a:xfrm>
            <a:off x="839788" y="2755010"/>
            <a:ext cx="6756400" cy="2608406"/>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2800" b="1" dirty="0">
                <a:solidFill>
                  <a:srgbClr val="FF0000"/>
                </a:solidFill>
                <a:latin typeface="微软雅黑" pitchFamily="34" charset="-122"/>
                <a:ea typeface="微软雅黑" pitchFamily="34" charset="-122"/>
              </a:rPr>
              <a:t>作为领导者：</a:t>
            </a:r>
          </a:p>
          <a:p>
            <a:pPr lvl="1">
              <a:lnSpc>
                <a:spcPct val="150000"/>
              </a:lnSpc>
              <a:spcBef>
                <a:spcPts val="200"/>
              </a:spcBef>
              <a:spcAft>
                <a:spcPts val="63"/>
              </a:spcAft>
              <a:buFont typeface="Wingdings" pitchFamily="2" charset="2"/>
              <a:buChar char="u"/>
            </a:pPr>
            <a:r>
              <a:rPr lang="zh-CN" altLang="en-US" sz="2800" dirty="0" smtClean="0"/>
              <a:t>领袖（领导力的塑造）</a:t>
            </a:r>
            <a:endParaRPr lang="en-US" altLang="zh-CN" sz="2800" dirty="0" smtClean="0"/>
          </a:p>
          <a:p>
            <a:pPr lvl="1">
              <a:lnSpc>
                <a:spcPct val="150000"/>
              </a:lnSpc>
              <a:spcBef>
                <a:spcPts val="200"/>
              </a:spcBef>
              <a:spcAft>
                <a:spcPts val="63"/>
              </a:spcAft>
              <a:buFont typeface="Wingdings" pitchFamily="2" charset="2"/>
              <a:buChar char="u"/>
            </a:pPr>
            <a:r>
              <a:rPr lang="zh-CN" altLang="en-US" sz="2800" dirty="0" smtClean="0"/>
              <a:t>导师（教导能力的提高）</a:t>
            </a:r>
            <a:endParaRPr lang="zh-CN" altLang="en-US" sz="2800" dirty="0"/>
          </a:p>
          <a:p>
            <a:pPr>
              <a:lnSpc>
                <a:spcPct val="150000"/>
              </a:lnSpc>
              <a:spcBef>
                <a:spcPts val="200"/>
              </a:spcBef>
              <a:spcAft>
                <a:spcPts val="63"/>
              </a:spcAft>
              <a:buFont typeface="Wingdings" pitchFamily="2" charset="2"/>
              <a:buChar char="u"/>
            </a:pPr>
            <a:endParaRPr lang="en-US" altLang="zh-CN" sz="2000" dirty="0">
              <a:latin typeface="宋体" pitchFamily="2" charset="-122"/>
            </a:endParaRPr>
          </a:p>
        </p:txBody>
      </p:sp>
    </p:spTree>
    <p:extLst>
      <p:ext uri="{BB962C8B-B14F-4D97-AF65-F5344CB8AC3E}">
        <p14:creationId xmlns:p14="http://schemas.microsoft.com/office/powerpoint/2010/main" val="4186305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6"/>
          <p:cNvSpPr>
            <a:spLocks noChangeShapeType="1"/>
          </p:cNvSpPr>
          <p:nvPr/>
        </p:nvSpPr>
        <p:spPr bwMode="auto">
          <a:xfrm flipH="1">
            <a:off x="2438400" y="1511890"/>
            <a:ext cx="1981200" cy="3733800"/>
          </a:xfrm>
          <a:prstGeom prst="line">
            <a:avLst/>
          </a:prstGeom>
          <a:noFill/>
          <a:ln w="28575">
            <a:solidFill>
              <a:schemeClr val="tx1"/>
            </a:solidFill>
            <a:round/>
            <a:headEnd/>
            <a:tailEnd/>
          </a:ln>
        </p:spPr>
        <p:txBody>
          <a:bodyPr/>
          <a:lstStyle/>
          <a:p>
            <a:endParaRPr lang="zh-CN" altLang="en-US"/>
          </a:p>
        </p:txBody>
      </p:sp>
      <p:sp>
        <p:nvSpPr>
          <p:cNvPr id="36868" name="Line 7"/>
          <p:cNvSpPr>
            <a:spLocks noChangeShapeType="1"/>
          </p:cNvSpPr>
          <p:nvPr/>
        </p:nvSpPr>
        <p:spPr bwMode="auto">
          <a:xfrm>
            <a:off x="4419600" y="1511890"/>
            <a:ext cx="2362200" cy="3733800"/>
          </a:xfrm>
          <a:prstGeom prst="line">
            <a:avLst/>
          </a:prstGeom>
          <a:noFill/>
          <a:ln w="28575">
            <a:solidFill>
              <a:schemeClr val="tx1"/>
            </a:solidFill>
            <a:round/>
            <a:headEnd/>
            <a:tailEnd/>
          </a:ln>
        </p:spPr>
        <p:txBody>
          <a:bodyPr/>
          <a:lstStyle/>
          <a:p>
            <a:endParaRPr lang="zh-CN" altLang="en-US"/>
          </a:p>
        </p:txBody>
      </p:sp>
      <p:sp>
        <p:nvSpPr>
          <p:cNvPr id="36869" name="Line 8"/>
          <p:cNvSpPr>
            <a:spLocks noChangeShapeType="1"/>
          </p:cNvSpPr>
          <p:nvPr/>
        </p:nvSpPr>
        <p:spPr bwMode="auto">
          <a:xfrm>
            <a:off x="2438400" y="5245690"/>
            <a:ext cx="4343400" cy="0"/>
          </a:xfrm>
          <a:prstGeom prst="line">
            <a:avLst/>
          </a:prstGeom>
          <a:noFill/>
          <a:ln w="28575">
            <a:solidFill>
              <a:schemeClr val="tx1"/>
            </a:solidFill>
            <a:round/>
            <a:headEnd/>
            <a:tailEnd/>
          </a:ln>
        </p:spPr>
        <p:txBody>
          <a:bodyPr/>
          <a:lstStyle/>
          <a:p>
            <a:endParaRPr lang="zh-CN" altLang="en-US"/>
          </a:p>
        </p:txBody>
      </p:sp>
      <p:sp>
        <p:nvSpPr>
          <p:cNvPr id="36870" name="Line 9"/>
          <p:cNvSpPr>
            <a:spLocks noChangeShapeType="1"/>
          </p:cNvSpPr>
          <p:nvPr/>
        </p:nvSpPr>
        <p:spPr bwMode="auto">
          <a:xfrm>
            <a:off x="3505200" y="3264490"/>
            <a:ext cx="1066800" cy="762000"/>
          </a:xfrm>
          <a:prstGeom prst="line">
            <a:avLst/>
          </a:prstGeom>
          <a:noFill/>
          <a:ln w="28575">
            <a:solidFill>
              <a:schemeClr val="tx1"/>
            </a:solidFill>
            <a:round/>
            <a:headEnd/>
            <a:tailEnd/>
          </a:ln>
        </p:spPr>
        <p:txBody>
          <a:bodyPr/>
          <a:lstStyle/>
          <a:p>
            <a:endParaRPr lang="zh-CN" altLang="en-US"/>
          </a:p>
        </p:txBody>
      </p:sp>
      <p:sp>
        <p:nvSpPr>
          <p:cNvPr id="36871" name="Line 10"/>
          <p:cNvSpPr>
            <a:spLocks noChangeShapeType="1"/>
          </p:cNvSpPr>
          <p:nvPr/>
        </p:nvSpPr>
        <p:spPr bwMode="auto">
          <a:xfrm flipV="1">
            <a:off x="4572000" y="3264490"/>
            <a:ext cx="914400" cy="762000"/>
          </a:xfrm>
          <a:prstGeom prst="line">
            <a:avLst/>
          </a:prstGeom>
          <a:noFill/>
          <a:ln w="28575">
            <a:solidFill>
              <a:schemeClr val="tx1"/>
            </a:solidFill>
            <a:round/>
            <a:headEnd/>
            <a:tailEnd/>
          </a:ln>
        </p:spPr>
        <p:txBody>
          <a:bodyPr/>
          <a:lstStyle/>
          <a:p>
            <a:endParaRPr lang="zh-CN" altLang="en-US"/>
          </a:p>
        </p:txBody>
      </p:sp>
      <p:sp>
        <p:nvSpPr>
          <p:cNvPr id="36872" name="Line 11"/>
          <p:cNvSpPr>
            <a:spLocks noChangeShapeType="1"/>
          </p:cNvSpPr>
          <p:nvPr/>
        </p:nvSpPr>
        <p:spPr bwMode="auto">
          <a:xfrm>
            <a:off x="4572000" y="3950290"/>
            <a:ext cx="0" cy="1295400"/>
          </a:xfrm>
          <a:prstGeom prst="line">
            <a:avLst/>
          </a:prstGeom>
          <a:noFill/>
          <a:ln w="28575">
            <a:solidFill>
              <a:schemeClr val="tx1"/>
            </a:solidFill>
            <a:round/>
            <a:headEnd/>
            <a:tailEnd/>
          </a:ln>
        </p:spPr>
        <p:txBody>
          <a:bodyPr/>
          <a:lstStyle/>
          <a:p>
            <a:endParaRPr lang="zh-CN" altLang="en-US"/>
          </a:p>
        </p:txBody>
      </p:sp>
      <p:sp>
        <p:nvSpPr>
          <p:cNvPr id="36873" name="Text Box 12"/>
          <p:cNvSpPr txBox="1">
            <a:spLocks noChangeArrowheads="1"/>
          </p:cNvSpPr>
          <p:nvPr/>
        </p:nvSpPr>
        <p:spPr bwMode="auto">
          <a:xfrm>
            <a:off x="4054475" y="2121490"/>
            <a:ext cx="898525" cy="519113"/>
          </a:xfrm>
          <a:prstGeom prst="rect">
            <a:avLst/>
          </a:prstGeom>
          <a:noFill/>
          <a:ln w="9525">
            <a:noFill/>
            <a:miter lim="800000"/>
            <a:headEnd/>
            <a:tailEnd/>
          </a:ln>
        </p:spPr>
        <p:txBody>
          <a:bodyPr wrap="none">
            <a:spAutoFit/>
          </a:bodyPr>
          <a:lstStyle/>
          <a:p>
            <a:r>
              <a:rPr lang="zh-CN" altLang="en-US" b="1">
                <a:ea typeface="楷体_GB2312" pitchFamily="49" charset="-122"/>
              </a:rPr>
              <a:t>心声</a:t>
            </a:r>
          </a:p>
        </p:txBody>
      </p:sp>
      <p:sp>
        <p:nvSpPr>
          <p:cNvPr id="36874" name="Text Box 13"/>
          <p:cNvSpPr txBox="1">
            <a:spLocks noChangeArrowheads="1"/>
          </p:cNvSpPr>
          <p:nvPr/>
        </p:nvSpPr>
        <p:spPr bwMode="auto">
          <a:xfrm>
            <a:off x="3946525" y="2731090"/>
            <a:ext cx="1311275" cy="581025"/>
          </a:xfrm>
          <a:prstGeom prst="rect">
            <a:avLst/>
          </a:prstGeom>
          <a:noFill/>
          <a:ln w="9525">
            <a:noFill/>
            <a:miter lim="800000"/>
            <a:headEnd/>
            <a:tailEnd/>
          </a:ln>
        </p:spPr>
        <p:txBody>
          <a:bodyPr>
            <a:spAutoFit/>
          </a:bodyPr>
          <a:lstStyle/>
          <a:p>
            <a:r>
              <a:rPr lang="zh-CN" altLang="en-US" sz="1600" b="1">
                <a:ea typeface="楷体_GB2312" pitchFamily="49" charset="-122"/>
              </a:rPr>
              <a:t>肯定他人的价值和潜力</a:t>
            </a:r>
          </a:p>
        </p:txBody>
      </p:sp>
      <p:sp>
        <p:nvSpPr>
          <p:cNvPr id="36875" name="Text Box 14"/>
          <p:cNvSpPr txBox="1">
            <a:spLocks noChangeArrowheads="1"/>
          </p:cNvSpPr>
          <p:nvPr/>
        </p:nvSpPr>
        <p:spPr bwMode="auto">
          <a:xfrm>
            <a:off x="3276600" y="4102690"/>
            <a:ext cx="898525" cy="519113"/>
          </a:xfrm>
          <a:prstGeom prst="rect">
            <a:avLst/>
          </a:prstGeom>
          <a:noFill/>
          <a:ln w="9525">
            <a:noFill/>
            <a:miter lim="800000"/>
            <a:headEnd/>
            <a:tailEnd/>
          </a:ln>
        </p:spPr>
        <p:txBody>
          <a:bodyPr wrap="none">
            <a:spAutoFit/>
          </a:bodyPr>
          <a:lstStyle/>
          <a:p>
            <a:r>
              <a:rPr lang="zh-CN" altLang="en-US" b="1">
                <a:ea typeface="楷体_GB2312" pitchFamily="49" charset="-122"/>
              </a:rPr>
              <a:t>绩效</a:t>
            </a:r>
          </a:p>
        </p:txBody>
      </p:sp>
      <p:sp>
        <p:nvSpPr>
          <p:cNvPr id="36876" name="Text Box 15"/>
          <p:cNvSpPr txBox="1">
            <a:spLocks noChangeArrowheads="1"/>
          </p:cNvSpPr>
          <p:nvPr/>
        </p:nvSpPr>
        <p:spPr bwMode="auto">
          <a:xfrm>
            <a:off x="2895600" y="4832940"/>
            <a:ext cx="1905000" cy="336550"/>
          </a:xfrm>
          <a:prstGeom prst="rect">
            <a:avLst/>
          </a:prstGeom>
          <a:noFill/>
          <a:ln w="9525">
            <a:noFill/>
            <a:miter lim="800000"/>
            <a:headEnd/>
            <a:tailEnd/>
          </a:ln>
        </p:spPr>
        <p:txBody>
          <a:bodyPr>
            <a:spAutoFit/>
          </a:bodyPr>
          <a:lstStyle/>
          <a:p>
            <a:r>
              <a:rPr lang="zh-CN" altLang="en-US" sz="1600" b="1">
                <a:ea typeface="楷体_GB2312" pitchFamily="49" charset="-122"/>
              </a:rPr>
              <a:t>明确期望和责任</a:t>
            </a:r>
          </a:p>
        </p:txBody>
      </p:sp>
      <p:sp>
        <p:nvSpPr>
          <p:cNvPr id="36877" name="Text Box 16"/>
          <p:cNvSpPr txBox="1">
            <a:spLocks noChangeArrowheads="1"/>
          </p:cNvSpPr>
          <p:nvPr/>
        </p:nvSpPr>
        <p:spPr bwMode="auto">
          <a:xfrm>
            <a:off x="4559300" y="4116978"/>
            <a:ext cx="1612900" cy="519112"/>
          </a:xfrm>
          <a:prstGeom prst="rect">
            <a:avLst/>
          </a:prstGeom>
          <a:noFill/>
          <a:ln w="9525">
            <a:noFill/>
            <a:miter lim="800000"/>
            <a:headEnd/>
            <a:tailEnd/>
          </a:ln>
        </p:spPr>
        <p:txBody>
          <a:bodyPr wrap="none">
            <a:spAutoFit/>
          </a:bodyPr>
          <a:lstStyle/>
          <a:p>
            <a:r>
              <a:rPr lang="zh-CN" altLang="en-US" b="1">
                <a:ea typeface="楷体_GB2312" pitchFamily="49" charset="-122"/>
              </a:rPr>
              <a:t>清除路障</a:t>
            </a:r>
          </a:p>
        </p:txBody>
      </p:sp>
      <p:sp>
        <p:nvSpPr>
          <p:cNvPr id="36878" name="Text Box 17"/>
          <p:cNvSpPr txBox="1">
            <a:spLocks noChangeArrowheads="1"/>
          </p:cNvSpPr>
          <p:nvPr/>
        </p:nvSpPr>
        <p:spPr bwMode="auto">
          <a:xfrm>
            <a:off x="4572000" y="4832940"/>
            <a:ext cx="1676400" cy="336550"/>
          </a:xfrm>
          <a:prstGeom prst="rect">
            <a:avLst/>
          </a:prstGeom>
          <a:noFill/>
          <a:ln w="9525">
            <a:noFill/>
            <a:miter lim="800000"/>
            <a:headEnd/>
            <a:tailEnd/>
          </a:ln>
        </p:spPr>
        <p:txBody>
          <a:bodyPr>
            <a:spAutoFit/>
          </a:bodyPr>
          <a:lstStyle/>
          <a:p>
            <a:r>
              <a:rPr lang="zh-CN" altLang="en-US" sz="1600" b="1">
                <a:ea typeface="楷体_GB2312" pitchFamily="49" charset="-122"/>
              </a:rPr>
              <a:t>为他人提供帮助</a:t>
            </a:r>
          </a:p>
        </p:txBody>
      </p:sp>
      <p:sp>
        <p:nvSpPr>
          <p:cNvPr id="36879" name="Text Box 18"/>
          <p:cNvSpPr txBox="1">
            <a:spLocks noChangeArrowheads="1"/>
          </p:cNvSpPr>
          <p:nvPr/>
        </p:nvSpPr>
        <p:spPr bwMode="auto">
          <a:xfrm>
            <a:off x="609600" y="5702890"/>
            <a:ext cx="8153400" cy="822325"/>
          </a:xfrm>
          <a:prstGeom prst="rect">
            <a:avLst/>
          </a:prstGeom>
          <a:noFill/>
          <a:ln w="9525">
            <a:noFill/>
            <a:miter lim="800000"/>
            <a:headEnd/>
            <a:tailEnd/>
          </a:ln>
        </p:spPr>
        <p:txBody>
          <a:bodyPr>
            <a:spAutoFit/>
          </a:bodyPr>
          <a:lstStyle/>
          <a:p>
            <a:r>
              <a:rPr lang="en-US" altLang="zh-CN" sz="2400" b="1" dirty="0">
                <a:ea typeface="楷体_GB2312" pitchFamily="49" charset="-122"/>
              </a:rPr>
              <a:t>      </a:t>
            </a:r>
            <a:r>
              <a:rPr lang="zh-CN" altLang="en-US" sz="2400" b="1">
                <a:ea typeface="楷体_GB2312" pitchFamily="49" charset="-122"/>
              </a:rPr>
              <a:t>领导力就是非常清晰地与人们交流他们的价值与潜力，直到让他们自己能认识到这两方面。</a:t>
            </a:r>
          </a:p>
        </p:txBody>
      </p:sp>
    </p:spTree>
    <p:extLst>
      <p:ext uri="{BB962C8B-B14F-4D97-AF65-F5344CB8AC3E}">
        <p14:creationId xmlns:p14="http://schemas.microsoft.com/office/powerpoint/2010/main" val="324084448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1115760" y="260780"/>
            <a:ext cx="8686800" cy="838200"/>
          </a:xfrm>
        </p:spPr>
        <p:txBody>
          <a:bodyPr/>
          <a:lstStyle/>
          <a:p>
            <a:r>
              <a:rPr lang="zh-CN" altLang="en-US" sz="3200" dirty="0" smtClean="0">
                <a:ea typeface="宋体" pitchFamily="2" charset="-122"/>
              </a:rPr>
              <a:t>管理者≠领导者</a:t>
            </a:r>
            <a:br>
              <a:rPr lang="zh-CN" altLang="en-US" sz="3200" dirty="0" smtClean="0">
                <a:ea typeface="宋体" pitchFamily="2" charset="-122"/>
              </a:rPr>
            </a:br>
            <a:r>
              <a:rPr lang="en-US" altLang="zh-CN" sz="3200" dirty="0" smtClean="0">
                <a:ea typeface="宋体" pitchFamily="2" charset="-122"/>
              </a:rPr>
              <a:t>Manager ≠ Leader)</a:t>
            </a:r>
          </a:p>
        </p:txBody>
      </p:sp>
      <p:sp>
        <p:nvSpPr>
          <p:cNvPr id="87043" name="Rectangle 3"/>
          <p:cNvSpPr>
            <a:spLocks noGrp="1" noRot="1" noChangeArrowheads="1"/>
          </p:cNvSpPr>
          <p:nvPr>
            <p:ph type="body" idx="1"/>
          </p:nvPr>
        </p:nvSpPr>
        <p:spPr>
          <a:xfrm>
            <a:off x="685800" y="1524000"/>
            <a:ext cx="7848600" cy="5334000"/>
          </a:xfrm>
        </p:spPr>
        <p:txBody>
          <a:bodyPr/>
          <a:lstStyle/>
          <a:p>
            <a:pPr>
              <a:lnSpc>
                <a:spcPct val="90000"/>
              </a:lnSpc>
              <a:buFont typeface="Wingdings" pitchFamily="2" charset="2"/>
              <a:buNone/>
            </a:pPr>
            <a:r>
              <a:rPr lang="en-US" altLang="zh-CN" b="1" dirty="0">
                <a:latin typeface="楷体" pitchFamily="49" charset="-122"/>
                <a:ea typeface="幼圆" pitchFamily="49" charset="-122"/>
              </a:rPr>
              <a:t>            </a:t>
            </a:r>
            <a:r>
              <a:rPr lang="zh-CN" altLang="en-US" sz="2800" b="1" dirty="0">
                <a:latin typeface="楷体" pitchFamily="49" charset="-122"/>
                <a:ea typeface="幼圆" pitchFamily="49" charset="-122"/>
              </a:rPr>
              <a:t>管理者</a:t>
            </a:r>
            <a:r>
              <a:rPr lang="zh-CN" altLang="en-US" sz="2800" b="1" i="1" dirty="0">
                <a:latin typeface="楷体" pitchFamily="49" charset="-122"/>
              </a:rPr>
              <a:t>	              </a:t>
            </a:r>
            <a:r>
              <a:rPr lang="zh-CN" altLang="en-US" sz="2800" b="1" dirty="0" smtClean="0">
                <a:latin typeface="楷体" pitchFamily="49" charset="-122"/>
                <a:ea typeface="隶书" pitchFamily="49" charset="-122"/>
              </a:rPr>
              <a:t>领</a:t>
            </a:r>
            <a:r>
              <a:rPr lang="zh-CN" altLang="en-US" sz="2800" b="1" dirty="0">
                <a:latin typeface="楷体" pitchFamily="49" charset="-122"/>
                <a:ea typeface="隶书" pitchFamily="49" charset="-122"/>
              </a:rPr>
              <a:t>导者</a:t>
            </a:r>
            <a:r>
              <a:rPr lang="zh-CN" altLang="en-US" b="1" i="1" dirty="0">
                <a:latin typeface="楷体" pitchFamily="49" charset="-122"/>
              </a:rPr>
              <a:t>	</a:t>
            </a:r>
            <a:endParaRPr lang="zh-CN" altLang="en-US"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行政管理</a:t>
            </a:r>
            <a:r>
              <a:rPr lang="zh-CN" altLang="en-US" sz="2400" dirty="0">
                <a:latin typeface="宋体" pitchFamily="2" charset="-122"/>
              </a:rPr>
              <a:t>	             </a:t>
            </a:r>
            <a:r>
              <a:rPr lang="en-US" altLang="zh-CN" sz="2400" dirty="0" smtClean="0">
                <a:latin typeface="宋体" pitchFamily="2" charset="-122"/>
              </a:rPr>
              <a:t>		  </a:t>
            </a:r>
            <a:r>
              <a:rPr lang="zh-CN" altLang="en-US" sz="2400" dirty="0" smtClean="0">
                <a:latin typeface="隶书" pitchFamily="49" charset="-122"/>
                <a:ea typeface="隶书" pitchFamily="49" charset="-122"/>
              </a:rPr>
              <a:t>革</a:t>
            </a:r>
            <a:r>
              <a:rPr lang="zh-CN" altLang="en-US" sz="2400" dirty="0">
                <a:latin typeface="隶书" pitchFamily="49" charset="-122"/>
                <a:ea typeface="隶书" pitchFamily="49" charset="-122"/>
              </a:rPr>
              <a:t>故鼎新</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模仿</a:t>
            </a:r>
            <a:r>
              <a:rPr lang="zh-CN" altLang="en-US" sz="2400" dirty="0">
                <a:latin typeface="宋体" pitchFamily="2" charset="-122"/>
              </a:rPr>
              <a:t>	                   </a:t>
            </a:r>
            <a:r>
              <a:rPr lang="zh-CN" altLang="en-US" sz="2400" dirty="0">
                <a:latin typeface="隶书" pitchFamily="49" charset="-122"/>
                <a:ea typeface="隶书" pitchFamily="49" charset="-122"/>
              </a:rPr>
              <a:t>独创</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维护</a:t>
            </a:r>
            <a:r>
              <a:rPr lang="zh-CN" altLang="en-US" sz="2400" dirty="0">
                <a:latin typeface="宋体" pitchFamily="2" charset="-122"/>
              </a:rPr>
              <a:t>	                   </a:t>
            </a:r>
            <a:r>
              <a:rPr lang="zh-CN" altLang="en-US" sz="2400" dirty="0">
                <a:latin typeface="隶书" pitchFamily="49" charset="-122"/>
                <a:ea typeface="隶书" pitchFamily="49" charset="-122"/>
              </a:rPr>
              <a:t>发展</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注重制度与结构</a:t>
            </a:r>
            <a:r>
              <a:rPr lang="zh-CN" altLang="en-US" sz="2400" dirty="0">
                <a:latin typeface="宋体" pitchFamily="2" charset="-122"/>
              </a:rPr>
              <a:t>         </a:t>
            </a:r>
            <a:r>
              <a:rPr lang="zh-CN" altLang="en-US" sz="2400" dirty="0" smtClean="0">
                <a:latin typeface="隶书" pitchFamily="49" charset="-122"/>
                <a:ea typeface="隶书" pitchFamily="49" charset="-122"/>
              </a:rPr>
              <a:t>注</a:t>
            </a:r>
            <a:r>
              <a:rPr lang="zh-CN" altLang="en-US" sz="2400" dirty="0">
                <a:latin typeface="隶书" pitchFamily="49" charset="-122"/>
                <a:ea typeface="隶书" pitchFamily="49" charset="-122"/>
              </a:rPr>
              <a:t>重人</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依赖控制</a:t>
            </a:r>
            <a:r>
              <a:rPr lang="zh-CN" altLang="en-US" sz="2400" dirty="0">
                <a:latin typeface="宋体" pitchFamily="2" charset="-122"/>
              </a:rPr>
              <a:t>	             </a:t>
            </a:r>
            <a:r>
              <a:rPr lang="zh-CN" altLang="en-US" sz="2400" dirty="0" smtClean="0">
                <a:latin typeface="宋体" pitchFamily="2" charset="-122"/>
              </a:rPr>
              <a:t>  </a:t>
            </a:r>
            <a:r>
              <a:rPr lang="zh-CN" altLang="en-US" sz="2400" dirty="0" smtClean="0">
                <a:latin typeface="隶书" pitchFamily="49" charset="-122"/>
                <a:ea typeface="隶书" pitchFamily="49" charset="-122"/>
              </a:rPr>
              <a:t>唤</a:t>
            </a:r>
            <a:r>
              <a:rPr lang="zh-CN" altLang="en-US" sz="2400" dirty="0">
                <a:latin typeface="隶书" pitchFamily="49" charset="-122"/>
                <a:ea typeface="隶书" pitchFamily="49" charset="-122"/>
              </a:rPr>
              <a:t>起信任</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目光如豆</a:t>
            </a:r>
            <a:r>
              <a:rPr lang="zh-CN" altLang="en-US" sz="2400" dirty="0">
                <a:latin typeface="宋体" pitchFamily="2" charset="-122"/>
              </a:rPr>
              <a:t>	             </a:t>
            </a:r>
            <a:r>
              <a:rPr lang="zh-CN" altLang="en-US" sz="2400" dirty="0" smtClean="0">
                <a:latin typeface="宋体" pitchFamily="2" charset="-122"/>
              </a:rPr>
              <a:t>  </a:t>
            </a:r>
            <a:r>
              <a:rPr lang="zh-CN" altLang="en-US" sz="2400" dirty="0" smtClean="0">
                <a:latin typeface="隶书" pitchFamily="49" charset="-122"/>
                <a:ea typeface="隶书" pitchFamily="49" charset="-122"/>
              </a:rPr>
              <a:t>目</a:t>
            </a:r>
            <a:r>
              <a:rPr lang="zh-CN" altLang="en-US" sz="2400" dirty="0">
                <a:latin typeface="隶书" pitchFamily="49" charset="-122"/>
                <a:ea typeface="隶书" pitchFamily="49" charset="-122"/>
              </a:rPr>
              <a:t>光如炬</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问怎样及何时</a:t>
            </a:r>
            <a:r>
              <a:rPr lang="zh-CN" altLang="en-US" sz="2400" dirty="0">
                <a:latin typeface="宋体" pitchFamily="2" charset="-122"/>
              </a:rPr>
              <a:t>    	       </a:t>
            </a:r>
            <a:r>
              <a:rPr lang="zh-CN" altLang="en-US" sz="2400" dirty="0">
                <a:latin typeface="隶书" pitchFamily="49" charset="-122"/>
                <a:ea typeface="隶书" pitchFamily="49" charset="-122"/>
              </a:rPr>
              <a:t>问什么和为什么</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着眼于盈亏</a:t>
            </a:r>
            <a:r>
              <a:rPr lang="zh-CN" altLang="en-US" sz="2400" dirty="0">
                <a:latin typeface="宋体" pitchFamily="2" charset="-122"/>
              </a:rPr>
              <a:t>	             </a:t>
            </a:r>
            <a:r>
              <a:rPr lang="zh-CN" altLang="en-US" sz="2400" dirty="0">
                <a:latin typeface="隶书" pitchFamily="49" charset="-122"/>
                <a:ea typeface="隶书" pitchFamily="49" charset="-122"/>
              </a:rPr>
              <a:t>着眼于远大前程</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接受现状</a:t>
            </a:r>
            <a:r>
              <a:rPr lang="zh-CN" altLang="en-US" sz="2400" dirty="0">
                <a:latin typeface="宋体" pitchFamily="2" charset="-122"/>
              </a:rPr>
              <a:t>	             </a:t>
            </a:r>
            <a:r>
              <a:rPr lang="zh-CN" altLang="en-US" sz="2400" dirty="0" smtClean="0">
                <a:latin typeface="宋体" pitchFamily="2" charset="-122"/>
              </a:rPr>
              <a:t>  </a:t>
            </a:r>
            <a:r>
              <a:rPr lang="zh-CN" altLang="en-US" sz="2400" dirty="0" smtClean="0">
                <a:latin typeface="隶书" pitchFamily="49" charset="-122"/>
                <a:ea typeface="隶书" pitchFamily="49" charset="-122"/>
              </a:rPr>
              <a:t>对</a:t>
            </a:r>
            <a:r>
              <a:rPr lang="zh-CN" altLang="en-US" sz="2400" dirty="0">
                <a:latin typeface="隶书" pitchFamily="49" charset="-122"/>
                <a:ea typeface="隶书" pitchFamily="49" charset="-122"/>
              </a:rPr>
              <a:t>现状挑战</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唯命是从</a:t>
            </a:r>
            <a:r>
              <a:rPr lang="zh-CN" altLang="en-US" sz="2400" dirty="0">
                <a:latin typeface="宋体" pitchFamily="2" charset="-122"/>
              </a:rPr>
              <a:t>	             </a:t>
            </a:r>
            <a:r>
              <a:rPr lang="zh-CN" altLang="en-US" sz="2400" dirty="0" smtClean="0">
                <a:latin typeface="宋体" pitchFamily="2" charset="-122"/>
              </a:rPr>
              <a:t>  </a:t>
            </a:r>
            <a:r>
              <a:rPr lang="zh-CN" altLang="en-US" sz="2400" dirty="0" smtClean="0">
                <a:latin typeface="隶书" pitchFamily="49" charset="-122"/>
                <a:ea typeface="隶书" pitchFamily="49" charset="-122"/>
              </a:rPr>
              <a:t>独</a:t>
            </a:r>
            <a:r>
              <a:rPr lang="zh-CN" altLang="en-US" sz="2400" dirty="0">
                <a:latin typeface="隶书" pitchFamily="49" charset="-122"/>
                <a:ea typeface="隶书" pitchFamily="49" charset="-122"/>
              </a:rPr>
              <a:t>立自主</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把事情做对</a:t>
            </a:r>
            <a:r>
              <a:rPr lang="zh-CN" altLang="en-US" sz="2400" dirty="0">
                <a:latin typeface="宋体" pitchFamily="2" charset="-122"/>
              </a:rPr>
              <a:t>	             </a:t>
            </a:r>
            <a:r>
              <a:rPr lang="zh-CN" altLang="en-US" sz="2400" dirty="0">
                <a:latin typeface="隶书" pitchFamily="49" charset="-122"/>
                <a:ea typeface="隶书" pitchFamily="49" charset="-122"/>
              </a:rPr>
              <a:t>做正确的事情</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endParaRPr lang="en-US" altLang="zh-CN" sz="2400" dirty="0"/>
          </a:p>
        </p:txBody>
      </p:sp>
    </p:spTree>
    <p:extLst>
      <p:ext uri="{BB962C8B-B14F-4D97-AF65-F5344CB8AC3E}">
        <p14:creationId xmlns:p14="http://schemas.microsoft.com/office/powerpoint/2010/main" val="220163595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899745" y="3068975"/>
            <a:ext cx="7676268" cy="1614488"/>
          </a:xfrm>
        </p:spPr>
        <p:txBody>
          <a:bodyPr/>
          <a:lstStyle/>
          <a:p>
            <a:pPr eaLnBrk="1" hangingPunct="1"/>
            <a:r>
              <a:rPr lang="zh-CN" altLang="en-US" sz="3200" b="1" dirty="0" smtClean="0">
                <a:ea typeface="宋体" pitchFamily="2" charset="-122"/>
              </a:rPr>
              <a:t>测测您的管理才能（领导商数</a:t>
            </a:r>
            <a:r>
              <a:rPr lang="zh-CN" altLang="en-US" b="1" dirty="0" smtClean="0">
                <a:ea typeface="宋体" pitchFamily="2" charset="-122"/>
              </a:rPr>
              <a:t>）</a:t>
            </a:r>
          </a:p>
        </p:txBody>
      </p:sp>
    </p:spTree>
    <p:extLst>
      <p:ext uri="{BB962C8B-B14F-4D97-AF65-F5344CB8AC3E}">
        <p14:creationId xmlns:p14="http://schemas.microsoft.com/office/powerpoint/2010/main" val="270606165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0" fill="hold">
                                          <p:stCondLst>
                                            <p:cond delay="0"/>
                                          </p:stCondLst>
                                        </p:cTn>
                                        <p:tgtEl>
                                          <p:spTgt spid="152578"/>
                                        </p:tgtEl>
                                        <p:attrNameLst>
                                          <p:attrName>style.visibility</p:attrName>
                                        </p:attrNameLst>
                                      </p:cBhvr>
                                      <p:to>
                                        <p:strVal val="visible"/>
                                      </p:to>
                                    </p:set>
                                    <p:animEffect transition="in" filter="fade">
                                      <p:cBhvr>
                                        <p:cTn id="7" dur="767" decel="100000"/>
                                        <p:tgtEl>
                                          <p:spTgt spid="152578"/>
                                        </p:tgtEl>
                                      </p:cBhvr>
                                    </p:animEffect>
                                    <p:animScale>
                                      <p:cBhvr>
                                        <p:cTn id="8" dur="767" decel="100000"/>
                                        <p:tgtEl>
                                          <p:spTgt spid="152578"/>
                                        </p:tgtEl>
                                      </p:cBhvr>
                                      <p:from x="10000" y="10000"/>
                                      <p:to x="200000" y="450000"/>
                                    </p:animScale>
                                    <p:animScale>
                                      <p:cBhvr>
                                        <p:cTn id="9" dur="1228" accel="100000" fill="hold">
                                          <p:stCondLst>
                                            <p:cond delay="767"/>
                                          </p:stCondLst>
                                        </p:cTn>
                                        <p:tgtEl>
                                          <p:spTgt spid="152578"/>
                                        </p:tgtEl>
                                      </p:cBhvr>
                                      <p:from x="200000" y="450000"/>
                                      <p:to x="100000" y="100000"/>
                                    </p:animScale>
                                    <p:set>
                                      <p:cBhvr>
                                        <p:cTn id="10" dur="767" fill="hold"/>
                                        <p:tgtEl>
                                          <p:spTgt spid="152578"/>
                                        </p:tgtEl>
                                        <p:attrNameLst>
                                          <p:attrName>ppt_x</p:attrName>
                                        </p:attrNameLst>
                                      </p:cBhvr>
                                      <p:to>
                                        <p:strVal val="(0.5)"/>
                                      </p:to>
                                    </p:set>
                                    <p:anim from="(0.5)" to="(#ppt_x)" calcmode="lin" valueType="num">
                                      <p:cBhvr>
                                        <p:cTn id="11" dur="1228" accel="100000" fill="hold">
                                          <p:stCondLst>
                                            <p:cond delay="767"/>
                                          </p:stCondLst>
                                        </p:cTn>
                                        <p:tgtEl>
                                          <p:spTgt spid="152578"/>
                                        </p:tgtEl>
                                        <p:attrNameLst>
                                          <p:attrName>ppt_x</p:attrName>
                                        </p:attrNameLst>
                                      </p:cBhvr>
                                    </p:anim>
                                    <p:set>
                                      <p:cBhvr>
                                        <p:cTn id="12" dur="767" fill="hold"/>
                                        <p:tgtEl>
                                          <p:spTgt spid="152578"/>
                                        </p:tgtEl>
                                        <p:attrNameLst>
                                          <p:attrName>ppt_y</p:attrName>
                                        </p:attrNameLst>
                                      </p:cBhvr>
                                      <p:to>
                                        <p:strVal val="(#ppt_y+0.4)"/>
                                      </p:to>
                                    </p:set>
                                    <p:anim from="(#ppt_y+0.4)" to="(#ppt_y)" calcmode="lin" valueType="num">
                                      <p:cBhvr>
                                        <p:cTn id="13" dur="1228" accel="100000" fill="hold">
                                          <p:stCondLst>
                                            <p:cond delay="767"/>
                                          </p:stCondLst>
                                        </p:cTn>
                                        <p:tgtEl>
                                          <p:spTgt spid="1525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899745" y="-129623"/>
            <a:ext cx="7676268" cy="1614488"/>
          </a:xfrm>
        </p:spPr>
        <p:txBody>
          <a:bodyPr/>
          <a:lstStyle/>
          <a:p>
            <a:pPr eaLnBrk="1" hangingPunct="1"/>
            <a:r>
              <a:rPr lang="zh-CN" altLang="en-US" sz="3200" b="1" dirty="0" smtClean="0">
                <a:ea typeface="宋体" pitchFamily="2" charset="-122"/>
              </a:rPr>
              <a:t>测测您的管理才能（领导商数</a:t>
            </a:r>
            <a:r>
              <a:rPr lang="zh-CN" altLang="en-US" b="1" dirty="0" smtClean="0">
                <a:ea typeface="宋体" pitchFamily="2" charset="-122"/>
              </a:rPr>
              <a:t>）</a:t>
            </a:r>
          </a:p>
        </p:txBody>
      </p:sp>
      <p:sp>
        <p:nvSpPr>
          <p:cNvPr id="152579" name="Rectangle 3"/>
          <p:cNvSpPr>
            <a:spLocks noGrp="1" noRot="1" noChangeArrowheads="1"/>
          </p:cNvSpPr>
          <p:nvPr>
            <p:ph type="body" idx="1"/>
          </p:nvPr>
        </p:nvSpPr>
        <p:spPr>
          <a:xfrm>
            <a:off x="1" y="1268850"/>
            <a:ext cx="9144000" cy="5373135"/>
          </a:xfrm>
          <a:solidFill>
            <a:schemeClr val="bg1"/>
          </a:solidFill>
        </p:spPr>
        <p:txBody>
          <a:bodyPr/>
          <a:lstStyle/>
          <a:p>
            <a:pPr eaLnBrk="1" hangingPunct="1">
              <a:lnSpc>
                <a:spcPct val="80000"/>
              </a:lnSpc>
            </a:pPr>
            <a:r>
              <a:rPr lang="zh-CN" altLang="en-US" sz="2800" dirty="0" smtClean="0">
                <a:ea typeface="宋体" pitchFamily="2" charset="-122"/>
              </a:rPr>
              <a:t>下面</a:t>
            </a:r>
            <a:r>
              <a:rPr lang="en-US" altLang="zh-CN" sz="2800" dirty="0" smtClean="0">
                <a:ea typeface="宋体" pitchFamily="2" charset="-122"/>
              </a:rPr>
              <a:t>25</a:t>
            </a:r>
            <a:r>
              <a:rPr lang="zh-CN" altLang="en-US" sz="2800" dirty="0" smtClean="0">
                <a:ea typeface="宋体" pitchFamily="2" charset="-122"/>
              </a:rPr>
              <a:t>个题目，您只需回答同意或不同意</a:t>
            </a:r>
            <a:endParaRPr lang="en-US" altLang="zh-CN" sz="2800" dirty="0" smtClean="0">
              <a:ea typeface="宋体" pitchFamily="2" charset="-122"/>
            </a:endParaRPr>
          </a:p>
          <a:p>
            <a:pPr eaLnBrk="1" hangingPunct="1">
              <a:lnSpc>
                <a:spcPct val="80000"/>
              </a:lnSpc>
            </a:pPr>
            <a:endParaRPr lang="zh-CN" altLang="en-US" sz="2800" dirty="0" smtClean="0">
              <a:ea typeface="宋体" pitchFamily="2" charset="-122"/>
            </a:endParaRPr>
          </a:p>
          <a:p>
            <a:pPr eaLnBrk="1" hangingPunct="1">
              <a:lnSpc>
                <a:spcPct val="80000"/>
              </a:lnSpc>
              <a:buFontTx/>
              <a:buNone/>
            </a:pPr>
            <a:r>
              <a:rPr lang="en-US" altLang="zh-CN" sz="2800" dirty="0" smtClean="0">
                <a:ea typeface="宋体" pitchFamily="2" charset="-122"/>
              </a:rPr>
              <a:t>1</a:t>
            </a:r>
            <a:r>
              <a:rPr lang="zh-CN" altLang="en-US" sz="2800" dirty="0" smtClean="0">
                <a:ea typeface="宋体" pitchFamily="2" charset="-122"/>
              </a:rPr>
              <a:t>、为纠正员工的错处，应首先指出其长处，再讨论错处；</a:t>
            </a:r>
          </a:p>
          <a:p>
            <a:pPr eaLnBrk="1" hangingPunct="1">
              <a:lnSpc>
                <a:spcPct val="80000"/>
              </a:lnSpc>
              <a:buFontTx/>
              <a:buNone/>
            </a:pPr>
            <a:r>
              <a:rPr lang="en-US" altLang="zh-CN" sz="2800" dirty="0" smtClean="0">
                <a:ea typeface="宋体" pitchFamily="2" charset="-122"/>
              </a:rPr>
              <a:t>2</a:t>
            </a:r>
            <a:r>
              <a:rPr lang="zh-CN" altLang="en-US" sz="2800" dirty="0" smtClean="0">
                <a:ea typeface="宋体" pitchFamily="2" charset="-122"/>
              </a:rPr>
              <a:t>、管理者没有必要与下属讨论组织的远景目标。</a:t>
            </a:r>
          </a:p>
          <a:p>
            <a:pPr eaLnBrk="1" hangingPunct="1">
              <a:lnSpc>
                <a:spcPct val="80000"/>
              </a:lnSpc>
              <a:buFontTx/>
              <a:buNone/>
            </a:pPr>
            <a:r>
              <a:rPr lang="zh-CN" altLang="en-US" sz="2800" dirty="0" smtClean="0">
                <a:ea typeface="宋体" pitchFamily="2" charset="-122"/>
              </a:rPr>
              <a:t>只要下属能了解组织当前目标，他们即能有效履行任务；</a:t>
            </a:r>
          </a:p>
          <a:p>
            <a:pPr eaLnBrk="1" hangingPunct="1">
              <a:lnSpc>
                <a:spcPct val="80000"/>
              </a:lnSpc>
              <a:buFontTx/>
              <a:buNone/>
            </a:pPr>
            <a:r>
              <a:rPr lang="en-US" altLang="zh-CN" sz="2800" dirty="0" smtClean="0">
                <a:ea typeface="宋体" pitchFamily="2" charset="-122"/>
              </a:rPr>
              <a:t>3</a:t>
            </a:r>
            <a:r>
              <a:rPr lang="zh-CN" altLang="en-US" sz="2800" dirty="0" smtClean="0">
                <a:ea typeface="宋体" pitchFamily="2" charset="-122"/>
              </a:rPr>
              <a:t>、最佳的谴责方式是当众斥责；</a:t>
            </a:r>
          </a:p>
          <a:p>
            <a:pPr eaLnBrk="1" hangingPunct="1">
              <a:lnSpc>
                <a:spcPct val="80000"/>
              </a:lnSpc>
              <a:buFontTx/>
              <a:buNone/>
            </a:pPr>
            <a:r>
              <a:rPr lang="en-US" altLang="zh-CN" sz="2800" dirty="0" smtClean="0">
                <a:ea typeface="宋体" pitchFamily="2" charset="-122"/>
              </a:rPr>
              <a:t>4</a:t>
            </a:r>
            <a:r>
              <a:rPr lang="zh-CN" altLang="en-US" sz="2800" dirty="0" smtClean="0">
                <a:ea typeface="宋体" pitchFamily="2" charset="-122"/>
              </a:rPr>
              <a:t>、冤情或士气问题一般应由员工的直属上司处理，而不宜诉诸特别指定的专人处理；</a:t>
            </a:r>
          </a:p>
          <a:p>
            <a:pPr eaLnBrk="1" hangingPunct="1">
              <a:lnSpc>
                <a:spcPct val="80000"/>
              </a:lnSpc>
              <a:buFontTx/>
              <a:buNone/>
            </a:pPr>
            <a:r>
              <a:rPr lang="en-US" altLang="zh-CN" sz="2800" dirty="0" smtClean="0">
                <a:ea typeface="宋体" pitchFamily="2" charset="-122"/>
              </a:rPr>
              <a:t>5</a:t>
            </a:r>
            <a:r>
              <a:rPr lang="zh-CN" altLang="en-US" sz="2800" dirty="0" smtClean="0">
                <a:ea typeface="宋体" pitchFamily="2" charset="-122"/>
              </a:rPr>
              <a:t>、为下属制定工作目标时，应该让工作量超过他们所能负荷的限度；</a:t>
            </a:r>
          </a:p>
          <a:p>
            <a:pPr eaLnBrk="1" hangingPunct="1">
              <a:lnSpc>
                <a:spcPct val="80000"/>
              </a:lnSpc>
              <a:buFontTx/>
              <a:buNone/>
            </a:pPr>
            <a:r>
              <a:rPr lang="en-US" altLang="zh-CN" sz="2800" dirty="0" smtClean="0">
                <a:ea typeface="宋体" pitchFamily="2" charset="-122"/>
              </a:rPr>
              <a:t>6</a:t>
            </a:r>
            <a:r>
              <a:rPr lang="zh-CN" altLang="en-US" sz="2800" dirty="0" smtClean="0">
                <a:ea typeface="宋体" pitchFamily="2" charset="-122"/>
              </a:rPr>
              <a:t>、管理者的首要任务在于执行规章制度；</a:t>
            </a:r>
          </a:p>
          <a:p>
            <a:pPr eaLnBrk="1" hangingPunct="1">
              <a:lnSpc>
                <a:spcPct val="80000"/>
              </a:lnSpc>
              <a:buFontTx/>
              <a:buNone/>
            </a:pPr>
            <a:r>
              <a:rPr lang="en-US" altLang="zh-CN" sz="2800" dirty="0" smtClean="0">
                <a:ea typeface="宋体" pitchFamily="2" charset="-122"/>
              </a:rPr>
              <a:t>7</a:t>
            </a:r>
            <a:r>
              <a:rPr lang="zh-CN" altLang="en-US" sz="2800" dirty="0" smtClean="0">
                <a:ea typeface="宋体" pitchFamily="2" charset="-122"/>
              </a:rPr>
              <a:t>、同僚之间人缘最佳者理应成为合适的管理者；</a:t>
            </a:r>
          </a:p>
          <a:p>
            <a:pPr eaLnBrk="1" hangingPunct="1">
              <a:lnSpc>
                <a:spcPct val="80000"/>
              </a:lnSpc>
              <a:buFontTx/>
              <a:buNone/>
            </a:pPr>
            <a:r>
              <a:rPr lang="en-US" altLang="zh-CN" sz="2800" dirty="0" smtClean="0">
                <a:ea typeface="宋体" pitchFamily="2" charset="-122"/>
              </a:rPr>
              <a:t>8</a:t>
            </a:r>
            <a:r>
              <a:rPr lang="zh-CN" altLang="en-US" sz="2800" dirty="0" smtClean="0">
                <a:ea typeface="宋体" pitchFamily="2" charset="-122"/>
              </a:rPr>
              <a:t>、管理者如在下属面前认错，则将丧失下属对他的尊敬；</a:t>
            </a:r>
          </a:p>
          <a:p>
            <a:pPr eaLnBrk="1" hangingPunct="1">
              <a:lnSpc>
                <a:spcPct val="80000"/>
              </a:lnSpc>
              <a:buFont typeface="Wingdings" pitchFamily="2" charset="2"/>
              <a:buNone/>
            </a:pPr>
            <a:endParaRPr lang="zh-CN" altLang="en-US" sz="2400" dirty="0" smtClean="0">
              <a:ea typeface="宋体" pitchFamily="2" charset="-122"/>
            </a:endParaRPr>
          </a:p>
          <a:p>
            <a:pPr eaLnBrk="1" hangingPunct="1">
              <a:lnSpc>
                <a:spcPct val="80000"/>
              </a:lnSpc>
            </a:pPr>
            <a:endParaRPr lang="en-US" altLang="zh-CN" sz="3600" dirty="0" smtClean="0">
              <a:ea typeface="宋体" pitchFamily="2" charset="-122"/>
            </a:endParaRPr>
          </a:p>
        </p:txBody>
      </p:sp>
    </p:spTree>
    <p:extLst>
      <p:ext uri="{BB962C8B-B14F-4D97-AF65-F5344CB8AC3E}">
        <p14:creationId xmlns:p14="http://schemas.microsoft.com/office/powerpoint/2010/main" val="235556780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0" fill="hold">
                                          <p:stCondLst>
                                            <p:cond delay="0"/>
                                          </p:stCondLst>
                                        </p:cTn>
                                        <p:tgtEl>
                                          <p:spTgt spid="152578"/>
                                        </p:tgtEl>
                                        <p:attrNameLst>
                                          <p:attrName>style.visibility</p:attrName>
                                        </p:attrNameLst>
                                      </p:cBhvr>
                                      <p:to>
                                        <p:strVal val="visible"/>
                                      </p:to>
                                    </p:set>
                                    <p:animEffect transition="in" filter="fade">
                                      <p:cBhvr>
                                        <p:cTn id="7" dur="767" decel="100000"/>
                                        <p:tgtEl>
                                          <p:spTgt spid="152578"/>
                                        </p:tgtEl>
                                      </p:cBhvr>
                                    </p:animEffect>
                                    <p:animScale>
                                      <p:cBhvr>
                                        <p:cTn id="8" dur="767" decel="100000"/>
                                        <p:tgtEl>
                                          <p:spTgt spid="152578"/>
                                        </p:tgtEl>
                                      </p:cBhvr>
                                      <p:from x="10000" y="10000"/>
                                      <p:to x="200000" y="450000"/>
                                    </p:animScale>
                                    <p:animScale>
                                      <p:cBhvr>
                                        <p:cTn id="9" dur="1228" accel="100000" fill="hold">
                                          <p:stCondLst>
                                            <p:cond delay="767"/>
                                          </p:stCondLst>
                                        </p:cTn>
                                        <p:tgtEl>
                                          <p:spTgt spid="152578"/>
                                        </p:tgtEl>
                                      </p:cBhvr>
                                      <p:from x="200000" y="450000"/>
                                      <p:to x="100000" y="100000"/>
                                    </p:animScale>
                                    <p:set>
                                      <p:cBhvr>
                                        <p:cTn id="10" dur="767" fill="hold"/>
                                        <p:tgtEl>
                                          <p:spTgt spid="152578"/>
                                        </p:tgtEl>
                                        <p:attrNameLst>
                                          <p:attrName>ppt_x</p:attrName>
                                        </p:attrNameLst>
                                      </p:cBhvr>
                                      <p:to>
                                        <p:strVal val="(0.5)"/>
                                      </p:to>
                                    </p:set>
                                    <p:anim from="(0.5)" to="(#ppt_x)" calcmode="lin" valueType="num">
                                      <p:cBhvr>
                                        <p:cTn id="11" dur="1228" accel="100000" fill="hold">
                                          <p:stCondLst>
                                            <p:cond delay="767"/>
                                          </p:stCondLst>
                                        </p:cTn>
                                        <p:tgtEl>
                                          <p:spTgt spid="152578"/>
                                        </p:tgtEl>
                                        <p:attrNameLst>
                                          <p:attrName>ppt_x</p:attrName>
                                        </p:attrNameLst>
                                      </p:cBhvr>
                                    </p:anim>
                                    <p:set>
                                      <p:cBhvr>
                                        <p:cTn id="12" dur="767" fill="hold"/>
                                        <p:tgtEl>
                                          <p:spTgt spid="152578"/>
                                        </p:tgtEl>
                                        <p:attrNameLst>
                                          <p:attrName>ppt_y</p:attrName>
                                        </p:attrNameLst>
                                      </p:cBhvr>
                                      <p:to>
                                        <p:strVal val="(#ppt_y+0.4)"/>
                                      </p:to>
                                    </p:set>
                                    <p:anim from="(#ppt_y+0.4)" to="(#ppt_y)" calcmode="lin" valueType="num">
                                      <p:cBhvr>
                                        <p:cTn id="13" dur="1228" accel="100000" fill="hold">
                                          <p:stCondLst>
                                            <p:cond delay="767"/>
                                          </p:stCondLst>
                                        </p:cTn>
                                        <p:tgtEl>
                                          <p:spTgt spid="1525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0" fill="hold">
                                          <p:stCondLst>
                                            <p:cond delay="0"/>
                                          </p:stCondLst>
                                        </p:cTn>
                                        <p:tgtEl>
                                          <p:spTgt spid="152579">
                                            <p:bg/>
                                          </p:spTgt>
                                        </p:tgtEl>
                                        <p:attrNameLst>
                                          <p:attrName>style.visibility</p:attrName>
                                        </p:attrNameLst>
                                      </p:cBhvr>
                                      <p:to>
                                        <p:strVal val="visible"/>
                                      </p:to>
                                    </p:set>
                                    <p:anim calcmode="lin" valueType="num">
                                      <p:cBhvr>
                                        <p:cTn id="18" dur="500" fill="hold"/>
                                        <p:tgtEl>
                                          <p:spTgt spid="152579">
                                            <p:bg/>
                                          </p:spTgt>
                                        </p:tgtEl>
                                        <p:attrNameLst>
                                          <p:attrName>ppt_w</p:attrName>
                                        </p:attrNameLst>
                                      </p:cBhvr>
                                      <p:tavLst>
                                        <p:tav tm="0">
                                          <p:val>
                                            <p:fltVal val="0"/>
                                          </p:val>
                                        </p:tav>
                                        <p:tav tm="100000">
                                          <p:val>
                                            <p:strVal val="#ppt_w"/>
                                          </p:val>
                                        </p:tav>
                                      </p:tavLst>
                                    </p:anim>
                                    <p:anim calcmode="lin" valueType="num">
                                      <p:cBhvr>
                                        <p:cTn id="19" dur="500" fill="hold"/>
                                        <p:tgtEl>
                                          <p:spTgt spid="152579">
                                            <p:bg/>
                                          </p:spTgt>
                                        </p:tgtEl>
                                        <p:attrNameLst>
                                          <p:attrName>ppt_h</p:attrName>
                                        </p:attrNameLst>
                                      </p:cBhvr>
                                      <p:tavLst>
                                        <p:tav tm="0">
                                          <p:val>
                                            <p:fltVal val="0"/>
                                          </p:val>
                                        </p:tav>
                                        <p:tav tm="100000">
                                          <p:val>
                                            <p:strVal val="#ppt_h"/>
                                          </p:val>
                                        </p:tav>
                                      </p:tavLst>
                                    </p:anim>
                                    <p:animEffect transition="in" filter="fade">
                                      <p:cBhvr>
                                        <p:cTn id="20" dur="500"/>
                                        <p:tgtEl>
                                          <p:spTgt spid="152579">
                                            <p:bg/>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0" fill="hold">
                                          <p:stCondLst>
                                            <p:cond delay="0"/>
                                          </p:stCondLst>
                                        </p:cTn>
                                        <p:tgtEl>
                                          <p:spTgt spid="152579">
                                            <p:txEl>
                                              <p:pRg st="0" end="0"/>
                                            </p:txEl>
                                          </p:spTgt>
                                        </p:tgtEl>
                                        <p:attrNameLst>
                                          <p:attrName>style.visibility</p:attrName>
                                        </p:attrNameLst>
                                      </p:cBhvr>
                                      <p:to>
                                        <p:strVal val="visible"/>
                                      </p:to>
                                    </p:set>
                                    <p:anim calcmode="lin" valueType="num">
                                      <p:cBhvr>
                                        <p:cTn id="25" dur="500" fill="hold"/>
                                        <p:tgtEl>
                                          <p:spTgt spid="15257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257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257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0" fill="hold">
                                          <p:stCondLst>
                                            <p:cond delay="0"/>
                                          </p:stCondLst>
                                        </p:cTn>
                                        <p:tgtEl>
                                          <p:spTgt spid="152579">
                                            <p:txEl>
                                              <p:pRg st="2" end="2"/>
                                            </p:txEl>
                                          </p:spTgt>
                                        </p:tgtEl>
                                        <p:attrNameLst>
                                          <p:attrName>style.visibility</p:attrName>
                                        </p:attrNameLst>
                                      </p:cBhvr>
                                      <p:to>
                                        <p:strVal val="visible"/>
                                      </p:to>
                                    </p:set>
                                    <p:anim calcmode="lin" valueType="num">
                                      <p:cBhvr>
                                        <p:cTn id="32" dur="500" fill="hold"/>
                                        <p:tgtEl>
                                          <p:spTgt spid="15257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5257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5257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0" fill="hold">
                                          <p:stCondLst>
                                            <p:cond delay="0"/>
                                          </p:stCondLst>
                                        </p:cTn>
                                        <p:tgtEl>
                                          <p:spTgt spid="152579">
                                            <p:txEl>
                                              <p:pRg st="3" end="3"/>
                                            </p:txEl>
                                          </p:spTgt>
                                        </p:tgtEl>
                                        <p:attrNameLst>
                                          <p:attrName>style.visibility</p:attrName>
                                        </p:attrNameLst>
                                      </p:cBhvr>
                                      <p:to>
                                        <p:strVal val="visible"/>
                                      </p:to>
                                    </p:set>
                                    <p:anim calcmode="lin" valueType="num">
                                      <p:cBhvr>
                                        <p:cTn id="39" dur="500" fill="hold"/>
                                        <p:tgtEl>
                                          <p:spTgt spid="15257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5257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5257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0" fill="hold">
                                          <p:stCondLst>
                                            <p:cond delay="0"/>
                                          </p:stCondLst>
                                        </p:cTn>
                                        <p:tgtEl>
                                          <p:spTgt spid="152579">
                                            <p:txEl>
                                              <p:pRg st="4" end="4"/>
                                            </p:txEl>
                                          </p:spTgt>
                                        </p:tgtEl>
                                        <p:attrNameLst>
                                          <p:attrName>style.visibility</p:attrName>
                                        </p:attrNameLst>
                                      </p:cBhvr>
                                      <p:to>
                                        <p:strVal val="visible"/>
                                      </p:to>
                                    </p:set>
                                    <p:anim calcmode="lin" valueType="num">
                                      <p:cBhvr>
                                        <p:cTn id="46" dur="500" fill="hold"/>
                                        <p:tgtEl>
                                          <p:spTgt spid="152579">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52579">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152579">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0" fill="hold">
                                          <p:stCondLst>
                                            <p:cond delay="0"/>
                                          </p:stCondLst>
                                        </p:cTn>
                                        <p:tgtEl>
                                          <p:spTgt spid="152579">
                                            <p:txEl>
                                              <p:pRg st="5" end="5"/>
                                            </p:txEl>
                                          </p:spTgt>
                                        </p:tgtEl>
                                        <p:attrNameLst>
                                          <p:attrName>style.visibility</p:attrName>
                                        </p:attrNameLst>
                                      </p:cBhvr>
                                      <p:to>
                                        <p:strVal val="visible"/>
                                      </p:to>
                                    </p:set>
                                    <p:anim calcmode="lin" valueType="num">
                                      <p:cBhvr>
                                        <p:cTn id="53" dur="500" fill="hold"/>
                                        <p:tgtEl>
                                          <p:spTgt spid="152579">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152579">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152579">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0" fill="hold">
                                          <p:stCondLst>
                                            <p:cond delay="0"/>
                                          </p:stCondLst>
                                        </p:cTn>
                                        <p:tgtEl>
                                          <p:spTgt spid="152579">
                                            <p:txEl>
                                              <p:pRg st="6" end="6"/>
                                            </p:txEl>
                                          </p:spTgt>
                                        </p:tgtEl>
                                        <p:attrNameLst>
                                          <p:attrName>style.visibility</p:attrName>
                                        </p:attrNameLst>
                                      </p:cBhvr>
                                      <p:to>
                                        <p:strVal val="visible"/>
                                      </p:to>
                                    </p:set>
                                    <p:anim calcmode="lin" valueType="num">
                                      <p:cBhvr>
                                        <p:cTn id="60" dur="500" fill="hold"/>
                                        <p:tgtEl>
                                          <p:spTgt spid="152579">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152579">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152579">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0" fill="hold">
                                          <p:stCondLst>
                                            <p:cond delay="0"/>
                                          </p:stCondLst>
                                        </p:cTn>
                                        <p:tgtEl>
                                          <p:spTgt spid="152579">
                                            <p:txEl>
                                              <p:pRg st="7" end="7"/>
                                            </p:txEl>
                                          </p:spTgt>
                                        </p:tgtEl>
                                        <p:attrNameLst>
                                          <p:attrName>style.visibility</p:attrName>
                                        </p:attrNameLst>
                                      </p:cBhvr>
                                      <p:to>
                                        <p:strVal val="visible"/>
                                      </p:to>
                                    </p:set>
                                    <p:anim calcmode="lin" valueType="num">
                                      <p:cBhvr>
                                        <p:cTn id="67" dur="500" fill="hold"/>
                                        <p:tgtEl>
                                          <p:spTgt spid="152579">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152579">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152579">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0" fill="hold">
                                          <p:stCondLst>
                                            <p:cond delay="0"/>
                                          </p:stCondLst>
                                        </p:cTn>
                                        <p:tgtEl>
                                          <p:spTgt spid="152579">
                                            <p:txEl>
                                              <p:pRg st="8" end="8"/>
                                            </p:txEl>
                                          </p:spTgt>
                                        </p:tgtEl>
                                        <p:attrNameLst>
                                          <p:attrName>style.visibility</p:attrName>
                                        </p:attrNameLst>
                                      </p:cBhvr>
                                      <p:to>
                                        <p:strVal val="visible"/>
                                      </p:to>
                                    </p:set>
                                    <p:anim calcmode="lin" valueType="num">
                                      <p:cBhvr>
                                        <p:cTn id="74" dur="500" fill="hold"/>
                                        <p:tgtEl>
                                          <p:spTgt spid="152579">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152579">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152579">
                                            <p:txEl>
                                              <p:pRg st="8" end="8"/>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0" fill="hold">
                                          <p:stCondLst>
                                            <p:cond delay="0"/>
                                          </p:stCondLst>
                                        </p:cTn>
                                        <p:tgtEl>
                                          <p:spTgt spid="152579">
                                            <p:txEl>
                                              <p:pRg st="9" end="9"/>
                                            </p:txEl>
                                          </p:spTgt>
                                        </p:tgtEl>
                                        <p:attrNameLst>
                                          <p:attrName>style.visibility</p:attrName>
                                        </p:attrNameLst>
                                      </p:cBhvr>
                                      <p:to>
                                        <p:strVal val="visible"/>
                                      </p:to>
                                    </p:set>
                                    <p:anim calcmode="lin" valueType="num">
                                      <p:cBhvr>
                                        <p:cTn id="81" dur="500" fill="hold"/>
                                        <p:tgtEl>
                                          <p:spTgt spid="152579">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152579">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152579">
                                            <p:txEl>
                                              <p:pRg st="9" end="9"/>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0" fill="hold">
                                          <p:stCondLst>
                                            <p:cond delay="0"/>
                                          </p:stCondLst>
                                        </p:cTn>
                                        <p:tgtEl>
                                          <p:spTgt spid="152579">
                                            <p:txEl>
                                              <p:pRg st="10" end="10"/>
                                            </p:txEl>
                                          </p:spTgt>
                                        </p:tgtEl>
                                        <p:attrNameLst>
                                          <p:attrName>style.visibility</p:attrName>
                                        </p:attrNameLst>
                                      </p:cBhvr>
                                      <p:to>
                                        <p:strVal val="visible"/>
                                      </p:to>
                                    </p:set>
                                    <p:anim calcmode="lin" valueType="num">
                                      <p:cBhvr>
                                        <p:cTn id="88" dur="500" fill="hold"/>
                                        <p:tgtEl>
                                          <p:spTgt spid="152579">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152579">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1525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Rot="1" noChangeArrowheads="1"/>
          </p:cNvSpPr>
          <p:nvPr>
            <p:ph type="body" idx="1"/>
          </p:nvPr>
        </p:nvSpPr>
        <p:spPr>
          <a:xfrm>
            <a:off x="0" y="260350"/>
            <a:ext cx="9144000" cy="6597650"/>
          </a:xfrm>
          <a:solidFill>
            <a:schemeClr val="bg1"/>
          </a:solidFill>
        </p:spPr>
        <p:txBody>
          <a:bodyPr/>
          <a:lstStyle/>
          <a:p>
            <a:pPr eaLnBrk="1" hangingPunct="1">
              <a:lnSpc>
                <a:spcPct val="90000"/>
              </a:lnSpc>
            </a:pPr>
            <a:r>
              <a:rPr lang="en-US" altLang="zh-CN" sz="2800" dirty="0" smtClean="0">
                <a:ea typeface="宋体" pitchFamily="2" charset="-122"/>
              </a:rPr>
              <a:t>9</a:t>
            </a:r>
            <a:r>
              <a:rPr lang="zh-CN" altLang="en-US" sz="2800" smtClean="0">
                <a:ea typeface="宋体" pitchFamily="2" charset="-122"/>
              </a:rPr>
              <a:t>、管理者如以“我不知道，但是我将寻求答案，然后在答  复您”作问题 的答复，则该管理者必将有资格教导他人该如何做这项工作；</a:t>
            </a:r>
          </a:p>
          <a:p>
            <a:pPr eaLnBrk="1" hangingPunct="1">
              <a:lnSpc>
                <a:spcPct val="90000"/>
              </a:lnSpc>
            </a:pPr>
            <a:r>
              <a:rPr lang="en-US" altLang="zh-CN" sz="2800" dirty="0" smtClean="0">
                <a:ea typeface="宋体" pitchFamily="2" charset="-122"/>
              </a:rPr>
              <a:t>10</a:t>
            </a:r>
            <a:r>
              <a:rPr lang="zh-CN" altLang="en-US" sz="2800" smtClean="0">
                <a:ea typeface="宋体" pitchFamily="2" charset="-122"/>
              </a:rPr>
              <a:t>、技术人士当任管理人员比其他人员更佳；</a:t>
            </a:r>
          </a:p>
          <a:p>
            <a:pPr eaLnBrk="1" hangingPunct="1">
              <a:lnSpc>
                <a:spcPct val="90000"/>
              </a:lnSpc>
            </a:pPr>
            <a:r>
              <a:rPr lang="en-US" altLang="zh-CN" sz="2800" dirty="0" smtClean="0">
                <a:ea typeface="宋体" pitchFamily="2" charset="-122"/>
              </a:rPr>
              <a:t>11</a:t>
            </a:r>
            <a:r>
              <a:rPr lang="zh-CN" altLang="en-US" sz="2800" smtClean="0">
                <a:ea typeface="宋体" pitchFamily="2" charset="-122"/>
              </a:rPr>
              <a:t>、管理者是天生的，而非后天培养的；</a:t>
            </a:r>
          </a:p>
          <a:p>
            <a:pPr eaLnBrk="1" hangingPunct="1">
              <a:lnSpc>
                <a:spcPct val="90000"/>
              </a:lnSpc>
            </a:pPr>
            <a:r>
              <a:rPr lang="en-US" altLang="zh-CN" sz="2800" dirty="0" smtClean="0">
                <a:ea typeface="宋体" pitchFamily="2" charset="-122"/>
              </a:rPr>
              <a:t>12</a:t>
            </a:r>
            <a:r>
              <a:rPr lang="zh-CN" altLang="en-US" sz="2800" smtClean="0">
                <a:ea typeface="宋体" pitchFamily="2" charset="-122"/>
              </a:rPr>
              <a:t>、管理者值得花大量时间来让新员工接受良好的训练</a:t>
            </a:r>
          </a:p>
          <a:p>
            <a:pPr eaLnBrk="1" hangingPunct="1">
              <a:lnSpc>
                <a:spcPct val="90000"/>
              </a:lnSpc>
            </a:pPr>
            <a:r>
              <a:rPr lang="en-US" altLang="zh-CN" sz="2800" dirty="0" smtClean="0">
                <a:ea typeface="宋体" pitchFamily="2" charset="-122"/>
              </a:rPr>
              <a:t>13</a:t>
            </a:r>
            <a:r>
              <a:rPr lang="zh-CN" altLang="en-US" sz="2800" smtClean="0">
                <a:ea typeface="宋体" pitchFamily="2" charset="-122"/>
              </a:rPr>
              <a:t>、讽刺是对付多嘴的员工的妙方；</a:t>
            </a:r>
          </a:p>
          <a:p>
            <a:pPr eaLnBrk="1" hangingPunct="1">
              <a:lnSpc>
                <a:spcPct val="90000"/>
              </a:lnSpc>
            </a:pPr>
            <a:r>
              <a:rPr lang="en-US" altLang="zh-CN" sz="2800" dirty="0" smtClean="0">
                <a:ea typeface="宋体" pitchFamily="2" charset="-122"/>
              </a:rPr>
              <a:t>14</a:t>
            </a:r>
            <a:r>
              <a:rPr lang="zh-CN" altLang="en-US" sz="2800" smtClean="0">
                <a:ea typeface="宋体" pitchFamily="2" charset="-122"/>
              </a:rPr>
              <a:t>、让规章被执行的最好的方法，便是制定多重违规惩戒措施；</a:t>
            </a:r>
          </a:p>
          <a:p>
            <a:pPr eaLnBrk="1" hangingPunct="1">
              <a:lnSpc>
                <a:spcPct val="90000"/>
              </a:lnSpc>
            </a:pPr>
            <a:r>
              <a:rPr lang="en-US" altLang="zh-CN" sz="2800" dirty="0" smtClean="0">
                <a:ea typeface="宋体" pitchFamily="2" charset="-122"/>
              </a:rPr>
              <a:t>15</a:t>
            </a:r>
            <a:r>
              <a:rPr lang="zh-CN" altLang="en-US" sz="2800" smtClean="0">
                <a:ea typeface="宋体" pitchFamily="2" charset="-122"/>
              </a:rPr>
              <a:t>、管理者应询问下属有关他们对工作方法的意见；</a:t>
            </a:r>
          </a:p>
          <a:p>
            <a:pPr eaLnBrk="1" hangingPunct="1">
              <a:lnSpc>
                <a:spcPct val="90000"/>
              </a:lnSpc>
            </a:pPr>
            <a:r>
              <a:rPr lang="en-US" altLang="zh-CN" sz="2800" dirty="0" smtClean="0">
                <a:ea typeface="宋体" pitchFamily="2" charset="-122"/>
              </a:rPr>
              <a:t>16</a:t>
            </a:r>
            <a:r>
              <a:rPr lang="zh-CN" altLang="en-US" sz="2800" smtClean="0">
                <a:ea typeface="宋体" pitchFamily="2" charset="-122"/>
              </a:rPr>
              <a:t>、好的管理者应尽量授权下以履行他职务范围内的工作；</a:t>
            </a:r>
          </a:p>
          <a:p>
            <a:pPr eaLnBrk="1" hangingPunct="1">
              <a:lnSpc>
                <a:spcPct val="90000"/>
              </a:lnSpc>
            </a:pPr>
            <a:r>
              <a:rPr lang="en-US" altLang="zh-CN" sz="2800" dirty="0" smtClean="0">
                <a:ea typeface="宋体" pitchFamily="2" charset="-122"/>
              </a:rPr>
              <a:t>17</a:t>
            </a:r>
            <a:r>
              <a:rPr lang="zh-CN" altLang="en-US" sz="2800" smtClean="0">
                <a:ea typeface="宋体" pitchFamily="2" charset="-122"/>
              </a:rPr>
              <a:t>、为了绝对公平起见，管理者应不理会员工之间的个别差异，而对他们一视同仁；</a:t>
            </a:r>
          </a:p>
          <a:p>
            <a:pPr eaLnBrk="1" hangingPunct="1">
              <a:lnSpc>
                <a:spcPct val="90000"/>
              </a:lnSpc>
            </a:pPr>
            <a:endParaRPr lang="zh-CN" altLang="en-US" sz="2800" smtClean="0">
              <a:ea typeface="宋体" pitchFamily="2" charset="-122"/>
            </a:endParaRPr>
          </a:p>
          <a:p>
            <a:pPr eaLnBrk="1" hangingPunct="1">
              <a:lnSpc>
                <a:spcPct val="90000"/>
              </a:lnSpc>
            </a:pPr>
            <a:endParaRPr lang="zh-CN" altLang="en-US" sz="2800" smtClean="0">
              <a:ea typeface="宋体" pitchFamily="2" charset="-122"/>
            </a:endParaRPr>
          </a:p>
          <a:p>
            <a:pPr eaLnBrk="1" hangingPunct="1">
              <a:lnSpc>
                <a:spcPct val="90000"/>
              </a:lnSpc>
            </a:pPr>
            <a:endParaRPr lang="zh-CN" altLang="en-US" smtClean="0">
              <a:ea typeface="宋体" pitchFamily="2" charset="-122"/>
            </a:endParaRPr>
          </a:p>
          <a:p>
            <a:pPr eaLnBrk="1" hangingPunct="1">
              <a:lnSpc>
                <a:spcPct val="90000"/>
              </a:lnSpc>
            </a:pPr>
            <a:endParaRPr lang="en-US" altLang="zh-CN" dirty="0" smtClean="0">
              <a:ea typeface="宋体" pitchFamily="2" charset="-122"/>
            </a:endParaRPr>
          </a:p>
        </p:txBody>
      </p:sp>
    </p:spTree>
    <p:extLst>
      <p:ext uri="{BB962C8B-B14F-4D97-AF65-F5344CB8AC3E}">
        <p14:creationId xmlns:p14="http://schemas.microsoft.com/office/powerpoint/2010/main" val="251451531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0" fill="hold">
                                          <p:stCondLst>
                                            <p:cond delay="0"/>
                                          </p:stCondLst>
                                        </p:cTn>
                                        <p:tgtEl>
                                          <p:spTgt spid="153602">
                                            <p:bg/>
                                          </p:spTgt>
                                        </p:tgtEl>
                                        <p:attrNameLst>
                                          <p:attrName>style.visibility</p:attrName>
                                        </p:attrNameLst>
                                      </p:cBhvr>
                                      <p:to>
                                        <p:strVal val="visible"/>
                                      </p:to>
                                    </p:set>
                                    <p:anim calcmode="lin" valueType="num">
                                      <p:cBhvr>
                                        <p:cTn id="7" dur="500" fill="hold"/>
                                        <p:tgtEl>
                                          <p:spTgt spid="153602">
                                            <p:bg/>
                                          </p:spTgt>
                                        </p:tgtEl>
                                        <p:attrNameLst>
                                          <p:attrName>ppt_w</p:attrName>
                                        </p:attrNameLst>
                                      </p:cBhvr>
                                      <p:tavLst>
                                        <p:tav tm="0">
                                          <p:val>
                                            <p:fltVal val="0"/>
                                          </p:val>
                                        </p:tav>
                                        <p:tav tm="100000">
                                          <p:val>
                                            <p:strVal val="#ppt_w"/>
                                          </p:val>
                                        </p:tav>
                                      </p:tavLst>
                                    </p:anim>
                                    <p:anim calcmode="lin" valueType="num">
                                      <p:cBhvr>
                                        <p:cTn id="8" dur="500" fill="hold"/>
                                        <p:tgtEl>
                                          <p:spTgt spid="153602">
                                            <p:bg/>
                                          </p:spTgt>
                                        </p:tgtEl>
                                        <p:attrNameLst>
                                          <p:attrName>ppt_h</p:attrName>
                                        </p:attrNameLst>
                                      </p:cBhvr>
                                      <p:tavLst>
                                        <p:tav tm="0">
                                          <p:val>
                                            <p:fltVal val="0"/>
                                          </p:val>
                                        </p:tav>
                                        <p:tav tm="100000">
                                          <p:val>
                                            <p:strVal val="#ppt_h"/>
                                          </p:val>
                                        </p:tav>
                                      </p:tavLst>
                                    </p:anim>
                                    <p:animEffect transition="in" filter="fade">
                                      <p:cBhvr>
                                        <p:cTn id="9" dur="500"/>
                                        <p:tgtEl>
                                          <p:spTgt spid="15360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0" fill="hold">
                                          <p:stCondLst>
                                            <p:cond delay="0"/>
                                          </p:stCondLst>
                                        </p:cTn>
                                        <p:tgtEl>
                                          <p:spTgt spid="153602">
                                            <p:txEl>
                                              <p:pRg st="0" end="0"/>
                                            </p:txEl>
                                          </p:spTgt>
                                        </p:tgtEl>
                                        <p:attrNameLst>
                                          <p:attrName>style.visibility</p:attrName>
                                        </p:attrNameLst>
                                      </p:cBhvr>
                                      <p:to>
                                        <p:strVal val="visible"/>
                                      </p:to>
                                    </p:set>
                                    <p:anim calcmode="lin" valueType="num">
                                      <p:cBhvr>
                                        <p:cTn id="14" dur="500" fill="hold"/>
                                        <p:tgtEl>
                                          <p:spTgt spid="15360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5360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5360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0" fill="hold">
                                          <p:stCondLst>
                                            <p:cond delay="0"/>
                                          </p:stCondLst>
                                        </p:cTn>
                                        <p:tgtEl>
                                          <p:spTgt spid="153602">
                                            <p:txEl>
                                              <p:pRg st="1" end="1"/>
                                            </p:txEl>
                                          </p:spTgt>
                                        </p:tgtEl>
                                        <p:attrNameLst>
                                          <p:attrName>style.visibility</p:attrName>
                                        </p:attrNameLst>
                                      </p:cBhvr>
                                      <p:to>
                                        <p:strVal val="visible"/>
                                      </p:to>
                                    </p:set>
                                    <p:anim calcmode="lin" valueType="num">
                                      <p:cBhvr>
                                        <p:cTn id="21" dur="500" fill="hold"/>
                                        <p:tgtEl>
                                          <p:spTgt spid="15360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5360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5360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0" fill="hold">
                                          <p:stCondLst>
                                            <p:cond delay="0"/>
                                          </p:stCondLst>
                                        </p:cTn>
                                        <p:tgtEl>
                                          <p:spTgt spid="153602">
                                            <p:txEl>
                                              <p:pRg st="2" end="2"/>
                                            </p:txEl>
                                          </p:spTgt>
                                        </p:tgtEl>
                                        <p:attrNameLst>
                                          <p:attrName>style.visibility</p:attrName>
                                        </p:attrNameLst>
                                      </p:cBhvr>
                                      <p:to>
                                        <p:strVal val="visible"/>
                                      </p:to>
                                    </p:set>
                                    <p:anim calcmode="lin" valueType="num">
                                      <p:cBhvr>
                                        <p:cTn id="28" dur="500" fill="hold"/>
                                        <p:tgtEl>
                                          <p:spTgt spid="15360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5360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53602">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0" fill="hold">
                                          <p:stCondLst>
                                            <p:cond delay="0"/>
                                          </p:stCondLst>
                                        </p:cTn>
                                        <p:tgtEl>
                                          <p:spTgt spid="153602">
                                            <p:txEl>
                                              <p:pRg st="3" end="3"/>
                                            </p:txEl>
                                          </p:spTgt>
                                        </p:tgtEl>
                                        <p:attrNameLst>
                                          <p:attrName>style.visibility</p:attrName>
                                        </p:attrNameLst>
                                      </p:cBhvr>
                                      <p:to>
                                        <p:strVal val="visible"/>
                                      </p:to>
                                    </p:set>
                                    <p:anim calcmode="lin" valueType="num">
                                      <p:cBhvr>
                                        <p:cTn id="35" dur="500" fill="hold"/>
                                        <p:tgtEl>
                                          <p:spTgt spid="15360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5360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53602">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0" fill="hold">
                                          <p:stCondLst>
                                            <p:cond delay="0"/>
                                          </p:stCondLst>
                                        </p:cTn>
                                        <p:tgtEl>
                                          <p:spTgt spid="153602">
                                            <p:txEl>
                                              <p:pRg st="4" end="4"/>
                                            </p:txEl>
                                          </p:spTgt>
                                        </p:tgtEl>
                                        <p:attrNameLst>
                                          <p:attrName>style.visibility</p:attrName>
                                        </p:attrNameLst>
                                      </p:cBhvr>
                                      <p:to>
                                        <p:strVal val="visible"/>
                                      </p:to>
                                    </p:set>
                                    <p:anim calcmode="lin" valueType="num">
                                      <p:cBhvr>
                                        <p:cTn id="42" dur="500" fill="hold"/>
                                        <p:tgtEl>
                                          <p:spTgt spid="153602">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53602">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53602">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0" fill="hold">
                                          <p:stCondLst>
                                            <p:cond delay="0"/>
                                          </p:stCondLst>
                                        </p:cTn>
                                        <p:tgtEl>
                                          <p:spTgt spid="153602">
                                            <p:txEl>
                                              <p:pRg st="5" end="5"/>
                                            </p:txEl>
                                          </p:spTgt>
                                        </p:tgtEl>
                                        <p:attrNameLst>
                                          <p:attrName>style.visibility</p:attrName>
                                        </p:attrNameLst>
                                      </p:cBhvr>
                                      <p:to>
                                        <p:strVal val="visible"/>
                                      </p:to>
                                    </p:set>
                                    <p:anim calcmode="lin" valueType="num">
                                      <p:cBhvr>
                                        <p:cTn id="49" dur="500" fill="hold"/>
                                        <p:tgtEl>
                                          <p:spTgt spid="153602">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53602">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53602">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0" fill="hold">
                                          <p:stCondLst>
                                            <p:cond delay="0"/>
                                          </p:stCondLst>
                                        </p:cTn>
                                        <p:tgtEl>
                                          <p:spTgt spid="153602">
                                            <p:txEl>
                                              <p:pRg st="6" end="6"/>
                                            </p:txEl>
                                          </p:spTgt>
                                        </p:tgtEl>
                                        <p:attrNameLst>
                                          <p:attrName>style.visibility</p:attrName>
                                        </p:attrNameLst>
                                      </p:cBhvr>
                                      <p:to>
                                        <p:strVal val="visible"/>
                                      </p:to>
                                    </p:set>
                                    <p:anim calcmode="lin" valueType="num">
                                      <p:cBhvr>
                                        <p:cTn id="56" dur="500" fill="hold"/>
                                        <p:tgtEl>
                                          <p:spTgt spid="153602">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153602">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153602">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0" fill="hold">
                                          <p:stCondLst>
                                            <p:cond delay="0"/>
                                          </p:stCondLst>
                                        </p:cTn>
                                        <p:tgtEl>
                                          <p:spTgt spid="153602">
                                            <p:txEl>
                                              <p:pRg st="7" end="7"/>
                                            </p:txEl>
                                          </p:spTgt>
                                        </p:tgtEl>
                                        <p:attrNameLst>
                                          <p:attrName>style.visibility</p:attrName>
                                        </p:attrNameLst>
                                      </p:cBhvr>
                                      <p:to>
                                        <p:strVal val="visible"/>
                                      </p:to>
                                    </p:set>
                                    <p:anim calcmode="lin" valueType="num">
                                      <p:cBhvr>
                                        <p:cTn id="63" dur="500" fill="hold"/>
                                        <p:tgtEl>
                                          <p:spTgt spid="153602">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53602">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153602">
                                            <p:txEl>
                                              <p:pRg st="7" end="7"/>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0" fill="hold">
                                          <p:stCondLst>
                                            <p:cond delay="0"/>
                                          </p:stCondLst>
                                        </p:cTn>
                                        <p:tgtEl>
                                          <p:spTgt spid="153602">
                                            <p:txEl>
                                              <p:pRg st="8" end="8"/>
                                            </p:txEl>
                                          </p:spTgt>
                                        </p:tgtEl>
                                        <p:attrNameLst>
                                          <p:attrName>style.visibility</p:attrName>
                                        </p:attrNameLst>
                                      </p:cBhvr>
                                      <p:to>
                                        <p:strVal val="visible"/>
                                      </p:to>
                                    </p:set>
                                    <p:anim calcmode="lin" valueType="num">
                                      <p:cBhvr>
                                        <p:cTn id="70" dur="500" fill="hold"/>
                                        <p:tgtEl>
                                          <p:spTgt spid="153602">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153602">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153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Rot="1" noChangeArrowheads="1"/>
          </p:cNvSpPr>
          <p:nvPr>
            <p:ph type="body" idx="1"/>
          </p:nvPr>
        </p:nvSpPr>
        <p:spPr>
          <a:xfrm>
            <a:off x="0" y="0"/>
            <a:ext cx="9144000" cy="6858000"/>
          </a:xfrm>
          <a:solidFill>
            <a:schemeClr val="bg1"/>
          </a:solidFill>
        </p:spPr>
        <p:txBody>
          <a:bodyPr/>
          <a:lstStyle/>
          <a:p>
            <a:pPr eaLnBrk="1" hangingPunct="1"/>
            <a:r>
              <a:rPr lang="en-US" altLang="zh-CN" sz="2700" dirty="0" smtClean="0">
                <a:ea typeface="宋体" pitchFamily="2" charset="-122"/>
              </a:rPr>
              <a:t>18</a:t>
            </a:r>
            <a:r>
              <a:rPr lang="zh-CN" altLang="en-US" sz="2700" smtClean="0">
                <a:ea typeface="宋体" pitchFamily="2" charset="-122"/>
              </a:rPr>
              <a:t>、管理者不应不断提醒员工过去所犯错误，改了不应再提；</a:t>
            </a:r>
          </a:p>
          <a:p>
            <a:pPr eaLnBrk="1" hangingPunct="1"/>
            <a:r>
              <a:rPr lang="en-US" altLang="zh-CN" sz="2700" dirty="0" smtClean="0">
                <a:ea typeface="宋体" pitchFamily="2" charset="-122"/>
              </a:rPr>
              <a:t>19</a:t>
            </a:r>
            <a:r>
              <a:rPr lang="zh-CN" altLang="en-US" sz="2700" smtClean="0">
                <a:ea typeface="宋体" pitchFamily="2" charset="-122"/>
              </a:rPr>
              <a:t>、偶尔对于员工责骂将有助于让一般员工循规蹈矩；</a:t>
            </a:r>
          </a:p>
          <a:p>
            <a:pPr eaLnBrk="1" hangingPunct="1"/>
            <a:r>
              <a:rPr lang="en-US" altLang="zh-CN" sz="2700" dirty="0" smtClean="0">
                <a:ea typeface="宋体" pitchFamily="2" charset="-122"/>
              </a:rPr>
              <a:t>20</a:t>
            </a:r>
            <a:r>
              <a:rPr lang="zh-CN" altLang="en-US" sz="2700" smtClean="0">
                <a:ea typeface="宋体" pitchFamily="2" charset="-122"/>
              </a:rPr>
              <a:t>、惩罚员工之时，管理者应避免说（做）出任何足以令其憎恨的事情；</a:t>
            </a:r>
          </a:p>
          <a:p>
            <a:pPr eaLnBrk="1" hangingPunct="1"/>
            <a:r>
              <a:rPr lang="en-US" altLang="zh-CN" sz="2700" dirty="0" smtClean="0">
                <a:ea typeface="宋体" pitchFamily="2" charset="-122"/>
              </a:rPr>
              <a:t>21</a:t>
            </a:r>
            <a:r>
              <a:rPr lang="zh-CN" altLang="en-US" sz="2700" smtClean="0">
                <a:ea typeface="宋体" pitchFamily="2" charset="-122"/>
              </a:rPr>
              <a:t>、在倔强与要求严格的管理者之下，员工的工作会做得最好；</a:t>
            </a:r>
          </a:p>
          <a:p>
            <a:pPr eaLnBrk="1" hangingPunct="1"/>
            <a:r>
              <a:rPr lang="en-US" altLang="zh-CN" sz="2700" dirty="0" smtClean="0">
                <a:ea typeface="宋体" pitchFamily="2" charset="-122"/>
              </a:rPr>
              <a:t>22</a:t>
            </a:r>
            <a:r>
              <a:rPr lang="zh-CN" altLang="en-US" sz="2700" smtClean="0">
                <a:ea typeface="宋体" pitchFamily="2" charset="-122"/>
              </a:rPr>
              <a:t>、倘若新员工没有学好履行分内工作的方法，则应视为他们未曾接受良好的教导；</a:t>
            </a:r>
          </a:p>
          <a:p>
            <a:pPr eaLnBrk="1" hangingPunct="1"/>
            <a:r>
              <a:rPr lang="en-US" altLang="zh-CN" sz="2700" dirty="0" smtClean="0">
                <a:ea typeface="宋体" pitchFamily="2" charset="-122"/>
              </a:rPr>
              <a:t>23</a:t>
            </a:r>
            <a:r>
              <a:rPr lang="zh-CN" altLang="en-US" sz="2700" smtClean="0">
                <a:ea typeface="宋体" pitchFamily="2" charset="-122"/>
              </a:rPr>
              <a:t>、管理者对自身工作感兴趣与否，要比他是否能够有效地履行工作更重要</a:t>
            </a:r>
          </a:p>
          <a:p>
            <a:pPr eaLnBrk="1" hangingPunct="1"/>
            <a:r>
              <a:rPr lang="en-US" altLang="zh-CN" sz="2700" dirty="0" smtClean="0">
                <a:ea typeface="宋体" pitchFamily="2" charset="-122"/>
              </a:rPr>
              <a:t>24 </a:t>
            </a:r>
            <a:r>
              <a:rPr lang="zh-CN" altLang="en-US" sz="2700" smtClean="0">
                <a:ea typeface="宋体" pitchFamily="2" charset="-122"/>
              </a:rPr>
              <a:t>、如果管理者对员工详细说明工作的细节，则员工将能以最有效率的方式履行工作；</a:t>
            </a:r>
          </a:p>
          <a:p>
            <a:pPr eaLnBrk="1" hangingPunct="1"/>
            <a:r>
              <a:rPr lang="en-US" altLang="zh-CN" sz="2700" dirty="0" smtClean="0">
                <a:ea typeface="宋体" pitchFamily="2" charset="-122"/>
              </a:rPr>
              <a:t>25</a:t>
            </a:r>
            <a:r>
              <a:rPr lang="zh-CN" altLang="en-US" sz="2700" smtClean="0">
                <a:ea typeface="宋体" pitchFamily="2" charset="-122"/>
              </a:rPr>
              <a:t>、管理者若想有效地做好工作，则对下属的感受、态度、和观念必须能够非常了解。</a:t>
            </a:r>
            <a:br>
              <a:rPr lang="zh-CN" altLang="en-US" sz="2700" smtClean="0">
                <a:ea typeface="宋体" pitchFamily="2" charset="-122"/>
              </a:rPr>
            </a:br>
            <a:endParaRPr lang="zh-CN" altLang="en-US" sz="2700" smtClean="0">
              <a:ea typeface="宋体" pitchFamily="2" charset="-122"/>
            </a:endParaRPr>
          </a:p>
        </p:txBody>
      </p:sp>
    </p:spTree>
    <p:extLst>
      <p:ext uri="{BB962C8B-B14F-4D97-AF65-F5344CB8AC3E}">
        <p14:creationId xmlns:p14="http://schemas.microsoft.com/office/powerpoint/2010/main" val="356698109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0" fill="hold">
                                          <p:stCondLst>
                                            <p:cond delay="0"/>
                                          </p:stCondLst>
                                        </p:cTn>
                                        <p:tgtEl>
                                          <p:spTgt spid="154626">
                                            <p:bg/>
                                          </p:spTgt>
                                        </p:tgtEl>
                                        <p:attrNameLst>
                                          <p:attrName>style.visibility</p:attrName>
                                        </p:attrNameLst>
                                      </p:cBhvr>
                                      <p:to>
                                        <p:strVal val="visible"/>
                                      </p:to>
                                    </p:set>
                                    <p:anim calcmode="lin" valueType="num">
                                      <p:cBhvr>
                                        <p:cTn id="7" dur="500" fill="hold"/>
                                        <p:tgtEl>
                                          <p:spTgt spid="154626">
                                            <p:bg/>
                                          </p:spTgt>
                                        </p:tgtEl>
                                        <p:attrNameLst>
                                          <p:attrName>ppt_w</p:attrName>
                                        </p:attrNameLst>
                                      </p:cBhvr>
                                      <p:tavLst>
                                        <p:tav tm="0">
                                          <p:val>
                                            <p:fltVal val="0"/>
                                          </p:val>
                                        </p:tav>
                                        <p:tav tm="100000">
                                          <p:val>
                                            <p:strVal val="#ppt_w"/>
                                          </p:val>
                                        </p:tav>
                                      </p:tavLst>
                                    </p:anim>
                                    <p:anim calcmode="lin" valueType="num">
                                      <p:cBhvr>
                                        <p:cTn id="8" dur="500" fill="hold"/>
                                        <p:tgtEl>
                                          <p:spTgt spid="154626">
                                            <p:bg/>
                                          </p:spTgt>
                                        </p:tgtEl>
                                        <p:attrNameLst>
                                          <p:attrName>ppt_h</p:attrName>
                                        </p:attrNameLst>
                                      </p:cBhvr>
                                      <p:tavLst>
                                        <p:tav tm="0">
                                          <p:val>
                                            <p:fltVal val="0"/>
                                          </p:val>
                                        </p:tav>
                                        <p:tav tm="100000">
                                          <p:val>
                                            <p:strVal val="#ppt_h"/>
                                          </p:val>
                                        </p:tav>
                                      </p:tavLst>
                                    </p:anim>
                                    <p:animEffect transition="in" filter="fade">
                                      <p:cBhvr>
                                        <p:cTn id="9" dur="500"/>
                                        <p:tgtEl>
                                          <p:spTgt spid="154626">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0" fill="hold">
                                          <p:stCondLst>
                                            <p:cond delay="0"/>
                                          </p:stCondLst>
                                        </p:cTn>
                                        <p:tgtEl>
                                          <p:spTgt spid="154626">
                                            <p:txEl>
                                              <p:pRg st="0" end="0"/>
                                            </p:txEl>
                                          </p:spTgt>
                                        </p:tgtEl>
                                        <p:attrNameLst>
                                          <p:attrName>style.visibility</p:attrName>
                                        </p:attrNameLst>
                                      </p:cBhvr>
                                      <p:to>
                                        <p:strVal val="visible"/>
                                      </p:to>
                                    </p:set>
                                    <p:anim calcmode="lin" valueType="num">
                                      <p:cBhvr>
                                        <p:cTn id="14" dur="500" fill="hold"/>
                                        <p:tgtEl>
                                          <p:spTgt spid="15462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5462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5462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0" fill="hold">
                                          <p:stCondLst>
                                            <p:cond delay="0"/>
                                          </p:stCondLst>
                                        </p:cTn>
                                        <p:tgtEl>
                                          <p:spTgt spid="154626">
                                            <p:txEl>
                                              <p:pRg st="1" end="1"/>
                                            </p:txEl>
                                          </p:spTgt>
                                        </p:tgtEl>
                                        <p:attrNameLst>
                                          <p:attrName>style.visibility</p:attrName>
                                        </p:attrNameLst>
                                      </p:cBhvr>
                                      <p:to>
                                        <p:strVal val="visible"/>
                                      </p:to>
                                    </p:set>
                                    <p:anim calcmode="lin" valueType="num">
                                      <p:cBhvr>
                                        <p:cTn id="21" dur="500" fill="hold"/>
                                        <p:tgtEl>
                                          <p:spTgt spid="15462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5462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54626">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0" fill="hold">
                                          <p:stCondLst>
                                            <p:cond delay="0"/>
                                          </p:stCondLst>
                                        </p:cTn>
                                        <p:tgtEl>
                                          <p:spTgt spid="154626">
                                            <p:txEl>
                                              <p:pRg st="2" end="2"/>
                                            </p:txEl>
                                          </p:spTgt>
                                        </p:tgtEl>
                                        <p:attrNameLst>
                                          <p:attrName>style.visibility</p:attrName>
                                        </p:attrNameLst>
                                      </p:cBhvr>
                                      <p:to>
                                        <p:strVal val="visible"/>
                                      </p:to>
                                    </p:set>
                                    <p:anim calcmode="lin" valueType="num">
                                      <p:cBhvr>
                                        <p:cTn id="28" dur="500" fill="hold"/>
                                        <p:tgtEl>
                                          <p:spTgt spid="15462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5462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5462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0" fill="hold">
                                          <p:stCondLst>
                                            <p:cond delay="0"/>
                                          </p:stCondLst>
                                        </p:cTn>
                                        <p:tgtEl>
                                          <p:spTgt spid="154626">
                                            <p:txEl>
                                              <p:pRg st="3" end="3"/>
                                            </p:txEl>
                                          </p:spTgt>
                                        </p:tgtEl>
                                        <p:attrNameLst>
                                          <p:attrName>style.visibility</p:attrName>
                                        </p:attrNameLst>
                                      </p:cBhvr>
                                      <p:to>
                                        <p:strVal val="visible"/>
                                      </p:to>
                                    </p:set>
                                    <p:anim calcmode="lin" valueType="num">
                                      <p:cBhvr>
                                        <p:cTn id="35" dur="500" fill="hold"/>
                                        <p:tgtEl>
                                          <p:spTgt spid="154626">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54626">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54626">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0" fill="hold">
                                          <p:stCondLst>
                                            <p:cond delay="0"/>
                                          </p:stCondLst>
                                        </p:cTn>
                                        <p:tgtEl>
                                          <p:spTgt spid="154626">
                                            <p:txEl>
                                              <p:pRg st="4" end="4"/>
                                            </p:txEl>
                                          </p:spTgt>
                                        </p:tgtEl>
                                        <p:attrNameLst>
                                          <p:attrName>style.visibility</p:attrName>
                                        </p:attrNameLst>
                                      </p:cBhvr>
                                      <p:to>
                                        <p:strVal val="visible"/>
                                      </p:to>
                                    </p:set>
                                    <p:anim calcmode="lin" valueType="num">
                                      <p:cBhvr>
                                        <p:cTn id="42" dur="500" fill="hold"/>
                                        <p:tgtEl>
                                          <p:spTgt spid="154626">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54626">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54626">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0" fill="hold">
                                          <p:stCondLst>
                                            <p:cond delay="0"/>
                                          </p:stCondLst>
                                        </p:cTn>
                                        <p:tgtEl>
                                          <p:spTgt spid="154626">
                                            <p:txEl>
                                              <p:pRg st="5" end="5"/>
                                            </p:txEl>
                                          </p:spTgt>
                                        </p:tgtEl>
                                        <p:attrNameLst>
                                          <p:attrName>style.visibility</p:attrName>
                                        </p:attrNameLst>
                                      </p:cBhvr>
                                      <p:to>
                                        <p:strVal val="visible"/>
                                      </p:to>
                                    </p:set>
                                    <p:anim calcmode="lin" valueType="num">
                                      <p:cBhvr>
                                        <p:cTn id="49" dur="500" fill="hold"/>
                                        <p:tgtEl>
                                          <p:spTgt spid="154626">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54626">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54626">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0" fill="hold">
                                          <p:stCondLst>
                                            <p:cond delay="0"/>
                                          </p:stCondLst>
                                        </p:cTn>
                                        <p:tgtEl>
                                          <p:spTgt spid="154626">
                                            <p:txEl>
                                              <p:pRg st="6" end="6"/>
                                            </p:txEl>
                                          </p:spTgt>
                                        </p:tgtEl>
                                        <p:attrNameLst>
                                          <p:attrName>style.visibility</p:attrName>
                                        </p:attrNameLst>
                                      </p:cBhvr>
                                      <p:to>
                                        <p:strVal val="visible"/>
                                      </p:to>
                                    </p:set>
                                    <p:anim calcmode="lin" valueType="num">
                                      <p:cBhvr>
                                        <p:cTn id="56" dur="500" fill="hold"/>
                                        <p:tgtEl>
                                          <p:spTgt spid="154626">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154626">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154626">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0" fill="hold">
                                          <p:stCondLst>
                                            <p:cond delay="0"/>
                                          </p:stCondLst>
                                        </p:cTn>
                                        <p:tgtEl>
                                          <p:spTgt spid="154626">
                                            <p:txEl>
                                              <p:pRg st="7" end="7"/>
                                            </p:txEl>
                                          </p:spTgt>
                                        </p:tgtEl>
                                        <p:attrNameLst>
                                          <p:attrName>style.visibility</p:attrName>
                                        </p:attrNameLst>
                                      </p:cBhvr>
                                      <p:to>
                                        <p:strVal val="visible"/>
                                      </p:to>
                                    </p:set>
                                    <p:anim calcmode="lin" valueType="num">
                                      <p:cBhvr>
                                        <p:cTn id="63" dur="500" fill="hold"/>
                                        <p:tgtEl>
                                          <p:spTgt spid="15462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54626">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154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3"/>
          <p:cNvSpPr>
            <a:spLocks noGrp="1"/>
          </p:cNvSpPr>
          <p:nvPr>
            <p:ph type="title"/>
          </p:nvPr>
        </p:nvSpPr>
        <p:spPr>
          <a:xfrm>
            <a:off x="323850" y="2997200"/>
            <a:ext cx="8229600" cy="1143000"/>
          </a:xfrm>
        </p:spPr>
        <p:txBody>
          <a:bodyPr/>
          <a:lstStyle/>
          <a:p>
            <a:r>
              <a:rPr lang="zh-CN" altLang="en-US" sz="4000" b="1" dirty="0" smtClean="0">
                <a:ea typeface="宋体" pitchFamily="2" charset="-122"/>
              </a:rPr>
              <a:t>权利</a:t>
            </a:r>
            <a:r>
              <a:rPr lang="en-US" altLang="zh-CN" sz="4000" b="1" dirty="0" smtClean="0">
                <a:ea typeface="宋体" pitchFamily="2" charset="-122"/>
              </a:rPr>
              <a:t>—</a:t>
            </a:r>
            <a:r>
              <a:rPr lang="zh-CN" altLang="en-US" sz="4000" b="1" dirty="0" smtClean="0">
                <a:ea typeface="宋体" pitchFamily="2" charset="-122"/>
              </a:rPr>
              <a:t>将意愿加于他人身上并产生</a:t>
            </a:r>
            <a:r>
              <a:rPr lang="en-US" altLang="zh-CN" sz="4000" b="1" dirty="0" smtClean="0">
                <a:ea typeface="宋体" pitchFamily="2" charset="-122"/>
              </a:rPr>
              <a:t/>
            </a:r>
            <a:br>
              <a:rPr lang="en-US" altLang="zh-CN" sz="4000" b="1" dirty="0" smtClean="0">
                <a:ea typeface="宋体" pitchFamily="2" charset="-122"/>
              </a:rPr>
            </a:br>
            <a:r>
              <a:rPr lang="en-US" altLang="zh-CN" sz="4000" dirty="0" smtClean="0">
                <a:ea typeface="宋体" pitchFamily="2" charset="-122"/>
              </a:rPr>
              <a:t>         </a:t>
            </a:r>
            <a:r>
              <a:rPr lang="zh-CN" altLang="en-US" sz="4000" b="1" dirty="0" smtClean="0">
                <a:ea typeface="宋体" pitchFamily="2" charset="-122"/>
              </a:rPr>
              <a:t>  预期效果的能力</a:t>
            </a:r>
          </a:p>
        </p:txBody>
      </p:sp>
    </p:spTree>
    <p:extLst>
      <p:ext uri="{BB962C8B-B14F-4D97-AF65-F5344CB8AC3E}">
        <p14:creationId xmlns:p14="http://schemas.microsoft.com/office/powerpoint/2010/main" val="8625629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p:cNvSpPr>
            <a:spLocks noGrp="1"/>
          </p:cNvSpPr>
          <p:nvPr>
            <p:ph idx="1"/>
          </p:nvPr>
        </p:nvSpPr>
        <p:spPr>
          <a:xfrm>
            <a:off x="457200" y="1989138"/>
            <a:ext cx="2170665" cy="4137025"/>
          </a:xfrm>
        </p:spPr>
        <p:txBody>
          <a:bodyPr/>
          <a:lstStyle/>
          <a:p>
            <a:r>
              <a:rPr lang="zh-CN" altLang="en-US" sz="3200" dirty="0" smtClean="0">
                <a:ea typeface="宋体" pitchFamily="2" charset="-122"/>
              </a:rPr>
              <a:t>强制权</a:t>
            </a:r>
            <a:endParaRPr lang="en-US" altLang="zh-CN" sz="3200" dirty="0" smtClean="0">
              <a:ea typeface="宋体" pitchFamily="2" charset="-122"/>
            </a:endParaRPr>
          </a:p>
          <a:p>
            <a:r>
              <a:rPr lang="zh-CN" altLang="en-US" sz="3200" dirty="0" smtClean="0">
                <a:ea typeface="宋体" pitchFamily="2" charset="-122"/>
              </a:rPr>
              <a:t>奖励权</a:t>
            </a:r>
            <a:endParaRPr lang="en-US" altLang="zh-CN" sz="3200" dirty="0" smtClean="0">
              <a:ea typeface="宋体" pitchFamily="2" charset="-122"/>
            </a:endParaRPr>
          </a:p>
          <a:p>
            <a:r>
              <a:rPr lang="zh-CN" altLang="en-US" sz="3200" dirty="0" smtClean="0">
                <a:ea typeface="宋体" pitchFamily="2" charset="-122"/>
              </a:rPr>
              <a:t>法定权</a:t>
            </a:r>
            <a:endParaRPr lang="en-US" altLang="zh-CN" sz="3200" dirty="0" smtClean="0">
              <a:ea typeface="宋体" pitchFamily="2" charset="-122"/>
            </a:endParaRPr>
          </a:p>
          <a:p>
            <a:r>
              <a:rPr lang="zh-CN" altLang="en-US" sz="3200" dirty="0" smtClean="0">
                <a:ea typeface="宋体" pitchFamily="2" charset="-122"/>
              </a:rPr>
              <a:t>专长权</a:t>
            </a:r>
            <a:endParaRPr lang="en-US" altLang="zh-CN" sz="3200" dirty="0" smtClean="0">
              <a:ea typeface="宋体" pitchFamily="2" charset="-122"/>
            </a:endParaRPr>
          </a:p>
          <a:p>
            <a:endParaRPr lang="en-US" altLang="zh-CN" sz="3200" dirty="0" smtClean="0">
              <a:ea typeface="宋体" pitchFamily="2" charset="-122"/>
            </a:endParaRPr>
          </a:p>
          <a:p>
            <a:r>
              <a:rPr lang="zh-CN" altLang="en-US" sz="3200" dirty="0" smtClean="0">
                <a:ea typeface="宋体" pitchFamily="2" charset="-122"/>
              </a:rPr>
              <a:t>影响权</a:t>
            </a:r>
          </a:p>
        </p:txBody>
      </p:sp>
      <p:sp>
        <p:nvSpPr>
          <p:cNvPr id="2" name="标题 1"/>
          <p:cNvSpPr>
            <a:spLocks noGrp="1"/>
          </p:cNvSpPr>
          <p:nvPr>
            <p:ph type="title"/>
          </p:nvPr>
        </p:nvSpPr>
        <p:spPr/>
        <p:txBody>
          <a:bodyPr/>
          <a:lstStyle/>
          <a:p>
            <a:pPr>
              <a:defRPr/>
            </a:pPr>
            <a:r>
              <a:rPr lang="zh-CN" altLang="en-US" sz="3200" b="1" dirty="0" smtClean="0">
                <a:effectLst>
                  <a:outerShdw blurRad="38100" dist="38100" dir="2700000" algn="tl">
                    <a:srgbClr val="C0C0C0"/>
                  </a:outerShdw>
                </a:effectLst>
                <a:ea typeface="宋体" pitchFamily="2" charset="-122"/>
              </a:rPr>
              <a:t>领导的五种权利</a:t>
            </a:r>
          </a:p>
        </p:txBody>
      </p:sp>
      <p:sp>
        <p:nvSpPr>
          <p:cNvPr id="4" name="矩形 3"/>
          <p:cNvSpPr/>
          <p:nvPr/>
        </p:nvSpPr>
        <p:spPr>
          <a:xfrm>
            <a:off x="250826" y="1989138"/>
            <a:ext cx="2233030" cy="23764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TextBox 11"/>
          <p:cNvSpPr txBox="1">
            <a:spLocks noChangeArrowheads="1"/>
          </p:cNvSpPr>
          <p:nvPr/>
        </p:nvSpPr>
        <p:spPr bwMode="auto">
          <a:xfrm>
            <a:off x="4355985" y="1916113"/>
            <a:ext cx="790575" cy="2555875"/>
          </a:xfrm>
          <a:prstGeom prst="rect">
            <a:avLst/>
          </a:prstGeom>
          <a:noFill/>
          <a:ln w="9525">
            <a:noFill/>
            <a:miter lim="800000"/>
            <a:headEnd/>
            <a:tailEnd/>
          </a:ln>
        </p:spPr>
        <p:txBody>
          <a:bodyPr>
            <a:spAutoFit/>
          </a:bodyPr>
          <a:lstStyle/>
          <a:p>
            <a:r>
              <a:rPr lang="zh-CN" altLang="en-US" sz="4000" b="1" dirty="0">
                <a:solidFill>
                  <a:srgbClr val="FF0000"/>
                </a:solidFill>
              </a:rPr>
              <a:t>职</a:t>
            </a:r>
            <a:endParaRPr lang="en-US" altLang="zh-CN" sz="4000" b="1" dirty="0">
              <a:solidFill>
                <a:srgbClr val="FF0000"/>
              </a:solidFill>
            </a:endParaRPr>
          </a:p>
          <a:p>
            <a:r>
              <a:rPr lang="zh-CN" altLang="en-US" sz="4000" b="1" dirty="0">
                <a:solidFill>
                  <a:srgbClr val="FF0000"/>
                </a:solidFill>
              </a:rPr>
              <a:t>位</a:t>
            </a:r>
            <a:endParaRPr lang="en-US" altLang="zh-CN" sz="4000" b="1" dirty="0">
              <a:solidFill>
                <a:srgbClr val="FF0000"/>
              </a:solidFill>
            </a:endParaRPr>
          </a:p>
          <a:p>
            <a:r>
              <a:rPr lang="zh-CN" altLang="en-US" sz="4000" b="1" dirty="0">
                <a:solidFill>
                  <a:srgbClr val="FF0000"/>
                </a:solidFill>
              </a:rPr>
              <a:t>权</a:t>
            </a:r>
            <a:endParaRPr lang="en-US" altLang="zh-CN" sz="4000" b="1" dirty="0">
              <a:solidFill>
                <a:srgbClr val="FF0000"/>
              </a:solidFill>
            </a:endParaRPr>
          </a:p>
          <a:p>
            <a:r>
              <a:rPr lang="zh-CN" altLang="en-US" sz="4000" b="1" dirty="0">
                <a:solidFill>
                  <a:srgbClr val="FF0000"/>
                </a:solidFill>
              </a:rPr>
              <a:t>力</a:t>
            </a:r>
          </a:p>
        </p:txBody>
      </p:sp>
      <p:cxnSp>
        <p:nvCxnSpPr>
          <p:cNvPr id="14" name="直接箭头连接符 13"/>
          <p:cNvCxnSpPr/>
          <p:nvPr/>
        </p:nvCxnSpPr>
        <p:spPr>
          <a:xfrm>
            <a:off x="2771875" y="3284538"/>
            <a:ext cx="143986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292050" y="3284990"/>
            <a:ext cx="936065"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372125" y="2060905"/>
            <a:ext cx="2555860" cy="23764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defTabSz="0">
              <a:spcBef>
                <a:spcPct val="20000"/>
              </a:spcBef>
              <a:buChar char="•"/>
              <a:defRPr/>
            </a:pPr>
            <a:r>
              <a:rPr lang="zh-CN" altLang="en-US" sz="2400" dirty="0" smtClean="0">
                <a:solidFill>
                  <a:schemeClr val="tx1"/>
                </a:solidFill>
                <a:ea typeface="宋体" pitchFamily="2" charset="-122"/>
                <a:sym typeface="Arial" pitchFamily="34" charset="0"/>
              </a:rPr>
              <a:t>制定游戏规制</a:t>
            </a:r>
            <a:endParaRPr lang="en-US" altLang="zh-CN" sz="2400" dirty="0" smtClean="0">
              <a:solidFill>
                <a:schemeClr val="tx1"/>
              </a:solidFill>
              <a:ea typeface="宋体" pitchFamily="2" charset="-122"/>
              <a:sym typeface="Arial" pitchFamily="34" charset="0"/>
            </a:endParaRPr>
          </a:p>
          <a:p>
            <a:pPr marL="342900" indent="-342900" defTabSz="0">
              <a:spcBef>
                <a:spcPct val="20000"/>
              </a:spcBef>
              <a:buChar char="•"/>
              <a:defRPr/>
            </a:pPr>
            <a:r>
              <a:rPr lang="zh-CN" altLang="en-US" sz="2400" dirty="0" smtClean="0">
                <a:solidFill>
                  <a:schemeClr val="tx1"/>
                </a:solidFill>
                <a:ea typeface="宋体" pitchFamily="2" charset="-122"/>
                <a:sym typeface="Arial" pitchFamily="34" charset="0"/>
              </a:rPr>
              <a:t>保证组织约束</a:t>
            </a:r>
            <a:endParaRPr lang="en-US" altLang="zh-CN" sz="2400" dirty="0" smtClean="0">
              <a:solidFill>
                <a:schemeClr val="tx1"/>
              </a:solidFill>
              <a:ea typeface="宋体" pitchFamily="2" charset="-122"/>
              <a:sym typeface="Arial" pitchFamily="34" charset="0"/>
            </a:endParaRPr>
          </a:p>
          <a:p>
            <a:pPr marL="342900" indent="-342900" defTabSz="0">
              <a:spcBef>
                <a:spcPct val="20000"/>
              </a:spcBef>
              <a:buChar char="•"/>
              <a:defRPr/>
            </a:pPr>
            <a:r>
              <a:rPr lang="zh-CN" altLang="en-US" sz="2400" dirty="0" smtClean="0">
                <a:solidFill>
                  <a:schemeClr val="tx1"/>
                </a:solidFill>
                <a:ea typeface="宋体" pitchFamily="2" charset="-122"/>
                <a:sym typeface="Arial" pitchFamily="34" charset="0"/>
              </a:rPr>
              <a:t>根据每个人的能力和贡献进行有效激励</a:t>
            </a:r>
            <a:endParaRPr lang="zh-CN" altLang="en-US" sz="2400" dirty="0">
              <a:solidFill>
                <a:schemeClr val="tx1"/>
              </a:solidFill>
              <a:ea typeface="宋体" pitchFamily="2" charset="-122"/>
              <a:sym typeface="Arial" pitchFamily="34" charset="0"/>
            </a:endParaRPr>
          </a:p>
        </p:txBody>
      </p:sp>
    </p:spTree>
    <p:extLst>
      <p:ext uri="{BB962C8B-B14F-4D97-AF65-F5344CB8AC3E}">
        <p14:creationId xmlns:p14="http://schemas.microsoft.com/office/powerpoint/2010/main" val="2335616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187764" y="344488"/>
            <a:ext cx="7499035" cy="579437"/>
          </a:xfrm>
        </p:spPr>
        <p:txBody>
          <a:bodyPr>
            <a:normAutofit fontScale="90000"/>
          </a:bodyPr>
          <a:lstStyle/>
          <a:p>
            <a:pPr>
              <a:defRPr/>
            </a:pPr>
            <a:r>
              <a:rPr lang="zh-CN" altLang="en-US" sz="3600" b="1" dirty="0" smtClean="0">
                <a:effectLst>
                  <a:outerShdw blurRad="38100" dist="38100" dir="2700000" algn="tl">
                    <a:srgbClr val="C0C0C0"/>
                  </a:outerShdw>
                </a:effectLst>
                <a:ea typeface="宋体" pitchFamily="2" charset="-122"/>
              </a:rPr>
              <a:t>什么是影响力？</a:t>
            </a:r>
          </a:p>
        </p:txBody>
      </p:sp>
      <p:sp>
        <p:nvSpPr>
          <p:cNvPr id="230403" name="WordArt 3"/>
          <p:cNvSpPr>
            <a:spLocks noChangeArrowheads="1" noChangeShapeType="1" noTextEdit="1"/>
          </p:cNvSpPr>
          <p:nvPr/>
        </p:nvSpPr>
        <p:spPr bwMode="auto">
          <a:xfrm>
            <a:off x="533400" y="2438400"/>
            <a:ext cx="8229600" cy="3276600"/>
          </a:xfrm>
          <a:prstGeom prst="rect">
            <a:avLst/>
          </a:prstGeom>
        </p:spPr>
        <p:txBody>
          <a:bodyPr wrap="none" fromWordArt="1">
            <a:prstTxWarp prst="textPlain">
              <a:avLst>
                <a:gd name="adj" fmla="val 50000"/>
              </a:avLst>
            </a:prstTxWarp>
          </a:bodyPr>
          <a:lstStyle/>
          <a:p>
            <a:pPr algn="ctr">
              <a:defRPr/>
            </a:pPr>
            <a:r>
              <a:rPr lang="zh-CN" altLang="en-US" sz="3600" i="1" kern="10" dirty="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宋体"/>
                <a:ea typeface="宋体"/>
              </a:rPr>
              <a:t>影响力</a:t>
            </a:r>
            <a:r>
              <a:rPr lang="en-US" altLang="zh-CN" sz="3600" i="1" kern="10" dirty="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宋体"/>
                <a:ea typeface="宋体"/>
              </a:rPr>
              <a:t>——</a:t>
            </a:r>
            <a:r>
              <a:rPr lang="zh-CN" altLang="en-US" sz="3600" i="1" kern="10" dirty="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宋体"/>
                <a:ea typeface="宋体"/>
              </a:rPr>
              <a:t>不运用权力</a:t>
            </a:r>
          </a:p>
          <a:p>
            <a:pPr algn="ctr">
              <a:defRPr/>
            </a:pPr>
            <a:r>
              <a:rPr lang="zh-CN" altLang="en-US" sz="3600" i="1" kern="10" dirty="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宋体"/>
                <a:ea typeface="宋体"/>
              </a:rPr>
              <a:t>就能使他人或下属做事的能力</a:t>
            </a:r>
          </a:p>
        </p:txBody>
      </p:sp>
    </p:spTree>
    <p:extLst>
      <p:ext uri="{BB962C8B-B14F-4D97-AF65-F5344CB8AC3E}">
        <p14:creationId xmlns:p14="http://schemas.microsoft.com/office/powerpoint/2010/main" val="8216854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360025" y="1905000"/>
            <a:ext cx="8532275" cy="4154984"/>
          </a:xfrm>
          <a:prstGeom prst="rect">
            <a:avLst/>
          </a:prstGeom>
          <a:noFill/>
          <a:ln w="12700">
            <a:noFill/>
            <a:miter lim="800000"/>
            <a:headEnd type="none" w="sm" len="sm"/>
            <a:tailEnd type="none" w="sm" len="sm"/>
          </a:ln>
          <a:effectLst/>
        </p:spPr>
        <p:txBody>
          <a:bodyPr wrap="square">
            <a:spAutoFit/>
          </a:bodyPr>
          <a:lstStyle/>
          <a:p>
            <a:pPr algn="l" eaLnBrk="0" hangingPunct="0">
              <a:buFontTx/>
              <a:buChar char="•"/>
            </a:pPr>
            <a:r>
              <a:rPr lang="zh-CN" altLang="en-US" sz="2400" b="1" dirty="0">
                <a:latin typeface="Times New Roman" pitchFamily="18" charset="0"/>
              </a:rPr>
              <a:t>急剧变化的世界：</a:t>
            </a:r>
          </a:p>
          <a:p>
            <a:pPr algn="l" eaLnBrk="0" hangingPunct="0"/>
            <a:r>
              <a:rPr lang="zh-CN" altLang="en-US" sz="2400" b="1" dirty="0">
                <a:latin typeface="Times New Roman" pitchFamily="18" charset="0"/>
              </a:rPr>
              <a:t>			全球经济一体化、技术进步、</a:t>
            </a:r>
          </a:p>
          <a:p>
            <a:pPr algn="l" eaLnBrk="0" hangingPunct="0"/>
            <a:r>
              <a:rPr lang="zh-CN" altLang="en-US" sz="2400" b="1" dirty="0">
                <a:latin typeface="Times New Roman" pitchFamily="18" charset="0"/>
              </a:rPr>
              <a:t>			信息爆</a:t>
            </a:r>
            <a:r>
              <a:rPr lang="zh-CN" altLang="en-US" sz="2400" b="1" dirty="0" smtClean="0">
                <a:latin typeface="Times New Roman" pitchFamily="18" charset="0"/>
              </a:rPr>
              <a:t>炸</a:t>
            </a:r>
            <a:endParaRPr lang="zh-CN" altLang="en-US" sz="2400" b="1" dirty="0">
              <a:latin typeface="Times New Roman" pitchFamily="18" charset="0"/>
            </a:endParaRPr>
          </a:p>
          <a:p>
            <a:pPr algn="l" eaLnBrk="0" hangingPunct="0"/>
            <a:endParaRPr lang="zh-CN" altLang="en-US" sz="2400" b="1" dirty="0">
              <a:latin typeface="Times New Roman" pitchFamily="18" charset="0"/>
            </a:endParaRPr>
          </a:p>
          <a:p>
            <a:pPr algn="l" eaLnBrk="0" hangingPunct="0">
              <a:buFontTx/>
              <a:buChar char="•"/>
            </a:pPr>
            <a:r>
              <a:rPr lang="zh-CN" altLang="en-US" sz="2400" b="1" dirty="0">
                <a:latin typeface="Times New Roman" pitchFamily="18" charset="0"/>
              </a:rPr>
              <a:t>组织面临的挑战：</a:t>
            </a:r>
          </a:p>
          <a:p>
            <a:pPr algn="l" eaLnBrk="0" hangingPunct="0"/>
            <a:r>
              <a:rPr lang="zh-CN" altLang="en-US" sz="2400" b="1" dirty="0">
                <a:latin typeface="Times New Roman" pitchFamily="18" charset="0"/>
              </a:rPr>
              <a:t>			企</a:t>
            </a:r>
            <a:r>
              <a:rPr lang="zh-CN" altLang="en-US" sz="2400" b="1" dirty="0" smtClean="0">
                <a:latin typeface="Times New Roman" pitchFamily="18" charset="0"/>
              </a:rPr>
              <a:t>业盈利不稳定、</a:t>
            </a:r>
            <a:r>
              <a:rPr lang="zh-CN" altLang="en-US" sz="2400" b="1" dirty="0">
                <a:latin typeface="Times New Roman" pitchFamily="18" charset="0"/>
              </a:rPr>
              <a:t>员工忠诚度下降、</a:t>
            </a:r>
          </a:p>
          <a:p>
            <a:pPr algn="l" eaLnBrk="0" hangingPunct="0"/>
            <a:r>
              <a:rPr lang="zh-CN" altLang="en-US" sz="2400" b="1" dirty="0">
                <a:latin typeface="Times New Roman" pitchFamily="18" charset="0"/>
              </a:rPr>
              <a:t>			市场竞争激烈</a:t>
            </a:r>
          </a:p>
          <a:p>
            <a:pPr algn="l" eaLnBrk="0" hangingPunct="0"/>
            <a:endParaRPr lang="zh-CN" altLang="en-US" sz="2400" b="1" dirty="0">
              <a:latin typeface="Times New Roman" pitchFamily="18" charset="0"/>
            </a:endParaRPr>
          </a:p>
          <a:p>
            <a:pPr algn="l" eaLnBrk="0" hangingPunct="0">
              <a:buFontTx/>
              <a:buChar char="•"/>
            </a:pPr>
            <a:r>
              <a:rPr lang="zh-CN" altLang="en-US" sz="2400" b="1" dirty="0">
                <a:latin typeface="Times New Roman" pitchFamily="18" charset="0"/>
              </a:rPr>
              <a:t>个人面临的挑战：</a:t>
            </a:r>
          </a:p>
          <a:p>
            <a:pPr algn="l" eaLnBrk="0" hangingPunct="0"/>
            <a:r>
              <a:rPr lang="zh-CN" altLang="en-US" sz="2400" b="1" dirty="0">
                <a:latin typeface="Times New Roman" pitchFamily="18" charset="0"/>
              </a:rPr>
              <a:t>			</a:t>
            </a:r>
            <a:r>
              <a:rPr lang="zh-CN" altLang="en-US" sz="2400" b="1" dirty="0" smtClean="0">
                <a:latin typeface="Times New Roman" pitchFamily="18" charset="0"/>
              </a:rPr>
              <a:t>未来个人职业规划与企业发展不匹配</a:t>
            </a:r>
            <a:endParaRPr lang="en-US" altLang="zh-CN" sz="2400" b="1" dirty="0" smtClean="0">
              <a:latin typeface="Times New Roman" pitchFamily="18" charset="0"/>
            </a:endParaRPr>
          </a:p>
          <a:p>
            <a:pPr algn="l" eaLnBrk="0" hangingPunct="0"/>
            <a:r>
              <a:rPr lang="en-US" altLang="zh-CN" sz="2400" b="1" dirty="0" smtClean="0">
                <a:latin typeface="Times New Roman" pitchFamily="18" charset="0"/>
              </a:rPr>
              <a:t>			</a:t>
            </a:r>
            <a:r>
              <a:rPr lang="zh-CN" altLang="en-US" sz="2400" b="1" dirty="0" smtClean="0">
                <a:latin typeface="Times New Roman" pitchFamily="18" charset="0"/>
              </a:rPr>
              <a:t>时</a:t>
            </a:r>
            <a:r>
              <a:rPr lang="zh-CN" altLang="en-US" sz="2400" b="1" dirty="0">
                <a:latin typeface="Times New Roman" pitchFamily="18" charset="0"/>
              </a:rPr>
              <a:t>间不够用</a:t>
            </a:r>
            <a:r>
              <a:rPr lang="zh-CN" altLang="en-US" sz="2400" b="1" dirty="0" smtClean="0">
                <a:latin typeface="Times New Roman" pitchFamily="18" charset="0"/>
              </a:rPr>
              <a:t>、现</a:t>
            </a:r>
            <a:r>
              <a:rPr lang="zh-CN" altLang="en-US" sz="2400" b="1" dirty="0">
                <a:latin typeface="Times New Roman" pitchFamily="18" charset="0"/>
              </a:rPr>
              <a:t>有知识不断老化</a:t>
            </a:r>
          </a:p>
        </p:txBody>
      </p:sp>
      <p:sp>
        <p:nvSpPr>
          <p:cNvPr id="242691" name="Text Box 3"/>
          <p:cNvSpPr txBox="1">
            <a:spLocks noChangeArrowheads="1"/>
          </p:cNvSpPr>
          <p:nvPr/>
        </p:nvSpPr>
        <p:spPr bwMode="auto">
          <a:xfrm>
            <a:off x="1115760" y="332785"/>
            <a:ext cx="4304383" cy="715581"/>
          </a:xfrm>
          <a:prstGeom prst="rect">
            <a:avLst/>
          </a:prstGeom>
          <a:noFill/>
          <a:ln w="12700">
            <a:noFill/>
            <a:miter lim="800000"/>
            <a:headEnd type="none" w="sm" len="sm"/>
            <a:tailEnd type="none" w="sm" len="sm"/>
          </a:ln>
          <a:effectLst/>
        </p:spPr>
        <p:txBody>
          <a:bodyPr wrap="none">
            <a:spAutoFit/>
          </a:bodyPr>
          <a:lstStyle/>
          <a:p>
            <a:pPr>
              <a:lnSpc>
                <a:spcPct val="150000"/>
              </a:lnSpc>
              <a:defRPr/>
            </a:pPr>
            <a:r>
              <a:rPr lang="zh-CN" altLang="en-US" sz="3200" b="1" dirty="0" smtClean="0">
                <a:solidFill>
                  <a:srgbClr val="000000"/>
                </a:solidFill>
                <a:effectLst>
                  <a:outerShdw blurRad="38100" dist="38100" dir="2700000" algn="tl">
                    <a:srgbClr val="C0C0C0"/>
                  </a:outerShdw>
                </a:effectLst>
                <a:latin typeface="宋体" pitchFamily="2" charset="-122"/>
                <a:sym typeface="Arial" pitchFamily="34" charset="0"/>
              </a:rPr>
              <a:t>组织和个人面临的挑战</a:t>
            </a:r>
          </a:p>
        </p:txBody>
      </p:sp>
    </p:spTree>
    <p:extLst>
      <p:ext uri="{BB962C8B-B14F-4D97-AF65-F5344CB8AC3E}">
        <p14:creationId xmlns:p14="http://schemas.microsoft.com/office/powerpoint/2010/main" val="211578542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1115760" y="344488"/>
            <a:ext cx="7571040" cy="579437"/>
          </a:xfrm>
        </p:spPr>
        <p:txBody>
          <a:bodyPr>
            <a:normAutofit fontScale="90000"/>
          </a:bodyPr>
          <a:lstStyle/>
          <a:p>
            <a:pPr>
              <a:defRPr/>
            </a:pPr>
            <a:r>
              <a:rPr lang="zh-CN" altLang="en-US" sz="3600" b="1" dirty="0" smtClean="0">
                <a:ea typeface="宋体" pitchFamily="2" charset="-122"/>
              </a:rPr>
              <a:t>职位权力与影响力</a:t>
            </a:r>
          </a:p>
        </p:txBody>
      </p:sp>
      <p:graphicFrame>
        <p:nvGraphicFramePr>
          <p:cNvPr id="233475" name="Group 3"/>
          <p:cNvGraphicFramePr>
            <a:graphicFrameLocks noGrp="1"/>
          </p:cNvGraphicFramePr>
          <p:nvPr/>
        </p:nvGraphicFramePr>
        <p:xfrm>
          <a:off x="323850" y="1989138"/>
          <a:ext cx="8001000" cy="4118611"/>
        </p:xfrm>
        <a:graphic>
          <a:graphicData uri="http://schemas.openxmlformats.org/drawingml/2006/table">
            <a:tbl>
              <a:tblPr/>
              <a:tblGrid>
                <a:gridCol w="1300163"/>
                <a:gridCol w="3424237"/>
                <a:gridCol w="3276600"/>
              </a:tblGrid>
              <a:tr h="449263">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项目</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职务权力</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影响力</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来源</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法定职责，由组织规定</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完全依靠个人的素质、品德、业绩和魅力</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范围</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受时空限制，受权限限制</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不受时空限制，可以超越权限，甚至可以超越组织原则</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0688">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大小</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是确定的，不因人而异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不确定，因人而异</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方式</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以行政命令方式实现，是一种外在的作用</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自觉接受，是一种内在影响</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效果</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服从、敬畏，也可以调职、离职等方式逃避</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追随，依赖，爱戴</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4500">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性质</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强制性地影响</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dirty="0" smtClean="0">
                          <a:ln>
                            <a:noFill/>
                          </a:ln>
                          <a:solidFill>
                            <a:schemeClr val="tx1"/>
                          </a:solidFill>
                          <a:effectLst/>
                          <a:latin typeface="Arial" pitchFamily="34" charset="0"/>
                          <a:ea typeface="楷体_GB2312" pitchFamily="49" charset="-122"/>
                        </a:rPr>
                        <a:t>自然地影响</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27224150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115760" y="344488"/>
            <a:ext cx="7571040" cy="579437"/>
          </a:xfrm>
        </p:spPr>
        <p:txBody>
          <a:bodyPr>
            <a:normAutofit fontScale="90000"/>
          </a:bodyPr>
          <a:lstStyle/>
          <a:p>
            <a:pPr>
              <a:defRPr/>
            </a:pPr>
            <a:r>
              <a:rPr lang="zh-CN" altLang="en-US" sz="3600" b="1" dirty="0" smtClean="0">
                <a:ea typeface="宋体" pitchFamily="2" charset="-122"/>
              </a:rPr>
              <a:t>职位权力＋影响力</a:t>
            </a:r>
          </a:p>
        </p:txBody>
      </p:sp>
      <p:sp>
        <p:nvSpPr>
          <p:cNvPr id="52227" name="Rectangle 3"/>
          <p:cNvSpPr>
            <a:spLocks noGrp="1" noChangeArrowheads="1"/>
          </p:cNvSpPr>
          <p:nvPr>
            <p:ph idx="1"/>
          </p:nvPr>
        </p:nvSpPr>
        <p:spPr>
          <a:xfrm>
            <a:off x="457200" y="2060575"/>
            <a:ext cx="5245100" cy="4264025"/>
          </a:xfrm>
        </p:spPr>
        <p:txBody>
          <a:bodyPr/>
          <a:lstStyle/>
          <a:p>
            <a:r>
              <a:rPr lang="zh-CN" altLang="en-US" sz="2800" b="1" dirty="0" smtClean="0">
                <a:ea typeface="楷体_GB2312" pitchFamily="49" charset="-122"/>
              </a:rPr>
              <a:t>建立影响力</a:t>
            </a:r>
          </a:p>
          <a:p>
            <a:pPr lvl="1"/>
            <a:r>
              <a:rPr lang="zh-CN" altLang="en-US" sz="2800" b="1" dirty="0" smtClean="0">
                <a:ea typeface="楷体_GB2312" pitchFamily="49" charset="-122"/>
              </a:rPr>
              <a:t>无影响力，就没有领导力，更没有有效地领导和管理</a:t>
            </a:r>
          </a:p>
          <a:p>
            <a:endParaRPr lang="en-US" altLang="zh-CN" sz="2800" b="1" dirty="0" smtClean="0">
              <a:ea typeface="楷体_GB2312" pitchFamily="49" charset="-122"/>
            </a:endParaRPr>
          </a:p>
          <a:p>
            <a:r>
              <a:rPr lang="zh-CN" altLang="en-US" sz="2800" b="1" dirty="0" smtClean="0">
                <a:ea typeface="楷体_GB2312" pitchFamily="49" charset="-122"/>
              </a:rPr>
              <a:t>慎用职位权力</a:t>
            </a:r>
          </a:p>
          <a:p>
            <a:pPr lvl="1"/>
            <a:r>
              <a:rPr lang="zh-CN" altLang="en-US" sz="2800" b="1" dirty="0" smtClean="0">
                <a:ea typeface="楷体_GB2312" pitchFamily="49" charset="-122"/>
              </a:rPr>
              <a:t>职位权力与影响力呈反比</a:t>
            </a:r>
          </a:p>
        </p:txBody>
      </p:sp>
      <p:sp>
        <p:nvSpPr>
          <p:cNvPr id="52228" name="Line 4"/>
          <p:cNvSpPr>
            <a:spLocks noChangeShapeType="1"/>
          </p:cNvSpPr>
          <p:nvPr/>
        </p:nvSpPr>
        <p:spPr bwMode="auto">
          <a:xfrm>
            <a:off x="6096000" y="5486400"/>
            <a:ext cx="2819400" cy="0"/>
          </a:xfrm>
          <a:prstGeom prst="line">
            <a:avLst/>
          </a:prstGeom>
          <a:noFill/>
          <a:ln w="12700">
            <a:solidFill>
              <a:schemeClr val="tx1"/>
            </a:solidFill>
            <a:round/>
            <a:headEnd type="none" w="sm" len="sm"/>
            <a:tailEnd type="triangle" w="lg" len="lg"/>
          </a:ln>
        </p:spPr>
        <p:txBody>
          <a:bodyPr wrap="none"/>
          <a:lstStyle/>
          <a:p>
            <a:endParaRPr lang="zh-CN" altLang="en-US"/>
          </a:p>
        </p:txBody>
      </p:sp>
      <p:sp>
        <p:nvSpPr>
          <p:cNvPr id="52229" name="Line 5"/>
          <p:cNvSpPr>
            <a:spLocks noChangeShapeType="1"/>
          </p:cNvSpPr>
          <p:nvPr/>
        </p:nvSpPr>
        <p:spPr bwMode="auto">
          <a:xfrm flipV="1">
            <a:off x="6096000" y="2590800"/>
            <a:ext cx="0" cy="2895600"/>
          </a:xfrm>
          <a:prstGeom prst="line">
            <a:avLst/>
          </a:prstGeom>
          <a:noFill/>
          <a:ln w="12700">
            <a:solidFill>
              <a:schemeClr val="tx1"/>
            </a:solidFill>
            <a:round/>
            <a:headEnd type="none" w="sm" len="sm"/>
            <a:tailEnd type="triangle" w="lg" len="lg"/>
          </a:ln>
        </p:spPr>
        <p:txBody>
          <a:bodyPr wrap="none"/>
          <a:lstStyle/>
          <a:p>
            <a:endParaRPr lang="zh-CN" altLang="en-US"/>
          </a:p>
        </p:txBody>
      </p:sp>
      <p:sp>
        <p:nvSpPr>
          <p:cNvPr id="52230" name="AutoShape 6"/>
          <p:cNvSpPr>
            <a:spLocks noChangeArrowheads="1"/>
          </p:cNvSpPr>
          <p:nvPr/>
        </p:nvSpPr>
        <p:spPr bwMode="auto">
          <a:xfrm rot="2664456">
            <a:off x="6096000" y="3429000"/>
            <a:ext cx="2667000" cy="1371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8325 h 21600"/>
              <a:gd name="T14" fmla="*/ 20203 w 21600"/>
              <a:gd name="T15" fmla="*/ 13275 h 21600"/>
            </a:gdLst>
            <a:ahLst/>
            <a:cxnLst>
              <a:cxn ang="T8">
                <a:pos x="T0" y="T1"/>
              </a:cxn>
              <a:cxn ang="T9">
                <a:pos x="T2" y="T3"/>
              </a:cxn>
              <a:cxn ang="T10">
                <a:pos x="T4" y="T5"/>
              </a:cxn>
              <a:cxn ang="T11">
                <a:pos x="T6" y="T7"/>
              </a:cxn>
            </a:cxnLst>
            <a:rect l="T12" t="T13" r="T14" b="T15"/>
            <a:pathLst>
              <a:path w="21600" h="21600">
                <a:moveTo>
                  <a:pt x="15502" y="0"/>
                </a:moveTo>
                <a:lnTo>
                  <a:pt x="15502" y="8325"/>
                </a:lnTo>
                <a:lnTo>
                  <a:pt x="3375" y="8325"/>
                </a:lnTo>
                <a:lnTo>
                  <a:pt x="3375" y="13275"/>
                </a:lnTo>
                <a:lnTo>
                  <a:pt x="15502" y="13275"/>
                </a:lnTo>
                <a:lnTo>
                  <a:pt x="15502" y="21600"/>
                </a:lnTo>
                <a:lnTo>
                  <a:pt x="21600" y="10800"/>
                </a:lnTo>
                <a:close/>
              </a:path>
              <a:path w="21600" h="21600">
                <a:moveTo>
                  <a:pt x="1350" y="8325"/>
                </a:moveTo>
                <a:lnTo>
                  <a:pt x="1350" y="13275"/>
                </a:lnTo>
                <a:lnTo>
                  <a:pt x="2700" y="13275"/>
                </a:lnTo>
                <a:lnTo>
                  <a:pt x="2700" y="8325"/>
                </a:lnTo>
                <a:close/>
              </a:path>
              <a:path w="21600" h="21600">
                <a:moveTo>
                  <a:pt x="0" y="8325"/>
                </a:moveTo>
                <a:lnTo>
                  <a:pt x="0" y="13275"/>
                </a:lnTo>
                <a:lnTo>
                  <a:pt x="675" y="13275"/>
                </a:lnTo>
                <a:lnTo>
                  <a:pt x="675" y="8325"/>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zh-CN" altLang="en-US"/>
          </a:p>
        </p:txBody>
      </p:sp>
      <p:sp>
        <p:nvSpPr>
          <p:cNvPr id="52231" name="Text Box 7"/>
          <p:cNvSpPr txBox="1">
            <a:spLocks noChangeArrowheads="1"/>
          </p:cNvSpPr>
          <p:nvPr/>
        </p:nvSpPr>
        <p:spPr bwMode="auto">
          <a:xfrm>
            <a:off x="5562600" y="2133600"/>
            <a:ext cx="1295400" cy="457200"/>
          </a:xfrm>
          <a:prstGeom prst="rect">
            <a:avLst/>
          </a:prstGeom>
          <a:noFill/>
          <a:ln w="12700">
            <a:noFill/>
            <a:miter lim="800000"/>
            <a:headEnd type="none" w="sm" len="sm"/>
            <a:tailEnd type="none" w="sm" len="sm"/>
          </a:ln>
        </p:spPr>
        <p:txBody>
          <a:bodyPr>
            <a:spAutoFit/>
          </a:bodyPr>
          <a:lstStyle/>
          <a:p>
            <a:pPr>
              <a:spcBef>
                <a:spcPct val="50000"/>
              </a:spcBef>
            </a:pPr>
            <a:r>
              <a:rPr kumimoji="1" lang="zh-CN" altLang="en-US" sz="2400" b="1">
                <a:latin typeface="Times New Roman" pitchFamily="18" charset="0"/>
                <a:ea typeface="楷体_GB2312" pitchFamily="49" charset="-122"/>
              </a:rPr>
              <a:t>影响力</a:t>
            </a:r>
          </a:p>
        </p:txBody>
      </p:sp>
      <p:sp>
        <p:nvSpPr>
          <p:cNvPr id="52232" name="Text Box 8"/>
          <p:cNvSpPr txBox="1">
            <a:spLocks noChangeArrowheads="1"/>
          </p:cNvSpPr>
          <p:nvPr/>
        </p:nvSpPr>
        <p:spPr bwMode="auto">
          <a:xfrm>
            <a:off x="5508104" y="5638800"/>
            <a:ext cx="3331096" cy="461665"/>
          </a:xfrm>
          <a:prstGeom prst="rect">
            <a:avLst/>
          </a:prstGeom>
          <a:noFill/>
          <a:ln w="12700">
            <a:noFill/>
            <a:miter lim="800000"/>
            <a:headEnd type="none" w="sm" len="sm"/>
            <a:tailEnd type="none" w="sm" len="sm"/>
          </a:ln>
        </p:spPr>
        <p:txBody>
          <a:bodyPr wrap="square">
            <a:spAutoFit/>
          </a:bodyPr>
          <a:lstStyle/>
          <a:p>
            <a:pPr algn="ctr">
              <a:spcBef>
                <a:spcPct val="50000"/>
              </a:spcBef>
            </a:pPr>
            <a:r>
              <a:rPr kumimoji="1" lang="zh-CN" altLang="en-US" sz="2400" b="1" dirty="0">
                <a:latin typeface="Times New Roman" pitchFamily="18" charset="0"/>
                <a:ea typeface="楷体_GB2312" pitchFamily="49" charset="-122"/>
              </a:rPr>
              <a:t>使</a:t>
            </a:r>
            <a:r>
              <a:rPr kumimoji="1" lang="zh-CN" altLang="en-US" sz="2400" b="1" dirty="0" smtClean="0">
                <a:latin typeface="Times New Roman" pitchFamily="18" charset="0"/>
                <a:ea typeface="楷体_GB2312" pitchFamily="49" charset="-122"/>
              </a:rPr>
              <a:t>用职位权</a:t>
            </a:r>
            <a:r>
              <a:rPr kumimoji="1" lang="zh-CN" altLang="en-US" sz="2400" b="1" dirty="0">
                <a:latin typeface="Times New Roman" pitchFamily="18" charset="0"/>
                <a:ea typeface="楷体_GB2312" pitchFamily="49" charset="-122"/>
              </a:rPr>
              <a:t>力的频率</a:t>
            </a:r>
          </a:p>
        </p:txBody>
      </p:sp>
    </p:spTree>
    <p:extLst>
      <p:ext uri="{BB962C8B-B14F-4D97-AF65-F5344CB8AC3E}">
        <p14:creationId xmlns:p14="http://schemas.microsoft.com/office/powerpoint/2010/main" val="203610169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3200" dirty="0" smtClean="0">
                <a:ea typeface="宋体" pitchFamily="2" charset="-122"/>
              </a:rPr>
              <a:t>从管理者向领导者转变的</a:t>
            </a:r>
            <a:r>
              <a:rPr lang="en-US" altLang="zh-CN" sz="3200" dirty="0" smtClean="0">
                <a:ea typeface="宋体" pitchFamily="2" charset="-122"/>
              </a:rPr>
              <a:t>7</a:t>
            </a:r>
            <a:r>
              <a:rPr lang="zh-CN" altLang="en-US" sz="3200" dirty="0" smtClean="0">
                <a:ea typeface="宋体" pitchFamily="2" charset="-122"/>
              </a:rPr>
              <a:t>个要点：</a:t>
            </a:r>
            <a:endParaRPr lang="zh-CN" altLang="en-US" sz="3200" dirty="0">
              <a:ea typeface="宋体" pitchFamily="2" charset="-122"/>
            </a:endParaRPr>
          </a:p>
        </p:txBody>
      </p:sp>
      <p:sp>
        <p:nvSpPr>
          <p:cNvPr id="3" name="内容占位符 2"/>
          <p:cNvSpPr>
            <a:spLocks noGrp="1"/>
          </p:cNvSpPr>
          <p:nvPr>
            <p:ph idx="1"/>
          </p:nvPr>
        </p:nvSpPr>
        <p:spPr/>
        <p:txBody>
          <a:bodyPr/>
          <a:lstStyle/>
          <a:p>
            <a:pPr>
              <a:buNone/>
            </a:pPr>
            <a:r>
              <a:rPr lang="en-US" altLang="zh-CN" sz="3200" b="1" dirty="0" smtClean="0"/>
              <a:t>		</a:t>
            </a:r>
            <a:endParaRPr lang="zh-CN" altLang="en-US" sz="3200" b="1" dirty="0"/>
          </a:p>
        </p:txBody>
      </p:sp>
      <p:graphicFrame>
        <p:nvGraphicFramePr>
          <p:cNvPr id="4" name="图示 3"/>
          <p:cNvGraphicFramePr/>
          <p:nvPr>
            <p:extLst>
              <p:ext uri="{D42A27DB-BD31-4B8C-83A1-F6EECF244321}">
                <p14:modId xmlns:p14="http://schemas.microsoft.com/office/powerpoint/2010/main" val="2485888800"/>
              </p:ext>
            </p:extLst>
          </p:nvPr>
        </p:nvGraphicFramePr>
        <p:xfrm>
          <a:off x="611725" y="1152080"/>
          <a:ext cx="7704535" cy="5805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8147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zh-CN" altLang="en-US" sz="3600" dirty="0" smtClean="0"/>
              <a:t>差异化管理</a:t>
            </a:r>
            <a:r>
              <a:rPr lang="en-US" altLang="zh-CN" sz="3600" dirty="0" smtClean="0"/>
              <a:t>——</a:t>
            </a:r>
            <a:r>
              <a:rPr lang="zh-CN" altLang="en-US" sz="3600" dirty="0" smtClean="0"/>
              <a:t>情景领导</a:t>
            </a:r>
            <a:endParaRPr lang="zh-CN" altLang="en-US" sz="3600" b="1" dirty="0"/>
          </a:p>
        </p:txBody>
      </p:sp>
      <p:sp>
        <p:nvSpPr>
          <p:cNvPr id="64515" name="Rectangle 3"/>
          <p:cNvSpPr>
            <a:spLocks noGrp="1" noChangeArrowheads="1"/>
          </p:cNvSpPr>
          <p:nvPr>
            <p:ph type="body" idx="1"/>
          </p:nvPr>
        </p:nvSpPr>
        <p:spPr>
          <a:xfrm>
            <a:off x="466725" y="1604434"/>
            <a:ext cx="8229600" cy="4488751"/>
          </a:xfrm>
        </p:spPr>
        <p:txBody>
          <a:bodyPr/>
          <a:lstStyle/>
          <a:p>
            <a:pPr>
              <a:lnSpc>
                <a:spcPct val="150000"/>
              </a:lnSpc>
            </a:pPr>
            <a:r>
              <a:rPr lang="zh-CN" altLang="en-US" sz="2400" dirty="0">
                <a:latin typeface="宋体" pitchFamily="2" charset="-122"/>
                <a:ea typeface="宋体" pitchFamily="2" charset="-122"/>
              </a:rPr>
              <a:t>老子：“我无为</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而民自化</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我好静</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而民自正</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我无事</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而民自富</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我无欲</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而民自朴。”</a:t>
            </a:r>
          </a:p>
          <a:p>
            <a:pPr>
              <a:lnSpc>
                <a:spcPct val="150000"/>
              </a:lnSpc>
            </a:pPr>
            <a:r>
              <a:rPr lang="zh-CN" altLang="en-US" sz="2400" dirty="0">
                <a:latin typeface="宋体" pitchFamily="2" charset="-122"/>
                <a:ea typeface="宋体" pitchFamily="2" charset="-122"/>
              </a:rPr>
              <a:t>孙子：“夫兵形象水，</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水困地而制流，兵因敌而制胜。故兵无常势，水无常形，能因敌变化而取胜者，谓之神。” </a:t>
            </a:r>
            <a:r>
              <a:rPr lang="zh-CN" altLang="en-US" sz="2400" dirty="0" smtClean="0">
                <a:latin typeface="宋体" pitchFamily="2" charset="-122"/>
                <a:ea typeface="宋体" pitchFamily="2" charset="-122"/>
              </a:rPr>
              <a:t>“</a:t>
            </a:r>
            <a:r>
              <a:rPr lang="zh-CN" altLang="en-US" sz="2400" dirty="0">
                <a:latin typeface="宋体" pitchFamily="2" charset="-122"/>
                <a:ea typeface="宋体" pitchFamily="2" charset="-122"/>
              </a:rPr>
              <a:t>为将之道，重在权变”。</a:t>
            </a:r>
          </a:p>
          <a:p>
            <a:pPr>
              <a:lnSpc>
                <a:spcPct val="150000"/>
              </a:lnSpc>
            </a:pPr>
            <a:r>
              <a:rPr lang="zh-CN" altLang="en-US" sz="2400" dirty="0" smtClean="0">
                <a:latin typeface="宋体" pitchFamily="2" charset="-122"/>
                <a:ea typeface="宋体" pitchFamily="2" charset="-122"/>
              </a:rPr>
              <a:t>中</a:t>
            </a:r>
            <a:r>
              <a:rPr lang="zh-CN" altLang="en-US" sz="2400" dirty="0">
                <a:latin typeface="宋体" pitchFamily="2" charset="-122"/>
                <a:ea typeface="宋体" pitchFamily="2" charset="-122"/>
              </a:rPr>
              <a:t>国的传统文化中非常强调权变，并形成了中国式领导观点</a:t>
            </a:r>
            <a:r>
              <a:rPr lang="zh-CN" altLang="en-US" sz="2800" b="1" dirty="0"/>
              <a:t>。</a:t>
            </a:r>
            <a:endParaRPr lang="zh-CN" altLang="en-US" sz="2000" dirty="0"/>
          </a:p>
          <a:p>
            <a:pPr>
              <a:lnSpc>
                <a:spcPct val="80000"/>
              </a:lnSpc>
            </a:pPr>
            <a:endParaRPr lang="en-US" altLang="zh-CN" sz="2000" dirty="0"/>
          </a:p>
        </p:txBody>
      </p:sp>
    </p:spTree>
    <p:extLst>
      <p:ext uri="{BB962C8B-B14F-4D97-AF65-F5344CB8AC3E}">
        <p14:creationId xmlns:p14="http://schemas.microsoft.com/office/powerpoint/2010/main" val="37187798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143000" y="1752600"/>
            <a:ext cx="7162800" cy="3429000"/>
          </a:xfrm>
        </p:spPr>
        <p:txBody>
          <a:bodyPr/>
          <a:lstStyle/>
          <a:p>
            <a:pPr>
              <a:lnSpc>
                <a:spcPct val="150000"/>
              </a:lnSpc>
              <a:defRPr/>
            </a:pPr>
            <a:r>
              <a:rPr lang="zh-CN" altLang="en-US" sz="3600" dirty="0" smtClean="0">
                <a:latin typeface="YaHei IKEA" pitchFamily="34" charset="-122"/>
                <a:ea typeface="YaHei IKEA" pitchFamily="34" charset="-122"/>
              </a:rPr>
              <a:t>情境</a:t>
            </a:r>
            <a:r>
              <a:rPr lang="zh-CN" altLang="en-US" sz="3600" dirty="0" smtClean="0">
                <a:latin typeface="YaHei IKEA" pitchFamily="34" charset="-122"/>
                <a:ea typeface="YaHei IKEA" pitchFamily="34" charset="-122"/>
              </a:rPr>
              <a:t>领导不</a:t>
            </a:r>
            <a:r>
              <a:rPr lang="zh-CN" altLang="en-US" sz="3600" dirty="0" smtClean="0">
                <a:latin typeface="YaHei IKEA" pitchFamily="34" charset="-122"/>
                <a:ea typeface="YaHei IKEA" pitchFamily="34" charset="-122"/>
              </a:rPr>
              <a:t>是你</a:t>
            </a:r>
            <a:r>
              <a:rPr lang="zh-CN" altLang="en-US" sz="4000" b="1" i="1" dirty="0" smtClean="0">
                <a:solidFill>
                  <a:srgbClr val="FF0000"/>
                </a:solidFill>
                <a:latin typeface="YaHei IKEA" pitchFamily="34" charset="-122"/>
                <a:ea typeface="YaHei IKEA" pitchFamily="34" charset="-122"/>
              </a:rPr>
              <a:t>对 </a:t>
            </a:r>
            <a:r>
              <a:rPr lang="zh-CN" altLang="en-US" sz="3600" dirty="0" smtClean="0">
                <a:latin typeface="YaHei IKEA" pitchFamily="34" charset="-122"/>
                <a:ea typeface="YaHei IKEA" pitchFamily="34" charset="-122"/>
              </a:rPr>
              <a:t>员工做什么；而是你</a:t>
            </a:r>
            <a:r>
              <a:rPr lang="zh-CN" altLang="en-US" sz="4000" b="1" i="1" dirty="0" smtClean="0">
                <a:solidFill>
                  <a:srgbClr val="FF0000"/>
                </a:solidFill>
                <a:latin typeface="YaHei IKEA" pitchFamily="34" charset="-122"/>
                <a:ea typeface="YaHei IKEA" pitchFamily="34" charset="-122"/>
              </a:rPr>
              <a:t>和 </a:t>
            </a:r>
            <a:r>
              <a:rPr lang="zh-CN" altLang="en-US" sz="3600" dirty="0" smtClean="0">
                <a:latin typeface="YaHei IKEA" pitchFamily="34" charset="-122"/>
                <a:ea typeface="YaHei IKEA" pitchFamily="34" charset="-122"/>
              </a:rPr>
              <a:t>员工一起做什么！</a:t>
            </a:r>
            <a:endParaRPr lang="zh-CN" altLang="en-US" dirty="0" smtClean="0">
              <a:effectLst/>
              <a:latin typeface="YaHei IKEA" pitchFamily="34" charset="-122"/>
              <a:ea typeface="YaHei IKEA" pitchFamily="34" charset="-122"/>
            </a:endParaRPr>
          </a:p>
        </p:txBody>
      </p:sp>
    </p:spTree>
    <p:extLst>
      <p:ext uri="{BB962C8B-B14F-4D97-AF65-F5344CB8AC3E}">
        <p14:creationId xmlns:p14="http://schemas.microsoft.com/office/powerpoint/2010/main" val="267474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500" fill="hold"/>
                                        <p:tgtEl>
                                          <p:spTgt spid="147458"/>
                                        </p:tgtEl>
                                        <p:attrNameLst>
                                          <p:attrName>ppt_w</p:attrName>
                                        </p:attrNameLst>
                                      </p:cBhvr>
                                      <p:tavLst>
                                        <p:tav tm="0">
                                          <p:val>
                                            <p:fltVal val="0"/>
                                          </p:val>
                                        </p:tav>
                                        <p:tav tm="100000">
                                          <p:val>
                                            <p:strVal val="#ppt_w"/>
                                          </p:val>
                                        </p:tav>
                                      </p:tavLst>
                                    </p:anim>
                                    <p:anim calcmode="lin" valueType="num">
                                      <p:cBhvr>
                                        <p:cTn id="8" dur="500" fill="hold"/>
                                        <p:tgtEl>
                                          <p:spTgt spid="147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971750" y="0"/>
            <a:ext cx="7486450" cy="1295400"/>
          </a:xfrm>
        </p:spPr>
        <p:txBody>
          <a:bodyPr/>
          <a:lstStyle/>
          <a:p>
            <a:pPr>
              <a:defRPr/>
            </a:pPr>
            <a:r>
              <a:rPr lang="zh-CN" altLang="en-US" sz="3600" kern="1200" dirty="0" smtClean="0">
                <a:effectLst>
                  <a:outerShdw blurRad="38100" dist="38100" dir="2700000" algn="tl">
                    <a:srgbClr val="C0C0C0"/>
                  </a:outerShdw>
                </a:effectLst>
                <a:latin typeface="宋体" pitchFamily="2" charset="-122"/>
                <a:ea typeface="宋体" pitchFamily="2" charset="-122"/>
              </a:rPr>
              <a:t>情境领导的三项技能</a:t>
            </a:r>
          </a:p>
        </p:txBody>
      </p:sp>
      <p:sp>
        <p:nvSpPr>
          <p:cNvPr id="26628" name="Rectangle 3"/>
          <p:cNvSpPr>
            <a:spLocks noGrp="1" noChangeArrowheads="1"/>
          </p:cNvSpPr>
          <p:nvPr>
            <p:ph type="body" idx="1"/>
          </p:nvPr>
        </p:nvSpPr>
        <p:spPr>
          <a:xfrm>
            <a:off x="1543050" y="2287588"/>
            <a:ext cx="6557963" cy="3733800"/>
          </a:xfrm>
        </p:spPr>
        <p:txBody>
          <a:bodyPr/>
          <a:lstStyle/>
          <a:p>
            <a:pPr>
              <a:spcBef>
                <a:spcPct val="0"/>
              </a:spcBef>
              <a:spcAft>
                <a:spcPct val="40000"/>
              </a:spcAft>
              <a:tabLst>
                <a:tab pos="342900" algn="l"/>
              </a:tabLst>
            </a:pPr>
            <a:r>
              <a:rPr lang="zh-CN" altLang="en-US" sz="2800" smtClean="0">
                <a:latin typeface="IKEA Sans Heavy" pitchFamily="34" charset="0"/>
                <a:ea typeface="YaHei IKEA" pitchFamily="34" charset="-122"/>
              </a:rPr>
              <a:t>诊断</a:t>
            </a:r>
            <a:r>
              <a:rPr lang="en-US" altLang="zh-CN" sz="2800" dirty="0" smtClean="0">
                <a:latin typeface="YaHei IKEA" pitchFamily="34" charset="-122"/>
                <a:ea typeface="YaHei IKEA" pitchFamily="34" charset="-122"/>
              </a:rPr>
              <a:t>——</a:t>
            </a:r>
            <a:r>
              <a:rPr lang="zh-CN" altLang="en-US" sz="2800" smtClean="0">
                <a:latin typeface="IKEA Sans Heavy" pitchFamily="34" charset="0"/>
                <a:ea typeface="YaHei IKEA" pitchFamily="34" charset="-122"/>
              </a:rPr>
              <a:t>评估他人的发展需求</a:t>
            </a:r>
          </a:p>
          <a:p>
            <a:pPr>
              <a:spcBef>
                <a:spcPct val="0"/>
              </a:spcBef>
              <a:spcAft>
                <a:spcPct val="40000"/>
              </a:spcAft>
              <a:tabLst>
                <a:tab pos="342900" algn="l"/>
              </a:tabLst>
            </a:pPr>
            <a:r>
              <a:rPr lang="zh-CN" altLang="en-US" sz="2800" smtClean="0">
                <a:latin typeface="IKEA Sans Heavy" pitchFamily="34" charset="0"/>
                <a:ea typeface="YaHei IKEA" pitchFamily="34" charset="-122"/>
              </a:rPr>
              <a:t>灵活性</a:t>
            </a:r>
            <a:r>
              <a:rPr lang="en-US" altLang="zh-CN" sz="2800" dirty="0" smtClean="0">
                <a:latin typeface="YaHei IKEA" pitchFamily="34" charset="-122"/>
                <a:ea typeface="YaHei IKEA" pitchFamily="34" charset="-122"/>
              </a:rPr>
              <a:t>——</a:t>
            </a:r>
            <a:r>
              <a:rPr lang="zh-CN" altLang="en-US" sz="2800" smtClean="0">
                <a:latin typeface="IKEA Sans Heavy" pitchFamily="34" charset="0"/>
                <a:ea typeface="YaHei IKEA" pitchFamily="34" charset="-122"/>
              </a:rPr>
              <a:t>自如地运用多种领导型态的能力</a:t>
            </a:r>
          </a:p>
          <a:p>
            <a:pPr>
              <a:spcBef>
                <a:spcPct val="0"/>
              </a:spcBef>
              <a:spcAft>
                <a:spcPct val="40000"/>
              </a:spcAft>
              <a:tabLst>
                <a:tab pos="342900" algn="l"/>
              </a:tabLst>
            </a:pPr>
            <a:r>
              <a:rPr lang="zh-CN" altLang="en-US" sz="2800" smtClean="0">
                <a:latin typeface="IKEA Sans Heavy" pitchFamily="34" charset="0"/>
                <a:ea typeface="YaHei IKEA" pitchFamily="34" charset="-122"/>
              </a:rPr>
              <a:t>建立伙伴关系</a:t>
            </a:r>
            <a:r>
              <a:rPr lang="en-US" altLang="zh-CN" sz="2800" dirty="0" smtClean="0">
                <a:latin typeface="YaHei IKEA" pitchFamily="34" charset="-122"/>
                <a:ea typeface="YaHei IKEA" pitchFamily="34" charset="-122"/>
              </a:rPr>
              <a:t>——</a:t>
            </a:r>
            <a:r>
              <a:rPr lang="zh-CN" altLang="en-US" sz="2800" smtClean="0">
                <a:latin typeface="IKEA Sans Heavy" pitchFamily="34" charset="0"/>
                <a:ea typeface="YaHei IKEA" pitchFamily="34" charset="-122"/>
              </a:rPr>
              <a:t>与部属就他们所需要的领导型态达成共识</a:t>
            </a:r>
          </a:p>
        </p:txBody>
      </p:sp>
    </p:spTree>
    <p:extLst>
      <p:ext uri="{BB962C8B-B14F-4D97-AF65-F5344CB8AC3E}">
        <p14:creationId xmlns:p14="http://schemas.microsoft.com/office/powerpoint/2010/main" val="202251637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1643063" y="404790"/>
            <a:ext cx="5943600" cy="641350"/>
          </a:xfrm>
          <a:prstGeom prst="rect">
            <a:avLst/>
          </a:prstGeom>
          <a:noFill/>
          <a:ln w="9525">
            <a:noFill/>
            <a:miter lim="800000"/>
            <a:headEnd/>
            <a:tailEnd/>
          </a:ln>
        </p:spPr>
        <p:txBody>
          <a:bodyPr>
            <a:spAutoFit/>
          </a:bodyPr>
          <a:lstStyle/>
          <a:p>
            <a:pPr eaLnBrk="0" hangingPunct="0"/>
            <a:r>
              <a:rPr lang="zh-CN" altLang="en-US" sz="3600" b="1" dirty="0"/>
              <a:t>重要的变量因素</a:t>
            </a:r>
            <a:r>
              <a:rPr lang="en-US" altLang="zh-CN" sz="3600" b="1" dirty="0"/>
              <a:t>—</a:t>
            </a:r>
            <a:r>
              <a:rPr lang="zh-CN" altLang="en-US" sz="3600" b="1" dirty="0"/>
              <a:t>被领导者</a:t>
            </a:r>
          </a:p>
        </p:txBody>
      </p:sp>
      <p:sp>
        <p:nvSpPr>
          <p:cNvPr id="82948" name="TextBox 5"/>
          <p:cNvSpPr txBox="1">
            <a:spLocks noChangeArrowheads="1"/>
          </p:cNvSpPr>
          <p:nvPr/>
        </p:nvSpPr>
        <p:spPr bwMode="auto">
          <a:xfrm>
            <a:off x="1071563" y="3286125"/>
            <a:ext cx="6677025" cy="1303338"/>
          </a:xfrm>
          <a:prstGeom prst="rect">
            <a:avLst/>
          </a:prstGeom>
          <a:noFill/>
          <a:ln w="9525">
            <a:noFill/>
            <a:miter lim="800000"/>
            <a:headEnd/>
            <a:tailEnd/>
          </a:ln>
        </p:spPr>
        <p:txBody>
          <a:bodyPr wrap="none">
            <a:spAutoFit/>
          </a:bodyPr>
          <a:lstStyle/>
          <a:p>
            <a:pPr eaLnBrk="0" hangingPunct="0">
              <a:lnSpc>
                <a:spcPct val="150000"/>
              </a:lnSpc>
            </a:pPr>
            <a:r>
              <a:rPr lang="zh-CN" altLang="en-US" sz="2800" b="1" u="sng" dirty="0">
                <a:latin typeface="宋体" pitchFamily="2" charset="-122"/>
              </a:rPr>
              <a:t>领导者正确评估被领导者准备度的能力，</a:t>
            </a:r>
            <a:endParaRPr lang="en-US" altLang="zh-CN" sz="2800" b="1" u="sng" dirty="0">
              <a:latin typeface="宋体" pitchFamily="2" charset="-122"/>
            </a:endParaRPr>
          </a:p>
          <a:p>
            <a:pPr eaLnBrk="0" hangingPunct="0">
              <a:lnSpc>
                <a:spcPct val="150000"/>
              </a:lnSpc>
            </a:pPr>
            <a:r>
              <a:rPr lang="zh-CN" altLang="en-US" sz="2800" b="1" u="sng" dirty="0">
                <a:latin typeface="宋体" pitchFamily="2" charset="-122"/>
              </a:rPr>
              <a:t>是决定两者关系是否成功的关键因素。</a:t>
            </a:r>
            <a:endParaRPr lang="zh-CN" altLang="en-US" sz="2800" dirty="0"/>
          </a:p>
        </p:txBody>
      </p:sp>
    </p:spTree>
    <p:extLst>
      <p:ext uri="{BB962C8B-B14F-4D97-AF65-F5344CB8AC3E}">
        <p14:creationId xmlns:p14="http://schemas.microsoft.com/office/powerpoint/2010/main" val="143824831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2"/>
          <p:cNvSpPr txBox="1">
            <a:spLocks noChangeArrowheads="1"/>
          </p:cNvSpPr>
          <p:nvPr/>
        </p:nvSpPr>
        <p:spPr bwMode="auto">
          <a:xfrm>
            <a:off x="2267744" y="476795"/>
            <a:ext cx="4419600" cy="646113"/>
          </a:xfrm>
          <a:prstGeom prst="rect">
            <a:avLst/>
          </a:prstGeom>
          <a:noFill/>
          <a:ln w="9525">
            <a:noFill/>
            <a:miter lim="800000"/>
            <a:headEnd/>
            <a:tailEnd/>
          </a:ln>
        </p:spPr>
        <p:txBody>
          <a:bodyPr>
            <a:spAutoFit/>
          </a:bodyPr>
          <a:lstStyle/>
          <a:p>
            <a:r>
              <a:rPr lang="zh-CN" altLang="en-US" sz="3600" b="1" dirty="0"/>
              <a:t>什么是员工准备度？</a:t>
            </a:r>
          </a:p>
        </p:txBody>
      </p:sp>
      <p:sp>
        <p:nvSpPr>
          <p:cNvPr id="66564" name="Text Box 3"/>
          <p:cNvSpPr txBox="1">
            <a:spLocks noChangeArrowheads="1"/>
          </p:cNvSpPr>
          <p:nvPr/>
        </p:nvSpPr>
        <p:spPr bwMode="auto">
          <a:xfrm>
            <a:off x="1447800" y="2828925"/>
            <a:ext cx="5638800" cy="1947649"/>
          </a:xfrm>
          <a:prstGeom prst="rect">
            <a:avLst/>
          </a:prstGeom>
          <a:noFill/>
          <a:ln w="9525">
            <a:noFill/>
            <a:miter lim="800000"/>
            <a:headEnd/>
            <a:tailEnd/>
          </a:ln>
        </p:spPr>
        <p:txBody>
          <a:bodyPr>
            <a:spAutoFit/>
          </a:bodyPr>
          <a:lstStyle/>
          <a:p>
            <a:pPr eaLnBrk="0" hangingPunct="0">
              <a:lnSpc>
                <a:spcPct val="150000"/>
              </a:lnSpc>
            </a:pPr>
            <a:r>
              <a:rPr lang="zh-CN" altLang="en-US" sz="2800" b="1" dirty="0"/>
              <a:t>准备度</a:t>
            </a:r>
            <a:r>
              <a:rPr lang="en-US" altLang="zh-CN" sz="2800" b="1" dirty="0"/>
              <a:t>--</a:t>
            </a:r>
            <a:r>
              <a:rPr lang="zh-CN" altLang="en-US" sz="2800" b="1" dirty="0"/>
              <a:t>是指被领导者完成某项特定的工作所表现出来的能力与意愿水平。它是可变的因素。</a:t>
            </a:r>
          </a:p>
        </p:txBody>
      </p:sp>
    </p:spTree>
    <p:extLst>
      <p:ext uri="{BB962C8B-B14F-4D97-AF65-F5344CB8AC3E}">
        <p14:creationId xmlns:p14="http://schemas.microsoft.com/office/powerpoint/2010/main" val="563482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wipe(down)">
                                      <p:cBhvr>
                                        <p:cTn id="7" dur="500"/>
                                        <p:tgtEl>
                                          <p:spTgt spid="665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94"/>
          <p:cNvSpPr txBox="1">
            <a:spLocks noChangeArrowheads="1"/>
          </p:cNvSpPr>
          <p:nvPr/>
        </p:nvSpPr>
        <p:spPr bwMode="auto">
          <a:xfrm>
            <a:off x="1571625" y="2143125"/>
            <a:ext cx="2786063" cy="830263"/>
          </a:xfrm>
          <a:prstGeom prst="rect">
            <a:avLst/>
          </a:prstGeom>
          <a:noFill/>
          <a:ln w="9525">
            <a:noFill/>
            <a:miter lim="800000"/>
            <a:headEnd/>
            <a:tailEnd/>
          </a:ln>
        </p:spPr>
        <p:txBody>
          <a:bodyPr>
            <a:spAutoFit/>
          </a:bodyPr>
          <a:lstStyle/>
          <a:p>
            <a:pPr eaLnBrk="0" hangingPunct="0"/>
            <a:r>
              <a:rPr lang="en-US" altLang="zh-CN" b="1" dirty="0">
                <a:ea typeface="华文中宋" pitchFamily="2" charset="-122"/>
              </a:rPr>
              <a:t>           </a:t>
            </a:r>
            <a:r>
              <a:rPr lang="zh-CN" altLang="en-US" b="1">
                <a:ea typeface="华文中宋" pitchFamily="2" charset="-122"/>
              </a:rPr>
              <a:t>知 识</a:t>
            </a:r>
          </a:p>
          <a:p>
            <a:pPr eaLnBrk="0" hangingPunct="0"/>
            <a:r>
              <a:rPr lang="zh-CN" altLang="en-US" b="1">
                <a:ea typeface="华文中宋" pitchFamily="2" charset="-122"/>
              </a:rPr>
              <a:t>  （知道如何做）</a:t>
            </a:r>
          </a:p>
        </p:txBody>
      </p:sp>
      <p:sp>
        <p:nvSpPr>
          <p:cNvPr id="67588" name="Text Box 95"/>
          <p:cNvSpPr txBox="1">
            <a:spLocks noChangeArrowheads="1"/>
          </p:cNvSpPr>
          <p:nvPr/>
        </p:nvSpPr>
        <p:spPr bwMode="auto">
          <a:xfrm>
            <a:off x="3500438" y="2143125"/>
            <a:ext cx="2714625" cy="830263"/>
          </a:xfrm>
          <a:prstGeom prst="rect">
            <a:avLst/>
          </a:prstGeom>
          <a:noFill/>
          <a:ln w="9525">
            <a:noFill/>
            <a:miter lim="800000"/>
            <a:headEnd/>
            <a:tailEnd/>
          </a:ln>
        </p:spPr>
        <p:txBody>
          <a:bodyPr>
            <a:spAutoFit/>
          </a:bodyPr>
          <a:lstStyle/>
          <a:p>
            <a:pPr eaLnBrk="0" hangingPunct="0"/>
            <a:r>
              <a:rPr lang="en-US" altLang="zh-CN" b="1" dirty="0">
                <a:ea typeface="华文中宋" pitchFamily="2" charset="-122"/>
              </a:rPr>
              <a:t>           </a:t>
            </a:r>
            <a:r>
              <a:rPr lang="zh-CN" altLang="en-US" b="1">
                <a:ea typeface="华文中宋" pitchFamily="2" charset="-122"/>
              </a:rPr>
              <a:t>经 验</a:t>
            </a:r>
          </a:p>
          <a:p>
            <a:pPr eaLnBrk="0" hangingPunct="0"/>
            <a:r>
              <a:rPr lang="zh-CN" altLang="en-US" b="1">
                <a:ea typeface="华文中宋" pitchFamily="2" charset="-122"/>
              </a:rPr>
              <a:t>    （曾经做过）</a:t>
            </a:r>
          </a:p>
        </p:txBody>
      </p:sp>
      <p:sp>
        <p:nvSpPr>
          <p:cNvPr id="67589" name="Text Box 96"/>
          <p:cNvSpPr txBox="1">
            <a:spLocks noChangeArrowheads="1"/>
          </p:cNvSpPr>
          <p:nvPr/>
        </p:nvSpPr>
        <p:spPr bwMode="auto">
          <a:xfrm>
            <a:off x="5638800" y="2143125"/>
            <a:ext cx="2647950" cy="830263"/>
          </a:xfrm>
          <a:prstGeom prst="rect">
            <a:avLst/>
          </a:prstGeom>
          <a:noFill/>
          <a:ln w="9525">
            <a:noFill/>
            <a:miter lim="800000"/>
            <a:headEnd/>
            <a:tailEnd/>
          </a:ln>
        </p:spPr>
        <p:txBody>
          <a:bodyPr>
            <a:spAutoFit/>
          </a:bodyPr>
          <a:lstStyle/>
          <a:p>
            <a:pPr eaLnBrk="0" hangingPunct="0"/>
            <a:r>
              <a:rPr lang="en-US" altLang="zh-CN" b="1" dirty="0">
                <a:ea typeface="华文中宋" pitchFamily="2" charset="-122"/>
              </a:rPr>
              <a:t>           </a:t>
            </a:r>
            <a:r>
              <a:rPr lang="zh-CN" altLang="en-US" b="1">
                <a:ea typeface="华文中宋" pitchFamily="2" charset="-122"/>
              </a:rPr>
              <a:t>技 能</a:t>
            </a:r>
          </a:p>
          <a:p>
            <a:pPr eaLnBrk="0" hangingPunct="0"/>
            <a:r>
              <a:rPr lang="zh-CN" altLang="en-US" b="1">
                <a:ea typeface="华文中宋" pitchFamily="2" charset="-122"/>
              </a:rPr>
              <a:t>    （正在执行）</a:t>
            </a:r>
          </a:p>
        </p:txBody>
      </p:sp>
      <p:sp>
        <p:nvSpPr>
          <p:cNvPr id="67590" name="Text Box 97"/>
          <p:cNvSpPr txBox="1">
            <a:spLocks noChangeArrowheads="1"/>
          </p:cNvSpPr>
          <p:nvPr/>
        </p:nvSpPr>
        <p:spPr bwMode="auto">
          <a:xfrm>
            <a:off x="2239963" y="4797425"/>
            <a:ext cx="1562100" cy="646113"/>
          </a:xfrm>
          <a:prstGeom prst="rect">
            <a:avLst/>
          </a:prstGeom>
          <a:noFill/>
          <a:ln w="9525">
            <a:noFill/>
            <a:miter lim="800000"/>
            <a:headEnd/>
            <a:tailEnd/>
          </a:ln>
        </p:spPr>
        <p:txBody>
          <a:bodyPr wrap="none">
            <a:spAutoFit/>
          </a:bodyPr>
          <a:lstStyle/>
          <a:p>
            <a:pPr eaLnBrk="0" hangingPunct="0"/>
            <a:r>
              <a:rPr lang="en-US" altLang="zh-CN" b="1" dirty="0">
                <a:ea typeface="华文中宋" pitchFamily="2" charset="-122"/>
              </a:rPr>
              <a:t>           </a:t>
            </a:r>
            <a:r>
              <a:rPr lang="zh-CN" altLang="en-US" b="1">
                <a:ea typeface="华文中宋" pitchFamily="2" charset="-122"/>
              </a:rPr>
              <a:t>信 心</a:t>
            </a:r>
          </a:p>
          <a:p>
            <a:pPr eaLnBrk="0" hangingPunct="0"/>
            <a:r>
              <a:rPr lang="zh-CN" altLang="en-US" b="1">
                <a:ea typeface="华文中宋" pitchFamily="2" charset="-122"/>
              </a:rPr>
              <a:t>       （能做）</a:t>
            </a:r>
          </a:p>
        </p:txBody>
      </p:sp>
      <p:sp>
        <p:nvSpPr>
          <p:cNvPr id="67591" name="Text Box 98"/>
          <p:cNvSpPr txBox="1">
            <a:spLocks noChangeArrowheads="1"/>
          </p:cNvSpPr>
          <p:nvPr/>
        </p:nvSpPr>
        <p:spPr bwMode="auto">
          <a:xfrm>
            <a:off x="4014788" y="4808538"/>
            <a:ext cx="1724025" cy="646112"/>
          </a:xfrm>
          <a:prstGeom prst="rect">
            <a:avLst/>
          </a:prstGeom>
          <a:noFill/>
          <a:ln w="9525">
            <a:noFill/>
            <a:miter lim="800000"/>
            <a:headEnd/>
            <a:tailEnd/>
          </a:ln>
        </p:spPr>
        <p:txBody>
          <a:bodyPr wrap="none">
            <a:spAutoFit/>
          </a:bodyPr>
          <a:lstStyle/>
          <a:p>
            <a:pPr eaLnBrk="0" hangingPunct="0"/>
            <a:r>
              <a:rPr lang="en-US" altLang="zh-CN" b="1" dirty="0">
                <a:ea typeface="华文中宋" pitchFamily="2" charset="-122"/>
              </a:rPr>
              <a:t>           </a:t>
            </a:r>
            <a:r>
              <a:rPr lang="zh-CN" altLang="en-US" b="1">
                <a:ea typeface="华文中宋" pitchFamily="2" charset="-122"/>
              </a:rPr>
              <a:t>承 诺</a:t>
            </a:r>
          </a:p>
          <a:p>
            <a:pPr eaLnBrk="0" hangingPunct="0"/>
            <a:r>
              <a:rPr lang="zh-CN" altLang="en-US" b="1">
                <a:ea typeface="华文中宋" pitchFamily="2" charset="-122"/>
              </a:rPr>
              <a:t>      （将会做）</a:t>
            </a:r>
          </a:p>
        </p:txBody>
      </p:sp>
      <p:sp>
        <p:nvSpPr>
          <p:cNvPr id="67592" name="Text Box 99"/>
          <p:cNvSpPr txBox="1">
            <a:spLocks noChangeArrowheads="1"/>
          </p:cNvSpPr>
          <p:nvPr/>
        </p:nvSpPr>
        <p:spPr bwMode="auto">
          <a:xfrm>
            <a:off x="5711825" y="4797425"/>
            <a:ext cx="1954213" cy="830263"/>
          </a:xfrm>
          <a:prstGeom prst="rect">
            <a:avLst/>
          </a:prstGeom>
          <a:noFill/>
          <a:ln w="9525">
            <a:noFill/>
            <a:miter lim="800000"/>
            <a:headEnd/>
            <a:tailEnd/>
          </a:ln>
        </p:spPr>
        <p:txBody>
          <a:bodyPr wrap="none">
            <a:spAutoFit/>
          </a:bodyPr>
          <a:lstStyle/>
          <a:p>
            <a:pPr eaLnBrk="0" hangingPunct="0"/>
            <a:r>
              <a:rPr lang="en-US" altLang="zh-CN" b="1" dirty="0">
                <a:ea typeface="华文中宋" pitchFamily="2" charset="-122"/>
              </a:rPr>
              <a:t>          </a:t>
            </a:r>
            <a:r>
              <a:rPr lang="zh-CN" altLang="en-US" b="1">
                <a:ea typeface="华文中宋" pitchFamily="2" charset="-122"/>
              </a:rPr>
              <a:t>动 机</a:t>
            </a:r>
          </a:p>
          <a:p>
            <a:pPr eaLnBrk="0" hangingPunct="0"/>
            <a:r>
              <a:rPr lang="zh-CN" altLang="en-US" b="1">
                <a:ea typeface="华文中宋" pitchFamily="2" charset="-122"/>
              </a:rPr>
              <a:t>       （想做）</a:t>
            </a:r>
          </a:p>
        </p:txBody>
      </p:sp>
      <p:sp>
        <p:nvSpPr>
          <p:cNvPr id="85001" name="Text Box 100"/>
          <p:cNvSpPr txBox="1">
            <a:spLocks noChangeArrowheads="1"/>
          </p:cNvSpPr>
          <p:nvPr/>
        </p:nvSpPr>
        <p:spPr bwMode="auto">
          <a:xfrm>
            <a:off x="4308475" y="3124200"/>
            <a:ext cx="1303338" cy="523875"/>
          </a:xfrm>
          <a:prstGeom prst="rect">
            <a:avLst/>
          </a:prstGeom>
          <a:noFill/>
          <a:ln w="9525">
            <a:noFill/>
            <a:miter lim="800000"/>
            <a:headEnd/>
            <a:tailEnd/>
          </a:ln>
        </p:spPr>
        <p:txBody>
          <a:bodyPr wrap="none">
            <a:spAutoFit/>
          </a:bodyPr>
          <a:lstStyle/>
          <a:p>
            <a:r>
              <a:rPr lang="zh-CN" altLang="en-US" sz="2800" b="1">
                <a:latin typeface="Arial" pitchFamily="34" charset="0"/>
                <a:ea typeface="黑体" pitchFamily="49" charset="-122"/>
              </a:rPr>
              <a:t>能    力</a:t>
            </a:r>
          </a:p>
        </p:txBody>
      </p:sp>
      <p:sp>
        <p:nvSpPr>
          <p:cNvPr id="85002" name="Text Box 101"/>
          <p:cNvSpPr txBox="1">
            <a:spLocks noChangeArrowheads="1"/>
          </p:cNvSpPr>
          <p:nvPr/>
        </p:nvSpPr>
        <p:spPr bwMode="auto">
          <a:xfrm>
            <a:off x="4305300" y="3986213"/>
            <a:ext cx="1303338" cy="523875"/>
          </a:xfrm>
          <a:prstGeom prst="rect">
            <a:avLst/>
          </a:prstGeom>
          <a:noFill/>
          <a:ln w="9525">
            <a:noFill/>
            <a:miter lim="800000"/>
            <a:headEnd/>
            <a:tailEnd/>
          </a:ln>
        </p:spPr>
        <p:txBody>
          <a:bodyPr wrap="none">
            <a:spAutoFit/>
          </a:bodyPr>
          <a:lstStyle/>
          <a:p>
            <a:r>
              <a:rPr lang="zh-CN" altLang="en-US" sz="2800" b="1">
                <a:latin typeface="Arial" pitchFamily="34" charset="0"/>
                <a:ea typeface="黑体" pitchFamily="49" charset="-122"/>
              </a:rPr>
              <a:t>意    愿</a:t>
            </a:r>
          </a:p>
        </p:txBody>
      </p:sp>
      <p:sp>
        <p:nvSpPr>
          <p:cNvPr id="85003" name="Line 102"/>
          <p:cNvSpPr>
            <a:spLocks noChangeShapeType="1"/>
          </p:cNvSpPr>
          <p:nvPr/>
        </p:nvSpPr>
        <p:spPr bwMode="auto">
          <a:xfrm>
            <a:off x="4178300" y="3844925"/>
            <a:ext cx="1524000" cy="0"/>
          </a:xfrm>
          <a:prstGeom prst="line">
            <a:avLst/>
          </a:prstGeom>
          <a:noFill/>
          <a:ln w="57150">
            <a:solidFill>
              <a:schemeClr val="tx1"/>
            </a:solidFill>
            <a:round/>
            <a:headEnd/>
            <a:tailEnd/>
          </a:ln>
        </p:spPr>
        <p:txBody>
          <a:bodyPr/>
          <a:lstStyle/>
          <a:p>
            <a:endParaRPr lang="zh-CN" altLang="en-US"/>
          </a:p>
        </p:txBody>
      </p:sp>
      <p:sp>
        <p:nvSpPr>
          <p:cNvPr id="85004" name="AutoShape 103"/>
          <p:cNvSpPr>
            <a:spLocks noChangeArrowheads="1"/>
          </p:cNvSpPr>
          <p:nvPr/>
        </p:nvSpPr>
        <p:spPr bwMode="auto">
          <a:xfrm>
            <a:off x="3429000" y="3286125"/>
            <a:ext cx="457200" cy="1066800"/>
          </a:xfrm>
          <a:prstGeom prst="curvedRightArrow">
            <a:avLst>
              <a:gd name="adj1" fmla="val 46667"/>
              <a:gd name="adj2" fmla="val 93333"/>
              <a:gd name="adj3" fmla="val 33333"/>
            </a:avLst>
          </a:prstGeom>
          <a:solidFill>
            <a:srgbClr val="FFFF99"/>
          </a:solidFill>
          <a:ln w="9525">
            <a:solidFill>
              <a:schemeClr val="tx1"/>
            </a:solidFill>
            <a:miter lim="800000"/>
            <a:headEnd/>
            <a:tailEnd/>
          </a:ln>
        </p:spPr>
        <p:txBody>
          <a:bodyPr wrap="none" anchor="ctr"/>
          <a:lstStyle/>
          <a:p>
            <a:pPr eaLnBrk="0" hangingPunct="0"/>
            <a:endParaRPr lang="zh-CN" altLang="en-US"/>
          </a:p>
        </p:txBody>
      </p:sp>
      <p:sp>
        <p:nvSpPr>
          <p:cNvPr id="85005" name="Text Box 105"/>
          <p:cNvSpPr txBox="1">
            <a:spLocks noChangeArrowheads="1"/>
          </p:cNvSpPr>
          <p:nvPr/>
        </p:nvSpPr>
        <p:spPr bwMode="auto">
          <a:xfrm>
            <a:off x="1371600" y="3452813"/>
            <a:ext cx="1255713" cy="519112"/>
          </a:xfrm>
          <a:prstGeom prst="rect">
            <a:avLst/>
          </a:prstGeom>
          <a:noFill/>
          <a:ln w="9525">
            <a:noFill/>
            <a:miter lim="800000"/>
            <a:headEnd/>
            <a:tailEnd/>
          </a:ln>
        </p:spPr>
        <p:txBody>
          <a:bodyPr wrap="none">
            <a:spAutoFit/>
          </a:bodyPr>
          <a:lstStyle/>
          <a:p>
            <a:pPr eaLnBrk="0" hangingPunct="0"/>
            <a:r>
              <a:rPr lang="zh-CN" altLang="en-US" sz="2800" b="1">
                <a:ea typeface="黑体" pitchFamily="49" charset="-122"/>
              </a:rPr>
              <a:t>准备度</a:t>
            </a:r>
          </a:p>
        </p:txBody>
      </p:sp>
      <p:sp>
        <p:nvSpPr>
          <p:cNvPr id="85006" name="Line 106"/>
          <p:cNvSpPr>
            <a:spLocks noChangeShapeType="1"/>
          </p:cNvSpPr>
          <p:nvPr/>
        </p:nvSpPr>
        <p:spPr bwMode="auto">
          <a:xfrm>
            <a:off x="2743200" y="3667125"/>
            <a:ext cx="381000" cy="0"/>
          </a:xfrm>
          <a:prstGeom prst="line">
            <a:avLst/>
          </a:prstGeom>
          <a:noFill/>
          <a:ln w="38100">
            <a:solidFill>
              <a:schemeClr val="tx1"/>
            </a:solidFill>
            <a:round/>
            <a:headEnd/>
            <a:tailEnd/>
          </a:ln>
        </p:spPr>
        <p:txBody>
          <a:bodyPr/>
          <a:lstStyle/>
          <a:p>
            <a:endParaRPr lang="zh-CN" altLang="en-US"/>
          </a:p>
        </p:txBody>
      </p:sp>
      <p:sp>
        <p:nvSpPr>
          <p:cNvPr id="85007" name="Line 107"/>
          <p:cNvSpPr>
            <a:spLocks noChangeShapeType="1"/>
          </p:cNvSpPr>
          <p:nvPr/>
        </p:nvSpPr>
        <p:spPr bwMode="auto">
          <a:xfrm>
            <a:off x="2743200" y="3819525"/>
            <a:ext cx="381000" cy="0"/>
          </a:xfrm>
          <a:prstGeom prst="line">
            <a:avLst/>
          </a:prstGeom>
          <a:noFill/>
          <a:ln w="38100">
            <a:solidFill>
              <a:schemeClr val="tx1"/>
            </a:solidFill>
            <a:round/>
            <a:headEnd/>
            <a:tailEnd/>
          </a:ln>
        </p:spPr>
        <p:txBody>
          <a:bodyPr/>
          <a:lstStyle/>
          <a:p>
            <a:endParaRPr lang="zh-CN" altLang="en-US"/>
          </a:p>
        </p:txBody>
      </p:sp>
      <p:sp>
        <p:nvSpPr>
          <p:cNvPr id="85008" name="AutoShape 103"/>
          <p:cNvSpPr>
            <a:spLocks noChangeArrowheads="1"/>
          </p:cNvSpPr>
          <p:nvPr/>
        </p:nvSpPr>
        <p:spPr bwMode="auto">
          <a:xfrm rot="10800000">
            <a:off x="5929313" y="3214688"/>
            <a:ext cx="457200" cy="1066800"/>
          </a:xfrm>
          <a:prstGeom prst="curvedRightArrow">
            <a:avLst>
              <a:gd name="adj1" fmla="val 46667"/>
              <a:gd name="adj2" fmla="val 93333"/>
              <a:gd name="adj3" fmla="val 33333"/>
            </a:avLst>
          </a:prstGeom>
          <a:solidFill>
            <a:srgbClr val="FFFF99"/>
          </a:solidFill>
          <a:ln w="9525">
            <a:solidFill>
              <a:schemeClr val="tx1"/>
            </a:solidFill>
            <a:miter lim="800000"/>
            <a:headEnd/>
            <a:tailEnd/>
          </a:ln>
        </p:spPr>
        <p:txBody>
          <a:bodyPr wrap="none" anchor="ctr"/>
          <a:lstStyle/>
          <a:p>
            <a:pPr eaLnBrk="0" hangingPunct="0"/>
            <a:endParaRPr lang="zh-CN" altLang="en-US"/>
          </a:p>
        </p:txBody>
      </p:sp>
    </p:spTree>
    <p:extLst>
      <p:ext uri="{BB962C8B-B14F-4D97-AF65-F5344CB8AC3E}">
        <p14:creationId xmlns:p14="http://schemas.microsoft.com/office/powerpoint/2010/main" val="51964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down)">
                                      <p:cBhvr>
                                        <p:cTn id="7" dur="500"/>
                                        <p:tgtEl>
                                          <p:spTgt spid="6758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wipe(down)">
                                      <p:cBhvr>
                                        <p:cTn id="10" dur="500"/>
                                        <p:tgtEl>
                                          <p:spTgt spid="675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7588">
                                            <p:txEl>
                                              <p:pRg st="0" end="0"/>
                                            </p:txEl>
                                          </p:spTgt>
                                        </p:tgtEl>
                                        <p:attrNameLst>
                                          <p:attrName>style.visibility</p:attrName>
                                        </p:attrNameLst>
                                      </p:cBhvr>
                                      <p:to>
                                        <p:strVal val="visible"/>
                                      </p:to>
                                    </p:set>
                                    <p:animEffect transition="in" filter="wipe(down)">
                                      <p:cBhvr>
                                        <p:cTn id="15" dur="500"/>
                                        <p:tgtEl>
                                          <p:spTgt spid="67588">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7588">
                                            <p:txEl>
                                              <p:pRg st="1" end="1"/>
                                            </p:txEl>
                                          </p:spTgt>
                                        </p:tgtEl>
                                        <p:attrNameLst>
                                          <p:attrName>style.visibility</p:attrName>
                                        </p:attrNameLst>
                                      </p:cBhvr>
                                      <p:to>
                                        <p:strVal val="visible"/>
                                      </p:to>
                                    </p:set>
                                    <p:animEffect transition="in" filter="wipe(down)">
                                      <p:cBhvr>
                                        <p:cTn id="18" dur="500"/>
                                        <p:tgtEl>
                                          <p:spTgt spid="6758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7589">
                                            <p:txEl>
                                              <p:pRg st="0" end="0"/>
                                            </p:txEl>
                                          </p:spTgt>
                                        </p:tgtEl>
                                        <p:attrNameLst>
                                          <p:attrName>style.visibility</p:attrName>
                                        </p:attrNameLst>
                                      </p:cBhvr>
                                      <p:to>
                                        <p:strVal val="visible"/>
                                      </p:to>
                                    </p:set>
                                    <p:animEffect transition="in" filter="wipe(down)">
                                      <p:cBhvr>
                                        <p:cTn id="23" dur="500"/>
                                        <p:tgtEl>
                                          <p:spTgt spid="67589">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67589">
                                            <p:txEl>
                                              <p:pRg st="1" end="1"/>
                                            </p:txEl>
                                          </p:spTgt>
                                        </p:tgtEl>
                                        <p:attrNameLst>
                                          <p:attrName>style.visibility</p:attrName>
                                        </p:attrNameLst>
                                      </p:cBhvr>
                                      <p:to>
                                        <p:strVal val="visible"/>
                                      </p:to>
                                    </p:set>
                                    <p:animEffect transition="in" filter="wipe(down)">
                                      <p:cBhvr>
                                        <p:cTn id="26" dur="500"/>
                                        <p:tgtEl>
                                          <p:spTgt spid="6758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7590">
                                            <p:txEl>
                                              <p:pRg st="0" end="0"/>
                                            </p:txEl>
                                          </p:spTgt>
                                        </p:tgtEl>
                                        <p:attrNameLst>
                                          <p:attrName>style.visibility</p:attrName>
                                        </p:attrNameLst>
                                      </p:cBhvr>
                                      <p:to>
                                        <p:strVal val="visible"/>
                                      </p:to>
                                    </p:set>
                                    <p:animEffect transition="in" filter="wipe(down)">
                                      <p:cBhvr>
                                        <p:cTn id="31" dur="500"/>
                                        <p:tgtEl>
                                          <p:spTgt spid="67590">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67590">
                                            <p:txEl>
                                              <p:pRg st="1" end="1"/>
                                            </p:txEl>
                                          </p:spTgt>
                                        </p:tgtEl>
                                        <p:attrNameLst>
                                          <p:attrName>style.visibility</p:attrName>
                                        </p:attrNameLst>
                                      </p:cBhvr>
                                      <p:to>
                                        <p:strVal val="visible"/>
                                      </p:to>
                                    </p:set>
                                    <p:animEffect transition="in" filter="wipe(down)">
                                      <p:cBhvr>
                                        <p:cTn id="34" dur="500"/>
                                        <p:tgtEl>
                                          <p:spTgt spid="6759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7591">
                                            <p:txEl>
                                              <p:pRg st="0" end="0"/>
                                            </p:txEl>
                                          </p:spTgt>
                                        </p:tgtEl>
                                        <p:attrNameLst>
                                          <p:attrName>style.visibility</p:attrName>
                                        </p:attrNameLst>
                                      </p:cBhvr>
                                      <p:to>
                                        <p:strVal val="visible"/>
                                      </p:to>
                                    </p:set>
                                    <p:animEffect transition="in" filter="wipe(down)">
                                      <p:cBhvr>
                                        <p:cTn id="39" dur="500"/>
                                        <p:tgtEl>
                                          <p:spTgt spid="67591">
                                            <p:txEl>
                                              <p:pRg st="0" end="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67591">
                                            <p:txEl>
                                              <p:pRg st="1" end="1"/>
                                            </p:txEl>
                                          </p:spTgt>
                                        </p:tgtEl>
                                        <p:attrNameLst>
                                          <p:attrName>style.visibility</p:attrName>
                                        </p:attrNameLst>
                                      </p:cBhvr>
                                      <p:to>
                                        <p:strVal val="visible"/>
                                      </p:to>
                                    </p:set>
                                    <p:animEffect transition="in" filter="wipe(down)">
                                      <p:cBhvr>
                                        <p:cTn id="42" dur="500"/>
                                        <p:tgtEl>
                                          <p:spTgt spid="6759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7592">
                                            <p:txEl>
                                              <p:pRg st="0" end="0"/>
                                            </p:txEl>
                                          </p:spTgt>
                                        </p:tgtEl>
                                        <p:attrNameLst>
                                          <p:attrName>style.visibility</p:attrName>
                                        </p:attrNameLst>
                                      </p:cBhvr>
                                      <p:to>
                                        <p:strVal val="visible"/>
                                      </p:to>
                                    </p:set>
                                    <p:animEffect transition="in" filter="wipe(down)">
                                      <p:cBhvr>
                                        <p:cTn id="47" dur="500"/>
                                        <p:tgtEl>
                                          <p:spTgt spid="67592">
                                            <p:txEl>
                                              <p:pRg st="0" end="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67592">
                                            <p:txEl>
                                              <p:pRg st="1" end="1"/>
                                            </p:txEl>
                                          </p:spTgt>
                                        </p:tgtEl>
                                        <p:attrNameLst>
                                          <p:attrName>style.visibility</p:attrName>
                                        </p:attrNameLst>
                                      </p:cBhvr>
                                      <p:to>
                                        <p:strVal val="visible"/>
                                      </p:to>
                                    </p:set>
                                    <p:animEffect transition="in" filter="wipe(down)">
                                      <p:cBhvr>
                                        <p:cTn id="50" dur="500"/>
                                        <p:tgtEl>
                                          <p:spTgt spid="675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179695" y="1477272"/>
            <a:ext cx="8820294" cy="1015663"/>
          </a:xfrm>
          <a:prstGeom prst="rect">
            <a:avLst/>
          </a:prstGeom>
          <a:noFill/>
          <a:ln w="9525">
            <a:noFill/>
            <a:miter lim="800000"/>
            <a:headEnd/>
            <a:tailEnd/>
          </a:ln>
        </p:spPr>
        <p:txBody>
          <a:bodyPr wrap="square">
            <a:spAutoFit/>
          </a:bodyPr>
          <a:lstStyle/>
          <a:p>
            <a:pPr eaLnBrk="0" hangingPunct="0">
              <a:lnSpc>
                <a:spcPct val="150000"/>
              </a:lnSpc>
            </a:pPr>
            <a:r>
              <a:rPr lang="zh-CN" altLang="en-US" sz="2000" b="1" dirty="0"/>
              <a:t>准备度水平</a:t>
            </a:r>
            <a:r>
              <a:rPr lang="en-US" altLang="zh-CN" sz="2000" b="1" dirty="0"/>
              <a:t>(readiness levels)--</a:t>
            </a:r>
            <a:r>
              <a:rPr lang="zh-CN" altLang="en-US" sz="2000" b="1" dirty="0"/>
              <a:t>是指人们在每项工作中所表现出的能力和意愿的不同组合。按能力和意愿高低程度，形成了四种不同的准备度水平。</a:t>
            </a:r>
          </a:p>
        </p:txBody>
      </p:sp>
      <p:sp>
        <p:nvSpPr>
          <p:cNvPr id="86020" name="Line 5"/>
          <p:cNvSpPr>
            <a:spLocks noChangeShapeType="1"/>
          </p:cNvSpPr>
          <p:nvPr/>
        </p:nvSpPr>
        <p:spPr bwMode="auto">
          <a:xfrm>
            <a:off x="1357313" y="6075363"/>
            <a:ext cx="5357812" cy="68262"/>
          </a:xfrm>
          <a:prstGeom prst="line">
            <a:avLst/>
          </a:prstGeom>
          <a:noFill/>
          <a:ln w="28575">
            <a:solidFill>
              <a:schemeClr val="tx1"/>
            </a:solidFill>
            <a:round/>
            <a:headEnd/>
            <a:tailEnd type="triangle" w="med" len="med"/>
          </a:ln>
        </p:spPr>
        <p:txBody>
          <a:bodyPr>
            <a:spAutoFit/>
          </a:bodyPr>
          <a:lstStyle/>
          <a:p>
            <a:endParaRPr lang="zh-CN" altLang="en-US"/>
          </a:p>
        </p:txBody>
      </p:sp>
      <p:sp>
        <p:nvSpPr>
          <p:cNvPr id="86021" name="Line 6"/>
          <p:cNvSpPr>
            <a:spLocks noChangeShapeType="1"/>
          </p:cNvSpPr>
          <p:nvPr/>
        </p:nvSpPr>
        <p:spPr bwMode="auto">
          <a:xfrm flipV="1">
            <a:off x="1643063" y="2432050"/>
            <a:ext cx="0" cy="4038600"/>
          </a:xfrm>
          <a:prstGeom prst="line">
            <a:avLst/>
          </a:prstGeom>
          <a:noFill/>
          <a:ln w="28575">
            <a:solidFill>
              <a:schemeClr val="tx1"/>
            </a:solidFill>
            <a:round/>
            <a:headEnd/>
            <a:tailEnd type="triangle" w="med" len="med"/>
          </a:ln>
        </p:spPr>
        <p:txBody>
          <a:bodyPr>
            <a:spAutoFit/>
          </a:bodyPr>
          <a:lstStyle/>
          <a:p>
            <a:endParaRPr lang="zh-CN" altLang="en-US"/>
          </a:p>
        </p:txBody>
      </p:sp>
      <p:graphicFrame>
        <p:nvGraphicFramePr>
          <p:cNvPr id="8" name="Group 124"/>
          <p:cNvGraphicFramePr>
            <a:graphicFrameLocks noGrp="1"/>
          </p:cNvGraphicFramePr>
          <p:nvPr/>
        </p:nvGraphicFramePr>
        <p:xfrm>
          <a:off x="1879600" y="4800600"/>
          <a:ext cx="1301750" cy="1158188"/>
        </p:xfrm>
        <a:graphic>
          <a:graphicData uri="http://schemas.openxmlformats.org/drawingml/2006/table">
            <a:tbl>
              <a:tblPr/>
              <a:tblGrid>
                <a:gridCol w="1301750"/>
              </a:tblGrid>
              <a:tr h="3961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chemeClr val="tx1"/>
                          </a:solidFill>
                          <a:effectLst/>
                          <a:latin typeface="Tahoma" pitchFamily="34" charset="0"/>
                          <a:ea typeface="华文楷体" pitchFamily="2" charset="-122"/>
                        </a:rPr>
                        <a:t>R1</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低能力</a:t>
                      </a:r>
                      <a:endParaRPr kumimoji="1" lang="en-US" altLang="zh-CN" sz="2000" b="1" i="0" u="none" strike="noStrike" cap="none" normalizeH="0" baseline="0" dirty="0" smtClean="0">
                        <a:ln>
                          <a:noFill/>
                        </a:ln>
                        <a:solidFill>
                          <a:schemeClr val="tx1"/>
                        </a:solidFill>
                        <a:effectLst/>
                        <a:latin typeface="Tahoma" pitchFamily="34" charset="0"/>
                        <a:ea typeface="华文楷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低意愿</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Group 117"/>
          <p:cNvGraphicFramePr>
            <a:graphicFrameLocks noGrp="1"/>
          </p:cNvGraphicFramePr>
          <p:nvPr/>
        </p:nvGraphicFramePr>
        <p:xfrm>
          <a:off x="1887538" y="2978150"/>
          <a:ext cx="1327139" cy="1158188"/>
        </p:xfrm>
        <a:graphic>
          <a:graphicData uri="http://schemas.openxmlformats.org/drawingml/2006/table">
            <a:tbl>
              <a:tblPr/>
              <a:tblGrid>
                <a:gridCol w="1327139"/>
              </a:tblGrid>
              <a:tr h="3961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chemeClr val="tx1"/>
                          </a:solidFill>
                          <a:effectLst/>
                          <a:latin typeface="Tahoma" pitchFamily="34" charset="0"/>
                          <a:ea typeface="华文楷体" pitchFamily="2" charset="-122"/>
                        </a:rPr>
                        <a:t>R2</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低能力</a:t>
                      </a:r>
                      <a:endParaRPr kumimoji="1" lang="en-US" altLang="zh-CN" sz="2000" b="1" i="0" u="none" strike="noStrike" cap="none" normalizeH="0" baseline="0" dirty="0" smtClean="0">
                        <a:ln>
                          <a:noFill/>
                        </a:ln>
                        <a:solidFill>
                          <a:schemeClr val="tx1"/>
                        </a:solidFill>
                        <a:effectLst/>
                        <a:latin typeface="Tahoma" pitchFamily="34" charset="0"/>
                        <a:ea typeface="华文楷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高意愿</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118"/>
          <p:cNvGraphicFramePr>
            <a:graphicFrameLocks noGrp="1"/>
          </p:cNvGraphicFramePr>
          <p:nvPr/>
        </p:nvGraphicFramePr>
        <p:xfrm>
          <a:off x="4214813" y="4800600"/>
          <a:ext cx="1301750" cy="1158188"/>
        </p:xfrm>
        <a:graphic>
          <a:graphicData uri="http://schemas.openxmlformats.org/drawingml/2006/table">
            <a:tbl>
              <a:tblPr/>
              <a:tblGrid>
                <a:gridCol w="1301750"/>
              </a:tblGrid>
              <a:tr h="14303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chemeClr val="tx1"/>
                          </a:solidFill>
                          <a:effectLst/>
                          <a:latin typeface="Tahoma" pitchFamily="34" charset="0"/>
                          <a:ea typeface="华文楷体" pitchFamily="2" charset="-122"/>
                        </a:rPr>
                        <a:t>R3</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高能力</a:t>
                      </a:r>
                      <a:endParaRPr kumimoji="1" lang="en-US" altLang="zh-CN" sz="2000" b="1" i="0" u="none" strike="noStrike" cap="none" normalizeH="0" baseline="0" dirty="0" smtClean="0">
                        <a:ln>
                          <a:noFill/>
                        </a:ln>
                        <a:solidFill>
                          <a:schemeClr val="tx1"/>
                        </a:solidFill>
                        <a:effectLst/>
                        <a:latin typeface="Tahoma" pitchFamily="34" charset="0"/>
                        <a:ea typeface="华文楷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低意愿</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Group 119"/>
          <p:cNvGraphicFramePr>
            <a:graphicFrameLocks noGrp="1"/>
          </p:cNvGraphicFramePr>
          <p:nvPr/>
        </p:nvGraphicFramePr>
        <p:xfrm>
          <a:off x="4214813" y="2987675"/>
          <a:ext cx="1371600" cy="1158188"/>
        </p:xfrm>
        <a:graphic>
          <a:graphicData uri="http://schemas.openxmlformats.org/drawingml/2006/table">
            <a:tbl>
              <a:tblPr/>
              <a:tblGrid>
                <a:gridCol w="1371600"/>
              </a:tblGrid>
              <a:tr h="3961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chemeClr val="tx1"/>
                          </a:solidFill>
                          <a:effectLst/>
                          <a:latin typeface="Tahoma" pitchFamily="34" charset="0"/>
                          <a:ea typeface="华文楷体" pitchFamily="2" charset="-122"/>
                        </a:rPr>
                        <a:t>R4</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高能力</a:t>
                      </a:r>
                      <a:endParaRPr kumimoji="1" lang="en-US" altLang="zh-CN" sz="2000" b="1" i="0" u="none" strike="noStrike" cap="none" normalizeH="0" baseline="0" dirty="0" smtClean="0">
                        <a:ln>
                          <a:noFill/>
                        </a:ln>
                        <a:solidFill>
                          <a:schemeClr val="tx1"/>
                        </a:solidFill>
                        <a:effectLst/>
                        <a:latin typeface="Tahoma" pitchFamily="34" charset="0"/>
                        <a:ea typeface="华文楷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高意愿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58" name="矩形 1"/>
          <p:cNvSpPr>
            <a:spLocks noChangeArrowheads="1"/>
          </p:cNvSpPr>
          <p:nvPr/>
        </p:nvSpPr>
        <p:spPr bwMode="auto">
          <a:xfrm>
            <a:off x="4643438" y="6146800"/>
            <a:ext cx="646112" cy="369888"/>
          </a:xfrm>
          <a:prstGeom prst="rect">
            <a:avLst/>
          </a:prstGeom>
          <a:noFill/>
          <a:ln w="9525">
            <a:noFill/>
            <a:miter lim="800000"/>
            <a:headEnd/>
            <a:tailEnd/>
          </a:ln>
        </p:spPr>
        <p:txBody>
          <a:bodyPr wrap="none">
            <a:spAutoFit/>
          </a:bodyPr>
          <a:lstStyle/>
          <a:p>
            <a:pPr eaLnBrk="0" hangingPunct="0"/>
            <a:r>
              <a:rPr lang="zh-CN" altLang="en-US" b="1">
                <a:solidFill>
                  <a:srgbClr val="FF0000"/>
                </a:solidFill>
              </a:rPr>
              <a:t>能力</a:t>
            </a:r>
          </a:p>
        </p:txBody>
      </p:sp>
      <p:sp>
        <p:nvSpPr>
          <p:cNvPr id="86059" name="矩形 11"/>
          <p:cNvSpPr>
            <a:spLocks noChangeArrowheads="1"/>
          </p:cNvSpPr>
          <p:nvPr/>
        </p:nvSpPr>
        <p:spPr bwMode="auto">
          <a:xfrm>
            <a:off x="857250" y="4075113"/>
            <a:ext cx="649288" cy="369887"/>
          </a:xfrm>
          <a:prstGeom prst="rect">
            <a:avLst/>
          </a:prstGeom>
          <a:noFill/>
          <a:ln w="9525">
            <a:noFill/>
            <a:miter lim="800000"/>
            <a:headEnd/>
            <a:tailEnd/>
          </a:ln>
        </p:spPr>
        <p:txBody>
          <a:bodyPr wrap="none">
            <a:spAutoFit/>
          </a:bodyPr>
          <a:lstStyle/>
          <a:p>
            <a:pPr eaLnBrk="0" hangingPunct="0"/>
            <a:r>
              <a:rPr lang="zh-CN" altLang="en-US" b="1">
                <a:solidFill>
                  <a:srgbClr val="FF0000"/>
                </a:solidFill>
              </a:rPr>
              <a:t>意愿</a:t>
            </a:r>
          </a:p>
        </p:txBody>
      </p:sp>
    </p:spTree>
    <p:extLst>
      <p:ext uri="{BB962C8B-B14F-4D97-AF65-F5344CB8AC3E}">
        <p14:creationId xmlns:p14="http://schemas.microsoft.com/office/powerpoint/2010/main" val="14955791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20" y="1785892"/>
            <a:ext cx="8064560" cy="1571103"/>
          </a:xfrm>
        </p:spPr>
        <p:txBody>
          <a:bodyPr/>
          <a:lstStyle/>
          <a:p>
            <a:pPr eaLnBrk="0" hangingPunct="0">
              <a:buFont typeface="Arial" pitchFamily="34" charset="0"/>
              <a:defRPr/>
            </a:pPr>
            <a:r>
              <a:rPr lang="en-US" altLang="zh-CN" sz="3600" kern="1200" dirty="0" smtClean="0">
                <a:effectLst>
                  <a:outerShdw blurRad="38100" dist="38100" dir="2700000" algn="tl">
                    <a:srgbClr val="C0C0C0"/>
                  </a:outerShdw>
                </a:effectLst>
                <a:latin typeface="宋体" pitchFamily="2" charset="-122"/>
                <a:ea typeface="宋体" pitchFamily="2" charset="-122"/>
              </a:rPr>
              <a:t> 	</a:t>
            </a:r>
            <a:r>
              <a:rPr lang="zh-CN" altLang="en-US" sz="3600" kern="1200" dirty="0" smtClean="0">
                <a:effectLst>
                  <a:outerShdw blurRad="38100" dist="38100" dir="2700000" algn="tl">
                    <a:srgbClr val="C0C0C0"/>
                  </a:outerShdw>
                </a:effectLst>
                <a:latin typeface="宋体" pitchFamily="2" charset="-122"/>
                <a:ea typeface="宋体" pitchFamily="2" charset="-122"/>
              </a:rPr>
              <a:t>许多优秀的管理者解决</a:t>
            </a:r>
            <a:r>
              <a:rPr lang="zh-CN" altLang="en-US" sz="3600" kern="1200" dirty="0" smtClean="0">
                <a:effectLst>
                  <a:outerShdw blurRad="38100" dist="38100" dir="2700000" algn="tl">
                    <a:srgbClr val="C0C0C0"/>
                  </a:outerShdw>
                </a:effectLst>
                <a:latin typeface="宋体" pitchFamily="2" charset="-122"/>
                <a:ea typeface="宋体" pitchFamily="2" charset="-122"/>
              </a:rPr>
              <a:t>不了可持续发展的关键因素是什么？</a:t>
            </a:r>
            <a:r>
              <a:rPr lang="en-US" altLang="zh-CN" sz="3600" kern="1200" dirty="0" smtClean="0">
                <a:effectLst>
                  <a:outerShdw blurRad="38100" dist="38100" dir="2700000" algn="tl">
                    <a:srgbClr val="C0C0C0"/>
                  </a:outerShdw>
                </a:effectLst>
                <a:latin typeface="宋体" pitchFamily="2" charset="-122"/>
                <a:ea typeface="宋体" pitchFamily="2" charset="-122"/>
              </a:rPr>
              <a:t/>
            </a:r>
            <a:br>
              <a:rPr lang="en-US" altLang="zh-CN" sz="3600" kern="1200" dirty="0" smtClean="0">
                <a:effectLst>
                  <a:outerShdw blurRad="38100" dist="38100" dir="2700000" algn="tl">
                    <a:srgbClr val="C0C0C0"/>
                  </a:outerShdw>
                </a:effectLst>
                <a:latin typeface="宋体" pitchFamily="2" charset="-122"/>
                <a:ea typeface="宋体" pitchFamily="2" charset="-122"/>
              </a:rPr>
            </a:br>
            <a:r>
              <a:rPr lang="en-US" altLang="zh-CN" sz="3600" kern="1200" dirty="0" smtClean="0">
                <a:effectLst>
                  <a:outerShdw blurRad="38100" dist="38100" dir="2700000" algn="tl">
                    <a:srgbClr val="C0C0C0"/>
                  </a:outerShdw>
                </a:effectLst>
                <a:latin typeface="宋体" pitchFamily="2" charset="-122"/>
                <a:ea typeface="宋体" pitchFamily="2" charset="-122"/>
              </a:rPr>
              <a:t>	</a:t>
            </a:r>
            <a:endParaRPr lang="zh-CN" altLang="en-US" sz="3600" kern="1200" dirty="0" smtClean="0">
              <a:effectLst>
                <a:outerShdw blurRad="38100" dist="38100" dir="2700000" algn="tl">
                  <a:srgbClr val="C0C0C0"/>
                </a:outerShdw>
              </a:effectLst>
              <a:latin typeface="宋体" pitchFamily="2" charset="-122"/>
              <a:ea typeface="宋体" pitchFamily="2" charset="-122"/>
            </a:endParaRPr>
          </a:p>
        </p:txBody>
      </p:sp>
    </p:spTree>
    <p:extLst>
      <p:ext uri="{BB962C8B-B14F-4D97-AF65-F5344CB8AC3E}">
        <p14:creationId xmlns:p14="http://schemas.microsoft.com/office/powerpoint/2010/main" val="172456349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411760" y="548680"/>
            <a:ext cx="4191000" cy="641350"/>
          </a:xfrm>
          <a:prstGeom prst="rect">
            <a:avLst/>
          </a:prstGeom>
          <a:noFill/>
          <a:ln w="9525">
            <a:noFill/>
            <a:miter lim="800000"/>
            <a:headEnd/>
            <a:tailEnd/>
          </a:ln>
        </p:spPr>
        <p:txBody>
          <a:bodyPr>
            <a:spAutoFit/>
          </a:bodyPr>
          <a:lstStyle/>
          <a:p>
            <a:r>
              <a:rPr lang="zh-CN" altLang="en-US" sz="3600" b="1" dirty="0"/>
              <a:t>领导风格的定义</a:t>
            </a:r>
          </a:p>
        </p:txBody>
      </p:sp>
      <p:sp>
        <p:nvSpPr>
          <p:cNvPr id="90115" name="Text Box 3"/>
          <p:cNvSpPr txBox="1">
            <a:spLocks noChangeArrowheads="1"/>
          </p:cNvSpPr>
          <p:nvPr/>
        </p:nvSpPr>
        <p:spPr bwMode="auto">
          <a:xfrm>
            <a:off x="1447800" y="2514600"/>
            <a:ext cx="6172200" cy="954107"/>
          </a:xfrm>
          <a:prstGeom prst="rect">
            <a:avLst/>
          </a:prstGeom>
          <a:noFill/>
          <a:ln w="9525">
            <a:noFill/>
            <a:miter lim="800000"/>
            <a:headEnd/>
            <a:tailEnd/>
          </a:ln>
        </p:spPr>
        <p:txBody>
          <a:bodyPr>
            <a:spAutoFit/>
          </a:bodyPr>
          <a:lstStyle/>
          <a:p>
            <a:pPr eaLnBrk="0" hangingPunct="0"/>
            <a:r>
              <a:rPr lang="zh-CN" altLang="en-US" sz="2800" dirty="0"/>
              <a:t>领导风格指的是</a:t>
            </a:r>
            <a:r>
              <a:rPr lang="en-US" altLang="zh-CN" sz="2800" dirty="0"/>
              <a:t>—</a:t>
            </a:r>
            <a:r>
              <a:rPr lang="zh-CN" altLang="en-US" sz="2800" u="sng" dirty="0"/>
              <a:t>他人感觉到的领导者的行为模式（包括语言和行动）</a:t>
            </a:r>
          </a:p>
        </p:txBody>
      </p:sp>
      <p:sp>
        <p:nvSpPr>
          <p:cNvPr id="90116" name="Text Box 5"/>
          <p:cNvSpPr txBox="1">
            <a:spLocks noChangeArrowheads="1"/>
          </p:cNvSpPr>
          <p:nvPr/>
        </p:nvSpPr>
        <p:spPr bwMode="auto">
          <a:xfrm>
            <a:off x="1524000" y="4131077"/>
            <a:ext cx="6172200" cy="954107"/>
          </a:xfrm>
          <a:prstGeom prst="rect">
            <a:avLst/>
          </a:prstGeom>
          <a:noFill/>
          <a:ln w="9525">
            <a:noFill/>
            <a:miter lim="800000"/>
            <a:headEnd/>
            <a:tailEnd/>
          </a:ln>
        </p:spPr>
        <p:txBody>
          <a:bodyPr>
            <a:spAutoFit/>
          </a:bodyPr>
          <a:lstStyle/>
          <a:p>
            <a:pPr eaLnBrk="0" hangingPunct="0"/>
            <a:r>
              <a:rPr lang="zh-CN" altLang="en-US" sz="2800" dirty="0"/>
              <a:t>领导风格是根据领导者在他人眼中的表现来确定的。</a:t>
            </a:r>
          </a:p>
        </p:txBody>
      </p:sp>
    </p:spTree>
    <p:extLst>
      <p:ext uri="{BB962C8B-B14F-4D97-AF65-F5344CB8AC3E}">
        <p14:creationId xmlns:p14="http://schemas.microsoft.com/office/powerpoint/2010/main" val="206693176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907704" y="404664"/>
            <a:ext cx="4800600" cy="641350"/>
          </a:xfrm>
          <a:prstGeom prst="rect">
            <a:avLst/>
          </a:prstGeom>
          <a:noFill/>
          <a:ln w="9525">
            <a:noFill/>
            <a:miter lim="800000"/>
            <a:headEnd/>
            <a:tailEnd/>
          </a:ln>
        </p:spPr>
        <p:txBody>
          <a:bodyPr>
            <a:spAutoFit/>
          </a:bodyPr>
          <a:lstStyle/>
          <a:p>
            <a:r>
              <a:rPr lang="zh-CN" altLang="en-US" sz="3600" b="1" dirty="0"/>
              <a:t>领导者行为的两种分类</a:t>
            </a:r>
          </a:p>
        </p:txBody>
      </p:sp>
      <p:sp>
        <p:nvSpPr>
          <p:cNvPr id="74755" name="Text Box 3"/>
          <p:cNvSpPr txBox="1">
            <a:spLocks noChangeArrowheads="1"/>
          </p:cNvSpPr>
          <p:nvPr/>
        </p:nvSpPr>
        <p:spPr bwMode="auto">
          <a:xfrm>
            <a:off x="1331640" y="1758295"/>
            <a:ext cx="6096000" cy="2246769"/>
          </a:xfrm>
          <a:prstGeom prst="rect">
            <a:avLst/>
          </a:prstGeom>
          <a:noFill/>
          <a:ln w="9525">
            <a:noFill/>
            <a:miter lim="800000"/>
            <a:headEnd/>
            <a:tailEnd/>
          </a:ln>
        </p:spPr>
        <p:txBody>
          <a:bodyPr>
            <a:spAutoFit/>
          </a:bodyPr>
          <a:lstStyle/>
          <a:p>
            <a:pPr eaLnBrk="0" hangingPunct="0"/>
            <a:r>
              <a:rPr lang="zh-CN" altLang="en-US" sz="2800" b="1" dirty="0">
                <a:solidFill>
                  <a:srgbClr val="FF0000"/>
                </a:solidFill>
              </a:rPr>
              <a:t>工作行为（</a:t>
            </a:r>
            <a:r>
              <a:rPr lang="en-US" altLang="zh-CN" sz="2800" b="1" dirty="0">
                <a:solidFill>
                  <a:srgbClr val="FF0000"/>
                </a:solidFill>
              </a:rPr>
              <a:t>Task behavior</a:t>
            </a:r>
            <a:r>
              <a:rPr lang="zh-CN" altLang="en-US" sz="2800" b="1" dirty="0">
                <a:solidFill>
                  <a:srgbClr val="FF0000"/>
                </a:solidFill>
              </a:rPr>
              <a:t>）</a:t>
            </a:r>
          </a:p>
          <a:p>
            <a:pPr eaLnBrk="0" hangingPunct="0"/>
            <a:r>
              <a:rPr lang="zh-CN" altLang="en-US" sz="2800" dirty="0"/>
              <a:t>     </a:t>
            </a:r>
            <a:r>
              <a:rPr lang="en-US" altLang="zh-CN" sz="2800" dirty="0"/>
              <a:t>--</a:t>
            </a:r>
            <a:r>
              <a:rPr lang="zh-CN" altLang="en-US" sz="2800" u="sng" dirty="0"/>
              <a:t>是指领导者清楚的说明个人或组织的责任的程度。这种行为包括告诉人们做什么，如何做，什么时间做，在哪里做，以及由谁来做。</a:t>
            </a:r>
          </a:p>
        </p:txBody>
      </p:sp>
      <p:sp>
        <p:nvSpPr>
          <p:cNvPr id="74756" name="Text Box 4"/>
          <p:cNvSpPr txBox="1">
            <a:spLocks noChangeArrowheads="1"/>
          </p:cNvSpPr>
          <p:nvPr/>
        </p:nvSpPr>
        <p:spPr bwMode="auto">
          <a:xfrm>
            <a:off x="1403648" y="3919696"/>
            <a:ext cx="6096000" cy="2677656"/>
          </a:xfrm>
          <a:prstGeom prst="rect">
            <a:avLst/>
          </a:prstGeom>
          <a:noFill/>
          <a:ln w="9525">
            <a:noFill/>
            <a:miter lim="800000"/>
            <a:headEnd/>
            <a:tailEnd/>
          </a:ln>
        </p:spPr>
        <p:txBody>
          <a:bodyPr>
            <a:spAutoFit/>
          </a:bodyPr>
          <a:lstStyle/>
          <a:p>
            <a:pPr eaLnBrk="0" hangingPunct="0"/>
            <a:r>
              <a:rPr lang="zh-CN" altLang="en-US" sz="2800" b="1" dirty="0">
                <a:solidFill>
                  <a:srgbClr val="FF0000"/>
                </a:solidFill>
              </a:rPr>
              <a:t>关系行为（</a:t>
            </a:r>
            <a:r>
              <a:rPr lang="en-US" altLang="zh-CN" sz="2800" b="1" dirty="0">
                <a:solidFill>
                  <a:srgbClr val="FF0000"/>
                </a:solidFill>
              </a:rPr>
              <a:t>Relationship behavior</a:t>
            </a:r>
            <a:r>
              <a:rPr lang="zh-CN" altLang="en-US" sz="2800" b="1" dirty="0">
                <a:solidFill>
                  <a:srgbClr val="FFC000"/>
                </a:solidFill>
              </a:rPr>
              <a:t>）</a:t>
            </a:r>
          </a:p>
          <a:p>
            <a:pPr eaLnBrk="0" hangingPunct="0"/>
            <a:r>
              <a:rPr lang="zh-CN" altLang="en-US" sz="2800" dirty="0"/>
              <a:t>     </a:t>
            </a:r>
            <a:r>
              <a:rPr lang="en-US" altLang="zh-CN" sz="2800" dirty="0"/>
              <a:t>--</a:t>
            </a:r>
            <a:r>
              <a:rPr lang="zh-CN" altLang="en-US" sz="2800" u="sng" dirty="0"/>
              <a:t>是指当管理对象超过一个人的时候，；领导者进行双向或者多向沟通的程度。这种行为包括聆听、鼓励、协助、提供工作说明以及给予社交方面的支持等。</a:t>
            </a:r>
          </a:p>
        </p:txBody>
      </p:sp>
      <p:sp>
        <p:nvSpPr>
          <p:cNvPr id="92165" name="AutoShape 5"/>
          <p:cNvSpPr>
            <a:spLocks noChangeArrowheads="1"/>
          </p:cNvSpPr>
          <p:nvPr/>
        </p:nvSpPr>
        <p:spPr bwMode="auto">
          <a:xfrm>
            <a:off x="539552" y="1988840"/>
            <a:ext cx="609600" cy="228600"/>
          </a:xfrm>
          <a:prstGeom prst="rightArrow">
            <a:avLst>
              <a:gd name="adj1" fmla="val 50000"/>
              <a:gd name="adj2" fmla="val 66667"/>
            </a:avLst>
          </a:prstGeom>
          <a:solidFill>
            <a:srgbClr val="FF6600"/>
          </a:solidFill>
          <a:ln w="9525">
            <a:noFill/>
            <a:miter lim="800000"/>
            <a:headEnd/>
            <a:tailEnd/>
          </a:ln>
        </p:spPr>
        <p:txBody>
          <a:bodyPr wrap="none" anchor="ctr">
            <a:spAutoFit/>
          </a:bodyPr>
          <a:lstStyle/>
          <a:p>
            <a:pPr eaLnBrk="0" hangingPunct="0"/>
            <a:endParaRPr lang="zh-CN" altLang="en-US"/>
          </a:p>
        </p:txBody>
      </p:sp>
      <p:sp>
        <p:nvSpPr>
          <p:cNvPr id="92166" name="AutoShape 6"/>
          <p:cNvSpPr>
            <a:spLocks noChangeArrowheads="1"/>
          </p:cNvSpPr>
          <p:nvPr/>
        </p:nvSpPr>
        <p:spPr bwMode="auto">
          <a:xfrm>
            <a:off x="467544" y="4149080"/>
            <a:ext cx="609600" cy="228600"/>
          </a:xfrm>
          <a:prstGeom prst="rightArrow">
            <a:avLst>
              <a:gd name="adj1" fmla="val 50000"/>
              <a:gd name="adj2" fmla="val 66667"/>
            </a:avLst>
          </a:prstGeom>
          <a:solidFill>
            <a:srgbClr val="FF6600"/>
          </a:solidFill>
          <a:ln w="9525">
            <a:noFill/>
            <a:miter lim="800000"/>
            <a:headEnd/>
            <a:tailEnd/>
          </a:ln>
        </p:spPr>
        <p:txBody>
          <a:bodyPr wrap="none" anchor="ctr">
            <a:spAutoFit/>
          </a:bodyPr>
          <a:lstStyle/>
          <a:p>
            <a:pPr eaLnBrk="0" hangingPunct="0"/>
            <a:endParaRPr lang="zh-CN" altLang="en-US"/>
          </a:p>
        </p:txBody>
      </p:sp>
    </p:spTree>
    <p:extLst>
      <p:ext uri="{BB962C8B-B14F-4D97-AF65-F5344CB8AC3E}">
        <p14:creationId xmlns:p14="http://schemas.microsoft.com/office/powerpoint/2010/main" val="2047113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wipe(down)">
                                      <p:cBhvr>
                                        <p:cTn id="7" dur="500"/>
                                        <p:tgtEl>
                                          <p:spTgt spid="747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4756">
                                            <p:txEl>
                                              <p:pRg st="1" end="1"/>
                                            </p:txEl>
                                          </p:spTgt>
                                        </p:tgtEl>
                                        <p:attrNameLst>
                                          <p:attrName>style.visibility</p:attrName>
                                        </p:attrNameLst>
                                      </p:cBhvr>
                                      <p:to>
                                        <p:strVal val="visible"/>
                                      </p:to>
                                    </p:set>
                                    <p:animEffect transition="in" filter="wipe(down)">
                                      <p:cBhvr>
                                        <p:cTn id="12" dur="500"/>
                                        <p:tgtEl>
                                          <p:spTgt spid="747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b="1" dirty="0">
                <a:solidFill>
                  <a:schemeClr val="tx1"/>
                </a:solidFill>
                <a:latin typeface="宋体" pitchFamily="2" charset="-122"/>
                <a:ea typeface="宋体" pitchFamily="2" charset="-122"/>
              </a:rPr>
              <a:t>回想一下你自己最难共事的一个同事（同学），他（她）可以是现在和你共事的，也可以是过去与你共事的。他（她）不一定是你最不喜欢的人，只不过是你在工作中相处最为困难的人，用下面</a:t>
            </a:r>
            <a:r>
              <a:rPr lang="en-US" altLang="zh-CN" sz="2400" b="1" dirty="0">
                <a:solidFill>
                  <a:schemeClr val="tx1"/>
                </a:solidFill>
                <a:latin typeface="宋体" pitchFamily="2" charset="-122"/>
                <a:ea typeface="宋体" pitchFamily="2" charset="-122"/>
              </a:rPr>
              <a:t>16</a:t>
            </a:r>
            <a:r>
              <a:rPr lang="zh-CN" altLang="zh-CN" sz="2400" b="1" dirty="0">
                <a:solidFill>
                  <a:schemeClr val="tx1"/>
                </a:solidFill>
                <a:latin typeface="宋体" pitchFamily="2" charset="-122"/>
                <a:ea typeface="宋体" pitchFamily="2" charset="-122"/>
              </a:rPr>
              <a:t>组形容词来描述他（她），在你认为最准确描述他（她）的等级上打勾。不要空下任何一组形容词。</a:t>
            </a:r>
            <a:endParaRPr lang="zh-CN" altLang="zh-CN" sz="2400" dirty="0">
              <a:solidFill>
                <a:schemeClr val="tx1"/>
              </a:solidFill>
              <a:latin typeface="宋体" pitchFamily="2" charset="-122"/>
              <a:ea typeface="宋体" pitchFamily="2" charset="-122"/>
            </a:endParaRPr>
          </a:p>
          <a:p>
            <a:endParaRPr lang="zh-CN" altLang="en-US" dirty="0"/>
          </a:p>
        </p:txBody>
      </p:sp>
    </p:spTree>
    <p:extLst>
      <p:ext uri="{BB962C8B-B14F-4D97-AF65-F5344CB8AC3E}">
        <p14:creationId xmlns:p14="http://schemas.microsoft.com/office/powerpoint/2010/main" val="100920369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539750" y="188913"/>
            <a:ext cx="8208540" cy="6669087"/>
          </a:xfrm>
          <a:solidFill>
            <a:schemeClr val="bg1"/>
          </a:solidFill>
        </p:spPr>
        <p:txBody>
          <a:bodyPr/>
          <a:lstStyle/>
          <a:p>
            <a:pPr>
              <a:lnSpc>
                <a:spcPct val="90000"/>
              </a:lnSpc>
              <a:buFont typeface="Wingdings" pitchFamily="2" charset="2"/>
              <a:buAutoNum type="arabicPeriod"/>
            </a:pPr>
            <a:r>
              <a:rPr lang="en-US" altLang="zh-CN" sz="2400" dirty="0">
                <a:solidFill>
                  <a:schemeClr val="tx2"/>
                </a:solidFill>
                <a:latin typeface="华文中宋" pitchFamily="2" charset="-122"/>
                <a:ea typeface="华文中宋" pitchFamily="2" charset="-122"/>
              </a:rPr>
              <a:t>    </a:t>
            </a:r>
            <a:r>
              <a:rPr lang="zh-CN" altLang="en-US" sz="2400" b="1" dirty="0">
                <a:solidFill>
                  <a:schemeClr val="tx2"/>
                </a:solidFill>
                <a:latin typeface="华文中宋" pitchFamily="2" charset="-122"/>
                <a:ea typeface="华文中宋" pitchFamily="2" charset="-122"/>
              </a:rPr>
              <a:t>令人愉快的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令人不愉快的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友好的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不友好的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随和的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不随和的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乐于助人的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使人泄气的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热情的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冷淡的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轻松的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紧张的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密切的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疏远的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温暖人心的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冷若冰霜的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易合作的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不好合作的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支持的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敌意的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有趣的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讨厌的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和谐的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爱争执的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自信的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优柔寡断的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效率高的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效率低的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兴高采烈的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低沉阴郁的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开诚布公的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怀有戒心的</a:t>
            </a:r>
          </a:p>
          <a:p>
            <a:pPr>
              <a:lnSpc>
                <a:spcPct val="80000"/>
              </a:lnSpc>
              <a:buFont typeface="Wingdings" pitchFamily="2" charset="2"/>
              <a:buAutoNum type="arabicPeriod"/>
            </a:pPr>
            <a:endParaRPr lang="en-US" altLang="zh-CN" sz="2400" b="1" dirty="0">
              <a:solidFill>
                <a:schemeClr val="tx2"/>
              </a:solidFill>
              <a:latin typeface="华文中宋" pitchFamily="2" charset="-122"/>
              <a:ea typeface="华文中宋" pitchFamily="2" charset="-122"/>
            </a:endParaRPr>
          </a:p>
        </p:txBody>
      </p:sp>
    </p:spTree>
    <p:extLst>
      <p:ext uri="{BB962C8B-B14F-4D97-AF65-F5344CB8AC3E}">
        <p14:creationId xmlns:p14="http://schemas.microsoft.com/office/powerpoint/2010/main" val="86064105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043755" y="476795"/>
            <a:ext cx="7086600" cy="641350"/>
          </a:xfrm>
          <a:prstGeom prst="rect">
            <a:avLst/>
          </a:prstGeom>
          <a:noFill/>
          <a:ln w="9525">
            <a:noFill/>
            <a:miter lim="800000"/>
            <a:headEnd/>
            <a:tailEnd/>
          </a:ln>
        </p:spPr>
        <p:txBody>
          <a:bodyPr>
            <a:spAutoFit/>
          </a:bodyPr>
          <a:lstStyle/>
          <a:p>
            <a:r>
              <a:rPr lang="zh-CN" altLang="en-US" sz="3600" b="1" dirty="0"/>
              <a:t>注重领导风格的同时需注意两点</a:t>
            </a:r>
          </a:p>
        </p:txBody>
      </p:sp>
      <p:sp>
        <p:nvSpPr>
          <p:cNvPr id="95235" name="Text Box 3"/>
          <p:cNvSpPr txBox="1">
            <a:spLocks noChangeArrowheads="1"/>
          </p:cNvSpPr>
          <p:nvPr/>
        </p:nvSpPr>
        <p:spPr bwMode="auto">
          <a:xfrm>
            <a:off x="1752600" y="3071813"/>
            <a:ext cx="5715000" cy="457200"/>
          </a:xfrm>
          <a:prstGeom prst="rect">
            <a:avLst/>
          </a:prstGeom>
          <a:noFill/>
          <a:ln w="9525">
            <a:noFill/>
            <a:miter lim="800000"/>
            <a:headEnd/>
            <a:tailEnd/>
          </a:ln>
        </p:spPr>
        <p:txBody>
          <a:bodyPr>
            <a:spAutoFit/>
          </a:bodyPr>
          <a:lstStyle/>
          <a:p>
            <a:pPr eaLnBrk="0" hangingPunct="0"/>
            <a:endParaRPr lang="zh-CN" altLang="zh-CN"/>
          </a:p>
        </p:txBody>
      </p:sp>
      <p:sp>
        <p:nvSpPr>
          <p:cNvPr id="95236" name="Text Box 4"/>
          <p:cNvSpPr txBox="1">
            <a:spLocks noChangeArrowheads="1"/>
          </p:cNvSpPr>
          <p:nvPr/>
        </p:nvSpPr>
        <p:spPr bwMode="auto">
          <a:xfrm>
            <a:off x="1357313" y="2420888"/>
            <a:ext cx="5867400" cy="3108543"/>
          </a:xfrm>
          <a:prstGeom prst="rect">
            <a:avLst/>
          </a:prstGeom>
          <a:noFill/>
          <a:ln w="9525">
            <a:noFill/>
            <a:miter lim="800000"/>
            <a:headEnd/>
            <a:tailEnd/>
          </a:ln>
        </p:spPr>
        <p:txBody>
          <a:bodyPr>
            <a:spAutoFit/>
          </a:bodyPr>
          <a:lstStyle/>
          <a:p>
            <a:pPr eaLnBrk="0" hangingPunct="0"/>
            <a:r>
              <a:rPr lang="zh-CN" altLang="en-US" sz="2800" b="1" dirty="0"/>
              <a:t>行为（ </a:t>
            </a:r>
            <a:r>
              <a:rPr lang="en-US" altLang="zh-CN" sz="2800" b="1" dirty="0"/>
              <a:t>behavior</a:t>
            </a:r>
            <a:r>
              <a:rPr lang="zh-CN" altLang="en-US" sz="2800" b="1" dirty="0"/>
              <a:t>）</a:t>
            </a:r>
          </a:p>
          <a:p>
            <a:pPr eaLnBrk="0" hangingPunct="0"/>
            <a:r>
              <a:rPr lang="zh-CN" altLang="en-US" sz="2800" dirty="0"/>
              <a:t>       </a:t>
            </a:r>
            <a:r>
              <a:rPr lang="en-US" altLang="zh-CN" sz="2800" dirty="0"/>
              <a:t>--</a:t>
            </a:r>
            <a:r>
              <a:rPr lang="zh-CN" altLang="en-US" sz="2800" dirty="0"/>
              <a:t>指领导者的言行。</a:t>
            </a:r>
          </a:p>
          <a:p>
            <a:pPr eaLnBrk="0" hangingPunct="0"/>
            <a:endParaRPr lang="zh-CN" altLang="en-US" sz="2800" dirty="0"/>
          </a:p>
          <a:p>
            <a:pPr eaLnBrk="0" hangingPunct="0"/>
            <a:r>
              <a:rPr lang="zh-CN" altLang="en-US" sz="2800" b="1" dirty="0"/>
              <a:t>态度 （</a:t>
            </a:r>
            <a:r>
              <a:rPr lang="en-US" altLang="zh-CN" sz="2800" b="1" dirty="0"/>
              <a:t>attitude</a:t>
            </a:r>
            <a:r>
              <a:rPr lang="zh-CN" altLang="en-US" sz="2800" b="1" dirty="0"/>
              <a:t>）</a:t>
            </a:r>
          </a:p>
          <a:p>
            <a:pPr eaLnBrk="0" hangingPunct="0"/>
            <a:r>
              <a:rPr lang="zh-CN" altLang="en-US" sz="2800" dirty="0"/>
              <a:t>       </a:t>
            </a:r>
            <a:r>
              <a:rPr lang="en-US" altLang="zh-CN" sz="2800" dirty="0"/>
              <a:t>--</a:t>
            </a:r>
            <a:r>
              <a:rPr lang="zh-CN" altLang="en-US" sz="2800" dirty="0"/>
              <a:t>指对事物的感觉、评价、或对某事的关注或反对。它是一种能够引起他人反应的个人行为。</a:t>
            </a:r>
          </a:p>
        </p:txBody>
      </p:sp>
    </p:spTree>
    <p:extLst>
      <p:ext uri="{BB962C8B-B14F-4D97-AF65-F5344CB8AC3E}">
        <p14:creationId xmlns:p14="http://schemas.microsoft.com/office/powerpoint/2010/main" val="78444940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17"/>
          <p:cNvSpPr>
            <a:spLocks noChangeShapeType="1"/>
          </p:cNvSpPr>
          <p:nvPr/>
        </p:nvSpPr>
        <p:spPr bwMode="auto">
          <a:xfrm>
            <a:off x="1981200" y="5943600"/>
            <a:ext cx="1981200" cy="0"/>
          </a:xfrm>
          <a:prstGeom prst="line">
            <a:avLst/>
          </a:prstGeom>
          <a:noFill/>
          <a:ln w="9525">
            <a:noFill/>
            <a:round/>
            <a:headEnd/>
            <a:tailEnd/>
          </a:ln>
        </p:spPr>
        <p:txBody>
          <a:bodyPr>
            <a:spAutoFit/>
          </a:bodyPr>
          <a:lstStyle/>
          <a:p>
            <a:endParaRPr lang="zh-CN" altLang="en-US"/>
          </a:p>
        </p:txBody>
      </p:sp>
      <p:grpSp>
        <p:nvGrpSpPr>
          <p:cNvPr id="2" name="Group 33"/>
          <p:cNvGrpSpPr>
            <a:grpSpLocks/>
          </p:cNvGrpSpPr>
          <p:nvPr/>
        </p:nvGrpSpPr>
        <p:grpSpPr bwMode="auto">
          <a:xfrm>
            <a:off x="638175" y="1754189"/>
            <a:ext cx="7229475" cy="4889501"/>
            <a:chOff x="390" y="1090"/>
            <a:chExt cx="4554" cy="3080"/>
          </a:xfrm>
        </p:grpSpPr>
        <p:sp>
          <p:nvSpPr>
            <p:cNvPr id="96263" name="Line 3"/>
            <p:cNvSpPr>
              <a:spLocks noChangeShapeType="1"/>
            </p:cNvSpPr>
            <p:nvPr/>
          </p:nvSpPr>
          <p:spPr bwMode="auto">
            <a:xfrm>
              <a:off x="1200" y="2400"/>
              <a:ext cx="3360" cy="0"/>
            </a:xfrm>
            <a:prstGeom prst="line">
              <a:avLst/>
            </a:prstGeom>
            <a:noFill/>
            <a:ln w="28575">
              <a:solidFill>
                <a:srgbClr val="FF6600"/>
              </a:solidFill>
              <a:round/>
              <a:headEnd/>
              <a:tailEnd/>
            </a:ln>
          </p:spPr>
          <p:txBody>
            <a:bodyPr>
              <a:spAutoFit/>
            </a:bodyPr>
            <a:lstStyle/>
            <a:p>
              <a:endParaRPr lang="zh-CN" altLang="en-US"/>
            </a:p>
          </p:txBody>
        </p:sp>
        <p:sp>
          <p:nvSpPr>
            <p:cNvPr id="96264" name="Line 4"/>
            <p:cNvSpPr>
              <a:spLocks noChangeShapeType="1"/>
            </p:cNvSpPr>
            <p:nvPr/>
          </p:nvSpPr>
          <p:spPr bwMode="auto">
            <a:xfrm>
              <a:off x="2832" y="1296"/>
              <a:ext cx="0" cy="2208"/>
            </a:xfrm>
            <a:prstGeom prst="line">
              <a:avLst/>
            </a:prstGeom>
            <a:noFill/>
            <a:ln w="28575">
              <a:solidFill>
                <a:srgbClr val="FF6600"/>
              </a:solidFill>
              <a:round/>
              <a:headEnd/>
              <a:tailEnd/>
            </a:ln>
          </p:spPr>
          <p:txBody>
            <a:bodyPr>
              <a:spAutoFit/>
            </a:bodyPr>
            <a:lstStyle/>
            <a:p>
              <a:endParaRPr lang="zh-CN" altLang="en-US"/>
            </a:p>
          </p:txBody>
        </p:sp>
        <p:sp>
          <p:nvSpPr>
            <p:cNvPr id="96265" name="Line 5"/>
            <p:cNvSpPr>
              <a:spLocks noChangeShapeType="1"/>
            </p:cNvSpPr>
            <p:nvPr/>
          </p:nvSpPr>
          <p:spPr bwMode="auto">
            <a:xfrm flipV="1">
              <a:off x="1152" y="1200"/>
              <a:ext cx="0" cy="2400"/>
            </a:xfrm>
            <a:prstGeom prst="line">
              <a:avLst/>
            </a:prstGeom>
            <a:noFill/>
            <a:ln w="19050">
              <a:solidFill>
                <a:schemeClr val="tx1"/>
              </a:solidFill>
              <a:round/>
              <a:headEnd/>
              <a:tailEnd type="triangle" w="med" len="med"/>
            </a:ln>
          </p:spPr>
          <p:txBody>
            <a:bodyPr>
              <a:spAutoFit/>
            </a:bodyPr>
            <a:lstStyle/>
            <a:p>
              <a:endParaRPr lang="zh-CN" altLang="en-US"/>
            </a:p>
          </p:txBody>
        </p:sp>
        <p:sp>
          <p:nvSpPr>
            <p:cNvPr id="96266" name="Line 6"/>
            <p:cNvSpPr>
              <a:spLocks noChangeShapeType="1"/>
            </p:cNvSpPr>
            <p:nvPr/>
          </p:nvSpPr>
          <p:spPr bwMode="auto">
            <a:xfrm>
              <a:off x="1152" y="3600"/>
              <a:ext cx="3552" cy="0"/>
            </a:xfrm>
            <a:prstGeom prst="line">
              <a:avLst/>
            </a:prstGeom>
            <a:noFill/>
            <a:ln w="19050">
              <a:solidFill>
                <a:schemeClr val="tx1"/>
              </a:solidFill>
              <a:round/>
              <a:headEnd/>
              <a:tailEnd type="triangle" w="med" len="med"/>
            </a:ln>
          </p:spPr>
          <p:txBody>
            <a:bodyPr>
              <a:spAutoFit/>
            </a:bodyPr>
            <a:lstStyle/>
            <a:p>
              <a:endParaRPr lang="zh-CN" altLang="en-US"/>
            </a:p>
          </p:txBody>
        </p:sp>
        <p:sp>
          <p:nvSpPr>
            <p:cNvPr id="96267" name="Text Box 7"/>
            <p:cNvSpPr txBox="1">
              <a:spLocks noChangeArrowheads="1"/>
            </p:cNvSpPr>
            <p:nvPr/>
          </p:nvSpPr>
          <p:spPr bwMode="auto">
            <a:xfrm>
              <a:off x="390" y="1941"/>
              <a:ext cx="388" cy="1519"/>
            </a:xfrm>
            <a:prstGeom prst="rect">
              <a:avLst/>
            </a:prstGeom>
            <a:noFill/>
            <a:ln w="9525">
              <a:noFill/>
              <a:miter lim="800000"/>
              <a:headEnd/>
              <a:tailEnd/>
            </a:ln>
          </p:spPr>
          <p:txBody>
            <a:bodyPr vert="eaVert" wrap="square">
              <a:spAutoFit/>
            </a:bodyPr>
            <a:lstStyle/>
            <a:p>
              <a:pPr eaLnBrk="0" hangingPunct="0"/>
              <a:r>
                <a:rPr lang="zh-CN" altLang="en-US" sz="2800" dirty="0"/>
                <a:t>提供支持行为</a:t>
              </a:r>
            </a:p>
          </p:txBody>
        </p:sp>
        <p:sp>
          <p:nvSpPr>
            <p:cNvPr id="96268" name="Text Box 8"/>
            <p:cNvSpPr txBox="1">
              <a:spLocks noChangeArrowheads="1"/>
            </p:cNvSpPr>
            <p:nvPr/>
          </p:nvSpPr>
          <p:spPr bwMode="auto">
            <a:xfrm>
              <a:off x="2613" y="3584"/>
              <a:ext cx="1344" cy="330"/>
            </a:xfrm>
            <a:prstGeom prst="rect">
              <a:avLst/>
            </a:prstGeom>
            <a:noFill/>
            <a:ln w="9525">
              <a:noFill/>
              <a:miter lim="800000"/>
              <a:headEnd/>
              <a:tailEnd/>
            </a:ln>
          </p:spPr>
          <p:txBody>
            <a:bodyPr>
              <a:spAutoFit/>
            </a:bodyPr>
            <a:lstStyle/>
            <a:p>
              <a:pPr eaLnBrk="0" hangingPunct="0"/>
              <a:r>
                <a:rPr lang="zh-CN" altLang="en-US" sz="2800" b="1" dirty="0">
                  <a:solidFill>
                    <a:srgbClr val="FF0000"/>
                  </a:solidFill>
                </a:rPr>
                <a:t>工作行为</a:t>
              </a:r>
            </a:p>
          </p:txBody>
        </p:sp>
        <p:sp>
          <p:nvSpPr>
            <p:cNvPr id="96269" name="Text Box 10"/>
            <p:cNvSpPr txBox="1">
              <a:spLocks noChangeArrowheads="1"/>
            </p:cNvSpPr>
            <p:nvPr/>
          </p:nvSpPr>
          <p:spPr bwMode="auto">
            <a:xfrm>
              <a:off x="814" y="1090"/>
              <a:ext cx="240" cy="330"/>
            </a:xfrm>
            <a:prstGeom prst="rect">
              <a:avLst/>
            </a:prstGeom>
            <a:noFill/>
            <a:ln w="9525">
              <a:noFill/>
              <a:miter lim="800000"/>
              <a:headEnd/>
              <a:tailEnd/>
            </a:ln>
          </p:spPr>
          <p:txBody>
            <a:bodyPr>
              <a:spAutoFit/>
            </a:bodyPr>
            <a:lstStyle/>
            <a:p>
              <a:pPr eaLnBrk="0" hangingPunct="0"/>
              <a:r>
                <a:rPr lang="zh-CN" altLang="en-US" sz="2800" dirty="0"/>
                <a:t>高</a:t>
              </a:r>
            </a:p>
          </p:txBody>
        </p:sp>
        <p:sp>
          <p:nvSpPr>
            <p:cNvPr id="96270" name="Text Box 12"/>
            <p:cNvSpPr txBox="1">
              <a:spLocks noChangeArrowheads="1"/>
            </p:cNvSpPr>
            <p:nvPr/>
          </p:nvSpPr>
          <p:spPr bwMode="auto">
            <a:xfrm>
              <a:off x="4704" y="3600"/>
              <a:ext cx="240" cy="330"/>
            </a:xfrm>
            <a:prstGeom prst="rect">
              <a:avLst/>
            </a:prstGeom>
            <a:noFill/>
            <a:ln w="9525">
              <a:noFill/>
              <a:miter lim="800000"/>
              <a:headEnd/>
              <a:tailEnd/>
            </a:ln>
          </p:spPr>
          <p:txBody>
            <a:bodyPr>
              <a:spAutoFit/>
            </a:bodyPr>
            <a:lstStyle/>
            <a:p>
              <a:pPr eaLnBrk="0" hangingPunct="0"/>
              <a:r>
                <a:rPr lang="zh-CN" altLang="en-US" sz="2800" dirty="0"/>
                <a:t>高</a:t>
              </a:r>
            </a:p>
          </p:txBody>
        </p:sp>
        <p:sp>
          <p:nvSpPr>
            <p:cNvPr id="96271" name="Text Box 13"/>
            <p:cNvSpPr txBox="1">
              <a:spLocks noChangeArrowheads="1"/>
            </p:cNvSpPr>
            <p:nvPr/>
          </p:nvSpPr>
          <p:spPr bwMode="auto">
            <a:xfrm>
              <a:off x="960" y="3600"/>
              <a:ext cx="288" cy="330"/>
            </a:xfrm>
            <a:prstGeom prst="rect">
              <a:avLst/>
            </a:prstGeom>
            <a:noFill/>
            <a:ln w="9525">
              <a:noFill/>
              <a:miter lim="800000"/>
              <a:headEnd/>
              <a:tailEnd/>
            </a:ln>
          </p:spPr>
          <p:txBody>
            <a:bodyPr>
              <a:spAutoFit/>
            </a:bodyPr>
            <a:lstStyle/>
            <a:p>
              <a:pPr eaLnBrk="0" hangingPunct="0"/>
              <a:r>
                <a:rPr lang="zh-CN" altLang="en-US" sz="2800" dirty="0"/>
                <a:t>低</a:t>
              </a:r>
            </a:p>
          </p:txBody>
        </p:sp>
        <p:sp>
          <p:nvSpPr>
            <p:cNvPr id="96272" name="Line 14"/>
            <p:cNvSpPr>
              <a:spLocks noChangeShapeType="1"/>
            </p:cNvSpPr>
            <p:nvPr/>
          </p:nvSpPr>
          <p:spPr bwMode="auto">
            <a:xfrm>
              <a:off x="960" y="1440"/>
              <a:ext cx="0" cy="672"/>
            </a:xfrm>
            <a:prstGeom prst="line">
              <a:avLst/>
            </a:prstGeom>
            <a:noFill/>
            <a:ln w="9525">
              <a:solidFill>
                <a:schemeClr val="tx1"/>
              </a:solidFill>
              <a:round/>
              <a:headEnd/>
              <a:tailEnd/>
            </a:ln>
          </p:spPr>
          <p:txBody>
            <a:bodyPr>
              <a:spAutoFit/>
            </a:bodyPr>
            <a:lstStyle/>
            <a:p>
              <a:endParaRPr lang="zh-CN" altLang="en-US"/>
            </a:p>
          </p:txBody>
        </p:sp>
        <p:sp>
          <p:nvSpPr>
            <p:cNvPr id="96273" name="Line 15"/>
            <p:cNvSpPr>
              <a:spLocks noChangeShapeType="1"/>
            </p:cNvSpPr>
            <p:nvPr/>
          </p:nvSpPr>
          <p:spPr bwMode="auto">
            <a:xfrm flipH="1">
              <a:off x="960" y="3098"/>
              <a:ext cx="3" cy="502"/>
            </a:xfrm>
            <a:prstGeom prst="line">
              <a:avLst/>
            </a:prstGeom>
            <a:noFill/>
            <a:ln w="9525">
              <a:solidFill>
                <a:schemeClr val="tx1"/>
              </a:solidFill>
              <a:round/>
              <a:headEnd/>
              <a:tailEnd/>
            </a:ln>
          </p:spPr>
          <p:txBody>
            <a:bodyPr wrap="square">
              <a:spAutoFit/>
            </a:bodyPr>
            <a:lstStyle/>
            <a:p>
              <a:endParaRPr lang="zh-CN" altLang="en-US"/>
            </a:p>
          </p:txBody>
        </p:sp>
        <p:sp>
          <p:nvSpPr>
            <p:cNvPr id="96274" name="Line 18"/>
            <p:cNvSpPr>
              <a:spLocks noChangeShapeType="1"/>
            </p:cNvSpPr>
            <p:nvPr/>
          </p:nvSpPr>
          <p:spPr bwMode="auto">
            <a:xfrm>
              <a:off x="1200" y="3744"/>
              <a:ext cx="1296" cy="0"/>
            </a:xfrm>
            <a:prstGeom prst="line">
              <a:avLst/>
            </a:prstGeom>
            <a:noFill/>
            <a:ln w="9525">
              <a:solidFill>
                <a:schemeClr val="tx1"/>
              </a:solidFill>
              <a:round/>
              <a:headEnd/>
              <a:tailEnd/>
            </a:ln>
          </p:spPr>
          <p:txBody>
            <a:bodyPr>
              <a:spAutoFit/>
            </a:bodyPr>
            <a:lstStyle/>
            <a:p>
              <a:endParaRPr lang="zh-CN" altLang="en-US"/>
            </a:p>
          </p:txBody>
        </p:sp>
        <p:sp>
          <p:nvSpPr>
            <p:cNvPr id="96275" name="Line 19"/>
            <p:cNvSpPr>
              <a:spLocks noChangeShapeType="1"/>
            </p:cNvSpPr>
            <p:nvPr/>
          </p:nvSpPr>
          <p:spPr bwMode="auto">
            <a:xfrm>
              <a:off x="3639" y="3733"/>
              <a:ext cx="1017" cy="11"/>
            </a:xfrm>
            <a:prstGeom prst="line">
              <a:avLst/>
            </a:prstGeom>
            <a:noFill/>
            <a:ln w="9525">
              <a:solidFill>
                <a:schemeClr val="tx1"/>
              </a:solidFill>
              <a:round/>
              <a:headEnd/>
              <a:tailEnd/>
            </a:ln>
          </p:spPr>
          <p:txBody>
            <a:bodyPr wrap="square">
              <a:spAutoFit/>
            </a:bodyPr>
            <a:lstStyle/>
            <a:p>
              <a:endParaRPr lang="zh-CN" altLang="en-US"/>
            </a:p>
          </p:txBody>
        </p:sp>
        <p:sp>
          <p:nvSpPr>
            <p:cNvPr id="96276" name="Text Box 20"/>
            <p:cNvSpPr txBox="1">
              <a:spLocks noChangeArrowheads="1"/>
            </p:cNvSpPr>
            <p:nvPr/>
          </p:nvSpPr>
          <p:spPr bwMode="auto">
            <a:xfrm>
              <a:off x="717" y="2145"/>
              <a:ext cx="388" cy="960"/>
            </a:xfrm>
            <a:prstGeom prst="rect">
              <a:avLst/>
            </a:prstGeom>
            <a:noFill/>
            <a:ln w="9525">
              <a:noFill/>
              <a:miter lim="800000"/>
              <a:headEnd/>
              <a:tailEnd/>
            </a:ln>
          </p:spPr>
          <p:txBody>
            <a:bodyPr vert="eaVert">
              <a:spAutoFit/>
            </a:bodyPr>
            <a:lstStyle/>
            <a:p>
              <a:pPr eaLnBrk="0" hangingPunct="0"/>
              <a:r>
                <a:rPr lang="zh-CN" altLang="en-US" sz="2800" dirty="0">
                  <a:solidFill>
                    <a:srgbClr val="FF0000"/>
                  </a:solidFill>
                </a:rPr>
                <a:t>关系行为</a:t>
              </a:r>
            </a:p>
          </p:txBody>
        </p:sp>
        <p:sp>
          <p:nvSpPr>
            <p:cNvPr id="96277" name="Text Box 21"/>
            <p:cNvSpPr txBox="1">
              <a:spLocks noChangeArrowheads="1"/>
            </p:cNvSpPr>
            <p:nvPr/>
          </p:nvSpPr>
          <p:spPr bwMode="auto">
            <a:xfrm>
              <a:off x="1326" y="3840"/>
              <a:ext cx="3538" cy="330"/>
            </a:xfrm>
            <a:prstGeom prst="rect">
              <a:avLst/>
            </a:prstGeom>
            <a:noFill/>
            <a:ln w="9525">
              <a:noFill/>
              <a:miter lim="800000"/>
              <a:headEnd/>
              <a:tailEnd/>
            </a:ln>
          </p:spPr>
          <p:txBody>
            <a:bodyPr wrap="square">
              <a:spAutoFit/>
            </a:bodyPr>
            <a:lstStyle/>
            <a:p>
              <a:pPr eaLnBrk="0" hangingPunct="0"/>
              <a:r>
                <a:rPr lang="zh-CN" altLang="en-US" sz="2800" dirty="0"/>
                <a:t>提出明确指示，直接干涉下属行为</a:t>
              </a:r>
            </a:p>
          </p:txBody>
        </p:sp>
        <p:sp>
          <p:nvSpPr>
            <p:cNvPr id="96278" name="Text Box 22"/>
            <p:cNvSpPr txBox="1">
              <a:spLocks noChangeArrowheads="1"/>
            </p:cNvSpPr>
            <p:nvPr/>
          </p:nvSpPr>
          <p:spPr bwMode="auto">
            <a:xfrm>
              <a:off x="3072" y="2814"/>
              <a:ext cx="1474" cy="601"/>
            </a:xfrm>
            <a:prstGeom prst="rect">
              <a:avLst/>
            </a:prstGeom>
            <a:noFill/>
            <a:ln w="9525">
              <a:noFill/>
              <a:miter lim="800000"/>
              <a:headEnd/>
              <a:tailEnd/>
            </a:ln>
          </p:spPr>
          <p:txBody>
            <a:bodyPr wrap="square">
              <a:spAutoFit/>
            </a:bodyPr>
            <a:lstStyle/>
            <a:p>
              <a:pPr eaLnBrk="0" hangingPunct="0"/>
              <a:r>
                <a:rPr lang="zh-CN" altLang="en-US" sz="2800" dirty="0"/>
                <a:t>高工作</a:t>
              </a:r>
            </a:p>
            <a:p>
              <a:pPr eaLnBrk="0" hangingPunct="0"/>
              <a:r>
                <a:rPr lang="zh-CN" altLang="en-US" sz="2800" dirty="0"/>
                <a:t>低关系</a:t>
              </a:r>
            </a:p>
          </p:txBody>
        </p:sp>
        <p:sp>
          <p:nvSpPr>
            <p:cNvPr id="96279" name="Text Box 24"/>
            <p:cNvSpPr txBox="1">
              <a:spLocks noChangeArrowheads="1"/>
            </p:cNvSpPr>
            <p:nvPr/>
          </p:nvSpPr>
          <p:spPr bwMode="auto">
            <a:xfrm>
              <a:off x="3696" y="3399"/>
              <a:ext cx="384" cy="288"/>
            </a:xfrm>
            <a:prstGeom prst="rect">
              <a:avLst/>
            </a:prstGeom>
            <a:noFill/>
            <a:ln w="9525">
              <a:noFill/>
              <a:miter lim="800000"/>
              <a:headEnd/>
              <a:tailEnd/>
            </a:ln>
          </p:spPr>
          <p:txBody>
            <a:bodyPr>
              <a:spAutoFit/>
            </a:bodyPr>
            <a:lstStyle/>
            <a:p>
              <a:pPr eaLnBrk="0" hangingPunct="0"/>
              <a:r>
                <a:rPr lang="en-US" altLang="zh-CN" dirty="0"/>
                <a:t>S1</a:t>
              </a:r>
            </a:p>
          </p:txBody>
        </p:sp>
        <p:sp>
          <p:nvSpPr>
            <p:cNvPr id="96280" name="Text Box 25"/>
            <p:cNvSpPr txBox="1">
              <a:spLocks noChangeArrowheads="1"/>
            </p:cNvSpPr>
            <p:nvPr/>
          </p:nvSpPr>
          <p:spPr bwMode="auto">
            <a:xfrm>
              <a:off x="3049" y="1589"/>
              <a:ext cx="1406" cy="601"/>
            </a:xfrm>
            <a:prstGeom prst="rect">
              <a:avLst/>
            </a:prstGeom>
            <a:noFill/>
            <a:ln w="9525">
              <a:noFill/>
              <a:miter lim="800000"/>
              <a:headEnd/>
              <a:tailEnd/>
            </a:ln>
          </p:spPr>
          <p:txBody>
            <a:bodyPr wrap="square">
              <a:spAutoFit/>
            </a:bodyPr>
            <a:lstStyle/>
            <a:p>
              <a:pPr eaLnBrk="0" hangingPunct="0"/>
              <a:r>
                <a:rPr lang="zh-CN" altLang="en-US" sz="2800" dirty="0"/>
                <a:t>高工作</a:t>
              </a:r>
            </a:p>
            <a:p>
              <a:pPr eaLnBrk="0" hangingPunct="0"/>
              <a:r>
                <a:rPr lang="zh-CN" altLang="en-US" sz="2800" dirty="0"/>
                <a:t>高关系</a:t>
              </a:r>
            </a:p>
          </p:txBody>
        </p:sp>
        <p:sp>
          <p:nvSpPr>
            <p:cNvPr id="96281" name="Text Box 27"/>
            <p:cNvSpPr txBox="1">
              <a:spLocks noChangeArrowheads="1"/>
            </p:cNvSpPr>
            <p:nvPr/>
          </p:nvSpPr>
          <p:spPr bwMode="auto">
            <a:xfrm>
              <a:off x="3639" y="2175"/>
              <a:ext cx="480" cy="288"/>
            </a:xfrm>
            <a:prstGeom prst="rect">
              <a:avLst/>
            </a:prstGeom>
            <a:noFill/>
            <a:ln w="9525">
              <a:noFill/>
              <a:miter lim="800000"/>
              <a:headEnd/>
              <a:tailEnd/>
            </a:ln>
          </p:spPr>
          <p:txBody>
            <a:bodyPr>
              <a:spAutoFit/>
            </a:bodyPr>
            <a:lstStyle/>
            <a:p>
              <a:pPr eaLnBrk="0" hangingPunct="0"/>
              <a:r>
                <a:rPr lang="en-US" altLang="zh-CN" dirty="0"/>
                <a:t>S2</a:t>
              </a:r>
            </a:p>
          </p:txBody>
        </p:sp>
        <p:sp>
          <p:nvSpPr>
            <p:cNvPr id="96282" name="Text Box 28"/>
            <p:cNvSpPr txBox="1">
              <a:spLocks noChangeArrowheads="1"/>
            </p:cNvSpPr>
            <p:nvPr/>
          </p:nvSpPr>
          <p:spPr bwMode="auto">
            <a:xfrm>
              <a:off x="1280" y="2769"/>
              <a:ext cx="1297" cy="601"/>
            </a:xfrm>
            <a:prstGeom prst="rect">
              <a:avLst/>
            </a:prstGeom>
            <a:noFill/>
            <a:ln w="9525">
              <a:noFill/>
              <a:miter lim="800000"/>
              <a:headEnd/>
              <a:tailEnd/>
            </a:ln>
          </p:spPr>
          <p:txBody>
            <a:bodyPr wrap="square">
              <a:spAutoFit/>
            </a:bodyPr>
            <a:lstStyle/>
            <a:p>
              <a:pPr eaLnBrk="0" hangingPunct="0"/>
              <a:r>
                <a:rPr lang="zh-CN" altLang="en-US" sz="2800" dirty="0"/>
                <a:t>低关系</a:t>
              </a:r>
            </a:p>
            <a:p>
              <a:pPr eaLnBrk="0" hangingPunct="0"/>
              <a:r>
                <a:rPr lang="zh-CN" altLang="en-US" sz="2800" dirty="0"/>
                <a:t>低工作</a:t>
              </a:r>
            </a:p>
          </p:txBody>
        </p:sp>
        <p:sp>
          <p:nvSpPr>
            <p:cNvPr id="96283" name="Text Box 29"/>
            <p:cNvSpPr txBox="1">
              <a:spLocks noChangeArrowheads="1"/>
            </p:cNvSpPr>
            <p:nvPr/>
          </p:nvSpPr>
          <p:spPr bwMode="auto">
            <a:xfrm>
              <a:off x="1235" y="1589"/>
              <a:ext cx="1028" cy="601"/>
            </a:xfrm>
            <a:prstGeom prst="rect">
              <a:avLst/>
            </a:prstGeom>
            <a:noFill/>
            <a:ln w="9525">
              <a:noFill/>
              <a:miter lim="800000"/>
              <a:headEnd/>
              <a:tailEnd/>
            </a:ln>
          </p:spPr>
          <p:txBody>
            <a:bodyPr wrap="square">
              <a:spAutoFit/>
            </a:bodyPr>
            <a:lstStyle/>
            <a:p>
              <a:pPr eaLnBrk="0" hangingPunct="0"/>
              <a:r>
                <a:rPr lang="zh-CN" altLang="en-US" sz="2800" dirty="0"/>
                <a:t>高关系</a:t>
              </a:r>
            </a:p>
            <a:p>
              <a:pPr eaLnBrk="0" hangingPunct="0"/>
              <a:r>
                <a:rPr lang="zh-CN" altLang="en-US" sz="2800" dirty="0"/>
                <a:t>低工作</a:t>
              </a:r>
            </a:p>
          </p:txBody>
        </p:sp>
        <p:sp>
          <p:nvSpPr>
            <p:cNvPr id="96284" name="Text Box 30"/>
            <p:cNvSpPr txBox="1">
              <a:spLocks noChangeArrowheads="1"/>
            </p:cNvSpPr>
            <p:nvPr/>
          </p:nvSpPr>
          <p:spPr bwMode="auto">
            <a:xfrm>
              <a:off x="1870" y="2175"/>
              <a:ext cx="432" cy="288"/>
            </a:xfrm>
            <a:prstGeom prst="rect">
              <a:avLst/>
            </a:prstGeom>
            <a:noFill/>
            <a:ln w="9525">
              <a:noFill/>
              <a:miter lim="800000"/>
              <a:headEnd/>
              <a:tailEnd/>
            </a:ln>
          </p:spPr>
          <p:txBody>
            <a:bodyPr>
              <a:spAutoFit/>
            </a:bodyPr>
            <a:lstStyle/>
            <a:p>
              <a:pPr eaLnBrk="0" hangingPunct="0"/>
              <a:r>
                <a:rPr lang="en-US" altLang="zh-CN" dirty="0"/>
                <a:t>S3</a:t>
              </a:r>
            </a:p>
          </p:txBody>
        </p:sp>
        <p:sp>
          <p:nvSpPr>
            <p:cNvPr id="96285" name="Text Box 31"/>
            <p:cNvSpPr txBox="1">
              <a:spLocks noChangeArrowheads="1"/>
            </p:cNvSpPr>
            <p:nvPr/>
          </p:nvSpPr>
          <p:spPr bwMode="auto">
            <a:xfrm>
              <a:off x="1825" y="3354"/>
              <a:ext cx="432" cy="288"/>
            </a:xfrm>
            <a:prstGeom prst="rect">
              <a:avLst/>
            </a:prstGeom>
            <a:noFill/>
            <a:ln w="9525">
              <a:noFill/>
              <a:miter lim="800000"/>
              <a:headEnd/>
              <a:tailEnd/>
            </a:ln>
          </p:spPr>
          <p:txBody>
            <a:bodyPr>
              <a:spAutoFit/>
            </a:bodyPr>
            <a:lstStyle/>
            <a:p>
              <a:pPr eaLnBrk="0" hangingPunct="0"/>
              <a:r>
                <a:rPr lang="en-US" altLang="zh-CN" dirty="0"/>
                <a:t>S4</a:t>
              </a:r>
            </a:p>
          </p:txBody>
        </p:sp>
      </p:grpSp>
      <p:sp>
        <p:nvSpPr>
          <p:cNvPr id="96260" name="Text Box 32"/>
          <p:cNvSpPr txBox="1">
            <a:spLocks noChangeArrowheads="1"/>
          </p:cNvSpPr>
          <p:nvPr/>
        </p:nvSpPr>
        <p:spPr bwMode="auto">
          <a:xfrm>
            <a:off x="1115760" y="260780"/>
            <a:ext cx="4191000" cy="641350"/>
          </a:xfrm>
          <a:prstGeom prst="rect">
            <a:avLst/>
          </a:prstGeom>
          <a:noFill/>
          <a:ln w="9525">
            <a:noFill/>
            <a:miter lim="800000"/>
            <a:headEnd/>
            <a:tailEnd/>
          </a:ln>
        </p:spPr>
        <p:txBody>
          <a:bodyPr>
            <a:spAutoFit/>
          </a:bodyPr>
          <a:lstStyle/>
          <a:p>
            <a:r>
              <a:rPr lang="zh-CN" altLang="en-US" sz="3600" b="1" dirty="0"/>
              <a:t>领导模式的结构图</a:t>
            </a:r>
          </a:p>
        </p:txBody>
      </p:sp>
      <p:sp>
        <p:nvSpPr>
          <p:cNvPr id="28" name="Text Box 6"/>
          <p:cNvSpPr txBox="1">
            <a:spLocks noChangeArrowheads="1"/>
          </p:cNvSpPr>
          <p:nvPr/>
        </p:nvSpPr>
        <p:spPr bwMode="auto">
          <a:xfrm>
            <a:off x="6300120" y="4561895"/>
            <a:ext cx="1261884" cy="523220"/>
          </a:xfrm>
          <a:prstGeom prst="rect">
            <a:avLst/>
          </a:prstGeom>
          <a:noFill/>
          <a:ln w="9525">
            <a:noFill/>
            <a:miter lim="800000"/>
            <a:headEnd/>
            <a:tailEnd/>
          </a:ln>
        </p:spPr>
        <p:txBody>
          <a:bodyPr wrap="none">
            <a:spAutoFit/>
          </a:bodyPr>
          <a:lstStyle/>
          <a:p>
            <a:pPr eaLnBrk="0" hangingPunct="0"/>
            <a:r>
              <a:rPr lang="zh-CN" altLang="en-US" sz="2800" dirty="0" smtClean="0">
                <a:solidFill>
                  <a:schemeClr val="accent6">
                    <a:lumMod val="75000"/>
                  </a:schemeClr>
                </a:solidFill>
                <a:ea typeface="黑体" pitchFamily="49" charset="-122"/>
              </a:rPr>
              <a:t>指令式</a:t>
            </a:r>
            <a:endParaRPr lang="zh-CN" altLang="en-US" sz="2800" dirty="0">
              <a:ea typeface="黑体" pitchFamily="49" charset="-122"/>
            </a:endParaRPr>
          </a:p>
        </p:txBody>
      </p:sp>
      <p:sp>
        <p:nvSpPr>
          <p:cNvPr id="29" name="Text Box 7"/>
          <p:cNvSpPr txBox="1">
            <a:spLocks noChangeArrowheads="1"/>
          </p:cNvSpPr>
          <p:nvPr/>
        </p:nvSpPr>
        <p:spPr bwMode="auto">
          <a:xfrm>
            <a:off x="6300120" y="2689765"/>
            <a:ext cx="1261884" cy="523220"/>
          </a:xfrm>
          <a:prstGeom prst="rect">
            <a:avLst/>
          </a:prstGeom>
          <a:noFill/>
          <a:ln w="9525">
            <a:noFill/>
            <a:miter lim="800000"/>
            <a:headEnd/>
            <a:tailEnd/>
          </a:ln>
        </p:spPr>
        <p:txBody>
          <a:bodyPr wrap="none">
            <a:spAutoFit/>
          </a:bodyPr>
          <a:lstStyle/>
          <a:p>
            <a:pPr eaLnBrk="0" hangingPunct="0"/>
            <a:r>
              <a:rPr lang="zh-CN" altLang="en-US" sz="2800" dirty="0" smtClean="0">
                <a:ea typeface="黑体" pitchFamily="49" charset="-122"/>
              </a:rPr>
              <a:t>教练式</a:t>
            </a:r>
            <a:endParaRPr lang="zh-CN" altLang="en-US" sz="2800" dirty="0">
              <a:ea typeface="黑体" pitchFamily="49" charset="-122"/>
            </a:endParaRPr>
          </a:p>
        </p:txBody>
      </p:sp>
      <p:sp>
        <p:nvSpPr>
          <p:cNvPr id="30" name="Text Box 8"/>
          <p:cNvSpPr txBox="1">
            <a:spLocks noChangeArrowheads="1"/>
          </p:cNvSpPr>
          <p:nvPr/>
        </p:nvSpPr>
        <p:spPr bwMode="auto">
          <a:xfrm>
            <a:off x="3203905" y="2617760"/>
            <a:ext cx="1261884" cy="523220"/>
          </a:xfrm>
          <a:prstGeom prst="rect">
            <a:avLst/>
          </a:prstGeom>
          <a:noFill/>
          <a:ln w="9525">
            <a:noFill/>
            <a:miter lim="800000"/>
            <a:headEnd/>
            <a:tailEnd/>
          </a:ln>
        </p:spPr>
        <p:txBody>
          <a:bodyPr wrap="none">
            <a:spAutoFit/>
          </a:bodyPr>
          <a:lstStyle/>
          <a:p>
            <a:pPr eaLnBrk="0" hangingPunct="0"/>
            <a:r>
              <a:rPr lang="zh-CN" altLang="en-US" sz="2800" dirty="0">
                <a:ea typeface="黑体" pitchFamily="49" charset="-122"/>
              </a:rPr>
              <a:t>参与</a:t>
            </a:r>
            <a:r>
              <a:rPr lang="zh-CN" altLang="en-US" sz="2800" dirty="0" smtClean="0">
                <a:ea typeface="黑体" pitchFamily="49" charset="-122"/>
              </a:rPr>
              <a:t>式</a:t>
            </a:r>
            <a:endParaRPr lang="zh-CN" altLang="en-US" sz="2800" dirty="0">
              <a:ea typeface="黑体" pitchFamily="49" charset="-122"/>
            </a:endParaRPr>
          </a:p>
        </p:txBody>
      </p:sp>
      <p:sp>
        <p:nvSpPr>
          <p:cNvPr id="31" name="Text Box 9"/>
          <p:cNvSpPr txBox="1">
            <a:spLocks noChangeArrowheads="1"/>
          </p:cNvSpPr>
          <p:nvPr/>
        </p:nvSpPr>
        <p:spPr bwMode="auto">
          <a:xfrm>
            <a:off x="3275910" y="4417885"/>
            <a:ext cx="1261884" cy="523220"/>
          </a:xfrm>
          <a:prstGeom prst="rect">
            <a:avLst/>
          </a:prstGeom>
          <a:noFill/>
          <a:ln w="9525">
            <a:noFill/>
            <a:miter lim="800000"/>
            <a:headEnd/>
            <a:tailEnd/>
          </a:ln>
        </p:spPr>
        <p:txBody>
          <a:bodyPr wrap="none">
            <a:spAutoFit/>
          </a:bodyPr>
          <a:lstStyle/>
          <a:p>
            <a:pPr eaLnBrk="0" hangingPunct="0">
              <a:defRPr/>
            </a:pPr>
            <a:r>
              <a:rPr lang="zh-CN" altLang="en-US" sz="2800" dirty="0">
                <a:solidFill>
                  <a:srgbClr val="FF0000"/>
                </a:solidFill>
                <a:ea typeface="黑体" pitchFamily="49" charset="-122"/>
              </a:rPr>
              <a:t>授权</a:t>
            </a:r>
            <a:r>
              <a:rPr lang="zh-CN" altLang="en-US" sz="2800" dirty="0" smtClean="0">
                <a:solidFill>
                  <a:srgbClr val="FF0000"/>
                </a:solidFill>
                <a:ea typeface="黑体" pitchFamily="49" charset="-122"/>
              </a:rPr>
              <a:t>式</a:t>
            </a:r>
            <a:endParaRPr lang="zh-CN" altLang="en-US" sz="2800" dirty="0">
              <a:ea typeface="黑体" pitchFamily="49" charset="-122"/>
            </a:endParaRPr>
          </a:p>
        </p:txBody>
      </p:sp>
    </p:spTree>
    <p:extLst>
      <p:ext uri="{BB962C8B-B14F-4D97-AF65-F5344CB8AC3E}">
        <p14:creationId xmlns:p14="http://schemas.microsoft.com/office/powerpoint/2010/main" val="83909132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2"/>
          <p:cNvPicPr>
            <a:picLocks noChangeAspect="1" noChangeArrowheads="1"/>
          </p:cNvPicPr>
          <p:nvPr/>
        </p:nvPicPr>
        <p:blipFill>
          <a:blip r:embed="rId2" cstate="print"/>
          <a:srcRect/>
          <a:stretch>
            <a:fillRect/>
          </a:stretch>
        </p:blipFill>
        <p:spPr bwMode="auto">
          <a:xfrm>
            <a:off x="2171700" y="2112963"/>
            <a:ext cx="1320800" cy="1270000"/>
          </a:xfrm>
          <a:prstGeom prst="rect">
            <a:avLst/>
          </a:prstGeom>
          <a:noFill/>
          <a:ln w="9525">
            <a:noFill/>
            <a:miter lim="800000"/>
            <a:headEnd/>
            <a:tailEnd/>
          </a:ln>
        </p:spPr>
      </p:pic>
      <p:sp>
        <p:nvSpPr>
          <p:cNvPr id="99331" name="Rectangle 2"/>
          <p:cNvSpPr>
            <a:spLocks noChangeArrowheads="1"/>
          </p:cNvSpPr>
          <p:nvPr/>
        </p:nvSpPr>
        <p:spPr bwMode="auto">
          <a:xfrm>
            <a:off x="2844800" y="2747962"/>
            <a:ext cx="5039568" cy="3633365"/>
          </a:xfrm>
          <a:prstGeom prst="rect">
            <a:avLst/>
          </a:prstGeom>
          <a:solidFill>
            <a:srgbClr val="00FF99"/>
          </a:solidFill>
          <a:ln w="9525">
            <a:solidFill>
              <a:schemeClr val="tx1"/>
            </a:solidFill>
            <a:miter lim="800000"/>
            <a:headEnd/>
            <a:tailEnd/>
          </a:ln>
        </p:spPr>
        <p:txBody>
          <a:bodyPr wrap="none" anchor="ctr"/>
          <a:lstStyle/>
          <a:p>
            <a:pPr eaLnBrk="0" hangingPunct="0"/>
            <a:endParaRPr lang="zh-CN" altLang="en-US"/>
          </a:p>
        </p:txBody>
      </p:sp>
      <p:sp>
        <p:nvSpPr>
          <p:cNvPr id="99332" name="Text Box 3"/>
          <p:cNvSpPr txBox="1">
            <a:spLocks noChangeArrowheads="1"/>
          </p:cNvSpPr>
          <p:nvPr/>
        </p:nvSpPr>
        <p:spPr bwMode="auto">
          <a:xfrm>
            <a:off x="971750" y="332785"/>
            <a:ext cx="5646097" cy="584775"/>
          </a:xfrm>
          <a:prstGeom prst="rect">
            <a:avLst/>
          </a:prstGeom>
          <a:noFill/>
          <a:ln w="9525">
            <a:noFill/>
            <a:miter lim="800000"/>
            <a:headEnd/>
            <a:tailEnd/>
          </a:ln>
        </p:spPr>
        <p:txBody>
          <a:bodyPr wrap="none">
            <a:spAutoFit/>
          </a:bodyPr>
          <a:lstStyle/>
          <a:p>
            <a:pPr eaLnBrk="0" hangingPunct="0"/>
            <a:r>
              <a:rPr lang="zh-CN" altLang="en-US" sz="3200" b="1" dirty="0">
                <a:solidFill>
                  <a:schemeClr val="accent6">
                    <a:lumMod val="75000"/>
                  </a:schemeClr>
                </a:solidFill>
                <a:ea typeface="方正姚体" pitchFamily="2" charset="-122"/>
              </a:rPr>
              <a:t>风格</a:t>
            </a:r>
            <a:r>
              <a:rPr lang="en-US" altLang="zh-CN" sz="3200" b="1" dirty="0">
                <a:solidFill>
                  <a:schemeClr val="accent6">
                    <a:lumMod val="75000"/>
                  </a:schemeClr>
                </a:solidFill>
                <a:ea typeface="方正姚体" pitchFamily="2" charset="-122"/>
              </a:rPr>
              <a:t>1</a:t>
            </a:r>
            <a:r>
              <a:rPr lang="zh-CN" altLang="en-US" sz="3200" b="1" dirty="0">
                <a:solidFill>
                  <a:schemeClr val="accent6">
                    <a:lumMod val="75000"/>
                  </a:schemeClr>
                </a:solidFill>
                <a:ea typeface="方正姚体" pitchFamily="2" charset="-122"/>
              </a:rPr>
              <a:t>（</a:t>
            </a:r>
            <a:r>
              <a:rPr lang="en-US" altLang="zh-CN" sz="3200" b="1" dirty="0">
                <a:solidFill>
                  <a:schemeClr val="accent6">
                    <a:lumMod val="75000"/>
                  </a:schemeClr>
                </a:solidFill>
                <a:ea typeface="方正姚体" pitchFamily="2" charset="-122"/>
              </a:rPr>
              <a:t>S </a:t>
            </a:r>
            <a:r>
              <a:rPr lang="en-US" altLang="zh-CN" sz="2800" b="1" dirty="0">
                <a:solidFill>
                  <a:schemeClr val="accent6">
                    <a:lumMod val="75000"/>
                  </a:schemeClr>
                </a:solidFill>
                <a:ea typeface="方正姚体" pitchFamily="2" charset="-122"/>
              </a:rPr>
              <a:t>1</a:t>
            </a:r>
            <a:r>
              <a:rPr lang="zh-CN" altLang="en-US" sz="3200" b="1" dirty="0">
                <a:solidFill>
                  <a:schemeClr val="accent6">
                    <a:lumMod val="75000"/>
                  </a:schemeClr>
                </a:solidFill>
                <a:ea typeface="方正姚体" pitchFamily="2" charset="-122"/>
              </a:rPr>
              <a:t>）：高工作</a:t>
            </a:r>
            <a:r>
              <a:rPr lang="en-US" altLang="zh-CN" sz="3200" b="1" dirty="0">
                <a:solidFill>
                  <a:schemeClr val="accent6">
                    <a:lumMod val="75000"/>
                  </a:schemeClr>
                </a:solidFill>
                <a:ea typeface="方正姚体" pitchFamily="2" charset="-122"/>
              </a:rPr>
              <a:t>/</a:t>
            </a:r>
            <a:r>
              <a:rPr lang="zh-CN" altLang="en-US" sz="3200" b="1" dirty="0">
                <a:solidFill>
                  <a:schemeClr val="accent6">
                    <a:lumMod val="75000"/>
                  </a:schemeClr>
                </a:solidFill>
                <a:ea typeface="方正姚体" pitchFamily="2" charset="-122"/>
              </a:rPr>
              <a:t>低关系</a:t>
            </a:r>
          </a:p>
        </p:txBody>
      </p:sp>
      <p:sp>
        <p:nvSpPr>
          <p:cNvPr id="81925" name="Text Box 8"/>
          <p:cNvSpPr txBox="1">
            <a:spLocks noChangeArrowheads="1"/>
          </p:cNvSpPr>
          <p:nvPr/>
        </p:nvSpPr>
        <p:spPr bwMode="auto">
          <a:xfrm>
            <a:off x="2915816" y="2780342"/>
            <a:ext cx="5132908" cy="3600986"/>
          </a:xfrm>
          <a:prstGeom prst="rect">
            <a:avLst/>
          </a:prstGeom>
          <a:noFill/>
          <a:ln w="9525">
            <a:noFill/>
            <a:miter lim="800000"/>
            <a:headEnd/>
            <a:tailEnd/>
          </a:ln>
        </p:spPr>
        <p:txBody>
          <a:bodyPr wrap="square">
            <a:spAutoFit/>
          </a:bodyPr>
          <a:lstStyle/>
          <a:p>
            <a:pPr eaLnBrk="0" hangingPunct="0"/>
            <a:r>
              <a:rPr lang="en-US" altLang="zh-CN" sz="2400" b="1" dirty="0">
                <a:solidFill>
                  <a:schemeClr val="accent6">
                    <a:lumMod val="75000"/>
                  </a:schemeClr>
                </a:solidFill>
                <a:ea typeface="黑体" pitchFamily="49" charset="-122"/>
              </a:rPr>
              <a:t> </a:t>
            </a:r>
            <a:r>
              <a:rPr lang="en-US" altLang="zh-CN"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提供细节内容：谁做、做什么、  </a:t>
            </a:r>
          </a:p>
          <a:p>
            <a:pPr eaLnBrk="0" hangingPunct="0"/>
            <a:r>
              <a:rPr lang="zh-CN" altLang="en-US" sz="2400" b="1" dirty="0">
                <a:solidFill>
                  <a:schemeClr val="accent6">
                    <a:lumMod val="75000"/>
                  </a:schemeClr>
                </a:solidFill>
                <a:ea typeface="黑体" pitchFamily="49" charset="-122"/>
              </a:rPr>
              <a:t>    何时做、何处做以及如何做</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确定工作角色</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主要是单向沟通</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由领导者做决策</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密切的监督并承担责任</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一步步的指导</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保持简单并明确</a:t>
            </a:r>
          </a:p>
        </p:txBody>
      </p:sp>
    </p:spTree>
    <p:extLst>
      <p:ext uri="{BB962C8B-B14F-4D97-AF65-F5344CB8AC3E}">
        <p14:creationId xmlns:p14="http://schemas.microsoft.com/office/powerpoint/2010/main" val="82755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wipe(down)">
                                      <p:cBhvr>
                                        <p:cTn id="7" dur="500"/>
                                        <p:tgtEl>
                                          <p:spTgt spid="8192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1925">
                                            <p:txEl>
                                              <p:pRg st="1" end="1"/>
                                            </p:txEl>
                                          </p:spTgt>
                                        </p:tgtEl>
                                        <p:attrNameLst>
                                          <p:attrName>style.visibility</p:attrName>
                                        </p:attrNameLst>
                                      </p:cBhvr>
                                      <p:to>
                                        <p:strVal val="visible"/>
                                      </p:to>
                                    </p:set>
                                    <p:animEffect transition="in" filter="wipe(down)">
                                      <p:cBhvr>
                                        <p:cTn id="10" dur="500"/>
                                        <p:tgtEl>
                                          <p:spTgt spid="8192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1925">
                                            <p:txEl>
                                              <p:pRg st="2" end="2"/>
                                            </p:txEl>
                                          </p:spTgt>
                                        </p:tgtEl>
                                        <p:attrNameLst>
                                          <p:attrName>style.visibility</p:attrName>
                                        </p:attrNameLst>
                                      </p:cBhvr>
                                      <p:to>
                                        <p:strVal val="visible"/>
                                      </p:to>
                                    </p:set>
                                    <p:animEffect transition="in" filter="wipe(down)">
                                      <p:cBhvr>
                                        <p:cTn id="13" dur="500"/>
                                        <p:tgtEl>
                                          <p:spTgt spid="8192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1925">
                                            <p:txEl>
                                              <p:pRg st="3" end="3"/>
                                            </p:txEl>
                                          </p:spTgt>
                                        </p:tgtEl>
                                        <p:attrNameLst>
                                          <p:attrName>style.visibility</p:attrName>
                                        </p:attrNameLst>
                                      </p:cBhvr>
                                      <p:to>
                                        <p:strVal val="visible"/>
                                      </p:to>
                                    </p:set>
                                    <p:animEffect transition="in" filter="wipe(down)">
                                      <p:cBhvr>
                                        <p:cTn id="16" dur="500"/>
                                        <p:tgtEl>
                                          <p:spTgt spid="8192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1925">
                                            <p:txEl>
                                              <p:pRg st="4" end="4"/>
                                            </p:txEl>
                                          </p:spTgt>
                                        </p:tgtEl>
                                        <p:attrNameLst>
                                          <p:attrName>style.visibility</p:attrName>
                                        </p:attrNameLst>
                                      </p:cBhvr>
                                      <p:to>
                                        <p:strVal val="visible"/>
                                      </p:to>
                                    </p:set>
                                    <p:animEffect transition="in" filter="wipe(down)">
                                      <p:cBhvr>
                                        <p:cTn id="19" dur="500"/>
                                        <p:tgtEl>
                                          <p:spTgt spid="8192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1925">
                                            <p:txEl>
                                              <p:pRg st="5" end="5"/>
                                            </p:txEl>
                                          </p:spTgt>
                                        </p:tgtEl>
                                        <p:attrNameLst>
                                          <p:attrName>style.visibility</p:attrName>
                                        </p:attrNameLst>
                                      </p:cBhvr>
                                      <p:to>
                                        <p:strVal val="visible"/>
                                      </p:to>
                                    </p:set>
                                    <p:animEffect transition="in" filter="wipe(down)">
                                      <p:cBhvr>
                                        <p:cTn id="22" dur="500"/>
                                        <p:tgtEl>
                                          <p:spTgt spid="81925">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1925">
                                            <p:txEl>
                                              <p:pRg st="6" end="6"/>
                                            </p:txEl>
                                          </p:spTgt>
                                        </p:tgtEl>
                                        <p:attrNameLst>
                                          <p:attrName>style.visibility</p:attrName>
                                        </p:attrNameLst>
                                      </p:cBhvr>
                                      <p:to>
                                        <p:strVal val="visible"/>
                                      </p:to>
                                    </p:set>
                                    <p:animEffect transition="in" filter="wipe(down)">
                                      <p:cBhvr>
                                        <p:cTn id="25" dur="500"/>
                                        <p:tgtEl>
                                          <p:spTgt spid="81925">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1925">
                                            <p:txEl>
                                              <p:pRg st="7" end="7"/>
                                            </p:txEl>
                                          </p:spTgt>
                                        </p:tgtEl>
                                        <p:attrNameLst>
                                          <p:attrName>style.visibility</p:attrName>
                                        </p:attrNameLst>
                                      </p:cBhvr>
                                      <p:to>
                                        <p:strVal val="visible"/>
                                      </p:to>
                                    </p:set>
                                    <p:animEffect transition="in" filter="wipe(down)">
                                      <p:cBhvr>
                                        <p:cTn id="28" dur="500"/>
                                        <p:tgtEl>
                                          <p:spTgt spid="819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2171700" y="5302250"/>
            <a:ext cx="1320800" cy="1270000"/>
          </a:xfrm>
          <a:prstGeom prst="rect">
            <a:avLst/>
          </a:prstGeom>
          <a:noFill/>
          <a:ln w="9525">
            <a:noFill/>
            <a:miter lim="800000"/>
            <a:headEnd/>
            <a:tailEnd/>
          </a:ln>
        </p:spPr>
      </p:pic>
      <p:sp>
        <p:nvSpPr>
          <p:cNvPr id="100355" name="Rectangle 3"/>
          <p:cNvSpPr>
            <a:spLocks noChangeArrowheads="1"/>
          </p:cNvSpPr>
          <p:nvPr/>
        </p:nvSpPr>
        <p:spPr bwMode="auto">
          <a:xfrm>
            <a:off x="2844800" y="1885950"/>
            <a:ext cx="5039568" cy="4038600"/>
          </a:xfrm>
          <a:prstGeom prst="rect">
            <a:avLst/>
          </a:prstGeom>
          <a:solidFill>
            <a:srgbClr val="FFFFCC"/>
          </a:solidFill>
          <a:ln w="9525">
            <a:solidFill>
              <a:schemeClr val="tx1"/>
            </a:solidFill>
            <a:miter lim="800000"/>
            <a:headEnd/>
            <a:tailEnd/>
          </a:ln>
        </p:spPr>
        <p:txBody>
          <a:bodyPr wrap="none" anchor="ctr"/>
          <a:lstStyle/>
          <a:p>
            <a:pPr eaLnBrk="0" hangingPunct="0"/>
            <a:endParaRPr lang="zh-CN" altLang="en-US"/>
          </a:p>
        </p:txBody>
      </p:sp>
      <p:sp>
        <p:nvSpPr>
          <p:cNvPr id="100356" name="Text Box 4"/>
          <p:cNvSpPr txBox="1">
            <a:spLocks noChangeArrowheads="1"/>
          </p:cNvSpPr>
          <p:nvPr/>
        </p:nvSpPr>
        <p:spPr bwMode="auto">
          <a:xfrm>
            <a:off x="1043755" y="396055"/>
            <a:ext cx="5646097" cy="584775"/>
          </a:xfrm>
          <a:prstGeom prst="rect">
            <a:avLst/>
          </a:prstGeom>
          <a:noFill/>
          <a:ln w="9525">
            <a:noFill/>
            <a:miter lim="800000"/>
            <a:headEnd/>
            <a:tailEnd/>
          </a:ln>
        </p:spPr>
        <p:txBody>
          <a:bodyPr wrap="none">
            <a:spAutoFit/>
          </a:bodyPr>
          <a:lstStyle/>
          <a:p>
            <a:pPr eaLnBrk="0" hangingPunct="0"/>
            <a:r>
              <a:rPr lang="zh-CN" altLang="en-US" sz="3200" b="1" dirty="0">
                <a:solidFill>
                  <a:srgbClr val="7030A0"/>
                </a:solidFill>
                <a:ea typeface="方正姚体" pitchFamily="2" charset="-122"/>
              </a:rPr>
              <a:t>风格</a:t>
            </a:r>
            <a:r>
              <a:rPr lang="en-US" altLang="zh-CN" sz="3200" b="1" dirty="0">
                <a:solidFill>
                  <a:srgbClr val="7030A0"/>
                </a:solidFill>
                <a:ea typeface="方正姚体" pitchFamily="2" charset="-122"/>
              </a:rPr>
              <a:t>2</a:t>
            </a:r>
            <a:r>
              <a:rPr lang="zh-CN" altLang="en-US" sz="3200" b="1" dirty="0">
                <a:solidFill>
                  <a:srgbClr val="7030A0"/>
                </a:solidFill>
                <a:ea typeface="方正姚体" pitchFamily="2" charset="-122"/>
              </a:rPr>
              <a:t>（</a:t>
            </a:r>
            <a:r>
              <a:rPr lang="en-US" altLang="zh-CN" sz="3200" b="1" dirty="0">
                <a:solidFill>
                  <a:srgbClr val="7030A0"/>
                </a:solidFill>
                <a:ea typeface="方正姚体" pitchFamily="2" charset="-122"/>
              </a:rPr>
              <a:t>S </a:t>
            </a:r>
            <a:r>
              <a:rPr lang="en-US" altLang="zh-CN" sz="2800" b="1" dirty="0">
                <a:solidFill>
                  <a:srgbClr val="7030A0"/>
                </a:solidFill>
                <a:ea typeface="方正姚体" pitchFamily="2" charset="-122"/>
              </a:rPr>
              <a:t>2</a:t>
            </a:r>
            <a:r>
              <a:rPr lang="zh-CN" altLang="en-US" sz="3200" b="1" dirty="0">
                <a:solidFill>
                  <a:srgbClr val="7030A0"/>
                </a:solidFill>
                <a:ea typeface="方正姚体" pitchFamily="2" charset="-122"/>
              </a:rPr>
              <a:t>）：高工作</a:t>
            </a:r>
            <a:r>
              <a:rPr lang="en-US" altLang="zh-CN" sz="3200" b="1" dirty="0">
                <a:solidFill>
                  <a:srgbClr val="7030A0"/>
                </a:solidFill>
                <a:ea typeface="方正姚体" pitchFamily="2" charset="-122"/>
              </a:rPr>
              <a:t>/</a:t>
            </a:r>
            <a:r>
              <a:rPr lang="zh-CN" altLang="en-US" sz="3200" b="1" dirty="0">
                <a:solidFill>
                  <a:srgbClr val="7030A0"/>
                </a:solidFill>
                <a:ea typeface="方正姚体" pitchFamily="2" charset="-122"/>
              </a:rPr>
              <a:t>高关系</a:t>
            </a:r>
          </a:p>
        </p:txBody>
      </p:sp>
      <p:sp>
        <p:nvSpPr>
          <p:cNvPr id="82949" name="Text Box 5"/>
          <p:cNvSpPr txBox="1">
            <a:spLocks noChangeArrowheads="1"/>
          </p:cNvSpPr>
          <p:nvPr/>
        </p:nvSpPr>
        <p:spPr bwMode="auto">
          <a:xfrm>
            <a:off x="3059832" y="1988840"/>
            <a:ext cx="5132908" cy="3933384"/>
          </a:xfrm>
          <a:prstGeom prst="rect">
            <a:avLst/>
          </a:prstGeom>
          <a:noFill/>
          <a:ln w="9525">
            <a:noFill/>
            <a:miter lim="800000"/>
            <a:headEnd/>
            <a:tailEnd/>
          </a:ln>
        </p:spPr>
        <p:txBody>
          <a:bodyPr wrap="square">
            <a:spAutoFit/>
          </a:bodyPr>
          <a:lstStyle/>
          <a:p>
            <a:pPr eaLnBrk="0" hangingPunct="0">
              <a:lnSpc>
                <a:spcPct val="130000"/>
              </a:lnSpc>
            </a:pPr>
            <a:r>
              <a:rPr lang="en-US" altLang="zh-CN" sz="2400" b="1" dirty="0">
                <a:solidFill>
                  <a:schemeClr val="accent6">
                    <a:lumMod val="75000"/>
                  </a:schemeClr>
                </a:solidFill>
                <a:ea typeface="黑体" pitchFamily="49" charset="-122"/>
              </a:rPr>
              <a:t> </a:t>
            </a:r>
            <a:r>
              <a:rPr lang="en-US" altLang="zh-CN"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提供：谁做、做什么、何时做、</a:t>
            </a:r>
          </a:p>
          <a:p>
            <a:pPr eaLnBrk="0" hangingPunct="0">
              <a:lnSpc>
                <a:spcPct val="130000"/>
              </a:lnSpc>
            </a:pPr>
            <a:r>
              <a:rPr lang="zh-CN" altLang="en-US" sz="2400" b="1" dirty="0">
                <a:solidFill>
                  <a:schemeClr val="accent6">
                    <a:lumMod val="75000"/>
                  </a:schemeClr>
                </a:solidFill>
                <a:ea typeface="黑体" pitchFamily="49" charset="-122"/>
              </a:rPr>
              <a:t>    何处做、如何以及为何做</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解释决策并给予对方要求澄清</a:t>
            </a:r>
          </a:p>
          <a:p>
            <a:pPr eaLnBrk="0" hangingPunct="0">
              <a:lnSpc>
                <a:spcPct val="130000"/>
              </a:lnSpc>
            </a:pPr>
            <a:r>
              <a:rPr lang="zh-CN" altLang="en-US" sz="2400" b="1" dirty="0">
                <a:solidFill>
                  <a:schemeClr val="accent6">
                    <a:lumMod val="75000"/>
                  </a:schemeClr>
                </a:solidFill>
                <a:ea typeface="黑体" pitchFamily="49" charset="-122"/>
              </a:rPr>
              <a:t> （陈述）的机会</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双向沟通</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由领导者做决策</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通过问问题来确认能力水平</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肯定被领导者的小小进步</a:t>
            </a:r>
          </a:p>
        </p:txBody>
      </p:sp>
    </p:spTree>
    <p:extLst>
      <p:ext uri="{BB962C8B-B14F-4D97-AF65-F5344CB8AC3E}">
        <p14:creationId xmlns:p14="http://schemas.microsoft.com/office/powerpoint/2010/main" val="1455012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animEffect transition="in" filter="wipe(down)">
                                      <p:cBhvr>
                                        <p:cTn id="7" dur="500"/>
                                        <p:tgtEl>
                                          <p:spTgt spid="8294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2949">
                                            <p:txEl>
                                              <p:pRg st="1" end="1"/>
                                            </p:txEl>
                                          </p:spTgt>
                                        </p:tgtEl>
                                        <p:attrNameLst>
                                          <p:attrName>style.visibility</p:attrName>
                                        </p:attrNameLst>
                                      </p:cBhvr>
                                      <p:to>
                                        <p:strVal val="visible"/>
                                      </p:to>
                                    </p:set>
                                    <p:animEffect transition="in" filter="wipe(down)">
                                      <p:cBhvr>
                                        <p:cTn id="10" dur="500"/>
                                        <p:tgtEl>
                                          <p:spTgt spid="8294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2949">
                                            <p:txEl>
                                              <p:pRg st="2" end="2"/>
                                            </p:txEl>
                                          </p:spTgt>
                                        </p:tgtEl>
                                        <p:attrNameLst>
                                          <p:attrName>style.visibility</p:attrName>
                                        </p:attrNameLst>
                                      </p:cBhvr>
                                      <p:to>
                                        <p:strVal val="visible"/>
                                      </p:to>
                                    </p:set>
                                    <p:animEffect transition="in" filter="wipe(down)">
                                      <p:cBhvr>
                                        <p:cTn id="13" dur="500"/>
                                        <p:tgtEl>
                                          <p:spTgt spid="8294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2949">
                                            <p:txEl>
                                              <p:pRg st="3" end="3"/>
                                            </p:txEl>
                                          </p:spTgt>
                                        </p:tgtEl>
                                        <p:attrNameLst>
                                          <p:attrName>style.visibility</p:attrName>
                                        </p:attrNameLst>
                                      </p:cBhvr>
                                      <p:to>
                                        <p:strVal val="visible"/>
                                      </p:to>
                                    </p:set>
                                    <p:animEffect transition="in" filter="wipe(down)">
                                      <p:cBhvr>
                                        <p:cTn id="16" dur="500"/>
                                        <p:tgtEl>
                                          <p:spTgt spid="82949">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2949">
                                            <p:txEl>
                                              <p:pRg st="4" end="4"/>
                                            </p:txEl>
                                          </p:spTgt>
                                        </p:tgtEl>
                                        <p:attrNameLst>
                                          <p:attrName>style.visibility</p:attrName>
                                        </p:attrNameLst>
                                      </p:cBhvr>
                                      <p:to>
                                        <p:strVal val="visible"/>
                                      </p:to>
                                    </p:set>
                                    <p:animEffect transition="in" filter="wipe(down)">
                                      <p:cBhvr>
                                        <p:cTn id="19" dur="500"/>
                                        <p:tgtEl>
                                          <p:spTgt spid="82949">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2949">
                                            <p:txEl>
                                              <p:pRg st="5" end="5"/>
                                            </p:txEl>
                                          </p:spTgt>
                                        </p:tgtEl>
                                        <p:attrNameLst>
                                          <p:attrName>style.visibility</p:attrName>
                                        </p:attrNameLst>
                                      </p:cBhvr>
                                      <p:to>
                                        <p:strVal val="visible"/>
                                      </p:to>
                                    </p:set>
                                    <p:animEffect transition="in" filter="wipe(down)">
                                      <p:cBhvr>
                                        <p:cTn id="22" dur="500"/>
                                        <p:tgtEl>
                                          <p:spTgt spid="82949">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2949">
                                            <p:txEl>
                                              <p:pRg st="6" end="6"/>
                                            </p:txEl>
                                          </p:spTgt>
                                        </p:tgtEl>
                                        <p:attrNameLst>
                                          <p:attrName>style.visibility</p:attrName>
                                        </p:attrNameLst>
                                      </p:cBhvr>
                                      <p:to>
                                        <p:strVal val="visible"/>
                                      </p:to>
                                    </p:set>
                                    <p:animEffect transition="in" filter="wipe(down)">
                                      <p:cBhvr>
                                        <p:cTn id="25" dur="500"/>
                                        <p:tgtEl>
                                          <p:spTgt spid="82949">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2949">
                                            <p:txEl>
                                              <p:pRg st="7" end="7"/>
                                            </p:txEl>
                                          </p:spTgt>
                                        </p:tgtEl>
                                        <p:attrNameLst>
                                          <p:attrName>style.visibility</p:attrName>
                                        </p:attrNameLst>
                                      </p:cBhvr>
                                      <p:to>
                                        <p:strVal val="visible"/>
                                      </p:to>
                                    </p:set>
                                    <p:animEffect transition="in" filter="wipe(down)">
                                      <p:cBhvr>
                                        <p:cTn id="28" dur="500"/>
                                        <p:tgtEl>
                                          <p:spTgt spid="8294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6604000" y="5286375"/>
            <a:ext cx="1320800" cy="1270000"/>
          </a:xfrm>
          <a:prstGeom prst="rect">
            <a:avLst/>
          </a:prstGeom>
          <a:noFill/>
          <a:ln w="9525">
            <a:noFill/>
            <a:miter lim="800000"/>
            <a:headEnd/>
            <a:tailEnd/>
          </a:ln>
        </p:spPr>
      </p:pic>
      <p:sp>
        <p:nvSpPr>
          <p:cNvPr id="101379" name="Rectangle 3"/>
          <p:cNvSpPr>
            <a:spLocks noChangeArrowheads="1"/>
          </p:cNvSpPr>
          <p:nvPr/>
        </p:nvSpPr>
        <p:spPr bwMode="auto">
          <a:xfrm>
            <a:off x="2844800" y="2071688"/>
            <a:ext cx="4394200" cy="3824287"/>
          </a:xfrm>
          <a:prstGeom prst="rect">
            <a:avLst/>
          </a:prstGeom>
          <a:solidFill>
            <a:srgbClr val="92D050"/>
          </a:solidFill>
          <a:ln w="9525">
            <a:solidFill>
              <a:schemeClr val="tx1"/>
            </a:solidFill>
            <a:miter lim="800000"/>
            <a:headEnd/>
            <a:tailEnd/>
          </a:ln>
        </p:spPr>
        <p:txBody>
          <a:bodyPr wrap="none" anchor="ctr"/>
          <a:lstStyle/>
          <a:p>
            <a:pPr eaLnBrk="0" hangingPunct="0"/>
            <a:endParaRPr lang="zh-CN" altLang="en-US"/>
          </a:p>
        </p:txBody>
      </p:sp>
      <p:sp>
        <p:nvSpPr>
          <p:cNvPr id="101380" name="Text Box 4"/>
          <p:cNvSpPr txBox="1">
            <a:spLocks noChangeArrowheads="1"/>
          </p:cNvSpPr>
          <p:nvPr/>
        </p:nvSpPr>
        <p:spPr bwMode="auto">
          <a:xfrm>
            <a:off x="1043755" y="404790"/>
            <a:ext cx="5545138" cy="584200"/>
          </a:xfrm>
          <a:prstGeom prst="rect">
            <a:avLst/>
          </a:prstGeom>
          <a:noFill/>
          <a:ln w="9525">
            <a:noFill/>
            <a:miter lim="800000"/>
            <a:headEnd/>
            <a:tailEnd/>
          </a:ln>
        </p:spPr>
        <p:txBody>
          <a:bodyPr wrap="none">
            <a:spAutoFit/>
          </a:bodyPr>
          <a:lstStyle/>
          <a:p>
            <a:pPr eaLnBrk="0" hangingPunct="0"/>
            <a:r>
              <a:rPr lang="zh-CN" altLang="en-US" sz="3200" b="1" dirty="0" smtClean="0">
                <a:ea typeface="方正姚体" pitchFamily="2" charset="-122"/>
              </a:rPr>
              <a:t>风格</a:t>
            </a:r>
            <a:r>
              <a:rPr lang="en-US" altLang="zh-CN" sz="3200" b="1" dirty="0" smtClean="0">
                <a:ea typeface="方正姚体" pitchFamily="2" charset="-122"/>
              </a:rPr>
              <a:t>3</a:t>
            </a:r>
            <a:r>
              <a:rPr lang="zh-CN" altLang="en-US" sz="3200" b="1" dirty="0" smtClean="0">
                <a:ea typeface="方正姚体" pitchFamily="2" charset="-122"/>
              </a:rPr>
              <a:t>（</a:t>
            </a:r>
            <a:r>
              <a:rPr lang="en-US" altLang="zh-CN" sz="3200" b="1" dirty="0" smtClean="0">
                <a:ea typeface="方正姚体" pitchFamily="2" charset="-122"/>
              </a:rPr>
              <a:t>S </a:t>
            </a:r>
            <a:r>
              <a:rPr lang="en-US" altLang="zh-CN" sz="2800" b="1" dirty="0" smtClean="0">
                <a:ea typeface="方正姚体" pitchFamily="2" charset="-122"/>
              </a:rPr>
              <a:t>3</a:t>
            </a:r>
            <a:r>
              <a:rPr lang="zh-CN" altLang="en-US" sz="3200" b="1" dirty="0" smtClean="0">
                <a:ea typeface="方正姚体" pitchFamily="2" charset="-122"/>
              </a:rPr>
              <a:t>）：高关系</a:t>
            </a:r>
            <a:r>
              <a:rPr lang="en-US" altLang="zh-CN" sz="3200" b="1" dirty="0" smtClean="0">
                <a:ea typeface="方正姚体" pitchFamily="2" charset="-122"/>
              </a:rPr>
              <a:t>/</a:t>
            </a:r>
            <a:r>
              <a:rPr lang="zh-CN" altLang="en-US" sz="3200" b="1" dirty="0" smtClean="0">
                <a:ea typeface="方正姚体" pitchFamily="2" charset="-122"/>
              </a:rPr>
              <a:t>低工作</a:t>
            </a:r>
            <a:endParaRPr lang="zh-CN" altLang="en-US" sz="3200" b="1" dirty="0">
              <a:ea typeface="方正姚体" pitchFamily="2" charset="-122"/>
            </a:endParaRPr>
          </a:p>
        </p:txBody>
      </p:sp>
      <p:sp>
        <p:nvSpPr>
          <p:cNvPr id="83973" name="Text Box 5"/>
          <p:cNvSpPr txBox="1">
            <a:spLocks noChangeArrowheads="1"/>
          </p:cNvSpPr>
          <p:nvPr/>
        </p:nvSpPr>
        <p:spPr bwMode="auto">
          <a:xfrm>
            <a:off x="3111500" y="2359025"/>
            <a:ext cx="4038600" cy="3400098"/>
          </a:xfrm>
          <a:prstGeom prst="rect">
            <a:avLst/>
          </a:prstGeom>
          <a:noFill/>
          <a:ln w="9525">
            <a:noFill/>
            <a:miter lim="800000"/>
            <a:headEnd/>
            <a:tailEnd/>
          </a:ln>
        </p:spPr>
        <p:txBody>
          <a:bodyPr>
            <a:spAutoFit/>
          </a:bodyPr>
          <a:lstStyle/>
          <a:p>
            <a:pPr eaLnBrk="0" hangingPunct="0">
              <a:lnSpc>
                <a:spcPct val="130000"/>
              </a:lnSpc>
            </a:pPr>
            <a:r>
              <a:rPr lang="en-US" altLang="zh-CN" sz="2400" dirty="0">
                <a:solidFill>
                  <a:schemeClr val="accent6">
                    <a:lumMod val="75000"/>
                  </a:schemeClr>
                </a:solidFill>
                <a:ea typeface="黑体" pitchFamily="49" charset="-122"/>
              </a:rPr>
              <a:t> </a:t>
            </a:r>
            <a:r>
              <a:rPr lang="en-US" altLang="zh-CN"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sym typeface="Wingdings" pitchFamily="2" charset="2"/>
              </a:rPr>
              <a:t>鼓励</a:t>
            </a:r>
            <a:r>
              <a:rPr lang="zh-CN" altLang="en-US" sz="2400" b="1" dirty="0">
                <a:solidFill>
                  <a:schemeClr val="accent6">
                    <a:lumMod val="75000"/>
                  </a:schemeClr>
                </a:solidFill>
                <a:ea typeface="黑体" pitchFamily="49" charset="-122"/>
              </a:rPr>
              <a:t>提供建议    </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积极倾听</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由被领导者自己做决定</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双向沟通和参与</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支持冒险</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称赞工作表现</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褒奖并树立信心</a:t>
            </a:r>
          </a:p>
        </p:txBody>
      </p:sp>
    </p:spTree>
    <p:extLst>
      <p:ext uri="{BB962C8B-B14F-4D97-AF65-F5344CB8AC3E}">
        <p14:creationId xmlns:p14="http://schemas.microsoft.com/office/powerpoint/2010/main" val="1001740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Effect transition="in" filter="wipe(down)">
                                      <p:cBhvr>
                                        <p:cTn id="7" dur="500"/>
                                        <p:tgtEl>
                                          <p:spTgt spid="839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3973">
                                            <p:txEl>
                                              <p:pRg st="1" end="1"/>
                                            </p:txEl>
                                          </p:spTgt>
                                        </p:tgtEl>
                                        <p:attrNameLst>
                                          <p:attrName>style.visibility</p:attrName>
                                        </p:attrNameLst>
                                      </p:cBhvr>
                                      <p:to>
                                        <p:strVal val="visible"/>
                                      </p:to>
                                    </p:set>
                                    <p:animEffect transition="in" filter="wipe(down)">
                                      <p:cBhvr>
                                        <p:cTn id="10" dur="500"/>
                                        <p:tgtEl>
                                          <p:spTgt spid="8397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3973">
                                            <p:txEl>
                                              <p:pRg st="2" end="2"/>
                                            </p:txEl>
                                          </p:spTgt>
                                        </p:tgtEl>
                                        <p:attrNameLst>
                                          <p:attrName>style.visibility</p:attrName>
                                        </p:attrNameLst>
                                      </p:cBhvr>
                                      <p:to>
                                        <p:strVal val="visible"/>
                                      </p:to>
                                    </p:set>
                                    <p:animEffect transition="in" filter="wipe(down)">
                                      <p:cBhvr>
                                        <p:cTn id="13" dur="500"/>
                                        <p:tgtEl>
                                          <p:spTgt spid="8397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3973">
                                            <p:txEl>
                                              <p:pRg st="3" end="3"/>
                                            </p:txEl>
                                          </p:spTgt>
                                        </p:tgtEl>
                                        <p:attrNameLst>
                                          <p:attrName>style.visibility</p:attrName>
                                        </p:attrNameLst>
                                      </p:cBhvr>
                                      <p:to>
                                        <p:strVal val="visible"/>
                                      </p:to>
                                    </p:set>
                                    <p:animEffect transition="in" filter="wipe(down)">
                                      <p:cBhvr>
                                        <p:cTn id="16" dur="500"/>
                                        <p:tgtEl>
                                          <p:spTgt spid="8397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3973">
                                            <p:txEl>
                                              <p:pRg st="4" end="4"/>
                                            </p:txEl>
                                          </p:spTgt>
                                        </p:tgtEl>
                                        <p:attrNameLst>
                                          <p:attrName>style.visibility</p:attrName>
                                        </p:attrNameLst>
                                      </p:cBhvr>
                                      <p:to>
                                        <p:strVal val="visible"/>
                                      </p:to>
                                    </p:set>
                                    <p:animEffect transition="in" filter="wipe(down)">
                                      <p:cBhvr>
                                        <p:cTn id="19" dur="500"/>
                                        <p:tgtEl>
                                          <p:spTgt spid="8397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3973">
                                            <p:txEl>
                                              <p:pRg st="5" end="5"/>
                                            </p:txEl>
                                          </p:spTgt>
                                        </p:tgtEl>
                                        <p:attrNameLst>
                                          <p:attrName>style.visibility</p:attrName>
                                        </p:attrNameLst>
                                      </p:cBhvr>
                                      <p:to>
                                        <p:strVal val="visible"/>
                                      </p:to>
                                    </p:set>
                                    <p:animEffect transition="in" filter="wipe(down)">
                                      <p:cBhvr>
                                        <p:cTn id="22" dur="500"/>
                                        <p:tgtEl>
                                          <p:spTgt spid="8397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3973">
                                            <p:txEl>
                                              <p:pRg st="6" end="6"/>
                                            </p:txEl>
                                          </p:spTgt>
                                        </p:tgtEl>
                                        <p:attrNameLst>
                                          <p:attrName>style.visibility</p:attrName>
                                        </p:attrNameLst>
                                      </p:cBhvr>
                                      <p:to>
                                        <p:strVal val="visible"/>
                                      </p:to>
                                    </p:set>
                                    <p:animEffect transition="in" filter="wipe(down)">
                                      <p:cBhvr>
                                        <p:cTn id="25" dur="500"/>
                                        <p:tgtEl>
                                          <p:spTgt spid="839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6350000" y="2028825"/>
            <a:ext cx="1320800" cy="1270000"/>
          </a:xfrm>
          <a:prstGeom prst="rect">
            <a:avLst/>
          </a:prstGeom>
          <a:noFill/>
          <a:ln w="9525">
            <a:noFill/>
            <a:miter lim="800000"/>
            <a:headEnd/>
            <a:tailEnd/>
          </a:ln>
        </p:spPr>
      </p:pic>
      <p:sp>
        <p:nvSpPr>
          <p:cNvPr id="102403" name="Rectangle 3"/>
          <p:cNvSpPr>
            <a:spLocks noChangeArrowheads="1"/>
          </p:cNvSpPr>
          <p:nvPr/>
        </p:nvSpPr>
        <p:spPr bwMode="auto">
          <a:xfrm>
            <a:off x="2590800" y="2676525"/>
            <a:ext cx="4394200" cy="3538538"/>
          </a:xfrm>
          <a:prstGeom prst="rect">
            <a:avLst/>
          </a:prstGeom>
          <a:solidFill>
            <a:srgbClr val="FF99CC"/>
          </a:solidFill>
          <a:ln w="9525">
            <a:solidFill>
              <a:schemeClr val="tx1"/>
            </a:solidFill>
            <a:miter lim="800000"/>
            <a:headEnd/>
            <a:tailEnd/>
          </a:ln>
        </p:spPr>
        <p:txBody>
          <a:bodyPr wrap="none" anchor="ctr"/>
          <a:lstStyle/>
          <a:p>
            <a:pPr eaLnBrk="0" hangingPunct="0"/>
            <a:endParaRPr lang="zh-CN" altLang="en-US"/>
          </a:p>
        </p:txBody>
      </p:sp>
      <p:sp>
        <p:nvSpPr>
          <p:cNvPr id="102404" name="Text Box 4"/>
          <p:cNvSpPr txBox="1">
            <a:spLocks noChangeArrowheads="1"/>
          </p:cNvSpPr>
          <p:nvPr/>
        </p:nvSpPr>
        <p:spPr bwMode="auto">
          <a:xfrm>
            <a:off x="1115760" y="404790"/>
            <a:ext cx="5475288" cy="579438"/>
          </a:xfrm>
          <a:prstGeom prst="rect">
            <a:avLst/>
          </a:prstGeom>
          <a:noFill/>
          <a:ln w="9525">
            <a:noFill/>
            <a:miter lim="800000"/>
            <a:headEnd/>
            <a:tailEnd/>
          </a:ln>
        </p:spPr>
        <p:txBody>
          <a:bodyPr wrap="none">
            <a:spAutoFit/>
          </a:bodyPr>
          <a:lstStyle/>
          <a:p>
            <a:pPr eaLnBrk="0" hangingPunct="0"/>
            <a:r>
              <a:rPr lang="zh-CN" altLang="en-US" sz="3200" b="1" dirty="0">
                <a:solidFill>
                  <a:srgbClr val="FF6699"/>
                </a:solidFill>
                <a:ea typeface="方正姚体" pitchFamily="2" charset="-122"/>
              </a:rPr>
              <a:t>风格</a:t>
            </a:r>
            <a:r>
              <a:rPr lang="en-US" altLang="zh-CN" sz="3200" b="1" dirty="0">
                <a:solidFill>
                  <a:srgbClr val="FF6699"/>
                </a:solidFill>
                <a:ea typeface="方正姚体" pitchFamily="2" charset="-122"/>
              </a:rPr>
              <a:t>4</a:t>
            </a:r>
            <a:r>
              <a:rPr lang="zh-CN" altLang="en-US" sz="3200" b="1" dirty="0">
                <a:solidFill>
                  <a:srgbClr val="FF6699"/>
                </a:solidFill>
                <a:ea typeface="方正姚体" pitchFamily="2" charset="-122"/>
              </a:rPr>
              <a:t>（</a:t>
            </a:r>
            <a:r>
              <a:rPr lang="en-US" altLang="zh-CN" sz="3200" b="1" dirty="0">
                <a:solidFill>
                  <a:srgbClr val="FF6699"/>
                </a:solidFill>
                <a:ea typeface="方正姚体" pitchFamily="2" charset="-122"/>
              </a:rPr>
              <a:t>S </a:t>
            </a:r>
            <a:r>
              <a:rPr lang="en-US" altLang="zh-CN" sz="2800" b="1" dirty="0">
                <a:solidFill>
                  <a:srgbClr val="FF6699"/>
                </a:solidFill>
                <a:ea typeface="方正姚体" pitchFamily="2" charset="-122"/>
              </a:rPr>
              <a:t>4</a:t>
            </a:r>
            <a:r>
              <a:rPr lang="zh-CN" altLang="en-US" sz="3200" b="1" dirty="0">
                <a:solidFill>
                  <a:srgbClr val="FF6699"/>
                </a:solidFill>
                <a:ea typeface="方正姚体" pitchFamily="2" charset="-122"/>
              </a:rPr>
              <a:t>）：低关系</a:t>
            </a:r>
            <a:r>
              <a:rPr lang="en-US" altLang="zh-CN" sz="3200" b="1" dirty="0">
                <a:solidFill>
                  <a:srgbClr val="FF6699"/>
                </a:solidFill>
                <a:ea typeface="方正姚体" pitchFamily="2" charset="-122"/>
              </a:rPr>
              <a:t>/</a:t>
            </a:r>
            <a:r>
              <a:rPr lang="zh-CN" altLang="en-US" sz="3200" b="1" dirty="0">
                <a:solidFill>
                  <a:srgbClr val="FF6699"/>
                </a:solidFill>
                <a:ea typeface="方正姚体" pitchFamily="2" charset="-122"/>
              </a:rPr>
              <a:t>低工作</a:t>
            </a:r>
          </a:p>
        </p:txBody>
      </p:sp>
      <p:sp>
        <p:nvSpPr>
          <p:cNvPr id="84997" name="Text Box 5"/>
          <p:cNvSpPr txBox="1">
            <a:spLocks noChangeArrowheads="1"/>
          </p:cNvSpPr>
          <p:nvPr/>
        </p:nvSpPr>
        <p:spPr bwMode="auto">
          <a:xfrm>
            <a:off x="2915816" y="2780928"/>
            <a:ext cx="4038600" cy="3705630"/>
          </a:xfrm>
          <a:prstGeom prst="rect">
            <a:avLst/>
          </a:prstGeom>
          <a:noFill/>
          <a:ln w="9525">
            <a:noFill/>
            <a:miter lim="800000"/>
            <a:headEnd/>
            <a:tailEnd/>
          </a:ln>
        </p:spPr>
        <p:txBody>
          <a:bodyPr>
            <a:spAutoFit/>
          </a:bodyPr>
          <a:lstStyle/>
          <a:p>
            <a:pPr eaLnBrk="0" hangingPunct="0">
              <a:lnSpc>
                <a:spcPct val="145000"/>
              </a:lnSpc>
            </a:pPr>
            <a:r>
              <a:rPr lang="en-US" altLang="zh-CN" sz="2400" b="1" dirty="0">
                <a:solidFill>
                  <a:schemeClr val="accent6">
                    <a:lumMod val="75000"/>
                  </a:schemeClr>
                </a:solidFill>
                <a:ea typeface="黑体" pitchFamily="49" charset="-122"/>
              </a:rPr>
              <a:t> </a:t>
            </a:r>
            <a:r>
              <a:rPr lang="en-US" altLang="zh-CN"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sym typeface="Wingdings" pitchFamily="2" charset="2"/>
              </a:rPr>
              <a:t>授权工作</a:t>
            </a:r>
            <a:r>
              <a:rPr lang="zh-CN" altLang="en-US" sz="2400" b="1" dirty="0">
                <a:solidFill>
                  <a:schemeClr val="accent6">
                    <a:lumMod val="75000"/>
                  </a:schemeClr>
                </a:solidFill>
                <a:ea typeface="黑体" pitchFamily="49" charset="-122"/>
              </a:rPr>
              <a:t>    </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描述大环境</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被领导者做决定</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监督相对减少</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强调结果</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保持接触</a:t>
            </a:r>
          </a:p>
          <a:p>
            <a:pPr eaLnBrk="0" hangingPunct="0">
              <a:lnSpc>
                <a:spcPct val="130000"/>
              </a:lnSpc>
            </a:pPr>
            <a:r>
              <a:rPr lang="zh-CN" altLang="en-US" sz="2000" dirty="0">
                <a:ea typeface="黑体" pitchFamily="49" charset="-122"/>
              </a:rPr>
              <a:t> </a:t>
            </a:r>
          </a:p>
        </p:txBody>
      </p:sp>
    </p:spTree>
    <p:extLst>
      <p:ext uri="{BB962C8B-B14F-4D97-AF65-F5344CB8AC3E}">
        <p14:creationId xmlns:p14="http://schemas.microsoft.com/office/powerpoint/2010/main" val="2125518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wipe(down)">
                                      <p:cBhvr>
                                        <p:cTn id="7" dur="500"/>
                                        <p:tgtEl>
                                          <p:spTgt spid="8499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4997">
                                            <p:txEl>
                                              <p:pRg st="1" end="1"/>
                                            </p:txEl>
                                          </p:spTgt>
                                        </p:tgtEl>
                                        <p:attrNameLst>
                                          <p:attrName>style.visibility</p:attrName>
                                        </p:attrNameLst>
                                      </p:cBhvr>
                                      <p:to>
                                        <p:strVal val="visible"/>
                                      </p:to>
                                    </p:set>
                                    <p:animEffect transition="in" filter="wipe(down)">
                                      <p:cBhvr>
                                        <p:cTn id="10" dur="500"/>
                                        <p:tgtEl>
                                          <p:spTgt spid="8499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4997">
                                            <p:txEl>
                                              <p:pRg st="2" end="2"/>
                                            </p:txEl>
                                          </p:spTgt>
                                        </p:tgtEl>
                                        <p:attrNameLst>
                                          <p:attrName>style.visibility</p:attrName>
                                        </p:attrNameLst>
                                      </p:cBhvr>
                                      <p:to>
                                        <p:strVal val="visible"/>
                                      </p:to>
                                    </p:set>
                                    <p:animEffect transition="in" filter="wipe(down)">
                                      <p:cBhvr>
                                        <p:cTn id="13" dur="500"/>
                                        <p:tgtEl>
                                          <p:spTgt spid="8499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4997">
                                            <p:txEl>
                                              <p:pRg st="3" end="3"/>
                                            </p:txEl>
                                          </p:spTgt>
                                        </p:tgtEl>
                                        <p:attrNameLst>
                                          <p:attrName>style.visibility</p:attrName>
                                        </p:attrNameLst>
                                      </p:cBhvr>
                                      <p:to>
                                        <p:strVal val="visible"/>
                                      </p:to>
                                    </p:set>
                                    <p:animEffect transition="in" filter="wipe(down)">
                                      <p:cBhvr>
                                        <p:cTn id="16" dur="500"/>
                                        <p:tgtEl>
                                          <p:spTgt spid="8499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4997">
                                            <p:txEl>
                                              <p:pRg st="4" end="4"/>
                                            </p:txEl>
                                          </p:spTgt>
                                        </p:tgtEl>
                                        <p:attrNameLst>
                                          <p:attrName>style.visibility</p:attrName>
                                        </p:attrNameLst>
                                      </p:cBhvr>
                                      <p:to>
                                        <p:strVal val="visible"/>
                                      </p:to>
                                    </p:set>
                                    <p:animEffect transition="in" filter="wipe(down)">
                                      <p:cBhvr>
                                        <p:cTn id="19" dur="500"/>
                                        <p:tgtEl>
                                          <p:spTgt spid="8499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4997">
                                            <p:txEl>
                                              <p:pRg st="5" end="5"/>
                                            </p:txEl>
                                          </p:spTgt>
                                        </p:tgtEl>
                                        <p:attrNameLst>
                                          <p:attrName>style.visibility</p:attrName>
                                        </p:attrNameLst>
                                      </p:cBhvr>
                                      <p:to>
                                        <p:strVal val="visible"/>
                                      </p:to>
                                    </p:set>
                                    <p:animEffect transition="in" filter="wipe(down)">
                                      <p:cBhvr>
                                        <p:cTn id="22" dur="500"/>
                                        <p:tgtEl>
                                          <p:spTgt spid="849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54" name="AutoShape 34"/>
          <p:cNvSpPr>
            <a:spLocks noChangeArrowheads="1"/>
          </p:cNvSpPr>
          <p:nvPr/>
        </p:nvSpPr>
        <p:spPr bwMode="auto">
          <a:xfrm>
            <a:off x="971750" y="404790"/>
            <a:ext cx="7344510" cy="611188"/>
          </a:xfrm>
          <a:prstGeom prst="roundRect">
            <a:avLst>
              <a:gd name="adj" fmla="val 16667"/>
            </a:avLst>
          </a:prstGeom>
          <a:noFill/>
          <a:ln w="9525">
            <a:noFill/>
            <a:round/>
            <a:headEnd/>
            <a:tailEnd/>
          </a:ln>
          <a:effectLst/>
        </p:spPr>
        <p:txBody>
          <a:bodyPr anchor="ctr"/>
          <a:lstStyle/>
          <a:p>
            <a:pPr marL="342900" indent="-342900">
              <a:lnSpc>
                <a:spcPct val="120000"/>
              </a:lnSpc>
              <a:defRPr/>
            </a:pPr>
            <a:r>
              <a:rPr lang="zh-CN" altLang="en-US" sz="3200" b="1" dirty="0">
                <a:solidFill>
                  <a:schemeClr val="tx2"/>
                </a:solidFill>
                <a:effectLst>
                  <a:outerShdw blurRad="38100" dist="38100" dir="2700000" algn="tl">
                    <a:srgbClr val="C0C0C0"/>
                  </a:outerShdw>
                </a:effectLst>
                <a:latin typeface="+mj-lt"/>
                <a:cs typeface="+mj-cs"/>
              </a:rPr>
              <a:t>中国企</a:t>
            </a:r>
            <a:r>
              <a:rPr lang="zh-CN" altLang="en-US" sz="3200" b="1" dirty="0" smtClean="0">
                <a:solidFill>
                  <a:schemeClr val="tx2"/>
                </a:solidFill>
                <a:effectLst>
                  <a:outerShdw blurRad="38100" dist="38100" dir="2700000" algn="tl">
                    <a:srgbClr val="C0C0C0"/>
                  </a:outerShdw>
                </a:effectLst>
                <a:latin typeface="+mj-lt"/>
                <a:cs typeface="+mj-cs"/>
              </a:rPr>
              <a:t>业长久发展普遍存在的困惑</a:t>
            </a:r>
            <a:endParaRPr lang="zh-CN" altLang="en-US" sz="3200" b="1" dirty="0">
              <a:solidFill>
                <a:schemeClr val="tx2"/>
              </a:solidFill>
              <a:effectLst>
                <a:outerShdw blurRad="38100" dist="38100" dir="2700000" algn="tl">
                  <a:srgbClr val="C0C0C0"/>
                </a:outerShdw>
              </a:effectLst>
              <a:latin typeface="+mj-lt"/>
              <a:cs typeface="+mj-cs"/>
            </a:endParaRPr>
          </a:p>
        </p:txBody>
      </p:sp>
      <p:cxnSp>
        <p:nvCxnSpPr>
          <p:cNvPr id="8" name="直接连接符 7"/>
          <p:cNvCxnSpPr/>
          <p:nvPr/>
        </p:nvCxnSpPr>
        <p:spPr bwMode="auto">
          <a:xfrm>
            <a:off x="4788015" y="2348925"/>
            <a:ext cx="0" cy="86406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9" name="直接连接符 8"/>
          <p:cNvCxnSpPr/>
          <p:nvPr/>
        </p:nvCxnSpPr>
        <p:spPr bwMode="auto">
          <a:xfrm>
            <a:off x="4788015" y="4653085"/>
            <a:ext cx="0" cy="86406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0" name="直接连接符 9"/>
          <p:cNvCxnSpPr/>
          <p:nvPr/>
        </p:nvCxnSpPr>
        <p:spPr bwMode="auto">
          <a:xfrm flipH="1">
            <a:off x="5580070" y="3933035"/>
            <a:ext cx="936066"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1" name="直接连接符 10"/>
          <p:cNvCxnSpPr/>
          <p:nvPr/>
        </p:nvCxnSpPr>
        <p:spPr bwMode="auto">
          <a:xfrm flipH="1">
            <a:off x="3059895" y="4005040"/>
            <a:ext cx="936066"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aphicFrame>
        <p:nvGraphicFramePr>
          <p:cNvPr id="12" name="图示 11"/>
          <p:cNvGraphicFramePr/>
          <p:nvPr>
            <p:extLst>
              <p:ext uri="{D42A27DB-BD31-4B8C-83A1-F6EECF244321}">
                <p14:modId xmlns:p14="http://schemas.microsoft.com/office/powerpoint/2010/main" val="1534179076"/>
              </p:ext>
            </p:extLst>
          </p:nvPr>
        </p:nvGraphicFramePr>
        <p:xfrm>
          <a:off x="827739" y="1124840"/>
          <a:ext cx="7992556" cy="558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956231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p:cNvPicPr>
            <a:picLocks noChangeAspect="1" noChangeArrowheads="1"/>
          </p:cNvPicPr>
          <p:nvPr/>
        </p:nvPicPr>
        <p:blipFill>
          <a:blip r:embed="rId2" cstate="print"/>
          <a:srcRect/>
          <a:stretch>
            <a:fillRect/>
          </a:stretch>
        </p:blipFill>
        <p:spPr bwMode="auto">
          <a:xfrm>
            <a:off x="0" y="285750"/>
            <a:ext cx="9169400" cy="6883400"/>
          </a:xfrm>
          <a:prstGeom prst="rect">
            <a:avLst/>
          </a:prstGeom>
          <a:noFill/>
          <a:ln w="9525">
            <a:noFill/>
            <a:miter lim="800000"/>
            <a:headEnd/>
            <a:tailEnd/>
          </a:ln>
        </p:spPr>
      </p:pic>
      <p:sp>
        <p:nvSpPr>
          <p:cNvPr id="98307" name="TextBox 1"/>
          <p:cNvSpPr txBox="1">
            <a:spLocks noChangeArrowheads="1"/>
          </p:cNvSpPr>
          <p:nvPr/>
        </p:nvSpPr>
        <p:spPr bwMode="auto">
          <a:xfrm>
            <a:off x="581025" y="1797050"/>
            <a:ext cx="2924175" cy="4830763"/>
          </a:xfrm>
          <a:prstGeom prst="rect">
            <a:avLst/>
          </a:prstGeom>
          <a:noFill/>
          <a:ln w="9525">
            <a:noFill/>
            <a:miter lim="800000"/>
            <a:headEnd/>
            <a:tailEnd/>
          </a:ln>
        </p:spPr>
        <p:txBody>
          <a:bodyPr lIns="0" tIns="0" rIns="0">
            <a:spAutoFit/>
          </a:bodyPr>
          <a:lstStyle/>
          <a:p>
            <a:pPr eaLnBrk="0" hangingPunct="0">
              <a:lnSpc>
                <a:spcPts val="2300"/>
              </a:lnSpc>
              <a:tabLst>
                <a:tab pos="152400" algn="l"/>
                <a:tab pos="406400" algn="l"/>
              </a:tabLst>
            </a:pPr>
            <a:r>
              <a:rPr lang="en-US" altLang="zh-CN" sz="2400" b="1" dirty="0">
                <a:latin typeface="Calibri" pitchFamily="34" charset="0"/>
              </a:rPr>
              <a:t>		</a:t>
            </a:r>
            <a:r>
              <a:rPr lang="en-US" altLang="zh-CN" sz="2400" b="1" dirty="0">
                <a:solidFill>
                  <a:srgbClr val="000000"/>
                </a:solidFill>
                <a:latin typeface="黑体" pitchFamily="49" charset="-122"/>
                <a:ea typeface="黑体" pitchFamily="49" charset="-122"/>
              </a:rPr>
              <a:t>下属的准备度水平</a:t>
            </a: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algn="ctr" eaLnBrk="0" hangingPunct="0">
              <a:lnSpc>
                <a:spcPts val="1000"/>
              </a:lnSpc>
              <a:tabLst>
                <a:tab pos="152400" algn="l"/>
                <a:tab pos="406400" algn="l"/>
              </a:tabLst>
            </a:pPr>
            <a:endParaRPr lang="en-US" altLang="zh-CN" sz="2400" b="1" dirty="0">
              <a:solidFill>
                <a:schemeClr val="bg1"/>
              </a:solidFill>
              <a:latin typeface="Calibri" pitchFamily="34" charset="0"/>
            </a:endParaRPr>
          </a:p>
          <a:p>
            <a:pPr algn="ctr" eaLnBrk="0" hangingPunct="0">
              <a:lnSpc>
                <a:spcPts val="1000"/>
              </a:lnSpc>
              <a:tabLst>
                <a:tab pos="152400" algn="l"/>
                <a:tab pos="406400" algn="l"/>
              </a:tabLst>
            </a:pPr>
            <a:r>
              <a:rPr lang="zh-CN" altLang="en-US" sz="2400" b="1" dirty="0">
                <a:solidFill>
                  <a:schemeClr val="bg1"/>
                </a:solidFill>
                <a:latin typeface="Calibri" pitchFamily="34" charset="0"/>
              </a:rPr>
              <a:t>低能力低意愿</a:t>
            </a:r>
            <a:endParaRPr lang="en-US" altLang="zh-CN" sz="2400" b="1" dirty="0">
              <a:solidFill>
                <a:schemeClr val="bg1"/>
              </a:solidFill>
              <a:latin typeface="Calibri" pitchFamily="34" charset="0"/>
            </a:endParaRPr>
          </a:p>
          <a:p>
            <a:pPr algn="ctr" eaLnBrk="0" hangingPunct="0">
              <a:lnSpc>
                <a:spcPts val="1000"/>
              </a:lnSpc>
              <a:tabLst>
                <a:tab pos="152400" algn="l"/>
                <a:tab pos="406400" algn="l"/>
              </a:tabLst>
            </a:pPr>
            <a:endParaRPr lang="en-US" altLang="zh-CN" sz="2400" b="1" dirty="0">
              <a:solidFill>
                <a:schemeClr val="bg1"/>
              </a:solidFill>
              <a:latin typeface="Calibri" pitchFamily="34" charset="0"/>
            </a:endParaRPr>
          </a:p>
          <a:p>
            <a:pPr algn="ctr" eaLnBrk="0" hangingPunct="0">
              <a:lnSpc>
                <a:spcPts val="1000"/>
              </a:lnSpc>
              <a:tabLst>
                <a:tab pos="152400" algn="l"/>
                <a:tab pos="406400" algn="l"/>
              </a:tabLst>
            </a:pPr>
            <a:endParaRPr lang="en-US" altLang="zh-CN" sz="2400" b="1" dirty="0">
              <a:solidFill>
                <a:schemeClr val="bg1"/>
              </a:solidFill>
              <a:latin typeface="Calibri" pitchFamily="34" charset="0"/>
            </a:endParaRPr>
          </a:p>
          <a:p>
            <a:pPr algn="ctr" eaLnBrk="0" hangingPunct="0">
              <a:lnSpc>
                <a:spcPts val="1000"/>
              </a:lnSpc>
              <a:tabLst>
                <a:tab pos="152400" algn="l"/>
                <a:tab pos="406400" algn="l"/>
              </a:tabLst>
            </a:pPr>
            <a:endParaRPr lang="en-US" altLang="zh-CN" sz="2400" b="1" dirty="0">
              <a:solidFill>
                <a:schemeClr val="bg1"/>
              </a:solidFill>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algn="ctr" eaLnBrk="0" hangingPunct="0">
              <a:lnSpc>
                <a:spcPts val="3000"/>
              </a:lnSpc>
              <a:tabLst>
                <a:tab pos="152400" algn="l"/>
                <a:tab pos="406400" algn="l"/>
              </a:tabLst>
            </a:pPr>
            <a:r>
              <a:rPr lang="en-US" altLang="zh-CN" sz="2400" b="1" dirty="0">
                <a:latin typeface="Calibri" pitchFamily="34" charset="0"/>
              </a:rPr>
              <a:t>	</a:t>
            </a:r>
            <a:r>
              <a:rPr lang="zh-CN" altLang="en-US" sz="2400" b="1" dirty="0">
                <a:solidFill>
                  <a:schemeClr val="bg1"/>
                </a:solidFill>
                <a:latin typeface="Calibri" pitchFamily="34" charset="0"/>
              </a:rPr>
              <a:t>低能力高意愿</a:t>
            </a:r>
            <a:endParaRPr lang="en-US" altLang="zh-CN" sz="2400" b="1" dirty="0">
              <a:solidFill>
                <a:schemeClr val="bg1"/>
              </a:solidFill>
              <a:latin typeface="黑体" pitchFamily="49" charset="-122"/>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algn="ctr" eaLnBrk="0" hangingPunct="0">
              <a:lnSpc>
                <a:spcPts val="1000"/>
              </a:lnSpc>
              <a:tabLst>
                <a:tab pos="152400" algn="l"/>
                <a:tab pos="406400" algn="l"/>
              </a:tabLst>
            </a:pPr>
            <a:r>
              <a:rPr lang="zh-CN" altLang="en-US" sz="2400" b="1" dirty="0">
                <a:solidFill>
                  <a:schemeClr val="bg1"/>
                </a:solidFill>
                <a:latin typeface="Calibri" pitchFamily="34" charset="0"/>
              </a:rPr>
              <a:t>高能力低意愿</a:t>
            </a:r>
            <a:endParaRPr lang="en-US" altLang="zh-CN" sz="2400" b="1" dirty="0">
              <a:solidFill>
                <a:schemeClr val="bg1"/>
              </a:solidFill>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algn="ctr" eaLnBrk="0" hangingPunct="0">
              <a:lnSpc>
                <a:spcPts val="3000"/>
              </a:lnSpc>
              <a:tabLst>
                <a:tab pos="152400" algn="l"/>
                <a:tab pos="406400" algn="l"/>
              </a:tabLst>
            </a:pPr>
            <a:r>
              <a:rPr lang="en-US" altLang="zh-CN" sz="2400" b="1" dirty="0">
                <a:latin typeface="Calibri" pitchFamily="34" charset="0"/>
              </a:rPr>
              <a:t>	</a:t>
            </a:r>
            <a:r>
              <a:rPr lang="zh-CN" altLang="en-US" sz="2400" b="1" dirty="0">
                <a:solidFill>
                  <a:schemeClr val="bg1"/>
                </a:solidFill>
                <a:latin typeface="Calibri" pitchFamily="34" charset="0"/>
              </a:rPr>
              <a:t>高能力高意愿</a:t>
            </a:r>
            <a:endParaRPr lang="en-US" altLang="zh-CN" sz="2400" b="1" dirty="0">
              <a:solidFill>
                <a:schemeClr val="bg1"/>
              </a:solidFill>
              <a:latin typeface="黑体" pitchFamily="49" charset="-122"/>
            </a:endParaRPr>
          </a:p>
        </p:txBody>
      </p:sp>
      <p:sp>
        <p:nvSpPr>
          <p:cNvPr id="98308" name="TextBox 1"/>
          <p:cNvSpPr txBox="1">
            <a:spLocks noChangeArrowheads="1"/>
          </p:cNvSpPr>
          <p:nvPr/>
        </p:nvSpPr>
        <p:spPr bwMode="auto">
          <a:xfrm>
            <a:off x="7301169" y="1888048"/>
            <a:ext cx="1231106" cy="4637167"/>
          </a:xfrm>
          <a:prstGeom prst="rect">
            <a:avLst/>
          </a:prstGeom>
          <a:noFill/>
          <a:ln w="9525">
            <a:noFill/>
            <a:miter lim="800000"/>
            <a:headEnd/>
            <a:tailEnd/>
          </a:ln>
        </p:spPr>
        <p:txBody>
          <a:bodyPr wrap="none" lIns="0" tIns="0" rIns="0">
            <a:spAutoFit/>
          </a:bodyPr>
          <a:lstStyle/>
          <a:p>
            <a:pPr eaLnBrk="0" hangingPunct="0">
              <a:lnSpc>
                <a:spcPts val="2300"/>
              </a:lnSpc>
              <a:tabLst>
                <a:tab pos="63500" algn="l"/>
              </a:tabLst>
            </a:pPr>
            <a:r>
              <a:rPr lang="en-US" altLang="zh-CN" sz="2400" b="1" dirty="0" smtClean="0">
                <a:solidFill>
                  <a:srgbClr val="000000"/>
                </a:solidFill>
                <a:latin typeface="黑体" pitchFamily="49" charset="-122"/>
                <a:ea typeface="黑体" pitchFamily="49" charset="-122"/>
              </a:rPr>
              <a:t>管理风格</a:t>
            </a:r>
          </a:p>
          <a:p>
            <a:pPr eaLnBrk="0" hangingPunct="0">
              <a:lnSpc>
                <a:spcPts val="1000"/>
              </a:lnSpc>
              <a:tabLst>
                <a:tab pos="63500" algn="l"/>
              </a:tabLst>
            </a:pPr>
            <a:endParaRPr lang="en-US" altLang="zh-CN" sz="2400" b="1" dirty="0">
              <a:latin typeface="Calibri" pitchFamily="34" charset="0"/>
              <a:ea typeface="黑体" pitchFamily="49" charset="-122"/>
            </a:endParaRPr>
          </a:p>
          <a:p>
            <a:pPr eaLnBrk="0" hangingPunct="0">
              <a:lnSpc>
                <a:spcPts val="1000"/>
              </a:lnSpc>
              <a:tabLst>
                <a:tab pos="63500" algn="l"/>
              </a:tabLst>
            </a:pPr>
            <a:endParaRPr lang="en-US" altLang="zh-CN" sz="2400" b="1" dirty="0">
              <a:latin typeface="Calibri" pitchFamily="34" charset="0"/>
              <a:ea typeface="黑体" pitchFamily="49" charset="-122"/>
            </a:endParaRPr>
          </a:p>
          <a:p>
            <a:pPr eaLnBrk="0" hangingPunct="0">
              <a:lnSpc>
                <a:spcPts val="1000"/>
              </a:lnSpc>
              <a:tabLst>
                <a:tab pos="63500" algn="l"/>
              </a:tabLst>
            </a:pPr>
            <a:endParaRPr lang="en-US" altLang="zh-CN" sz="2400" b="1" dirty="0">
              <a:latin typeface="Calibri" pitchFamily="34" charset="0"/>
              <a:ea typeface="黑体" pitchFamily="49" charset="-122"/>
            </a:endParaRPr>
          </a:p>
          <a:p>
            <a:pPr eaLnBrk="0" hangingPunct="0">
              <a:lnSpc>
                <a:spcPts val="1000"/>
              </a:lnSpc>
              <a:tabLst>
                <a:tab pos="63500" algn="l"/>
              </a:tabLst>
            </a:pPr>
            <a:endParaRPr lang="en-US" altLang="zh-CN" sz="2400" b="1" dirty="0">
              <a:latin typeface="Calibri" pitchFamily="34" charset="0"/>
              <a:ea typeface="黑体" pitchFamily="49" charset="-122"/>
            </a:endParaRPr>
          </a:p>
          <a:p>
            <a:pPr eaLnBrk="0" hangingPunct="0">
              <a:lnSpc>
                <a:spcPts val="2500"/>
              </a:lnSpc>
              <a:tabLst>
                <a:tab pos="63500" algn="l"/>
              </a:tabLst>
            </a:pPr>
            <a:r>
              <a:rPr lang="en-US" altLang="zh-CN" sz="2400" b="1" dirty="0">
                <a:latin typeface="Calibri" pitchFamily="34" charset="0"/>
                <a:ea typeface="黑体" pitchFamily="49" charset="-122"/>
              </a:rPr>
              <a:t>	</a:t>
            </a:r>
            <a:r>
              <a:rPr lang="zh-CN" altLang="en-US" sz="2400" b="1" dirty="0" smtClean="0">
                <a:latin typeface="Calibri" pitchFamily="34" charset="0"/>
                <a:ea typeface="黑体" pitchFamily="49" charset="-122"/>
              </a:rPr>
              <a:t>教练式</a:t>
            </a:r>
            <a:endParaRPr lang="en-US" altLang="zh-CN" sz="2400" b="1" dirty="0">
              <a:solidFill>
                <a:srgbClr val="FFFFFF"/>
              </a:solidFill>
              <a:latin typeface="黑体" pitchFamily="49" charset="-122"/>
              <a:ea typeface="黑体" pitchFamily="49" charset="-122"/>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r>
              <a:rPr lang="zh-CN" altLang="en-US" sz="2400" b="1" dirty="0" smtClean="0">
                <a:latin typeface="Calibri" pitchFamily="34" charset="0"/>
              </a:rPr>
              <a:t>指令式</a:t>
            </a: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3000"/>
              </a:lnSpc>
              <a:tabLst>
                <a:tab pos="63500" algn="l"/>
              </a:tabLst>
            </a:pPr>
            <a:r>
              <a:rPr lang="en-US" altLang="zh-CN" sz="2400" b="1" dirty="0">
                <a:latin typeface="Calibri" pitchFamily="34" charset="0"/>
              </a:rPr>
              <a:t>	</a:t>
            </a:r>
            <a:endParaRPr lang="en-US" altLang="zh-CN" sz="2400" b="1" dirty="0" smtClean="0">
              <a:latin typeface="Calibri" pitchFamily="34" charset="0"/>
            </a:endParaRPr>
          </a:p>
          <a:p>
            <a:pPr eaLnBrk="0" hangingPunct="0">
              <a:lnSpc>
                <a:spcPts val="3000"/>
              </a:lnSpc>
              <a:tabLst>
                <a:tab pos="63500" algn="l"/>
              </a:tabLst>
            </a:pPr>
            <a:r>
              <a:rPr lang="en-US" altLang="zh-CN" sz="2400" b="1" dirty="0" smtClean="0">
                <a:latin typeface="黑体" pitchFamily="49" charset="-122"/>
              </a:rPr>
              <a:t>参与式</a:t>
            </a:r>
            <a:endParaRPr lang="en-US" altLang="zh-CN" sz="2400" b="1" dirty="0">
              <a:latin typeface="黑体" pitchFamily="49" charset="-122"/>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3000"/>
              </a:lnSpc>
              <a:tabLst>
                <a:tab pos="63500" algn="l"/>
              </a:tabLst>
            </a:pPr>
            <a:r>
              <a:rPr lang="en-US" altLang="zh-CN" sz="2400" b="1" dirty="0">
                <a:latin typeface="Calibri" pitchFamily="34" charset="0"/>
              </a:rPr>
              <a:t>	</a:t>
            </a:r>
            <a:r>
              <a:rPr lang="en-US" altLang="zh-CN" sz="2400" b="1" dirty="0">
                <a:latin typeface="黑体" pitchFamily="49" charset="-122"/>
              </a:rPr>
              <a:t>授权式</a:t>
            </a:r>
          </a:p>
        </p:txBody>
      </p:sp>
      <p:sp>
        <p:nvSpPr>
          <p:cNvPr id="98309" name="TextBox 1"/>
          <p:cNvSpPr txBox="1">
            <a:spLocks noChangeArrowheads="1"/>
          </p:cNvSpPr>
          <p:nvPr/>
        </p:nvSpPr>
        <p:spPr bwMode="auto">
          <a:xfrm>
            <a:off x="4533900" y="4146550"/>
            <a:ext cx="1524000" cy="749300"/>
          </a:xfrm>
          <a:prstGeom prst="rect">
            <a:avLst/>
          </a:prstGeom>
          <a:noFill/>
          <a:ln w="9525">
            <a:noFill/>
            <a:miter lim="800000"/>
            <a:headEnd/>
            <a:tailEnd/>
          </a:ln>
        </p:spPr>
        <p:txBody>
          <a:bodyPr wrap="none" lIns="0" tIns="0" rIns="0">
            <a:spAutoFit/>
          </a:bodyPr>
          <a:lstStyle/>
          <a:p>
            <a:pPr eaLnBrk="0" hangingPunct="0">
              <a:lnSpc>
                <a:spcPts val="5900"/>
              </a:lnSpc>
            </a:pPr>
            <a:r>
              <a:rPr lang="en-US" altLang="zh-CN" sz="6000" dirty="0">
                <a:solidFill>
                  <a:srgbClr val="000000"/>
                </a:solidFill>
                <a:cs typeface="Times New Roman" pitchFamily="18" charset="0"/>
              </a:rPr>
              <a:t>匹配</a:t>
            </a:r>
          </a:p>
        </p:txBody>
      </p:sp>
      <p:sp>
        <p:nvSpPr>
          <p:cNvPr id="98310" name="TextBox 5"/>
          <p:cNvSpPr txBox="1">
            <a:spLocks noChangeArrowheads="1"/>
          </p:cNvSpPr>
          <p:nvPr/>
        </p:nvSpPr>
        <p:spPr bwMode="auto">
          <a:xfrm>
            <a:off x="2928938" y="214313"/>
            <a:ext cx="2954337" cy="646112"/>
          </a:xfrm>
          <a:prstGeom prst="rect">
            <a:avLst/>
          </a:prstGeom>
          <a:noFill/>
          <a:ln w="9525">
            <a:noFill/>
            <a:miter lim="800000"/>
            <a:headEnd/>
            <a:tailEnd/>
          </a:ln>
        </p:spPr>
        <p:txBody>
          <a:bodyPr wrap="none">
            <a:spAutoFit/>
          </a:bodyPr>
          <a:lstStyle/>
          <a:p>
            <a:r>
              <a:rPr lang="zh-CN" altLang="en-US" sz="3600" b="1">
                <a:solidFill>
                  <a:schemeClr val="bg1"/>
                </a:solidFill>
                <a:latin typeface="黑体" pitchFamily="49" charset="-122"/>
                <a:ea typeface="黑体" pitchFamily="49" charset="-122"/>
              </a:rPr>
              <a:t>权变领导应用</a:t>
            </a:r>
          </a:p>
        </p:txBody>
      </p:sp>
    </p:spTree>
    <p:extLst>
      <p:ext uri="{BB962C8B-B14F-4D97-AF65-F5344CB8AC3E}">
        <p14:creationId xmlns:p14="http://schemas.microsoft.com/office/powerpoint/2010/main" val="19591958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ea typeface="宋体" pitchFamily="2" charset="-122"/>
              </a:rPr>
              <a:t>在每种领导方式下领导者要：</a:t>
            </a:r>
          </a:p>
        </p:txBody>
      </p:sp>
      <p:sp>
        <p:nvSpPr>
          <p:cNvPr id="553987" name="Rectangle 3"/>
          <p:cNvSpPr>
            <a:spLocks noGrp="1" noChangeArrowheads="1"/>
          </p:cNvSpPr>
          <p:nvPr>
            <p:ph type="body" idx="1"/>
          </p:nvPr>
        </p:nvSpPr>
        <p:spPr/>
        <p:txBody>
          <a:bodyPr/>
          <a:lstStyle/>
          <a:p>
            <a:pPr>
              <a:buFontTx/>
              <a:buNone/>
            </a:pPr>
            <a:endParaRPr lang="zh-CN" altLang="en-US" sz="2800">
              <a:ea typeface="宋体" pitchFamily="2" charset="-122"/>
            </a:endParaRPr>
          </a:p>
          <a:p>
            <a:r>
              <a:rPr lang="zh-CN" altLang="en-US" sz="2800">
                <a:ea typeface="宋体" pitchFamily="2" charset="-122"/>
              </a:rPr>
              <a:t>保证目标要明确</a:t>
            </a:r>
          </a:p>
          <a:p>
            <a:endParaRPr lang="zh-CN" altLang="en-US" sz="2800">
              <a:ea typeface="宋体" pitchFamily="2" charset="-122"/>
            </a:endParaRPr>
          </a:p>
          <a:p>
            <a:r>
              <a:rPr lang="zh-CN" altLang="en-US" sz="2800">
                <a:ea typeface="宋体" pitchFamily="2" charset="-122"/>
              </a:rPr>
              <a:t>观察部门成员的工作表现</a:t>
            </a:r>
          </a:p>
          <a:p>
            <a:endParaRPr lang="zh-CN" altLang="en-US" sz="2800">
              <a:ea typeface="宋体" pitchFamily="2" charset="-122"/>
            </a:endParaRPr>
          </a:p>
          <a:p>
            <a:r>
              <a:rPr lang="zh-CN" altLang="en-US" sz="2800">
                <a:ea typeface="宋体" pitchFamily="2" charset="-122"/>
              </a:rPr>
              <a:t>给出反馈意见</a:t>
            </a:r>
          </a:p>
        </p:txBody>
      </p:sp>
    </p:spTree>
    <p:extLst>
      <p:ext uri="{BB962C8B-B14F-4D97-AF65-F5344CB8AC3E}">
        <p14:creationId xmlns:p14="http://schemas.microsoft.com/office/powerpoint/2010/main" val="72808466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5" name="Rectangle 7"/>
          <p:cNvSpPr>
            <a:spLocks noChangeArrowheads="1"/>
          </p:cNvSpPr>
          <p:nvPr/>
        </p:nvSpPr>
        <p:spPr bwMode="auto">
          <a:xfrm>
            <a:off x="4527550" y="468313"/>
            <a:ext cx="2209800" cy="1792287"/>
          </a:xfrm>
          <a:prstGeom prst="rect">
            <a:avLst/>
          </a:prstGeom>
          <a:noFill/>
          <a:ln w="9525">
            <a:noFill/>
            <a:miter lim="800000"/>
            <a:headEnd/>
            <a:tailEnd/>
          </a:ln>
          <a:effectLst/>
        </p:spPr>
        <p:txBody>
          <a:bodyPr/>
          <a:lstStyle/>
          <a:p>
            <a:pPr>
              <a:spcBef>
                <a:spcPct val="20000"/>
              </a:spcBef>
            </a:pPr>
            <a:endParaRPr lang="zh-CN" altLang="en-US" sz="2800">
              <a:latin typeface="幼圆" pitchFamily="49" charset="-122"/>
              <a:ea typeface="幼圆" pitchFamily="49" charset="-122"/>
            </a:endParaRPr>
          </a:p>
        </p:txBody>
      </p:sp>
      <p:sp>
        <p:nvSpPr>
          <p:cNvPr id="186376" name="Rectangle 8"/>
          <p:cNvSpPr>
            <a:spLocks noChangeArrowheads="1"/>
          </p:cNvSpPr>
          <p:nvPr/>
        </p:nvSpPr>
        <p:spPr bwMode="auto">
          <a:xfrm>
            <a:off x="2393950" y="468313"/>
            <a:ext cx="2133600" cy="1792287"/>
          </a:xfrm>
          <a:prstGeom prst="rect">
            <a:avLst/>
          </a:prstGeom>
          <a:noFill/>
          <a:ln w="9525">
            <a:noFill/>
            <a:miter lim="800000"/>
            <a:headEnd/>
            <a:tailEnd/>
          </a:ln>
          <a:effectLst/>
        </p:spPr>
        <p:txBody>
          <a:bodyPr/>
          <a:lstStyle/>
          <a:p>
            <a:pPr>
              <a:spcBef>
                <a:spcPct val="20000"/>
              </a:spcBef>
            </a:pPr>
            <a:endParaRPr lang="zh-CN" altLang="en-US" sz="2800">
              <a:ea typeface="幼圆" pitchFamily="49" charset="-122"/>
            </a:endParaRPr>
          </a:p>
        </p:txBody>
      </p:sp>
      <p:sp>
        <p:nvSpPr>
          <p:cNvPr id="186427" name="Rectangle 59"/>
          <p:cNvSpPr>
            <a:spLocks noChangeArrowheads="1"/>
          </p:cNvSpPr>
          <p:nvPr/>
        </p:nvSpPr>
        <p:spPr bwMode="auto">
          <a:xfrm>
            <a:off x="3689350" y="0"/>
            <a:ext cx="1981200" cy="388938"/>
          </a:xfrm>
          <a:prstGeom prst="rect">
            <a:avLst/>
          </a:prstGeom>
          <a:noFill/>
          <a:ln w="12700" cap="sq">
            <a:noFill/>
            <a:miter lim="800000"/>
            <a:headEnd/>
            <a:tailEnd/>
          </a:ln>
          <a:effectLst/>
        </p:spPr>
        <p:txBody>
          <a:bodyPr wrap="none" anchor="ctr"/>
          <a:lstStyle/>
          <a:p>
            <a:pPr>
              <a:lnSpc>
                <a:spcPct val="80000"/>
              </a:lnSpc>
              <a:spcBef>
                <a:spcPct val="20000"/>
              </a:spcBef>
            </a:pPr>
            <a:endParaRPr kumimoji="1" lang="zh-CN" altLang="en-US" sz="3200" b="1">
              <a:latin typeface="幼圆" pitchFamily="49" charset="-122"/>
              <a:ea typeface="幼圆" pitchFamily="49" charset="-122"/>
            </a:endParaRPr>
          </a:p>
        </p:txBody>
      </p:sp>
      <p:sp>
        <p:nvSpPr>
          <p:cNvPr id="186436" name="Rectangle 68"/>
          <p:cNvSpPr>
            <a:spLocks noChangeArrowheads="1"/>
          </p:cNvSpPr>
          <p:nvPr/>
        </p:nvSpPr>
        <p:spPr bwMode="auto">
          <a:xfrm>
            <a:off x="7524205" y="1988900"/>
            <a:ext cx="609600" cy="3670300"/>
          </a:xfrm>
          <a:prstGeom prst="rect">
            <a:avLst/>
          </a:prstGeom>
          <a:noFill/>
          <a:ln w="12700" cap="sq">
            <a:noFill/>
            <a:miter lim="800000"/>
            <a:headEnd/>
            <a:tailEnd/>
          </a:ln>
          <a:effectLst/>
        </p:spPr>
        <p:txBody>
          <a:bodyPr>
            <a:spAutoFit/>
          </a:bodyPr>
          <a:lstStyle/>
          <a:p>
            <a:pPr algn="ctr">
              <a:lnSpc>
                <a:spcPct val="80000"/>
              </a:lnSpc>
              <a:spcBef>
                <a:spcPct val="20000"/>
              </a:spcBef>
            </a:pPr>
            <a:endParaRPr kumimoji="1" lang="zh-CN" altLang="en-US" sz="2400" b="1">
              <a:solidFill>
                <a:srgbClr val="FF3300"/>
              </a:solidFill>
              <a:latin typeface="楷体_GB2312" pitchFamily="49" charset="-122"/>
              <a:ea typeface="楷体_GB2312" pitchFamily="49" charset="-122"/>
            </a:endParaRP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选</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择</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合</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适</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的</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领</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导</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风</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格</a:t>
            </a:r>
          </a:p>
        </p:txBody>
      </p:sp>
      <p:pic>
        <p:nvPicPr>
          <p:cNvPr id="4" name="图片 3"/>
          <p:cNvPicPr>
            <a:picLocks noChangeAspect="1"/>
          </p:cNvPicPr>
          <p:nvPr/>
        </p:nvPicPr>
        <p:blipFill>
          <a:blip r:embed="rId2"/>
          <a:stretch>
            <a:fillRect/>
          </a:stretch>
        </p:blipFill>
        <p:spPr>
          <a:xfrm>
            <a:off x="1619795" y="1422622"/>
            <a:ext cx="5257800" cy="5054600"/>
          </a:xfrm>
          <a:prstGeom prst="rect">
            <a:avLst/>
          </a:prstGeom>
        </p:spPr>
      </p:pic>
    </p:spTree>
    <p:extLst>
      <p:ext uri="{BB962C8B-B14F-4D97-AF65-F5344CB8AC3E}">
        <p14:creationId xmlns:p14="http://schemas.microsoft.com/office/powerpoint/2010/main" val="55714404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1556778"/>
            <a:ext cx="8229600" cy="1339850"/>
          </a:xfrm>
          <a:prstGeom prst="rect">
            <a:avLst/>
          </a:prstGeom>
          <a:noFill/>
          <a:ln w="9525">
            <a:noFill/>
            <a:miter lim="800000"/>
            <a:headEnd/>
            <a:tailEnd/>
          </a:ln>
        </p:spPr>
        <p:txBody>
          <a:bodyPr/>
          <a:lstStyle/>
          <a:p>
            <a:pPr>
              <a:spcBef>
                <a:spcPct val="20000"/>
              </a:spcBef>
            </a:pPr>
            <a:r>
              <a:rPr lang="zh-CN" altLang="en-US" sz="4000" b="1"/>
              <a:t>管理者的各角色认知：</a:t>
            </a:r>
          </a:p>
        </p:txBody>
      </p:sp>
      <p:sp>
        <p:nvSpPr>
          <p:cNvPr id="28" name="平行四边形 27"/>
          <p:cNvSpPr/>
          <p:nvPr/>
        </p:nvSpPr>
        <p:spPr>
          <a:xfrm>
            <a:off x="5885115" y="1484865"/>
            <a:ext cx="2143125"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dirty="0">
                <a:solidFill>
                  <a:schemeClr val="bg1"/>
                </a:solidFill>
                <a:latin typeface="微软雅黑" pitchFamily="34" charset="-122"/>
                <a:ea typeface="微软雅黑" pitchFamily="34" charset="-122"/>
              </a:rPr>
              <a:t>布道者</a:t>
            </a:r>
          </a:p>
        </p:txBody>
      </p:sp>
      <p:sp>
        <p:nvSpPr>
          <p:cNvPr id="9" name="矩形 4"/>
          <p:cNvSpPr>
            <a:spLocks noChangeArrowheads="1"/>
          </p:cNvSpPr>
          <p:nvPr/>
        </p:nvSpPr>
        <p:spPr bwMode="auto">
          <a:xfrm>
            <a:off x="252413" y="3068638"/>
            <a:ext cx="4751387" cy="2069797"/>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3200" b="1" dirty="0">
                <a:solidFill>
                  <a:srgbClr val="FF0000"/>
                </a:solidFill>
                <a:latin typeface="宋体" pitchFamily="2" charset="-122"/>
              </a:rPr>
              <a:t>企</a:t>
            </a:r>
            <a:r>
              <a:rPr lang="zh-CN" altLang="en-US" sz="3200" b="1" dirty="0" smtClean="0">
                <a:solidFill>
                  <a:srgbClr val="FF0000"/>
                </a:solidFill>
                <a:latin typeface="宋体" pitchFamily="2" charset="-122"/>
              </a:rPr>
              <a:t>业团队精神力凝聚的关键所在</a:t>
            </a:r>
            <a:endParaRPr lang="zh-CN" altLang="en-US" sz="3200" b="1" dirty="0">
              <a:solidFill>
                <a:srgbClr val="FF0000"/>
              </a:solidFill>
              <a:latin typeface="宋体" pitchFamily="2" charset="-122"/>
            </a:endParaRPr>
          </a:p>
          <a:p>
            <a:pPr indent="412750">
              <a:lnSpc>
                <a:spcPct val="150000"/>
              </a:lnSpc>
              <a:spcBef>
                <a:spcPts val="200"/>
              </a:spcBef>
              <a:spcAft>
                <a:spcPts val="63"/>
              </a:spcAft>
            </a:pPr>
            <a:endParaRPr lang="zh-CN" altLang="en-US" sz="2000" b="1" dirty="0">
              <a:latin typeface="微软雅黑" pitchFamily="34" charset="-122"/>
              <a:ea typeface="微软雅黑" pitchFamily="34" charset="-122"/>
            </a:endParaRPr>
          </a:p>
        </p:txBody>
      </p:sp>
      <p:pic>
        <p:nvPicPr>
          <p:cNvPr id="2" name="图片 1"/>
          <p:cNvPicPr>
            <a:picLocks noChangeAspect="1"/>
          </p:cNvPicPr>
          <p:nvPr/>
        </p:nvPicPr>
        <p:blipFill>
          <a:blip r:embed="rId3" cstate="print"/>
          <a:stretch>
            <a:fillRect/>
          </a:stretch>
        </p:blipFill>
        <p:spPr>
          <a:xfrm>
            <a:off x="5076825" y="3068638"/>
            <a:ext cx="3170238" cy="2093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7936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323850" y="1557338"/>
            <a:ext cx="8496300" cy="1938992"/>
          </a:xfrm>
          <a:prstGeom prst="rect">
            <a:avLst/>
          </a:prstGeom>
          <a:noFill/>
          <a:ln w="9525">
            <a:noFill/>
            <a:miter lim="800000"/>
            <a:headEnd/>
            <a:tailEnd/>
          </a:ln>
          <a:effectLst/>
        </p:spPr>
        <p:txBody>
          <a:bodyPr>
            <a:spAutoFit/>
          </a:bodyPr>
          <a:lstStyle/>
          <a:p>
            <a:pPr>
              <a:spcBef>
                <a:spcPct val="50000"/>
              </a:spcBef>
            </a:pPr>
            <a:r>
              <a:rPr lang="zh-CN" altLang="en-US" sz="6000" dirty="0">
                <a:solidFill>
                  <a:srgbClr val="FF0000"/>
                </a:solidFill>
                <a:ea typeface="文鼎特粗黑简" pitchFamily="49" charset="-122"/>
              </a:rPr>
              <a:t>信仰</a:t>
            </a:r>
          </a:p>
          <a:p>
            <a:pPr>
              <a:spcBef>
                <a:spcPct val="50000"/>
              </a:spcBef>
            </a:pPr>
            <a:r>
              <a:rPr lang="zh-CN" altLang="en-US" sz="4000" dirty="0">
                <a:solidFill>
                  <a:srgbClr val="FF0000"/>
                </a:solidFill>
                <a:ea typeface="文鼎特粗黑简" pitchFamily="49" charset="-122"/>
              </a:rPr>
              <a:t>是</a:t>
            </a:r>
            <a:r>
              <a:rPr lang="zh-CN" altLang="en-US" sz="4000" dirty="0">
                <a:ea typeface="文鼎特粗黑简" pitchFamily="49" charset="-122"/>
              </a:rPr>
              <a:t>一个企业做大做强做久的</a:t>
            </a:r>
            <a:r>
              <a:rPr lang="zh-CN" altLang="en-US" sz="4000" dirty="0">
                <a:solidFill>
                  <a:srgbClr val="FF0000"/>
                </a:solidFill>
                <a:ea typeface="文鼎特粗黑简" pitchFamily="49" charset="-122"/>
              </a:rPr>
              <a:t>根本</a:t>
            </a:r>
            <a:r>
              <a:rPr lang="zh-CN" altLang="en-US" sz="4000" dirty="0">
                <a:ea typeface="文鼎特粗黑简" pitchFamily="49" charset="-122"/>
              </a:rPr>
              <a:t>。</a:t>
            </a:r>
          </a:p>
        </p:txBody>
      </p:sp>
    </p:spTree>
    <p:extLst>
      <p:ext uri="{BB962C8B-B14F-4D97-AF65-F5344CB8AC3E}">
        <p14:creationId xmlns:p14="http://schemas.microsoft.com/office/powerpoint/2010/main" val="198363125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15759" y="0"/>
            <a:ext cx="7582153" cy="1143000"/>
          </a:xfrm>
        </p:spPr>
        <p:txBody>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强大组织的秘密</a:t>
            </a:r>
          </a:p>
        </p:txBody>
      </p:sp>
      <p:sp>
        <p:nvSpPr>
          <p:cNvPr id="305155" name="Rectangle 3"/>
          <p:cNvSpPr>
            <a:spLocks noChangeArrowheads="1"/>
          </p:cNvSpPr>
          <p:nvPr/>
        </p:nvSpPr>
        <p:spPr bwMode="auto">
          <a:xfrm>
            <a:off x="250825" y="2781300"/>
            <a:ext cx="8642350" cy="914400"/>
          </a:xfrm>
          <a:prstGeom prst="rect">
            <a:avLst/>
          </a:prstGeom>
          <a:noFill/>
          <a:ln w="9525">
            <a:noFill/>
            <a:miter lim="800000"/>
            <a:headEnd/>
            <a:tailEnd/>
          </a:ln>
          <a:effectLst/>
        </p:spPr>
        <p:txBody>
          <a:bodyPr>
            <a:spAutoFit/>
          </a:bodyPr>
          <a:lstStyle/>
          <a:p>
            <a:r>
              <a:rPr lang="zh-CN" altLang="en-US" sz="5400" dirty="0">
                <a:solidFill>
                  <a:srgbClr val="FF0000"/>
                </a:solidFill>
                <a:ea typeface="文鼎特粗黑简" pitchFamily="49" charset="-122"/>
              </a:rPr>
              <a:t>建信仰</a:t>
            </a:r>
            <a:r>
              <a:rPr lang="zh-CN" altLang="en-US" sz="5400" dirty="0" smtClean="0">
                <a:solidFill>
                  <a:srgbClr val="FF0000"/>
                </a:solidFill>
                <a:ea typeface="文鼎特粗黑简" pitchFamily="49" charset="-122"/>
              </a:rPr>
              <a:t>、</a:t>
            </a:r>
            <a:endParaRPr lang="zh-CN" altLang="en-US" sz="5400" dirty="0">
              <a:solidFill>
                <a:srgbClr val="FF0000"/>
              </a:solidFill>
              <a:ea typeface="文鼎特粗黑简" pitchFamily="49" charset="-122"/>
            </a:endParaRPr>
          </a:p>
        </p:txBody>
      </p:sp>
    </p:spTree>
    <p:extLst>
      <p:ext uri="{BB962C8B-B14F-4D97-AF65-F5344CB8AC3E}">
        <p14:creationId xmlns:p14="http://schemas.microsoft.com/office/powerpoint/2010/main" val="82734201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57200" y="990600"/>
            <a:ext cx="8077200" cy="4800600"/>
          </a:xfrm>
          <a:prstGeom prst="rect">
            <a:avLst/>
          </a:prstGeom>
          <a:noFill/>
          <a:ln w="9525">
            <a:noFill/>
            <a:miter lim="800000"/>
            <a:headEnd/>
            <a:tailEnd/>
          </a:ln>
        </p:spPr>
        <p:txBody>
          <a:bodyPr wrap="none" anchor="ctr"/>
          <a:lstStyle/>
          <a:p>
            <a:pPr>
              <a:lnSpc>
                <a:spcPct val="115000"/>
              </a:lnSpc>
            </a:pPr>
            <a:r>
              <a:rPr lang="en-US" altLang="zh-CN" sz="2200" b="1" dirty="0">
                <a:solidFill>
                  <a:srgbClr val="0000FF"/>
                </a:solidFill>
                <a:latin typeface="黑体" pitchFamily="49" charset="-122"/>
                <a:ea typeface="楷体_GB2312" pitchFamily="49" charset="-122"/>
              </a:rPr>
              <a:t>   </a:t>
            </a:r>
          </a:p>
        </p:txBody>
      </p:sp>
      <p:sp>
        <p:nvSpPr>
          <p:cNvPr id="527363" name="Rectangle 3"/>
          <p:cNvSpPr>
            <a:spLocks noChangeArrowheads="1"/>
          </p:cNvSpPr>
          <p:nvPr/>
        </p:nvSpPr>
        <p:spPr bwMode="auto">
          <a:xfrm>
            <a:off x="533400" y="2662156"/>
            <a:ext cx="8229600" cy="2406813"/>
          </a:xfrm>
          <a:prstGeom prst="rect">
            <a:avLst/>
          </a:prstGeom>
          <a:noFill/>
          <a:ln w="28575">
            <a:noFill/>
            <a:miter lim="800000"/>
            <a:headEnd/>
            <a:tailEnd/>
          </a:ln>
        </p:spPr>
        <p:txBody>
          <a:bodyPr anchor="ctr">
            <a:spAutoFit/>
          </a:bodyPr>
          <a:lstStyle/>
          <a:p>
            <a:pPr marL="342900" indent="-342900">
              <a:lnSpc>
                <a:spcPct val="80000"/>
              </a:lnSpc>
              <a:spcBef>
                <a:spcPct val="20000"/>
              </a:spcBef>
            </a:pPr>
            <a:endParaRPr lang="en-US" altLang="zh-CN" sz="2800" dirty="0">
              <a:sym typeface="Wingdings 2"/>
            </a:endParaRPr>
          </a:p>
          <a:p>
            <a:pPr marL="342900" indent="-342900">
              <a:lnSpc>
                <a:spcPct val="80000"/>
              </a:lnSpc>
              <a:spcBef>
                <a:spcPct val="20000"/>
              </a:spcBef>
            </a:pPr>
            <a:r>
              <a:rPr lang="en-US" altLang="zh-CN" sz="3200" dirty="0">
                <a:sym typeface="Wingdings 2"/>
              </a:rPr>
              <a:t>1</a:t>
            </a:r>
            <a:r>
              <a:rPr lang="zh-CN" altLang="en-US" sz="3200" dirty="0" smtClean="0">
                <a:sym typeface="Wingdings 2"/>
              </a:rPr>
              <a:t>、   </a:t>
            </a:r>
            <a:endParaRPr lang="en-US" altLang="zh-CN" sz="3200" dirty="0">
              <a:sym typeface="Wingdings 2"/>
            </a:endParaRPr>
          </a:p>
          <a:p>
            <a:pPr marL="342900" indent="-342900">
              <a:lnSpc>
                <a:spcPct val="80000"/>
              </a:lnSpc>
              <a:spcBef>
                <a:spcPct val="20000"/>
              </a:spcBef>
            </a:pPr>
            <a:r>
              <a:rPr lang="en-US" altLang="zh-CN" sz="3200" dirty="0">
                <a:sym typeface="Wingdings 2"/>
              </a:rPr>
              <a:t>2</a:t>
            </a:r>
            <a:r>
              <a:rPr lang="zh-CN" altLang="en-US" sz="3200" dirty="0" smtClean="0">
                <a:sym typeface="Wingdings 2"/>
              </a:rPr>
              <a:t>、 </a:t>
            </a:r>
            <a:endParaRPr lang="en-US" altLang="zh-CN" sz="3200" dirty="0" smtClean="0">
              <a:sym typeface="Wingdings 2"/>
            </a:endParaRPr>
          </a:p>
          <a:p>
            <a:pPr marL="342900" indent="-342900">
              <a:lnSpc>
                <a:spcPct val="80000"/>
              </a:lnSpc>
              <a:spcBef>
                <a:spcPct val="20000"/>
              </a:spcBef>
            </a:pPr>
            <a:r>
              <a:rPr lang="en-US" altLang="zh-CN" sz="3200" dirty="0" smtClean="0">
                <a:sym typeface="Wingdings 2"/>
              </a:rPr>
              <a:t>3</a:t>
            </a:r>
            <a:r>
              <a:rPr lang="zh-CN" altLang="en-US" sz="3200" dirty="0" smtClean="0">
                <a:sym typeface="Wingdings 2"/>
              </a:rPr>
              <a:t>、 </a:t>
            </a:r>
            <a:endParaRPr lang="en-US" altLang="zh-CN" sz="3200" dirty="0" smtClean="0">
              <a:sym typeface="Wingdings 2"/>
            </a:endParaRPr>
          </a:p>
          <a:p>
            <a:pPr marL="342900" indent="-342900">
              <a:lnSpc>
                <a:spcPct val="80000"/>
              </a:lnSpc>
              <a:spcBef>
                <a:spcPct val="20000"/>
              </a:spcBef>
            </a:pPr>
            <a:r>
              <a:rPr lang="en-US" altLang="zh-CN" sz="3200" dirty="0" smtClean="0">
                <a:sym typeface="Wingdings 2"/>
              </a:rPr>
              <a:t>4</a:t>
            </a:r>
            <a:r>
              <a:rPr lang="zh-CN" altLang="en-US" sz="3200" dirty="0" smtClean="0">
                <a:sym typeface="Wingdings 2"/>
              </a:rPr>
              <a:t>、 </a:t>
            </a:r>
            <a:endParaRPr lang="zh-CN" altLang="en-US" sz="3200" dirty="0">
              <a:sym typeface="Wingdings 2"/>
            </a:endParaRPr>
          </a:p>
        </p:txBody>
      </p:sp>
      <p:sp>
        <p:nvSpPr>
          <p:cNvPr id="79876" name="Rectangle 2"/>
          <p:cNvSpPr>
            <a:spLocks noGrp="1" noChangeArrowheads="1"/>
          </p:cNvSpPr>
          <p:nvPr>
            <p:ph type="title"/>
          </p:nvPr>
        </p:nvSpPr>
        <p:spPr/>
        <p:txBody>
          <a:bodyPr/>
          <a:lstStyle/>
          <a:p>
            <a:pPr eaLnBrk="0" hangingPunct="0">
              <a:buFont typeface="Arial" pitchFamily="34" charset="0"/>
              <a:defRPr/>
            </a:pPr>
            <a:r>
              <a:rPr lang="zh-CN" altLang="en-US" sz="3600" kern="1200" dirty="0">
                <a:effectLst>
                  <a:outerShdw blurRad="38100" dist="38100" dir="2700000" algn="tl">
                    <a:srgbClr val="C0C0C0"/>
                  </a:outerShdw>
                </a:effectLst>
                <a:latin typeface="宋体" pitchFamily="2" charset="-122"/>
                <a:ea typeface="宋体" pitchFamily="2" charset="-122"/>
              </a:rPr>
              <a:t>企业信仰构建的方法</a:t>
            </a:r>
          </a:p>
        </p:txBody>
      </p:sp>
    </p:spTree>
    <p:extLst>
      <p:ext uri="{BB962C8B-B14F-4D97-AF65-F5344CB8AC3E}">
        <p14:creationId xmlns:p14="http://schemas.microsoft.com/office/powerpoint/2010/main" val="69717366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7363">
                                            <p:txEl>
                                              <p:pRg st="1" end="1"/>
                                            </p:txEl>
                                          </p:spTgt>
                                        </p:tgtEl>
                                        <p:attrNameLst>
                                          <p:attrName>style.visibility</p:attrName>
                                        </p:attrNameLst>
                                      </p:cBhvr>
                                      <p:to>
                                        <p:strVal val="visible"/>
                                      </p:to>
                                    </p:set>
                                    <p:anim calcmode="lin" valueType="num">
                                      <p:cBhvr additive="base">
                                        <p:cTn id="7" dur="500" fill="hold"/>
                                        <p:tgtEl>
                                          <p:spTgt spid="527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7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7363">
                                            <p:txEl>
                                              <p:pRg st="2" end="2"/>
                                            </p:txEl>
                                          </p:spTgt>
                                        </p:tgtEl>
                                        <p:attrNameLst>
                                          <p:attrName>style.visibility</p:attrName>
                                        </p:attrNameLst>
                                      </p:cBhvr>
                                      <p:to>
                                        <p:strVal val="visible"/>
                                      </p:to>
                                    </p:set>
                                    <p:anim calcmode="lin" valueType="num">
                                      <p:cBhvr additive="base">
                                        <p:cTn id="13" dur="500" fill="hold"/>
                                        <p:tgtEl>
                                          <p:spTgt spid="527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7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7363">
                                            <p:txEl>
                                              <p:pRg st="3" end="3"/>
                                            </p:txEl>
                                          </p:spTgt>
                                        </p:tgtEl>
                                        <p:attrNameLst>
                                          <p:attrName>style.visibility</p:attrName>
                                        </p:attrNameLst>
                                      </p:cBhvr>
                                      <p:to>
                                        <p:strVal val="visible"/>
                                      </p:to>
                                    </p:set>
                                    <p:anim calcmode="lin" valueType="num">
                                      <p:cBhvr additive="base">
                                        <p:cTn id="19" dur="500" fill="hold"/>
                                        <p:tgtEl>
                                          <p:spTgt spid="527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7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7363">
                                            <p:txEl>
                                              <p:pRg st="4" end="4"/>
                                            </p:txEl>
                                          </p:spTgt>
                                        </p:tgtEl>
                                        <p:attrNameLst>
                                          <p:attrName>style.visibility</p:attrName>
                                        </p:attrNameLst>
                                      </p:cBhvr>
                                      <p:to>
                                        <p:strVal val="visible"/>
                                      </p:to>
                                    </p:set>
                                    <p:anim calcmode="lin" valueType="num">
                                      <p:cBhvr additive="base">
                                        <p:cTn id="25" dur="500" fill="hold"/>
                                        <p:tgtEl>
                                          <p:spTgt spid="527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7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6692" y="2492896"/>
            <a:ext cx="9430692" cy="3197696"/>
          </a:xfrm>
          <a:prstGeom prst="rect">
            <a:avLst/>
          </a:prstGeom>
        </p:spPr>
        <p:txBody>
          <a:bodyPr/>
          <a:lstStyle/>
          <a:p>
            <a:pPr algn="ctr">
              <a:defRPr/>
            </a:pPr>
            <a:r>
              <a:rPr lang="en-US" altLang="zh-CN" sz="4400" kern="0" dirty="0">
                <a:solidFill>
                  <a:srgbClr val="FF0000"/>
                </a:solidFill>
                <a:latin typeface="+mj-lt"/>
                <a:ea typeface="黑体" pitchFamily="49" charset="-122"/>
                <a:cs typeface="+mj-cs"/>
              </a:rPr>
              <a:t>2</a:t>
            </a:r>
            <a:r>
              <a:rPr lang="zh-CN" altLang="en-US" sz="4400" kern="0" dirty="0" smtClean="0">
                <a:solidFill>
                  <a:srgbClr val="FF0000"/>
                </a:solidFill>
                <a:latin typeface="+mj-lt"/>
                <a:ea typeface="黑体" pitchFamily="49" charset="-122"/>
                <a:cs typeface="+mj-cs"/>
              </a:rPr>
              <a:t>、业务能力提升</a:t>
            </a:r>
            <a:endParaRPr lang="en-US" altLang="zh-CN" sz="4400" kern="0" dirty="0" smtClean="0">
              <a:solidFill>
                <a:srgbClr val="FF0000"/>
              </a:solidFill>
              <a:latin typeface="+mj-lt"/>
              <a:ea typeface="黑体" pitchFamily="49" charset="-122"/>
              <a:cs typeface="+mj-cs"/>
            </a:endParaRPr>
          </a:p>
        </p:txBody>
      </p:sp>
    </p:spTree>
    <p:extLst>
      <p:ext uri="{BB962C8B-B14F-4D97-AF65-F5344CB8AC3E}">
        <p14:creationId xmlns:p14="http://schemas.microsoft.com/office/powerpoint/2010/main" val="37892741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9" name="Rectangle 3"/>
          <p:cNvSpPr>
            <a:spLocks noGrp="1" noChangeArrowheads="1"/>
          </p:cNvSpPr>
          <p:nvPr>
            <p:ph type="body" idx="1"/>
          </p:nvPr>
        </p:nvSpPr>
        <p:spPr/>
        <p:txBody>
          <a:bodyPr/>
          <a:lstStyle/>
          <a:p>
            <a:endParaRPr lang="en-US" altLang="zh-CN" dirty="0">
              <a:latin typeface="宋体" pitchFamily="2" charset="-122"/>
              <a:ea typeface="宋体" pitchFamily="2" charset="-122"/>
            </a:endParaRPr>
          </a:p>
          <a:p>
            <a:endParaRPr lang="en-US" altLang="zh-CN" dirty="0">
              <a:latin typeface="宋体" pitchFamily="2" charset="-122"/>
              <a:ea typeface="宋体" pitchFamily="2" charset="-122"/>
            </a:endParaRPr>
          </a:p>
          <a:p>
            <a:endParaRPr lang="en-US" altLang="zh-CN" dirty="0">
              <a:latin typeface="宋体" pitchFamily="2" charset="-122"/>
              <a:ea typeface="宋体" pitchFamily="2" charset="-122"/>
            </a:endParaRPr>
          </a:p>
          <a:p>
            <a:endParaRPr lang="en-US" altLang="zh-CN" dirty="0">
              <a:latin typeface="宋体" pitchFamily="2" charset="-122"/>
              <a:ea typeface="宋体" pitchFamily="2" charset="-122"/>
            </a:endParaRPr>
          </a:p>
          <a:p>
            <a:pPr algn="ctr" eaLnBrk="0" hangingPunct="0">
              <a:spcBef>
                <a:spcPct val="0"/>
              </a:spcBef>
              <a:spcAft>
                <a:spcPct val="50000"/>
              </a:spcAft>
              <a:buClr>
                <a:schemeClr val="accent2"/>
              </a:buClr>
              <a:buSzPct val="100000"/>
              <a:buNone/>
            </a:pPr>
            <a:r>
              <a:rPr lang="zh-CN" altLang="en-US" sz="3200" b="1" kern="1200" dirty="0" smtClean="0">
                <a:latin typeface="宋体" pitchFamily="2" charset="-122"/>
                <a:ea typeface="宋体" pitchFamily="2" charset="-122"/>
              </a:rPr>
              <a:t>一、工作计划是工作的核心</a:t>
            </a:r>
            <a:endParaRPr lang="zh-CN" altLang="en-US" sz="3200" b="1" kern="1200" dirty="0">
              <a:latin typeface="宋体" pitchFamily="2" charset="-122"/>
              <a:ea typeface="宋体" pitchFamily="2" charset="-122"/>
            </a:endParaRPr>
          </a:p>
        </p:txBody>
      </p:sp>
    </p:spTree>
    <p:extLst>
      <p:ext uri="{BB962C8B-B14F-4D97-AF65-F5344CB8AC3E}">
        <p14:creationId xmlns:p14="http://schemas.microsoft.com/office/powerpoint/2010/main" val="35958630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ChangeArrowheads="1"/>
          </p:cNvSpPr>
          <p:nvPr/>
        </p:nvSpPr>
        <p:spPr bwMode="auto">
          <a:xfrm>
            <a:off x="384175" y="4076700"/>
            <a:ext cx="2260600" cy="2160588"/>
          </a:xfrm>
          <a:prstGeom prst="rect">
            <a:avLst/>
          </a:prstGeom>
          <a:solidFill>
            <a:srgbClr val="0000FF"/>
          </a:solidFill>
          <a:ln w="9525" algn="ctr">
            <a:noFill/>
            <a:miter lim="800000"/>
            <a:headEnd/>
            <a:tailEnd/>
          </a:ln>
          <a:effectLst>
            <a:outerShdw dist="107763" dir="2700000" algn="ctr" rotWithShape="0">
              <a:schemeClr val="bg2">
                <a:alpha val="50000"/>
              </a:schemeClr>
            </a:outerShdw>
          </a:effectLst>
        </p:spPr>
        <p:txBody>
          <a:bodyPr lIns="95782" tIns="47891" rIns="95782" bIns="47891" anchor="ctr"/>
          <a:lstStyle/>
          <a:p>
            <a:pPr defTabSz="957263">
              <a:spcBef>
                <a:spcPct val="50000"/>
              </a:spcBef>
            </a:pPr>
            <a:r>
              <a:rPr kumimoji="1" lang="zh-CN" altLang="en-US" sz="2100" b="1">
                <a:solidFill>
                  <a:schemeClr val="bg1"/>
                </a:solidFill>
                <a:latin typeface="Times New Roman" pitchFamily="18" charset="0"/>
              </a:rPr>
              <a:t>为什么要做计划</a:t>
            </a:r>
          </a:p>
        </p:txBody>
      </p:sp>
      <p:sp>
        <p:nvSpPr>
          <p:cNvPr id="503811" name="Rectangle 3"/>
          <p:cNvSpPr>
            <a:spLocks noGrp="1" noChangeArrowheads="1"/>
          </p:cNvSpPr>
          <p:nvPr>
            <p:ph type="title"/>
          </p:nvPr>
        </p:nvSpPr>
        <p:spPr>
          <a:xfrm>
            <a:off x="899745" y="404790"/>
            <a:ext cx="6696210" cy="563033"/>
          </a:xfrm>
          <a:noFill/>
          <a:ln/>
        </p:spPr>
        <p:txBody>
          <a:bodyPr/>
          <a:lstStyle/>
          <a:p>
            <a:pPr eaLnBrk="0" hangingPunct="0">
              <a:buClr>
                <a:schemeClr val="accent2"/>
              </a:buClr>
              <a:buSzPct val="100000"/>
              <a:buFont typeface="Arial" pitchFamily="34" charset="0"/>
              <a:defRPr/>
            </a:pPr>
            <a:r>
              <a:rPr lang="zh-CN" altLang="en-US" sz="3200" kern="1200" dirty="0">
                <a:effectLst>
                  <a:outerShdw blurRad="38100" dist="38100" dir="2700000" algn="tl">
                    <a:srgbClr val="C0C0C0"/>
                  </a:outerShdw>
                </a:effectLst>
                <a:latin typeface="宋体" pitchFamily="2" charset="-122"/>
                <a:ea typeface="宋体" pitchFamily="2" charset="-122"/>
              </a:rPr>
              <a:t>计划管理是企业内部管理的主要手段</a:t>
            </a:r>
          </a:p>
        </p:txBody>
      </p:sp>
      <p:sp>
        <p:nvSpPr>
          <p:cNvPr id="503812" name="Rectangle 4"/>
          <p:cNvSpPr>
            <a:spLocks noChangeArrowheads="1"/>
          </p:cNvSpPr>
          <p:nvPr/>
        </p:nvSpPr>
        <p:spPr bwMode="auto">
          <a:xfrm>
            <a:off x="384175" y="1628775"/>
            <a:ext cx="8375650" cy="2087563"/>
          </a:xfrm>
          <a:prstGeom prst="rect">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lIns="95782" tIns="47891" rIns="95782" bIns="47891" anchor="ctr"/>
          <a:lstStyle/>
          <a:p>
            <a:pPr marL="479425" indent="-479425" algn="l" defTabSz="957263">
              <a:lnSpc>
                <a:spcPct val="140000"/>
              </a:lnSpc>
              <a:spcBef>
                <a:spcPct val="60000"/>
              </a:spcBef>
              <a:buClr>
                <a:srgbClr val="FF0000"/>
              </a:buClr>
              <a:buFont typeface="Wingdings" pitchFamily="2" charset="2"/>
              <a:buChar char="è"/>
            </a:pPr>
            <a:r>
              <a:rPr kumimoji="1" lang="zh-CN" altLang="en-US" sz="1600" b="1">
                <a:latin typeface="Times New Roman" pitchFamily="18" charset="0"/>
              </a:rPr>
              <a:t>计划是对未来活动所作的事前安排、预测和应变处理。</a:t>
            </a:r>
          </a:p>
          <a:p>
            <a:pPr marL="479425" indent="-479425" algn="l" defTabSz="957263" eaLnBrk="0" hangingPunct="0">
              <a:lnSpc>
                <a:spcPct val="150000"/>
              </a:lnSpc>
              <a:buClr>
                <a:srgbClr val="FF3300"/>
              </a:buClr>
              <a:buFont typeface="Wingdings" pitchFamily="2" charset="2"/>
              <a:buChar char="è"/>
            </a:pPr>
            <a:r>
              <a:rPr kumimoji="1" lang="zh-CN" altLang="en-US" sz="1600" b="1">
                <a:latin typeface="Times New Roman" pitchFamily="18" charset="0"/>
              </a:rPr>
              <a:t>在一个组织中，计划工作是管理的首要职能，其他工作都只有在确定了目标、制订了计划以后才能开展，并围绕着计划的变化而变化。</a:t>
            </a:r>
          </a:p>
          <a:p>
            <a:pPr marL="479425" indent="-479425" algn="l" defTabSz="957263" eaLnBrk="0" hangingPunct="0">
              <a:lnSpc>
                <a:spcPct val="150000"/>
              </a:lnSpc>
              <a:buClr>
                <a:srgbClr val="FF3300"/>
              </a:buClr>
              <a:buFont typeface="Wingdings" pitchFamily="2" charset="2"/>
              <a:buChar char="è"/>
            </a:pPr>
            <a:r>
              <a:rPr kumimoji="1" lang="zh-CN" altLang="en-US" sz="1600" b="1">
                <a:latin typeface="Times New Roman" pitchFamily="18" charset="0"/>
              </a:rPr>
              <a:t>计划工作的核心内容是目标的明确和计划的制订。</a:t>
            </a:r>
          </a:p>
        </p:txBody>
      </p:sp>
      <p:sp>
        <p:nvSpPr>
          <p:cNvPr id="503813" name="Rectangle 5"/>
          <p:cNvSpPr>
            <a:spLocks noChangeArrowheads="1"/>
          </p:cNvSpPr>
          <p:nvPr/>
        </p:nvSpPr>
        <p:spPr bwMode="auto">
          <a:xfrm>
            <a:off x="2644775" y="4076700"/>
            <a:ext cx="6115050" cy="2160588"/>
          </a:xfrm>
          <a:prstGeom prst="rect">
            <a:avLst/>
          </a:prstGeom>
          <a:solidFill>
            <a:schemeClr val="bg1"/>
          </a:solidFill>
          <a:ln w="9525" algn="ctr">
            <a:noFill/>
            <a:miter lim="800000"/>
            <a:headEnd/>
            <a:tailEnd/>
          </a:ln>
          <a:effectLst>
            <a:outerShdw dist="107763" dir="2700000" algn="ctr" rotWithShape="0">
              <a:schemeClr val="bg2">
                <a:alpha val="50000"/>
              </a:schemeClr>
            </a:outerShdw>
          </a:effectLst>
        </p:spPr>
        <p:txBody>
          <a:bodyPr wrap="none" lIns="95782" tIns="47891" rIns="95782" bIns="47891" anchor="ctr"/>
          <a:lstStyle/>
          <a:p>
            <a:pPr marL="479425" indent="-479425" algn="l" defTabSz="957263" eaLnBrk="0" hangingPunct="0">
              <a:lnSpc>
                <a:spcPct val="150000"/>
              </a:lnSpc>
              <a:buClr>
                <a:srgbClr val="FF3300"/>
              </a:buClr>
              <a:buFont typeface="Wingdings" pitchFamily="2" charset="2"/>
              <a:buChar char="è"/>
            </a:pPr>
            <a:r>
              <a:rPr kumimoji="1" lang="en-US" altLang="zh-CN" sz="1600" b="1" dirty="0">
                <a:latin typeface="Times New Roman" pitchFamily="18" charset="0"/>
              </a:rPr>
              <a:t>“</a:t>
            </a:r>
            <a:r>
              <a:rPr kumimoji="1" lang="zh-CN" altLang="en-US" sz="1600" b="1">
                <a:latin typeface="Times New Roman" pitchFamily="18" charset="0"/>
              </a:rPr>
              <a:t>预则立，不预则废”</a:t>
            </a:r>
          </a:p>
          <a:p>
            <a:pPr marL="479425" indent="-479425" algn="l" defTabSz="957263" eaLnBrk="0" hangingPunct="0">
              <a:lnSpc>
                <a:spcPct val="150000"/>
              </a:lnSpc>
              <a:buClr>
                <a:srgbClr val="FF3300"/>
              </a:buClr>
              <a:buFont typeface="Wingdings" pitchFamily="2" charset="2"/>
              <a:buChar char="è"/>
            </a:pPr>
            <a:r>
              <a:rPr kumimoji="1" lang="zh-CN" altLang="en-US" sz="1600" b="1">
                <a:latin typeface="Times New Roman" pitchFamily="18" charset="0"/>
              </a:rPr>
              <a:t>计划是一种生存策略，它可以让你获得更多的成功机会。</a:t>
            </a:r>
          </a:p>
          <a:p>
            <a:pPr marL="479425" indent="-479425" algn="l" defTabSz="957263" eaLnBrk="0" hangingPunct="0">
              <a:lnSpc>
                <a:spcPct val="150000"/>
              </a:lnSpc>
              <a:buClr>
                <a:srgbClr val="FF3300"/>
              </a:buClr>
              <a:buFont typeface="Wingdings" pitchFamily="2" charset="2"/>
              <a:buChar char="è"/>
            </a:pPr>
            <a:r>
              <a:rPr kumimoji="1" lang="zh-CN" altLang="en-US" sz="1600" b="1">
                <a:latin typeface="Times New Roman" pitchFamily="18" charset="0"/>
              </a:rPr>
              <a:t>计划并不能保证你成功，但能让你为将来作好准备。</a:t>
            </a:r>
          </a:p>
        </p:txBody>
      </p:sp>
    </p:spTree>
    <p:extLst>
      <p:ext uri="{BB962C8B-B14F-4D97-AF65-F5344CB8AC3E}">
        <p14:creationId xmlns:p14="http://schemas.microsoft.com/office/powerpoint/2010/main" val="12928964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1042988" y="332656"/>
            <a:ext cx="7705725" cy="720725"/>
          </a:xfrm>
        </p:spPr>
        <p:txBody>
          <a:bodyPr/>
          <a:lstStyle/>
          <a:p>
            <a:pPr>
              <a:defRPr/>
            </a:pPr>
            <a:r>
              <a:rPr lang="zh-CN" altLang="en-US" sz="3600" b="1" dirty="0" smtClean="0">
                <a:effectLst>
                  <a:outerShdw blurRad="38100" dist="38100" dir="2700000" algn="tl">
                    <a:srgbClr val="C0C0C0"/>
                  </a:outerShdw>
                </a:effectLst>
                <a:latin typeface="宋体" pitchFamily="2" charset="-122"/>
                <a:ea typeface="宋体" pitchFamily="2" charset="-122"/>
              </a:rPr>
              <a:t>我们最需要洞察是自己的</a:t>
            </a:r>
            <a:endParaRPr lang="en-US" altLang="zh-CN" sz="3600" b="1" dirty="0" smtClean="0">
              <a:effectLst>
                <a:outerShdw blurRad="38100" dist="38100" dir="2700000" algn="tl">
                  <a:srgbClr val="C0C0C0"/>
                </a:outerShdw>
              </a:effectLst>
              <a:latin typeface="宋体" pitchFamily="2" charset="-122"/>
              <a:ea typeface="宋体" pitchFamily="2" charset="-122"/>
            </a:endParaRPr>
          </a:p>
        </p:txBody>
      </p:sp>
      <p:sp>
        <p:nvSpPr>
          <p:cNvPr id="499715" name="Text Box 3"/>
          <p:cNvSpPr txBox="1">
            <a:spLocks noChangeArrowheads="1"/>
          </p:cNvSpPr>
          <p:nvPr/>
        </p:nvSpPr>
        <p:spPr bwMode="auto">
          <a:xfrm>
            <a:off x="1403350" y="2493963"/>
            <a:ext cx="3816350" cy="1006475"/>
          </a:xfrm>
          <a:prstGeom prst="rect">
            <a:avLst/>
          </a:prstGeom>
          <a:noFill/>
          <a:ln w="9525">
            <a:noFill/>
            <a:miter lim="800000"/>
            <a:headEnd/>
            <a:tailEnd/>
          </a:ln>
        </p:spPr>
        <p:txBody>
          <a:bodyPr>
            <a:spAutoFit/>
          </a:bodyPr>
          <a:lstStyle/>
          <a:p>
            <a:pPr>
              <a:spcBef>
                <a:spcPct val="50000"/>
              </a:spcBef>
            </a:pPr>
            <a:r>
              <a:rPr lang="zh-CN" altLang="en-US" sz="4800" b="1">
                <a:solidFill>
                  <a:srgbClr val="FF0000"/>
                </a:solidFill>
                <a:ea typeface="华文中宋" pitchFamily="2" charset="-122"/>
              </a:rPr>
              <a:t>思维方式 </a:t>
            </a:r>
            <a:r>
              <a:rPr lang="zh-CN" altLang="en-US" sz="6000" b="1"/>
              <a:t>与</a:t>
            </a:r>
          </a:p>
        </p:txBody>
      </p:sp>
      <p:sp>
        <p:nvSpPr>
          <p:cNvPr id="499716" name="Text Box 4"/>
          <p:cNvSpPr txBox="1">
            <a:spLocks noChangeArrowheads="1"/>
          </p:cNvSpPr>
          <p:nvPr/>
        </p:nvSpPr>
        <p:spPr bwMode="auto">
          <a:xfrm>
            <a:off x="4930775" y="2636838"/>
            <a:ext cx="3168650" cy="823912"/>
          </a:xfrm>
          <a:prstGeom prst="rect">
            <a:avLst/>
          </a:prstGeom>
          <a:noFill/>
          <a:ln w="9525">
            <a:noFill/>
            <a:miter lim="800000"/>
            <a:headEnd/>
            <a:tailEnd/>
          </a:ln>
        </p:spPr>
        <p:txBody>
          <a:bodyPr>
            <a:spAutoFit/>
          </a:bodyPr>
          <a:lstStyle/>
          <a:p>
            <a:pPr>
              <a:spcBef>
                <a:spcPct val="50000"/>
              </a:spcBef>
            </a:pPr>
            <a:r>
              <a:rPr lang="zh-CN" altLang="en-US" sz="4800" b="1">
                <a:solidFill>
                  <a:srgbClr val="FF0000"/>
                </a:solidFill>
                <a:ea typeface="华文中宋" pitchFamily="2" charset="-122"/>
              </a:rPr>
              <a:t>行为模式</a:t>
            </a:r>
          </a:p>
        </p:txBody>
      </p:sp>
      <p:sp>
        <p:nvSpPr>
          <p:cNvPr id="499717" name="Text Box 5"/>
          <p:cNvSpPr txBox="1">
            <a:spLocks noChangeArrowheads="1"/>
          </p:cNvSpPr>
          <p:nvPr/>
        </p:nvSpPr>
        <p:spPr bwMode="auto">
          <a:xfrm>
            <a:off x="684213" y="4652963"/>
            <a:ext cx="7848600" cy="1189037"/>
          </a:xfrm>
          <a:prstGeom prst="rect">
            <a:avLst/>
          </a:prstGeom>
          <a:noFill/>
          <a:ln w="9525">
            <a:noFill/>
            <a:miter lim="800000"/>
            <a:headEnd/>
            <a:tailEnd/>
          </a:ln>
        </p:spPr>
        <p:txBody>
          <a:bodyPr>
            <a:spAutoFit/>
          </a:bodyPr>
          <a:lstStyle/>
          <a:p>
            <a:pPr>
              <a:lnSpc>
                <a:spcPct val="120000"/>
              </a:lnSpc>
              <a:spcBef>
                <a:spcPct val="50000"/>
              </a:spcBef>
            </a:pPr>
            <a:r>
              <a:rPr lang="en-US" altLang="zh-CN" sz="3200" dirty="0"/>
              <a:t>     </a:t>
            </a:r>
            <a:r>
              <a:rPr lang="zh-CN" altLang="en-US" sz="2800"/>
              <a:t>二十世纪人类最大的发现不是电脑</a:t>
            </a:r>
            <a:r>
              <a:rPr lang="en-US" altLang="zh-CN" sz="2800" dirty="0"/>
              <a:t>.</a:t>
            </a:r>
            <a:r>
              <a:rPr lang="zh-CN" altLang="en-US" sz="2800"/>
              <a:t>原子弹：而是发现人类可以通过改变思维来改变命运。</a:t>
            </a:r>
          </a:p>
        </p:txBody>
      </p:sp>
      <p:sp>
        <p:nvSpPr>
          <p:cNvPr id="2" name="内容占位符 1"/>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99246207"/>
      </p:ext>
    </p:extLst>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99715"/>
                                        </p:tgtEl>
                                        <p:attrNameLst>
                                          <p:attrName>style.visibility</p:attrName>
                                        </p:attrNameLst>
                                      </p:cBhvr>
                                      <p:to>
                                        <p:strVal val="visible"/>
                                      </p:to>
                                    </p:set>
                                    <p:animEffect transition="in" filter="fade">
                                      <p:cBhvr>
                                        <p:cTn id="7" dur="770" decel="100000"/>
                                        <p:tgtEl>
                                          <p:spTgt spid="499715"/>
                                        </p:tgtEl>
                                      </p:cBhvr>
                                    </p:animEffect>
                                    <p:animScale>
                                      <p:cBhvr>
                                        <p:cTn id="8" dur="770" decel="100000"/>
                                        <p:tgtEl>
                                          <p:spTgt spid="499715"/>
                                        </p:tgtEl>
                                      </p:cBhvr>
                                      <p:from x="10000" y="10000"/>
                                      <p:to x="200000" y="450000"/>
                                    </p:animScale>
                                    <p:animScale>
                                      <p:cBhvr>
                                        <p:cTn id="9" dur="1230" accel="100000" fill="hold">
                                          <p:stCondLst>
                                            <p:cond delay="770"/>
                                          </p:stCondLst>
                                        </p:cTn>
                                        <p:tgtEl>
                                          <p:spTgt spid="499715"/>
                                        </p:tgtEl>
                                      </p:cBhvr>
                                      <p:from x="200000" y="450000"/>
                                      <p:to x="100000" y="100000"/>
                                    </p:animScale>
                                    <p:set>
                                      <p:cBhvr>
                                        <p:cTn id="10" dur="770" fill="hold"/>
                                        <p:tgtEl>
                                          <p:spTgt spid="499715"/>
                                        </p:tgtEl>
                                        <p:attrNameLst>
                                          <p:attrName>ppt_x</p:attrName>
                                        </p:attrNameLst>
                                      </p:cBhvr>
                                      <p:to>
                                        <p:strVal val="(0.5)"/>
                                      </p:to>
                                    </p:set>
                                    <p:anim from="(0.5)" to="(#ppt_x)" calcmode="lin" valueType="num">
                                      <p:cBhvr>
                                        <p:cTn id="11" dur="1230" accel="100000" fill="hold">
                                          <p:stCondLst>
                                            <p:cond delay="770"/>
                                          </p:stCondLst>
                                        </p:cTn>
                                        <p:tgtEl>
                                          <p:spTgt spid="499715"/>
                                        </p:tgtEl>
                                        <p:attrNameLst>
                                          <p:attrName>ppt_x</p:attrName>
                                        </p:attrNameLst>
                                      </p:cBhvr>
                                    </p:anim>
                                    <p:set>
                                      <p:cBhvr>
                                        <p:cTn id="12" dur="770" fill="hold"/>
                                        <p:tgtEl>
                                          <p:spTgt spid="499715"/>
                                        </p:tgtEl>
                                        <p:attrNameLst>
                                          <p:attrName>ppt_y</p:attrName>
                                        </p:attrNameLst>
                                      </p:cBhvr>
                                      <p:to>
                                        <p:strVal val="(#ppt_y+0.4)"/>
                                      </p:to>
                                    </p:set>
                                    <p:anim from="(#ppt_y+0.4)" to="(#ppt_y)" calcmode="lin" valueType="num">
                                      <p:cBhvr>
                                        <p:cTn id="13" dur="1230" accel="100000" fill="hold">
                                          <p:stCondLst>
                                            <p:cond delay="770"/>
                                          </p:stCondLst>
                                        </p:cTn>
                                        <p:tgtEl>
                                          <p:spTgt spid="49971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99716"/>
                                        </p:tgtEl>
                                        <p:attrNameLst>
                                          <p:attrName>style.visibility</p:attrName>
                                        </p:attrNameLst>
                                      </p:cBhvr>
                                      <p:to>
                                        <p:strVal val="visible"/>
                                      </p:to>
                                    </p:set>
                                    <p:animEffect transition="in" filter="fade">
                                      <p:cBhvr>
                                        <p:cTn id="16" dur="770" decel="100000"/>
                                        <p:tgtEl>
                                          <p:spTgt spid="499716"/>
                                        </p:tgtEl>
                                      </p:cBhvr>
                                    </p:animEffect>
                                    <p:animScale>
                                      <p:cBhvr>
                                        <p:cTn id="17" dur="770" decel="100000"/>
                                        <p:tgtEl>
                                          <p:spTgt spid="499716"/>
                                        </p:tgtEl>
                                      </p:cBhvr>
                                      <p:from x="10000" y="10000"/>
                                      <p:to x="200000" y="450000"/>
                                    </p:animScale>
                                    <p:animScale>
                                      <p:cBhvr>
                                        <p:cTn id="18" dur="1230" accel="100000" fill="hold">
                                          <p:stCondLst>
                                            <p:cond delay="770"/>
                                          </p:stCondLst>
                                        </p:cTn>
                                        <p:tgtEl>
                                          <p:spTgt spid="499716"/>
                                        </p:tgtEl>
                                      </p:cBhvr>
                                      <p:from x="200000" y="450000"/>
                                      <p:to x="100000" y="100000"/>
                                    </p:animScale>
                                    <p:set>
                                      <p:cBhvr>
                                        <p:cTn id="19" dur="770" fill="hold"/>
                                        <p:tgtEl>
                                          <p:spTgt spid="499716"/>
                                        </p:tgtEl>
                                        <p:attrNameLst>
                                          <p:attrName>ppt_x</p:attrName>
                                        </p:attrNameLst>
                                      </p:cBhvr>
                                      <p:to>
                                        <p:strVal val="(0.5)"/>
                                      </p:to>
                                    </p:set>
                                    <p:anim from="(0.5)" to="(#ppt_x)" calcmode="lin" valueType="num">
                                      <p:cBhvr>
                                        <p:cTn id="20" dur="1230" accel="100000" fill="hold">
                                          <p:stCondLst>
                                            <p:cond delay="770"/>
                                          </p:stCondLst>
                                        </p:cTn>
                                        <p:tgtEl>
                                          <p:spTgt spid="499716"/>
                                        </p:tgtEl>
                                        <p:attrNameLst>
                                          <p:attrName>ppt_x</p:attrName>
                                        </p:attrNameLst>
                                      </p:cBhvr>
                                    </p:anim>
                                    <p:set>
                                      <p:cBhvr>
                                        <p:cTn id="21" dur="770" fill="hold"/>
                                        <p:tgtEl>
                                          <p:spTgt spid="499716"/>
                                        </p:tgtEl>
                                        <p:attrNameLst>
                                          <p:attrName>ppt_y</p:attrName>
                                        </p:attrNameLst>
                                      </p:cBhvr>
                                      <p:to>
                                        <p:strVal val="(#ppt_y+0.4)"/>
                                      </p:to>
                                    </p:set>
                                    <p:anim from="(#ppt_y+0.4)" to="(#ppt_y)" calcmode="lin" valueType="num">
                                      <p:cBhvr>
                                        <p:cTn id="22" dur="1230" accel="100000" fill="hold">
                                          <p:stCondLst>
                                            <p:cond delay="770"/>
                                          </p:stCondLst>
                                        </p:cTn>
                                        <p:tgtEl>
                                          <p:spTgt spid="499716"/>
                                        </p:tgtEl>
                                        <p:attrNameLst>
                                          <p:attrName>ppt_y</p:attrName>
                                        </p:attrNameLst>
                                      </p:cBhvr>
                                    </p:anim>
                                  </p:childTnLst>
                                </p:cTn>
                              </p:par>
                              <p:par>
                                <p:cTn id="23" presetID="15" presetClass="entr" presetSubtype="0" fill="hold" grpId="0" nodeType="withEffect">
                                  <p:stCondLst>
                                    <p:cond delay="0"/>
                                  </p:stCondLst>
                                  <p:childTnLst>
                                    <p:set>
                                      <p:cBhvr>
                                        <p:cTn id="24" dur="1" fill="hold">
                                          <p:stCondLst>
                                            <p:cond delay="0"/>
                                          </p:stCondLst>
                                        </p:cTn>
                                        <p:tgtEl>
                                          <p:spTgt spid="499717"/>
                                        </p:tgtEl>
                                        <p:attrNameLst>
                                          <p:attrName>style.visibility</p:attrName>
                                        </p:attrNameLst>
                                      </p:cBhvr>
                                      <p:to>
                                        <p:strVal val="visible"/>
                                      </p:to>
                                    </p:set>
                                    <p:anim calcmode="lin" valueType="num">
                                      <p:cBhvr>
                                        <p:cTn id="25" dur="1000" fill="hold"/>
                                        <p:tgtEl>
                                          <p:spTgt spid="499717"/>
                                        </p:tgtEl>
                                        <p:attrNameLst>
                                          <p:attrName>ppt_w</p:attrName>
                                        </p:attrNameLst>
                                      </p:cBhvr>
                                      <p:tavLst>
                                        <p:tav tm="0">
                                          <p:val>
                                            <p:fltVal val="0"/>
                                          </p:val>
                                        </p:tav>
                                        <p:tav tm="100000">
                                          <p:val>
                                            <p:strVal val="#ppt_w"/>
                                          </p:val>
                                        </p:tav>
                                      </p:tavLst>
                                    </p:anim>
                                    <p:anim calcmode="lin" valueType="num">
                                      <p:cBhvr>
                                        <p:cTn id="26" dur="1000" fill="hold"/>
                                        <p:tgtEl>
                                          <p:spTgt spid="499717"/>
                                        </p:tgtEl>
                                        <p:attrNameLst>
                                          <p:attrName>ppt_h</p:attrName>
                                        </p:attrNameLst>
                                      </p:cBhvr>
                                      <p:tavLst>
                                        <p:tav tm="0">
                                          <p:val>
                                            <p:fltVal val="0"/>
                                          </p:val>
                                        </p:tav>
                                        <p:tav tm="100000">
                                          <p:val>
                                            <p:strVal val="#ppt_h"/>
                                          </p:val>
                                        </p:tav>
                                      </p:tavLst>
                                    </p:anim>
                                    <p:anim calcmode="lin" valueType="num">
                                      <p:cBhvr>
                                        <p:cTn id="27" dur="1000" fill="hold"/>
                                        <p:tgtEl>
                                          <p:spTgt spid="49971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997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p:bldP spid="499716" grpId="0"/>
      <p:bldP spid="4997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ChangeArrowheads="1"/>
          </p:cNvSpPr>
          <p:nvPr/>
        </p:nvSpPr>
        <p:spPr bwMode="auto">
          <a:xfrm>
            <a:off x="849313" y="1700213"/>
            <a:ext cx="3389312" cy="576262"/>
          </a:xfrm>
          <a:prstGeom prst="rect">
            <a:avLst/>
          </a:prstGeom>
          <a:solidFill>
            <a:srgbClr val="0000FF"/>
          </a:solidFill>
          <a:ln w="9525" algn="ctr">
            <a:noFill/>
            <a:miter lim="800000"/>
            <a:headEnd/>
            <a:tailEnd/>
          </a:ln>
          <a:effectLst>
            <a:outerShdw dist="107763" dir="2700000" algn="ctr" rotWithShape="0">
              <a:schemeClr val="bg2">
                <a:alpha val="50000"/>
              </a:schemeClr>
            </a:outerShdw>
          </a:effectLst>
        </p:spPr>
        <p:txBody>
          <a:bodyPr lIns="95782" tIns="47891" rIns="95782" bIns="47891" anchor="ctr"/>
          <a:lstStyle/>
          <a:p>
            <a:pPr defTabSz="957263">
              <a:spcBef>
                <a:spcPct val="50000"/>
              </a:spcBef>
            </a:pPr>
            <a:r>
              <a:rPr kumimoji="1" lang="zh-CN" altLang="en-US" sz="2100" b="1">
                <a:solidFill>
                  <a:schemeClr val="bg1"/>
                </a:solidFill>
                <a:latin typeface="Times New Roman" pitchFamily="18" charset="0"/>
              </a:rPr>
              <a:t>功能</a:t>
            </a:r>
          </a:p>
        </p:txBody>
      </p:sp>
      <p:sp>
        <p:nvSpPr>
          <p:cNvPr id="505859" name="Rectangle 3"/>
          <p:cNvSpPr>
            <a:spLocks noChangeArrowheads="1"/>
          </p:cNvSpPr>
          <p:nvPr/>
        </p:nvSpPr>
        <p:spPr bwMode="auto">
          <a:xfrm>
            <a:off x="4905375" y="1700213"/>
            <a:ext cx="3389313" cy="576262"/>
          </a:xfrm>
          <a:prstGeom prst="rect">
            <a:avLst/>
          </a:prstGeom>
          <a:solidFill>
            <a:srgbClr val="0000FF"/>
          </a:solidFill>
          <a:ln w="9525" algn="ctr">
            <a:noFill/>
            <a:miter lim="800000"/>
            <a:headEnd/>
            <a:tailEnd/>
          </a:ln>
          <a:effectLst>
            <a:outerShdw dist="107763" dir="2700000" algn="ctr" rotWithShape="0">
              <a:schemeClr val="bg2">
                <a:alpha val="50000"/>
              </a:schemeClr>
            </a:outerShdw>
          </a:effectLst>
        </p:spPr>
        <p:txBody>
          <a:bodyPr lIns="95782" tIns="47891" rIns="95782" bIns="47891" anchor="ctr"/>
          <a:lstStyle/>
          <a:p>
            <a:pPr defTabSz="957263">
              <a:spcBef>
                <a:spcPct val="50000"/>
              </a:spcBef>
            </a:pPr>
            <a:r>
              <a:rPr kumimoji="1" lang="zh-CN" altLang="en-US" sz="2100" b="1">
                <a:solidFill>
                  <a:schemeClr val="bg1"/>
                </a:solidFill>
                <a:latin typeface="Times New Roman" pitchFamily="18" charset="0"/>
              </a:rPr>
              <a:t>作用</a:t>
            </a:r>
          </a:p>
        </p:txBody>
      </p:sp>
      <p:sp>
        <p:nvSpPr>
          <p:cNvPr id="505860" name="Rectangle 4"/>
          <p:cNvSpPr>
            <a:spLocks noGrp="1" noChangeArrowheads="1"/>
          </p:cNvSpPr>
          <p:nvPr>
            <p:ph type="title"/>
          </p:nvPr>
        </p:nvSpPr>
        <p:spPr>
          <a:xfrm>
            <a:off x="1116015" y="452969"/>
            <a:ext cx="8424330" cy="563033"/>
          </a:xfrm>
          <a:noFill/>
          <a:ln/>
        </p:spPr>
        <p:txBody>
          <a:bodyPr/>
          <a:lstStyle/>
          <a:p>
            <a:pPr eaLnBrk="0" hangingPunct="0">
              <a:buClr>
                <a:schemeClr val="accent2"/>
              </a:buClr>
              <a:buSzPct val="100000"/>
              <a:buFont typeface="Arial" pitchFamily="34" charset="0"/>
              <a:defRPr/>
            </a:pPr>
            <a:r>
              <a:rPr lang="zh-CN" altLang="en-US" sz="3200" kern="1200" dirty="0" smtClean="0">
                <a:effectLst>
                  <a:outerShdw blurRad="38100" dist="38100" dir="2700000" algn="tl">
                    <a:srgbClr val="C0C0C0"/>
                  </a:outerShdw>
                </a:effectLst>
                <a:latin typeface="宋体" pitchFamily="2" charset="-122"/>
                <a:ea typeface="宋体" pitchFamily="2" charset="-122"/>
              </a:rPr>
              <a:t>计划</a:t>
            </a:r>
            <a:r>
              <a:rPr lang="zh-CN" altLang="en-US" sz="3200" kern="1200" dirty="0">
                <a:effectLst>
                  <a:outerShdw blurRad="38100" dist="38100" dir="2700000" algn="tl">
                    <a:srgbClr val="C0C0C0"/>
                  </a:outerShdw>
                </a:effectLst>
                <a:latin typeface="宋体" pitchFamily="2" charset="-122"/>
                <a:ea typeface="宋体" pitchFamily="2" charset="-122"/>
              </a:rPr>
              <a:t>对于其管理的功能和作用</a:t>
            </a:r>
          </a:p>
        </p:txBody>
      </p:sp>
      <p:sp>
        <p:nvSpPr>
          <p:cNvPr id="505861" name="Rectangle 5"/>
          <p:cNvSpPr>
            <a:spLocks noChangeArrowheads="1"/>
          </p:cNvSpPr>
          <p:nvPr/>
        </p:nvSpPr>
        <p:spPr bwMode="auto">
          <a:xfrm>
            <a:off x="849313" y="2276475"/>
            <a:ext cx="3389312" cy="3209925"/>
          </a:xfrm>
          <a:prstGeom prst="rect">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lIns="95782" tIns="47891" rIns="95782" bIns="47891" anchor="ctr"/>
          <a:lstStyle/>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明确方向</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明确目标</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明确路径</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明确执行方法</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明确责任</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明确衡量方法</a:t>
            </a:r>
          </a:p>
        </p:txBody>
      </p:sp>
      <p:sp>
        <p:nvSpPr>
          <p:cNvPr id="505862" name="Rectangle 6"/>
          <p:cNvSpPr>
            <a:spLocks noChangeArrowheads="1"/>
          </p:cNvSpPr>
          <p:nvPr/>
        </p:nvSpPr>
        <p:spPr bwMode="auto">
          <a:xfrm>
            <a:off x="4905375" y="2276475"/>
            <a:ext cx="3389313" cy="3240088"/>
          </a:xfrm>
          <a:prstGeom prst="rect">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lIns="95782" tIns="47891" rIns="95782" bIns="47891" anchor="ctr"/>
          <a:lstStyle/>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集中资源</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行动指南</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减少不确定性</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提高效率</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提高积极性</a:t>
            </a:r>
          </a:p>
          <a:p>
            <a:pPr marL="479425" indent="-479425" algn="l" defTabSz="957263" eaLnBrk="0" hangingPunct="0">
              <a:lnSpc>
                <a:spcPct val="150000"/>
              </a:lnSpc>
              <a:buClr>
                <a:srgbClr val="FF3300"/>
              </a:buClr>
              <a:buFont typeface="Wingdings" pitchFamily="2" charset="2"/>
              <a:buChar char="è"/>
            </a:pPr>
            <a:r>
              <a:rPr lang="zh-CN" altLang="en-US" sz="2000" b="1">
                <a:ea typeface="黑体" pitchFamily="49" charset="-122"/>
              </a:rPr>
              <a:t>体会成就和价值</a:t>
            </a:r>
          </a:p>
        </p:txBody>
      </p:sp>
    </p:spTree>
    <p:extLst>
      <p:ext uri="{BB962C8B-B14F-4D97-AF65-F5344CB8AC3E}">
        <p14:creationId xmlns:p14="http://schemas.microsoft.com/office/powerpoint/2010/main" val="163585591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pPr eaLnBrk="0" hangingPunct="0">
              <a:buFont typeface="Arial" pitchFamily="34" charset="0"/>
              <a:defRPr/>
            </a:pPr>
            <a:r>
              <a:rPr lang="zh-CN" altLang="en-US" sz="3600" kern="1200" dirty="0">
                <a:effectLst>
                  <a:outerShdw blurRad="38100" dist="38100" dir="2700000" algn="tl">
                    <a:srgbClr val="C0C0C0"/>
                  </a:outerShdw>
                </a:effectLst>
                <a:latin typeface="宋体" pitchFamily="2" charset="-122"/>
                <a:ea typeface="宋体" pitchFamily="2" charset="-122"/>
              </a:rPr>
              <a:t>制定计划的好处</a:t>
            </a:r>
          </a:p>
        </p:txBody>
      </p:sp>
      <p:sp>
        <p:nvSpPr>
          <p:cNvPr id="111619" name="Rectangle 3"/>
          <p:cNvSpPr>
            <a:spLocks noGrp="1" noChangeArrowheads="1"/>
          </p:cNvSpPr>
          <p:nvPr>
            <p:ph type="body" idx="1"/>
          </p:nvPr>
        </p:nvSpPr>
        <p:spPr>
          <a:xfrm>
            <a:off x="1619250" y="2204864"/>
            <a:ext cx="8229600" cy="4094336"/>
          </a:xfrm>
        </p:spPr>
        <p:txBody>
          <a:bodyPr/>
          <a:lstStyle/>
          <a:p>
            <a:pPr marL="609600" indent="-609600" eaLnBrk="1" hangingPunct="1">
              <a:buFontTx/>
              <a:buAutoNum type="arabicPeriod"/>
              <a:defRPr/>
            </a:pPr>
            <a:r>
              <a:rPr lang="zh-CN" altLang="en-US" sz="2800" dirty="0" smtClean="0">
                <a:latin typeface="宋体" pitchFamily="2" charset="-122"/>
                <a:ea typeface="宋体" pitchFamily="2" charset="-122"/>
              </a:rPr>
              <a:t>明确目标</a:t>
            </a:r>
          </a:p>
          <a:p>
            <a:pPr marL="609600" indent="-609600" eaLnBrk="1" hangingPunct="1">
              <a:buFontTx/>
              <a:buAutoNum type="arabicPeriod"/>
              <a:defRPr/>
            </a:pPr>
            <a:r>
              <a:rPr lang="zh-CN" altLang="en-US" sz="2800" dirty="0" smtClean="0">
                <a:latin typeface="宋体" pitchFamily="2" charset="-122"/>
                <a:ea typeface="宋体" pitchFamily="2" charset="-122"/>
              </a:rPr>
              <a:t>安排和协调人力资源</a:t>
            </a:r>
          </a:p>
          <a:p>
            <a:pPr marL="609600" indent="-609600" eaLnBrk="1" hangingPunct="1">
              <a:buFontTx/>
              <a:buAutoNum type="arabicPeriod"/>
              <a:defRPr/>
            </a:pPr>
            <a:r>
              <a:rPr lang="zh-CN" altLang="en-US" sz="2800" dirty="0" smtClean="0">
                <a:latin typeface="宋体" pitchFamily="2" charset="-122"/>
                <a:ea typeface="宋体" pitchFamily="2" charset="-122"/>
              </a:rPr>
              <a:t>更充分地利用资源</a:t>
            </a:r>
          </a:p>
          <a:p>
            <a:pPr marL="609600" indent="-609600" eaLnBrk="1" hangingPunct="1">
              <a:buFontTx/>
              <a:buAutoNum type="arabicPeriod"/>
              <a:defRPr/>
            </a:pPr>
            <a:r>
              <a:rPr lang="zh-CN" altLang="en-US" sz="2800" dirty="0" smtClean="0">
                <a:latin typeface="宋体" pitchFamily="2" charset="-122"/>
                <a:ea typeface="宋体" pitchFamily="2" charset="-122"/>
              </a:rPr>
              <a:t>增强团队的工作效能</a:t>
            </a:r>
          </a:p>
          <a:p>
            <a:pPr marL="609600" indent="-609600" eaLnBrk="1" hangingPunct="1">
              <a:buFontTx/>
              <a:buAutoNum type="arabicPeriod"/>
              <a:defRPr/>
            </a:pPr>
            <a:r>
              <a:rPr lang="zh-CN" altLang="en-US" sz="2800" dirty="0" smtClean="0">
                <a:latin typeface="宋体" pitchFamily="2" charset="-122"/>
                <a:ea typeface="宋体" pitchFamily="2" charset="-122"/>
              </a:rPr>
              <a:t>加强对任务的控制</a:t>
            </a:r>
          </a:p>
        </p:txBody>
      </p:sp>
    </p:spTree>
    <p:extLst>
      <p:ext uri="{BB962C8B-B14F-4D97-AF65-F5344CB8AC3E}">
        <p14:creationId xmlns:p14="http://schemas.microsoft.com/office/powerpoint/2010/main" val="174464728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9" name="Rectangle 3"/>
          <p:cNvSpPr>
            <a:spLocks noGrp="1" noChangeArrowheads="1"/>
          </p:cNvSpPr>
          <p:nvPr>
            <p:ph type="body" idx="1"/>
          </p:nvPr>
        </p:nvSpPr>
        <p:spPr/>
        <p:txBody>
          <a:bodyPr/>
          <a:lstStyle/>
          <a:p>
            <a:endParaRPr lang="en-US" altLang="zh-CN" dirty="0">
              <a:latin typeface="宋体" pitchFamily="2" charset="-122"/>
              <a:ea typeface="宋体" pitchFamily="2" charset="-122"/>
            </a:endParaRPr>
          </a:p>
          <a:p>
            <a:endParaRPr lang="en-US" altLang="zh-CN" dirty="0">
              <a:latin typeface="宋体" pitchFamily="2" charset="-122"/>
              <a:ea typeface="宋体" pitchFamily="2" charset="-122"/>
            </a:endParaRPr>
          </a:p>
          <a:p>
            <a:endParaRPr lang="en-US" altLang="zh-CN" dirty="0">
              <a:latin typeface="宋体" pitchFamily="2" charset="-122"/>
              <a:ea typeface="宋体" pitchFamily="2" charset="-122"/>
            </a:endParaRPr>
          </a:p>
          <a:p>
            <a:pPr eaLnBrk="0" hangingPunct="0">
              <a:spcBef>
                <a:spcPct val="0"/>
              </a:spcBef>
              <a:buFont typeface="Arial" pitchFamily="34" charset="0"/>
              <a:defRPr/>
            </a:pPr>
            <a:endParaRPr lang="en-US" altLang="zh-CN" sz="3600" b="1" kern="1200" dirty="0">
              <a:effectLst>
                <a:outerShdw blurRad="38100" dist="38100" dir="2700000" algn="tl">
                  <a:srgbClr val="C0C0C0"/>
                </a:outerShdw>
              </a:effectLst>
              <a:latin typeface="宋体" pitchFamily="2" charset="-122"/>
              <a:ea typeface="宋体" pitchFamily="2" charset="-122"/>
              <a:cs typeface="+mj-cs"/>
            </a:endParaRPr>
          </a:p>
          <a:p>
            <a:pPr eaLnBrk="0" hangingPunct="0">
              <a:spcBef>
                <a:spcPct val="0"/>
              </a:spcBef>
              <a:buClr>
                <a:schemeClr val="accent2"/>
              </a:buClr>
              <a:buSzPct val="100000"/>
              <a:buFont typeface="Arial" pitchFamily="34" charset="0"/>
              <a:buNone/>
              <a:defRPr/>
            </a:pPr>
            <a:r>
              <a:rPr lang="zh-CN" altLang="en-US" sz="3600" b="1" kern="1200" dirty="0">
                <a:effectLst>
                  <a:outerShdw blurRad="38100" dist="38100" dir="2700000" algn="tl">
                    <a:srgbClr val="C0C0C0"/>
                  </a:outerShdw>
                </a:effectLst>
                <a:latin typeface="宋体" pitchFamily="2" charset="-122"/>
                <a:ea typeface="宋体" pitchFamily="2" charset="-122"/>
                <a:cs typeface="+mj-cs"/>
              </a:rPr>
              <a:t>二、如何制定好工作计划</a:t>
            </a:r>
          </a:p>
        </p:txBody>
      </p:sp>
    </p:spTree>
    <p:extLst>
      <p:ext uri="{BB962C8B-B14F-4D97-AF65-F5344CB8AC3E}">
        <p14:creationId xmlns:p14="http://schemas.microsoft.com/office/powerpoint/2010/main" val="545169243"/>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5863928"/>
            <a:ext cx="4953000" cy="911225"/>
          </a:xfrm>
          <a:prstGeom prst="rect">
            <a:avLst/>
          </a:prstGeom>
          <a:noFill/>
          <a:ln w="9525">
            <a:noFill/>
            <a:miter lim="800000"/>
            <a:headEnd/>
            <a:tailEnd/>
          </a:ln>
        </p:spPr>
        <p:txBody>
          <a:bodyPr/>
          <a:lstStyle/>
          <a:p>
            <a:pPr algn="just"/>
            <a:r>
              <a:rPr lang="zh-CN" altLang="en-US" sz="3200">
                <a:latin typeface="黑体" pitchFamily="2" charset="-122"/>
                <a:ea typeface="黑体" pitchFamily="2" charset="-122"/>
              </a:rPr>
              <a:t>我们想要的目标</a:t>
            </a:r>
            <a:r>
              <a:rPr lang="en-US" altLang="zh-CN" sz="3200" dirty="0">
                <a:latin typeface="Times New Roman" pitchFamily="18" charset="0"/>
                <a:ea typeface="黑体" pitchFamily="2" charset="-122"/>
              </a:rPr>
              <a:t>……</a:t>
            </a:r>
            <a:endParaRPr lang="en-US" altLang="zh-CN" sz="2400" dirty="0">
              <a:latin typeface="方正姚体" pitchFamily="2" charset="-122"/>
              <a:ea typeface="方正姚体" pitchFamily="2" charset="-122"/>
            </a:endParaRPr>
          </a:p>
          <a:p>
            <a:pPr algn="just"/>
            <a:endParaRPr lang="zh-CN" altLang="en-US" sz="2400">
              <a:latin typeface="黑体" pitchFamily="2" charset="-122"/>
              <a:ea typeface="黑体" pitchFamily="2" charset="-122"/>
            </a:endParaRPr>
          </a:p>
        </p:txBody>
      </p:sp>
      <p:sp>
        <p:nvSpPr>
          <p:cNvPr id="22531" name="AutoShape 3"/>
          <p:cNvSpPr>
            <a:spLocks noChangeArrowheads="1"/>
          </p:cNvSpPr>
          <p:nvPr/>
        </p:nvSpPr>
        <p:spPr bwMode="auto">
          <a:xfrm rot="-2731654">
            <a:off x="2065338" y="5167015"/>
            <a:ext cx="1079500" cy="485775"/>
          </a:xfrm>
          <a:prstGeom prst="rightArrow">
            <a:avLst>
              <a:gd name="adj1" fmla="val 50000"/>
              <a:gd name="adj2" fmla="val 55556"/>
            </a:avLst>
          </a:prstGeom>
          <a:solidFill>
            <a:srgbClr val="FFFFFF"/>
          </a:solidFill>
          <a:ln w="9525">
            <a:solidFill>
              <a:srgbClr val="000000"/>
            </a:solidFill>
            <a:miter lim="800000"/>
            <a:headEnd/>
            <a:tailEnd/>
          </a:ln>
        </p:spPr>
        <p:txBody>
          <a:bodyPr/>
          <a:lstStyle/>
          <a:p>
            <a:endParaRPr lang="zh-CN" altLang="en-US"/>
          </a:p>
        </p:txBody>
      </p:sp>
      <p:sp>
        <p:nvSpPr>
          <p:cNvPr id="22532" name="Text Box 4"/>
          <p:cNvSpPr txBox="1">
            <a:spLocks noChangeArrowheads="1"/>
          </p:cNvSpPr>
          <p:nvPr/>
        </p:nvSpPr>
        <p:spPr bwMode="auto">
          <a:xfrm>
            <a:off x="2514600" y="4031953"/>
            <a:ext cx="3657600" cy="1152525"/>
          </a:xfrm>
          <a:prstGeom prst="rect">
            <a:avLst/>
          </a:prstGeom>
          <a:noFill/>
          <a:ln w="9525">
            <a:noFill/>
            <a:miter lim="800000"/>
            <a:headEnd/>
            <a:tailEnd/>
          </a:ln>
        </p:spPr>
        <p:txBody>
          <a:bodyPr/>
          <a:lstStyle/>
          <a:p>
            <a:pPr algn="just"/>
            <a:r>
              <a:rPr lang="zh-CN" altLang="en-US" sz="3200">
                <a:latin typeface="黑体" pitchFamily="2" charset="-122"/>
                <a:ea typeface="黑体" pitchFamily="2" charset="-122"/>
              </a:rPr>
              <a:t>阶段目标</a:t>
            </a:r>
            <a:r>
              <a:rPr lang="en-US" altLang="zh-CN" sz="3200" dirty="0">
                <a:latin typeface="Times New Roman" pitchFamily="18" charset="0"/>
                <a:ea typeface="黑体" pitchFamily="2" charset="-122"/>
              </a:rPr>
              <a:t>……</a:t>
            </a:r>
            <a:endParaRPr lang="en-US" altLang="zh-CN" sz="3200" dirty="0">
              <a:latin typeface="黑体" pitchFamily="2" charset="-122"/>
              <a:ea typeface="黑体" pitchFamily="2" charset="-122"/>
            </a:endParaRPr>
          </a:p>
          <a:p>
            <a:pPr algn="just"/>
            <a:endParaRPr lang="zh-CN" altLang="en-US" sz="2400">
              <a:latin typeface="黑体" pitchFamily="2" charset="-122"/>
              <a:ea typeface="黑体" pitchFamily="2" charset="-122"/>
            </a:endParaRPr>
          </a:p>
        </p:txBody>
      </p:sp>
      <p:sp>
        <p:nvSpPr>
          <p:cNvPr id="22533" name="AutoShape 5"/>
          <p:cNvSpPr>
            <a:spLocks noChangeArrowheads="1"/>
          </p:cNvSpPr>
          <p:nvPr/>
        </p:nvSpPr>
        <p:spPr bwMode="auto">
          <a:xfrm rot="-2731654">
            <a:off x="4391025" y="3084215"/>
            <a:ext cx="1152525" cy="485775"/>
          </a:xfrm>
          <a:prstGeom prst="rightArrow">
            <a:avLst>
              <a:gd name="adj1" fmla="val 50000"/>
              <a:gd name="adj2" fmla="val 59314"/>
            </a:avLst>
          </a:prstGeom>
          <a:solidFill>
            <a:srgbClr val="FFFFFF"/>
          </a:solidFill>
          <a:ln w="9525">
            <a:solidFill>
              <a:srgbClr val="000000"/>
            </a:solidFill>
            <a:miter lim="800000"/>
            <a:headEnd/>
            <a:tailEnd/>
          </a:ln>
        </p:spPr>
        <p:txBody>
          <a:bodyPr/>
          <a:lstStyle/>
          <a:p>
            <a:endParaRPr lang="zh-CN" altLang="en-US"/>
          </a:p>
        </p:txBody>
      </p:sp>
      <p:sp>
        <p:nvSpPr>
          <p:cNvPr id="22534" name="Text Box 6"/>
          <p:cNvSpPr txBox="1">
            <a:spLocks noChangeArrowheads="1"/>
          </p:cNvSpPr>
          <p:nvPr/>
        </p:nvSpPr>
        <p:spPr bwMode="auto">
          <a:xfrm>
            <a:off x="4724400" y="1988840"/>
            <a:ext cx="4038600" cy="762000"/>
          </a:xfrm>
          <a:prstGeom prst="rect">
            <a:avLst/>
          </a:prstGeom>
          <a:noFill/>
          <a:ln w="9525">
            <a:noFill/>
            <a:miter lim="800000"/>
            <a:headEnd/>
            <a:tailEnd/>
          </a:ln>
        </p:spPr>
        <p:txBody>
          <a:bodyPr/>
          <a:lstStyle/>
          <a:p>
            <a:r>
              <a:rPr lang="zh-CN" altLang="en-US" sz="3200">
                <a:latin typeface="黑体" pitchFamily="2" charset="-122"/>
                <a:ea typeface="黑体" pitchFamily="2" charset="-122"/>
              </a:rPr>
              <a:t>关键行动措施</a:t>
            </a:r>
            <a:r>
              <a:rPr lang="en-US" altLang="zh-CN" sz="3200" dirty="0">
                <a:latin typeface="Times New Roman" pitchFamily="18" charset="0"/>
                <a:ea typeface="黑体" pitchFamily="2" charset="-122"/>
              </a:rPr>
              <a:t>……</a:t>
            </a:r>
            <a:endParaRPr lang="zh-CN" altLang="en-US" sz="2400">
              <a:latin typeface="黑体" pitchFamily="2" charset="-122"/>
              <a:ea typeface="黑体" pitchFamily="2" charset="-122"/>
            </a:endParaRPr>
          </a:p>
        </p:txBody>
      </p:sp>
      <p:sp>
        <p:nvSpPr>
          <p:cNvPr id="22535" name="Text Box 7"/>
          <p:cNvSpPr txBox="1">
            <a:spLocks noChangeArrowheads="1"/>
          </p:cNvSpPr>
          <p:nvPr/>
        </p:nvSpPr>
        <p:spPr bwMode="auto">
          <a:xfrm>
            <a:off x="6775450" y="4108153"/>
            <a:ext cx="1606550" cy="2227262"/>
          </a:xfrm>
          <a:prstGeom prst="rect">
            <a:avLst/>
          </a:prstGeom>
          <a:noFill/>
          <a:ln w="9525">
            <a:noFill/>
            <a:miter lim="800000"/>
            <a:headEnd/>
            <a:tailEnd/>
          </a:ln>
        </p:spPr>
        <p:txBody>
          <a:bodyPr wrap="none">
            <a:spAutoFit/>
          </a:bodyPr>
          <a:lstStyle/>
          <a:p>
            <a:r>
              <a:rPr lang="zh-CN" altLang="en-US" sz="2800">
                <a:latin typeface="Arial" charset="0"/>
                <a:ea typeface="黑体" pitchFamily="2" charset="-122"/>
              </a:rPr>
              <a:t>改变定位</a:t>
            </a:r>
          </a:p>
          <a:p>
            <a:endParaRPr lang="zh-CN" altLang="en-US" sz="2800">
              <a:latin typeface="Arial" charset="0"/>
              <a:ea typeface="黑体" pitchFamily="2" charset="-122"/>
            </a:endParaRPr>
          </a:p>
          <a:p>
            <a:r>
              <a:rPr lang="zh-CN" altLang="en-US" sz="2800">
                <a:latin typeface="Arial" charset="0"/>
                <a:ea typeface="黑体" pitchFamily="2" charset="-122"/>
              </a:rPr>
              <a:t>改变视角</a:t>
            </a:r>
          </a:p>
          <a:p>
            <a:endParaRPr lang="zh-CN" altLang="en-US" sz="2800">
              <a:latin typeface="Arial" charset="0"/>
              <a:ea typeface="黑体" pitchFamily="2" charset="-122"/>
            </a:endParaRPr>
          </a:p>
          <a:p>
            <a:r>
              <a:rPr lang="zh-CN" altLang="en-US" sz="2800">
                <a:latin typeface="Arial" charset="0"/>
                <a:ea typeface="黑体" pitchFamily="2" charset="-122"/>
              </a:rPr>
              <a:t>改变行为</a:t>
            </a:r>
          </a:p>
        </p:txBody>
      </p:sp>
      <p:sp>
        <p:nvSpPr>
          <p:cNvPr id="22536" name="Rectangle 8"/>
          <p:cNvSpPr>
            <a:spLocks noChangeArrowheads="1"/>
          </p:cNvSpPr>
          <p:nvPr/>
        </p:nvSpPr>
        <p:spPr bwMode="auto">
          <a:xfrm>
            <a:off x="1006965" y="476795"/>
            <a:ext cx="6186309" cy="535531"/>
          </a:xfrm>
          <a:prstGeom prst="rect">
            <a:avLst/>
          </a:prstGeom>
          <a:noFill/>
          <a:ln w="9525" cap="rnd" algn="ctr">
            <a:noFill/>
            <a:prstDash val="sysDot"/>
            <a:miter lim="800000"/>
            <a:headEnd/>
            <a:tailEnd/>
          </a:ln>
        </p:spPr>
        <p:txBody>
          <a:bodyPr wrap="none">
            <a:spAutoFit/>
          </a:bodyPr>
          <a:lstStyle/>
          <a:p>
            <a:pPr marL="469900" indent="-469900">
              <a:lnSpc>
                <a:spcPct val="80000"/>
              </a:lnSpc>
              <a:buClr>
                <a:schemeClr val="accent2"/>
              </a:buClr>
              <a:buFont typeface="Arial" pitchFamily="34" charset="0"/>
              <a:buNone/>
              <a:defRPr/>
            </a:pPr>
            <a:r>
              <a:rPr lang="zh-CN" altLang="en-US" sz="3600" b="1" dirty="0">
                <a:effectLst>
                  <a:outerShdw blurRad="38100" dist="38100" dir="2700000" algn="tl">
                    <a:srgbClr val="C0C0C0"/>
                  </a:outerShdw>
                </a:effectLst>
                <a:latin typeface="宋体" pitchFamily="2" charset="-122"/>
                <a:cs typeface="+mj-cs"/>
                <a:sym typeface="Arial" pitchFamily="34" charset="0"/>
              </a:rPr>
              <a:t>制定计划必须回答的三个问题</a:t>
            </a:r>
          </a:p>
        </p:txBody>
      </p:sp>
    </p:spTree>
    <p:extLst>
      <p:ext uri="{BB962C8B-B14F-4D97-AF65-F5344CB8AC3E}">
        <p14:creationId xmlns:p14="http://schemas.microsoft.com/office/powerpoint/2010/main" val="83301817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115760" y="260780"/>
            <a:ext cx="5183188" cy="735013"/>
          </a:xfrm>
          <a:prstGeom prst="rect">
            <a:avLst/>
          </a:prstGeom>
          <a:noFill/>
          <a:ln w="38100" algn="ctr">
            <a:noFill/>
            <a:miter lim="800000"/>
            <a:headEnd/>
            <a:tailEnd/>
          </a:ln>
        </p:spPr>
        <p:txBody>
          <a:bodyPr lIns="90000" tIns="46800" rIns="90000" bIns="46800">
            <a:spAutoFit/>
          </a:bodyPr>
          <a:lstStyle/>
          <a:p>
            <a:pPr algn="ctr" eaLnBrk="0" hangingPunct="0">
              <a:lnSpc>
                <a:spcPct val="130000"/>
              </a:lnSpc>
              <a:buClr>
                <a:schemeClr val="tx1"/>
              </a:buClr>
              <a:defRPr/>
            </a:pPr>
            <a:r>
              <a:rPr lang="zh-CN" altLang="en-US" sz="3600" b="1" dirty="0">
                <a:solidFill>
                  <a:schemeClr val="tx2"/>
                </a:solidFill>
                <a:effectLst>
                  <a:outerShdw blurRad="38100" dist="38100" dir="2700000" algn="tl">
                    <a:srgbClr val="C0C0C0"/>
                  </a:outerShdw>
                </a:effectLst>
                <a:latin typeface="+mj-lt"/>
                <a:cs typeface="+mj-cs"/>
              </a:rPr>
              <a:t>目标设定的</a:t>
            </a:r>
            <a:r>
              <a:rPr lang="en-US" altLang="zh-CN" sz="3600" b="1" dirty="0">
                <a:solidFill>
                  <a:schemeClr val="tx2"/>
                </a:solidFill>
                <a:effectLst>
                  <a:outerShdw blurRad="38100" dist="38100" dir="2700000" algn="tl">
                    <a:srgbClr val="C0C0C0"/>
                  </a:outerShdw>
                </a:effectLst>
                <a:latin typeface="+mj-lt"/>
                <a:cs typeface="+mj-cs"/>
              </a:rPr>
              <a:t>SMART</a:t>
            </a:r>
            <a:r>
              <a:rPr lang="zh-CN" altLang="en-US" sz="3600" b="1" dirty="0">
                <a:solidFill>
                  <a:schemeClr val="tx2"/>
                </a:solidFill>
                <a:effectLst>
                  <a:outerShdw blurRad="38100" dist="38100" dir="2700000" algn="tl">
                    <a:srgbClr val="C0C0C0"/>
                  </a:outerShdw>
                </a:effectLst>
                <a:latin typeface="+mj-lt"/>
                <a:cs typeface="+mj-cs"/>
              </a:rPr>
              <a:t>原则</a:t>
            </a:r>
          </a:p>
        </p:txBody>
      </p:sp>
      <p:sp>
        <p:nvSpPr>
          <p:cNvPr id="76803" name="Rectangle 3"/>
          <p:cNvSpPr>
            <a:spLocks noChangeArrowheads="1"/>
          </p:cNvSpPr>
          <p:nvPr/>
        </p:nvSpPr>
        <p:spPr bwMode="auto">
          <a:xfrm>
            <a:off x="3851275" y="2049463"/>
            <a:ext cx="5292725" cy="3418501"/>
          </a:xfrm>
          <a:prstGeom prst="rect">
            <a:avLst/>
          </a:prstGeom>
          <a:noFill/>
          <a:ln w="38100" algn="ctr">
            <a:noFill/>
            <a:miter lim="800000"/>
            <a:headEnd/>
            <a:tailEnd/>
          </a:ln>
        </p:spPr>
        <p:txBody>
          <a:bodyPr wrap="square" lIns="90000" tIns="46800" rIns="90000" bIns="46800">
            <a:spAutoFit/>
          </a:bodyPr>
          <a:lstStyle/>
          <a:p>
            <a:r>
              <a:rPr lang="en-US" altLang="zh-CN" sz="2400" dirty="0">
                <a:latin typeface="华文细黑" pitchFamily="2" charset="-122"/>
                <a:ea typeface="华文细黑" pitchFamily="2" charset="-122"/>
              </a:rPr>
              <a:t>1.</a:t>
            </a:r>
            <a:r>
              <a:rPr lang="zh-CN" altLang="en-US" sz="2400" dirty="0">
                <a:latin typeface="华文细黑" pitchFamily="2" charset="-122"/>
                <a:ea typeface="华文细黑" pitchFamily="2" charset="-122"/>
              </a:rPr>
              <a:t>明确（</a:t>
            </a:r>
            <a:r>
              <a:rPr lang="en-US" altLang="zh-CN" sz="2400" dirty="0">
                <a:latin typeface="华文细黑" pitchFamily="2" charset="-122"/>
                <a:ea typeface="华文细黑" pitchFamily="2" charset="-122"/>
              </a:rPr>
              <a:t>Specific</a:t>
            </a:r>
            <a:r>
              <a:rPr lang="zh-CN" altLang="en-US" sz="2400" dirty="0">
                <a:latin typeface="华文细黑" pitchFamily="2" charset="-122"/>
                <a:ea typeface="华文细黑" pitchFamily="2" charset="-122"/>
              </a:rPr>
              <a:t>）</a:t>
            </a:r>
          </a:p>
          <a:p>
            <a:endParaRPr lang="en-US" altLang="zh-CN" sz="2400" dirty="0">
              <a:latin typeface="华文细黑" pitchFamily="2" charset="-122"/>
              <a:ea typeface="华文细黑" pitchFamily="2" charset="-122"/>
            </a:endParaRPr>
          </a:p>
          <a:p>
            <a:r>
              <a:rPr lang="en-US" altLang="zh-CN" sz="2400" dirty="0">
                <a:latin typeface="华文细黑" pitchFamily="2" charset="-122"/>
                <a:ea typeface="华文细黑" pitchFamily="2" charset="-122"/>
              </a:rPr>
              <a:t>2.</a:t>
            </a:r>
            <a:r>
              <a:rPr lang="zh-CN" altLang="en-US" sz="2400" dirty="0">
                <a:latin typeface="华文细黑" pitchFamily="2" charset="-122"/>
                <a:ea typeface="华文细黑" pitchFamily="2" charset="-122"/>
              </a:rPr>
              <a:t>可衡量（</a:t>
            </a:r>
            <a:r>
              <a:rPr lang="en-US" altLang="zh-CN" sz="2400" dirty="0">
                <a:latin typeface="华文细黑" pitchFamily="2" charset="-122"/>
                <a:ea typeface="华文细黑" pitchFamily="2" charset="-122"/>
              </a:rPr>
              <a:t>Measurable</a:t>
            </a:r>
            <a:r>
              <a:rPr lang="zh-CN" altLang="en-US" sz="2400" dirty="0">
                <a:latin typeface="华文细黑" pitchFamily="2" charset="-122"/>
                <a:ea typeface="华文细黑" pitchFamily="2" charset="-122"/>
              </a:rPr>
              <a:t>）</a:t>
            </a:r>
          </a:p>
          <a:p>
            <a:endParaRPr lang="en-US" altLang="zh-CN" sz="2400" dirty="0">
              <a:latin typeface="华文细黑" pitchFamily="2" charset="-122"/>
              <a:ea typeface="华文细黑" pitchFamily="2" charset="-122"/>
            </a:endParaRPr>
          </a:p>
          <a:p>
            <a:r>
              <a:rPr lang="en-US" altLang="zh-CN" sz="2400" dirty="0">
                <a:latin typeface="华文细黑" pitchFamily="2" charset="-122"/>
                <a:ea typeface="华文细黑" pitchFamily="2" charset="-122"/>
              </a:rPr>
              <a:t>3</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可实现的（</a:t>
            </a:r>
            <a:r>
              <a:rPr lang="en-US" altLang="zh-CN" sz="2400" dirty="0" smtClean="0">
                <a:latin typeface="华文细黑" pitchFamily="2" charset="-122"/>
                <a:ea typeface="华文细黑" pitchFamily="2" charset="-122"/>
              </a:rPr>
              <a:t> Achievable </a:t>
            </a:r>
            <a:r>
              <a:rPr lang="zh-CN" altLang="en-US" sz="2400" dirty="0" smtClean="0">
                <a:latin typeface="华文细黑" pitchFamily="2" charset="-122"/>
                <a:ea typeface="华文细黑" pitchFamily="2" charset="-122"/>
              </a:rPr>
              <a:t>）</a:t>
            </a:r>
            <a:endParaRPr lang="zh-CN" altLang="en-US" sz="2400" dirty="0">
              <a:latin typeface="华文细黑" pitchFamily="2" charset="-122"/>
              <a:ea typeface="华文细黑" pitchFamily="2" charset="-122"/>
            </a:endParaRPr>
          </a:p>
          <a:p>
            <a:endParaRPr lang="en-US" altLang="zh-CN" sz="2400" dirty="0">
              <a:latin typeface="华文细黑" pitchFamily="2" charset="-122"/>
              <a:ea typeface="华文细黑" pitchFamily="2" charset="-122"/>
            </a:endParaRPr>
          </a:p>
          <a:p>
            <a:r>
              <a:rPr lang="en-US" altLang="zh-CN" sz="2400" dirty="0">
                <a:latin typeface="华文细黑" pitchFamily="2" charset="-122"/>
                <a:ea typeface="华文细黑" pitchFamily="2" charset="-122"/>
              </a:rPr>
              <a:t>4</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合情合理的（</a:t>
            </a:r>
            <a:r>
              <a:rPr lang="en-US" altLang="zh-CN" sz="2400" dirty="0" smtClean="0">
                <a:latin typeface="华文细黑" pitchFamily="2" charset="-122"/>
                <a:ea typeface="华文细黑" pitchFamily="2" charset="-122"/>
              </a:rPr>
              <a:t> Relevant </a:t>
            </a:r>
            <a:r>
              <a:rPr lang="zh-CN" altLang="en-US" sz="2400" dirty="0" smtClean="0">
                <a:latin typeface="华文细黑" pitchFamily="2" charset="-122"/>
                <a:ea typeface="华文细黑" pitchFamily="2" charset="-122"/>
              </a:rPr>
              <a:t>）</a:t>
            </a:r>
            <a:endParaRPr lang="zh-CN" altLang="en-US" sz="2400" dirty="0">
              <a:latin typeface="华文细黑" pitchFamily="2" charset="-122"/>
              <a:ea typeface="华文细黑" pitchFamily="2" charset="-122"/>
            </a:endParaRPr>
          </a:p>
          <a:p>
            <a:endParaRPr lang="en-US" altLang="zh-CN" sz="2400" dirty="0">
              <a:latin typeface="华文细黑" pitchFamily="2" charset="-122"/>
              <a:ea typeface="华文细黑" pitchFamily="2" charset="-122"/>
            </a:endParaRPr>
          </a:p>
          <a:p>
            <a:r>
              <a:rPr lang="en-US" altLang="zh-CN" sz="2400" dirty="0">
                <a:latin typeface="华文细黑" pitchFamily="2" charset="-122"/>
                <a:ea typeface="华文细黑" pitchFamily="2" charset="-122"/>
              </a:rPr>
              <a:t>5.</a:t>
            </a:r>
            <a:r>
              <a:rPr lang="zh-CN" altLang="en-US" sz="2400" dirty="0">
                <a:latin typeface="华文细黑" pitchFamily="2" charset="-122"/>
                <a:ea typeface="华文细黑" pitchFamily="2" charset="-122"/>
              </a:rPr>
              <a:t>受时间和资源约束</a:t>
            </a:r>
            <a:r>
              <a:rPr lang="zh-CN" altLang="en-US" sz="2400" dirty="0" smtClean="0">
                <a:latin typeface="华文细黑" pitchFamily="2" charset="-122"/>
                <a:ea typeface="华文细黑" pitchFamily="2" charset="-122"/>
              </a:rPr>
              <a:t>（</a:t>
            </a:r>
            <a:r>
              <a:rPr lang="en-US" altLang="zh-CN" sz="2400" b="1" dirty="0" smtClean="0">
                <a:latin typeface="Calibri" pitchFamily="34" charset="0"/>
              </a:rPr>
              <a:t> </a:t>
            </a:r>
            <a:r>
              <a:rPr lang="en-US" altLang="zh-CN" sz="2400" dirty="0" smtClean="0">
                <a:latin typeface="华文细黑" pitchFamily="2" charset="-122"/>
                <a:ea typeface="华文细黑" pitchFamily="2" charset="-122"/>
              </a:rPr>
              <a:t>Time Bound </a:t>
            </a:r>
            <a:r>
              <a:rPr lang="zh-CN" altLang="en-US" sz="2400" dirty="0" smtClean="0">
                <a:latin typeface="华文细黑" pitchFamily="2" charset="-122"/>
                <a:ea typeface="华文细黑" pitchFamily="2" charset="-122"/>
              </a:rPr>
              <a:t>）</a:t>
            </a:r>
            <a:endParaRPr lang="zh-CN" altLang="en-US" sz="2400" dirty="0">
              <a:latin typeface="华文细黑" pitchFamily="2" charset="-122"/>
              <a:ea typeface="华文细黑" pitchFamily="2" charset="-122"/>
            </a:endParaRPr>
          </a:p>
        </p:txBody>
      </p:sp>
      <p:sp>
        <p:nvSpPr>
          <p:cNvPr id="76804" name="Freeform 4"/>
          <p:cNvSpPr>
            <a:spLocks/>
          </p:cNvSpPr>
          <p:nvPr/>
        </p:nvSpPr>
        <p:spPr bwMode="auto">
          <a:xfrm>
            <a:off x="1962150" y="2705100"/>
            <a:ext cx="1741488" cy="1651000"/>
          </a:xfrm>
          <a:custGeom>
            <a:avLst/>
            <a:gdLst>
              <a:gd name="T0" fmla="*/ 0 w 1153"/>
              <a:gd name="T1" fmla="*/ 0 h 1122"/>
              <a:gd name="T2" fmla="*/ 2147483647 w 1153"/>
              <a:gd name="T3" fmla="*/ 2147483647 h 1122"/>
              <a:gd name="T4" fmla="*/ 2147483647 w 1153"/>
              <a:gd name="T5" fmla="*/ 2147483647 h 1122"/>
              <a:gd name="T6" fmla="*/ 2147483647 w 1153"/>
              <a:gd name="T7" fmla="*/ 2147483647 h 1122"/>
              <a:gd name="T8" fmla="*/ 2147483647 w 1153"/>
              <a:gd name="T9" fmla="*/ 2147483647 h 1122"/>
              <a:gd name="T10" fmla="*/ 2147483647 w 1153"/>
              <a:gd name="T11" fmla="*/ 2147483647 h 1122"/>
              <a:gd name="T12" fmla="*/ 2147483647 w 1153"/>
              <a:gd name="T13" fmla="*/ 2147483647 h 1122"/>
              <a:gd name="T14" fmla="*/ 2147483647 w 1153"/>
              <a:gd name="T15" fmla="*/ 2147483647 h 1122"/>
              <a:gd name="T16" fmla="*/ 2147483647 w 1153"/>
              <a:gd name="T17" fmla="*/ 2147483647 h 1122"/>
              <a:gd name="T18" fmla="*/ 2147483647 w 1153"/>
              <a:gd name="T19" fmla="*/ 2147483647 h 1122"/>
              <a:gd name="T20" fmla="*/ 2147483647 w 1153"/>
              <a:gd name="T21" fmla="*/ 2147483647 h 1122"/>
              <a:gd name="T22" fmla="*/ 2147483647 w 1153"/>
              <a:gd name="T23" fmla="*/ 2147483647 h 1122"/>
              <a:gd name="T24" fmla="*/ 2147483647 w 1153"/>
              <a:gd name="T25" fmla="*/ 2147483647 h 1122"/>
              <a:gd name="T26" fmla="*/ 2147483647 w 1153"/>
              <a:gd name="T27" fmla="*/ 2147483647 h 1122"/>
              <a:gd name="T28" fmla="*/ 2147483647 w 1153"/>
              <a:gd name="T29" fmla="*/ 2147483647 h 1122"/>
              <a:gd name="T30" fmla="*/ 2147483647 w 1153"/>
              <a:gd name="T31" fmla="*/ 2147483647 h 1122"/>
              <a:gd name="T32" fmla="*/ 2147483647 w 1153"/>
              <a:gd name="T33" fmla="*/ 2147483647 h 1122"/>
              <a:gd name="T34" fmla="*/ 2147483647 w 1153"/>
              <a:gd name="T35" fmla="*/ 2147483647 h 1122"/>
              <a:gd name="T36" fmla="*/ 2147483647 w 1153"/>
              <a:gd name="T37" fmla="*/ 2147483647 h 1122"/>
              <a:gd name="T38" fmla="*/ 2147483647 w 1153"/>
              <a:gd name="T39" fmla="*/ 2147483647 h 1122"/>
              <a:gd name="T40" fmla="*/ 2147483647 w 1153"/>
              <a:gd name="T41" fmla="*/ 2147483647 h 1122"/>
              <a:gd name="T42" fmla="*/ 2147483647 w 1153"/>
              <a:gd name="T43" fmla="*/ 2147483647 h 1122"/>
              <a:gd name="T44" fmla="*/ 2147483647 w 1153"/>
              <a:gd name="T45" fmla="*/ 2147483647 h 1122"/>
              <a:gd name="T46" fmla="*/ 2147483647 w 1153"/>
              <a:gd name="T47" fmla="*/ 2147483647 h 1122"/>
              <a:gd name="T48" fmla="*/ 2147483647 w 1153"/>
              <a:gd name="T49" fmla="*/ 2147483647 h 1122"/>
              <a:gd name="T50" fmla="*/ 2147483647 w 1153"/>
              <a:gd name="T51" fmla="*/ 2147483647 h 1122"/>
              <a:gd name="T52" fmla="*/ 2147483647 w 1153"/>
              <a:gd name="T53" fmla="*/ 2147483647 h 1122"/>
              <a:gd name="T54" fmla="*/ 2147483647 w 1153"/>
              <a:gd name="T55" fmla="*/ 2147483647 h 1122"/>
              <a:gd name="T56" fmla="*/ 2147483647 w 1153"/>
              <a:gd name="T57" fmla="*/ 2147483647 h 1122"/>
              <a:gd name="T58" fmla="*/ 2147483647 w 1153"/>
              <a:gd name="T59" fmla="*/ 2147483647 h 1122"/>
              <a:gd name="T60" fmla="*/ 2147483647 w 1153"/>
              <a:gd name="T61" fmla="*/ 2147483647 h 1122"/>
              <a:gd name="T62" fmla="*/ 2147483647 w 1153"/>
              <a:gd name="T63" fmla="*/ 2147483647 h 1122"/>
              <a:gd name="T64" fmla="*/ 2147483647 w 1153"/>
              <a:gd name="T65" fmla="*/ 2147483647 h 1122"/>
              <a:gd name="T66" fmla="*/ 2147483647 w 1153"/>
              <a:gd name="T67" fmla="*/ 2147483647 h 1122"/>
              <a:gd name="T68" fmla="*/ 2147483647 w 1153"/>
              <a:gd name="T69" fmla="*/ 2147483647 h 1122"/>
              <a:gd name="T70" fmla="*/ 2147483647 w 1153"/>
              <a:gd name="T71" fmla="*/ 2147483647 h 1122"/>
              <a:gd name="T72" fmla="*/ 2147483647 w 1153"/>
              <a:gd name="T73" fmla="*/ 2147483647 h 1122"/>
              <a:gd name="T74" fmla="*/ 2147483647 w 1153"/>
              <a:gd name="T75" fmla="*/ 2147483647 h 1122"/>
              <a:gd name="T76" fmla="*/ 2147483647 w 1153"/>
              <a:gd name="T77" fmla="*/ 2147483647 h 1122"/>
              <a:gd name="T78" fmla="*/ 2147483647 w 1153"/>
              <a:gd name="T79" fmla="*/ 2147483647 h 1122"/>
              <a:gd name="T80" fmla="*/ 2147483647 w 1153"/>
              <a:gd name="T81" fmla="*/ 2147483647 h 1122"/>
              <a:gd name="T82" fmla="*/ 2147483647 w 1153"/>
              <a:gd name="T83" fmla="*/ 2147483647 h 1122"/>
              <a:gd name="T84" fmla="*/ 2147483647 w 1153"/>
              <a:gd name="T85" fmla="*/ 2147483647 h 1122"/>
              <a:gd name="T86" fmla="*/ 2147483647 w 1153"/>
              <a:gd name="T87" fmla="*/ 2147483647 h 1122"/>
              <a:gd name="T88" fmla="*/ 2147483647 w 1153"/>
              <a:gd name="T89" fmla="*/ 2147483647 h 1122"/>
              <a:gd name="T90" fmla="*/ 2147483647 w 1153"/>
              <a:gd name="T91" fmla="*/ 2147483647 h 1122"/>
              <a:gd name="T92" fmla="*/ 2147483647 w 1153"/>
              <a:gd name="T93" fmla="*/ 2147483647 h 1122"/>
              <a:gd name="T94" fmla="*/ 2147483647 w 1153"/>
              <a:gd name="T95" fmla="*/ 2147483647 h 1122"/>
              <a:gd name="T96" fmla="*/ 2147483647 w 1153"/>
              <a:gd name="T97" fmla="*/ 2147483647 h 1122"/>
              <a:gd name="T98" fmla="*/ 2147483647 w 1153"/>
              <a:gd name="T99" fmla="*/ 2147483647 h 1122"/>
              <a:gd name="T100" fmla="*/ 2147483647 w 1153"/>
              <a:gd name="T101" fmla="*/ 2147483647 h 1122"/>
              <a:gd name="T102" fmla="*/ 2147483647 w 1153"/>
              <a:gd name="T103" fmla="*/ 2147483647 h 1122"/>
              <a:gd name="T104" fmla="*/ 2147483647 w 1153"/>
              <a:gd name="T105" fmla="*/ 2147483647 h 1122"/>
              <a:gd name="T106" fmla="*/ 2147483647 w 1153"/>
              <a:gd name="T107" fmla="*/ 2147483647 h 1122"/>
              <a:gd name="T108" fmla="*/ 2147483647 w 1153"/>
              <a:gd name="T109" fmla="*/ 2147483647 h 1122"/>
              <a:gd name="T110" fmla="*/ 2147483647 w 1153"/>
              <a:gd name="T111" fmla="*/ 2147483647 h 1122"/>
              <a:gd name="T112" fmla="*/ 2147483647 w 1153"/>
              <a:gd name="T113" fmla="*/ 2147483647 h 1122"/>
              <a:gd name="T114" fmla="*/ 2147483647 w 1153"/>
              <a:gd name="T115" fmla="*/ 2147483647 h 1122"/>
              <a:gd name="T116" fmla="*/ 2147483647 w 1153"/>
              <a:gd name="T117" fmla="*/ 2147483647 h 1122"/>
              <a:gd name="T118" fmla="*/ 2147483647 w 1153"/>
              <a:gd name="T119" fmla="*/ 2147483647 h 1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3"/>
              <a:gd name="T181" fmla="*/ 0 h 1122"/>
              <a:gd name="T182" fmla="*/ 1153 w 1153"/>
              <a:gd name="T183" fmla="*/ 1122 h 11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3" h="1122">
                <a:moveTo>
                  <a:pt x="0" y="234"/>
                </a:moveTo>
                <a:lnTo>
                  <a:pt x="0" y="0"/>
                </a:lnTo>
                <a:lnTo>
                  <a:pt x="1152" y="0"/>
                </a:lnTo>
                <a:lnTo>
                  <a:pt x="1153" y="896"/>
                </a:lnTo>
                <a:lnTo>
                  <a:pt x="1053" y="896"/>
                </a:lnTo>
                <a:lnTo>
                  <a:pt x="1049" y="904"/>
                </a:lnTo>
                <a:lnTo>
                  <a:pt x="1046" y="915"/>
                </a:lnTo>
                <a:lnTo>
                  <a:pt x="1046" y="924"/>
                </a:lnTo>
                <a:lnTo>
                  <a:pt x="1047" y="935"/>
                </a:lnTo>
                <a:lnTo>
                  <a:pt x="1051" y="949"/>
                </a:lnTo>
                <a:lnTo>
                  <a:pt x="1055" y="967"/>
                </a:lnTo>
                <a:lnTo>
                  <a:pt x="1059" y="979"/>
                </a:lnTo>
                <a:lnTo>
                  <a:pt x="1062" y="994"/>
                </a:lnTo>
                <a:lnTo>
                  <a:pt x="1064" y="1008"/>
                </a:lnTo>
                <a:lnTo>
                  <a:pt x="1064" y="1022"/>
                </a:lnTo>
                <a:lnTo>
                  <a:pt x="1062" y="1035"/>
                </a:lnTo>
                <a:lnTo>
                  <a:pt x="1059" y="1049"/>
                </a:lnTo>
                <a:lnTo>
                  <a:pt x="1054" y="1062"/>
                </a:lnTo>
                <a:lnTo>
                  <a:pt x="1046" y="1072"/>
                </a:lnTo>
                <a:lnTo>
                  <a:pt x="1035" y="1084"/>
                </a:lnTo>
                <a:lnTo>
                  <a:pt x="1024" y="1093"/>
                </a:lnTo>
                <a:lnTo>
                  <a:pt x="1014" y="1102"/>
                </a:lnTo>
                <a:lnTo>
                  <a:pt x="1002" y="1109"/>
                </a:lnTo>
                <a:lnTo>
                  <a:pt x="988" y="1114"/>
                </a:lnTo>
                <a:lnTo>
                  <a:pt x="971" y="1119"/>
                </a:lnTo>
                <a:lnTo>
                  <a:pt x="955" y="1121"/>
                </a:lnTo>
                <a:lnTo>
                  <a:pt x="941" y="1122"/>
                </a:lnTo>
                <a:lnTo>
                  <a:pt x="926" y="1122"/>
                </a:lnTo>
                <a:lnTo>
                  <a:pt x="912" y="1121"/>
                </a:lnTo>
                <a:lnTo>
                  <a:pt x="901" y="1119"/>
                </a:lnTo>
                <a:lnTo>
                  <a:pt x="888" y="1115"/>
                </a:lnTo>
                <a:lnTo>
                  <a:pt x="875" y="1111"/>
                </a:lnTo>
                <a:lnTo>
                  <a:pt x="865" y="1105"/>
                </a:lnTo>
                <a:lnTo>
                  <a:pt x="854" y="1097"/>
                </a:lnTo>
                <a:lnTo>
                  <a:pt x="844" y="1087"/>
                </a:lnTo>
                <a:lnTo>
                  <a:pt x="834" y="1076"/>
                </a:lnTo>
                <a:lnTo>
                  <a:pt x="825" y="1065"/>
                </a:lnTo>
                <a:lnTo>
                  <a:pt x="818" y="1053"/>
                </a:lnTo>
                <a:lnTo>
                  <a:pt x="813" y="1038"/>
                </a:lnTo>
                <a:lnTo>
                  <a:pt x="809" y="1021"/>
                </a:lnTo>
                <a:lnTo>
                  <a:pt x="809" y="1005"/>
                </a:lnTo>
                <a:lnTo>
                  <a:pt x="813" y="989"/>
                </a:lnTo>
                <a:lnTo>
                  <a:pt x="817" y="973"/>
                </a:lnTo>
                <a:lnTo>
                  <a:pt x="821" y="957"/>
                </a:lnTo>
                <a:lnTo>
                  <a:pt x="826" y="939"/>
                </a:lnTo>
                <a:lnTo>
                  <a:pt x="828" y="925"/>
                </a:lnTo>
                <a:lnTo>
                  <a:pt x="828" y="917"/>
                </a:lnTo>
                <a:lnTo>
                  <a:pt x="827" y="910"/>
                </a:lnTo>
                <a:lnTo>
                  <a:pt x="824" y="902"/>
                </a:lnTo>
                <a:lnTo>
                  <a:pt x="632" y="902"/>
                </a:lnTo>
                <a:lnTo>
                  <a:pt x="635" y="868"/>
                </a:lnTo>
                <a:lnTo>
                  <a:pt x="634" y="849"/>
                </a:lnTo>
                <a:lnTo>
                  <a:pt x="632" y="831"/>
                </a:lnTo>
                <a:lnTo>
                  <a:pt x="630" y="814"/>
                </a:lnTo>
                <a:lnTo>
                  <a:pt x="627" y="803"/>
                </a:lnTo>
                <a:lnTo>
                  <a:pt x="622" y="793"/>
                </a:lnTo>
                <a:lnTo>
                  <a:pt x="616" y="784"/>
                </a:lnTo>
                <a:lnTo>
                  <a:pt x="606" y="776"/>
                </a:lnTo>
                <a:lnTo>
                  <a:pt x="595" y="769"/>
                </a:lnTo>
                <a:lnTo>
                  <a:pt x="584" y="765"/>
                </a:lnTo>
                <a:lnTo>
                  <a:pt x="574" y="763"/>
                </a:lnTo>
                <a:lnTo>
                  <a:pt x="557" y="762"/>
                </a:lnTo>
                <a:lnTo>
                  <a:pt x="537" y="762"/>
                </a:lnTo>
                <a:lnTo>
                  <a:pt x="518" y="764"/>
                </a:lnTo>
                <a:lnTo>
                  <a:pt x="497" y="765"/>
                </a:lnTo>
                <a:lnTo>
                  <a:pt x="481" y="767"/>
                </a:lnTo>
                <a:lnTo>
                  <a:pt x="460" y="768"/>
                </a:lnTo>
                <a:lnTo>
                  <a:pt x="443" y="767"/>
                </a:lnTo>
                <a:lnTo>
                  <a:pt x="428" y="765"/>
                </a:lnTo>
                <a:lnTo>
                  <a:pt x="405" y="760"/>
                </a:lnTo>
                <a:lnTo>
                  <a:pt x="390" y="753"/>
                </a:lnTo>
                <a:lnTo>
                  <a:pt x="376" y="743"/>
                </a:lnTo>
                <a:lnTo>
                  <a:pt x="367" y="732"/>
                </a:lnTo>
                <a:lnTo>
                  <a:pt x="359" y="720"/>
                </a:lnTo>
                <a:lnTo>
                  <a:pt x="353" y="705"/>
                </a:lnTo>
                <a:lnTo>
                  <a:pt x="352" y="689"/>
                </a:lnTo>
                <a:lnTo>
                  <a:pt x="352" y="669"/>
                </a:lnTo>
                <a:lnTo>
                  <a:pt x="353" y="654"/>
                </a:lnTo>
                <a:lnTo>
                  <a:pt x="352" y="639"/>
                </a:lnTo>
                <a:lnTo>
                  <a:pt x="348" y="622"/>
                </a:lnTo>
                <a:lnTo>
                  <a:pt x="345" y="612"/>
                </a:lnTo>
                <a:lnTo>
                  <a:pt x="340" y="602"/>
                </a:lnTo>
                <a:lnTo>
                  <a:pt x="334" y="595"/>
                </a:lnTo>
                <a:lnTo>
                  <a:pt x="328" y="589"/>
                </a:lnTo>
                <a:lnTo>
                  <a:pt x="315" y="583"/>
                </a:lnTo>
                <a:lnTo>
                  <a:pt x="300" y="576"/>
                </a:lnTo>
                <a:lnTo>
                  <a:pt x="283" y="571"/>
                </a:lnTo>
                <a:lnTo>
                  <a:pt x="263" y="566"/>
                </a:lnTo>
                <a:lnTo>
                  <a:pt x="243" y="562"/>
                </a:lnTo>
                <a:lnTo>
                  <a:pt x="222" y="559"/>
                </a:lnTo>
                <a:lnTo>
                  <a:pt x="207" y="554"/>
                </a:lnTo>
                <a:lnTo>
                  <a:pt x="191" y="549"/>
                </a:lnTo>
                <a:lnTo>
                  <a:pt x="175" y="543"/>
                </a:lnTo>
                <a:lnTo>
                  <a:pt x="164" y="534"/>
                </a:lnTo>
                <a:lnTo>
                  <a:pt x="151" y="523"/>
                </a:lnTo>
                <a:lnTo>
                  <a:pt x="142" y="513"/>
                </a:lnTo>
                <a:lnTo>
                  <a:pt x="134" y="501"/>
                </a:lnTo>
                <a:lnTo>
                  <a:pt x="128" y="487"/>
                </a:lnTo>
                <a:lnTo>
                  <a:pt x="126" y="472"/>
                </a:lnTo>
                <a:lnTo>
                  <a:pt x="126" y="458"/>
                </a:lnTo>
                <a:lnTo>
                  <a:pt x="129" y="445"/>
                </a:lnTo>
                <a:lnTo>
                  <a:pt x="134" y="426"/>
                </a:lnTo>
                <a:lnTo>
                  <a:pt x="139" y="407"/>
                </a:lnTo>
                <a:lnTo>
                  <a:pt x="141" y="390"/>
                </a:lnTo>
                <a:lnTo>
                  <a:pt x="145" y="373"/>
                </a:lnTo>
                <a:lnTo>
                  <a:pt x="147" y="356"/>
                </a:lnTo>
                <a:lnTo>
                  <a:pt x="145" y="338"/>
                </a:lnTo>
                <a:lnTo>
                  <a:pt x="141" y="322"/>
                </a:lnTo>
                <a:lnTo>
                  <a:pt x="135" y="306"/>
                </a:lnTo>
                <a:lnTo>
                  <a:pt x="127" y="291"/>
                </a:lnTo>
                <a:lnTo>
                  <a:pt x="118" y="279"/>
                </a:lnTo>
                <a:lnTo>
                  <a:pt x="113" y="272"/>
                </a:lnTo>
                <a:lnTo>
                  <a:pt x="104" y="263"/>
                </a:lnTo>
                <a:lnTo>
                  <a:pt x="95" y="255"/>
                </a:lnTo>
                <a:lnTo>
                  <a:pt x="86" y="249"/>
                </a:lnTo>
                <a:lnTo>
                  <a:pt x="74" y="243"/>
                </a:lnTo>
                <a:lnTo>
                  <a:pt x="62" y="239"/>
                </a:lnTo>
                <a:lnTo>
                  <a:pt x="47" y="235"/>
                </a:lnTo>
                <a:lnTo>
                  <a:pt x="30" y="234"/>
                </a:lnTo>
                <a:lnTo>
                  <a:pt x="15" y="234"/>
                </a:lnTo>
                <a:lnTo>
                  <a:pt x="0" y="234"/>
                </a:lnTo>
                <a:close/>
              </a:path>
            </a:pathLst>
          </a:custGeom>
          <a:gradFill rotWithShape="0">
            <a:gsLst>
              <a:gs pos="0">
                <a:srgbClr val="FF00FF"/>
              </a:gs>
              <a:gs pos="100000">
                <a:srgbClr val="760076"/>
              </a:gs>
            </a:gsLst>
            <a:path path="rect">
              <a:fillToRect r="100000" b="100000"/>
            </a:path>
          </a:gradFill>
          <a:ln w="12700">
            <a:noFill/>
            <a:round/>
            <a:headEnd/>
            <a:tailEnd/>
          </a:ln>
          <a:effectLst>
            <a:prstShdw prst="shdw17" dist="17961" dir="2700000">
              <a:srgbClr val="990099"/>
            </a:prstShdw>
          </a:effectLst>
        </p:spPr>
        <p:txBody>
          <a:bodyPr/>
          <a:lstStyle/>
          <a:p>
            <a:endParaRPr lang="zh-CN" altLang="en-US"/>
          </a:p>
        </p:txBody>
      </p:sp>
      <p:sp>
        <p:nvSpPr>
          <p:cNvPr id="76805" name="Freeform 5"/>
          <p:cNvSpPr>
            <a:spLocks/>
          </p:cNvSpPr>
          <p:nvPr/>
        </p:nvSpPr>
        <p:spPr bwMode="auto">
          <a:xfrm>
            <a:off x="1957388" y="3857625"/>
            <a:ext cx="1749425" cy="1384300"/>
          </a:xfrm>
          <a:custGeom>
            <a:avLst/>
            <a:gdLst>
              <a:gd name="T0" fmla="*/ 0 w 1158"/>
              <a:gd name="T1" fmla="*/ 2147483647 h 940"/>
              <a:gd name="T2" fmla="*/ 2147483647 w 1158"/>
              <a:gd name="T3" fmla="*/ 0 h 940"/>
              <a:gd name="T4" fmla="*/ 2147483647 w 1158"/>
              <a:gd name="T5" fmla="*/ 2147483647 h 940"/>
              <a:gd name="T6" fmla="*/ 2147483647 w 1158"/>
              <a:gd name="T7" fmla="*/ 2147483647 h 940"/>
              <a:gd name="T8" fmla="*/ 2147483647 w 1158"/>
              <a:gd name="T9" fmla="*/ 2147483647 h 940"/>
              <a:gd name="T10" fmla="*/ 2147483647 w 1158"/>
              <a:gd name="T11" fmla="*/ 2147483647 h 940"/>
              <a:gd name="T12" fmla="*/ 2147483647 w 1158"/>
              <a:gd name="T13" fmla="*/ 2147483647 h 940"/>
              <a:gd name="T14" fmla="*/ 2147483647 w 1158"/>
              <a:gd name="T15" fmla="*/ 2147483647 h 940"/>
              <a:gd name="T16" fmla="*/ 2147483647 w 1158"/>
              <a:gd name="T17" fmla="*/ 2147483647 h 940"/>
              <a:gd name="T18" fmla="*/ 2147483647 w 1158"/>
              <a:gd name="T19" fmla="*/ 2147483647 h 940"/>
              <a:gd name="T20" fmla="*/ 2147483647 w 1158"/>
              <a:gd name="T21" fmla="*/ 2147483647 h 940"/>
              <a:gd name="T22" fmla="*/ 2147483647 w 1158"/>
              <a:gd name="T23" fmla="*/ 2147483647 h 940"/>
              <a:gd name="T24" fmla="*/ 2147483647 w 1158"/>
              <a:gd name="T25" fmla="*/ 2147483647 h 940"/>
              <a:gd name="T26" fmla="*/ 2147483647 w 1158"/>
              <a:gd name="T27" fmla="*/ 2147483647 h 940"/>
              <a:gd name="T28" fmla="*/ 2147483647 w 1158"/>
              <a:gd name="T29" fmla="*/ 2147483647 h 940"/>
              <a:gd name="T30" fmla="*/ 2147483647 w 1158"/>
              <a:gd name="T31" fmla="*/ 2147483647 h 940"/>
              <a:gd name="T32" fmla="*/ 2147483647 w 1158"/>
              <a:gd name="T33" fmla="*/ 2147483647 h 940"/>
              <a:gd name="T34" fmla="*/ 2147483647 w 1158"/>
              <a:gd name="T35" fmla="*/ 2147483647 h 940"/>
              <a:gd name="T36" fmla="*/ 2147483647 w 1158"/>
              <a:gd name="T37" fmla="*/ 2147483647 h 940"/>
              <a:gd name="T38" fmla="*/ 2147483647 w 1158"/>
              <a:gd name="T39" fmla="*/ 2147483647 h 940"/>
              <a:gd name="T40" fmla="*/ 2147483647 w 1158"/>
              <a:gd name="T41" fmla="*/ 2147483647 h 940"/>
              <a:gd name="T42" fmla="*/ 2147483647 w 1158"/>
              <a:gd name="T43" fmla="*/ 2147483647 h 940"/>
              <a:gd name="T44" fmla="*/ 2147483647 w 1158"/>
              <a:gd name="T45" fmla="*/ 2147483647 h 940"/>
              <a:gd name="T46" fmla="*/ 2147483647 w 1158"/>
              <a:gd name="T47" fmla="*/ 2147483647 h 940"/>
              <a:gd name="T48" fmla="*/ 2147483647 w 1158"/>
              <a:gd name="T49" fmla="*/ 2147483647 h 940"/>
              <a:gd name="T50" fmla="*/ 2147483647 w 1158"/>
              <a:gd name="T51" fmla="*/ 2147483647 h 940"/>
              <a:gd name="T52" fmla="*/ 2147483647 w 1158"/>
              <a:gd name="T53" fmla="*/ 2147483647 h 940"/>
              <a:gd name="T54" fmla="*/ 2147483647 w 1158"/>
              <a:gd name="T55" fmla="*/ 2147483647 h 940"/>
              <a:gd name="T56" fmla="*/ 2147483647 w 1158"/>
              <a:gd name="T57" fmla="*/ 2147483647 h 940"/>
              <a:gd name="T58" fmla="*/ 2147483647 w 1158"/>
              <a:gd name="T59" fmla="*/ 2147483647 h 940"/>
              <a:gd name="T60" fmla="*/ 2147483647 w 1158"/>
              <a:gd name="T61" fmla="*/ 2147483647 h 940"/>
              <a:gd name="T62" fmla="*/ 2147483647 w 1158"/>
              <a:gd name="T63" fmla="*/ 2147483647 h 940"/>
              <a:gd name="T64" fmla="*/ 2147483647 w 1158"/>
              <a:gd name="T65" fmla="*/ 2147483647 h 940"/>
              <a:gd name="T66" fmla="*/ 2147483647 w 1158"/>
              <a:gd name="T67" fmla="*/ 2147483647 h 940"/>
              <a:gd name="T68" fmla="*/ 2147483647 w 1158"/>
              <a:gd name="T69" fmla="*/ 2147483647 h 940"/>
              <a:gd name="T70" fmla="*/ 2147483647 w 1158"/>
              <a:gd name="T71" fmla="*/ 2147483647 h 940"/>
              <a:gd name="T72" fmla="*/ 2147483647 w 1158"/>
              <a:gd name="T73" fmla="*/ 2147483647 h 940"/>
              <a:gd name="T74" fmla="*/ 2147483647 w 1158"/>
              <a:gd name="T75" fmla="*/ 2147483647 h 940"/>
              <a:gd name="T76" fmla="*/ 2147483647 w 1158"/>
              <a:gd name="T77" fmla="*/ 2147483647 h 940"/>
              <a:gd name="T78" fmla="*/ 2147483647 w 1158"/>
              <a:gd name="T79" fmla="*/ 2147483647 h 940"/>
              <a:gd name="T80" fmla="*/ 2147483647 w 1158"/>
              <a:gd name="T81" fmla="*/ 2147483647 h 940"/>
              <a:gd name="T82" fmla="*/ 2147483647 w 1158"/>
              <a:gd name="T83" fmla="*/ 2147483647 h 940"/>
              <a:gd name="T84" fmla="*/ 2147483647 w 1158"/>
              <a:gd name="T85" fmla="*/ 2147483647 h 940"/>
              <a:gd name="T86" fmla="*/ 2147483647 w 1158"/>
              <a:gd name="T87" fmla="*/ 2147483647 h 940"/>
              <a:gd name="T88" fmla="*/ 2147483647 w 1158"/>
              <a:gd name="T89" fmla="*/ 2147483647 h 940"/>
              <a:gd name="T90" fmla="*/ 2147483647 w 1158"/>
              <a:gd name="T91" fmla="*/ 2147483647 h 940"/>
              <a:gd name="T92" fmla="*/ 2147483647 w 1158"/>
              <a:gd name="T93" fmla="*/ 2147483647 h 940"/>
              <a:gd name="T94" fmla="*/ 2147483647 w 1158"/>
              <a:gd name="T95" fmla="*/ 2147483647 h 940"/>
              <a:gd name="T96" fmla="*/ 2147483647 w 1158"/>
              <a:gd name="T97" fmla="*/ 2147483647 h 940"/>
              <a:gd name="T98" fmla="*/ 2147483647 w 1158"/>
              <a:gd name="T99" fmla="*/ 2147483647 h 940"/>
              <a:gd name="T100" fmla="*/ 2147483647 w 1158"/>
              <a:gd name="T101" fmla="*/ 2147483647 h 940"/>
              <a:gd name="T102" fmla="*/ 2147483647 w 1158"/>
              <a:gd name="T103" fmla="*/ 2147483647 h 940"/>
              <a:gd name="T104" fmla="*/ 2147483647 w 1158"/>
              <a:gd name="T105" fmla="*/ 2147483647 h 940"/>
              <a:gd name="T106" fmla="*/ 2147483647 w 1158"/>
              <a:gd name="T107" fmla="*/ 2147483647 h 940"/>
              <a:gd name="T108" fmla="*/ 2147483647 w 1158"/>
              <a:gd name="T109" fmla="*/ 2147483647 h 9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940"/>
              <a:gd name="T167" fmla="*/ 1158 w 1158"/>
              <a:gd name="T168" fmla="*/ 940 h 9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940">
                <a:moveTo>
                  <a:pt x="0" y="743"/>
                </a:moveTo>
                <a:lnTo>
                  <a:pt x="0" y="940"/>
                </a:lnTo>
                <a:lnTo>
                  <a:pt x="1158" y="940"/>
                </a:lnTo>
                <a:lnTo>
                  <a:pt x="1157" y="0"/>
                </a:lnTo>
                <a:lnTo>
                  <a:pt x="1054" y="0"/>
                </a:lnTo>
                <a:lnTo>
                  <a:pt x="1049" y="18"/>
                </a:lnTo>
                <a:lnTo>
                  <a:pt x="1049" y="31"/>
                </a:lnTo>
                <a:lnTo>
                  <a:pt x="1052" y="49"/>
                </a:lnTo>
                <a:lnTo>
                  <a:pt x="1058" y="68"/>
                </a:lnTo>
                <a:lnTo>
                  <a:pt x="1064" y="91"/>
                </a:lnTo>
                <a:lnTo>
                  <a:pt x="1067" y="109"/>
                </a:lnTo>
                <a:lnTo>
                  <a:pt x="1067" y="125"/>
                </a:lnTo>
                <a:lnTo>
                  <a:pt x="1065" y="143"/>
                </a:lnTo>
                <a:lnTo>
                  <a:pt x="1060" y="160"/>
                </a:lnTo>
                <a:lnTo>
                  <a:pt x="1049" y="176"/>
                </a:lnTo>
                <a:lnTo>
                  <a:pt x="1036" y="190"/>
                </a:lnTo>
                <a:lnTo>
                  <a:pt x="1022" y="203"/>
                </a:lnTo>
                <a:lnTo>
                  <a:pt x="1006" y="212"/>
                </a:lnTo>
                <a:lnTo>
                  <a:pt x="987" y="219"/>
                </a:lnTo>
                <a:lnTo>
                  <a:pt x="970" y="223"/>
                </a:lnTo>
                <a:lnTo>
                  <a:pt x="946" y="224"/>
                </a:lnTo>
                <a:lnTo>
                  <a:pt x="918" y="222"/>
                </a:lnTo>
                <a:lnTo>
                  <a:pt x="900" y="219"/>
                </a:lnTo>
                <a:lnTo>
                  <a:pt x="884" y="215"/>
                </a:lnTo>
                <a:lnTo>
                  <a:pt x="869" y="206"/>
                </a:lnTo>
                <a:lnTo>
                  <a:pt x="850" y="191"/>
                </a:lnTo>
                <a:lnTo>
                  <a:pt x="838" y="177"/>
                </a:lnTo>
                <a:lnTo>
                  <a:pt x="827" y="162"/>
                </a:lnTo>
                <a:lnTo>
                  <a:pt x="821" y="146"/>
                </a:lnTo>
                <a:lnTo>
                  <a:pt x="817" y="131"/>
                </a:lnTo>
                <a:lnTo>
                  <a:pt x="817" y="114"/>
                </a:lnTo>
                <a:lnTo>
                  <a:pt x="819" y="97"/>
                </a:lnTo>
                <a:lnTo>
                  <a:pt x="823" y="81"/>
                </a:lnTo>
                <a:lnTo>
                  <a:pt x="827" y="66"/>
                </a:lnTo>
                <a:lnTo>
                  <a:pt x="832" y="50"/>
                </a:lnTo>
                <a:lnTo>
                  <a:pt x="835" y="34"/>
                </a:lnTo>
                <a:lnTo>
                  <a:pt x="835" y="20"/>
                </a:lnTo>
                <a:lnTo>
                  <a:pt x="831" y="4"/>
                </a:lnTo>
                <a:lnTo>
                  <a:pt x="637" y="4"/>
                </a:lnTo>
                <a:lnTo>
                  <a:pt x="639" y="37"/>
                </a:lnTo>
                <a:lnTo>
                  <a:pt x="637" y="60"/>
                </a:lnTo>
                <a:lnTo>
                  <a:pt x="636" y="79"/>
                </a:lnTo>
                <a:lnTo>
                  <a:pt x="636" y="96"/>
                </a:lnTo>
                <a:lnTo>
                  <a:pt x="634" y="114"/>
                </a:lnTo>
                <a:lnTo>
                  <a:pt x="630" y="132"/>
                </a:lnTo>
                <a:lnTo>
                  <a:pt x="625" y="144"/>
                </a:lnTo>
                <a:lnTo>
                  <a:pt x="618" y="155"/>
                </a:lnTo>
                <a:lnTo>
                  <a:pt x="608" y="164"/>
                </a:lnTo>
                <a:lnTo>
                  <a:pt x="597" y="171"/>
                </a:lnTo>
                <a:lnTo>
                  <a:pt x="584" y="175"/>
                </a:lnTo>
                <a:lnTo>
                  <a:pt x="570" y="177"/>
                </a:lnTo>
                <a:lnTo>
                  <a:pt x="557" y="178"/>
                </a:lnTo>
                <a:lnTo>
                  <a:pt x="540" y="178"/>
                </a:lnTo>
                <a:lnTo>
                  <a:pt x="524" y="176"/>
                </a:lnTo>
                <a:lnTo>
                  <a:pt x="511" y="175"/>
                </a:lnTo>
                <a:lnTo>
                  <a:pt x="494" y="174"/>
                </a:lnTo>
                <a:lnTo>
                  <a:pt x="476" y="172"/>
                </a:lnTo>
                <a:lnTo>
                  <a:pt x="456" y="172"/>
                </a:lnTo>
                <a:lnTo>
                  <a:pt x="439" y="174"/>
                </a:lnTo>
                <a:lnTo>
                  <a:pt x="422" y="176"/>
                </a:lnTo>
                <a:lnTo>
                  <a:pt x="404" y="181"/>
                </a:lnTo>
                <a:lnTo>
                  <a:pt x="391" y="188"/>
                </a:lnTo>
                <a:lnTo>
                  <a:pt x="377" y="197"/>
                </a:lnTo>
                <a:lnTo>
                  <a:pt x="368" y="209"/>
                </a:lnTo>
                <a:lnTo>
                  <a:pt x="359" y="222"/>
                </a:lnTo>
                <a:lnTo>
                  <a:pt x="355" y="235"/>
                </a:lnTo>
                <a:lnTo>
                  <a:pt x="353" y="250"/>
                </a:lnTo>
                <a:lnTo>
                  <a:pt x="355" y="265"/>
                </a:lnTo>
                <a:lnTo>
                  <a:pt x="356" y="281"/>
                </a:lnTo>
                <a:lnTo>
                  <a:pt x="355" y="298"/>
                </a:lnTo>
                <a:lnTo>
                  <a:pt x="352" y="311"/>
                </a:lnTo>
                <a:lnTo>
                  <a:pt x="348" y="325"/>
                </a:lnTo>
                <a:lnTo>
                  <a:pt x="342" y="338"/>
                </a:lnTo>
                <a:lnTo>
                  <a:pt x="334" y="347"/>
                </a:lnTo>
                <a:lnTo>
                  <a:pt x="321" y="356"/>
                </a:lnTo>
                <a:lnTo>
                  <a:pt x="305" y="362"/>
                </a:lnTo>
                <a:lnTo>
                  <a:pt x="289" y="367"/>
                </a:lnTo>
                <a:lnTo>
                  <a:pt x="274" y="371"/>
                </a:lnTo>
                <a:lnTo>
                  <a:pt x="258" y="375"/>
                </a:lnTo>
                <a:lnTo>
                  <a:pt x="237" y="379"/>
                </a:lnTo>
                <a:lnTo>
                  <a:pt x="221" y="382"/>
                </a:lnTo>
                <a:lnTo>
                  <a:pt x="204" y="387"/>
                </a:lnTo>
                <a:lnTo>
                  <a:pt x="190" y="392"/>
                </a:lnTo>
                <a:lnTo>
                  <a:pt x="176" y="398"/>
                </a:lnTo>
                <a:lnTo>
                  <a:pt x="165" y="406"/>
                </a:lnTo>
                <a:lnTo>
                  <a:pt x="155" y="414"/>
                </a:lnTo>
                <a:lnTo>
                  <a:pt x="144" y="427"/>
                </a:lnTo>
                <a:lnTo>
                  <a:pt x="137" y="439"/>
                </a:lnTo>
                <a:lnTo>
                  <a:pt x="131" y="453"/>
                </a:lnTo>
                <a:lnTo>
                  <a:pt x="128" y="470"/>
                </a:lnTo>
                <a:lnTo>
                  <a:pt x="130" y="486"/>
                </a:lnTo>
                <a:lnTo>
                  <a:pt x="132" y="502"/>
                </a:lnTo>
                <a:lnTo>
                  <a:pt x="137" y="521"/>
                </a:lnTo>
                <a:lnTo>
                  <a:pt x="142" y="542"/>
                </a:lnTo>
                <a:lnTo>
                  <a:pt x="146" y="561"/>
                </a:lnTo>
                <a:lnTo>
                  <a:pt x="148" y="576"/>
                </a:lnTo>
                <a:lnTo>
                  <a:pt x="148" y="590"/>
                </a:lnTo>
                <a:lnTo>
                  <a:pt x="146" y="609"/>
                </a:lnTo>
                <a:lnTo>
                  <a:pt x="141" y="625"/>
                </a:lnTo>
                <a:lnTo>
                  <a:pt x="137" y="639"/>
                </a:lnTo>
                <a:lnTo>
                  <a:pt x="131" y="652"/>
                </a:lnTo>
                <a:lnTo>
                  <a:pt x="123" y="669"/>
                </a:lnTo>
                <a:lnTo>
                  <a:pt x="112" y="688"/>
                </a:lnTo>
                <a:lnTo>
                  <a:pt x="100" y="702"/>
                </a:lnTo>
                <a:lnTo>
                  <a:pt x="88" y="713"/>
                </a:lnTo>
                <a:lnTo>
                  <a:pt x="77" y="723"/>
                </a:lnTo>
                <a:lnTo>
                  <a:pt x="65" y="731"/>
                </a:lnTo>
                <a:lnTo>
                  <a:pt x="53" y="736"/>
                </a:lnTo>
                <a:lnTo>
                  <a:pt x="36" y="740"/>
                </a:lnTo>
                <a:lnTo>
                  <a:pt x="17" y="743"/>
                </a:lnTo>
                <a:lnTo>
                  <a:pt x="0" y="743"/>
                </a:lnTo>
                <a:close/>
              </a:path>
            </a:pathLst>
          </a:custGeom>
          <a:gradFill rotWithShape="0">
            <a:gsLst>
              <a:gs pos="0">
                <a:srgbClr val="0000FF"/>
              </a:gs>
              <a:gs pos="100000">
                <a:srgbClr val="000076"/>
              </a:gs>
            </a:gsLst>
            <a:path path="rect">
              <a:fillToRect r="100000" b="100000"/>
            </a:path>
          </a:gradFill>
          <a:ln w="12700">
            <a:noFill/>
            <a:round/>
            <a:headEnd/>
            <a:tailEnd/>
          </a:ln>
          <a:effectLst>
            <a:prstShdw prst="shdw17" dist="17961" dir="2700000">
              <a:srgbClr val="000099"/>
            </a:prstShdw>
          </a:effectLst>
        </p:spPr>
        <p:txBody>
          <a:bodyPr/>
          <a:lstStyle/>
          <a:p>
            <a:endParaRPr lang="zh-CN" altLang="en-US"/>
          </a:p>
        </p:txBody>
      </p:sp>
      <p:sp>
        <p:nvSpPr>
          <p:cNvPr id="76806" name="Freeform 6"/>
          <p:cNvSpPr>
            <a:spLocks/>
          </p:cNvSpPr>
          <p:nvPr/>
        </p:nvSpPr>
        <p:spPr bwMode="auto">
          <a:xfrm>
            <a:off x="250825" y="3611563"/>
            <a:ext cx="1743075" cy="1651000"/>
          </a:xfrm>
          <a:custGeom>
            <a:avLst/>
            <a:gdLst>
              <a:gd name="T0" fmla="*/ 2147483647 w 1153"/>
              <a:gd name="T1" fmla="*/ 2147483647 h 1122"/>
              <a:gd name="T2" fmla="*/ 0 w 1153"/>
              <a:gd name="T3" fmla="*/ 2147483647 h 1122"/>
              <a:gd name="T4" fmla="*/ 2147483647 w 1153"/>
              <a:gd name="T5" fmla="*/ 2147483647 h 1122"/>
              <a:gd name="T6" fmla="*/ 2147483647 w 1153"/>
              <a:gd name="T7" fmla="*/ 2147483647 h 1122"/>
              <a:gd name="T8" fmla="*/ 2147483647 w 1153"/>
              <a:gd name="T9" fmla="*/ 2147483647 h 1122"/>
              <a:gd name="T10" fmla="*/ 2147483647 w 1153"/>
              <a:gd name="T11" fmla="*/ 2147483647 h 1122"/>
              <a:gd name="T12" fmla="*/ 2147483647 w 1153"/>
              <a:gd name="T13" fmla="*/ 2147483647 h 1122"/>
              <a:gd name="T14" fmla="*/ 2147483647 w 1153"/>
              <a:gd name="T15" fmla="*/ 2147483647 h 1122"/>
              <a:gd name="T16" fmla="*/ 2147483647 w 1153"/>
              <a:gd name="T17" fmla="*/ 2147483647 h 1122"/>
              <a:gd name="T18" fmla="*/ 2147483647 w 1153"/>
              <a:gd name="T19" fmla="*/ 2147483647 h 1122"/>
              <a:gd name="T20" fmla="*/ 2147483647 w 1153"/>
              <a:gd name="T21" fmla="*/ 2147483647 h 1122"/>
              <a:gd name="T22" fmla="*/ 2147483647 w 1153"/>
              <a:gd name="T23" fmla="*/ 2147483647 h 1122"/>
              <a:gd name="T24" fmla="*/ 2147483647 w 1153"/>
              <a:gd name="T25" fmla="*/ 2147483647 h 1122"/>
              <a:gd name="T26" fmla="*/ 2147483647 w 1153"/>
              <a:gd name="T27" fmla="*/ 0 h 1122"/>
              <a:gd name="T28" fmla="*/ 2147483647 w 1153"/>
              <a:gd name="T29" fmla="*/ 2147483647 h 1122"/>
              <a:gd name="T30" fmla="*/ 2147483647 w 1153"/>
              <a:gd name="T31" fmla="*/ 2147483647 h 1122"/>
              <a:gd name="T32" fmla="*/ 2147483647 w 1153"/>
              <a:gd name="T33" fmla="*/ 2147483647 h 1122"/>
              <a:gd name="T34" fmla="*/ 2147483647 w 1153"/>
              <a:gd name="T35" fmla="*/ 2147483647 h 1122"/>
              <a:gd name="T36" fmla="*/ 2147483647 w 1153"/>
              <a:gd name="T37" fmla="*/ 2147483647 h 1122"/>
              <a:gd name="T38" fmla="*/ 2147483647 w 1153"/>
              <a:gd name="T39" fmla="*/ 2147483647 h 1122"/>
              <a:gd name="T40" fmla="*/ 2147483647 w 1153"/>
              <a:gd name="T41" fmla="*/ 2147483647 h 1122"/>
              <a:gd name="T42" fmla="*/ 2147483647 w 1153"/>
              <a:gd name="T43" fmla="*/ 2147483647 h 1122"/>
              <a:gd name="T44" fmla="*/ 2147483647 w 1153"/>
              <a:gd name="T45" fmla="*/ 2147483647 h 1122"/>
              <a:gd name="T46" fmla="*/ 2147483647 w 1153"/>
              <a:gd name="T47" fmla="*/ 2147483647 h 1122"/>
              <a:gd name="T48" fmla="*/ 2147483647 w 1153"/>
              <a:gd name="T49" fmla="*/ 2147483647 h 1122"/>
              <a:gd name="T50" fmla="*/ 2147483647 w 1153"/>
              <a:gd name="T51" fmla="*/ 2147483647 h 1122"/>
              <a:gd name="T52" fmla="*/ 2147483647 w 1153"/>
              <a:gd name="T53" fmla="*/ 2147483647 h 1122"/>
              <a:gd name="T54" fmla="*/ 2147483647 w 1153"/>
              <a:gd name="T55" fmla="*/ 2147483647 h 1122"/>
              <a:gd name="T56" fmla="*/ 2147483647 w 1153"/>
              <a:gd name="T57" fmla="*/ 2147483647 h 1122"/>
              <a:gd name="T58" fmla="*/ 2147483647 w 1153"/>
              <a:gd name="T59" fmla="*/ 2147483647 h 1122"/>
              <a:gd name="T60" fmla="*/ 2147483647 w 1153"/>
              <a:gd name="T61" fmla="*/ 2147483647 h 1122"/>
              <a:gd name="T62" fmla="*/ 2147483647 w 1153"/>
              <a:gd name="T63" fmla="*/ 2147483647 h 1122"/>
              <a:gd name="T64" fmla="*/ 2147483647 w 1153"/>
              <a:gd name="T65" fmla="*/ 2147483647 h 1122"/>
              <a:gd name="T66" fmla="*/ 2147483647 w 1153"/>
              <a:gd name="T67" fmla="*/ 2147483647 h 1122"/>
              <a:gd name="T68" fmla="*/ 2147483647 w 1153"/>
              <a:gd name="T69" fmla="*/ 2147483647 h 1122"/>
              <a:gd name="T70" fmla="*/ 2147483647 w 1153"/>
              <a:gd name="T71" fmla="*/ 2147483647 h 1122"/>
              <a:gd name="T72" fmla="*/ 2147483647 w 1153"/>
              <a:gd name="T73" fmla="*/ 2147483647 h 1122"/>
              <a:gd name="T74" fmla="*/ 2147483647 w 1153"/>
              <a:gd name="T75" fmla="*/ 2147483647 h 1122"/>
              <a:gd name="T76" fmla="*/ 2147483647 w 1153"/>
              <a:gd name="T77" fmla="*/ 2147483647 h 1122"/>
              <a:gd name="T78" fmla="*/ 2147483647 w 1153"/>
              <a:gd name="T79" fmla="*/ 2147483647 h 1122"/>
              <a:gd name="T80" fmla="*/ 2147483647 w 1153"/>
              <a:gd name="T81" fmla="*/ 2147483647 h 1122"/>
              <a:gd name="T82" fmla="*/ 2147483647 w 1153"/>
              <a:gd name="T83" fmla="*/ 2147483647 h 1122"/>
              <a:gd name="T84" fmla="*/ 2147483647 w 1153"/>
              <a:gd name="T85" fmla="*/ 2147483647 h 1122"/>
              <a:gd name="T86" fmla="*/ 2147483647 w 1153"/>
              <a:gd name="T87" fmla="*/ 2147483647 h 1122"/>
              <a:gd name="T88" fmla="*/ 2147483647 w 1153"/>
              <a:gd name="T89" fmla="*/ 2147483647 h 1122"/>
              <a:gd name="T90" fmla="*/ 2147483647 w 1153"/>
              <a:gd name="T91" fmla="*/ 2147483647 h 1122"/>
              <a:gd name="T92" fmla="*/ 2147483647 w 1153"/>
              <a:gd name="T93" fmla="*/ 2147483647 h 1122"/>
              <a:gd name="T94" fmla="*/ 2147483647 w 1153"/>
              <a:gd name="T95" fmla="*/ 2147483647 h 1122"/>
              <a:gd name="T96" fmla="*/ 2147483647 w 1153"/>
              <a:gd name="T97" fmla="*/ 2147483647 h 1122"/>
              <a:gd name="T98" fmla="*/ 2147483647 w 1153"/>
              <a:gd name="T99" fmla="*/ 2147483647 h 1122"/>
              <a:gd name="T100" fmla="*/ 2147483647 w 1153"/>
              <a:gd name="T101" fmla="*/ 2147483647 h 1122"/>
              <a:gd name="T102" fmla="*/ 2147483647 w 1153"/>
              <a:gd name="T103" fmla="*/ 2147483647 h 1122"/>
              <a:gd name="T104" fmla="*/ 2147483647 w 1153"/>
              <a:gd name="T105" fmla="*/ 2147483647 h 1122"/>
              <a:gd name="T106" fmla="*/ 2147483647 w 1153"/>
              <a:gd name="T107" fmla="*/ 2147483647 h 1122"/>
              <a:gd name="T108" fmla="*/ 2147483647 w 1153"/>
              <a:gd name="T109" fmla="*/ 2147483647 h 1122"/>
              <a:gd name="T110" fmla="*/ 2147483647 w 1153"/>
              <a:gd name="T111" fmla="*/ 2147483647 h 1122"/>
              <a:gd name="T112" fmla="*/ 2147483647 w 1153"/>
              <a:gd name="T113" fmla="*/ 2147483647 h 1122"/>
              <a:gd name="T114" fmla="*/ 2147483647 w 1153"/>
              <a:gd name="T115" fmla="*/ 2147483647 h 1122"/>
              <a:gd name="T116" fmla="*/ 2147483647 w 1153"/>
              <a:gd name="T117" fmla="*/ 2147483647 h 1122"/>
              <a:gd name="T118" fmla="*/ 2147483647 w 1153"/>
              <a:gd name="T119" fmla="*/ 2147483647 h 1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3"/>
              <a:gd name="T181" fmla="*/ 0 h 1122"/>
              <a:gd name="T182" fmla="*/ 1153 w 1153"/>
              <a:gd name="T183" fmla="*/ 1122 h 11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3" h="1122">
                <a:moveTo>
                  <a:pt x="1153" y="924"/>
                </a:moveTo>
                <a:lnTo>
                  <a:pt x="1153" y="1122"/>
                </a:lnTo>
                <a:lnTo>
                  <a:pt x="1" y="1122"/>
                </a:lnTo>
                <a:lnTo>
                  <a:pt x="0" y="226"/>
                </a:lnTo>
                <a:lnTo>
                  <a:pt x="100" y="226"/>
                </a:lnTo>
                <a:lnTo>
                  <a:pt x="104" y="218"/>
                </a:lnTo>
                <a:lnTo>
                  <a:pt x="107" y="207"/>
                </a:lnTo>
                <a:lnTo>
                  <a:pt x="107" y="198"/>
                </a:lnTo>
                <a:lnTo>
                  <a:pt x="106" y="187"/>
                </a:lnTo>
                <a:lnTo>
                  <a:pt x="102" y="173"/>
                </a:lnTo>
                <a:lnTo>
                  <a:pt x="98" y="155"/>
                </a:lnTo>
                <a:lnTo>
                  <a:pt x="94" y="143"/>
                </a:lnTo>
                <a:lnTo>
                  <a:pt x="90" y="128"/>
                </a:lnTo>
                <a:lnTo>
                  <a:pt x="89" y="114"/>
                </a:lnTo>
                <a:lnTo>
                  <a:pt x="89" y="100"/>
                </a:lnTo>
                <a:lnTo>
                  <a:pt x="90" y="87"/>
                </a:lnTo>
                <a:lnTo>
                  <a:pt x="94" y="73"/>
                </a:lnTo>
                <a:lnTo>
                  <a:pt x="99" y="60"/>
                </a:lnTo>
                <a:lnTo>
                  <a:pt x="107" y="50"/>
                </a:lnTo>
                <a:lnTo>
                  <a:pt x="118" y="38"/>
                </a:lnTo>
                <a:lnTo>
                  <a:pt x="128" y="29"/>
                </a:lnTo>
                <a:lnTo>
                  <a:pt x="139" y="20"/>
                </a:lnTo>
                <a:lnTo>
                  <a:pt x="151" y="13"/>
                </a:lnTo>
                <a:lnTo>
                  <a:pt x="165" y="7"/>
                </a:lnTo>
                <a:lnTo>
                  <a:pt x="181" y="3"/>
                </a:lnTo>
                <a:lnTo>
                  <a:pt x="198" y="1"/>
                </a:lnTo>
                <a:lnTo>
                  <a:pt x="212" y="0"/>
                </a:lnTo>
                <a:lnTo>
                  <a:pt x="227" y="0"/>
                </a:lnTo>
                <a:lnTo>
                  <a:pt x="241" y="1"/>
                </a:lnTo>
                <a:lnTo>
                  <a:pt x="252" y="3"/>
                </a:lnTo>
                <a:lnTo>
                  <a:pt x="265" y="7"/>
                </a:lnTo>
                <a:lnTo>
                  <a:pt x="278" y="11"/>
                </a:lnTo>
                <a:lnTo>
                  <a:pt x="288" y="17"/>
                </a:lnTo>
                <a:lnTo>
                  <a:pt x="299" y="25"/>
                </a:lnTo>
                <a:lnTo>
                  <a:pt x="309" y="35"/>
                </a:lnTo>
                <a:lnTo>
                  <a:pt x="319" y="46"/>
                </a:lnTo>
                <a:lnTo>
                  <a:pt x="328" y="57"/>
                </a:lnTo>
                <a:lnTo>
                  <a:pt x="335" y="69"/>
                </a:lnTo>
                <a:lnTo>
                  <a:pt x="340" y="84"/>
                </a:lnTo>
                <a:lnTo>
                  <a:pt x="344" y="101"/>
                </a:lnTo>
                <a:lnTo>
                  <a:pt x="344" y="117"/>
                </a:lnTo>
                <a:lnTo>
                  <a:pt x="340" y="133"/>
                </a:lnTo>
                <a:lnTo>
                  <a:pt x="336" y="149"/>
                </a:lnTo>
                <a:lnTo>
                  <a:pt x="332" y="165"/>
                </a:lnTo>
                <a:lnTo>
                  <a:pt x="327" y="183"/>
                </a:lnTo>
                <a:lnTo>
                  <a:pt x="324" y="197"/>
                </a:lnTo>
                <a:lnTo>
                  <a:pt x="324" y="205"/>
                </a:lnTo>
                <a:lnTo>
                  <a:pt x="326" y="212"/>
                </a:lnTo>
                <a:lnTo>
                  <a:pt x="329" y="220"/>
                </a:lnTo>
                <a:lnTo>
                  <a:pt x="520" y="220"/>
                </a:lnTo>
                <a:lnTo>
                  <a:pt x="516" y="257"/>
                </a:lnTo>
                <a:lnTo>
                  <a:pt x="515" y="279"/>
                </a:lnTo>
                <a:lnTo>
                  <a:pt x="516" y="297"/>
                </a:lnTo>
                <a:lnTo>
                  <a:pt x="517" y="314"/>
                </a:lnTo>
                <a:lnTo>
                  <a:pt x="519" y="332"/>
                </a:lnTo>
                <a:lnTo>
                  <a:pt x="522" y="350"/>
                </a:lnTo>
                <a:lnTo>
                  <a:pt x="528" y="362"/>
                </a:lnTo>
                <a:lnTo>
                  <a:pt x="535" y="372"/>
                </a:lnTo>
                <a:lnTo>
                  <a:pt x="544" y="381"/>
                </a:lnTo>
                <a:lnTo>
                  <a:pt x="556" y="388"/>
                </a:lnTo>
                <a:lnTo>
                  <a:pt x="569" y="393"/>
                </a:lnTo>
                <a:lnTo>
                  <a:pt x="582" y="395"/>
                </a:lnTo>
                <a:lnTo>
                  <a:pt x="596" y="396"/>
                </a:lnTo>
                <a:lnTo>
                  <a:pt x="612" y="396"/>
                </a:lnTo>
                <a:lnTo>
                  <a:pt x="629" y="394"/>
                </a:lnTo>
                <a:lnTo>
                  <a:pt x="641" y="393"/>
                </a:lnTo>
                <a:lnTo>
                  <a:pt x="659" y="391"/>
                </a:lnTo>
                <a:lnTo>
                  <a:pt x="677" y="389"/>
                </a:lnTo>
                <a:lnTo>
                  <a:pt x="697" y="389"/>
                </a:lnTo>
                <a:lnTo>
                  <a:pt x="714" y="391"/>
                </a:lnTo>
                <a:lnTo>
                  <a:pt x="731" y="394"/>
                </a:lnTo>
                <a:lnTo>
                  <a:pt x="748" y="400"/>
                </a:lnTo>
                <a:lnTo>
                  <a:pt x="762" y="406"/>
                </a:lnTo>
                <a:lnTo>
                  <a:pt x="776" y="416"/>
                </a:lnTo>
                <a:lnTo>
                  <a:pt x="785" y="427"/>
                </a:lnTo>
                <a:lnTo>
                  <a:pt x="793" y="440"/>
                </a:lnTo>
                <a:lnTo>
                  <a:pt x="798" y="454"/>
                </a:lnTo>
                <a:lnTo>
                  <a:pt x="800" y="468"/>
                </a:lnTo>
                <a:lnTo>
                  <a:pt x="798" y="484"/>
                </a:lnTo>
                <a:lnTo>
                  <a:pt x="797" y="500"/>
                </a:lnTo>
                <a:lnTo>
                  <a:pt x="798" y="516"/>
                </a:lnTo>
                <a:lnTo>
                  <a:pt x="800" y="530"/>
                </a:lnTo>
                <a:lnTo>
                  <a:pt x="805" y="543"/>
                </a:lnTo>
                <a:lnTo>
                  <a:pt x="811" y="556"/>
                </a:lnTo>
                <a:lnTo>
                  <a:pt x="819" y="565"/>
                </a:lnTo>
                <a:lnTo>
                  <a:pt x="831" y="574"/>
                </a:lnTo>
                <a:lnTo>
                  <a:pt x="847" y="580"/>
                </a:lnTo>
                <a:lnTo>
                  <a:pt x="864" y="585"/>
                </a:lnTo>
                <a:lnTo>
                  <a:pt x="878" y="589"/>
                </a:lnTo>
                <a:lnTo>
                  <a:pt x="895" y="593"/>
                </a:lnTo>
                <a:lnTo>
                  <a:pt x="915" y="597"/>
                </a:lnTo>
                <a:lnTo>
                  <a:pt x="932" y="600"/>
                </a:lnTo>
                <a:lnTo>
                  <a:pt x="949" y="605"/>
                </a:lnTo>
                <a:lnTo>
                  <a:pt x="963" y="610"/>
                </a:lnTo>
                <a:lnTo>
                  <a:pt x="977" y="616"/>
                </a:lnTo>
                <a:lnTo>
                  <a:pt x="988" y="624"/>
                </a:lnTo>
                <a:lnTo>
                  <a:pt x="997" y="632"/>
                </a:lnTo>
                <a:lnTo>
                  <a:pt x="1009" y="645"/>
                </a:lnTo>
                <a:lnTo>
                  <a:pt x="1016" y="657"/>
                </a:lnTo>
                <a:lnTo>
                  <a:pt x="1022" y="670"/>
                </a:lnTo>
                <a:lnTo>
                  <a:pt x="1025" y="688"/>
                </a:lnTo>
                <a:lnTo>
                  <a:pt x="1023" y="705"/>
                </a:lnTo>
                <a:lnTo>
                  <a:pt x="1020" y="720"/>
                </a:lnTo>
                <a:lnTo>
                  <a:pt x="1016" y="739"/>
                </a:lnTo>
                <a:lnTo>
                  <a:pt x="1011" y="760"/>
                </a:lnTo>
                <a:lnTo>
                  <a:pt x="1006" y="779"/>
                </a:lnTo>
                <a:lnTo>
                  <a:pt x="1004" y="795"/>
                </a:lnTo>
                <a:lnTo>
                  <a:pt x="1004" y="808"/>
                </a:lnTo>
                <a:lnTo>
                  <a:pt x="1007" y="827"/>
                </a:lnTo>
                <a:lnTo>
                  <a:pt x="1011" y="843"/>
                </a:lnTo>
                <a:lnTo>
                  <a:pt x="1017" y="855"/>
                </a:lnTo>
                <a:lnTo>
                  <a:pt x="1024" y="867"/>
                </a:lnTo>
                <a:lnTo>
                  <a:pt x="1034" y="880"/>
                </a:lnTo>
                <a:lnTo>
                  <a:pt x="1045" y="893"/>
                </a:lnTo>
                <a:lnTo>
                  <a:pt x="1058" y="904"/>
                </a:lnTo>
                <a:lnTo>
                  <a:pt x="1073" y="913"/>
                </a:lnTo>
                <a:lnTo>
                  <a:pt x="1087" y="918"/>
                </a:lnTo>
                <a:lnTo>
                  <a:pt x="1102" y="922"/>
                </a:lnTo>
                <a:lnTo>
                  <a:pt x="1117" y="924"/>
                </a:lnTo>
                <a:lnTo>
                  <a:pt x="1135" y="925"/>
                </a:lnTo>
                <a:lnTo>
                  <a:pt x="1153" y="924"/>
                </a:lnTo>
                <a:close/>
              </a:path>
            </a:pathLst>
          </a:custGeom>
          <a:gradFill rotWithShape="0">
            <a:gsLst>
              <a:gs pos="0">
                <a:srgbClr val="00FF00"/>
              </a:gs>
              <a:gs pos="100000">
                <a:srgbClr val="007600"/>
              </a:gs>
            </a:gsLst>
            <a:path path="rect">
              <a:fillToRect r="100000" b="100000"/>
            </a:path>
          </a:gradFill>
          <a:ln w="12700">
            <a:noFill/>
            <a:round/>
            <a:headEnd/>
            <a:tailEnd/>
          </a:ln>
          <a:effectLst>
            <a:prstShdw prst="shdw17" dist="17961" dir="2700000">
              <a:srgbClr val="009900"/>
            </a:prstShdw>
          </a:effectLst>
        </p:spPr>
        <p:txBody>
          <a:bodyPr/>
          <a:lstStyle/>
          <a:p>
            <a:endParaRPr lang="zh-CN" altLang="en-US"/>
          </a:p>
        </p:txBody>
      </p:sp>
      <p:sp>
        <p:nvSpPr>
          <p:cNvPr id="76807" name="Freeform 7"/>
          <p:cNvSpPr>
            <a:spLocks/>
          </p:cNvSpPr>
          <p:nvPr/>
        </p:nvSpPr>
        <p:spPr bwMode="auto">
          <a:xfrm>
            <a:off x="250825" y="2708275"/>
            <a:ext cx="1749425" cy="1382713"/>
          </a:xfrm>
          <a:custGeom>
            <a:avLst/>
            <a:gdLst>
              <a:gd name="T0" fmla="*/ 2147483647 w 1158"/>
              <a:gd name="T1" fmla="*/ 0 h 940"/>
              <a:gd name="T2" fmla="*/ 2147483647 w 1158"/>
              <a:gd name="T3" fmla="*/ 2147483647 h 940"/>
              <a:gd name="T4" fmla="*/ 2147483647 w 1158"/>
              <a:gd name="T5" fmla="*/ 2147483647 h 940"/>
              <a:gd name="T6" fmla="*/ 2147483647 w 1158"/>
              <a:gd name="T7" fmla="*/ 2147483647 h 940"/>
              <a:gd name="T8" fmla="*/ 2147483647 w 1158"/>
              <a:gd name="T9" fmla="*/ 2147483647 h 940"/>
              <a:gd name="T10" fmla="*/ 2147483647 w 1158"/>
              <a:gd name="T11" fmla="*/ 2147483647 h 940"/>
              <a:gd name="T12" fmla="*/ 2147483647 w 1158"/>
              <a:gd name="T13" fmla="*/ 2147483647 h 940"/>
              <a:gd name="T14" fmla="*/ 2147483647 w 1158"/>
              <a:gd name="T15" fmla="*/ 2147483647 h 940"/>
              <a:gd name="T16" fmla="*/ 2147483647 w 1158"/>
              <a:gd name="T17" fmla="*/ 2147483647 h 940"/>
              <a:gd name="T18" fmla="*/ 2147483647 w 1158"/>
              <a:gd name="T19" fmla="*/ 2147483647 h 940"/>
              <a:gd name="T20" fmla="*/ 2147483647 w 1158"/>
              <a:gd name="T21" fmla="*/ 2147483647 h 940"/>
              <a:gd name="T22" fmla="*/ 2147483647 w 1158"/>
              <a:gd name="T23" fmla="*/ 2147483647 h 940"/>
              <a:gd name="T24" fmla="*/ 2147483647 w 1158"/>
              <a:gd name="T25" fmla="*/ 2147483647 h 940"/>
              <a:gd name="T26" fmla="*/ 2147483647 w 1158"/>
              <a:gd name="T27" fmla="*/ 2147483647 h 940"/>
              <a:gd name="T28" fmla="*/ 2147483647 w 1158"/>
              <a:gd name="T29" fmla="*/ 2147483647 h 940"/>
              <a:gd name="T30" fmla="*/ 2147483647 w 1158"/>
              <a:gd name="T31" fmla="*/ 2147483647 h 940"/>
              <a:gd name="T32" fmla="*/ 2147483647 w 1158"/>
              <a:gd name="T33" fmla="*/ 2147483647 h 940"/>
              <a:gd name="T34" fmla="*/ 2147483647 w 1158"/>
              <a:gd name="T35" fmla="*/ 2147483647 h 940"/>
              <a:gd name="T36" fmla="*/ 2147483647 w 1158"/>
              <a:gd name="T37" fmla="*/ 2147483647 h 940"/>
              <a:gd name="T38" fmla="*/ 2147483647 w 1158"/>
              <a:gd name="T39" fmla="*/ 2147483647 h 940"/>
              <a:gd name="T40" fmla="*/ 2147483647 w 1158"/>
              <a:gd name="T41" fmla="*/ 2147483647 h 940"/>
              <a:gd name="T42" fmla="*/ 2147483647 w 1158"/>
              <a:gd name="T43" fmla="*/ 2147483647 h 940"/>
              <a:gd name="T44" fmla="*/ 2147483647 w 1158"/>
              <a:gd name="T45" fmla="*/ 2147483647 h 940"/>
              <a:gd name="T46" fmla="*/ 2147483647 w 1158"/>
              <a:gd name="T47" fmla="*/ 2147483647 h 940"/>
              <a:gd name="T48" fmla="*/ 2147483647 w 1158"/>
              <a:gd name="T49" fmla="*/ 2147483647 h 940"/>
              <a:gd name="T50" fmla="*/ 2147483647 w 1158"/>
              <a:gd name="T51" fmla="*/ 2147483647 h 940"/>
              <a:gd name="T52" fmla="*/ 2147483647 w 1158"/>
              <a:gd name="T53" fmla="*/ 2147483647 h 940"/>
              <a:gd name="T54" fmla="*/ 2147483647 w 1158"/>
              <a:gd name="T55" fmla="*/ 2147483647 h 940"/>
              <a:gd name="T56" fmla="*/ 2147483647 w 1158"/>
              <a:gd name="T57" fmla="*/ 2147483647 h 940"/>
              <a:gd name="T58" fmla="*/ 2147483647 w 1158"/>
              <a:gd name="T59" fmla="*/ 2147483647 h 940"/>
              <a:gd name="T60" fmla="*/ 2147483647 w 1158"/>
              <a:gd name="T61" fmla="*/ 2147483647 h 940"/>
              <a:gd name="T62" fmla="*/ 2147483647 w 1158"/>
              <a:gd name="T63" fmla="*/ 2147483647 h 940"/>
              <a:gd name="T64" fmla="*/ 2147483647 w 1158"/>
              <a:gd name="T65" fmla="*/ 2147483647 h 940"/>
              <a:gd name="T66" fmla="*/ 2147483647 w 1158"/>
              <a:gd name="T67" fmla="*/ 2147483647 h 940"/>
              <a:gd name="T68" fmla="*/ 2147483647 w 1158"/>
              <a:gd name="T69" fmla="*/ 2147483647 h 940"/>
              <a:gd name="T70" fmla="*/ 2147483647 w 1158"/>
              <a:gd name="T71" fmla="*/ 2147483647 h 940"/>
              <a:gd name="T72" fmla="*/ 2147483647 w 1158"/>
              <a:gd name="T73" fmla="*/ 2147483647 h 940"/>
              <a:gd name="T74" fmla="*/ 2147483647 w 1158"/>
              <a:gd name="T75" fmla="*/ 2147483647 h 940"/>
              <a:gd name="T76" fmla="*/ 2147483647 w 1158"/>
              <a:gd name="T77" fmla="*/ 2147483647 h 940"/>
              <a:gd name="T78" fmla="*/ 2147483647 w 1158"/>
              <a:gd name="T79" fmla="*/ 2147483647 h 940"/>
              <a:gd name="T80" fmla="*/ 2147483647 w 1158"/>
              <a:gd name="T81" fmla="*/ 2147483647 h 940"/>
              <a:gd name="T82" fmla="*/ 2147483647 w 1158"/>
              <a:gd name="T83" fmla="*/ 2147483647 h 940"/>
              <a:gd name="T84" fmla="*/ 2147483647 w 1158"/>
              <a:gd name="T85" fmla="*/ 2147483647 h 940"/>
              <a:gd name="T86" fmla="*/ 2147483647 w 1158"/>
              <a:gd name="T87" fmla="*/ 2147483647 h 940"/>
              <a:gd name="T88" fmla="*/ 2147483647 w 1158"/>
              <a:gd name="T89" fmla="*/ 2147483647 h 940"/>
              <a:gd name="T90" fmla="*/ 2147483647 w 1158"/>
              <a:gd name="T91" fmla="*/ 2147483647 h 940"/>
              <a:gd name="T92" fmla="*/ 2147483647 w 1158"/>
              <a:gd name="T93" fmla="*/ 2147483647 h 940"/>
              <a:gd name="T94" fmla="*/ 2147483647 w 1158"/>
              <a:gd name="T95" fmla="*/ 2147483647 h 940"/>
              <a:gd name="T96" fmla="*/ 2147483647 w 1158"/>
              <a:gd name="T97" fmla="*/ 2147483647 h 940"/>
              <a:gd name="T98" fmla="*/ 2147483647 w 1158"/>
              <a:gd name="T99" fmla="*/ 2147483647 h 940"/>
              <a:gd name="T100" fmla="*/ 2147483647 w 1158"/>
              <a:gd name="T101" fmla="*/ 2147483647 h 940"/>
              <a:gd name="T102" fmla="*/ 2147483647 w 1158"/>
              <a:gd name="T103" fmla="*/ 2147483647 h 940"/>
              <a:gd name="T104" fmla="*/ 2147483647 w 1158"/>
              <a:gd name="T105" fmla="*/ 2147483647 h 940"/>
              <a:gd name="T106" fmla="*/ 2147483647 w 1158"/>
              <a:gd name="T107" fmla="*/ 2147483647 h 940"/>
              <a:gd name="T108" fmla="*/ 2147483647 w 1158"/>
              <a:gd name="T109" fmla="*/ 2147483647 h 9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940"/>
              <a:gd name="T167" fmla="*/ 1158 w 1158"/>
              <a:gd name="T168" fmla="*/ 940 h 9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940">
                <a:moveTo>
                  <a:pt x="1158" y="234"/>
                </a:moveTo>
                <a:lnTo>
                  <a:pt x="1158" y="0"/>
                </a:lnTo>
                <a:lnTo>
                  <a:pt x="0" y="0"/>
                </a:lnTo>
                <a:lnTo>
                  <a:pt x="1" y="940"/>
                </a:lnTo>
                <a:lnTo>
                  <a:pt x="104" y="940"/>
                </a:lnTo>
                <a:lnTo>
                  <a:pt x="109" y="922"/>
                </a:lnTo>
                <a:lnTo>
                  <a:pt x="109" y="909"/>
                </a:lnTo>
                <a:lnTo>
                  <a:pt x="106" y="891"/>
                </a:lnTo>
                <a:lnTo>
                  <a:pt x="100" y="872"/>
                </a:lnTo>
                <a:lnTo>
                  <a:pt x="94" y="849"/>
                </a:lnTo>
                <a:lnTo>
                  <a:pt x="91" y="831"/>
                </a:lnTo>
                <a:lnTo>
                  <a:pt x="90" y="815"/>
                </a:lnTo>
                <a:lnTo>
                  <a:pt x="93" y="797"/>
                </a:lnTo>
                <a:lnTo>
                  <a:pt x="98" y="780"/>
                </a:lnTo>
                <a:lnTo>
                  <a:pt x="109" y="763"/>
                </a:lnTo>
                <a:lnTo>
                  <a:pt x="122" y="750"/>
                </a:lnTo>
                <a:lnTo>
                  <a:pt x="136" y="737"/>
                </a:lnTo>
                <a:lnTo>
                  <a:pt x="152" y="728"/>
                </a:lnTo>
                <a:lnTo>
                  <a:pt x="171" y="720"/>
                </a:lnTo>
                <a:lnTo>
                  <a:pt x="188" y="717"/>
                </a:lnTo>
                <a:lnTo>
                  <a:pt x="212" y="716"/>
                </a:lnTo>
                <a:lnTo>
                  <a:pt x="240" y="718"/>
                </a:lnTo>
                <a:lnTo>
                  <a:pt x="258" y="720"/>
                </a:lnTo>
                <a:lnTo>
                  <a:pt x="274" y="725"/>
                </a:lnTo>
                <a:lnTo>
                  <a:pt x="289" y="734"/>
                </a:lnTo>
                <a:lnTo>
                  <a:pt x="308" y="749"/>
                </a:lnTo>
                <a:lnTo>
                  <a:pt x="320" y="763"/>
                </a:lnTo>
                <a:lnTo>
                  <a:pt x="331" y="778"/>
                </a:lnTo>
                <a:lnTo>
                  <a:pt x="337" y="794"/>
                </a:lnTo>
                <a:lnTo>
                  <a:pt x="341" y="809"/>
                </a:lnTo>
                <a:lnTo>
                  <a:pt x="341" y="826"/>
                </a:lnTo>
                <a:lnTo>
                  <a:pt x="339" y="843"/>
                </a:lnTo>
                <a:lnTo>
                  <a:pt x="335" y="859"/>
                </a:lnTo>
                <a:lnTo>
                  <a:pt x="331" y="874"/>
                </a:lnTo>
                <a:lnTo>
                  <a:pt x="326" y="890"/>
                </a:lnTo>
                <a:lnTo>
                  <a:pt x="323" y="906"/>
                </a:lnTo>
                <a:lnTo>
                  <a:pt x="323" y="920"/>
                </a:lnTo>
                <a:lnTo>
                  <a:pt x="327" y="936"/>
                </a:lnTo>
                <a:lnTo>
                  <a:pt x="521" y="936"/>
                </a:lnTo>
                <a:lnTo>
                  <a:pt x="519" y="903"/>
                </a:lnTo>
                <a:lnTo>
                  <a:pt x="521" y="879"/>
                </a:lnTo>
                <a:lnTo>
                  <a:pt x="521" y="861"/>
                </a:lnTo>
                <a:lnTo>
                  <a:pt x="522" y="844"/>
                </a:lnTo>
                <a:lnTo>
                  <a:pt x="524" y="826"/>
                </a:lnTo>
                <a:lnTo>
                  <a:pt x="528" y="808"/>
                </a:lnTo>
                <a:lnTo>
                  <a:pt x="533" y="796"/>
                </a:lnTo>
                <a:lnTo>
                  <a:pt x="540" y="785"/>
                </a:lnTo>
                <a:lnTo>
                  <a:pt x="550" y="776"/>
                </a:lnTo>
                <a:lnTo>
                  <a:pt x="561" y="769"/>
                </a:lnTo>
                <a:lnTo>
                  <a:pt x="574" y="765"/>
                </a:lnTo>
                <a:lnTo>
                  <a:pt x="588" y="763"/>
                </a:lnTo>
                <a:lnTo>
                  <a:pt x="601" y="762"/>
                </a:lnTo>
                <a:lnTo>
                  <a:pt x="618" y="762"/>
                </a:lnTo>
                <a:lnTo>
                  <a:pt x="634" y="763"/>
                </a:lnTo>
                <a:lnTo>
                  <a:pt x="647" y="765"/>
                </a:lnTo>
                <a:lnTo>
                  <a:pt x="664" y="766"/>
                </a:lnTo>
                <a:lnTo>
                  <a:pt x="682" y="768"/>
                </a:lnTo>
                <a:lnTo>
                  <a:pt x="702" y="768"/>
                </a:lnTo>
                <a:lnTo>
                  <a:pt x="719" y="766"/>
                </a:lnTo>
                <a:lnTo>
                  <a:pt x="736" y="763"/>
                </a:lnTo>
                <a:lnTo>
                  <a:pt x="754" y="759"/>
                </a:lnTo>
                <a:lnTo>
                  <a:pt x="767" y="752"/>
                </a:lnTo>
                <a:lnTo>
                  <a:pt x="781" y="743"/>
                </a:lnTo>
                <a:lnTo>
                  <a:pt x="790" y="731"/>
                </a:lnTo>
                <a:lnTo>
                  <a:pt x="799" y="718"/>
                </a:lnTo>
                <a:lnTo>
                  <a:pt x="803" y="705"/>
                </a:lnTo>
                <a:lnTo>
                  <a:pt x="805" y="690"/>
                </a:lnTo>
                <a:lnTo>
                  <a:pt x="803" y="675"/>
                </a:lnTo>
                <a:lnTo>
                  <a:pt x="802" y="659"/>
                </a:lnTo>
                <a:lnTo>
                  <a:pt x="803" y="642"/>
                </a:lnTo>
                <a:lnTo>
                  <a:pt x="806" y="629"/>
                </a:lnTo>
                <a:lnTo>
                  <a:pt x="810" y="615"/>
                </a:lnTo>
                <a:lnTo>
                  <a:pt x="816" y="602"/>
                </a:lnTo>
                <a:lnTo>
                  <a:pt x="824" y="593"/>
                </a:lnTo>
                <a:lnTo>
                  <a:pt x="837" y="584"/>
                </a:lnTo>
                <a:lnTo>
                  <a:pt x="853" y="578"/>
                </a:lnTo>
                <a:lnTo>
                  <a:pt x="869" y="573"/>
                </a:lnTo>
                <a:lnTo>
                  <a:pt x="884" y="569"/>
                </a:lnTo>
                <a:lnTo>
                  <a:pt x="900" y="565"/>
                </a:lnTo>
                <a:lnTo>
                  <a:pt x="921" y="561"/>
                </a:lnTo>
                <a:lnTo>
                  <a:pt x="937" y="558"/>
                </a:lnTo>
                <a:lnTo>
                  <a:pt x="954" y="553"/>
                </a:lnTo>
                <a:lnTo>
                  <a:pt x="968" y="548"/>
                </a:lnTo>
                <a:lnTo>
                  <a:pt x="982" y="542"/>
                </a:lnTo>
                <a:lnTo>
                  <a:pt x="993" y="534"/>
                </a:lnTo>
                <a:lnTo>
                  <a:pt x="1003" y="526"/>
                </a:lnTo>
                <a:lnTo>
                  <a:pt x="1014" y="513"/>
                </a:lnTo>
                <a:lnTo>
                  <a:pt x="1021" y="501"/>
                </a:lnTo>
                <a:lnTo>
                  <a:pt x="1027" y="487"/>
                </a:lnTo>
                <a:lnTo>
                  <a:pt x="1030" y="469"/>
                </a:lnTo>
                <a:lnTo>
                  <a:pt x="1028" y="454"/>
                </a:lnTo>
                <a:lnTo>
                  <a:pt x="1026" y="438"/>
                </a:lnTo>
                <a:lnTo>
                  <a:pt x="1021" y="419"/>
                </a:lnTo>
                <a:lnTo>
                  <a:pt x="1016" y="398"/>
                </a:lnTo>
                <a:lnTo>
                  <a:pt x="1011" y="379"/>
                </a:lnTo>
                <a:lnTo>
                  <a:pt x="1010" y="364"/>
                </a:lnTo>
                <a:lnTo>
                  <a:pt x="1010" y="350"/>
                </a:lnTo>
                <a:lnTo>
                  <a:pt x="1012" y="331"/>
                </a:lnTo>
                <a:lnTo>
                  <a:pt x="1017" y="315"/>
                </a:lnTo>
                <a:lnTo>
                  <a:pt x="1022" y="303"/>
                </a:lnTo>
                <a:lnTo>
                  <a:pt x="1029" y="291"/>
                </a:lnTo>
                <a:lnTo>
                  <a:pt x="1039" y="278"/>
                </a:lnTo>
                <a:lnTo>
                  <a:pt x="1050" y="265"/>
                </a:lnTo>
                <a:lnTo>
                  <a:pt x="1064" y="254"/>
                </a:lnTo>
                <a:lnTo>
                  <a:pt x="1079" y="245"/>
                </a:lnTo>
                <a:lnTo>
                  <a:pt x="1093" y="240"/>
                </a:lnTo>
                <a:lnTo>
                  <a:pt x="1107" y="236"/>
                </a:lnTo>
                <a:lnTo>
                  <a:pt x="1122" y="234"/>
                </a:lnTo>
                <a:lnTo>
                  <a:pt x="1140" y="234"/>
                </a:lnTo>
                <a:lnTo>
                  <a:pt x="1158" y="234"/>
                </a:lnTo>
                <a:close/>
              </a:path>
            </a:pathLst>
          </a:custGeom>
          <a:gradFill rotWithShape="0">
            <a:gsLst>
              <a:gs pos="0">
                <a:srgbClr val="008080"/>
              </a:gs>
              <a:gs pos="100000">
                <a:srgbClr val="003B3B"/>
              </a:gs>
            </a:gsLst>
            <a:path path="rect">
              <a:fillToRect r="100000" b="100000"/>
            </a:path>
          </a:gradFill>
          <a:ln w="12700">
            <a:noFill/>
            <a:round/>
            <a:headEnd/>
            <a:tailEnd/>
          </a:ln>
          <a:effectLst>
            <a:prstShdw prst="shdw17" dist="17961" dir="2700000">
              <a:srgbClr val="004D4D"/>
            </a:prstShdw>
          </a:effectLst>
        </p:spPr>
        <p:txBody>
          <a:bodyPr/>
          <a:lstStyle/>
          <a:p>
            <a:endParaRPr lang="zh-CN" altLang="en-US"/>
          </a:p>
        </p:txBody>
      </p:sp>
      <p:sp>
        <p:nvSpPr>
          <p:cNvPr id="76808" name="Freeform 8"/>
          <p:cNvSpPr>
            <a:spLocks/>
          </p:cNvSpPr>
          <p:nvPr/>
        </p:nvSpPr>
        <p:spPr bwMode="auto">
          <a:xfrm>
            <a:off x="1004888" y="3011488"/>
            <a:ext cx="1938337" cy="2070100"/>
          </a:xfrm>
          <a:custGeom>
            <a:avLst/>
            <a:gdLst>
              <a:gd name="T0" fmla="*/ 2147483647 w 1284"/>
              <a:gd name="T1" fmla="*/ 2147483647 h 1407"/>
              <a:gd name="T2" fmla="*/ 2147483647 w 1284"/>
              <a:gd name="T3" fmla="*/ 2147483647 h 1407"/>
              <a:gd name="T4" fmla="*/ 2147483647 w 1284"/>
              <a:gd name="T5" fmla="*/ 2147483647 h 1407"/>
              <a:gd name="T6" fmla="*/ 2147483647 w 1284"/>
              <a:gd name="T7" fmla="*/ 2147483647 h 1407"/>
              <a:gd name="T8" fmla="*/ 2147483647 w 1284"/>
              <a:gd name="T9" fmla="*/ 2147483647 h 1407"/>
              <a:gd name="T10" fmla="*/ 2147483647 w 1284"/>
              <a:gd name="T11" fmla="*/ 2147483647 h 1407"/>
              <a:gd name="T12" fmla="*/ 2147483647 w 1284"/>
              <a:gd name="T13" fmla="*/ 2147483647 h 1407"/>
              <a:gd name="T14" fmla="*/ 2147483647 w 1284"/>
              <a:gd name="T15" fmla="*/ 2147483647 h 1407"/>
              <a:gd name="T16" fmla="*/ 2147483647 w 1284"/>
              <a:gd name="T17" fmla="*/ 2147483647 h 1407"/>
              <a:gd name="T18" fmla="*/ 2147483647 w 1284"/>
              <a:gd name="T19" fmla="*/ 2147483647 h 1407"/>
              <a:gd name="T20" fmla="*/ 2147483647 w 1284"/>
              <a:gd name="T21" fmla="*/ 2147483647 h 1407"/>
              <a:gd name="T22" fmla="*/ 2147483647 w 1284"/>
              <a:gd name="T23" fmla="*/ 2147483647 h 1407"/>
              <a:gd name="T24" fmla="*/ 2147483647 w 1284"/>
              <a:gd name="T25" fmla="*/ 2147483647 h 1407"/>
              <a:gd name="T26" fmla="*/ 2147483647 w 1284"/>
              <a:gd name="T27" fmla="*/ 2147483647 h 1407"/>
              <a:gd name="T28" fmla="*/ 2147483647 w 1284"/>
              <a:gd name="T29" fmla="*/ 2147483647 h 1407"/>
              <a:gd name="T30" fmla="*/ 2147483647 w 1284"/>
              <a:gd name="T31" fmla="*/ 2147483647 h 1407"/>
              <a:gd name="T32" fmla="*/ 2147483647 w 1284"/>
              <a:gd name="T33" fmla="*/ 2147483647 h 1407"/>
              <a:gd name="T34" fmla="*/ 2147483647 w 1284"/>
              <a:gd name="T35" fmla="*/ 2147483647 h 1407"/>
              <a:gd name="T36" fmla="*/ 2147483647 w 1284"/>
              <a:gd name="T37" fmla="*/ 2147483647 h 1407"/>
              <a:gd name="T38" fmla="*/ 2147483647 w 1284"/>
              <a:gd name="T39" fmla="*/ 2147483647 h 1407"/>
              <a:gd name="T40" fmla="*/ 2147483647 w 1284"/>
              <a:gd name="T41" fmla="*/ 2147483647 h 1407"/>
              <a:gd name="T42" fmla="*/ 2147483647 w 1284"/>
              <a:gd name="T43" fmla="*/ 2147483647 h 1407"/>
              <a:gd name="T44" fmla="*/ 2147483647 w 1284"/>
              <a:gd name="T45" fmla="*/ 2147483647 h 1407"/>
              <a:gd name="T46" fmla="*/ 2147483647 w 1284"/>
              <a:gd name="T47" fmla="*/ 2147483647 h 1407"/>
              <a:gd name="T48" fmla="*/ 2147483647 w 1284"/>
              <a:gd name="T49" fmla="*/ 2147483647 h 1407"/>
              <a:gd name="T50" fmla="*/ 2147483647 w 1284"/>
              <a:gd name="T51" fmla="*/ 2147483647 h 1407"/>
              <a:gd name="T52" fmla="*/ 2147483647 w 1284"/>
              <a:gd name="T53" fmla="*/ 2147483647 h 1407"/>
              <a:gd name="T54" fmla="*/ 2147483647 w 1284"/>
              <a:gd name="T55" fmla="*/ 2147483647 h 1407"/>
              <a:gd name="T56" fmla="*/ 2147483647 w 1284"/>
              <a:gd name="T57" fmla="*/ 2147483647 h 1407"/>
              <a:gd name="T58" fmla="*/ 2147483647 w 1284"/>
              <a:gd name="T59" fmla="*/ 2147483647 h 1407"/>
              <a:gd name="T60" fmla="*/ 2147483647 w 1284"/>
              <a:gd name="T61" fmla="*/ 2147483647 h 1407"/>
              <a:gd name="T62" fmla="*/ 2147483647 w 1284"/>
              <a:gd name="T63" fmla="*/ 2147483647 h 1407"/>
              <a:gd name="T64" fmla="*/ 2147483647 w 1284"/>
              <a:gd name="T65" fmla="*/ 2147483647 h 1407"/>
              <a:gd name="T66" fmla="*/ 2147483647 w 1284"/>
              <a:gd name="T67" fmla="*/ 2147483647 h 1407"/>
              <a:gd name="T68" fmla="*/ 2147483647 w 1284"/>
              <a:gd name="T69" fmla="*/ 2147483647 h 1407"/>
              <a:gd name="T70" fmla="*/ 2147483647 w 1284"/>
              <a:gd name="T71" fmla="*/ 2147483647 h 1407"/>
              <a:gd name="T72" fmla="*/ 2147483647 w 1284"/>
              <a:gd name="T73" fmla="*/ 2147483647 h 1407"/>
              <a:gd name="T74" fmla="*/ 2147483647 w 1284"/>
              <a:gd name="T75" fmla="*/ 2147483647 h 1407"/>
              <a:gd name="T76" fmla="*/ 2147483647 w 1284"/>
              <a:gd name="T77" fmla="*/ 2147483647 h 1407"/>
              <a:gd name="T78" fmla="*/ 2147483647 w 1284"/>
              <a:gd name="T79" fmla="*/ 2147483647 h 1407"/>
              <a:gd name="T80" fmla="*/ 2147483647 w 1284"/>
              <a:gd name="T81" fmla="*/ 2147483647 h 1407"/>
              <a:gd name="T82" fmla="*/ 2147483647 w 1284"/>
              <a:gd name="T83" fmla="*/ 2147483647 h 1407"/>
              <a:gd name="T84" fmla="*/ 2147483647 w 1284"/>
              <a:gd name="T85" fmla="*/ 2147483647 h 1407"/>
              <a:gd name="T86" fmla="*/ 2147483647 w 1284"/>
              <a:gd name="T87" fmla="*/ 2147483647 h 1407"/>
              <a:gd name="T88" fmla="*/ 2147483647 w 1284"/>
              <a:gd name="T89" fmla="*/ 2147483647 h 1407"/>
              <a:gd name="T90" fmla="*/ 2147483647 w 1284"/>
              <a:gd name="T91" fmla="*/ 2147483647 h 1407"/>
              <a:gd name="T92" fmla="*/ 2147483647 w 1284"/>
              <a:gd name="T93" fmla="*/ 2147483647 h 1407"/>
              <a:gd name="T94" fmla="*/ 2147483647 w 1284"/>
              <a:gd name="T95" fmla="*/ 2147483647 h 1407"/>
              <a:gd name="T96" fmla="*/ 2147483647 w 1284"/>
              <a:gd name="T97" fmla="*/ 2147483647 h 1407"/>
              <a:gd name="T98" fmla="*/ 2147483647 w 1284"/>
              <a:gd name="T99" fmla="*/ 2147483647 h 1407"/>
              <a:gd name="T100" fmla="*/ 2147483647 w 1284"/>
              <a:gd name="T101" fmla="*/ 2147483647 h 14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4"/>
              <a:gd name="T154" fmla="*/ 0 h 1407"/>
              <a:gd name="T155" fmla="*/ 1284 w 1284"/>
              <a:gd name="T156" fmla="*/ 1407 h 14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FFFF00"/>
          </a:solidFill>
          <a:ln w="12700">
            <a:noFill/>
            <a:round/>
            <a:headEnd/>
            <a:tailEnd/>
          </a:ln>
          <a:effectLst>
            <a:prstShdw prst="shdw17" dist="17961" dir="2700000">
              <a:srgbClr val="999900"/>
            </a:prstShdw>
          </a:effectLst>
        </p:spPr>
        <p:txBody>
          <a:bodyPr/>
          <a:lstStyle/>
          <a:p>
            <a:endParaRPr lang="zh-CN" altLang="en-US"/>
          </a:p>
        </p:txBody>
      </p:sp>
      <p:sp>
        <p:nvSpPr>
          <p:cNvPr id="76809" name="Text Box 9"/>
          <p:cNvSpPr txBox="1">
            <a:spLocks noChangeArrowheads="1"/>
          </p:cNvSpPr>
          <p:nvPr/>
        </p:nvSpPr>
        <p:spPr bwMode="auto">
          <a:xfrm>
            <a:off x="376238" y="4572000"/>
            <a:ext cx="869950" cy="366713"/>
          </a:xfrm>
          <a:prstGeom prst="rect">
            <a:avLst/>
          </a:prstGeom>
          <a:noFill/>
          <a:ln w="9525">
            <a:noFill/>
            <a:miter lim="800000"/>
            <a:headEnd/>
            <a:tailEnd/>
          </a:ln>
        </p:spPr>
        <p:txBody>
          <a:bodyPr wrap="none">
            <a:spAutoFit/>
          </a:bodyPr>
          <a:lstStyle/>
          <a:p>
            <a:r>
              <a:rPr kumimoji="1" lang="zh-CN" altLang="en-US">
                <a:solidFill>
                  <a:schemeClr val="bg1"/>
                </a:solidFill>
                <a:latin typeface="Times New Roman" pitchFamily="18" charset="0"/>
              </a:rPr>
              <a:t>可实现</a:t>
            </a:r>
          </a:p>
        </p:txBody>
      </p:sp>
      <p:sp>
        <p:nvSpPr>
          <p:cNvPr id="76810" name="Text Box 10"/>
          <p:cNvSpPr txBox="1">
            <a:spLocks noChangeArrowheads="1"/>
          </p:cNvSpPr>
          <p:nvPr/>
        </p:nvSpPr>
        <p:spPr bwMode="auto">
          <a:xfrm>
            <a:off x="466725" y="3052763"/>
            <a:ext cx="641350" cy="366712"/>
          </a:xfrm>
          <a:prstGeom prst="rect">
            <a:avLst/>
          </a:prstGeom>
          <a:noFill/>
          <a:ln w="9525">
            <a:noFill/>
            <a:miter lim="800000"/>
            <a:headEnd/>
            <a:tailEnd/>
          </a:ln>
        </p:spPr>
        <p:txBody>
          <a:bodyPr wrap="none">
            <a:spAutoFit/>
          </a:bodyPr>
          <a:lstStyle/>
          <a:p>
            <a:r>
              <a:rPr kumimoji="1" lang="zh-CN" altLang="en-US">
                <a:solidFill>
                  <a:schemeClr val="bg1"/>
                </a:solidFill>
                <a:latin typeface="Times New Roman" pitchFamily="18" charset="0"/>
              </a:rPr>
              <a:t>明确</a:t>
            </a:r>
            <a:endParaRPr kumimoji="1" lang="zh-CN" altLang="en-US">
              <a:latin typeface="Times New Roman" pitchFamily="18" charset="0"/>
            </a:endParaRPr>
          </a:p>
        </p:txBody>
      </p:sp>
      <p:sp>
        <p:nvSpPr>
          <p:cNvPr id="76811" name="Text Box 11"/>
          <p:cNvSpPr txBox="1">
            <a:spLocks noChangeArrowheads="1"/>
          </p:cNvSpPr>
          <p:nvPr/>
        </p:nvSpPr>
        <p:spPr bwMode="auto">
          <a:xfrm>
            <a:off x="1401842" y="3744913"/>
            <a:ext cx="1107996" cy="369332"/>
          </a:xfrm>
          <a:prstGeom prst="rect">
            <a:avLst/>
          </a:prstGeom>
          <a:noFill/>
          <a:ln w="9525">
            <a:noFill/>
            <a:miter lim="800000"/>
            <a:headEnd/>
            <a:tailEnd/>
          </a:ln>
        </p:spPr>
        <p:txBody>
          <a:bodyPr wrap="none">
            <a:spAutoFit/>
          </a:bodyPr>
          <a:lstStyle/>
          <a:p>
            <a:pPr algn="r"/>
            <a:r>
              <a:rPr kumimoji="1" lang="zh-CN" altLang="en-US" dirty="0" smtClean="0">
                <a:solidFill>
                  <a:schemeClr val="bg2"/>
                </a:solidFill>
                <a:latin typeface="Times New Roman" pitchFamily="18" charset="0"/>
              </a:rPr>
              <a:t>相互关联</a:t>
            </a:r>
            <a:endParaRPr kumimoji="1" lang="zh-CN" altLang="en-US" dirty="0">
              <a:solidFill>
                <a:schemeClr val="bg2"/>
              </a:solidFill>
              <a:latin typeface="Times New Roman" pitchFamily="18" charset="0"/>
            </a:endParaRPr>
          </a:p>
        </p:txBody>
      </p:sp>
      <p:sp>
        <p:nvSpPr>
          <p:cNvPr id="76812" name="Text Box 12"/>
          <p:cNvSpPr txBox="1">
            <a:spLocks noChangeArrowheads="1"/>
          </p:cNvSpPr>
          <p:nvPr/>
        </p:nvSpPr>
        <p:spPr bwMode="auto">
          <a:xfrm>
            <a:off x="2498725" y="3052763"/>
            <a:ext cx="869950" cy="366712"/>
          </a:xfrm>
          <a:prstGeom prst="rect">
            <a:avLst/>
          </a:prstGeom>
          <a:noFill/>
          <a:ln w="9525">
            <a:noFill/>
            <a:miter lim="800000"/>
            <a:headEnd/>
            <a:tailEnd/>
          </a:ln>
        </p:spPr>
        <p:txBody>
          <a:bodyPr wrap="none">
            <a:spAutoFit/>
          </a:bodyPr>
          <a:lstStyle/>
          <a:p>
            <a:pPr algn="r"/>
            <a:r>
              <a:rPr kumimoji="1" lang="zh-CN" altLang="en-US">
                <a:solidFill>
                  <a:schemeClr val="bg1"/>
                </a:solidFill>
                <a:latin typeface="Times New Roman" pitchFamily="18" charset="0"/>
              </a:rPr>
              <a:t>可衡量</a:t>
            </a:r>
          </a:p>
        </p:txBody>
      </p:sp>
      <p:sp>
        <p:nvSpPr>
          <p:cNvPr id="76813" name="Text Box 13"/>
          <p:cNvSpPr txBox="1">
            <a:spLocks noChangeArrowheads="1"/>
          </p:cNvSpPr>
          <p:nvPr/>
        </p:nvSpPr>
        <p:spPr bwMode="auto">
          <a:xfrm>
            <a:off x="2195513" y="4513263"/>
            <a:ext cx="1547812" cy="641350"/>
          </a:xfrm>
          <a:prstGeom prst="rect">
            <a:avLst/>
          </a:prstGeom>
          <a:noFill/>
          <a:ln w="9525">
            <a:noFill/>
            <a:miter lim="800000"/>
            <a:headEnd/>
            <a:tailEnd/>
          </a:ln>
        </p:spPr>
        <p:txBody>
          <a:bodyPr>
            <a:spAutoFit/>
          </a:bodyPr>
          <a:lstStyle/>
          <a:p>
            <a:r>
              <a:rPr kumimoji="1" lang="zh-CN" altLang="en-US">
                <a:solidFill>
                  <a:schemeClr val="bg1"/>
                </a:solidFill>
                <a:latin typeface="Times New Roman" pitchFamily="18" charset="0"/>
              </a:rPr>
              <a:t>受时间和资源约束</a:t>
            </a:r>
          </a:p>
        </p:txBody>
      </p:sp>
    </p:spTree>
    <p:extLst>
      <p:ext uri="{BB962C8B-B14F-4D97-AF65-F5344CB8AC3E}">
        <p14:creationId xmlns:p14="http://schemas.microsoft.com/office/powerpoint/2010/main" val="140996710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35310" y="396055"/>
            <a:ext cx="8001000" cy="584775"/>
          </a:xfrm>
          <a:noFill/>
        </p:spPr>
        <p:txBody>
          <a:bodyPr>
            <a:spAutoFit/>
          </a:bodyPr>
          <a:lstStyle/>
          <a:p>
            <a:pPr>
              <a:defRPr/>
            </a:pPr>
            <a:r>
              <a:rPr lang="zh-CN" altLang="en-US" sz="3200" b="1" dirty="0" smtClean="0">
                <a:ea typeface="宋体" pitchFamily="2" charset="-122"/>
              </a:rPr>
              <a:t>如何清晰地定义一个目标</a:t>
            </a:r>
          </a:p>
        </p:txBody>
      </p:sp>
      <p:graphicFrame>
        <p:nvGraphicFramePr>
          <p:cNvPr id="29720" name="Group 24"/>
          <p:cNvGraphicFramePr>
            <a:graphicFrameLocks noGrp="1"/>
          </p:cNvGraphicFramePr>
          <p:nvPr>
            <p:ph idx="1"/>
          </p:nvPr>
        </p:nvGraphicFramePr>
        <p:xfrm>
          <a:off x="990600" y="1988840"/>
          <a:ext cx="7239000" cy="4210374"/>
        </p:xfrm>
        <a:graphic>
          <a:graphicData uri="http://schemas.openxmlformats.org/drawingml/2006/table">
            <a:tbl>
              <a:tblPr/>
              <a:tblGrid>
                <a:gridCol w="2667000"/>
                <a:gridCol w="4572000"/>
              </a:tblGrid>
              <a:tr h="994461">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S</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pecific</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（具体的）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指定你将完成的结果</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952">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M</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easurable</a:t>
                      </a:r>
                      <a:r>
                        <a:rPr kumimoji="0" lang="zh-CN" altLang="en-US" sz="1700" b="0" i="0" u="none" strike="noStrike" cap="none" normalizeH="0" baseline="0" smtClean="0">
                          <a:ln>
                            <a:noFill/>
                          </a:ln>
                          <a:solidFill>
                            <a:schemeClr val="tx1"/>
                          </a:solidFill>
                          <a:effectLst/>
                          <a:latin typeface="Calibri" pitchFamily="34" charset="0"/>
                          <a:ea typeface="宋体" pitchFamily="2" charset="-122"/>
                        </a:rPr>
                        <a:t>（可衡量的）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从时间、数量、质量方面综合考核</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24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A</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chievable</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（可实现的）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考虑挑战性及目前现状</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952">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R</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elevant</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（合情合理的）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确认目标与上司、部门以及公司的目标一致</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766">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T</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ime Bound</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（有期限的）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指定完成的日期</a:t>
                      </a:r>
                    </a:p>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确定进度检查周期</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2619915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3200" dirty="0" smtClean="0">
                <a:ea typeface="宋体" pitchFamily="2" charset="-122"/>
              </a:rPr>
              <a:t>目标管理的两个要素</a:t>
            </a:r>
          </a:p>
        </p:txBody>
      </p:sp>
      <p:sp>
        <p:nvSpPr>
          <p:cNvPr id="3" name="内容占位符 2"/>
          <p:cNvSpPr>
            <a:spLocks noGrp="1"/>
          </p:cNvSpPr>
          <p:nvPr>
            <p:ph idx="1"/>
          </p:nvPr>
        </p:nvSpPr>
        <p:spPr>
          <a:xfrm>
            <a:off x="466725" y="2564940"/>
            <a:ext cx="8229600" cy="3359611"/>
          </a:xfrm>
        </p:spPr>
        <p:txBody>
          <a:bodyPr/>
          <a:lstStyle/>
          <a:p>
            <a:r>
              <a:rPr lang="zh-CN" altLang="en-US" sz="3200" dirty="0" smtClean="0">
                <a:latin typeface="宋体" pitchFamily="2" charset="-122"/>
                <a:ea typeface="宋体" pitchFamily="2" charset="-122"/>
              </a:rPr>
              <a:t>聚焦最重要目标</a:t>
            </a:r>
            <a:endParaRPr lang="en-US" altLang="zh-CN" sz="3200" dirty="0" smtClean="0">
              <a:latin typeface="宋体" pitchFamily="2" charset="-122"/>
              <a:ea typeface="宋体" pitchFamily="2" charset="-122"/>
            </a:endParaRPr>
          </a:p>
          <a:p>
            <a:r>
              <a:rPr lang="zh-CN" altLang="en-US" sz="3200" dirty="0" smtClean="0">
                <a:latin typeface="宋体" pitchFamily="2" charset="-122"/>
                <a:ea typeface="宋体" pitchFamily="2" charset="-122"/>
              </a:rPr>
              <a:t>关注引领性指标</a:t>
            </a:r>
            <a:endParaRPr lang="zh-CN" altLang="en-US" sz="3200" dirty="0">
              <a:latin typeface="宋体" pitchFamily="2" charset="-122"/>
              <a:ea typeface="宋体" pitchFamily="2" charset="-122"/>
            </a:endParaRPr>
          </a:p>
        </p:txBody>
      </p:sp>
      <p:pic>
        <p:nvPicPr>
          <p:cNvPr id="318466" name="Picture 2"/>
          <p:cNvPicPr>
            <a:picLocks noChangeAspect="1" noChangeArrowheads="1"/>
          </p:cNvPicPr>
          <p:nvPr/>
        </p:nvPicPr>
        <p:blipFill>
          <a:blip r:embed="rId2" cstate="print"/>
          <a:srcRect/>
          <a:stretch>
            <a:fillRect/>
          </a:stretch>
        </p:blipFill>
        <p:spPr bwMode="auto">
          <a:xfrm>
            <a:off x="4211975" y="1916895"/>
            <a:ext cx="4622240" cy="3433835"/>
          </a:xfrm>
          <a:prstGeom prst="rect">
            <a:avLst/>
          </a:prstGeom>
          <a:noFill/>
          <a:ln w="9525">
            <a:noFill/>
            <a:miter lim="800000"/>
            <a:headEnd/>
            <a:tailEnd/>
          </a:ln>
        </p:spPr>
      </p:pic>
    </p:spTree>
    <p:extLst>
      <p:ext uri="{BB962C8B-B14F-4D97-AF65-F5344CB8AC3E}">
        <p14:creationId xmlns:p14="http://schemas.microsoft.com/office/powerpoint/2010/main" val="375002195"/>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1115760" y="1772885"/>
            <a:ext cx="6924973" cy="3924151"/>
          </a:xfrm>
          <a:prstGeom prst="rect">
            <a:avLst/>
          </a:prstGeom>
          <a:noFill/>
          <a:ln w="9525">
            <a:noFill/>
            <a:miter lim="800000"/>
            <a:headEnd/>
            <a:tailEnd/>
          </a:ln>
        </p:spPr>
        <p:txBody>
          <a:bodyPr wrap="none" lIns="0" tIns="0" rIns="0">
            <a:spAutoFit/>
          </a:bodyPr>
          <a:lstStyle/>
          <a:p>
            <a:pPr eaLnBrk="0" hangingPunct="0">
              <a:lnSpc>
                <a:spcPct val="150000"/>
              </a:lnSpc>
            </a:pPr>
            <a:r>
              <a:rPr lang="en-US" altLang="zh-CN" sz="2400" dirty="0">
                <a:latin typeface="宋体" pitchFamily="2" charset="-122"/>
                <a:cs typeface="Times New Roman" pitchFamily="18" charset="0"/>
              </a:rPr>
              <a:t>•  </a:t>
            </a:r>
            <a:r>
              <a:rPr lang="en-US" altLang="zh-CN" sz="2400" dirty="0">
                <a:latin typeface="宋体" pitchFamily="2" charset="-122"/>
              </a:rPr>
              <a:t>要点一：充分了解双方的期望</a:t>
            </a:r>
          </a:p>
          <a:p>
            <a:pPr eaLnBrk="0" hangingPunct="0">
              <a:lnSpc>
                <a:spcPct val="150000"/>
              </a:lnSpc>
            </a:pPr>
            <a:r>
              <a:rPr lang="en-US" altLang="zh-CN" sz="2400" dirty="0">
                <a:latin typeface="宋体" pitchFamily="2" charset="-122"/>
                <a:cs typeface="Times New Roman" pitchFamily="18" charset="0"/>
              </a:rPr>
              <a:t>•  </a:t>
            </a:r>
            <a:r>
              <a:rPr lang="en-US" altLang="zh-CN" sz="2400" dirty="0">
                <a:latin typeface="宋体" pitchFamily="2" charset="-122"/>
              </a:rPr>
              <a:t>要点二：分析实现目标所需的资源和条件，而不</a:t>
            </a:r>
          </a:p>
          <a:p>
            <a:pPr eaLnBrk="0" hangingPunct="0">
              <a:lnSpc>
                <a:spcPct val="150000"/>
              </a:lnSpc>
            </a:pPr>
            <a:r>
              <a:rPr lang="en-US" altLang="zh-CN" sz="2400" dirty="0">
                <a:latin typeface="宋体" pitchFamily="2" charset="-122"/>
              </a:rPr>
              <a:t>          是讨论目标太高太低问题</a:t>
            </a:r>
          </a:p>
          <a:p>
            <a:pPr eaLnBrk="0" hangingPunct="0">
              <a:lnSpc>
                <a:spcPct val="150000"/>
              </a:lnSpc>
            </a:pPr>
            <a:r>
              <a:rPr lang="en-US" altLang="zh-CN" sz="2400" dirty="0">
                <a:latin typeface="宋体" pitchFamily="2" charset="-122"/>
                <a:cs typeface="Times New Roman" pitchFamily="18" charset="0"/>
              </a:rPr>
              <a:t>•  </a:t>
            </a:r>
            <a:r>
              <a:rPr lang="en-US" altLang="zh-CN" sz="2400" dirty="0">
                <a:latin typeface="宋体" pitchFamily="2" charset="-122"/>
              </a:rPr>
              <a:t>要点三：</a:t>
            </a:r>
            <a:r>
              <a:rPr lang="en-US" altLang="zh-CN" sz="2400" dirty="0" smtClean="0">
                <a:latin typeface="宋体" pitchFamily="2" charset="-122"/>
              </a:rPr>
              <a:t>寻求解决的途径和方法</a:t>
            </a:r>
            <a:endParaRPr lang="en-US" altLang="zh-CN" sz="2400" dirty="0">
              <a:latin typeface="宋体" pitchFamily="2" charset="-122"/>
            </a:endParaRPr>
          </a:p>
          <a:p>
            <a:pPr eaLnBrk="0" hangingPunct="0">
              <a:lnSpc>
                <a:spcPct val="150000"/>
              </a:lnSpc>
            </a:pPr>
            <a:r>
              <a:rPr lang="en-US" altLang="zh-CN" sz="2400" dirty="0">
                <a:latin typeface="宋体" pitchFamily="2" charset="-122"/>
                <a:cs typeface="Times New Roman" pitchFamily="18" charset="0"/>
              </a:rPr>
              <a:t>•  </a:t>
            </a:r>
            <a:r>
              <a:rPr lang="en-US" altLang="zh-CN" sz="2400" dirty="0">
                <a:latin typeface="宋体" pitchFamily="2" charset="-122"/>
              </a:rPr>
              <a:t>要点四：寻求共同点</a:t>
            </a:r>
          </a:p>
          <a:p>
            <a:pPr eaLnBrk="0" hangingPunct="0">
              <a:lnSpc>
                <a:spcPct val="150000"/>
              </a:lnSpc>
            </a:pPr>
            <a:r>
              <a:rPr lang="en-US" altLang="zh-CN" sz="2400" dirty="0">
                <a:latin typeface="宋体" pitchFamily="2" charset="-122"/>
                <a:cs typeface="Times New Roman" pitchFamily="18" charset="0"/>
              </a:rPr>
              <a:t>•  </a:t>
            </a:r>
            <a:r>
              <a:rPr lang="en-US" altLang="zh-CN" sz="2400" dirty="0">
                <a:latin typeface="宋体" pitchFamily="2" charset="-122"/>
              </a:rPr>
              <a:t>要点五：</a:t>
            </a:r>
            <a:r>
              <a:rPr lang="en-US" altLang="zh-CN" sz="2400" dirty="0" smtClean="0">
                <a:latin typeface="宋体" pitchFamily="2" charset="-122"/>
              </a:rPr>
              <a:t>以肯定的态度去讨论目标</a:t>
            </a:r>
            <a:endParaRPr lang="en-US" altLang="zh-CN" sz="2400" dirty="0">
              <a:latin typeface="宋体" pitchFamily="2" charset="-122"/>
            </a:endParaRPr>
          </a:p>
          <a:p>
            <a:pPr eaLnBrk="0" hangingPunct="0">
              <a:lnSpc>
                <a:spcPct val="150000"/>
              </a:lnSpc>
            </a:pPr>
            <a:r>
              <a:rPr lang="en-US" altLang="zh-CN" sz="2400" dirty="0">
                <a:latin typeface="宋体" pitchFamily="2" charset="-122"/>
                <a:cs typeface="Times New Roman" pitchFamily="18" charset="0"/>
              </a:rPr>
              <a:t>•  </a:t>
            </a:r>
            <a:r>
              <a:rPr lang="en-US" altLang="zh-CN" sz="2400" dirty="0">
                <a:latin typeface="宋体" pitchFamily="2" charset="-122"/>
              </a:rPr>
              <a:t>要点六：寻求自身的改进之道</a:t>
            </a:r>
          </a:p>
        </p:txBody>
      </p:sp>
      <p:sp>
        <p:nvSpPr>
          <p:cNvPr id="140292" name="TextBox 1"/>
          <p:cNvSpPr txBox="1">
            <a:spLocks noChangeArrowheads="1"/>
          </p:cNvSpPr>
          <p:nvPr/>
        </p:nvSpPr>
        <p:spPr bwMode="auto">
          <a:xfrm>
            <a:off x="1115760" y="404790"/>
            <a:ext cx="4386262" cy="495300"/>
          </a:xfrm>
          <a:prstGeom prst="rect">
            <a:avLst/>
          </a:prstGeom>
          <a:noFill/>
          <a:ln w="9525">
            <a:noFill/>
            <a:miter lim="800000"/>
            <a:headEnd/>
            <a:tailEnd/>
          </a:ln>
        </p:spPr>
        <p:txBody>
          <a:bodyPr wrap="none" lIns="0" tIns="0" rIns="0">
            <a:spAutoFit/>
          </a:bodyPr>
          <a:lstStyle/>
          <a:p>
            <a:pPr eaLnBrk="0" hangingPunct="0">
              <a:lnSpc>
                <a:spcPts val="3500"/>
              </a:lnSpc>
            </a:pPr>
            <a:r>
              <a:rPr lang="en-US" altLang="zh-CN" sz="3600" b="1" dirty="0">
                <a:latin typeface="黑体" pitchFamily="49" charset="-122"/>
                <a:ea typeface="黑体" pitchFamily="49" charset="-122"/>
              </a:rPr>
              <a:t>目标对话的6个要点：</a:t>
            </a:r>
          </a:p>
        </p:txBody>
      </p:sp>
    </p:spTree>
    <p:extLst>
      <p:ext uri="{BB962C8B-B14F-4D97-AF65-F5344CB8AC3E}">
        <p14:creationId xmlns:p14="http://schemas.microsoft.com/office/powerpoint/2010/main" val="809214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down)">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down)">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down)">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Box 4"/>
          <p:cNvSpPr txBox="1">
            <a:spLocks noChangeArrowheads="1"/>
          </p:cNvSpPr>
          <p:nvPr/>
        </p:nvSpPr>
        <p:spPr bwMode="auto">
          <a:xfrm>
            <a:off x="1115760" y="332785"/>
            <a:ext cx="4169411" cy="597599"/>
          </a:xfrm>
          <a:prstGeom prst="rect">
            <a:avLst/>
          </a:prstGeom>
          <a:noFill/>
          <a:ln w="9525">
            <a:noFill/>
            <a:miter lim="800000"/>
            <a:headEnd/>
            <a:tailEnd/>
          </a:ln>
        </p:spPr>
        <p:txBody>
          <a:bodyPr wrap="none" lIns="0" tIns="0" rIns="0">
            <a:spAutoFit/>
          </a:bodyPr>
          <a:lstStyle/>
          <a:p>
            <a:pPr eaLnBrk="0" hangingPunct="0">
              <a:lnSpc>
                <a:spcPts val="4300"/>
              </a:lnSpc>
            </a:pPr>
            <a:r>
              <a:rPr lang="en-US" altLang="zh-CN" sz="3600" b="1" dirty="0">
                <a:latin typeface="宋体" pitchFamily="2" charset="-122"/>
              </a:rPr>
              <a:t>解决下属阻力的方法</a:t>
            </a:r>
          </a:p>
        </p:txBody>
      </p:sp>
      <p:sp>
        <p:nvSpPr>
          <p:cNvPr id="6" name="TextBox 1"/>
          <p:cNvSpPr txBox="1">
            <a:spLocks noChangeArrowheads="1"/>
          </p:cNvSpPr>
          <p:nvPr/>
        </p:nvSpPr>
        <p:spPr bwMode="auto">
          <a:xfrm>
            <a:off x="971750" y="2348925"/>
            <a:ext cx="5847755" cy="2457083"/>
          </a:xfrm>
          <a:prstGeom prst="rect">
            <a:avLst/>
          </a:prstGeom>
          <a:noFill/>
          <a:ln w="9525">
            <a:noFill/>
            <a:miter lim="800000"/>
            <a:headEnd/>
            <a:tailEnd/>
          </a:ln>
        </p:spPr>
        <p:txBody>
          <a:bodyPr wrap="none" lIns="0" tIns="0" rIns="0">
            <a:spAutoFit/>
          </a:bodyPr>
          <a:lstStyle/>
          <a:p>
            <a:pPr eaLnBrk="0" hangingPunct="0">
              <a:lnSpc>
                <a:spcPts val="2800"/>
              </a:lnSpc>
            </a:pPr>
            <a:r>
              <a:rPr lang="en-US" altLang="zh-CN" sz="2400" dirty="0">
                <a:latin typeface="宋体" pitchFamily="2" charset="-122"/>
              </a:rPr>
              <a:t>方法一：解释目标带来的好处</a:t>
            </a:r>
          </a:p>
          <a:p>
            <a:pPr eaLnBrk="0" hangingPunct="0">
              <a:lnSpc>
                <a:spcPts val="1000"/>
              </a:lnSpc>
            </a:pPr>
            <a:endParaRPr lang="en-US" altLang="zh-CN" sz="2400" dirty="0">
              <a:latin typeface="宋体" pitchFamily="2" charset="-122"/>
            </a:endParaRPr>
          </a:p>
          <a:p>
            <a:pPr eaLnBrk="0" hangingPunct="0">
              <a:lnSpc>
                <a:spcPts val="3000"/>
              </a:lnSpc>
            </a:pPr>
            <a:r>
              <a:rPr lang="en-US" altLang="zh-CN" sz="2400" dirty="0">
                <a:latin typeface="宋体" pitchFamily="2" charset="-122"/>
              </a:rPr>
              <a:t>方法二：鼓励下属自己设定自己的工作目标</a:t>
            </a:r>
          </a:p>
          <a:p>
            <a:pPr eaLnBrk="0" hangingPunct="0">
              <a:lnSpc>
                <a:spcPts val="1000"/>
              </a:lnSpc>
            </a:pPr>
            <a:endParaRPr lang="en-US" altLang="zh-CN" sz="2400" dirty="0">
              <a:latin typeface="宋体" pitchFamily="2" charset="-122"/>
            </a:endParaRPr>
          </a:p>
          <a:p>
            <a:pPr eaLnBrk="0" hangingPunct="0">
              <a:lnSpc>
                <a:spcPts val="3000"/>
              </a:lnSpc>
            </a:pPr>
            <a:r>
              <a:rPr lang="en-US" altLang="zh-CN" sz="2400" dirty="0">
                <a:latin typeface="宋体" pitchFamily="2" charset="-122"/>
              </a:rPr>
              <a:t>方法三：循序渐进</a:t>
            </a:r>
          </a:p>
          <a:p>
            <a:pPr eaLnBrk="0" hangingPunct="0">
              <a:lnSpc>
                <a:spcPts val="1000"/>
              </a:lnSpc>
            </a:pPr>
            <a:endParaRPr lang="en-US" altLang="zh-CN" sz="2400" dirty="0">
              <a:latin typeface="宋体" pitchFamily="2" charset="-122"/>
            </a:endParaRPr>
          </a:p>
          <a:p>
            <a:pPr eaLnBrk="0" hangingPunct="0">
              <a:lnSpc>
                <a:spcPts val="3000"/>
              </a:lnSpc>
            </a:pPr>
            <a:r>
              <a:rPr lang="en-US" altLang="zh-CN" sz="2400" dirty="0">
                <a:latin typeface="宋体" pitchFamily="2" charset="-122"/>
              </a:rPr>
              <a:t>方法四：目标与绩效标准的统一</a:t>
            </a:r>
          </a:p>
          <a:p>
            <a:pPr eaLnBrk="0" hangingPunct="0">
              <a:lnSpc>
                <a:spcPts val="1000"/>
              </a:lnSpc>
            </a:pPr>
            <a:endParaRPr lang="en-US" altLang="zh-CN" sz="2400" dirty="0">
              <a:latin typeface="宋体" pitchFamily="2" charset="-122"/>
            </a:endParaRPr>
          </a:p>
          <a:p>
            <a:pPr eaLnBrk="0" hangingPunct="0">
              <a:lnSpc>
                <a:spcPts val="3000"/>
              </a:lnSpc>
            </a:pPr>
            <a:r>
              <a:rPr lang="en-US" altLang="zh-CN" sz="2400" dirty="0">
                <a:latin typeface="宋体" pitchFamily="2" charset="-122"/>
              </a:rPr>
              <a:t>方法五：向下属说明你所能够提供的支持</a:t>
            </a:r>
          </a:p>
        </p:txBody>
      </p:sp>
    </p:spTree>
    <p:extLst>
      <p:ext uri="{BB962C8B-B14F-4D97-AF65-F5344CB8AC3E}">
        <p14:creationId xmlns:p14="http://schemas.microsoft.com/office/powerpoint/2010/main" val="447391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down)">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44575" y="188775"/>
            <a:ext cx="7032625" cy="1012825"/>
          </a:xfrm>
          <a:noFill/>
          <a:ln>
            <a:noFill/>
          </a:ln>
        </p:spPr>
        <p:txBody>
          <a:bodyPr/>
          <a:lstStyle/>
          <a:p>
            <a:pPr eaLnBrk="0" hangingPunct="0">
              <a:buClr>
                <a:schemeClr val="accent2"/>
              </a:buClr>
              <a:buSzPct val="100000"/>
              <a:buFont typeface="Arial" pitchFamily="34" charset="0"/>
              <a:defRPr/>
            </a:pPr>
            <a:r>
              <a:rPr lang="zh-CN" altLang="zh-CN" sz="3600" kern="1200" dirty="0">
                <a:effectLst>
                  <a:outerShdw blurRad="38100" dist="38100" dir="2700000" algn="tl">
                    <a:srgbClr val="C0C0C0"/>
                  </a:outerShdw>
                </a:effectLst>
                <a:latin typeface="宋体" pitchFamily="2" charset="-122"/>
                <a:ea typeface="宋体" pitchFamily="2" charset="-122"/>
              </a:rPr>
              <a:t>计划的内容</a:t>
            </a:r>
          </a:p>
        </p:txBody>
      </p:sp>
      <p:sp>
        <p:nvSpPr>
          <p:cNvPr id="43011" name="Rectangle 3"/>
          <p:cNvSpPr>
            <a:spLocks noGrp="1" noChangeArrowheads="1"/>
          </p:cNvSpPr>
          <p:nvPr>
            <p:ph type="body" idx="1"/>
          </p:nvPr>
        </p:nvSpPr>
        <p:spPr>
          <a:xfrm>
            <a:off x="144010" y="2050390"/>
            <a:ext cx="8820295" cy="4114800"/>
          </a:xfrm>
          <a:ln>
            <a:solidFill>
              <a:schemeClr val="bg1"/>
            </a:solidFill>
          </a:ln>
        </p:spPr>
        <p:txBody>
          <a:bodyPr/>
          <a:lstStyle/>
          <a:p>
            <a:pPr algn="just"/>
            <a:r>
              <a:rPr lang="zh-CN" altLang="zh-CN" sz="2400" dirty="0">
                <a:latin typeface="宋体" pitchFamily="2" charset="-122"/>
                <a:ea typeface="宋体" pitchFamily="2" charset="-122"/>
              </a:rPr>
              <a:t>“</a:t>
            </a:r>
            <a:r>
              <a:rPr lang="zh-CN" sz="2400" dirty="0">
                <a:latin typeface="宋体" pitchFamily="2" charset="-122"/>
                <a:ea typeface="宋体" pitchFamily="2" charset="-122"/>
              </a:rPr>
              <a:t>如何做”</a:t>
            </a:r>
            <a:r>
              <a:rPr lang="zh-CN" altLang="zh-CN" sz="2400" dirty="0">
                <a:latin typeface="宋体" pitchFamily="2" charset="-122"/>
                <a:ea typeface="宋体" pitchFamily="2" charset="-122"/>
              </a:rPr>
              <a:t>——</a:t>
            </a:r>
            <a:r>
              <a:rPr lang="zh-CN" sz="2400" dirty="0">
                <a:latin typeface="宋体" pitchFamily="2" charset="-122"/>
                <a:ea typeface="宋体" pitchFamily="2" charset="-122"/>
              </a:rPr>
              <a:t>实现目标的行动方案（途径、方法等）</a:t>
            </a:r>
          </a:p>
          <a:p>
            <a:pPr algn="just"/>
            <a:r>
              <a:rPr lang="zh-CN" sz="2400" dirty="0">
                <a:latin typeface="宋体" pitchFamily="2" charset="-122"/>
                <a:ea typeface="宋体" pitchFamily="2" charset="-122"/>
              </a:rPr>
              <a:t>“如何分工”</a:t>
            </a:r>
            <a:r>
              <a:rPr lang="zh-CN" altLang="zh-CN" sz="2400" dirty="0">
                <a:latin typeface="宋体" pitchFamily="2" charset="-122"/>
                <a:ea typeface="宋体" pitchFamily="2" charset="-122"/>
              </a:rPr>
              <a:t>——</a:t>
            </a:r>
            <a:r>
              <a:rPr lang="zh-CN" sz="2400" dirty="0">
                <a:latin typeface="宋体" pitchFamily="2" charset="-122"/>
                <a:ea typeface="宋体" pitchFamily="2" charset="-122"/>
              </a:rPr>
              <a:t>各成员分别做什么，分别承担什么样的责任</a:t>
            </a:r>
          </a:p>
          <a:p>
            <a:pPr algn="just"/>
            <a:r>
              <a:rPr lang="zh-CN" sz="2400" dirty="0">
                <a:latin typeface="宋体" pitchFamily="2" charset="-122"/>
                <a:ea typeface="宋体" pitchFamily="2" charset="-122"/>
              </a:rPr>
              <a:t>“何时做”</a:t>
            </a:r>
            <a:r>
              <a:rPr lang="zh-CN" altLang="zh-CN" sz="2400" dirty="0">
                <a:latin typeface="宋体" pitchFamily="2" charset="-122"/>
                <a:ea typeface="宋体" pitchFamily="2" charset="-122"/>
              </a:rPr>
              <a:t>——</a:t>
            </a:r>
            <a:r>
              <a:rPr lang="zh-CN" sz="2400" dirty="0">
                <a:latin typeface="宋体" pitchFamily="2" charset="-122"/>
                <a:ea typeface="宋体" pitchFamily="2" charset="-122"/>
              </a:rPr>
              <a:t>准备时间、起止时间、进度安排</a:t>
            </a:r>
          </a:p>
          <a:p>
            <a:pPr algn="just"/>
            <a:r>
              <a:rPr lang="zh-CN" sz="2400" dirty="0">
                <a:latin typeface="宋体" pitchFamily="2" charset="-122"/>
                <a:ea typeface="宋体" pitchFamily="2" charset="-122"/>
              </a:rPr>
              <a:t>“涉及范围”</a:t>
            </a:r>
            <a:r>
              <a:rPr lang="zh-CN" altLang="zh-CN" sz="2400" dirty="0">
                <a:latin typeface="宋体" pitchFamily="2" charset="-122"/>
                <a:ea typeface="宋体" pitchFamily="2" charset="-122"/>
              </a:rPr>
              <a:t>——</a:t>
            </a:r>
            <a:r>
              <a:rPr lang="zh-CN" sz="2400" dirty="0">
                <a:latin typeface="宋体" pitchFamily="2" charset="-122"/>
                <a:ea typeface="宋体" pitchFamily="2" charset="-122"/>
              </a:rPr>
              <a:t>涉及哪些部门、哪些地理范围</a:t>
            </a:r>
          </a:p>
          <a:p>
            <a:pPr algn="just"/>
            <a:r>
              <a:rPr lang="zh-CN" sz="2400" dirty="0">
                <a:latin typeface="宋体" pitchFamily="2" charset="-122"/>
                <a:ea typeface="宋体" pitchFamily="2" charset="-122"/>
              </a:rPr>
              <a:t> “投入多少资源”</a:t>
            </a:r>
            <a:r>
              <a:rPr lang="zh-CN" altLang="zh-CN" sz="2400" dirty="0">
                <a:latin typeface="宋体" pitchFamily="2" charset="-122"/>
                <a:ea typeface="宋体" pitchFamily="2" charset="-122"/>
              </a:rPr>
              <a:t>——</a:t>
            </a:r>
            <a:r>
              <a:rPr lang="zh-CN" sz="2400" dirty="0">
                <a:latin typeface="宋体" pitchFamily="2" charset="-122"/>
                <a:ea typeface="宋体" pitchFamily="2" charset="-122"/>
              </a:rPr>
              <a:t>成本、费用、代价</a:t>
            </a:r>
          </a:p>
          <a:p>
            <a:pPr algn="just"/>
            <a:r>
              <a:rPr lang="zh-CN" sz="2400" dirty="0">
                <a:latin typeface="宋体" pitchFamily="2" charset="-122"/>
                <a:ea typeface="宋体" pitchFamily="2" charset="-122"/>
              </a:rPr>
              <a:t>“应变措施”</a:t>
            </a:r>
            <a:r>
              <a:rPr lang="zh-CN" altLang="zh-CN" sz="2400" dirty="0">
                <a:latin typeface="宋体" pitchFamily="2" charset="-122"/>
                <a:ea typeface="宋体" pitchFamily="2" charset="-122"/>
              </a:rPr>
              <a:t>——</a:t>
            </a:r>
            <a:r>
              <a:rPr lang="zh-CN" sz="2400" dirty="0">
                <a:latin typeface="宋体" pitchFamily="2" charset="-122"/>
                <a:ea typeface="宋体" pitchFamily="2" charset="-122"/>
              </a:rPr>
              <a:t>考虑应付意外的对策</a:t>
            </a:r>
          </a:p>
          <a:p>
            <a:endParaRPr lang="zh-CN" altLang="zh-CN" dirty="0">
              <a:latin typeface="宋体" pitchFamily="2" charset="-122"/>
              <a:ea typeface="宋体" pitchFamily="2" charset="-122"/>
            </a:endParaRPr>
          </a:p>
        </p:txBody>
      </p:sp>
    </p:spTree>
    <p:extLst>
      <p:ext uri="{BB962C8B-B14F-4D97-AF65-F5344CB8AC3E}">
        <p14:creationId xmlns:p14="http://schemas.microsoft.com/office/powerpoint/2010/main" val="1843359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7074" name="Rectangle 2"/>
          <p:cNvSpPr>
            <a:spLocks noGrp="1" noChangeArrowheads="1"/>
          </p:cNvSpPr>
          <p:nvPr>
            <p:ph type="title"/>
          </p:nvPr>
        </p:nvSpPr>
        <p:spPr/>
        <p:txBody>
          <a:bodyPr/>
          <a:lstStyle/>
          <a:p>
            <a:pPr>
              <a:defRPr/>
            </a:pPr>
            <a:r>
              <a:rPr lang="zh-CN" altLang="en-US" sz="3200" dirty="0"/>
              <a:t>管理者的定义 </a:t>
            </a:r>
          </a:p>
        </p:txBody>
      </p:sp>
      <p:sp>
        <p:nvSpPr>
          <p:cNvPr id="2307075" name="Rectangle 3"/>
          <p:cNvSpPr>
            <a:spLocks noGrp="1" noChangeArrowheads="1"/>
          </p:cNvSpPr>
          <p:nvPr>
            <p:ph type="body" idx="1"/>
          </p:nvPr>
        </p:nvSpPr>
        <p:spPr/>
        <p:txBody>
          <a:bodyPr/>
          <a:lstStyle/>
          <a:p>
            <a:pPr marL="0" indent="0">
              <a:lnSpc>
                <a:spcPct val="170000"/>
              </a:lnSpc>
              <a:buNone/>
            </a:pPr>
            <a:r>
              <a:rPr lang="en-US" altLang="zh-CN" sz="3200" dirty="0" smtClean="0">
                <a:latin typeface="宋体" pitchFamily="2" charset="-122"/>
                <a:ea typeface="宋体" pitchFamily="2" charset="-122"/>
              </a:rPr>
              <a:t>	     </a:t>
            </a:r>
            <a:r>
              <a:rPr lang="zh-CN" altLang="en-US" sz="3200" dirty="0" smtClean="0">
                <a:latin typeface="宋体" pitchFamily="2" charset="-122"/>
                <a:ea typeface="宋体" pitchFamily="2" charset="-122"/>
              </a:rPr>
              <a:t>将</a:t>
            </a:r>
            <a:r>
              <a:rPr lang="zh-CN" altLang="en-US" sz="3200" dirty="0">
                <a:latin typeface="宋体" pitchFamily="2" charset="-122"/>
                <a:ea typeface="宋体" pitchFamily="2" charset="-122"/>
              </a:rPr>
              <a:t>管理者定义为“对他人的工作负有责任的人”是不够的，管理者应该是“对企业的绩效负有责任的人”</a:t>
            </a:r>
            <a:r>
              <a:rPr lang="zh-CN" altLang="en-US" sz="3200"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spTree>
    <p:extLst>
      <p:ext uri="{BB962C8B-B14F-4D97-AF65-F5344CB8AC3E}">
        <p14:creationId xmlns:p14="http://schemas.microsoft.com/office/powerpoint/2010/main" val="1374085662"/>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03885" y="116770"/>
            <a:ext cx="7772400" cy="1143000"/>
          </a:xfrm>
          <a:noFill/>
          <a:ln>
            <a:noFill/>
          </a:ln>
        </p:spPr>
        <p:txBody>
          <a:bodyPr/>
          <a:lstStyle/>
          <a:p>
            <a:pPr eaLnBrk="0" hangingPunct="0">
              <a:buClr>
                <a:schemeClr val="accent2"/>
              </a:buClr>
              <a:buSzPct val="100000"/>
              <a:buFont typeface="Arial" pitchFamily="34" charset="0"/>
              <a:defRPr/>
            </a:pPr>
            <a:r>
              <a:rPr lang="zh-CN" altLang="zh-CN" sz="3600" kern="1200" dirty="0">
                <a:effectLst>
                  <a:outerShdw blurRad="38100" dist="38100" dir="2700000" algn="tl">
                    <a:srgbClr val="C0C0C0"/>
                  </a:outerShdw>
                </a:effectLst>
                <a:latin typeface="宋体" pitchFamily="2" charset="-122"/>
                <a:ea typeface="宋体" pitchFamily="2" charset="-122"/>
              </a:rPr>
              <a:t>制定计划的一般过程</a:t>
            </a:r>
          </a:p>
        </p:txBody>
      </p:sp>
      <p:sp>
        <p:nvSpPr>
          <p:cNvPr id="44035" name="Rectangle 3"/>
          <p:cNvSpPr>
            <a:spLocks noGrp="1" noChangeArrowheads="1"/>
          </p:cNvSpPr>
          <p:nvPr>
            <p:ph type="body" idx="1"/>
          </p:nvPr>
        </p:nvSpPr>
        <p:spPr>
          <a:xfrm>
            <a:off x="598488" y="1879600"/>
            <a:ext cx="7945437" cy="3925888"/>
          </a:xfrm>
          <a:ln/>
        </p:spPr>
        <p:txBody>
          <a:bodyPr/>
          <a:lstStyle/>
          <a:p>
            <a:pPr>
              <a:lnSpc>
                <a:spcPct val="90000"/>
              </a:lnSpc>
              <a:buFont typeface="Arial" pitchFamily="34" charset="0"/>
              <a:buNone/>
            </a:pPr>
            <a:r>
              <a:rPr lang="zh-CN" altLang="zh-CN" sz="1800" dirty="0">
                <a:solidFill>
                  <a:srgbClr val="FF3300"/>
                </a:solidFill>
                <a:latin typeface="宋体" pitchFamily="2" charset="-122"/>
                <a:ea typeface="宋体" pitchFamily="2" charset="-122"/>
              </a:rPr>
              <a:t>1.</a:t>
            </a:r>
            <a:r>
              <a:rPr lang="zh-CN" sz="1800" dirty="0">
                <a:solidFill>
                  <a:srgbClr val="FF3300"/>
                </a:solidFill>
                <a:latin typeface="宋体" pitchFamily="2" charset="-122"/>
                <a:ea typeface="宋体" pitchFamily="2" charset="-122"/>
              </a:rPr>
              <a:t>围绕最终目标，明确当前目标范围 </a:t>
            </a:r>
          </a:p>
          <a:p>
            <a:pPr>
              <a:lnSpc>
                <a:spcPct val="90000"/>
              </a:lnSpc>
              <a:buFont typeface="Arial" pitchFamily="34" charset="0"/>
              <a:buNone/>
            </a:pPr>
            <a:r>
              <a:rPr lang="zh-CN" sz="1600" dirty="0">
                <a:latin typeface="宋体" pitchFamily="2" charset="-122"/>
                <a:ea typeface="宋体" pitchFamily="2" charset="-122"/>
              </a:rPr>
              <a:t>  ☆ 要点：计划方向与最终目标一致；初步锁定当前目标区域 </a:t>
            </a:r>
          </a:p>
          <a:p>
            <a:pPr>
              <a:lnSpc>
                <a:spcPct val="90000"/>
              </a:lnSpc>
              <a:buFont typeface="Arial" pitchFamily="34" charset="0"/>
              <a:buNone/>
            </a:pPr>
            <a:r>
              <a:rPr lang="zh-CN" sz="1600" dirty="0">
                <a:latin typeface="宋体" pitchFamily="2" charset="-122"/>
                <a:ea typeface="宋体" pitchFamily="2" charset="-122"/>
              </a:rPr>
              <a:t>  ☆ 针对点：明确当前做什么；估算当前能做到大致什么程度 </a:t>
            </a:r>
          </a:p>
          <a:p>
            <a:pPr>
              <a:lnSpc>
                <a:spcPct val="90000"/>
              </a:lnSpc>
              <a:buFont typeface="Arial" pitchFamily="34" charset="0"/>
              <a:buNone/>
            </a:pPr>
            <a:r>
              <a:rPr lang="zh-CN" altLang="zh-CN" sz="1800" dirty="0">
                <a:solidFill>
                  <a:srgbClr val="FF3300"/>
                </a:solidFill>
                <a:latin typeface="宋体" pitchFamily="2" charset="-122"/>
                <a:ea typeface="宋体" pitchFamily="2" charset="-122"/>
              </a:rPr>
              <a:t>2.</a:t>
            </a:r>
            <a:r>
              <a:rPr lang="zh-CN" sz="1800" dirty="0">
                <a:solidFill>
                  <a:srgbClr val="FF3300"/>
                </a:solidFill>
                <a:latin typeface="宋体" pitchFamily="2" charset="-122"/>
                <a:ea typeface="宋体" pitchFamily="2" charset="-122"/>
              </a:rPr>
              <a:t>根据</a:t>
            </a:r>
            <a:r>
              <a:rPr lang="zh-CN" altLang="zh-CN" sz="1800" dirty="0">
                <a:solidFill>
                  <a:srgbClr val="FF3300"/>
                </a:solidFill>
                <a:latin typeface="宋体" pitchFamily="2" charset="-122"/>
                <a:ea typeface="宋体" pitchFamily="2" charset="-122"/>
              </a:rPr>
              <a:t>SMART</a:t>
            </a:r>
            <a:r>
              <a:rPr lang="zh-CN" sz="1800" dirty="0">
                <a:solidFill>
                  <a:srgbClr val="FF3300"/>
                </a:solidFill>
                <a:latin typeface="宋体" pitchFamily="2" charset="-122"/>
                <a:ea typeface="宋体" pitchFamily="2" charset="-122"/>
              </a:rPr>
              <a:t>原则，制定初步目标 </a:t>
            </a:r>
          </a:p>
          <a:p>
            <a:pPr>
              <a:lnSpc>
                <a:spcPct val="90000"/>
              </a:lnSpc>
              <a:buFont typeface="Arial" pitchFamily="34" charset="0"/>
              <a:buNone/>
            </a:pPr>
            <a:r>
              <a:rPr lang="zh-CN" sz="1600" dirty="0">
                <a:latin typeface="宋体" pitchFamily="2" charset="-122"/>
                <a:ea typeface="宋体" pitchFamily="2" charset="-122"/>
              </a:rPr>
              <a:t>  ☆ 要点：使当前目标逐步成为好的工作目标 </a:t>
            </a:r>
          </a:p>
          <a:p>
            <a:pPr>
              <a:lnSpc>
                <a:spcPct val="90000"/>
              </a:lnSpc>
              <a:buFont typeface="Arial" pitchFamily="34" charset="0"/>
              <a:buNone/>
            </a:pPr>
            <a:r>
              <a:rPr lang="zh-CN" sz="1600" dirty="0">
                <a:latin typeface="宋体" pitchFamily="2" charset="-122"/>
                <a:ea typeface="宋体" pitchFamily="2" charset="-122"/>
              </a:rPr>
              <a:t>  ☆ 针对点：好的工作目标是计划的核心；</a:t>
            </a:r>
            <a:r>
              <a:rPr lang="zh-CN" altLang="zh-CN" sz="1600" dirty="0">
                <a:latin typeface="宋体" pitchFamily="2" charset="-122"/>
                <a:ea typeface="宋体" pitchFamily="2" charset="-122"/>
              </a:rPr>
              <a:t>SMART</a:t>
            </a:r>
            <a:r>
              <a:rPr lang="zh-CN" sz="1600" dirty="0">
                <a:latin typeface="宋体" pitchFamily="2" charset="-122"/>
                <a:ea typeface="宋体" pitchFamily="2" charset="-122"/>
              </a:rPr>
              <a:t>原则 </a:t>
            </a:r>
          </a:p>
          <a:p>
            <a:pPr>
              <a:lnSpc>
                <a:spcPct val="90000"/>
              </a:lnSpc>
              <a:buFont typeface="Arial" pitchFamily="34" charset="0"/>
              <a:buNone/>
            </a:pPr>
            <a:r>
              <a:rPr lang="zh-CN" altLang="zh-CN" sz="1800" dirty="0">
                <a:solidFill>
                  <a:srgbClr val="FF3300"/>
                </a:solidFill>
                <a:latin typeface="宋体" pitchFamily="2" charset="-122"/>
                <a:ea typeface="宋体" pitchFamily="2" charset="-122"/>
              </a:rPr>
              <a:t>3.</a:t>
            </a:r>
            <a:r>
              <a:rPr lang="zh-CN" sz="1800" dirty="0">
                <a:solidFill>
                  <a:srgbClr val="FF3300"/>
                </a:solidFill>
                <a:latin typeface="宋体" pitchFamily="2" charset="-122"/>
                <a:ea typeface="宋体" pitchFamily="2" charset="-122"/>
              </a:rPr>
              <a:t>根据历史数据，现实情况，修订目标 </a:t>
            </a:r>
          </a:p>
          <a:p>
            <a:pPr>
              <a:lnSpc>
                <a:spcPct val="90000"/>
              </a:lnSpc>
              <a:buFont typeface="Arial" pitchFamily="34" charset="0"/>
              <a:buNone/>
            </a:pPr>
            <a:r>
              <a:rPr lang="zh-CN" sz="1600" dirty="0">
                <a:latin typeface="宋体" pitchFamily="2" charset="-122"/>
                <a:ea typeface="宋体" pitchFamily="2" charset="-122"/>
              </a:rPr>
              <a:t>  ☆ 要点：与过去比较，确定改进；收集相关信息，评估影响因素；调整初步目标</a:t>
            </a:r>
          </a:p>
          <a:p>
            <a:pPr>
              <a:lnSpc>
                <a:spcPct val="90000"/>
              </a:lnSpc>
              <a:buFont typeface="Arial" pitchFamily="34" charset="0"/>
              <a:buNone/>
            </a:pPr>
            <a:r>
              <a:rPr lang="zh-CN" sz="1600" dirty="0">
                <a:latin typeface="宋体" pitchFamily="2" charset="-122"/>
                <a:ea typeface="宋体" pitchFamily="2" charset="-122"/>
              </a:rPr>
              <a:t>  ☆ 针对点：好的工作目标是计划的核心；</a:t>
            </a:r>
            <a:r>
              <a:rPr lang="zh-CN" altLang="zh-CN" sz="1600" dirty="0">
                <a:latin typeface="宋体" pitchFamily="2" charset="-122"/>
                <a:ea typeface="宋体" pitchFamily="2" charset="-122"/>
              </a:rPr>
              <a:t>SMART</a:t>
            </a:r>
            <a:r>
              <a:rPr lang="zh-CN" sz="1600" dirty="0">
                <a:latin typeface="宋体" pitchFamily="2" charset="-122"/>
                <a:ea typeface="宋体" pitchFamily="2" charset="-122"/>
              </a:rPr>
              <a:t>原则 </a:t>
            </a:r>
          </a:p>
          <a:p>
            <a:pPr>
              <a:lnSpc>
                <a:spcPct val="90000"/>
              </a:lnSpc>
              <a:buFont typeface="Arial" pitchFamily="34" charset="0"/>
              <a:buNone/>
            </a:pPr>
            <a:r>
              <a:rPr lang="zh-CN" altLang="zh-CN" sz="1800" dirty="0">
                <a:solidFill>
                  <a:srgbClr val="FF3300"/>
                </a:solidFill>
                <a:latin typeface="宋体" pitchFamily="2" charset="-122"/>
                <a:ea typeface="宋体" pitchFamily="2" charset="-122"/>
              </a:rPr>
              <a:t>4.</a:t>
            </a:r>
            <a:r>
              <a:rPr lang="zh-CN" sz="1800" dirty="0">
                <a:solidFill>
                  <a:srgbClr val="FF3300"/>
                </a:solidFill>
                <a:latin typeface="宋体" pitchFamily="2" charset="-122"/>
                <a:ea typeface="宋体" pitchFamily="2" charset="-122"/>
              </a:rPr>
              <a:t>分为关键目标和日常目标并明确达成标准</a:t>
            </a:r>
            <a:r>
              <a:rPr lang="zh-CN" sz="1600" dirty="0">
                <a:latin typeface="宋体" pitchFamily="2" charset="-122"/>
                <a:ea typeface="宋体" pitchFamily="2" charset="-122"/>
              </a:rPr>
              <a:t> </a:t>
            </a:r>
          </a:p>
          <a:p>
            <a:pPr>
              <a:lnSpc>
                <a:spcPct val="90000"/>
              </a:lnSpc>
              <a:buFont typeface="Arial" pitchFamily="34" charset="0"/>
              <a:buNone/>
            </a:pPr>
            <a:r>
              <a:rPr lang="zh-CN" sz="1600" dirty="0">
                <a:latin typeface="宋体" pitchFamily="2" charset="-122"/>
                <a:ea typeface="宋体" pitchFamily="2" charset="-122"/>
              </a:rPr>
              <a:t>  ☆ 要点：关注关键领域，维持一般领域；定好标尺</a:t>
            </a:r>
          </a:p>
          <a:p>
            <a:pPr>
              <a:lnSpc>
                <a:spcPct val="90000"/>
              </a:lnSpc>
              <a:buFont typeface="Arial" pitchFamily="34" charset="0"/>
              <a:buNone/>
            </a:pPr>
            <a:r>
              <a:rPr lang="zh-CN" sz="1600" dirty="0">
                <a:latin typeface="宋体" pitchFamily="2" charset="-122"/>
                <a:ea typeface="宋体" pitchFamily="2" charset="-122"/>
              </a:rPr>
              <a:t>  ☆ 针对点：分清既定目标群中的主次；定位要达到的标准</a:t>
            </a:r>
          </a:p>
        </p:txBody>
      </p:sp>
    </p:spTree>
    <p:extLst>
      <p:ext uri="{BB962C8B-B14F-4D97-AF65-F5344CB8AC3E}">
        <p14:creationId xmlns:p14="http://schemas.microsoft.com/office/powerpoint/2010/main" val="17370499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838200" y="1458260"/>
            <a:ext cx="7848600" cy="5715000"/>
          </a:xfrm>
          <a:ln/>
        </p:spPr>
        <p:txBody>
          <a:bodyPr/>
          <a:lstStyle/>
          <a:p>
            <a:pPr>
              <a:lnSpc>
                <a:spcPct val="90000"/>
              </a:lnSpc>
              <a:buFont typeface="Arial" pitchFamily="34" charset="0"/>
              <a:buNone/>
            </a:pPr>
            <a:r>
              <a:rPr lang="zh-CN" altLang="zh-CN" sz="1800" dirty="0">
                <a:solidFill>
                  <a:srgbClr val="FF3300"/>
                </a:solidFill>
                <a:latin typeface="宋体" pitchFamily="2" charset="-122"/>
                <a:ea typeface="宋体" pitchFamily="2" charset="-122"/>
              </a:rPr>
              <a:t>5.</a:t>
            </a:r>
            <a:r>
              <a:rPr lang="zh-CN" sz="1800" dirty="0">
                <a:solidFill>
                  <a:srgbClr val="FF3300"/>
                </a:solidFill>
                <a:latin typeface="宋体" pitchFamily="2" charset="-122"/>
                <a:ea typeface="宋体" pitchFamily="2" charset="-122"/>
              </a:rPr>
              <a:t>制定相应行动方案</a:t>
            </a:r>
          </a:p>
          <a:p>
            <a:pPr algn="just">
              <a:lnSpc>
                <a:spcPct val="90000"/>
              </a:lnSpc>
              <a:buFont typeface="Arial" pitchFamily="34" charset="0"/>
              <a:buNone/>
            </a:pPr>
            <a:r>
              <a:rPr lang="zh-CN" sz="1500" dirty="0">
                <a:latin typeface="宋体" pitchFamily="2" charset="-122"/>
                <a:ea typeface="宋体" pitchFamily="2" charset="-122"/>
              </a:rPr>
              <a:t>  </a:t>
            </a:r>
            <a:r>
              <a:rPr lang="zh-CN" sz="1600" dirty="0">
                <a:latin typeface="宋体" pitchFamily="2" charset="-122"/>
                <a:ea typeface="宋体" pitchFamily="2" charset="-122"/>
              </a:rPr>
              <a:t>☆ 要点：分析实现目标所需解决的问题</a:t>
            </a:r>
          </a:p>
          <a:p>
            <a:pPr algn="just">
              <a:lnSpc>
                <a:spcPct val="90000"/>
              </a:lnSpc>
              <a:buFont typeface="Arial" pitchFamily="34" charset="0"/>
              <a:buNone/>
            </a:pPr>
            <a:r>
              <a:rPr lang="zh-CN" sz="1600" dirty="0">
                <a:latin typeface="宋体" pitchFamily="2" charset="-122"/>
                <a:ea typeface="宋体" pitchFamily="2" charset="-122"/>
              </a:rPr>
              <a:t>  ☆ 针对点：考虑怎样做、技术路线问题</a:t>
            </a:r>
          </a:p>
          <a:p>
            <a:pPr algn="just">
              <a:lnSpc>
                <a:spcPct val="90000"/>
              </a:lnSpc>
              <a:buFont typeface="Arial" pitchFamily="34" charset="0"/>
              <a:buNone/>
            </a:pPr>
            <a:r>
              <a:rPr lang="zh-CN" altLang="zh-CN" sz="1800" dirty="0">
                <a:solidFill>
                  <a:srgbClr val="FF3300"/>
                </a:solidFill>
                <a:latin typeface="宋体" pitchFamily="2" charset="-122"/>
                <a:ea typeface="宋体" pitchFamily="2" charset="-122"/>
              </a:rPr>
              <a:t>6.</a:t>
            </a:r>
            <a:r>
              <a:rPr lang="zh-CN" sz="1800" dirty="0">
                <a:solidFill>
                  <a:srgbClr val="FF3300"/>
                </a:solidFill>
                <a:latin typeface="宋体" pitchFamily="2" charset="-122"/>
                <a:ea typeface="宋体" pitchFamily="2" charset="-122"/>
              </a:rPr>
              <a:t>落实责任人、奖惩</a:t>
            </a:r>
          </a:p>
          <a:p>
            <a:pPr algn="just">
              <a:lnSpc>
                <a:spcPct val="90000"/>
              </a:lnSpc>
              <a:buFont typeface="Arial" pitchFamily="34" charset="0"/>
              <a:buNone/>
            </a:pPr>
            <a:r>
              <a:rPr lang="zh-CN" sz="1500" dirty="0">
                <a:latin typeface="宋体" pitchFamily="2" charset="-122"/>
                <a:ea typeface="宋体" pitchFamily="2" charset="-122"/>
              </a:rPr>
              <a:t>  </a:t>
            </a:r>
            <a:r>
              <a:rPr lang="zh-CN" sz="1600" dirty="0">
                <a:latin typeface="宋体" pitchFamily="2" charset="-122"/>
                <a:ea typeface="宋体" pitchFamily="2" charset="-122"/>
              </a:rPr>
              <a:t>☆ 要点：落实每个目标由谁负责、由谁执行、由谁协调、由谁检查，并明确</a:t>
            </a:r>
          </a:p>
          <a:p>
            <a:pPr algn="just">
              <a:lnSpc>
                <a:spcPct val="90000"/>
              </a:lnSpc>
              <a:buFont typeface="Arial" pitchFamily="34" charset="0"/>
              <a:buNone/>
            </a:pPr>
            <a:r>
              <a:rPr lang="zh-CN" sz="1600" dirty="0">
                <a:latin typeface="宋体" pitchFamily="2" charset="-122"/>
                <a:ea typeface="宋体" pitchFamily="2" charset="-122"/>
              </a:rPr>
              <a:t>           相应的奖惩措施</a:t>
            </a:r>
          </a:p>
          <a:p>
            <a:pPr algn="just">
              <a:lnSpc>
                <a:spcPct val="90000"/>
              </a:lnSpc>
              <a:buFont typeface="Arial" pitchFamily="34" charset="0"/>
              <a:buNone/>
            </a:pPr>
            <a:r>
              <a:rPr lang="zh-CN" sz="1600" dirty="0">
                <a:latin typeface="宋体" pitchFamily="2" charset="-122"/>
                <a:ea typeface="宋体" pitchFamily="2" charset="-122"/>
              </a:rPr>
              <a:t>  ☆ 针对点：责任到位；奖罚分明</a:t>
            </a:r>
          </a:p>
          <a:p>
            <a:pPr algn="just">
              <a:lnSpc>
                <a:spcPct val="90000"/>
              </a:lnSpc>
              <a:buFont typeface="Arial" pitchFamily="34" charset="0"/>
              <a:buNone/>
            </a:pPr>
            <a:r>
              <a:rPr lang="zh-CN" altLang="zh-CN" sz="1800" dirty="0">
                <a:solidFill>
                  <a:srgbClr val="FF3300"/>
                </a:solidFill>
                <a:latin typeface="宋体" pitchFamily="2" charset="-122"/>
                <a:ea typeface="宋体" pitchFamily="2" charset="-122"/>
              </a:rPr>
              <a:t>7.</a:t>
            </a:r>
            <a:r>
              <a:rPr lang="zh-CN" sz="1800" dirty="0">
                <a:solidFill>
                  <a:srgbClr val="FF3300"/>
                </a:solidFill>
                <a:latin typeface="宋体" pitchFamily="2" charset="-122"/>
                <a:ea typeface="宋体" pitchFamily="2" charset="-122"/>
              </a:rPr>
              <a:t>制订进度表</a:t>
            </a:r>
          </a:p>
          <a:p>
            <a:pPr algn="just">
              <a:lnSpc>
                <a:spcPct val="90000"/>
              </a:lnSpc>
              <a:buFont typeface="Arial" pitchFamily="34" charset="0"/>
              <a:buNone/>
            </a:pPr>
            <a:r>
              <a:rPr lang="zh-CN" sz="1500" dirty="0">
                <a:latin typeface="宋体" pitchFamily="2" charset="-122"/>
                <a:ea typeface="宋体" pitchFamily="2" charset="-122"/>
              </a:rPr>
              <a:t>   </a:t>
            </a:r>
            <a:r>
              <a:rPr lang="zh-CN" sz="1600" dirty="0">
                <a:latin typeface="宋体" pitchFamily="2" charset="-122"/>
                <a:ea typeface="宋体" pitchFamily="2" charset="-122"/>
              </a:rPr>
              <a:t>☆ 要点：各项行动方案的时间问题、资源供给情况、成本等</a:t>
            </a:r>
          </a:p>
          <a:p>
            <a:pPr algn="just">
              <a:lnSpc>
                <a:spcPct val="90000"/>
              </a:lnSpc>
              <a:buFont typeface="Arial" pitchFamily="34" charset="0"/>
              <a:buNone/>
            </a:pPr>
            <a:r>
              <a:rPr lang="zh-CN" sz="1600" dirty="0">
                <a:latin typeface="宋体" pitchFamily="2" charset="-122"/>
                <a:ea typeface="宋体" pitchFamily="2" charset="-122"/>
              </a:rPr>
              <a:t>   ☆ 针对点：约束条件</a:t>
            </a:r>
          </a:p>
          <a:p>
            <a:pPr algn="just">
              <a:lnSpc>
                <a:spcPct val="90000"/>
              </a:lnSpc>
              <a:buFont typeface="Arial" pitchFamily="34" charset="0"/>
              <a:buNone/>
            </a:pPr>
            <a:r>
              <a:rPr lang="zh-CN" altLang="zh-CN" sz="1800" dirty="0">
                <a:solidFill>
                  <a:srgbClr val="FF3300"/>
                </a:solidFill>
                <a:latin typeface="宋体" pitchFamily="2" charset="-122"/>
                <a:ea typeface="宋体" pitchFamily="2" charset="-122"/>
              </a:rPr>
              <a:t>8.</a:t>
            </a:r>
            <a:r>
              <a:rPr lang="zh-CN" sz="1800" dirty="0">
                <a:solidFill>
                  <a:srgbClr val="FF3300"/>
                </a:solidFill>
                <a:latin typeface="宋体" pitchFamily="2" charset="-122"/>
                <a:ea typeface="宋体" pitchFamily="2" charset="-122"/>
              </a:rPr>
              <a:t>分配资源</a:t>
            </a:r>
          </a:p>
          <a:p>
            <a:pPr algn="just">
              <a:lnSpc>
                <a:spcPct val="90000"/>
              </a:lnSpc>
              <a:buFont typeface="Arial" pitchFamily="34" charset="0"/>
              <a:buNone/>
            </a:pPr>
            <a:r>
              <a:rPr lang="zh-CN" sz="1500" dirty="0">
                <a:latin typeface="宋体" pitchFamily="2" charset="-122"/>
                <a:ea typeface="宋体" pitchFamily="2" charset="-122"/>
              </a:rPr>
              <a:t>   </a:t>
            </a:r>
            <a:r>
              <a:rPr lang="zh-CN" sz="1600" dirty="0">
                <a:latin typeface="宋体" pitchFamily="2" charset="-122"/>
                <a:ea typeface="宋体" pitchFamily="2" charset="-122"/>
              </a:rPr>
              <a:t>☆ 要点：分配需要的资源、需要投入的时间和投入的量</a:t>
            </a:r>
          </a:p>
          <a:p>
            <a:pPr algn="just">
              <a:lnSpc>
                <a:spcPct val="90000"/>
              </a:lnSpc>
              <a:buFont typeface="Arial" pitchFamily="34" charset="0"/>
              <a:buNone/>
            </a:pPr>
            <a:r>
              <a:rPr lang="zh-CN" sz="1600" dirty="0">
                <a:latin typeface="宋体" pitchFamily="2" charset="-122"/>
                <a:ea typeface="宋体" pitchFamily="2" charset="-122"/>
              </a:rPr>
              <a:t>   ☆ 针对点：资源保证</a:t>
            </a:r>
          </a:p>
          <a:p>
            <a:pPr algn="just">
              <a:lnSpc>
                <a:spcPct val="90000"/>
              </a:lnSpc>
              <a:buFont typeface="Arial" pitchFamily="34" charset="0"/>
              <a:buNone/>
            </a:pPr>
            <a:r>
              <a:rPr lang="zh-CN" altLang="zh-CN" sz="1800" dirty="0">
                <a:solidFill>
                  <a:srgbClr val="FF3300"/>
                </a:solidFill>
                <a:latin typeface="宋体" pitchFamily="2" charset="-122"/>
                <a:ea typeface="宋体" pitchFamily="2" charset="-122"/>
              </a:rPr>
              <a:t>9.</a:t>
            </a:r>
            <a:r>
              <a:rPr lang="zh-CN" sz="1800" dirty="0">
                <a:solidFill>
                  <a:srgbClr val="FF3300"/>
                </a:solidFill>
                <a:latin typeface="宋体" pitchFamily="2" charset="-122"/>
                <a:ea typeface="宋体" pitchFamily="2" charset="-122"/>
              </a:rPr>
              <a:t>审定计划</a:t>
            </a:r>
          </a:p>
          <a:p>
            <a:pPr algn="just">
              <a:lnSpc>
                <a:spcPct val="90000"/>
              </a:lnSpc>
              <a:buFont typeface="Arial" pitchFamily="34" charset="0"/>
              <a:buNone/>
            </a:pPr>
            <a:r>
              <a:rPr lang="zh-CN" sz="1500" dirty="0">
                <a:latin typeface="宋体" pitchFamily="2" charset="-122"/>
                <a:ea typeface="宋体" pitchFamily="2" charset="-122"/>
              </a:rPr>
              <a:t>  </a:t>
            </a:r>
            <a:r>
              <a:rPr lang="zh-CN" sz="1800" dirty="0">
                <a:latin typeface="宋体" pitchFamily="2" charset="-122"/>
                <a:ea typeface="宋体" pitchFamily="2" charset="-122"/>
              </a:rPr>
              <a:t>☆ 要点：评价计划的完整性和可行性</a:t>
            </a:r>
          </a:p>
          <a:p>
            <a:pPr algn="just">
              <a:lnSpc>
                <a:spcPct val="90000"/>
              </a:lnSpc>
              <a:buFont typeface="Arial" pitchFamily="34" charset="0"/>
              <a:buNone/>
            </a:pPr>
            <a:r>
              <a:rPr lang="zh-CN" sz="1800" dirty="0">
                <a:latin typeface="宋体" pitchFamily="2" charset="-122"/>
                <a:ea typeface="宋体" pitchFamily="2" charset="-122"/>
              </a:rPr>
              <a:t>  ☆ 针对点：计划与最终目标的必然联系</a:t>
            </a:r>
          </a:p>
        </p:txBody>
      </p:sp>
    </p:spTree>
    <p:extLst>
      <p:ext uri="{BB962C8B-B14F-4D97-AF65-F5344CB8AC3E}">
        <p14:creationId xmlns:p14="http://schemas.microsoft.com/office/powerpoint/2010/main" val="17061988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03885" y="116770"/>
            <a:ext cx="7772400" cy="1143000"/>
          </a:xfrm>
          <a:ln>
            <a:noFill/>
          </a:ln>
        </p:spPr>
        <p:txBody>
          <a:bodyPr/>
          <a:lstStyle/>
          <a:p>
            <a:pPr eaLnBrk="0" hangingPunct="0">
              <a:buClr>
                <a:schemeClr val="accent2"/>
              </a:buClr>
              <a:buSzPct val="100000"/>
              <a:buFont typeface="Arial" pitchFamily="34" charset="0"/>
              <a:defRPr/>
            </a:pPr>
            <a:r>
              <a:rPr lang="zh-CN" altLang="zh-CN" sz="3600" kern="1200" dirty="0">
                <a:effectLst>
                  <a:outerShdw blurRad="38100" dist="38100" dir="2700000" algn="tl">
                    <a:srgbClr val="C0C0C0"/>
                  </a:outerShdw>
                </a:effectLst>
                <a:latin typeface="宋体" pitchFamily="2" charset="-122"/>
                <a:ea typeface="宋体" pitchFamily="2" charset="-122"/>
              </a:rPr>
              <a:t>特别提示</a:t>
            </a:r>
          </a:p>
        </p:txBody>
      </p:sp>
      <p:sp>
        <p:nvSpPr>
          <p:cNvPr id="46083" name="Rectangle 3"/>
          <p:cNvSpPr>
            <a:spLocks noGrp="1" noChangeArrowheads="1"/>
          </p:cNvSpPr>
          <p:nvPr>
            <p:ph type="body" idx="1"/>
          </p:nvPr>
        </p:nvSpPr>
        <p:spPr>
          <a:xfrm>
            <a:off x="539720" y="1872130"/>
            <a:ext cx="8077201" cy="3429000"/>
          </a:xfrm>
          <a:solidFill>
            <a:srgbClr val="FFFF99"/>
          </a:solidFill>
          <a:ln cap="flat">
            <a:solidFill>
              <a:srgbClr val="000000"/>
            </a:solidFill>
            <a:prstDash val="sysDot"/>
          </a:ln>
        </p:spPr>
        <p:txBody>
          <a:bodyPr/>
          <a:lstStyle/>
          <a:p>
            <a:pPr algn="just"/>
            <a:r>
              <a:rPr lang="zh-CN" altLang="zh-CN" sz="2400" dirty="0">
                <a:latin typeface="宋体" pitchFamily="2" charset="-122"/>
                <a:ea typeface="宋体" pitchFamily="2" charset="-122"/>
                <a:cs typeface="Times New Roman" pitchFamily="18" charset="0"/>
              </a:rPr>
              <a:t> </a:t>
            </a:r>
            <a:r>
              <a:rPr lang="zh-CN" altLang="zh-CN" sz="2400" dirty="0">
                <a:latin typeface="宋体" pitchFamily="2" charset="-122"/>
                <a:ea typeface="宋体" pitchFamily="2" charset="-122"/>
              </a:rPr>
              <a:t>“</a:t>
            </a:r>
            <a:r>
              <a:rPr lang="zh-CN" sz="2400" dirty="0">
                <a:latin typeface="宋体" pitchFamily="2" charset="-122"/>
                <a:ea typeface="宋体" pitchFamily="2" charset="-122"/>
              </a:rPr>
              <a:t>计划无须事无巨细”、“凡事计划则不如无计划”。</a:t>
            </a:r>
          </a:p>
          <a:p>
            <a:pPr algn="just">
              <a:buFont typeface="Arial" pitchFamily="34" charset="0"/>
              <a:buNone/>
            </a:pPr>
            <a:endParaRPr lang="zh-CN" sz="2400" dirty="0">
              <a:latin typeface="宋体" pitchFamily="2" charset="-122"/>
              <a:ea typeface="宋体" pitchFamily="2" charset="-122"/>
            </a:endParaRPr>
          </a:p>
          <a:p>
            <a:pPr algn="just"/>
            <a:r>
              <a:rPr lang="zh-CN" sz="2400" dirty="0">
                <a:latin typeface="宋体" pitchFamily="2" charset="-122"/>
                <a:ea typeface="宋体" pitchFamily="2" charset="-122"/>
              </a:rPr>
              <a:t>“不需要大小事都周密计划，不必具体计划那些无关紧要的事”。</a:t>
            </a:r>
          </a:p>
          <a:p>
            <a:pPr algn="just">
              <a:buFont typeface="Arial" pitchFamily="34" charset="0"/>
              <a:buNone/>
            </a:pPr>
            <a:endParaRPr lang="zh-CN" sz="2400" dirty="0">
              <a:latin typeface="宋体" pitchFamily="2" charset="-122"/>
              <a:ea typeface="宋体" pitchFamily="2" charset="-122"/>
            </a:endParaRPr>
          </a:p>
          <a:p>
            <a:pPr algn="just"/>
            <a:r>
              <a:rPr lang="zh-CN" sz="2400" dirty="0">
                <a:latin typeface="宋体" pitchFamily="2" charset="-122"/>
                <a:ea typeface="宋体" pitchFamily="2" charset="-122"/>
              </a:rPr>
              <a:t>只须周密计划好最紧要的</a:t>
            </a:r>
            <a:r>
              <a:rPr lang="zh-CN" altLang="zh-CN" sz="2400" dirty="0">
                <a:latin typeface="宋体" pitchFamily="2" charset="-122"/>
                <a:ea typeface="宋体" pitchFamily="2" charset="-122"/>
              </a:rPr>
              <a:t>20</a:t>
            </a:r>
            <a:r>
              <a:rPr lang="zh-CN" sz="2400" dirty="0">
                <a:latin typeface="宋体" pitchFamily="2" charset="-122"/>
                <a:ea typeface="宋体" pitchFamily="2" charset="-122"/>
              </a:rPr>
              <a:t>％，其余的</a:t>
            </a:r>
            <a:r>
              <a:rPr lang="zh-CN" altLang="zh-CN" sz="2400" dirty="0">
                <a:latin typeface="宋体" pitchFamily="2" charset="-122"/>
                <a:ea typeface="宋体" pitchFamily="2" charset="-122"/>
              </a:rPr>
              <a:t>80</a:t>
            </a:r>
            <a:r>
              <a:rPr lang="zh-CN" sz="2400" dirty="0">
                <a:latin typeface="宋体" pitchFamily="2" charset="-122"/>
                <a:ea typeface="宋体" pitchFamily="2" charset="-122"/>
              </a:rPr>
              <a:t>％事情只要有备忘就足够了！</a:t>
            </a:r>
          </a:p>
          <a:p>
            <a:endParaRPr lang="zh-CN" sz="1800" dirty="0">
              <a:latin typeface="宋体" pitchFamily="2" charset="-122"/>
              <a:ea typeface="宋体" pitchFamily="2" charset="-122"/>
            </a:endParaRPr>
          </a:p>
          <a:p>
            <a:pPr>
              <a:buFont typeface="Arial" pitchFamily="34" charset="0"/>
              <a:buNone/>
            </a:pPr>
            <a:endParaRPr lang="zh-CN" altLang="zh-CN" sz="1800" dirty="0">
              <a:latin typeface="宋体" pitchFamily="2" charset="-122"/>
              <a:ea typeface="宋体" pitchFamily="2" charset="-122"/>
            </a:endParaRPr>
          </a:p>
        </p:txBody>
      </p:sp>
    </p:spTree>
    <p:extLst>
      <p:ext uri="{BB962C8B-B14F-4D97-AF65-F5344CB8AC3E}">
        <p14:creationId xmlns:p14="http://schemas.microsoft.com/office/powerpoint/2010/main" val="7775890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99745" y="125850"/>
            <a:ext cx="7772400" cy="1143000"/>
          </a:xfrm>
          <a:ln>
            <a:noFill/>
          </a:ln>
        </p:spPr>
        <p:txBody>
          <a:bodyPr/>
          <a:lstStyle/>
          <a:p>
            <a:pPr eaLnBrk="0" hangingPunct="0">
              <a:buClr>
                <a:schemeClr val="accent2"/>
              </a:buClr>
              <a:buSzPct val="100000"/>
              <a:buFont typeface="Arial" pitchFamily="34" charset="0"/>
              <a:defRPr/>
            </a:pPr>
            <a:r>
              <a:rPr lang="zh-CN" altLang="zh-CN" sz="3600" kern="1200" dirty="0">
                <a:effectLst>
                  <a:outerShdw blurRad="38100" dist="38100" dir="2700000" algn="tl">
                    <a:srgbClr val="C0C0C0"/>
                  </a:outerShdw>
                </a:effectLst>
                <a:latin typeface="宋体" pitchFamily="2" charset="-122"/>
                <a:ea typeface="宋体" pitchFamily="2" charset="-122"/>
              </a:rPr>
              <a:t>计划锦囊</a:t>
            </a:r>
          </a:p>
        </p:txBody>
      </p:sp>
      <p:sp>
        <p:nvSpPr>
          <p:cNvPr id="47107" name="Rectangle 3"/>
          <p:cNvSpPr>
            <a:spLocks noGrp="1" noChangeArrowheads="1"/>
          </p:cNvSpPr>
          <p:nvPr>
            <p:ph type="body" idx="1"/>
          </p:nvPr>
        </p:nvSpPr>
        <p:spPr>
          <a:xfrm>
            <a:off x="1143000" y="1979613"/>
            <a:ext cx="7086600" cy="4113212"/>
          </a:xfrm>
          <a:solidFill>
            <a:srgbClr val="FFFF99"/>
          </a:solidFill>
          <a:ln cap="flat">
            <a:solidFill>
              <a:srgbClr val="000000"/>
            </a:solidFill>
            <a:prstDash val="sysDot"/>
          </a:ln>
        </p:spPr>
        <p:txBody>
          <a:bodyPr/>
          <a:lstStyle/>
          <a:p>
            <a:pPr>
              <a:buFont typeface="Arial" pitchFamily="34" charset="0"/>
              <a:buNone/>
            </a:pPr>
            <a:endParaRPr lang="zh-CN" altLang="zh-CN" dirty="0">
              <a:latin typeface="宋体" pitchFamily="2" charset="-122"/>
              <a:ea typeface="宋体" pitchFamily="2" charset="-122"/>
            </a:endParaRPr>
          </a:p>
          <a:p>
            <a:pPr algn="just">
              <a:buFont typeface="Arial" pitchFamily="34" charset="0"/>
              <a:buNone/>
            </a:pPr>
            <a:r>
              <a:rPr lang="zh-CN" altLang="zh-CN" sz="2800" dirty="0">
                <a:latin typeface="宋体" pitchFamily="2" charset="-122"/>
                <a:ea typeface="宋体" pitchFamily="2" charset="-122"/>
              </a:rPr>
              <a:t>*      </a:t>
            </a:r>
            <a:r>
              <a:rPr lang="zh-CN" sz="2800" dirty="0">
                <a:latin typeface="宋体" pitchFamily="2" charset="-122"/>
                <a:ea typeface="宋体" pitchFamily="2" charset="-122"/>
              </a:rPr>
              <a:t>计划的基础和关注核心是目标。</a:t>
            </a:r>
          </a:p>
          <a:p>
            <a:pPr algn="just">
              <a:buFont typeface="Arial" pitchFamily="34" charset="0"/>
              <a:buNone/>
            </a:pPr>
            <a:r>
              <a:rPr lang="zh-CN" sz="2800" dirty="0">
                <a:latin typeface="宋体" pitchFamily="2" charset="-122"/>
                <a:ea typeface="宋体" pitchFamily="2" charset="-122"/>
              </a:rPr>
              <a:t>*      好的目标要符合</a:t>
            </a:r>
            <a:r>
              <a:rPr lang="zh-CN" altLang="zh-CN" sz="2800" dirty="0">
                <a:latin typeface="宋体" pitchFamily="2" charset="-122"/>
                <a:ea typeface="宋体" pitchFamily="2" charset="-122"/>
              </a:rPr>
              <a:t>SMART</a:t>
            </a:r>
            <a:r>
              <a:rPr lang="zh-CN" sz="2800" dirty="0">
                <a:latin typeface="宋体" pitchFamily="2" charset="-122"/>
                <a:ea typeface="宋体" pitchFamily="2" charset="-122"/>
              </a:rPr>
              <a:t>原则。</a:t>
            </a:r>
          </a:p>
          <a:p>
            <a:pPr algn="just">
              <a:buFont typeface="Arial" pitchFamily="34" charset="0"/>
              <a:buNone/>
            </a:pPr>
            <a:r>
              <a:rPr lang="zh-CN" sz="2800" dirty="0">
                <a:latin typeface="宋体" pitchFamily="2" charset="-122"/>
                <a:ea typeface="宋体" pitchFamily="2" charset="-122"/>
              </a:rPr>
              <a:t>*      目标要有主次之分和优先顺序。</a:t>
            </a:r>
          </a:p>
          <a:p>
            <a:pPr algn="just">
              <a:buFont typeface="Arial" pitchFamily="34" charset="0"/>
              <a:buNone/>
            </a:pPr>
            <a:r>
              <a:rPr lang="zh-CN" sz="2800" dirty="0">
                <a:latin typeface="宋体" pitchFamily="2" charset="-122"/>
                <a:ea typeface="宋体" pitchFamily="2" charset="-122"/>
              </a:rPr>
              <a:t>*      目标设定最后期限，专人负责。</a:t>
            </a:r>
          </a:p>
          <a:p>
            <a:pPr algn="just">
              <a:buFont typeface="Arial" pitchFamily="34" charset="0"/>
              <a:buNone/>
            </a:pPr>
            <a:r>
              <a:rPr lang="zh-CN" sz="2800" dirty="0">
                <a:latin typeface="宋体" pitchFamily="2" charset="-122"/>
                <a:ea typeface="宋体" pitchFamily="2" charset="-122"/>
              </a:rPr>
              <a:t>*      防火重于救火，预先评估问题。</a:t>
            </a:r>
          </a:p>
          <a:p>
            <a:pPr>
              <a:buFont typeface="Arial" pitchFamily="34" charset="0"/>
              <a:buNone/>
            </a:pPr>
            <a:endParaRPr lang="zh-CN" altLang="zh-CN" sz="2800" dirty="0">
              <a:latin typeface="宋体" pitchFamily="2" charset="-122"/>
              <a:ea typeface="宋体" pitchFamily="2" charset="-122"/>
            </a:endParaRPr>
          </a:p>
        </p:txBody>
      </p:sp>
    </p:spTree>
    <p:extLst>
      <p:ext uri="{BB962C8B-B14F-4D97-AF65-F5344CB8AC3E}">
        <p14:creationId xmlns:p14="http://schemas.microsoft.com/office/powerpoint/2010/main" val="15017596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6692" y="2492896"/>
            <a:ext cx="9430692" cy="3197696"/>
          </a:xfrm>
          <a:prstGeom prst="rect">
            <a:avLst/>
          </a:prstGeom>
        </p:spPr>
        <p:txBody>
          <a:bodyPr/>
          <a:lstStyle/>
          <a:p>
            <a:pPr algn="ctr">
              <a:defRPr/>
            </a:pPr>
            <a:r>
              <a:rPr lang="en-US" altLang="zh-CN" sz="4400" kern="0" dirty="0" smtClean="0">
                <a:solidFill>
                  <a:srgbClr val="FF0000"/>
                </a:solidFill>
                <a:latin typeface="+mj-lt"/>
                <a:ea typeface="黑体" pitchFamily="49" charset="-122"/>
                <a:cs typeface="+mj-cs"/>
              </a:rPr>
              <a:t>3</a:t>
            </a:r>
            <a:r>
              <a:rPr lang="zh-CN" altLang="en-US" sz="4400" kern="0" dirty="0" smtClean="0">
                <a:solidFill>
                  <a:srgbClr val="FF0000"/>
                </a:solidFill>
                <a:latin typeface="+mj-lt"/>
                <a:ea typeface="黑体" pitchFamily="49" charset="-122"/>
                <a:cs typeface="+mj-cs"/>
              </a:rPr>
              <a:t>、激发员工活力</a:t>
            </a:r>
            <a:endParaRPr lang="en-US" altLang="zh-CN" sz="4400" kern="0" dirty="0" smtClean="0">
              <a:solidFill>
                <a:srgbClr val="FF0000"/>
              </a:solidFill>
              <a:latin typeface="+mj-lt"/>
              <a:ea typeface="黑体" pitchFamily="49" charset="-122"/>
              <a:cs typeface="+mj-cs"/>
            </a:endParaRPr>
          </a:p>
        </p:txBody>
      </p:sp>
    </p:spTree>
    <p:extLst>
      <p:ext uri="{BB962C8B-B14F-4D97-AF65-F5344CB8AC3E}">
        <p14:creationId xmlns:p14="http://schemas.microsoft.com/office/powerpoint/2010/main" val="2211209297"/>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0"/>
            <a:ext cx="8229600" cy="1143000"/>
          </a:xfrm>
        </p:spPr>
        <p:txBody>
          <a:bodyPr/>
          <a:lstStyle/>
          <a:p>
            <a:endParaRPr lang="zh-CN" altLang="en-US" smtClean="0">
              <a:ea typeface="宋体" pitchFamily="2" charset="-122"/>
            </a:endParaRPr>
          </a:p>
        </p:txBody>
      </p:sp>
      <p:graphicFrame>
        <p:nvGraphicFramePr>
          <p:cNvPr id="719912" name="Group 40"/>
          <p:cNvGraphicFramePr>
            <a:graphicFrameLocks noGrp="1"/>
          </p:cNvGraphicFramePr>
          <p:nvPr>
            <p:ph type="tbl" idx="1"/>
          </p:nvPr>
        </p:nvGraphicFramePr>
        <p:xfrm>
          <a:off x="0" y="1341438"/>
          <a:ext cx="9144000" cy="5242560"/>
        </p:xfrm>
        <a:graphic>
          <a:graphicData uri="http://schemas.openxmlformats.org/drawingml/2006/table">
            <a:tbl>
              <a:tblPr/>
              <a:tblGrid>
                <a:gridCol w="1279525"/>
                <a:gridCol w="7864475"/>
              </a:tblGrid>
              <a:tr h="5715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你的员工有没有以下的情况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症状</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需要付出额外努力的时候表现出不合作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症状</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不愿自动做额外的工作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症状</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迟到、早退或旷工，而没有令人满意的解释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症状</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午餐时间拖长，尽量逃避工作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症状</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不能按时完成工作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症状</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工作无精打采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症状</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常抱怨鸡毛蒜皮的琐事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症状</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工作时间时尽埋怨别人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tx1"/>
                          </a:solidFill>
                          <a:effectLst/>
                          <a:latin typeface="Arial" pitchFamily="34" charset="0"/>
                          <a:ea typeface="宋体" pitchFamily="2" charset="-122"/>
                          <a:cs typeface="Arial" pitchFamily="34" charset="0"/>
                        </a:rPr>
                        <a:t>症状</a:t>
                      </a:r>
                      <a:r>
                        <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拒绝服从指示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0287753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50720" y="260780"/>
            <a:ext cx="8229600" cy="914400"/>
          </a:xfrm>
        </p:spPr>
        <p:txBody>
          <a:bodyPr/>
          <a:lstStyle/>
          <a:p>
            <a:pPr eaLnBrk="0" hangingPunct="0">
              <a:lnSpc>
                <a:spcPct val="70000"/>
              </a:lnSpc>
              <a:buClr>
                <a:schemeClr val="accent2"/>
              </a:buClr>
              <a:defRPr/>
            </a:pPr>
            <a:r>
              <a:rPr lang="en-US" altLang="zh-CN" sz="3600" kern="1200" dirty="0">
                <a:solidFill>
                  <a:schemeClr val="tx2"/>
                </a:solidFill>
                <a:effectLst>
                  <a:outerShdw blurRad="38100" dist="38100" dir="2700000" algn="tl">
                    <a:srgbClr val="C0C0C0"/>
                  </a:outerShdw>
                </a:effectLst>
                <a:ea typeface="宋体" pitchFamily="2" charset="-122"/>
              </a:rPr>
              <a:t> </a:t>
            </a:r>
            <a:r>
              <a:rPr lang="zh-CN" altLang="en-US" sz="3600" kern="1200" dirty="0">
                <a:solidFill>
                  <a:schemeClr val="tx2"/>
                </a:solidFill>
                <a:effectLst>
                  <a:outerShdw blurRad="38100" dist="38100" dir="2700000" algn="tl">
                    <a:srgbClr val="C0C0C0"/>
                  </a:outerShdw>
                </a:effectLst>
                <a:ea typeface="宋体" pitchFamily="2" charset="-122"/>
              </a:rPr>
              <a:t>士气低</a:t>
            </a:r>
            <a:r>
              <a:rPr lang="zh-CN" altLang="en-US" sz="3600" kern="1200" dirty="0" smtClean="0">
                <a:solidFill>
                  <a:schemeClr val="tx2"/>
                </a:solidFill>
                <a:effectLst>
                  <a:outerShdw blurRad="38100" dist="38100" dir="2700000" algn="tl">
                    <a:srgbClr val="C0C0C0"/>
                  </a:outerShdw>
                </a:effectLst>
                <a:ea typeface="宋体" pitchFamily="2" charset="-122"/>
              </a:rPr>
              <a:t>落</a:t>
            </a:r>
            <a:r>
              <a:rPr lang="zh-CN" altLang="en-US" sz="3600" kern="1200" dirty="0">
                <a:solidFill>
                  <a:schemeClr val="tx2"/>
                </a:solidFill>
                <a:effectLst>
                  <a:outerShdw blurRad="38100" dist="38100" dir="2700000" algn="tl">
                    <a:srgbClr val="C0C0C0"/>
                  </a:outerShdw>
                </a:effectLst>
                <a:ea typeface="宋体" pitchFamily="2" charset="-122"/>
              </a:rPr>
              <a:t>的原因</a:t>
            </a:r>
          </a:p>
        </p:txBody>
      </p:sp>
      <p:sp>
        <p:nvSpPr>
          <p:cNvPr id="19459" name="Rectangle 3"/>
          <p:cNvSpPr>
            <a:spLocks noGrp="1" noChangeArrowheads="1"/>
          </p:cNvSpPr>
          <p:nvPr>
            <p:ph type="body" idx="1"/>
          </p:nvPr>
        </p:nvSpPr>
        <p:spPr>
          <a:xfrm>
            <a:off x="107504" y="1772816"/>
            <a:ext cx="8676456" cy="3446512"/>
          </a:xfrm>
        </p:spPr>
        <p:txBody>
          <a:bodyPr/>
          <a:lstStyle/>
          <a:p>
            <a:pPr lvl="1"/>
            <a:r>
              <a:rPr lang="zh-CN" altLang="en-US" sz="3200" dirty="0">
                <a:latin typeface="华文中宋" pitchFamily="2" charset="-122"/>
                <a:ea typeface="华文中宋" pitchFamily="2" charset="-122"/>
              </a:rPr>
              <a:t>需求长期得不到满足</a:t>
            </a:r>
          </a:p>
          <a:p>
            <a:pPr lvl="1"/>
            <a:r>
              <a:rPr lang="zh-CN" altLang="en-US" sz="3200" dirty="0">
                <a:latin typeface="华文中宋" pitchFamily="2" charset="-122"/>
                <a:ea typeface="华文中宋" pitchFamily="2" charset="-122"/>
              </a:rPr>
              <a:t>控制过严</a:t>
            </a:r>
          </a:p>
          <a:p>
            <a:pPr lvl="1"/>
            <a:r>
              <a:rPr lang="zh-CN" altLang="en-US" sz="3200" dirty="0">
                <a:latin typeface="华文中宋" pitchFamily="2" charset="-122"/>
                <a:ea typeface="华文中宋" pitchFamily="2" charset="-122"/>
              </a:rPr>
              <a:t>目标问题</a:t>
            </a:r>
          </a:p>
          <a:p>
            <a:pPr lvl="2"/>
            <a:r>
              <a:rPr lang="zh-CN" altLang="en-US" sz="2800" dirty="0">
                <a:latin typeface="华文中宋" pitchFamily="2" charset="-122"/>
                <a:ea typeface="华文中宋" pitchFamily="2" charset="-122"/>
              </a:rPr>
              <a:t>目标过高或过低，以及在标准、实施、结果等方面都可能造成士气低落；</a:t>
            </a:r>
          </a:p>
          <a:p>
            <a:pPr lvl="1"/>
            <a:r>
              <a:rPr lang="zh-CN" altLang="en-US" sz="3200" dirty="0">
                <a:latin typeface="华文中宋" pitchFamily="2" charset="-122"/>
                <a:ea typeface="华文中宋" pitchFamily="2" charset="-122"/>
              </a:rPr>
              <a:t>老是挨批评</a:t>
            </a:r>
          </a:p>
          <a:p>
            <a:pPr lvl="1"/>
            <a:r>
              <a:rPr lang="zh-CN" altLang="en-US" sz="3200" dirty="0">
                <a:latin typeface="华文中宋" pitchFamily="2" charset="-122"/>
                <a:ea typeface="华文中宋" pitchFamily="2" charset="-122"/>
              </a:rPr>
              <a:t>不公平</a:t>
            </a:r>
          </a:p>
          <a:p>
            <a:pPr lvl="2"/>
            <a:r>
              <a:rPr lang="zh-CN" altLang="en-US" sz="2800" dirty="0">
                <a:latin typeface="华文中宋" pitchFamily="2" charset="-122"/>
                <a:ea typeface="华文中宋" pitchFamily="2" charset="-122"/>
              </a:rPr>
              <a:t>工作中，基层经理处理问题时总是不公平、偏心，下属会对此提出强烈的抗议以示不满</a:t>
            </a:r>
            <a:r>
              <a:rPr lang="en-US" altLang="zh-CN" sz="2800" dirty="0">
                <a:latin typeface="华文中宋" pitchFamily="2" charset="-122"/>
                <a:ea typeface="华文中宋" pitchFamily="2" charset="-122"/>
              </a:rPr>
              <a:t>;</a:t>
            </a:r>
          </a:p>
        </p:txBody>
      </p:sp>
    </p:spTree>
    <p:extLst>
      <p:ext uri="{BB962C8B-B14F-4D97-AF65-F5344CB8AC3E}">
        <p14:creationId xmlns:p14="http://schemas.microsoft.com/office/powerpoint/2010/main" val="288888143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zh-CN" altLang="zh-CN"/>
          </a:p>
        </p:txBody>
      </p:sp>
      <p:sp>
        <p:nvSpPr>
          <p:cNvPr id="20483" name="Rectangle 3"/>
          <p:cNvSpPr>
            <a:spLocks noGrp="1" noChangeArrowheads="1"/>
          </p:cNvSpPr>
          <p:nvPr>
            <p:ph type="body" idx="1"/>
          </p:nvPr>
        </p:nvSpPr>
        <p:spPr>
          <a:xfrm>
            <a:off x="533400" y="2590801"/>
            <a:ext cx="8229600" cy="2566392"/>
          </a:xfrm>
        </p:spPr>
        <p:txBody>
          <a:bodyPr/>
          <a:lstStyle/>
          <a:p>
            <a:pPr>
              <a:buFont typeface="Wingdings" pitchFamily="2" charset="2"/>
              <a:buNone/>
            </a:pPr>
            <a:r>
              <a:rPr lang="en-US" altLang="zh-CN" sz="4000" dirty="0"/>
              <a:t>     </a:t>
            </a:r>
            <a:r>
              <a:rPr lang="zh-CN" altLang="en-US" sz="4000" dirty="0" smtClean="0">
                <a:latin typeface="华文中宋" pitchFamily="2" charset="-122"/>
                <a:ea typeface="华文中宋" pitchFamily="2" charset="-122"/>
              </a:rPr>
              <a:t>这</a:t>
            </a:r>
            <a:r>
              <a:rPr lang="zh-CN" altLang="en-US" sz="4000" dirty="0">
                <a:latin typeface="华文中宋" pitchFamily="2" charset="-122"/>
                <a:ea typeface="华文中宋" pitchFamily="2" charset="-122"/>
              </a:rPr>
              <a:t>些问题怎样解决呢？</a:t>
            </a:r>
          </a:p>
          <a:p>
            <a:pPr>
              <a:buFont typeface="Wingdings" pitchFamily="2" charset="2"/>
              <a:buNone/>
            </a:pPr>
            <a:r>
              <a:rPr lang="zh-CN" altLang="en-US" sz="4000" dirty="0">
                <a:latin typeface="华文中宋" pitchFamily="2" charset="-122"/>
                <a:ea typeface="华文中宋" pitchFamily="2" charset="-122"/>
              </a:rPr>
              <a:t>             </a:t>
            </a:r>
            <a:endParaRPr lang="en-US" altLang="zh-CN" sz="4000" dirty="0" smtClean="0">
              <a:latin typeface="华文中宋" pitchFamily="2" charset="-122"/>
              <a:ea typeface="华文中宋" pitchFamily="2" charset="-122"/>
            </a:endParaRPr>
          </a:p>
          <a:p>
            <a:pPr algn="r">
              <a:buFont typeface="Wingdings" pitchFamily="2" charset="2"/>
              <a:buNone/>
            </a:pPr>
            <a:r>
              <a:rPr lang="en-US" altLang="zh-CN" sz="4000" dirty="0" smtClean="0">
                <a:solidFill>
                  <a:srgbClr val="003399"/>
                </a:solidFill>
                <a:latin typeface="华文中宋" pitchFamily="2" charset="-122"/>
                <a:ea typeface="华文中宋" pitchFamily="2" charset="-122"/>
              </a:rPr>
              <a:t>						</a:t>
            </a:r>
            <a:r>
              <a:rPr lang="en-US" altLang="zh-CN" sz="4000" dirty="0" smtClean="0">
                <a:solidFill>
                  <a:srgbClr val="FF0000"/>
                </a:solidFill>
                <a:latin typeface="华文中宋" pitchFamily="2" charset="-122"/>
                <a:ea typeface="华文中宋" pitchFamily="2" charset="-122"/>
              </a:rPr>
              <a:t>——</a:t>
            </a:r>
            <a:r>
              <a:rPr lang="zh-CN" altLang="en-US" sz="4000" dirty="0">
                <a:solidFill>
                  <a:srgbClr val="FF0000"/>
                </a:solidFill>
                <a:latin typeface="华文中宋" pitchFamily="2" charset="-122"/>
                <a:ea typeface="华文中宋" pitchFamily="2" charset="-122"/>
              </a:rPr>
              <a:t>激励</a:t>
            </a:r>
          </a:p>
        </p:txBody>
      </p:sp>
    </p:spTree>
    <p:extLst>
      <p:ext uri="{BB962C8B-B14F-4D97-AF65-F5344CB8AC3E}">
        <p14:creationId xmlns:p14="http://schemas.microsoft.com/office/powerpoint/2010/main" val="252924431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61067" y="405045"/>
            <a:ext cx="8147248" cy="431775"/>
          </a:xfrm>
        </p:spPr>
        <p:txBody>
          <a:bodyPr>
            <a:normAutofit fontScale="90000"/>
          </a:bodyPr>
          <a:lstStyle/>
          <a:p>
            <a:pPr>
              <a:lnSpc>
                <a:spcPts val="6600"/>
              </a:lnSpc>
              <a:defRPr/>
            </a:pPr>
            <a:r>
              <a:rPr lang="zh-CN" altLang="en-US" sz="4000" kern="1200" dirty="0" smtClean="0">
                <a:solidFill>
                  <a:schemeClr val="tx2"/>
                </a:solidFill>
                <a:effectLst>
                  <a:outerShdw blurRad="38100" dist="38100" dir="2700000" algn="tl">
                    <a:srgbClr val="C0C0C0"/>
                  </a:outerShdw>
                </a:effectLst>
                <a:ea typeface="宋体" pitchFamily="2" charset="-122"/>
              </a:rPr>
              <a:t>激励的定义</a:t>
            </a:r>
            <a:endParaRPr lang="zh-CN" altLang="en-US" sz="2400" b="1" kern="1200" dirty="0" smtClean="0">
              <a:solidFill>
                <a:schemeClr val="tx1"/>
              </a:solidFill>
              <a:latin typeface="宋体" pitchFamily="2" charset="-122"/>
              <a:ea typeface="宋体" pitchFamily="2" charset="-122"/>
              <a:cs typeface="+mn-cs"/>
            </a:endParaRPr>
          </a:p>
        </p:txBody>
      </p:sp>
      <p:sp>
        <p:nvSpPr>
          <p:cNvPr id="80899" name="Rectangle 3"/>
          <p:cNvSpPr>
            <a:spLocks noGrp="1" noChangeArrowheads="1"/>
          </p:cNvSpPr>
          <p:nvPr>
            <p:ph idx="1"/>
          </p:nvPr>
        </p:nvSpPr>
        <p:spPr>
          <a:xfrm>
            <a:off x="107504" y="2204864"/>
            <a:ext cx="8496175" cy="3517627"/>
          </a:xfrm>
        </p:spPr>
        <p:txBody>
          <a:bodyPr/>
          <a:lstStyle/>
          <a:p>
            <a:pPr>
              <a:lnSpc>
                <a:spcPct val="90000"/>
              </a:lnSpc>
            </a:pPr>
            <a:r>
              <a:rPr lang="zh-CN" altLang="en-US" sz="2800" dirty="0">
                <a:latin typeface="宋体" pitchFamily="2" charset="-122"/>
                <a:ea typeface="宋体" pitchFamily="2" charset="-122"/>
              </a:rPr>
              <a:t>激励－－就是让人们自愿的做你想让他们做的事</a:t>
            </a:r>
            <a:r>
              <a:rPr lang="zh-CN" altLang="en-US" sz="2800" dirty="0" smtClean="0">
                <a:latin typeface="宋体" pitchFamily="2" charset="-122"/>
                <a:ea typeface="宋体" pitchFamily="2" charset="-122"/>
              </a:rPr>
              <a:t>。</a:t>
            </a:r>
            <a:r>
              <a:rPr lang="zh-CN" altLang="en-US" sz="2800" dirty="0">
                <a:latin typeface="宋体" pitchFamily="2" charset="-122"/>
                <a:ea typeface="宋体" pitchFamily="2" charset="-122"/>
              </a:rPr>
              <a:t>	      </a:t>
            </a:r>
          </a:p>
          <a:p>
            <a:pPr>
              <a:lnSpc>
                <a:spcPct val="90000"/>
              </a:lnSpc>
              <a:buNone/>
            </a:pPr>
            <a:endParaRPr lang="en-US" altLang="zh-CN" sz="2800" dirty="0" smtClean="0">
              <a:latin typeface="宋体" pitchFamily="2" charset="-122"/>
              <a:ea typeface="宋体" pitchFamily="2" charset="-122"/>
            </a:endParaRPr>
          </a:p>
          <a:p>
            <a:pPr>
              <a:lnSpc>
                <a:spcPct val="90000"/>
              </a:lnSpc>
              <a:buNone/>
            </a:pPr>
            <a:r>
              <a:rPr lang="en-US" altLang="zh-CN" sz="2800" dirty="0" smtClean="0">
                <a:latin typeface="宋体" pitchFamily="2" charset="-122"/>
                <a:ea typeface="宋体" pitchFamily="2" charset="-122"/>
              </a:rPr>
              <a:t>				</a:t>
            </a:r>
            <a:r>
              <a:rPr lang="zh-CN" altLang="en-US" sz="2800" dirty="0" smtClean="0">
                <a:latin typeface="宋体" pitchFamily="2" charset="-122"/>
                <a:ea typeface="宋体" pitchFamily="2" charset="-122"/>
              </a:rPr>
              <a:t>这</a:t>
            </a:r>
            <a:r>
              <a:rPr lang="zh-CN" altLang="en-US" sz="2800" dirty="0">
                <a:latin typeface="宋体" pitchFamily="2" charset="-122"/>
                <a:ea typeface="宋体" pitchFamily="2" charset="-122"/>
              </a:rPr>
              <a:t>是一门艺术。</a:t>
            </a:r>
          </a:p>
          <a:p>
            <a:pPr>
              <a:lnSpc>
                <a:spcPct val="90000"/>
              </a:lnSpc>
            </a:pPr>
            <a:endParaRPr lang="zh-CN" altLang="en-US" sz="2800" dirty="0">
              <a:latin typeface="宋体" pitchFamily="2" charset="-122"/>
              <a:ea typeface="宋体" pitchFamily="2" charset="-122"/>
            </a:endParaRPr>
          </a:p>
          <a:p>
            <a:pPr>
              <a:lnSpc>
                <a:spcPct val="90000"/>
              </a:lnSpc>
            </a:pPr>
            <a:r>
              <a:rPr lang="zh-CN" altLang="en-US" sz="2800" dirty="0">
                <a:latin typeface="宋体" pitchFamily="2" charset="-122"/>
                <a:ea typeface="宋体" pitchFamily="2" charset="-122"/>
              </a:rPr>
              <a:t>激励是打开心房的钥匙，是启动行为的按钮。选</a:t>
            </a:r>
            <a:r>
              <a:rPr lang="zh-CN" altLang="en-US" sz="2800" dirty="0" smtClean="0">
                <a:latin typeface="宋体" pitchFamily="2" charset="-122"/>
                <a:ea typeface="宋体" pitchFamily="2" charset="-122"/>
              </a:rPr>
              <a:t>择什</a:t>
            </a:r>
            <a:r>
              <a:rPr lang="zh-CN" altLang="en-US" sz="2800" dirty="0">
                <a:latin typeface="宋体" pitchFamily="2" charset="-122"/>
                <a:ea typeface="宋体" pitchFamily="2" charset="-122"/>
              </a:rPr>
              <a:t>么钥匙，按下什么按钮，就会产生相应的行为</a:t>
            </a:r>
            <a:r>
              <a:rPr lang="zh-CN" altLang="en-US" sz="2800" dirty="0" smtClean="0">
                <a:latin typeface="宋体" pitchFamily="2" charset="-122"/>
                <a:ea typeface="宋体" pitchFamily="2" charset="-122"/>
              </a:rPr>
              <a:t>和动</a:t>
            </a:r>
            <a:r>
              <a:rPr lang="zh-CN" altLang="en-US" sz="2800" dirty="0">
                <a:latin typeface="宋体" pitchFamily="2" charset="-122"/>
                <a:ea typeface="宋体" pitchFamily="2" charset="-122"/>
              </a:rPr>
              <a:t>机。</a:t>
            </a:r>
          </a:p>
          <a:p>
            <a:pPr>
              <a:lnSpc>
                <a:spcPct val="90000"/>
              </a:lnSpc>
            </a:pPr>
            <a:endParaRPr lang="en-US" altLang="zh-CN" sz="2800" dirty="0">
              <a:latin typeface="宋体" pitchFamily="2" charset="-122"/>
              <a:ea typeface="宋体" pitchFamily="2" charset="-122"/>
            </a:endParaRPr>
          </a:p>
        </p:txBody>
      </p:sp>
    </p:spTree>
    <p:extLst>
      <p:ext uri="{BB962C8B-B14F-4D97-AF65-F5344CB8AC3E}">
        <p14:creationId xmlns:p14="http://schemas.microsoft.com/office/powerpoint/2010/main" val="1327076997"/>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zh-CN" altLang="zh-CN"/>
          </a:p>
        </p:txBody>
      </p:sp>
      <p:sp>
        <p:nvSpPr>
          <p:cNvPr id="8195" name="Rectangle 3"/>
          <p:cNvSpPr>
            <a:spLocks noGrp="1" noChangeArrowheads="1"/>
          </p:cNvSpPr>
          <p:nvPr>
            <p:ph type="body" idx="1"/>
          </p:nvPr>
        </p:nvSpPr>
        <p:spPr>
          <a:xfrm>
            <a:off x="304800" y="1752600"/>
            <a:ext cx="8229600" cy="4525963"/>
          </a:xfrm>
        </p:spPr>
        <p:txBody>
          <a:bodyPr/>
          <a:lstStyle/>
          <a:p>
            <a:pPr>
              <a:lnSpc>
                <a:spcPct val="90000"/>
              </a:lnSpc>
              <a:buFont typeface="Wingdings" pitchFamily="2" charset="2"/>
              <a:buNone/>
            </a:pPr>
            <a:r>
              <a:rPr lang="en-US" altLang="zh-CN" sz="2800" dirty="0"/>
              <a:t>                      </a:t>
            </a:r>
            <a:endParaRPr lang="en-US" altLang="zh-CN" sz="2800" b="1" dirty="0">
              <a:solidFill>
                <a:schemeClr val="bg2"/>
              </a:solidFill>
            </a:endParaRPr>
          </a:p>
          <a:p>
            <a:pPr>
              <a:lnSpc>
                <a:spcPct val="90000"/>
              </a:lnSpc>
              <a:buFont typeface="Wingdings" pitchFamily="2" charset="2"/>
              <a:buNone/>
            </a:pPr>
            <a:r>
              <a:rPr lang="en-US" altLang="zh-CN" sz="2800" b="1" dirty="0">
                <a:solidFill>
                  <a:schemeClr val="bg2"/>
                </a:solidFill>
              </a:rPr>
              <a:t>                </a:t>
            </a:r>
            <a:r>
              <a:rPr lang="zh-CN" altLang="en-US" sz="2800" b="1" dirty="0">
                <a:latin typeface="华文中宋" pitchFamily="2" charset="-122"/>
                <a:ea typeface="华文中宋" pitchFamily="2" charset="-122"/>
              </a:rPr>
              <a:t>人为什么需 要 激   励</a:t>
            </a:r>
            <a:r>
              <a:rPr lang="zh-CN" altLang="en-US" sz="5400" b="1" dirty="0">
                <a:latin typeface="华文中宋" pitchFamily="2" charset="-122"/>
                <a:ea typeface="华文中宋" pitchFamily="2" charset="-122"/>
              </a:rPr>
              <a:t>？</a:t>
            </a:r>
          </a:p>
          <a:p>
            <a:pPr>
              <a:lnSpc>
                <a:spcPct val="90000"/>
              </a:lnSpc>
              <a:buFont typeface="Wingdings" pitchFamily="2" charset="2"/>
              <a:buNone/>
            </a:pPr>
            <a:r>
              <a:rPr lang="zh-CN" altLang="en-US" sz="4800" b="1" dirty="0">
                <a:solidFill>
                  <a:srgbClr val="003399"/>
                </a:solidFill>
                <a:latin typeface="华文中宋" pitchFamily="2" charset="-122"/>
                <a:ea typeface="华文中宋" pitchFamily="2" charset="-122"/>
              </a:rPr>
              <a:t>         </a:t>
            </a:r>
            <a:r>
              <a:rPr lang="zh-CN" altLang="en-US" sz="2800" b="1" dirty="0">
                <a:solidFill>
                  <a:srgbClr val="FF0000"/>
                </a:solidFill>
                <a:latin typeface="华文中宋" pitchFamily="2" charset="-122"/>
                <a:ea typeface="华文中宋" pitchFamily="2" charset="-122"/>
              </a:rPr>
              <a:t>激励为什么会发生作用</a:t>
            </a:r>
            <a:r>
              <a:rPr lang="zh-CN" altLang="en-US" sz="5400" b="1" dirty="0">
                <a:solidFill>
                  <a:srgbClr val="FF0000"/>
                </a:solidFill>
                <a:latin typeface="华文中宋" pitchFamily="2" charset="-122"/>
                <a:ea typeface="华文中宋" pitchFamily="2" charset="-122"/>
              </a:rPr>
              <a:t>？</a:t>
            </a:r>
          </a:p>
          <a:p>
            <a:pPr>
              <a:lnSpc>
                <a:spcPct val="90000"/>
              </a:lnSpc>
              <a:buFont typeface="Wingdings" pitchFamily="2" charset="2"/>
              <a:buNone/>
            </a:pPr>
            <a:r>
              <a:rPr lang="zh-CN" altLang="en-US" sz="3600" b="1" dirty="0">
                <a:solidFill>
                  <a:srgbClr val="FF0000"/>
                </a:solidFill>
                <a:latin typeface="华文中宋" pitchFamily="2" charset="-122"/>
                <a:ea typeface="华文中宋" pitchFamily="2" charset="-122"/>
              </a:rPr>
              <a:t>     </a:t>
            </a:r>
          </a:p>
          <a:p>
            <a:pPr>
              <a:lnSpc>
                <a:spcPct val="90000"/>
              </a:lnSpc>
              <a:buFont typeface="Wingdings" pitchFamily="2" charset="2"/>
              <a:buNone/>
            </a:pPr>
            <a:r>
              <a:rPr lang="zh-CN" altLang="en-US" sz="3600" b="1" dirty="0">
                <a:solidFill>
                  <a:srgbClr val="FF0000"/>
                </a:solidFill>
                <a:latin typeface="华文中宋" pitchFamily="2" charset="-122"/>
                <a:ea typeface="华文中宋" pitchFamily="2" charset="-122"/>
              </a:rPr>
              <a:t>     </a:t>
            </a:r>
            <a:r>
              <a:rPr lang="en-US" altLang="zh-CN" sz="3600" b="1" dirty="0">
                <a:solidFill>
                  <a:srgbClr val="FF0000"/>
                </a:solidFill>
                <a:latin typeface="华文中宋" pitchFamily="2" charset="-122"/>
                <a:ea typeface="华文中宋" pitchFamily="2" charset="-122"/>
              </a:rPr>
              <a:t>——</a:t>
            </a:r>
            <a:r>
              <a:rPr lang="zh-CN" altLang="en-US" sz="3600" b="1" dirty="0">
                <a:solidFill>
                  <a:srgbClr val="FF0000"/>
                </a:solidFill>
                <a:latin typeface="华文中宋" pitchFamily="2" charset="-122"/>
                <a:ea typeface="华文中宋" pitchFamily="2" charset="-122"/>
              </a:rPr>
              <a:t>它反映出了人性中的某些东西</a:t>
            </a:r>
          </a:p>
          <a:p>
            <a:pPr>
              <a:lnSpc>
                <a:spcPct val="90000"/>
              </a:lnSpc>
              <a:buFont typeface="Wingdings" pitchFamily="2" charset="2"/>
              <a:buNone/>
            </a:pPr>
            <a:endParaRPr lang="zh-CN" altLang="en-US" sz="2800" dirty="0">
              <a:solidFill>
                <a:srgbClr val="003399"/>
              </a:solidFill>
              <a:latin typeface="华文中宋" pitchFamily="2" charset="-122"/>
              <a:ea typeface="华文中宋" pitchFamily="2" charset="-122"/>
            </a:endParaRPr>
          </a:p>
          <a:p>
            <a:pPr>
              <a:lnSpc>
                <a:spcPct val="90000"/>
              </a:lnSpc>
              <a:buFont typeface="Wingdings" pitchFamily="2" charset="2"/>
              <a:buNone/>
            </a:pPr>
            <a:r>
              <a:rPr lang="zh-CN" altLang="en-US" sz="2800" dirty="0">
                <a:solidFill>
                  <a:srgbClr val="003399"/>
                </a:solidFill>
              </a:rPr>
              <a:t>                   </a:t>
            </a:r>
          </a:p>
        </p:txBody>
      </p:sp>
    </p:spTree>
    <p:extLst>
      <p:ext uri="{BB962C8B-B14F-4D97-AF65-F5344CB8AC3E}">
        <p14:creationId xmlns:p14="http://schemas.microsoft.com/office/powerpoint/2010/main" val="18304577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3200" dirty="0"/>
              <a:t>管理者的三项任务</a:t>
            </a:r>
          </a:p>
        </p:txBody>
      </p:sp>
      <p:sp>
        <p:nvSpPr>
          <p:cNvPr id="3" name="内容占位符 2"/>
          <p:cNvSpPr>
            <a:spLocks noGrp="1"/>
          </p:cNvSpPr>
          <p:nvPr>
            <p:ph idx="1"/>
          </p:nvPr>
        </p:nvSpPr>
        <p:spPr>
          <a:xfrm>
            <a:off x="466725" y="1916895"/>
            <a:ext cx="8229600" cy="4007656"/>
          </a:xfrm>
        </p:spPr>
        <p:txBody>
          <a:bodyPr/>
          <a:lstStyle/>
          <a:p>
            <a:pPr marL="0" indent="0">
              <a:lnSpc>
                <a:spcPct val="150000"/>
              </a:lnSpc>
              <a:buNone/>
            </a:pPr>
            <a:r>
              <a:rPr lang="zh-CN" altLang="en-US" sz="2400" dirty="0">
                <a:latin typeface="宋体" pitchFamily="2" charset="-122"/>
                <a:ea typeface="宋体" pitchFamily="2" charset="-122"/>
              </a:rPr>
              <a:t>任务之一</a:t>
            </a:r>
            <a:r>
              <a:rPr lang="zh-CN" altLang="en-US" sz="2400" dirty="0" smtClean="0">
                <a:latin typeface="宋体" pitchFamily="2" charset="-122"/>
                <a:ea typeface="宋体" pitchFamily="2" charset="-122"/>
              </a:rPr>
              <a:t>： </a:t>
            </a:r>
            <a:endParaRPr lang="en-US" altLang="zh-CN" sz="2400" dirty="0" smtClean="0">
              <a:latin typeface="宋体" pitchFamily="2" charset="-122"/>
              <a:ea typeface="宋体" pitchFamily="2" charset="-122"/>
            </a:endParaRPr>
          </a:p>
          <a:p>
            <a:pPr marL="0" indent="0">
              <a:lnSpc>
                <a:spcPct val="150000"/>
              </a:lnSpc>
              <a:buNone/>
            </a:pPr>
            <a:r>
              <a:rPr lang="zh-CN" altLang="en-US" sz="2400" dirty="0">
                <a:latin typeface="宋体" pitchFamily="2" charset="-122"/>
                <a:ea typeface="宋体" pitchFamily="2" charset="-122"/>
              </a:rPr>
              <a:t>任务之二</a:t>
            </a:r>
            <a:r>
              <a:rPr lang="zh-CN" altLang="en-US" sz="2400" dirty="0" smtClean="0">
                <a:latin typeface="宋体" pitchFamily="2" charset="-122"/>
                <a:ea typeface="宋体" pitchFamily="2" charset="-122"/>
              </a:rPr>
              <a:t>： </a:t>
            </a:r>
            <a:endParaRPr lang="en-US" altLang="zh-CN" sz="2400" dirty="0" smtClean="0">
              <a:latin typeface="宋体" pitchFamily="2" charset="-122"/>
              <a:ea typeface="宋体" pitchFamily="2" charset="-122"/>
            </a:endParaRPr>
          </a:p>
          <a:p>
            <a:pPr marL="0" indent="0">
              <a:lnSpc>
                <a:spcPct val="150000"/>
              </a:lnSpc>
              <a:buNone/>
            </a:pPr>
            <a:r>
              <a:rPr lang="zh-CN" altLang="en-US" sz="2400" dirty="0">
                <a:latin typeface="宋体" pitchFamily="2" charset="-122"/>
                <a:ea typeface="宋体" pitchFamily="2" charset="-122"/>
              </a:rPr>
              <a:t>任务之三</a:t>
            </a:r>
            <a:r>
              <a:rPr lang="zh-CN" altLang="en-US" sz="2400" dirty="0" smtClean="0">
                <a:latin typeface="宋体" pitchFamily="2" charset="-122"/>
                <a:ea typeface="宋体" pitchFamily="2" charset="-122"/>
              </a:rPr>
              <a:t>： </a:t>
            </a:r>
            <a:endParaRPr lang="zh-CN" altLang="en-US" sz="2400" dirty="0">
              <a:latin typeface="宋体" pitchFamily="2" charset="-122"/>
              <a:ea typeface="宋体" pitchFamily="2" charset="-122"/>
            </a:endParaRPr>
          </a:p>
        </p:txBody>
      </p:sp>
    </p:spTree>
    <p:extLst>
      <p:ext uri="{BB962C8B-B14F-4D97-AF65-F5344CB8AC3E}">
        <p14:creationId xmlns:p14="http://schemas.microsoft.com/office/powerpoint/2010/main" val="125354364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0" hangingPunct="0">
              <a:lnSpc>
                <a:spcPts val="6600"/>
              </a:lnSpc>
              <a:buFont typeface="Arial" pitchFamily="34" charset="0"/>
              <a:defRPr/>
            </a:pPr>
            <a:r>
              <a:rPr lang="zh-CN" altLang="en-US" sz="3600" kern="1200" dirty="0">
                <a:latin typeface="宋体" pitchFamily="2" charset="-122"/>
                <a:ea typeface="宋体" pitchFamily="2" charset="-122"/>
                <a:cs typeface="+mn-cs"/>
              </a:rPr>
              <a:t>胡萝卜</a:t>
            </a:r>
            <a:r>
              <a:rPr lang="zh-CN" altLang="en-US" sz="3600" kern="1200" dirty="0">
                <a:latin typeface="宋体" pitchFamily="2" charset="-122"/>
                <a:ea typeface="宋体" pitchFamily="2" charset="-122"/>
                <a:cs typeface="+mn-cs"/>
              </a:rPr>
              <a:t>大棒理论</a:t>
            </a:r>
            <a:endParaRPr lang="zh-CN" altLang="en-US" sz="3600" kern="1200" dirty="0">
              <a:latin typeface="宋体" pitchFamily="2" charset="-122"/>
              <a:ea typeface="宋体" pitchFamily="2" charset="-122"/>
              <a:cs typeface="+mn-cs"/>
            </a:endParaRPr>
          </a:p>
        </p:txBody>
      </p:sp>
      <p:pic>
        <p:nvPicPr>
          <p:cNvPr id="4" name="图片 3"/>
          <p:cNvPicPr>
            <a:picLocks noChangeAspect="1"/>
          </p:cNvPicPr>
          <p:nvPr/>
        </p:nvPicPr>
        <p:blipFill>
          <a:blip r:embed="rId2"/>
          <a:stretch>
            <a:fillRect/>
          </a:stretch>
        </p:blipFill>
        <p:spPr>
          <a:xfrm>
            <a:off x="1259770" y="1556870"/>
            <a:ext cx="6460358" cy="4814795"/>
          </a:xfrm>
          <a:prstGeom prst="rect">
            <a:avLst/>
          </a:prstGeom>
        </p:spPr>
      </p:pic>
    </p:spTree>
    <p:extLst>
      <p:ext uri="{BB962C8B-B14F-4D97-AF65-F5344CB8AC3E}">
        <p14:creationId xmlns:p14="http://schemas.microsoft.com/office/powerpoint/2010/main" val="890274673"/>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AutoShape 2"/>
          <p:cNvSpPr>
            <a:spLocks noChangeArrowheads="1"/>
          </p:cNvSpPr>
          <p:nvPr/>
        </p:nvSpPr>
        <p:spPr bwMode="auto">
          <a:xfrm>
            <a:off x="4991026" y="2177752"/>
            <a:ext cx="3657600" cy="4419600"/>
          </a:xfrm>
          <a:prstGeom prst="triangle">
            <a:avLst>
              <a:gd name="adj" fmla="val 49644"/>
            </a:avLst>
          </a:prstGeom>
          <a:solidFill>
            <a:srgbClr val="FFFF00"/>
          </a:solidFill>
          <a:ln w="9525">
            <a:noFill/>
            <a:miter lim="800000"/>
            <a:headEnd/>
            <a:tailEnd/>
          </a:ln>
          <a:effectLst>
            <a:outerShdw dist="35921" dir="2700000" algn="ctr" rotWithShape="0">
              <a:srgbClr val="808080"/>
            </a:outerShdw>
          </a:effec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grpSp>
        <p:nvGrpSpPr>
          <p:cNvPr id="2" name="Group 3"/>
          <p:cNvGrpSpPr>
            <a:grpSpLocks/>
          </p:cNvGrpSpPr>
          <p:nvPr/>
        </p:nvGrpSpPr>
        <p:grpSpPr bwMode="auto">
          <a:xfrm>
            <a:off x="5341863" y="2688927"/>
            <a:ext cx="2925763" cy="3695700"/>
            <a:chOff x="3744" y="1378"/>
            <a:chExt cx="1997" cy="2328"/>
          </a:xfrm>
        </p:grpSpPr>
        <p:sp>
          <p:nvSpPr>
            <p:cNvPr id="4908036" name="Line 4"/>
            <p:cNvSpPr>
              <a:spLocks noChangeShapeType="1"/>
            </p:cNvSpPr>
            <p:nvPr/>
          </p:nvSpPr>
          <p:spPr bwMode="auto">
            <a:xfrm>
              <a:off x="4416" y="1824"/>
              <a:ext cx="672" cy="0"/>
            </a:xfrm>
            <a:prstGeom prst="line">
              <a:avLst/>
            </a:prstGeom>
            <a:noFill/>
            <a:ln w="9525">
              <a:solidFill>
                <a:schemeClr val="bg2"/>
              </a:solidFill>
              <a:round/>
              <a:headEnd/>
              <a:tailEnd/>
            </a:ln>
            <a:effectLst>
              <a:prstShdw prst="shdw18" dist="17961" dir="13500000">
                <a:schemeClr val="bg2">
                  <a:gamma/>
                  <a:shade val="60000"/>
                  <a:invGamma/>
                </a:schemeClr>
              </a:prstShdw>
            </a:effectLst>
            <a:ex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sp>
          <p:nvSpPr>
            <p:cNvPr id="4908037" name="Line 5"/>
            <p:cNvSpPr>
              <a:spLocks noChangeShapeType="1"/>
            </p:cNvSpPr>
            <p:nvPr/>
          </p:nvSpPr>
          <p:spPr bwMode="auto">
            <a:xfrm>
              <a:off x="4224" y="2256"/>
              <a:ext cx="1056" cy="0"/>
            </a:xfrm>
            <a:prstGeom prst="line">
              <a:avLst/>
            </a:prstGeom>
            <a:noFill/>
            <a:ln w="9525">
              <a:solidFill>
                <a:schemeClr val="bg2"/>
              </a:solidFill>
              <a:round/>
              <a:headEnd/>
              <a:tailEnd/>
            </a:ln>
            <a:effectLst>
              <a:prstShdw prst="shdw18" dist="17961" dir="13500000">
                <a:schemeClr val="bg2">
                  <a:gamma/>
                  <a:shade val="60000"/>
                  <a:invGamma/>
                </a:schemeClr>
              </a:prstShdw>
            </a:effectLst>
            <a:ex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sp>
          <p:nvSpPr>
            <p:cNvPr id="4908038" name="Line 6"/>
            <p:cNvSpPr>
              <a:spLocks noChangeShapeType="1"/>
            </p:cNvSpPr>
            <p:nvPr/>
          </p:nvSpPr>
          <p:spPr bwMode="auto">
            <a:xfrm>
              <a:off x="3983" y="2784"/>
              <a:ext cx="1534" cy="0"/>
            </a:xfrm>
            <a:prstGeom prst="line">
              <a:avLst/>
            </a:prstGeom>
            <a:noFill/>
            <a:ln w="9525">
              <a:solidFill>
                <a:schemeClr val="bg2"/>
              </a:solidFill>
              <a:round/>
              <a:headEnd/>
              <a:tailEnd/>
            </a:ln>
            <a:effectLst>
              <a:prstShdw prst="shdw18" dist="17961" dir="13500000">
                <a:schemeClr val="bg2">
                  <a:gamma/>
                  <a:shade val="60000"/>
                  <a:invGamma/>
                </a:schemeClr>
              </a:prstShdw>
            </a:effectLst>
            <a:ex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sp>
          <p:nvSpPr>
            <p:cNvPr id="4908039" name="Line 7"/>
            <p:cNvSpPr>
              <a:spLocks noChangeShapeType="1"/>
            </p:cNvSpPr>
            <p:nvPr/>
          </p:nvSpPr>
          <p:spPr bwMode="auto">
            <a:xfrm>
              <a:off x="3744" y="3312"/>
              <a:ext cx="1997" cy="0"/>
            </a:xfrm>
            <a:prstGeom prst="line">
              <a:avLst/>
            </a:prstGeom>
            <a:noFill/>
            <a:ln w="9525">
              <a:solidFill>
                <a:schemeClr val="bg2"/>
              </a:solidFill>
              <a:round/>
              <a:headEnd/>
              <a:tailEnd/>
            </a:ln>
            <a:effectLst>
              <a:prstShdw prst="shdw18" dist="17961" dir="13500000">
                <a:schemeClr val="bg2">
                  <a:gamma/>
                  <a:shade val="60000"/>
                  <a:invGamma/>
                </a:schemeClr>
              </a:prstShdw>
            </a:effectLst>
            <a:ex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sp>
          <p:nvSpPr>
            <p:cNvPr id="4908040" name="Rectangle 8"/>
            <p:cNvSpPr>
              <a:spLocks noChangeArrowheads="1"/>
            </p:cNvSpPr>
            <p:nvPr/>
          </p:nvSpPr>
          <p:spPr bwMode="auto">
            <a:xfrm>
              <a:off x="4549" y="1378"/>
              <a:ext cx="491" cy="366"/>
            </a:xfrm>
            <a:prstGeom prst="rect">
              <a:avLst/>
            </a:prstGeom>
            <a:noFill/>
            <a:ln>
              <a:noFill/>
            </a:ln>
            <a:effectLst/>
            <a:extLst/>
          </p:spPr>
          <p:txBody>
            <a:bodyPr>
              <a:spAutoFit/>
            </a:bodyPr>
            <a:lstStyle/>
            <a:p>
              <a:pPr>
                <a:defRPr/>
              </a:pPr>
              <a:r>
                <a:rPr kumimoji="1" lang="zh-CN" altLang="en-US" sz="1600" b="1">
                  <a:solidFill>
                    <a:srgbClr val="FF3300"/>
                  </a:solidFill>
                  <a:effectLst>
                    <a:outerShdw blurRad="38100" dist="38100" dir="2700000" algn="tl">
                      <a:srgbClr val="C0C0C0"/>
                    </a:outerShdw>
                  </a:effectLst>
                  <a:latin typeface="楷体_GB2312" pitchFamily="49" charset="-122"/>
                  <a:ea typeface="楷体_GB2312" pitchFamily="49" charset="-122"/>
                </a:rPr>
                <a:t>自我 </a:t>
              </a:r>
            </a:p>
            <a:p>
              <a:pPr>
                <a:defRPr/>
              </a:pPr>
              <a:r>
                <a:rPr kumimoji="1" lang="zh-CN" altLang="en-US" sz="1600" b="1">
                  <a:solidFill>
                    <a:srgbClr val="FF3300"/>
                  </a:solidFill>
                  <a:effectLst>
                    <a:outerShdw blurRad="38100" dist="38100" dir="2700000" algn="tl">
                      <a:srgbClr val="C0C0C0"/>
                    </a:outerShdw>
                  </a:effectLst>
                  <a:latin typeface="楷体_GB2312" pitchFamily="49" charset="-122"/>
                  <a:ea typeface="楷体_GB2312" pitchFamily="49" charset="-122"/>
                </a:rPr>
                <a:t>实 现</a:t>
              </a:r>
            </a:p>
          </p:txBody>
        </p:sp>
        <p:sp>
          <p:nvSpPr>
            <p:cNvPr id="4908041" name="Rectangle 9"/>
            <p:cNvSpPr>
              <a:spLocks noChangeArrowheads="1"/>
            </p:cNvSpPr>
            <p:nvPr/>
          </p:nvSpPr>
          <p:spPr bwMode="auto">
            <a:xfrm>
              <a:off x="4276" y="1971"/>
              <a:ext cx="991" cy="231"/>
            </a:xfrm>
            <a:prstGeom prst="rect">
              <a:avLst/>
            </a:prstGeom>
            <a:noFill/>
            <a:ln>
              <a:noFill/>
            </a:ln>
            <a:effectLst/>
            <a:extLst/>
          </p:spPr>
          <p:txBody>
            <a:bodyPr wrap="none">
              <a:spAutoFit/>
            </a:bodyPr>
            <a:lstStyle/>
            <a:p>
              <a:pPr algn="ctr">
                <a:defRPr/>
              </a:pPr>
              <a:r>
                <a:rPr kumimoji="1" lang="zh-CN" altLang="en-US" b="1">
                  <a:solidFill>
                    <a:srgbClr val="FF3300"/>
                  </a:solidFill>
                  <a:effectLst>
                    <a:outerShdw blurRad="38100" dist="38100" dir="2700000" algn="tl">
                      <a:srgbClr val="C0C0C0"/>
                    </a:outerShdw>
                  </a:effectLst>
                  <a:latin typeface="楷体_GB2312" pitchFamily="49" charset="-122"/>
                  <a:ea typeface="楷体_GB2312" pitchFamily="49" charset="-122"/>
                </a:rPr>
                <a:t>尊 重 需 要</a:t>
              </a:r>
            </a:p>
          </p:txBody>
        </p:sp>
        <p:sp>
          <p:nvSpPr>
            <p:cNvPr id="4908042" name="Rectangle 10"/>
            <p:cNvSpPr>
              <a:spLocks noChangeArrowheads="1"/>
            </p:cNvSpPr>
            <p:nvPr/>
          </p:nvSpPr>
          <p:spPr bwMode="auto">
            <a:xfrm>
              <a:off x="4271" y="2391"/>
              <a:ext cx="1177" cy="250"/>
            </a:xfrm>
            <a:prstGeom prst="rect">
              <a:avLst/>
            </a:prstGeom>
            <a:noFill/>
            <a:ln>
              <a:noFill/>
            </a:ln>
            <a:effectLst/>
            <a:extLst/>
          </p:spPr>
          <p:txBody>
            <a:bodyPr wrap="none">
              <a:spAutoFit/>
            </a:bodyPr>
            <a:lstStyle/>
            <a:p>
              <a:pPr>
                <a:defRPr/>
              </a:pPr>
              <a:r>
                <a:rPr kumimoji="1" lang="zh-CN" altLang="en-US" sz="2000" b="1">
                  <a:solidFill>
                    <a:srgbClr val="FF3300"/>
                  </a:solidFill>
                  <a:effectLst>
                    <a:outerShdw blurRad="38100" dist="38100" dir="2700000" algn="tl">
                      <a:srgbClr val="C0C0C0"/>
                    </a:outerShdw>
                  </a:effectLst>
                  <a:latin typeface="楷体_GB2312" pitchFamily="49" charset="-122"/>
                  <a:ea typeface="楷体_GB2312" pitchFamily="49" charset="-122"/>
                </a:rPr>
                <a:t>社 会 需 要</a:t>
              </a:r>
              <a:r>
                <a:rPr kumimoji="1" lang="zh-CN" altLang="en-US" sz="2000" b="1">
                  <a:effectLst>
                    <a:outerShdw blurRad="38100" dist="38100" dir="2700000" algn="tl">
                      <a:srgbClr val="C0C0C0"/>
                    </a:outerShdw>
                  </a:effectLst>
                  <a:latin typeface="楷体_GB2312" pitchFamily="49" charset="-122"/>
                  <a:ea typeface="楷体_GB2312" pitchFamily="49" charset="-122"/>
                </a:rPr>
                <a:t> </a:t>
              </a:r>
            </a:p>
          </p:txBody>
        </p:sp>
        <p:sp>
          <p:nvSpPr>
            <p:cNvPr id="4908043" name="Rectangle 11"/>
            <p:cNvSpPr>
              <a:spLocks noChangeArrowheads="1"/>
            </p:cNvSpPr>
            <p:nvPr/>
          </p:nvSpPr>
          <p:spPr bwMode="auto">
            <a:xfrm>
              <a:off x="4176" y="2880"/>
              <a:ext cx="1438" cy="250"/>
            </a:xfrm>
            <a:prstGeom prst="rect">
              <a:avLst/>
            </a:prstGeom>
            <a:noFill/>
            <a:ln>
              <a:noFill/>
            </a:ln>
            <a:effectLst/>
            <a:extLst/>
          </p:spPr>
          <p:txBody>
            <a:bodyPr wrap="none">
              <a:spAutoFit/>
            </a:bodyPr>
            <a:lstStyle/>
            <a:p>
              <a:pPr>
                <a:defRPr/>
              </a:pPr>
              <a:r>
                <a:rPr kumimoji="1" lang="zh-CN" altLang="en-US" sz="2000" b="1">
                  <a:solidFill>
                    <a:srgbClr val="FF3300"/>
                  </a:solidFill>
                  <a:effectLst>
                    <a:outerShdw blurRad="38100" dist="38100" dir="2700000" algn="tl">
                      <a:srgbClr val="C0C0C0"/>
                    </a:outerShdw>
                  </a:effectLst>
                  <a:latin typeface="楷体_GB2312" pitchFamily="49" charset="-122"/>
                  <a:ea typeface="楷体_GB2312" pitchFamily="49" charset="-122"/>
                </a:rPr>
                <a:t>安  全  需  要</a:t>
              </a:r>
              <a:r>
                <a:rPr kumimoji="1" lang="zh-CN" altLang="en-US" sz="2000" b="1">
                  <a:effectLst>
                    <a:outerShdw blurRad="38100" dist="38100" dir="2700000" algn="tl">
                      <a:srgbClr val="C0C0C0"/>
                    </a:outerShdw>
                  </a:effectLst>
                  <a:latin typeface="楷体_GB2312" pitchFamily="49" charset="-122"/>
                  <a:ea typeface="楷体_GB2312" pitchFamily="49" charset="-122"/>
                </a:rPr>
                <a:t> </a:t>
              </a:r>
            </a:p>
          </p:txBody>
        </p:sp>
        <p:sp>
          <p:nvSpPr>
            <p:cNvPr id="4908044" name="Rectangle 12"/>
            <p:cNvSpPr>
              <a:spLocks noChangeArrowheads="1"/>
            </p:cNvSpPr>
            <p:nvPr/>
          </p:nvSpPr>
          <p:spPr bwMode="auto">
            <a:xfrm>
              <a:off x="4032" y="3456"/>
              <a:ext cx="1611" cy="250"/>
            </a:xfrm>
            <a:prstGeom prst="rect">
              <a:avLst/>
            </a:prstGeom>
            <a:noFill/>
            <a:ln>
              <a:noFill/>
            </a:ln>
            <a:effectLst/>
            <a:extLst/>
          </p:spPr>
          <p:txBody>
            <a:bodyPr wrap="none">
              <a:spAutoFit/>
            </a:bodyPr>
            <a:lstStyle/>
            <a:p>
              <a:pPr>
                <a:defRPr/>
              </a:pPr>
              <a:r>
                <a:rPr kumimoji="1" lang="zh-CN" altLang="en-US" sz="2000" b="1">
                  <a:solidFill>
                    <a:srgbClr val="FF3300"/>
                  </a:solidFill>
                  <a:effectLst>
                    <a:outerShdw blurRad="38100" dist="38100" dir="2700000" algn="tl">
                      <a:srgbClr val="C0C0C0"/>
                    </a:outerShdw>
                  </a:effectLst>
                  <a:latin typeface="楷体_GB2312" pitchFamily="49" charset="-122"/>
                  <a:ea typeface="楷体_GB2312" pitchFamily="49" charset="-122"/>
                </a:rPr>
                <a:t>生   理   需   要</a:t>
              </a:r>
            </a:p>
          </p:txBody>
        </p:sp>
      </p:grpSp>
      <p:sp>
        <p:nvSpPr>
          <p:cNvPr id="4908045" name="Text Box 13"/>
          <p:cNvSpPr txBox="1">
            <a:spLocks noChangeArrowheads="1"/>
          </p:cNvSpPr>
          <p:nvPr/>
        </p:nvSpPr>
        <p:spPr bwMode="auto">
          <a:xfrm>
            <a:off x="769863" y="1769765"/>
            <a:ext cx="3402013" cy="457200"/>
          </a:xfrm>
          <a:prstGeom prst="rect">
            <a:avLst/>
          </a:prstGeom>
          <a:noFill/>
          <a:ln>
            <a:noFill/>
          </a:ln>
          <a:effectLst/>
          <a:extLst/>
        </p:spPr>
        <p:txBody>
          <a:bodyPr wrap="none">
            <a:spAutoFit/>
          </a:bodyPr>
          <a:lstStyle/>
          <a:p>
            <a:pPr>
              <a:defRPr/>
            </a:pPr>
            <a:r>
              <a:rPr kumimoji="1" lang="zh-CN" altLang="en-US" sz="2400" b="1">
                <a:effectLst>
                  <a:outerShdw blurRad="38100" dist="38100" dir="2700000" algn="tl">
                    <a:srgbClr val="C0C0C0"/>
                  </a:outerShdw>
                </a:effectLst>
                <a:latin typeface="宋体" pitchFamily="2" charset="-122"/>
              </a:rPr>
              <a:t>赫兹伯格的双因素理论 </a:t>
            </a:r>
          </a:p>
        </p:txBody>
      </p:sp>
      <p:sp>
        <p:nvSpPr>
          <p:cNvPr id="63493" name="Text Box 14"/>
          <p:cNvSpPr txBox="1">
            <a:spLocks noChangeArrowheads="1"/>
          </p:cNvSpPr>
          <p:nvPr/>
        </p:nvSpPr>
        <p:spPr bwMode="auto">
          <a:xfrm>
            <a:off x="4673526" y="1931690"/>
            <a:ext cx="522287" cy="396875"/>
          </a:xfrm>
          <a:prstGeom prst="rect">
            <a:avLst/>
          </a:prstGeom>
          <a:noFill/>
          <a:ln w="12700" cap="sq">
            <a:noFill/>
            <a:miter lim="800000"/>
            <a:headEnd type="none" w="sm" len="sm"/>
            <a:tailEnd type="none" w="sm" len="sm"/>
          </a:ln>
        </p:spPr>
        <p:txBody>
          <a:bodyPr wrap="none">
            <a:spAutoFit/>
          </a:bodyPr>
          <a:lstStyle/>
          <a:p>
            <a:r>
              <a:rPr kumimoji="1" lang="en-US" altLang="zh-CN" sz="2000" dirty="0">
                <a:latin typeface="隶书" pitchFamily="49" charset="-122"/>
                <a:ea typeface="隶书" pitchFamily="49" charset="-122"/>
              </a:rPr>
              <a:t>VS.</a:t>
            </a:r>
          </a:p>
        </p:txBody>
      </p:sp>
      <p:sp>
        <p:nvSpPr>
          <p:cNvPr id="63494" name="AutoShape 15"/>
          <p:cNvSpPr>
            <a:spLocks/>
          </p:cNvSpPr>
          <p:nvPr/>
        </p:nvSpPr>
        <p:spPr bwMode="auto">
          <a:xfrm>
            <a:off x="4579863" y="2330152"/>
            <a:ext cx="533400" cy="1600200"/>
          </a:xfrm>
          <a:prstGeom prst="leftBrace">
            <a:avLst>
              <a:gd name="adj1" fmla="val 25000"/>
              <a:gd name="adj2" fmla="val 50000"/>
            </a:avLst>
          </a:prstGeom>
          <a:noFill/>
          <a:ln w="12700" cap="sq">
            <a:solidFill>
              <a:schemeClr val="tx1"/>
            </a:solidFill>
            <a:round/>
            <a:headEnd type="none" w="sm" len="sm"/>
            <a:tailEnd type="none" w="sm" len="sm"/>
          </a:ln>
        </p:spPr>
        <p:txBody>
          <a:bodyPr wrap="none" anchor="ctr"/>
          <a:lstStyle/>
          <a:p>
            <a:pPr algn="ctr" eaLnBrk="0" hangingPunct="0">
              <a:lnSpc>
                <a:spcPct val="110000"/>
              </a:lnSpc>
              <a:spcBef>
                <a:spcPct val="50000"/>
              </a:spcBef>
            </a:pPr>
            <a:endParaRPr lang="zh-CN" altLang="en-US" sz="2800">
              <a:latin typeface="隶书" pitchFamily="49" charset="-122"/>
              <a:ea typeface="隶书" pitchFamily="49" charset="-122"/>
            </a:endParaRPr>
          </a:p>
        </p:txBody>
      </p:sp>
      <p:sp>
        <p:nvSpPr>
          <p:cNvPr id="4908048" name="Text Box 16"/>
          <p:cNvSpPr txBox="1">
            <a:spLocks noChangeArrowheads="1"/>
          </p:cNvSpPr>
          <p:nvPr/>
        </p:nvSpPr>
        <p:spPr bwMode="auto">
          <a:xfrm>
            <a:off x="755576" y="4578052"/>
            <a:ext cx="3402012" cy="457200"/>
          </a:xfrm>
          <a:prstGeom prst="rect">
            <a:avLst/>
          </a:prstGeom>
          <a:noFill/>
          <a:ln>
            <a:noFill/>
          </a:ln>
          <a:effectLst/>
          <a:extLst/>
        </p:spPr>
        <p:txBody>
          <a:bodyPr wrap="none">
            <a:spAutoFit/>
          </a:bodyPr>
          <a:lstStyle/>
          <a:p>
            <a:pPr>
              <a:defRPr/>
            </a:pPr>
            <a:r>
              <a:rPr kumimoji="1" lang="zh-CN" altLang="en-US" sz="2400" b="1" i="1" u="sng">
                <a:effectLst>
                  <a:outerShdw blurRad="38100" dist="38100" dir="2700000" algn="tl">
                    <a:srgbClr val="C0C0C0"/>
                  </a:outerShdw>
                </a:effectLst>
                <a:latin typeface="楷体_GB2312" pitchFamily="49" charset="-122"/>
                <a:ea typeface="楷体_GB2312" pitchFamily="49" charset="-122"/>
              </a:rPr>
              <a:t>不满意因素或保健因素</a:t>
            </a:r>
            <a:r>
              <a:rPr kumimoji="1" lang="zh-CN" altLang="en-US" sz="2400" b="1">
                <a:effectLst>
                  <a:outerShdw blurRad="38100" dist="38100" dir="2700000" algn="tl">
                    <a:srgbClr val="C0C0C0"/>
                  </a:outerShdw>
                </a:effectLst>
                <a:latin typeface="楷体_GB2312" pitchFamily="49" charset="-122"/>
                <a:ea typeface="楷体_GB2312" pitchFamily="49" charset="-122"/>
              </a:rPr>
              <a:t> </a:t>
            </a:r>
          </a:p>
        </p:txBody>
      </p:sp>
      <p:sp>
        <p:nvSpPr>
          <p:cNvPr id="63496" name="AutoShape 17"/>
          <p:cNvSpPr>
            <a:spLocks/>
          </p:cNvSpPr>
          <p:nvPr/>
        </p:nvSpPr>
        <p:spPr bwMode="auto">
          <a:xfrm>
            <a:off x="4579863" y="4158952"/>
            <a:ext cx="533400" cy="2438400"/>
          </a:xfrm>
          <a:prstGeom prst="leftBrace">
            <a:avLst>
              <a:gd name="adj1" fmla="val 38095"/>
              <a:gd name="adj2" fmla="val 50000"/>
            </a:avLst>
          </a:prstGeom>
          <a:noFill/>
          <a:ln w="12700" cap="sq">
            <a:solidFill>
              <a:schemeClr val="tx1"/>
            </a:solidFill>
            <a:round/>
            <a:headEnd type="none" w="sm" len="sm"/>
            <a:tailEnd type="none" w="sm" len="sm"/>
          </a:ln>
        </p:spPr>
        <p:txBody>
          <a:bodyPr wrap="none" anchor="ctr"/>
          <a:lstStyle/>
          <a:p>
            <a:pPr algn="ctr" eaLnBrk="0" hangingPunct="0">
              <a:lnSpc>
                <a:spcPct val="110000"/>
              </a:lnSpc>
              <a:spcBef>
                <a:spcPct val="50000"/>
              </a:spcBef>
            </a:pPr>
            <a:endParaRPr lang="zh-CN" altLang="en-US" sz="2800">
              <a:latin typeface="隶书" pitchFamily="49" charset="-122"/>
              <a:ea typeface="隶书" pitchFamily="49" charset="-122"/>
            </a:endParaRPr>
          </a:p>
        </p:txBody>
      </p:sp>
      <p:sp>
        <p:nvSpPr>
          <p:cNvPr id="4908050" name="Text Box 18"/>
          <p:cNvSpPr txBox="1">
            <a:spLocks noChangeArrowheads="1"/>
          </p:cNvSpPr>
          <p:nvPr/>
        </p:nvSpPr>
        <p:spPr bwMode="auto">
          <a:xfrm>
            <a:off x="827013" y="2417465"/>
            <a:ext cx="3095625" cy="457200"/>
          </a:xfrm>
          <a:prstGeom prst="rect">
            <a:avLst/>
          </a:prstGeom>
          <a:noFill/>
          <a:ln>
            <a:noFill/>
          </a:ln>
          <a:effectLst/>
          <a:extLst/>
        </p:spPr>
        <p:txBody>
          <a:bodyPr wrap="none">
            <a:spAutoFit/>
          </a:bodyPr>
          <a:lstStyle/>
          <a:p>
            <a:pPr>
              <a:defRPr/>
            </a:pPr>
            <a:r>
              <a:rPr kumimoji="1" lang="zh-CN" altLang="en-US" sz="2400" b="1" i="1" u="sng">
                <a:effectLst>
                  <a:outerShdw blurRad="38100" dist="38100" dir="2700000" algn="tl">
                    <a:srgbClr val="C0C0C0"/>
                  </a:outerShdw>
                </a:effectLst>
                <a:latin typeface="楷体_GB2312" pitchFamily="49" charset="-122"/>
                <a:ea typeface="楷体_GB2312" pitchFamily="49" charset="-122"/>
              </a:rPr>
              <a:t>满意因素或激励因素 </a:t>
            </a:r>
          </a:p>
        </p:txBody>
      </p:sp>
      <p:sp>
        <p:nvSpPr>
          <p:cNvPr id="4908051" name="Text Box 19"/>
          <p:cNvSpPr txBox="1">
            <a:spLocks noChangeArrowheads="1"/>
          </p:cNvSpPr>
          <p:nvPr/>
        </p:nvSpPr>
        <p:spPr bwMode="auto">
          <a:xfrm>
            <a:off x="769863" y="5174952"/>
            <a:ext cx="3563938" cy="1311275"/>
          </a:xfrm>
          <a:prstGeom prst="rect">
            <a:avLst/>
          </a:prstGeom>
          <a:noFill/>
          <a:ln>
            <a:noFill/>
          </a:ln>
          <a:effectLst/>
          <a:extLst/>
        </p:spPr>
        <p:txBody>
          <a:bodyPr>
            <a:spAutoFit/>
          </a:bodyPr>
          <a:lstStyle/>
          <a:p>
            <a:pPr>
              <a:defRPr/>
            </a:pPr>
            <a:r>
              <a:rPr kumimoji="1" lang="zh-CN" altLang="en-US" sz="2000" b="1">
                <a:effectLst>
                  <a:outerShdw blurRad="38100" dist="38100" dir="2700000" algn="tl">
                    <a:srgbClr val="C0C0C0"/>
                  </a:outerShdw>
                </a:effectLst>
                <a:latin typeface="楷体_GB2312" pitchFamily="49" charset="-122"/>
                <a:ea typeface="楷体_GB2312" pitchFamily="49" charset="-122"/>
              </a:rPr>
              <a:t>保健因素的缺乏会造成员工的 不安全或不满意，但其存在不 足以让员工产生更多的工作动力。 </a:t>
            </a:r>
          </a:p>
        </p:txBody>
      </p:sp>
      <p:sp>
        <p:nvSpPr>
          <p:cNvPr id="4908052" name="Text Box 20"/>
          <p:cNvSpPr txBox="1">
            <a:spLocks noChangeArrowheads="1"/>
          </p:cNvSpPr>
          <p:nvPr/>
        </p:nvSpPr>
        <p:spPr bwMode="auto">
          <a:xfrm>
            <a:off x="769863" y="3023890"/>
            <a:ext cx="3810000" cy="1311275"/>
          </a:xfrm>
          <a:prstGeom prst="rect">
            <a:avLst/>
          </a:prstGeom>
          <a:noFill/>
          <a:ln>
            <a:noFill/>
          </a:ln>
          <a:effectLst/>
          <a:extLst/>
        </p:spPr>
        <p:txBody>
          <a:bodyPr>
            <a:spAutoFit/>
          </a:bodyPr>
          <a:lstStyle/>
          <a:p>
            <a:pPr>
              <a:defRPr/>
            </a:pPr>
            <a:r>
              <a:rPr kumimoji="1" lang="zh-CN" altLang="en-US" sz="2000" b="1">
                <a:effectLst>
                  <a:outerShdw blurRad="38100" dist="38100" dir="2700000" algn="tl">
                    <a:srgbClr val="C0C0C0"/>
                  </a:outerShdw>
                </a:effectLst>
                <a:latin typeface="楷体_GB2312" pitchFamily="49" charset="-122"/>
                <a:ea typeface="楷体_GB2312" pitchFamily="49" charset="-122"/>
              </a:rPr>
              <a:t>激励因素能提高员工绩效水平和满 意度。它的缺乏不会引起不满，但 其存在却可以激发员工更多的积极性与主动性 。 </a:t>
            </a:r>
          </a:p>
        </p:txBody>
      </p:sp>
      <p:sp>
        <p:nvSpPr>
          <p:cNvPr id="4908053" name="Text Box 21"/>
          <p:cNvSpPr txBox="1">
            <a:spLocks noChangeArrowheads="1"/>
          </p:cNvSpPr>
          <p:nvPr/>
        </p:nvSpPr>
        <p:spPr bwMode="auto">
          <a:xfrm>
            <a:off x="1115759" y="175801"/>
            <a:ext cx="5270385" cy="938719"/>
          </a:xfrm>
          <a:prstGeom prst="rect">
            <a:avLst/>
          </a:prstGeom>
          <a:noFill/>
          <a:ln>
            <a:noFill/>
          </a:ln>
          <a:effectLst/>
          <a:extLst/>
        </p:spPr>
        <p:txBody>
          <a:bodyPr wrap="square">
            <a:spAutoFit/>
          </a:bodyPr>
          <a:lstStyle/>
          <a:p>
            <a:pPr eaLnBrk="0" hangingPunct="0">
              <a:lnSpc>
                <a:spcPts val="6600"/>
              </a:lnSpc>
              <a:defRPr/>
            </a:pPr>
            <a:r>
              <a:rPr lang="zh-CN" altLang="en-US" sz="3600" b="1" dirty="0" smtClean="0">
                <a:latin typeface="宋体" pitchFamily="2" charset="-122"/>
              </a:rPr>
              <a:t>激</a:t>
            </a:r>
            <a:r>
              <a:rPr lang="zh-CN" altLang="en-US" sz="3600" b="1" dirty="0">
                <a:latin typeface="宋体" pitchFamily="2" charset="-122"/>
              </a:rPr>
              <a:t>励需求理论</a:t>
            </a:r>
          </a:p>
        </p:txBody>
      </p:sp>
      <p:sp>
        <p:nvSpPr>
          <p:cNvPr id="4908054" name="Text Box 22"/>
          <p:cNvSpPr txBox="1">
            <a:spLocks noChangeArrowheads="1"/>
          </p:cNvSpPr>
          <p:nvPr/>
        </p:nvSpPr>
        <p:spPr bwMode="auto">
          <a:xfrm>
            <a:off x="5364088" y="1819672"/>
            <a:ext cx="3402013" cy="457200"/>
          </a:xfrm>
          <a:prstGeom prst="rect">
            <a:avLst/>
          </a:prstGeom>
          <a:noFill/>
          <a:ln>
            <a:noFill/>
          </a:ln>
          <a:effectLst/>
          <a:extLst/>
        </p:spPr>
        <p:txBody>
          <a:bodyPr wrap="none">
            <a:spAutoFit/>
          </a:bodyPr>
          <a:lstStyle/>
          <a:p>
            <a:pPr>
              <a:defRPr/>
            </a:pPr>
            <a:r>
              <a:rPr kumimoji="1" lang="zh-CN" altLang="en-US" sz="2400" b="1" dirty="0">
                <a:effectLst>
                  <a:outerShdw blurRad="38100" dist="38100" dir="2700000" algn="tl">
                    <a:srgbClr val="C0C0C0"/>
                  </a:outerShdw>
                </a:effectLst>
                <a:latin typeface="宋体" pitchFamily="2" charset="-122"/>
              </a:rPr>
              <a:t>马斯洛的需求层次理论 </a:t>
            </a:r>
          </a:p>
        </p:txBody>
      </p:sp>
    </p:spTree>
    <p:extLst>
      <p:ext uri="{BB962C8B-B14F-4D97-AF65-F5344CB8AC3E}">
        <p14:creationId xmlns:p14="http://schemas.microsoft.com/office/powerpoint/2010/main" val="34601609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08050"/>
                                        </p:tgtEl>
                                        <p:attrNameLst>
                                          <p:attrName>style.visibility</p:attrName>
                                        </p:attrNameLst>
                                      </p:cBhvr>
                                      <p:to>
                                        <p:strVal val="visible"/>
                                      </p:to>
                                    </p:set>
                                    <p:anim calcmode="lin" valueType="num">
                                      <p:cBhvr additive="base">
                                        <p:cTn id="7" dur="500" fill="hold"/>
                                        <p:tgtEl>
                                          <p:spTgt spid="4908050"/>
                                        </p:tgtEl>
                                        <p:attrNameLst>
                                          <p:attrName>ppt_x</p:attrName>
                                        </p:attrNameLst>
                                      </p:cBhvr>
                                      <p:tavLst>
                                        <p:tav tm="0">
                                          <p:val>
                                            <p:strVal val="0-#ppt_w/2"/>
                                          </p:val>
                                        </p:tav>
                                        <p:tav tm="100000">
                                          <p:val>
                                            <p:strVal val="#ppt_x"/>
                                          </p:val>
                                        </p:tav>
                                      </p:tavLst>
                                    </p:anim>
                                    <p:anim calcmode="lin" valueType="num">
                                      <p:cBhvr additive="base">
                                        <p:cTn id="8" dur="500" fill="hold"/>
                                        <p:tgtEl>
                                          <p:spTgt spid="4908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08052"/>
                                        </p:tgtEl>
                                        <p:attrNameLst>
                                          <p:attrName>style.visibility</p:attrName>
                                        </p:attrNameLst>
                                      </p:cBhvr>
                                      <p:to>
                                        <p:strVal val="visible"/>
                                      </p:to>
                                    </p:set>
                                    <p:anim calcmode="lin" valueType="num">
                                      <p:cBhvr additive="base">
                                        <p:cTn id="13" dur="500" fill="hold"/>
                                        <p:tgtEl>
                                          <p:spTgt spid="4908052"/>
                                        </p:tgtEl>
                                        <p:attrNameLst>
                                          <p:attrName>ppt_x</p:attrName>
                                        </p:attrNameLst>
                                      </p:cBhvr>
                                      <p:tavLst>
                                        <p:tav tm="0">
                                          <p:val>
                                            <p:strVal val="0-#ppt_w/2"/>
                                          </p:val>
                                        </p:tav>
                                        <p:tav tm="100000">
                                          <p:val>
                                            <p:strVal val="#ppt_x"/>
                                          </p:val>
                                        </p:tav>
                                      </p:tavLst>
                                    </p:anim>
                                    <p:anim calcmode="lin" valueType="num">
                                      <p:cBhvr additive="base">
                                        <p:cTn id="14" dur="500" fill="hold"/>
                                        <p:tgtEl>
                                          <p:spTgt spid="490805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08048"/>
                                        </p:tgtEl>
                                        <p:attrNameLst>
                                          <p:attrName>style.visibility</p:attrName>
                                        </p:attrNameLst>
                                      </p:cBhvr>
                                      <p:to>
                                        <p:strVal val="visible"/>
                                      </p:to>
                                    </p:set>
                                    <p:anim calcmode="lin" valueType="num">
                                      <p:cBhvr additive="base">
                                        <p:cTn id="19" dur="500" fill="hold"/>
                                        <p:tgtEl>
                                          <p:spTgt spid="4908048"/>
                                        </p:tgtEl>
                                        <p:attrNameLst>
                                          <p:attrName>ppt_x</p:attrName>
                                        </p:attrNameLst>
                                      </p:cBhvr>
                                      <p:tavLst>
                                        <p:tav tm="0">
                                          <p:val>
                                            <p:strVal val="0-#ppt_w/2"/>
                                          </p:val>
                                        </p:tav>
                                        <p:tav tm="100000">
                                          <p:val>
                                            <p:strVal val="#ppt_x"/>
                                          </p:val>
                                        </p:tav>
                                      </p:tavLst>
                                    </p:anim>
                                    <p:anim calcmode="lin" valueType="num">
                                      <p:cBhvr additive="base">
                                        <p:cTn id="20" dur="500" fill="hold"/>
                                        <p:tgtEl>
                                          <p:spTgt spid="490804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08051"/>
                                        </p:tgtEl>
                                        <p:attrNameLst>
                                          <p:attrName>style.visibility</p:attrName>
                                        </p:attrNameLst>
                                      </p:cBhvr>
                                      <p:to>
                                        <p:strVal val="visible"/>
                                      </p:to>
                                    </p:set>
                                    <p:anim calcmode="lin" valueType="num">
                                      <p:cBhvr additive="base">
                                        <p:cTn id="25" dur="500" fill="hold"/>
                                        <p:tgtEl>
                                          <p:spTgt spid="4908051"/>
                                        </p:tgtEl>
                                        <p:attrNameLst>
                                          <p:attrName>ppt_x</p:attrName>
                                        </p:attrNameLst>
                                      </p:cBhvr>
                                      <p:tavLst>
                                        <p:tav tm="0">
                                          <p:val>
                                            <p:strVal val="0-#ppt_w/2"/>
                                          </p:val>
                                        </p:tav>
                                        <p:tav tm="100000">
                                          <p:val>
                                            <p:strVal val="#ppt_x"/>
                                          </p:val>
                                        </p:tav>
                                      </p:tavLst>
                                    </p:anim>
                                    <p:anim calcmode="lin" valueType="num">
                                      <p:cBhvr additive="base">
                                        <p:cTn id="26" dur="500" fill="hold"/>
                                        <p:tgtEl>
                                          <p:spTgt spid="4908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8048" grpId="0" autoUpdateAnimBg="0"/>
      <p:bldP spid="4908050" grpId="0" autoUpdateAnimBg="0"/>
      <p:bldP spid="4908051" grpId="0" autoUpdateAnimBg="0"/>
      <p:bldP spid="4908052"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zh-CN" altLang="en-US" smtClean="0">
              <a:ea typeface="宋体" pitchFamily="2" charset="-122"/>
            </a:endParaRPr>
          </a:p>
        </p:txBody>
      </p:sp>
      <p:sp>
        <p:nvSpPr>
          <p:cNvPr id="4910091" name="Rectangle 11"/>
          <p:cNvSpPr>
            <a:spLocks noGrp="1" noChangeArrowheads="1"/>
          </p:cNvSpPr>
          <p:nvPr>
            <p:ph type="body" idx="1"/>
          </p:nvPr>
        </p:nvSpPr>
        <p:spPr>
          <a:xfrm>
            <a:off x="457200" y="1855788"/>
            <a:ext cx="8229600" cy="4525962"/>
          </a:xfrm>
        </p:spPr>
        <p:txBody>
          <a:bodyPr/>
          <a:lstStyle/>
          <a:p>
            <a:pPr defTabSz="762000">
              <a:spcBef>
                <a:spcPct val="50000"/>
              </a:spcBef>
              <a:buFontTx/>
              <a:buNone/>
              <a:defRPr/>
            </a:pPr>
            <a:r>
              <a:rPr kumimoji="1" lang="zh-CN" altLang="en-US" sz="6000" b="1">
                <a:solidFill>
                  <a:srgbClr val="FF0000"/>
                </a:solidFill>
                <a:effectLst>
                  <a:outerShdw blurRad="38100" dist="38100" dir="2700000" algn="tl">
                    <a:srgbClr val="C0C0C0"/>
                  </a:outerShdw>
                </a:effectLst>
                <a:ea typeface="宋体" pitchFamily="2" charset="-122"/>
              </a:rPr>
              <a:t>请思考</a:t>
            </a:r>
            <a:r>
              <a:rPr kumimoji="1" lang="en-US" altLang="zh-CN" sz="6000" b="1" dirty="0">
                <a:solidFill>
                  <a:srgbClr val="FF0000"/>
                </a:solidFill>
                <a:effectLst>
                  <a:outerShdw blurRad="38100" dist="38100" dir="2700000" algn="tl">
                    <a:srgbClr val="C0C0C0"/>
                  </a:outerShdw>
                </a:effectLst>
                <a:ea typeface="宋体" pitchFamily="2" charset="-122"/>
              </a:rPr>
              <a:t>:</a:t>
            </a:r>
          </a:p>
          <a:p>
            <a:pPr defTabSz="762000">
              <a:spcBef>
                <a:spcPct val="50000"/>
              </a:spcBef>
              <a:buFontTx/>
              <a:buNone/>
              <a:defRPr/>
            </a:pPr>
            <a:r>
              <a:rPr kumimoji="1" lang="zh-CN" altLang="en-US" sz="5400" b="1">
                <a:solidFill>
                  <a:srgbClr val="FF0000"/>
                </a:solidFill>
                <a:effectLst>
                  <a:outerShdw blurRad="38100" dist="38100" dir="2700000" algn="tl">
                    <a:srgbClr val="C0C0C0"/>
                  </a:outerShdw>
                </a:effectLst>
                <a:ea typeface="宋体" pitchFamily="2" charset="-122"/>
              </a:rPr>
              <a:t>你的激励重点应该放在哪类因素上，才能使激励效果投入产出比最大？</a:t>
            </a:r>
          </a:p>
        </p:txBody>
      </p:sp>
    </p:spTree>
    <p:extLst>
      <p:ext uri="{BB962C8B-B14F-4D97-AF65-F5344CB8AC3E}">
        <p14:creationId xmlns:p14="http://schemas.microsoft.com/office/powerpoint/2010/main" val="3619506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0091"/>
                                        </p:tgtEl>
                                        <p:attrNameLst>
                                          <p:attrName>style.visibility</p:attrName>
                                        </p:attrNameLst>
                                      </p:cBhvr>
                                      <p:to>
                                        <p:strVal val="visible"/>
                                      </p:to>
                                    </p:set>
                                    <p:anim calcmode="lin" valueType="num">
                                      <p:cBhvr additive="base">
                                        <p:cTn id="7" dur="500" fill="hold"/>
                                        <p:tgtEl>
                                          <p:spTgt spid="4910091"/>
                                        </p:tgtEl>
                                        <p:attrNameLst>
                                          <p:attrName>ppt_x</p:attrName>
                                        </p:attrNameLst>
                                      </p:cBhvr>
                                      <p:tavLst>
                                        <p:tav tm="0">
                                          <p:val>
                                            <p:strVal val="0-#ppt_w/2"/>
                                          </p:val>
                                        </p:tav>
                                        <p:tav tm="100000">
                                          <p:val>
                                            <p:strVal val="#ppt_x"/>
                                          </p:val>
                                        </p:tav>
                                      </p:tavLst>
                                    </p:anim>
                                    <p:anim calcmode="lin" valueType="num">
                                      <p:cBhvr additive="base">
                                        <p:cTn id="8" dur="500" fill="hold"/>
                                        <p:tgtEl>
                                          <p:spTgt spid="49100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09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022725" y="116770"/>
            <a:ext cx="8229600" cy="1143000"/>
          </a:xfrm>
        </p:spPr>
        <p:txBody>
          <a:bodyPr/>
          <a:lstStyle/>
          <a:p>
            <a:pPr>
              <a:defRPr/>
            </a:pPr>
            <a:r>
              <a:rPr kumimoji="1" lang="zh-CN" altLang="en-US" sz="3600" b="1" dirty="0" smtClean="0">
                <a:solidFill>
                  <a:schemeClr val="tx1"/>
                </a:solidFill>
                <a:effectLst>
                  <a:outerShdw blurRad="38100" dist="38100" dir="2700000" algn="tl">
                    <a:srgbClr val="C0C0C0"/>
                  </a:outerShdw>
                </a:effectLst>
                <a:ea typeface="宋体" pitchFamily="2" charset="-122"/>
              </a:rPr>
              <a:t>激励重点放在激励因素上</a:t>
            </a:r>
          </a:p>
        </p:txBody>
      </p:sp>
      <p:sp>
        <p:nvSpPr>
          <p:cNvPr id="4911107" name="Rectangle 3"/>
          <p:cNvSpPr>
            <a:spLocks noGrp="1" noChangeArrowheads="1"/>
          </p:cNvSpPr>
          <p:nvPr>
            <p:ph type="body" idx="4294967295"/>
          </p:nvPr>
        </p:nvSpPr>
        <p:spPr>
          <a:xfrm>
            <a:off x="611188" y="1773238"/>
            <a:ext cx="8134350" cy="4040187"/>
          </a:xfrm>
        </p:spPr>
        <p:txBody>
          <a:bodyPr/>
          <a:lstStyle/>
          <a:p>
            <a:pPr>
              <a:lnSpc>
                <a:spcPct val="120000"/>
              </a:lnSpc>
            </a:pPr>
            <a:r>
              <a:rPr lang="zh-CN" altLang="en-US" sz="2800" dirty="0" smtClean="0">
                <a:ea typeface="宋体" pitchFamily="2" charset="-122"/>
              </a:rPr>
              <a:t>原因：</a:t>
            </a:r>
          </a:p>
          <a:p>
            <a:pPr lvl="1">
              <a:lnSpc>
                <a:spcPct val="120000"/>
              </a:lnSpc>
            </a:pPr>
            <a:r>
              <a:rPr lang="zh-CN" altLang="en-US" sz="2400" dirty="0" smtClean="0">
                <a:ea typeface="楷体_GB2312" pitchFamily="49" charset="-122"/>
              </a:rPr>
              <a:t>管理者可控性强，激励因素较之保健因素</a:t>
            </a:r>
          </a:p>
          <a:p>
            <a:pPr lvl="1">
              <a:lnSpc>
                <a:spcPct val="120000"/>
              </a:lnSpc>
              <a:buFontTx/>
              <a:buNone/>
            </a:pPr>
            <a:r>
              <a:rPr lang="zh-CN" altLang="en-US" sz="2400" dirty="0" smtClean="0">
                <a:ea typeface="楷体_GB2312" pitchFamily="49" charset="-122"/>
              </a:rPr>
              <a:t>投入小成本相对低</a:t>
            </a:r>
          </a:p>
          <a:p>
            <a:pPr lvl="1">
              <a:lnSpc>
                <a:spcPct val="120000"/>
              </a:lnSpc>
            </a:pPr>
            <a:r>
              <a:rPr lang="zh-CN" altLang="en-US" sz="2400" dirty="0" smtClean="0">
                <a:ea typeface="楷体_GB2312" pitchFamily="49" charset="-122"/>
              </a:rPr>
              <a:t>针对性强，比起公司级奖励</a:t>
            </a:r>
          </a:p>
          <a:p>
            <a:pPr lvl="1">
              <a:lnSpc>
                <a:spcPct val="120000"/>
              </a:lnSpc>
              <a:buFontTx/>
              <a:buNone/>
            </a:pPr>
            <a:r>
              <a:rPr lang="zh-CN" altLang="en-US" sz="2400" dirty="0" smtClean="0">
                <a:ea typeface="楷体_GB2312" pitchFamily="49" charset="-122"/>
              </a:rPr>
              <a:t>能激发员工更多的业绩贡献度</a:t>
            </a:r>
          </a:p>
          <a:p>
            <a:pPr lvl="1">
              <a:lnSpc>
                <a:spcPct val="120000"/>
              </a:lnSpc>
            </a:pPr>
            <a:r>
              <a:rPr lang="zh-CN" altLang="en-US" sz="2400" dirty="0" smtClean="0">
                <a:ea typeface="楷体_GB2312" pitchFamily="49" charset="-122"/>
              </a:rPr>
              <a:t>时效性强</a:t>
            </a:r>
            <a:r>
              <a:rPr lang="en-US" altLang="zh-CN" sz="2400" dirty="0" smtClean="0">
                <a:ea typeface="楷体_GB2312" pitchFamily="49" charset="-122"/>
              </a:rPr>
              <a:t>,</a:t>
            </a:r>
            <a:r>
              <a:rPr lang="zh-CN" altLang="en-US" sz="2400" dirty="0" smtClean="0">
                <a:ea typeface="楷体_GB2312" pitchFamily="49" charset="-122"/>
              </a:rPr>
              <a:t>立竿见影</a:t>
            </a:r>
          </a:p>
          <a:p>
            <a:pPr lvl="1">
              <a:lnSpc>
                <a:spcPct val="120000"/>
              </a:lnSpc>
              <a:buFontTx/>
              <a:buNone/>
            </a:pPr>
            <a:r>
              <a:rPr lang="zh-CN" altLang="en-US" sz="2400" dirty="0" smtClean="0">
                <a:ea typeface="楷体_GB2312" pitchFamily="49" charset="-122"/>
              </a:rPr>
              <a:t>员工需求频率更高</a:t>
            </a:r>
            <a:r>
              <a:rPr lang="en-US" altLang="zh-CN" sz="2400" dirty="0" smtClean="0">
                <a:ea typeface="楷体_GB2312" pitchFamily="49" charset="-122"/>
              </a:rPr>
              <a:t>(</a:t>
            </a:r>
            <a:r>
              <a:rPr lang="zh-CN" altLang="en-US" sz="2400" dirty="0" smtClean="0">
                <a:ea typeface="楷体_GB2312" pitchFamily="49" charset="-122"/>
              </a:rPr>
              <a:t>员工不会天天期望长工资</a:t>
            </a:r>
            <a:r>
              <a:rPr lang="en-US" altLang="zh-CN" sz="2400" dirty="0" smtClean="0">
                <a:ea typeface="楷体_GB2312" pitchFamily="49" charset="-122"/>
              </a:rPr>
              <a:t>)</a:t>
            </a:r>
          </a:p>
          <a:p>
            <a:pPr lvl="1">
              <a:lnSpc>
                <a:spcPct val="120000"/>
              </a:lnSpc>
            </a:pPr>
            <a:endParaRPr lang="en-US" altLang="zh-CN" sz="2400" dirty="0" smtClean="0">
              <a:ea typeface="宋体" pitchFamily="2" charset="-122"/>
            </a:endParaRPr>
          </a:p>
        </p:txBody>
      </p:sp>
      <p:pic>
        <p:nvPicPr>
          <p:cNvPr id="66564" name="Picture 4" descr="j0297427"/>
          <p:cNvPicPr>
            <a:picLocks noChangeAspect="1" noChangeArrowheads="1"/>
          </p:cNvPicPr>
          <p:nvPr/>
        </p:nvPicPr>
        <p:blipFill>
          <a:blip r:embed="rId3" cstate="print"/>
          <a:srcRect/>
          <a:stretch>
            <a:fillRect/>
          </a:stretch>
        </p:blipFill>
        <p:spPr bwMode="auto">
          <a:xfrm>
            <a:off x="6804025" y="2781300"/>
            <a:ext cx="1611313" cy="1555750"/>
          </a:xfrm>
          <a:prstGeom prst="rect">
            <a:avLst/>
          </a:prstGeom>
          <a:noFill/>
          <a:ln w="9525">
            <a:noFill/>
            <a:miter lim="800000"/>
            <a:headEnd/>
            <a:tailEnd/>
          </a:ln>
        </p:spPr>
      </p:pic>
    </p:spTree>
    <p:extLst>
      <p:ext uri="{BB962C8B-B14F-4D97-AF65-F5344CB8AC3E}">
        <p14:creationId xmlns:p14="http://schemas.microsoft.com/office/powerpoint/2010/main" val="1208851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1107">
                                            <p:txEl>
                                              <p:pRg st="0" end="0"/>
                                            </p:txEl>
                                          </p:spTgt>
                                        </p:tgtEl>
                                        <p:attrNameLst>
                                          <p:attrName>style.visibility</p:attrName>
                                        </p:attrNameLst>
                                      </p:cBhvr>
                                      <p:to>
                                        <p:strVal val="visible"/>
                                      </p:to>
                                    </p:set>
                                    <p:animEffect transition="in" filter="blinds(horizontal)">
                                      <p:cBhvr>
                                        <p:cTn id="7" dur="500"/>
                                        <p:tgtEl>
                                          <p:spTgt spid="4911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1107">
                                            <p:txEl>
                                              <p:pRg st="1" end="1"/>
                                            </p:txEl>
                                          </p:spTgt>
                                        </p:tgtEl>
                                        <p:attrNameLst>
                                          <p:attrName>style.visibility</p:attrName>
                                        </p:attrNameLst>
                                      </p:cBhvr>
                                      <p:to>
                                        <p:strVal val="visible"/>
                                      </p:to>
                                    </p:set>
                                    <p:animEffect transition="in" filter="blinds(horizontal)">
                                      <p:cBhvr>
                                        <p:cTn id="12" dur="500"/>
                                        <p:tgtEl>
                                          <p:spTgt spid="4911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1107">
                                            <p:txEl>
                                              <p:pRg st="2" end="2"/>
                                            </p:txEl>
                                          </p:spTgt>
                                        </p:tgtEl>
                                        <p:attrNameLst>
                                          <p:attrName>style.visibility</p:attrName>
                                        </p:attrNameLst>
                                      </p:cBhvr>
                                      <p:to>
                                        <p:strVal val="visible"/>
                                      </p:to>
                                    </p:set>
                                    <p:animEffect transition="in" filter="blinds(horizontal)">
                                      <p:cBhvr>
                                        <p:cTn id="17" dur="500"/>
                                        <p:tgtEl>
                                          <p:spTgt spid="4911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1107">
                                            <p:txEl>
                                              <p:pRg st="3" end="3"/>
                                            </p:txEl>
                                          </p:spTgt>
                                        </p:tgtEl>
                                        <p:attrNameLst>
                                          <p:attrName>style.visibility</p:attrName>
                                        </p:attrNameLst>
                                      </p:cBhvr>
                                      <p:to>
                                        <p:strVal val="visible"/>
                                      </p:to>
                                    </p:set>
                                    <p:animEffect transition="in" filter="blinds(horizontal)">
                                      <p:cBhvr>
                                        <p:cTn id="22" dur="500"/>
                                        <p:tgtEl>
                                          <p:spTgt spid="4911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11107">
                                            <p:txEl>
                                              <p:pRg st="4" end="4"/>
                                            </p:txEl>
                                          </p:spTgt>
                                        </p:tgtEl>
                                        <p:attrNameLst>
                                          <p:attrName>style.visibility</p:attrName>
                                        </p:attrNameLst>
                                      </p:cBhvr>
                                      <p:to>
                                        <p:strVal val="visible"/>
                                      </p:to>
                                    </p:set>
                                    <p:animEffect transition="in" filter="blinds(horizontal)">
                                      <p:cBhvr>
                                        <p:cTn id="27" dur="500"/>
                                        <p:tgtEl>
                                          <p:spTgt spid="4911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11107">
                                            <p:txEl>
                                              <p:pRg st="5" end="5"/>
                                            </p:txEl>
                                          </p:spTgt>
                                        </p:tgtEl>
                                        <p:attrNameLst>
                                          <p:attrName>style.visibility</p:attrName>
                                        </p:attrNameLst>
                                      </p:cBhvr>
                                      <p:to>
                                        <p:strVal val="visible"/>
                                      </p:to>
                                    </p:set>
                                    <p:animEffect transition="in" filter="blinds(horizontal)">
                                      <p:cBhvr>
                                        <p:cTn id="32" dur="500"/>
                                        <p:tgtEl>
                                          <p:spTgt spid="4911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11107">
                                            <p:txEl>
                                              <p:pRg st="6" end="6"/>
                                            </p:txEl>
                                          </p:spTgt>
                                        </p:tgtEl>
                                        <p:attrNameLst>
                                          <p:attrName>style.visibility</p:attrName>
                                        </p:attrNameLst>
                                      </p:cBhvr>
                                      <p:to>
                                        <p:strVal val="visible"/>
                                      </p:to>
                                    </p:set>
                                    <p:animEffect transition="in" filter="blinds(horizontal)">
                                      <p:cBhvr>
                                        <p:cTn id="37" dur="500"/>
                                        <p:tgtEl>
                                          <p:spTgt spid="4911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1107" grpId="0" build="p" bldLvl="5"/>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a:defRPr/>
            </a:pPr>
            <a:r>
              <a:rPr kumimoji="1" lang="zh-CN" altLang="en-US" sz="3600" dirty="0">
                <a:effectLst>
                  <a:outerShdw blurRad="38100" dist="38100" dir="2700000" algn="tl">
                    <a:srgbClr val="C0C0C0"/>
                  </a:outerShdw>
                </a:effectLst>
                <a:ea typeface="宋体" pitchFamily="2" charset="-122"/>
              </a:rPr>
              <a:t>激励的原则</a:t>
            </a:r>
          </a:p>
        </p:txBody>
      </p:sp>
      <p:sp>
        <p:nvSpPr>
          <p:cNvPr id="115714" name="Rectangle 3"/>
          <p:cNvSpPr>
            <a:spLocks noGrp="1" noChangeArrowheads="1"/>
          </p:cNvSpPr>
          <p:nvPr>
            <p:ph type="body" idx="1"/>
          </p:nvPr>
        </p:nvSpPr>
        <p:spPr>
          <a:xfrm>
            <a:off x="381000" y="1916113"/>
            <a:ext cx="8229600" cy="4560887"/>
          </a:xfrm>
        </p:spPr>
        <p:txBody>
          <a:bodyPr/>
          <a:lstStyle/>
          <a:p>
            <a:r>
              <a:rPr kumimoji="0" lang="en-US" altLang="zh-CN" sz="3600" dirty="0">
                <a:latin typeface="Calibri" charset="0"/>
                <a:ea typeface="宋体" charset="0"/>
              </a:rPr>
              <a:t> </a:t>
            </a:r>
            <a:r>
              <a:rPr kumimoji="0" lang="zh-CN" altLang="en-US" sz="3600" b="1">
                <a:latin typeface="Calibri" charset="0"/>
                <a:ea typeface="华文中宋" charset="0"/>
                <a:cs typeface="华文中宋" charset="0"/>
              </a:rPr>
              <a:t>原则之一：公平原则</a:t>
            </a:r>
            <a:endParaRPr kumimoji="0" lang="en-US" altLang="zh-CN" sz="3600" b="1" dirty="0">
              <a:latin typeface="Calibri" charset="0"/>
              <a:ea typeface="华文中宋" charset="0"/>
              <a:cs typeface="华文中宋" charset="0"/>
            </a:endParaRPr>
          </a:p>
          <a:p>
            <a:r>
              <a:rPr kumimoji="0" lang="en-US" altLang="zh-CN" sz="3600" dirty="0">
                <a:latin typeface="Calibri" charset="0"/>
                <a:ea typeface="宋体" charset="0"/>
              </a:rPr>
              <a:t> </a:t>
            </a:r>
            <a:r>
              <a:rPr kumimoji="0" lang="zh-CN" altLang="en-US" sz="3600" b="1">
                <a:latin typeface="Calibri" charset="0"/>
                <a:ea typeface="华文中宋" charset="0"/>
                <a:cs typeface="华文中宋" charset="0"/>
              </a:rPr>
              <a:t>原则之二：刚性原则</a:t>
            </a:r>
            <a:endParaRPr kumimoji="0" lang="en-US" altLang="zh-CN" sz="3600" b="1" dirty="0">
              <a:latin typeface="Calibri" charset="0"/>
              <a:ea typeface="华文中宋" charset="0"/>
              <a:cs typeface="华文中宋" charset="0"/>
            </a:endParaRPr>
          </a:p>
          <a:p>
            <a:r>
              <a:rPr kumimoji="0" lang="en-US" altLang="zh-CN" sz="3600" dirty="0">
                <a:latin typeface="Calibri" charset="0"/>
                <a:ea typeface="宋体" charset="0"/>
              </a:rPr>
              <a:t> </a:t>
            </a:r>
            <a:r>
              <a:rPr kumimoji="0" lang="zh-CN" altLang="en-US" sz="3600" b="1">
                <a:latin typeface="Calibri" charset="0"/>
                <a:ea typeface="华文中宋" charset="0"/>
                <a:cs typeface="华文中宋" charset="0"/>
              </a:rPr>
              <a:t>原则之三：时机原则</a:t>
            </a:r>
            <a:endParaRPr kumimoji="0" lang="en-US" altLang="zh-CN" sz="3600" b="1" dirty="0">
              <a:latin typeface="Calibri" charset="0"/>
              <a:ea typeface="华文中宋" charset="0"/>
              <a:cs typeface="华文中宋" charset="0"/>
            </a:endParaRPr>
          </a:p>
          <a:p>
            <a:r>
              <a:rPr kumimoji="0" lang="en-US" altLang="zh-CN" sz="3600" dirty="0">
                <a:latin typeface="Calibri" charset="0"/>
                <a:ea typeface="宋体" charset="0"/>
              </a:rPr>
              <a:t> </a:t>
            </a:r>
            <a:r>
              <a:rPr kumimoji="0" lang="zh-CN" altLang="en-US" sz="3600" b="1">
                <a:latin typeface="Calibri" charset="0"/>
                <a:ea typeface="华文中宋" charset="0"/>
                <a:cs typeface="华文中宋" charset="0"/>
              </a:rPr>
              <a:t>原则之四：清晰原则</a:t>
            </a:r>
            <a:endParaRPr kumimoji="0" lang="en-US" altLang="zh-CN" sz="3600" b="1" dirty="0">
              <a:latin typeface="Calibri" charset="0"/>
              <a:ea typeface="华文中宋" charset="0"/>
              <a:cs typeface="华文中宋" charset="0"/>
            </a:endParaRPr>
          </a:p>
          <a:p>
            <a:endParaRPr kumimoji="0" lang="en-US" altLang="zh-CN" sz="3600" b="1" dirty="0">
              <a:latin typeface="Calibri" charset="0"/>
              <a:ea typeface="华文中宋" charset="0"/>
              <a:cs typeface="华文中宋" charset="0"/>
            </a:endParaRPr>
          </a:p>
          <a:p>
            <a:endParaRPr kumimoji="0" lang="zh-CN" altLang="en-US" sz="3600" b="1">
              <a:latin typeface="Calibri" charset="0"/>
              <a:ea typeface="华文中宋" charset="0"/>
              <a:cs typeface="华文中宋" charset="0"/>
            </a:endParaRPr>
          </a:p>
        </p:txBody>
      </p:sp>
    </p:spTree>
    <p:extLst>
      <p:ext uri="{BB962C8B-B14F-4D97-AF65-F5344CB8AC3E}">
        <p14:creationId xmlns:p14="http://schemas.microsoft.com/office/powerpoint/2010/main" val="100140643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kumimoji="0" lang="zh-CN" altLang="en-US" sz="4000" b="1">
                <a:latin typeface="Calibri" charset="0"/>
                <a:ea typeface="华文中宋" charset="0"/>
                <a:cs typeface="华文中宋" charset="0"/>
              </a:rPr>
              <a:t>激励的有效方法</a:t>
            </a:r>
          </a:p>
        </p:txBody>
      </p:sp>
      <p:sp>
        <p:nvSpPr>
          <p:cNvPr id="116738" name="Rectangle 3"/>
          <p:cNvSpPr>
            <a:spLocks noGrp="1" noChangeArrowheads="1"/>
          </p:cNvSpPr>
          <p:nvPr>
            <p:ph type="body" idx="1"/>
          </p:nvPr>
        </p:nvSpPr>
        <p:spPr>
          <a:xfrm>
            <a:off x="309563" y="1685925"/>
            <a:ext cx="8583612" cy="4191000"/>
          </a:xfrm>
        </p:spPr>
        <p:txBody>
          <a:bodyPr/>
          <a:lstStyle/>
          <a:p>
            <a:pPr>
              <a:lnSpc>
                <a:spcPct val="80000"/>
              </a:lnSpc>
              <a:buFont typeface="Wingdings" charset="0"/>
              <a:buNone/>
            </a:pPr>
            <a:r>
              <a:rPr kumimoji="0" lang="en-US" altLang="zh-CN" sz="2400" b="1" dirty="0">
                <a:latin typeface="华文中宋" charset="0"/>
                <a:ea typeface="华文中宋" charset="0"/>
                <a:cs typeface="华文中宋" charset="0"/>
              </a:rPr>
              <a:t>1</a:t>
            </a:r>
            <a:r>
              <a:rPr kumimoji="0" lang="zh-CN" altLang="en-US" sz="2400" b="1" dirty="0">
                <a:latin typeface="华文中宋" charset="0"/>
                <a:ea typeface="华文中宋" charset="0"/>
                <a:cs typeface="华文中宋" charset="0"/>
              </a:rPr>
              <a:t>、目标激励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2</a:t>
            </a:r>
            <a:r>
              <a:rPr kumimoji="0" lang="zh-CN" altLang="en-US" sz="2400" b="1" dirty="0">
                <a:latin typeface="华文中宋" charset="0"/>
                <a:ea typeface="华文中宋" charset="0"/>
                <a:cs typeface="华文中宋" charset="0"/>
              </a:rPr>
              <a:t>、信任激励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3</a:t>
            </a:r>
            <a:r>
              <a:rPr kumimoji="0" lang="zh-CN" altLang="en-US" sz="2400" b="1" dirty="0">
                <a:latin typeface="华文中宋" charset="0"/>
                <a:ea typeface="华文中宋" charset="0"/>
                <a:cs typeface="华文中宋" charset="0"/>
              </a:rPr>
              <a:t>、知识激励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4</a:t>
            </a:r>
            <a:r>
              <a:rPr kumimoji="0" lang="zh-CN" altLang="en-US" sz="2400" b="1" dirty="0">
                <a:latin typeface="华文中宋" charset="0"/>
                <a:ea typeface="华文中宋" charset="0"/>
                <a:cs typeface="华文中宋" charset="0"/>
              </a:rPr>
              <a:t>、情感激励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5</a:t>
            </a:r>
            <a:r>
              <a:rPr kumimoji="0" lang="zh-CN" altLang="en-US" sz="2400" b="1" dirty="0">
                <a:latin typeface="华文中宋" charset="0"/>
                <a:ea typeface="华文中宋" charset="0"/>
                <a:cs typeface="华文中宋" charset="0"/>
              </a:rPr>
              <a:t>、荣誉激励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6</a:t>
            </a:r>
            <a:r>
              <a:rPr kumimoji="0" lang="zh-CN" altLang="en-US" sz="2400" b="1" dirty="0">
                <a:latin typeface="华文中宋" charset="0"/>
                <a:ea typeface="华文中宋" charset="0"/>
                <a:cs typeface="华文中宋" charset="0"/>
              </a:rPr>
              <a:t>、形象激励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7</a:t>
            </a:r>
            <a:r>
              <a:rPr kumimoji="0" lang="zh-CN" altLang="en-US" sz="2400" b="1" dirty="0">
                <a:latin typeface="华文中宋" charset="0"/>
                <a:ea typeface="华文中宋" charset="0"/>
                <a:cs typeface="华文中宋" charset="0"/>
              </a:rPr>
              <a:t>、兴趣激励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8</a:t>
            </a:r>
            <a:r>
              <a:rPr kumimoji="0" lang="zh-CN" altLang="en-US" sz="2400" b="1" dirty="0">
                <a:latin typeface="华文中宋" charset="0"/>
                <a:ea typeface="华文中宋" charset="0"/>
                <a:cs typeface="华文中宋" charset="0"/>
              </a:rPr>
              <a:t>、参与激励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9</a:t>
            </a:r>
            <a:r>
              <a:rPr kumimoji="0" lang="zh-CN" altLang="en-US" sz="2400" b="1" dirty="0">
                <a:latin typeface="华文中宋" charset="0"/>
                <a:ea typeface="华文中宋" charset="0"/>
                <a:cs typeface="华文中宋" charset="0"/>
              </a:rPr>
              <a:t>、认可与赞美激励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10</a:t>
            </a:r>
            <a:r>
              <a:rPr kumimoji="0" lang="zh-CN" altLang="en-US" sz="2400" b="1" dirty="0">
                <a:latin typeface="华文中宋" charset="0"/>
                <a:ea typeface="华文中宋" charset="0"/>
                <a:cs typeface="华文中宋" charset="0"/>
              </a:rPr>
              <a:t>、榜样激励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endParaRPr kumimoji="0" lang="en-US" altLang="zh-CN" b="1" dirty="0">
              <a:latin typeface="华文中宋" charset="0"/>
              <a:ea typeface="华文中宋" charset="0"/>
              <a:cs typeface="华文中宋" charset="0"/>
            </a:endParaRPr>
          </a:p>
          <a:p>
            <a:pPr>
              <a:lnSpc>
                <a:spcPct val="80000"/>
              </a:lnSpc>
              <a:buFont typeface="Wingdings" charset="0"/>
              <a:buNone/>
            </a:pPr>
            <a:endParaRPr kumimoji="0" lang="zh-CN" altLang="en-US" b="1" dirty="0">
              <a:latin typeface="华文中宋" charset="0"/>
              <a:ea typeface="华文中宋" charset="0"/>
              <a:cs typeface="华文中宋" charset="0"/>
            </a:endParaRPr>
          </a:p>
          <a:p>
            <a:pPr>
              <a:lnSpc>
                <a:spcPct val="80000"/>
              </a:lnSpc>
            </a:pPr>
            <a:endParaRPr kumimoji="0" lang="en-US" altLang="zh-CN" sz="2400" dirty="0">
              <a:latin typeface="Calibri" charset="0"/>
              <a:ea typeface="华文中宋" charset="0"/>
              <a:cs typeface="华文中宋" charset="0"/>
            </a:endParaRPr>
          </a:p>
        </p:txBody>
      </p:sp>
    </p:spTree>
    <p:extLst>
      <p:ext uri="{BB962C8B-B14F-4D97-AF65-F5344CB8AC3E}">
        <p14:creationId xmlns:p14="http://schemas.microsoft.com/office/powerpoint/2010/main" val="80859469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457200" y="0"/>
            <a:ext cx="8229600" cy="1371600"/>
          </a:xfrm>
        </p:spPr>
        <p:txBody>
          <a:bodyPr/>
          <a:lstStyle/>
          <a:p>
            <a:r>
              <a:rPr kumimoji="0" lang="zh-CN" altLang="en-US" sz="4000" b="1">
                <a:latin typeface="Calibri" charset="0"/>
                <a:ea typeface="华文中宋" charset="0"/>
                <a:cs typeface="华文中宋" charset="0"/>
              </a:rPr>
              <a:t>激励中应注意的问题</a:t>
            </a:r>
          </a:p>
        </p:txBody>
      </p:sp>
      <p:sp>
        <p:nvSpPr>
          <p:cNvPr id="117762" name="Rectangle 3"/>
          <p:cNvSpPr>
            <a:spLocks noGrp="1" noChangeArrowheads="1"/>
          </p:cNvSpPr>
          <p:nvPr>
            <p:ph type="body" idx="1"/>
          </p:nvPr>
        </p:nvSpPr>
        <p:spPr>
          <a:xfrm>
            <a:off x="457200" y="2060575"/>
            <a:ext cx="8229600" cy="3806825"/>
          </a:xfrm>
        </p:spPr>
        <p:txBody>
          <a:bodyPr/>
          <a:lstStyle/>
          <a:p>
            <a:pPr>
              <a:buFont typeface="Wingdings" charset="0"/>
              <a:buNone/>
            </a:pPr>
            <a:r>
              <a:rPr kumimoji="0" lang="en-US" altLang="zh-CN" sz="2800" b="1" dirty="0">
                <a:latin typeface="华文中宋" charset="0"/>
                <a:ea typeface="华文中宋" charset="0"/>
                <a:cs typeface="华文中宋" charset="0"/>
              </a:rPr>
              <a:t>1</a:t>
            </a:r>
            <a:r>
              <a:rPr kumimoji="0" lang="zh-CN" altLang="en-US" sz="2800" b="1">
                <a:latin typeface="华文中宋" charset="0"/>
                <a:ea typeface="华文中宋" charset="0"/>
                <a:cs typeface="华文中宋" charset="0"/>
              </a:rPr>
              <a:t>、启发而不惩罚</a:t>
            </a:r>
          </a:p>
          <a:p>
            <a:r>
              <a:rPr kumimoji="0" lang="zh-CN" altLang="en-US" sz="2400" b="1">
                <a:solidFill>
                  <a:srgbClr val="FF0000"/>
                </a:solidFill>
                <a:latin typeface="Calibri" charset="0"/>
                <a:ea typeface="华文中宋" charset="0"/>
                <a:cs typeface="华文中宋" charset="0"/>
              </a:rPr>
              <a:t>最好的管理方法是启发，而不是惩罚。 </a:t>
            </a:r>
          </a:p>
          <a:p>
            <a:pPr>
              <a:buFont typeface="Wingdings" charset="0"/>
              <a:buNone/>
            </a:pPr>
            <a:r>
              <a:rPr kumimoji="0" lang="zh-CN" altLang="en-US" sz="2400">
                <a:latin typeface="Calibri" charset="0"/>
                <a:ea typeface="华文中宋" charset="0"/>
                <a:cs typeface="华文中宋" charset="0"/>
              </a:rPr>
              <a:t>         在施行激励之前，必须先对人员进行启发、教育，使他们明白要求和规则，这样在采用激励方法时，他们才不至于感到突然，尤其是对于处罚不会感到冤枉。</a:t>
            </a:r>
          </a:p>
          <a:p>
            <a:pPr>
              <a:buFont typeface="Wingdings" charset="0"/>
              <a:buNone/>
            </a:pPr>
            <a:endParaRPr kumimoji="0" lang="zh-CN" altLang="en-US" sz="2400">
              <a:latin typeface="Calibri" charset="0"/>
              <a:ea typeface="华文中宋" charset="0"/>
              <a:cs typeface="华文中宋" charset="0"/>
            </a:endParaRPr>
          </a:p>
          <a:p>
            <a:pPr>
              <a:buFont typeface="Wingdings" charset="0"/>
              <a:buNone/>
            </a:pPr>
            <a:r>
              <a:rPr kumimoji="0" lang="en-US" altLang="zh-CN" sz="2800" b="1" dirty="0">
                <a:latin typeface="华文中宋" charset="0"/>
                <a:ea typeface="华文中宋" charset="0"/>
                <a:cs typeface="华文中宋" charset="0"/>
              </a:rPr>
              <a:t>2</a:t>
            </a:r>
            <a:r>
              <a:rPr kumimoji="0" lang="zh-CN" altLang="en-US" sz="2800" b="1">
                <a:latin typeface="华文中宋" charset="0"/>
                <a:ea typeface="华文中宋" charset="0"/>
                <a:cs typeface="华文中宋" charset="0"/>
              </a:rPr>
              <a:t>、公平相待</a:t>
            </a:r>
          </a:p>
          <a:p>
            <a:r>
              <a:rPr kumimoji="0" lang="zh-CN" altLang="en-US" b="1">
                <a:solidFill>
                  <a:srgbClr val="003399"/>
                </a:solidFill>
                <a:latin typeface="华文中宋" charset="0"/>
                <a:ea typeface="华文中宋" charset="0"/>
                <a:cs typeface="华文中宋" charset="0"/>
              </a:rPr>
              <a:t> </a:t>
            </a:r>
            <a:r>
              <a:rPr kumimoji="0" lang="zh-CN" altLang="en-US" sz="2400" b="1">
                <a:solidFill>
                  <a:srgbClr val="FF0000"/>
                </a:solidFill>
                <a:latin typeface="华文中宋" charset="0"/>
                <a:ea typeface="华文中宋" charset="0"/>
                <a:cs typeface="华文中宋" charset="0"/>
              </a:rPr>
              <a:t>不惟亲、不惟上、不惟己，只惟实，公平相待</a:t>
            </a:r>
            <a:r>
              <a:rPr kumimoji="0" lang="zh-CN" altLang="en-US" sz="2400" b="1">
                <a:solidFill>
                  <a:srgbClr val="003399"/>
                </a:solidFill>
                <a:latin typeface="华文中宋" charset="0"/>
                <a:ea typeface="华文中宋" charset="0"/>
                <a:cs typeface="华文中宋" charset="0"/>
              </a:rPr>
              <a:t>。</a:t>
            </a:r>
          </a:p>
          <a:p>
            <a:pPr>
              <a:buFont typeface="Wingdings" charset="0"/>
              <a:buNone/>
            </a:pPr>
            <a:r>
              <a:rPr kumimoji="0" lang="zh-CN" altLang="en-US" sz="2400">
                <a:latin typeface="华文中宋" charset="0"/>
                <a:ea typeface="华文中宋" charset="0"/>
                <a:cs typeface="华文中宋" charset="0"/>
              </a:rPr>
              <a:t>（</a:t>
            </a:r>
            <a:r>
              <a:rPr kumimoji="0" lang="zh-CN" altLang="en-US" sz="2000">
                <a:latin typeface="华文中宋" charset="0"/>
                <a:ea typeface="华文中宋" charset="0"/>
                <a:cs typeface="华文中宋" charset="0"/>
              </a:rPr>
              <a:t>有位班长说：公正、无私尤为重要，要公平的对待每件事、每个人，不能因为她是你的亲属、好朋友而偏袒她</a:t>
            </a:r>
            <a:r>
              <a:rPr kumimoji="0" lang="en-US" altLang="zh-CN" sz="2000" dirty="0">
                <a:latin typeface="华文中宋" charset="0"/>
                <a:ea typeface="华文中宋" charset="0"/>
                <a:cs typeface="华文中宋" charset="0"/>
              </a:rPr>
              <a:t>……)</a:t>
            </a:r>
          </a:p>
        </p:txBody>
      </p:sp>
    </p:spTree>
    <p:extLst>
      <p:ext uri="{BB962C8B-B14F-4D97-AF65-F5344CB8AC3E}">
        <p14:creationId xmlns:p14="http://schemas.microsoft.com/office/powerpoint/2010/main" val="774587877"/>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endParaRPr kumimoji="0" lang="zh-CN" altLang="en-US">
              <a:latin typeface="Calibri" charset="0"/>
              <a:ea typeface="宋体" charset="0"/>
            </a:endParaRPr>
          </a:p>
        </p:txBody>
      </p:sp>
      <p:sp>
        <p:nvSpPr>
          <p:cNvPr id="118786" name="Rectangle 3"/>
          <p:cNvSpPr>
            <a:spLocks noGrp="1" noChangeArrowheads="1"/>
          </p:cNvSpPr>
          <p:nvPr>
            <p:ph type="body" idx="1"/>
          </p:nvPr>
        </p:nvSpPr>
        <p:spPr>
          <a:xfrm>
            <a:off x="457200" y="1700213"/>
            <a:ext cx="8229600" cy="4752975"/>
          </a:xfrm>
        </p:spPr>
        <p:txBody>
          <a:bodyPr/>
          <a:lstStyle/>
          <a:p>
            <a:pPr>
              <a:buFont typeface="Wingdings" charset="0"/>
              <a:buNone/>
            </a:pPr>
            <a:r>
              <a:rPr kumimoji="0" lang="en-US" altLang="zh-CN" sz="2400" b="1" dirty="0">
                <a:latin typeface="华文中宋" charset="0"/>
                <a:ea typeface="华文中宋" charset="0"/>
                <a:cs typeface="华文中宋" charset="0"/>
              </a:rPr>
              <a:t>3</a:t>
            </a:r>
            <a:r>
              <a:rPr kumimoji="0" lang="zh-CN" altLang="en-US" sz="2400" b="1">
                <a:latin typeface="华文中宋" charset="0"/>
                <a:ea typeface="华文中宋" charset="0"/>
                <a:cs typeface="华文中宋" charset="0"/>
              </a:rPr>
              <a:t>、注重现实表现</a:t>
            </a:r>
          </a:p>
          <a:p>
            <a:r>
              <a:rPr kumimoji="0" lang="zh-CN" altLang="en-US" sz="2400" b="1">
                <a:solidFill>
                  <a:srgbClr val="FF0000"/>
                </a:solidFill>
                <a:latin typeface="Calibri" charset="0"/>
                <a:ea typeface="华文中宋" charset="0"/>
                <a:cs typeface="华文中宋" charset="0"/>
              </a:rPr>
              <a:t>在实施激励方法时，应该注重激励对象的现实表现，当奖则奖，该罚就罚。同时在奖励时一定要把建立的理由讲清楚，他做了什么事，那件事为什么值得奖。</a:t>
            </a:r>
          </a:p>
          <a:p>
            <a:pPr>
              <a:buFont typeface="Wingdings" charset="0"/>
              <a:buNone/>
            </a:pPr>
            <a:endParaRPr kumimoji="0" lang="en-US" altLang="zh-CN" sz="2400" b="1" dirty="0">
              <a:latin typeface="华文中宋" charset="0"/>
              <a:ea typeface="华文中宋" charset="0"/>
              <a:cs typeface="华文中宋" charset="0"/>
            </a:endParaRPr>
          </a:p>
          <a:p>
            <a:pPr>
              <a:buFont typeface="Wingdings" charset="0"/>
              <a:buNone/>
            </a:pPr>
            <a:r>
              <a:rPr kumimoji="0" lang="en-US" altLang="zh-CN" sz="2400" b="1" dirty="0">
                <a:latin typeface="华文中宋" charset="0"/>
                <a:ea typeface="华文中宋" charset="0"/>
                <a:cs typeface="华文中宋" charset="0"/>
              </a:rPr>
              <a:t>4</a:t>
            </a:r>
            <a:r>
              <a:rPr kumimoji="0" lang="zh-CN" altLang="en-US" sz="2400" b="1">
                <a:latin typeface="华文中宋" charset="0"/>
                <a:ea typeface="华文中宋" charset="0"/>
                <a:cs typeface="华文中宋" charset="0"/>
              </a:rPr>
              <a:t>、适时激励　</a:t>
            </a:r>
          </a:p>
          <a:p>
            <a:r>
              <a:rPr kumimoji="0" lang="zh-CN" altLang="en-US" sz="2400" b="1">
                <a:solidFill>
                  <a:srgbClr val="FF0000"/>
                </a:solidFill>
                <a:latin typeface="Calibri" charset="0"/>
                <a:ea typeface="华文中宋" charset="0"/>
                <a:cs typeface="华文中宋" charset="0"/>
              </a:rPr>
              <a:t>行为和肯定性激励要及时</a:t>
            </a:r>
          </a:p>
          <a:p>
            <a:pPr>
              <a:buFont typeface="Wingdings" charset="0"/>
              <a:buNone/>
            </a:pPr>
            <a:r>
              <a:rPr kumimoji="0" lang="zh-CN" altLang="en-US" sz="1600">
                <a:latin typeface="华文中宋" charset="0"/>
                <a:ea typeface="华文中宋" charset="0"/>
                <a:cs typeface="华文中宋" charset="0"/>
              </a:rPr>
              <a:t>　</a:t>
            </a:r>
          </a:p>
          <a:p>
            <a:r>
              <a:rPr kumimoji="0" lang="zh-CN" altLang="en-US" sz="2400" b="1">
                <a:latin typeface="Calibri" charset="0"/>
                <a:ea typeface="华文中宋" charset="0"/>
                <a:cs typeface="华文中宋" charset="0"/>
              </a:rPr>
              <a:t>要记住，反应快捷等于有效，当成绩在员工们头脑中还很新奇的时候表扬员工会起到非常奇特的效果。</a:t>
            </a:r>
          </a:p>
        </p:txBody>
      </p:sp>
    </p:spTree>
    <p:extLst>
      <p:ext uri="{BB962C8B-B14F-4D97-AF65-F5344CB8AC3E}">
        <p14:creationId xmlns:p14="http://schemas.microsoft.com/office/powerpoint/2010/main" val="45258062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endParaRPr kumimoji="0" lang="zh-CN" altLang="en-US">
              <a:latin typeface="Calibri" charset="0"/>
              <a:ea typeface="宋体" charset="0"/>
            </a:endParaRPr>
          </a:p>
        </p:txBody>
      </p:sp>
      <p:sp>
        <p:nvSpPr>
          <p:cNvPr id="119810" name="Rectangle 3"/>
          <p:cNvSpPr>
            <a:spLocks noGrp="1" noChangeArrowheads="1"/>
          </p:cNvSpPr>
          <p:nvPr>
            <p:ph type="body" idx="1"/>
          </p:nvPr>
        </p:nvSpPr>
        <p:spPr>
          <a:xfrm>
            <a:off x="457200" y="1989138"/>
            <a:ext cx="8229600" cy="4137025"/>
          </a:xfrm>
        </p:spPr>
        <p:txBody>
          <a:bodyPr/>
          <a:lstStyle/>
          <a:p>
            <a:pPr>
              <a:buFont typeface="Wingdings" charset="0"/>
              <a:buNone/>
            </a:pPr>
            <a:r>
              <a:rPr kumimoji="0" lang="en-US" altLang="zh-CN" sz="2800" b="1" dirty="0">
                <a:latin typeface="Calibri" charset="0"/>
                <a:ea typeface="宋体" charset="0"/>
              </a:rPr>
              <a:t>5</a:t>
            </a:r>
            <a:r>
              <a:rPr kumimoji="0" lang="zh-CN" altLang="en-US" sz="2800" b="1">
                <a:latin typeface="Calibri" charset="0"/>
                <a:ea typeface="宋体" charset="0"/>
              </a:rPr>
              <a:t>、</a:t>
            </a:r>
            <a:r>
              <a:rPr kumimoji="0" lang="zh-CN" altLang="en-US" sz="2800" b="1">
                <a:latin typeface="Calibri" charset="0"/>
                <a:ea typeface="华文中宋" charset="0"/>
                <a:cs typeface="华文中宋" charset="0"/>
              </a:rPr>
              <a:t>适度激励</a:t>
            </a:r>
            <a:r>
              <a:rPr kumimoji="0" lang="zh-CN" altLang="en-US" sz="2800">
                <a:latin typeface="Calibri" charset="0"/>
                <a:ea typeface="华文中宋" charset="0"/>
                <a:cs typeface="华文中宋" charset="0"/>
              </a:rPr>
              <a:t>　</a:t>
            </a:r>
            <a:r>
              <a:rPr kumimoji="0" lang="zh-CN" altLang="en-US" sz="2800">
                <a:latin typeface="Calibri" charset="0"/>
                <a:ea typeface="宋体" charset="0"/>
              </a:rPr>
              <a:t>　</a:t>
            </a:r>
          </a:p>
          <a:p>
            <a:r>
              <a:rPr kumimoji="0" lang="zh-CN" altLang="en-US" sz="2800" b="1">
                <a:solidFill>
                  <a:srgbClr val="FF0000"/>
                </a:solidFill>
                <a:latin typeface="Calibri" charset="0"/>
                <a:ea typeface="华文中宋" charset="0"/>
                <a:cs typeface="华文中宋" charset="0"/>
              </a:rPr>
              <a:t>保持适度性，就能使激励对象乐此不疲</a:t>
            </a:r>
          </a:p>
          <a:p>
            <a:pPr>
              <a:buFont typeface="Wingdings" charset="0"/>
              <a:buNone/>
            </a:pPr>
            <a:endParaRPr kumimoji="0" lang="zh-CN" altLang="en-US" sz="2800" b="1">
              <a:solidFill>
                <a:srgbClr val="FF0000"/>
              </a:solidFill>
              <a:latin typeface="Calibri" charset="0"/>
              <a:ea typeface="华文中宋" charset="0"/>
              <a:cs typeface="华文中宋" charset="0"/>
            </a:endParaRPr>
          </a:p>
          <a:p>
            <a:r>
              <a:rPr kumimoji="0" lang="zh-CN" altLang="en-US" sz="2800" b="1">
                <a:latin typeface="Calibri" charset="0"/>
                <a:ea typeface="华文中宋" charset="0"/>
                <a:cs typeface="华文中宋" charset="0"/>
              </a:rPr>
              <a:t>如果激励对象的行为太容易达到被奖励和被处罚的界限，那么，这套激励方法就会使激励对象失去兴趣，达不到激励的目的。</a:t>
            </a:r>
            <a:r>
              <a:rPr kumimoji="0" lang="zh-CN" altLang="en-US" sz="2800" b="1">
                <a:solidFill>
                  <a:srgbClr val="FF0000"/>
                </a:solidFill>
                <a:latin typeface="Calibri" charset="0"/>
                <a:ea typeface="华文中宋" charset="0"/>
                <a:cs typeface="华文中宋" charset="0"/>
              </a:rPr>
              <a:t/>
            </a:r>
            <a:br>
              <a:rPr kumimoji="0" lang="zh-CN" altLang="en-US" sz="2800" b="1">
                <a:solidFill>
                  <a:srgbClr val="FF0000"/>
                </a:solidFill>
                <a:latin typeface="Calibri" charset="0"/>
                <a:ea typeface="华文中宋" charset="0"/>
                <a:cs typeface="华文中宋" charset="0"/>
              </a:rPr>
            </a:br>
            <a:endParaRPr kumimoji="0" lang="zh-CN" altLang="en-US" sz="2800" b="1">
              <a:solidFill>
                <a:srgbClr val="FF0000"/>
              </a:solidFill>
              <a:latin typeface="Calibri" charset="0"/>
              <a:ea typeface="华文中宋" charset="0"/>
              <a:cs typeface="华文中宋" charset="0"/>
            </a:endParaRPr>
          </a:p>
          <a:p>
            <a:pPr>
              <a:buFont typeface="Wingdings" charset="0"/>
              <a:buNone/>
            </a:pPr>
            <a:endParaRPr kumimoji="0" lang="en-US" altLang="zh-CN" sz="2800" dirty="0">
              <a:solidFill>
                <a:srgbClr val="003399"/>
              </a:solidFill>
              <a:latin typeface="Calibri" charset="0"/>
              <a:ea typeface="宋体" charset="0"/>
            </a:endParaRPr>
          </a:p>
        </p:txBody>
      </p:sp>
    </p:spTree>
    <p:extLst>
      <p:ext uri="{BB962C8B-B14F-4D97-AF65-F5344CB8AC3E}">
        <p14:creationId xmlns:p14="http://schemas.microsoft.com/office/powerpoint/2010/main" val="135486701"/>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28600" y="-685800"/>
            <a:ext cx="8229600" cy="1371600"/>
          </a:xfrm>
        </p:spPr>
        <p:txBody>
          <a:bodyPr/>
          <a:lstStyle/>
          <a:p>
            <a:endParaRPr kumimoji="0" lang="zh-CN" altLang="en-US">
              <a:latin typeface="Calibri" charset="0"/>
              <a:ea typeface="宋体" charset="0"/>
            </a:endParaRPr>
          </a:p>
        </p:txBody>
      </p:sp>
      <p:sp>
        <p:nvSpPr>
          <p:cNvPr id="120834" name="Rectangle 3"/>
          <p:cNvSpPr>
            <a:spLocks noGrp="1" noChangeArrowheads="1"/>
          </p:cNvSpPr>
          <p:nvPr>
            <p:ph type="body" idx="1"/>
          </p:nvPr>
        </p:nvSpPr>
        <p:spPr>
          <a:xfrm>
            <a:off x="457200" y="1989138"/>
            <a:ext cx="8229600" cy="4106862"/>
          </a:xfrm>
        </p:spPr>
        <p:txBody>
          <a:bodyPr/>
          <a:lstStyle/>
          <a:p>
            <a:pPr>
              <a:lnSpc>
                <a:spcPct val="90000"/>
              </a:lnSpc>
              <a:buFont typeface="Wingdings" charset="0"/>
              <a:buNone/>
            </a:pPr>
            <a:r>
              <a:rPr kumimoji="0" lang="en-US" altLang="zh-CN" b="1" dirty="0">
                <a:latin typeface="华文中宋" charset="0"/>
                <a:ea typeface="华文中宋" charset="0"/>
                <a:cs typeface="华文中宋" charset="0"/>
              </a:rPr>
              <a:t>6</a:t>
            </a:r>
            <a:r>
              <a:rPr kumimoji="0" lang="zh-CN" altLang="en-US" b="1">
                <a:latin typeface="华文中宋" charset="0"/>
                <a:ea typeface="华文中宋" charset="0"/>
                <a:cs typeface="华文中宋" charset="0"/>
              </a:rPr>
              <a:t>、奖励要得当</a:t>
            </a:r>
          </a:p>
          <a:p>
            <a:pPr>
              <a:lnSpc>
                <a:spcPct val="90000"/>
              </a:lnSpc>
            </a:pPr>
            <a:r>
              <a:rPr kumimoji="0" lang="zh-CN" altLang="en-US" sz="2400" b="1">
                <a:solidFill>
                  <a:srgbClr val="FF0000"/>
                </a:solidFill>
                <a:latin typeface="华文中宋" charset="0"/>
                <a:ea typeface="华文中宋" charset="0"/>
                <a:cs typeface="华文中宋" charset="0"/>
              </a:rPr>
              <a:t>种瓜得瓜，种豆得豆。奖励得当，种瓜得瓜，奖励不当，种瓜得豆。</a:t>
            </a:r>
          </a:p>
          <a:p>
            <a:pPr>
              <a:lnSpc>
                <a:spcPct val="90000"/>
              </a:lnSpc>
            </a:pPr>
            <a:endParaRPr kumimoji="0" lang="en-US" altLang="zh-CN" sz="2400" dirty="0">
              <a:latin typeface="华文中宋" charset="0"/>
              <a:ea typeface="华文中宋" charset="0"/>
              <a:cs typeface="华文中宋" charset="0"/>
            </a:endParaRPr>
          </a:p>
          <a:p>
            <a:pPr>
              <a:lnSpc>
                <a:spcPct val="90000"/>
              </a:lnSpc>
            </a:pPr>
            <a:endParaRPr kumimoji="0" lang="en-US" altLang="zh-CN" sz="2400" dirty="0">
              <a:latin typeface="华文中宋" charset="0"/>
              <a:ea typeface="华文中宋" charset="0"/>
              <a:cs typeface="华文中宋" charset="0"/>
            </a:endParaRPr>
          </a:p>
          <a:p>
            <a:pPr>
              <a:lnSpc>
                <a:spcPct val="90000"/>
              </a:lnSpc>
            </a:pPr>
            <a:r>
              <a:rPr kumimoji="0" lang="zh-CN" altLang="en-US" sz="2400">
                <a:latin typeface="华文中宋" charset="0"/>
                <a:ea typeface="华文中宋" charset="0"/>
                <a:cs typeface="华文中宋" charset="0"/>
              </a:rPr>
              <a:t>实施激励时最犯忌的，莫过于奖励的初衷与奖励的结果存在很大差距，甚至背道而驰</a:t>
            </a:r>
            <a:r>
              <a:rPr kumimoji="0" lang="zh-CN" altLang="en-US" sz="2400" b="1">
                <a:solidFill>
                  <a:srgbClr val="FF0000"/>
                </a:solidFill>
                <a:latin typeface="华文中宋" charset="0"/>
                <a:ea typeface="华文中宋" charset="0"/>
                <a:cs typeface="华文中宋" charset="0"/>
              </a:rPr>
              <a:t>。（不要 奖励错误，忽略甚至惩罚正确做法）</a:t>
            </a:r>
          </a:p>
        </p:txBody>
      </p:sp>
    </p:spTree>
    <p:extLst>
      <p:ext uri="{BB962C8B-B14F-4D97-AF65-F5344CB8AC3E}">
        <p14:creationId xmlns:p14="http://schemas.microsoft.com/office/powerpoint/2010/main" val="7923178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750" y="1988900"/>
            <a:ext cx="7200500" cy="3600986"/>
          </a:xfrm>
          <a:prstGeom prst="rect">
            <a:avLst/>
          </a:prstGeom>
          <a:noFill/>
        </p:spPr>
        <p:txBody>
          <a:bodyPr wrap="square" rtlCol="0">
            <a:spAutoFit/>
          </a:bodyPr>
          <a:lstStyle/>
          <a:p>
            <a:pPr>
              <a:lnSpc>
                <a:spcPct val="150000"/>
              </a:lnSpc>
            </a:pPr>
            <a:r>
              <a:rPr lang="en-US" altLang="zh-CN" sz="3200" dirty="0" smtClean="0"/>
              <a:t>1</a:t>
            </a:r>
            <a:r>
              <a:rPr lang="zh-CN" altLang="en-US" sz="3200" dirty="0" smtClean="0"/>
              <a:t>、管理的自我发展与</a:t>
            </a:r>
            <a:r>
              <a:rPr lang="zh-CN" altLang="en-US" sz="3200" dirty="0" smtClean="0"/>
              <a:t>完善</a:t>
            </a:r>
            <a:endParaRPr lang="en-US" altLang="zh-CN" sz="3200" dirty="0" smtClean="0"/>
          </a:p>
          <a:p>
            <a:pPr>
              <a:lnSpc>
                <a:spcPct val="150000"/>
              </a:lnSpc>
            </a:pPr>
            <a:r>
              <a:rPr lang="en-US" altLang="zh-CN" sz="3200" dirty="0" smtClean="0"/>
              <a:t>	</a:t>
            </a:r>
            <a:r>
              <a:rPr lang="zh-CN" altLang="en-US" sz="2400" dirty="0" smtClean="0"/>
              <a:t>管理角色认知</a:t>
            </a:r>
            <a:endParaRPr lang="en-US" altLang="zh-CN" sz="2400" dirty="0" smtClean="0"/>
          </a:p>
          <a:p>
            <a:pPr>
              <a:lnSpc>
                <a:spcPct val="150000"/>
              </a:lnSpc>
            </a:pPr>
            <a:r>
              <a:rPr lang="en-US" altLang="zh-CN" sz="2400" dirty="0"/>
              <a:t>	</a:t>
            </a:r>
            <a:r>
              <a:rPr lang="zh-CN" altLang="en-US" sz="2400" dirty="0" smtClean="0"/>
              <a:t>卓越领导力塑造</a:t>
            </a:r>
            <a:endParaRPr lang="en-US" altLang="zh-CN" sz="2400" dirty="0" smtClean="0"/>
          </a:p>
          <a:p>
            <a:pPr>
              <a:lnSpc>
                <a:spcPct val="150000"/>
              </a:lnSpc>
            </a:pPr>
            <a:r>
              <a:rPr lang="en-US" altLang="zh-CN" sz="3200" dirty="0" smtClean="0"/>
              <a:t>2</a:t>
            </a:r>
            <a:r>
              <a:rPr lang="zh-CN" altLang="en-US" sz="3200" dirty="0" smtClean="0"/>
              <a:t>、业务能力的提升</a:t>
            </a:r>
            <a:endParaRPr lang="en-US" altLang="zh-CN" sz="3200" dirty="0" smtClean="0"/>
          </a:p>
          <a:p>
            <a:pPr>
              <a:lnSpc>
                <a:spcPct val="150000"/>
              </a:lnSpc>
            </a:pPr>
            <a:r>
              <a:rPr lang="en-US" altLang="zh-CN" sz="3200" dirty="0" smtClean="0"/>
              <a:t>3</a:t>
            </a:r>
            <a:r>
              <a:rPr lang="zh-CN" altLang="en-US" sz="3200" dirty="0" smtClean="0"/>
              <a:t>、激发员工</a:t>
            </a:r>
            <a:r>
              <a:rPr lang="zh-CN" altLang="en-US" sz="3200" dirty="0" smtClean="0"/>
              <a:t>活力</a:t>
            </a:r>
            <a:endParaRPr lang="en-US" altLang="zh-CN" sz="3200" dirty="0" smtClean="0"/>
          </a:p>
        </p:txBody>
      </p:sp>
      <p:sp>
        <p:nvSpPr>
          <p:cNvPr id="4" name="标题 1"/>
          <p:cNvSpPr txBox="1">
            <a:spLocks/>
          </p:cNvSpPr>
          <p:nvPr/>
        </p:nvSpPr>
        <p:spPr>
          <a:xfrm>
            <a:off x="1116015" y="452969"/>
            <a:ext cx="6192837" cy="56303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sym typeface="Arial" pitchFamily="34" charset="0"/>
              </a:rPr>
              <a:t>如何成为一名合格的管理者</a:t>
            </a:r>
            <a:endParaRPr kumimoji="0" lang="zh-CN" altLang="en-US" sz="3200" b="1" i="0" u="none" strike="noStrike" kern="0" cap="none" spc="0" normalizeH="0" baseline="0" noProof="0" dirty="0">
              <a:ln>
                <a:noFill/>
              </a:ln>
              <a:solidFill>
                <a:schemeClr val="tx1"/>
              </a:solidFill>
              <a:effectLst/>
              <a:uLnTx/>
              <a:uFillTx/>
              <a:latin typeface="+mj-lt"/>
              <a:ea typeface="+mj-ea"/>
              <a:cs typeface="+mj-cs"/>
              <a:sym typeface="Arial" pitchFamily="34" charset="0"/>
            </a:endParaRPr>
          </a:p>
        </p:txBody>
      </p:sp>
    </p:spTree>
    <p:extLst>
      <p:ext uri="{BB962C8B-B14F-4D97-AF65-F5344CB8AC3E}">
        <p14:creationId xmlns:p14="http://schemas.microsoft.com/office/powerpoint/2010/main" val="1987565977"/>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533400" y="0"/>
            <a:ext cx="8229600" cy="1371600"/>
          </a:xfrm>
        </p:spPr>
        <p:txBody>
          <a:bodyPr/>
          <a:lstStyle/>
          <a:p>
            <a:r>
              <a:rPr kumimoji="0" lang="en-US" altLang="zh-CN" dirty="0">
                <a:latin typeface="Calibri" charset="0"/>
                <a:ea typeface="宋体" charset="0"/>
              </a:rPr>
              <a:t>                                                             </a:t>
            </a:r>
          </a:p>
        </p:txBody>
      </p:sp>
      <p:sp>
        <p:nvSpPr>
          <p:cNvPr id="121858" name="Rectangle 3"/>
          <p:cNvSpPr>
            <a:spLocks noGrp="1" noChangeArrowheads="1"/>
          </p:cNvSpPr>
          <p:nvPr>
            <p:ph type="body" idx="1"/>
          </p:nvPr>
        </p:nvSpPr>
        <p:spPr>
          <a:xfrm>
            <a:off x="684213" y="1412875"/>
            <a:ext cx="7489825" cy="3268663"/>
          </a:xfrm>
        </p:spPr>
        <p:txBody>
          <a:bodyPr/>
          <a:lstStyle/>
          <a:p>
            <a:pPr>
              <a:lnSpc>
                <a:spcPct val="90000"/>
              </a:lnSpc>
              <a:buFont typeface="Wingdings" charset="0"/>
              <a:buNone/>
            </a:pPr>
            <a:r>
              <a:rPr kumimoji="0" lang="en-US" altLang="zh-CN" b="1" dirty="0">
                <a:latin typeface="Calibri" charset="0"/>
                <a:ea typeface="宋体" charset="0"/>
              </a:rPr>
              <a:t>7</a:t>
            </a:r>
            <a:r>
              <a:rPr kumimoji="0" lang="zh-CN" altLang="en-US" b="1">
                <a:latin typeface="Calibri" charset="0"/>
                <a:ea typeface="宋体" charset="0"/>
              </a:rPr>
              <a:t>、</a:t>
            </a:r>
            <a:r>
              <a:rPr kumimoji="0" lang="zh-CN" altLang="en-US" b="1">
                <a:latin typeface="Calibri" charset="0"/>
                <a:ea typeface="华文中宋" charset="0"/>
                <a:cs typeface="华文中宋" charset="0"/>
              </a:rPr>
              <a:t>主管要身体力行</a:t>
            </a:r>
          </a:p>
          <a:p>
            <a:pPr>
              <a:lnSpc>
                <a:spcPct val="90000"/>
              </a:lnSpc>
            </a:pPr>
            <a:r>
              <a:rPr kumimoji="0" lang="zh-CN" altLang="en-US" sz="2800">
                <a:latin typeface="Calibri" charset="0"/>
                <a:ea typeface="华文中宋" charset="0"/>
                <a:cs typeface="华文中宋" charset="0"/>
              </a:rPr>
              <a:t>作为主管要想激励他人的自我责任感，你必须让下属感到你在身体力行。也就是说，在一些场合你要做到主动进取而非被动反应。</a:t>
            </a:r>
          </a:p>
          <a:p>
            <a:pPr>
              <a:lnSpc>
                <a:spcPct val="90000"/>
              </a:lnSpc>
              <a:buFont typeface="Wingdings" charset="0"/>
              <a:buNone/>
            </a:pPr>
            <a:endParaRPr kumimoji="0" lang="zh-CN" altLang="en-US" sz="2800">
              <a:latin typeface="Calibri" charset="0"/>
              <a:ea typeface="华文中宋" charset="0"/>
              <a:cs typeface="华文中宋" charset="0"/>
            </a:endParaRPr>
          </a:p>
          <a:p>
            <a:pPr>
              <a:lnSpc>
                <a:spcPct val="90000"/>
              </a:lnSpc>
            </a:pPr>
            <a:r>
              <a:rPr kumimoji="0" lang="zh-CN" altLang="en-US" sz="2800">
                <a:latin typeface="Calibri" charset="0"/>
                <a:ea typeface="华文中宋" charset="0"/>
                <a:cs typeface="华文中宋" charset="0"/>
              </a:rPr>
              <a:t> 主管必须明确自己的权力范围，并且有能在逆境中爬起来继续朝目标努力的精神，而不是陷入绝望。要带领下属冲锋陷阵，并有一马当先的行为。</a:t>
            </a:r>
          </a:p>
        </p:txBody>
      </p:sp>
    </p:spTree>
    <p:extLst>
      <p:ext uri="{BB962C8B-B14F-4D97-AF65-F5344CB8AC3E}">
        <p14:creationId xmlns:p14="http://schemas.microsoft.com/office/powerpoint/2010/main" val="2088115409"/>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kumimoji="0" lang="zh-CN" altLang="en-US" sz="3200">
                <a:latin typeface="Calibri" charset="0"/>
                <a:ea typeface="华文中宋" charset="0"/>
                <a:cs typeface="华文中宋" charset="0"/>
              </a:rPr>
              <a:t>奖励方法</a:t>
            </a:r>
            <a:r>
              <a:rPr kumimoji="0" lang="en-US" altLang="zh-CN" sz="3200" dirty="0">
                <a:latin typeface="华文中宋" charset="0"/>
                <a:ea typeface="华文中宋" charset="0"/>
                <a:cs typeface="华文中宋" charset="0"/>
              </a:rPr>
              <a:t>——</a:t>
            </a:r>
            <a:r>
              <a:rPr kumimoji="0" lang="zh-CN" altLang="en-US" sz="3200">
                <a:latin typeface="Calibri" charset="0"/>
                <a:ea typeface="华文中宋" charset="0"/>
                <a:cs typeface="华文中宋" charset="0"/>
              </a:rPr>
              <a:t>不需花钱的奖励</a:t>
            </a:r>
          </a:p>
        </p:txBody>
      </p:sp>
      <p:sp>
        <p:nvSpPr>
          <p:cNvPr id="122882" name="内容占位符 1"/>
          <p:cNvSpPr>
            <a:spLocks noGrp="1"/>
          </p:cNvSpPr>
          <p:nvPr>
            <p:ph idx="1"/>
          </p:nvPr>
        </p:nvSpPr>
        <p:spPr/>
        <p:txBody>
          <a:bodyPr/>
          <a:lstStyle/>
          <a:p>
            <a:endParaRPr lang="zh-CN" altLang="en-US">
              <a:latin typeface="Calibri" charset="0"/>
              <a:ea typeface="宋体" charset="0"/>
            </a:endParaRPr>
          </a:p>
        </p:txBody>
      </p:sp>
    </p:spTree>
    <p:extLst>
      <p:ext uri="{BB962C8B-B14F-4D97-AF65-F5344CB8AC3E}">
        <p14:creationId xmlns:p14="http://schemas.microsoft.com/office/powerpoint/2010/main" val="77791978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矩形 2"/>
          <p:cNvSpPr>
            <a:spLocks noChangeArrowheads="1"/>
          </p:cNvSpPr>
          <p:nvPr/>
        </p:nvSpPr>
        <p:spPr bwMode="auto">
          <a:xfrm>
            <a:off x="1043755" y="389899"/>
            <a:ext cx="2971800" cy="590931"/>
          </a:xfrm>
          <a:prstGeom prst="rect">
            <a:avLst/>
          </a:prstGeom>
          <a:noFill/>
          <a:ln w="9525">
            <a:noFill/>
            <a:miter lim="800000"/>
            <a:headEnd/>
            <a:tailEnd/>
          </a:ln>
        </p:spPr>
        <p:txBody>
          <a:bodyPr>
            <a:spAutoFit/>
          </a:bodyPr>
          <a:lstStyle/>
          <a:p>
            <a:pPr>
              <a:lnSpc>
                <a:spcPct val="90000"/>
              </a:lnSpc>
              <a:buClr>
                <a:schemeClr val="accent2"/>
              </a:buClr>
              <a:defRPr/>
            </a:pPr>
            <a:r>
              <a:rPr lang="en-US" altLang="zh-CN" sz="3600" b="1" dirty="0" smtClean="0">
                <a:solidFill>
                  <a:schemeClr val="tx2"/>
                </a:solidFill>
                <a:effectLst>
                  <a:outerShdw blurRad="38100" dist="38100" dir="2700000" algn="tl">
                    <a:srgbClr val="C0C0C0"/>
                  </a:outerShdw>
                </a:effectLst>
                <a:latin typeface="+mj-lt"/>
                <a:cs typeface="+mj-cs"/>
              </a:rPr>
              <a:t>	Q</a:t>
            </a:r>
            <a:endParaRPr lang="zh-CN" altLang="en-US" sz="3600" b="1" dirty="0">
              <a:solidFill>
                <a:schemeClr val="tx2"/>
              </a:solidFill>
              <a:effectLst>
                <a:outerShdw blurRad="38100" dist="38100" dir="2700000" algn="tl">
                  <a:srgbClr val="C0C0C0"/>
                </a:outerShdw>
              </a:effectLst>
              <a:latin typeface="+mj-lt"/>
              <a:cs typeface="+mj-cs"/>
            </a:endParaRPr>
          </a:p>
        </p:txBody>
      </p:sp>
      <p:sp>
        <p:nvSpPr>
          <p:cNvPr id="105476" name="任意多边形 4"/>
          <p:cNvSpPr>
            <a:spLocks noChangeArrowheads="1"/>
          </p:cNvSpPr>
          <p:nvPr/>
        </p:nvSpPr>
        <p:spPr bwMode="auto">
          <a:xfrm>
            <a:off x="2571750" y="2214563"/>
            <a:ext cx="3740150" cy="3292475"/>
          </a:xfrm>
          <a:custGeom>
            <a:avLst/>
            <a:gdLst>
              <a:gd name="T0" fmla="*/ 0 w 3739944"/>
              <a:gd name="T1" fmla="*/ 0 h 3292895"/>
              <a:gd name="T2" fmla="*/ 3739944 w 3739944"/>
              <a:gd name="T3" fmla="*/ 3292895 h 3292895"/>
            </a:gdLst>
            <a:ahLst/>
            <a:cxnLst/>
            <a:rect l="T0" t="T1" r="T2" b="T3"/>
            <a:pathLst>
              <a:path w="3739944" h="3292895">
                <a:moveTo>
                  <a:pt x="1624084" y="3292895"/>
                </a:moveTo>
                <a:cubicBezTo>
                  <a:pt x="1722251" y="3260174"/>
                  <a:pt x="1599660" y="3292895"/>
                  <a:pt x="1719618" y="3292895"/>
                </a:cubicBezTo>
                <a:cubicBezTo>
                  <a:pt x="1801631" y="3292895"/>
                  <a:pt x="1883391" y="3283797"/>
                  <a:pt x="1965278" y="3279248"/>
                </a:cubicBezTo>
                <a:cubicBezTo>
                  <a:pt x="1978926" y="3270149"/>
                  <a:pt x="1995974" y="3264760"/>
                  <a:pt x="2006221" y="3251952"/>
                </a:cubicBezTo>
                <a:cubicBezTo>
                  <a:pt x="2015208" y="3240718"/>
                  <a:pt x="2013435" y="3223876"/>
                  <a:pt x="2019869" y="3211009"/>
                </a:cubicBezTo>
                <a:cubicBezTo>
                  <a:pt x="2027204" y="3196338"/>
                  <a:pt x="2038066" y="3183714"/>
                  <a:pt x="2047164" y="3170066"/>
                </a:cubicBezTo>
                <a:cubicBezTo>
                  <a:pt x="2042615" y="3083630"/>
                  <a:pt x="2056855" y="2994108"/>
                  <a:pt x="2033517" y="2910758"/>
                </a:cubicBezTo>
                <a:cubicBezTo>
                  <a:pt x="2014868" y="2844153"/>
                  <a:pt x="1945245" y="2830500"/>
                  <a:pt x="1897039" y="2801576"/>
                </a:cubicBezTo>
                <a:cubicBezTo>
                  <a:pt x="1868909" y="2784698"/>
                  <a:pt x="1815152" y="2746985"/>
                  <a:pt x="1815152" y="2746985"/>
                </a:cubicBezTo>
                <a:cubicBezTo>
                  <a:pt x="1663731" y="2763810"/>
                  <a:pt x="1731401" y="2747607"/>
                  <a:pt x="1610436" y="2787928"/>
                </a:cubicBezTo>
                <a:lnTo>
                  <a:pt x="1569493" y="2801576"/>
                </a:lnTo>
                <a:cubicBezTo>
                  <a:pt x="1555845" y="2806125"/>
                  <a:pt x="1540519" y="2807244"/>
                  <a:pt x="1528549" y="2815224"/>
                </a:cubicBezTo>
                <a:cubicBezTo>
                  <a:pt x="1475636" y="2850499"/>
                  <a:pt x="1503167" y="2837332"/>
                  <a:pt x="1446663" y="2856167"/>
                </a:cubicBezTo>
                <a:cubicBezTo>
                  <a:pt x="1368434" y="2973507"/>
                  <a:pt x="1472600" y="2835417"/>
                  <a:pt x="1378424" y="2910758"/>
                </a:cubicBezTo>
                <a:cubicBezTo>
                  <a:pt x="1365616" y="2921005"/>
                  <a:pt x="1360227" y="2938053"/>
                  <a:pt x="1351129" y="2951701"/>
                </a:cubicBezTo>
                <a:cubicBezTo>
                  <a:pt x="1355678" y="2978997"/>
                  <a:pt x="1359349" y="3006453"/>
                  <a:pt x="1364776" y="3033588"/>
                </a:cubicBezTo>
                <a:cubicBezTo>
                  <a:pt x="1368454" y="3051981"/>
                  <a:pt x="1364183" y="3075972"/>
                  <a:pt x="1378424" y="3088179"/>
                </a:cubicBezTo>
                <a:cubicBezTo>
                  <a:pt x="1421671" y="3125248"/>
                  <a:pt x="1604151" y="3127461"/>
                  <a:pt x="1624084" y="3129122"/>
                </a:cubicBezTo>
                <a:cubicBezTo>
                  <a:pt x="1876724" y="3213337"/>
                  <a:pt x="1716048" y="3164860"/>
                  <a:pt x="2347415" y="3129122"/>
                </a:cubicBezTo>
                <a:cubicBezTo>
                  <a:pt x="2363791" y="3128195"/>
                  <a:pt x="2374710" y="3110925"/>
                  <a:pt x="2388358" y="3101827"/>
                </a:cubicBezTo>
                <a:cubicBezTo>
                  <a:pt x="2392907" y="3088179"/>
                  <a:pt x="2402006" y="3075270"/>
                  <a:pt x="2402006" y="3060884"/>
                </a:cubicBezTo>
                <a:cubicBezTo>
                  <a:pt x="2402006" y="3010636"/>
                  <a:pt x="2398212" y="2960031"/>
                  <a:pt x="2388358" y="2910758"/>
                </a:cubicBezTo>
                <a:cubicBezTo>
                  <a:pt x="2384368" y="2890808"/>
                  <a:pt x="2371530" y="2873613"/>
                  <a:pt x="2361063" y="2856167"/>
                </a:cubicBezTo>
                <a:cubicBezTo>
                  <a:pt x="2272372" y="2708349"/>
                  <a:pt x="2343432" y="2826821"/>
                  <a:pt x="2265529" y="2733337"/>
                </a:cubicBezTo>
                <a:cubicBezTo>
                  <a:pt x="2255028" y="2720736"/>
                  <a:pt x="2250577" y="2703195"/>
                  <a:pt x="2238233" y="2692394"/>
                </a:cubicBezTo>
                <a:cubicBezTo>
                  <a:pt x="2213544" y="2670792"/>
                  <a:pt x="2182590" y="2657486"/>
                  <a:pt x="2156346" y="2637803"/>
                </a:cubicBezTo>
                <a:cubicBezTo>
                  <a:pt x="2138149" y="2624155"/>
                  <a:pt x="2119025" y="2611663"/>
                  <a:pt x="2101755" y="2596860"/>
                </a:cubicBezTo>
                <a:cubicBezTo>
                  <a:pt x="2087101" y="2584299"/>
                  <a:pt x="2073168" y="2570744"/>
                  <a:pt x="2060812" y="2555916"/>
                </a:cubicBezTo>
                <a:cubicBezTo>
                  <a:pt x="2027113" y="2515477"/>
                  <a:pt x="2044470" y="2509919"/>
                  <a:pt x="1992573" y="2487678"/>
                </a:cubicBezTo>
                <a:cubicBezTo>
                  <a:pt x="1975333" y="2480289"/>
                  <a:pt x="1955545" y="2480616"/>
                  <a:pt x="1937982" y="2474030"/>
                </a:cubicBezTo>
                <a:cubicBezTo>
                  <a:pt x="1918932" y="2466886"/>
                  <a:pt x="1902091" y="2454748"/>
                  <a:pt x="1883391" y="2446734"/>
                </a:cubicBezTo>
                <a:cubicBezTo>
                  <a:pt x="1742801" y="2386480"/>
                  <a:pt x="1968942" y="2496332"/>
                  <a:pt x="1787857" y="2405791"/>
                </a:cubicBezTo>
                <a:cubicBezTo>
                  <a:pt x="1696872" y="2410340"/>
                  <a:pt x="1605711" y="2412174"/>
                  <a:pt x="1514902" y="2419439"/>
                </a:cubicBezTo>
                <a:cubicBezTo>
                  <a:pt x="1464133" y="2423500"/>
                  <a:pt x="1412006" y="2444638"/>
                  <a:pt x="1364776" y="2460382"/>
                </a:cubicBezTo>
                <a:cubicBezTo>
                  <a:pt x="1351128" y="2464931"/>
                  <a:pt x="1335803" y="2466050"/>
                  <a:pt x="1323833" y="2474030"/>
                </a:cubicBezTo>
                <a:cubicBezTo>
                  <a:pt x="1270920" y="2509305"/>
                  <a:pt x="1298451" y="2496138"/>
                  <a:pt x="1241946" y="2514973"/>
                </a:cubicBezTo>
                <a:cubicBezTo>
                  <a:pt x="1228298" y="2524072"/>
                  <a:pt x="1211250" y="2529461"/>
                  <a:pt x="1201003" y="2542269"/>
                </a:cubicBezTo>
                <a:cubicBezTo>
                  <a:pt x="1192016" y="2553503"/>
                  <a:pt x="1193789" y="2570345"/>
                  <a:pt x="1187355" y="2583212"/>
                </a:cubicBezTo>
                <a:cubicBezTo>
                  <a:pt x="1134442" y="2689038"/>
                  <a:pt x="1180717" y="2562186"/>
                  <a:pt x="1146412" y="2665098"/>
                </a:cubicBezTo>
                <a:cubicBezTo>
                  <a:pt x="1150961" y="2719689"/>
                  <a:pt x="1152820" y="2774572"/>
                  <a:pt x="1160060" y="2828872"/>
                </a:cubicBezTo>
                <a:cubicBezTo>
                  <a:pt x="1161961" y="2843132"/>
                  <a:pt x="1164721" y="2858582"/>
                  <a:pt x="1173708" y="2869815"/>
                </a:cubicBezTo>
                <a:cubicBezTo>
                  <a:pt x="1183955" y="2882623"/>
                  <a:pt x="1199980" y="2889775"/>
                  <a:pt x="1214651" y="2897110"/>
                </a:cubicBezTo>
                <a:cubicBezTo>
                  <a:pt x="1273203" y="2926386"/>
                  <a:pt x="1400657" y="2922557"/>
                  <a:pt x="1433015" y="2924406"/>
                </a:cubicBezTo>
                <a:cubicBezTo>
                  <a:pt x="1533039" y="2930122"/>
                  <a:pt x="1633182" y="2933505"/>
                  <a:pt x="1733266" y="2938054"/>
                </a:cubicBezTo>
                <a:lnTo>
                  <a:pt x="2524836" y="2924406"/>
                </a:lnTo>
                <a:cubicBezTo>
                  <a:pt x="2541202" y="2923315"/>
                  <a:pt x="2545470" y="2898452"/>
                  <a:pt x="2552132" y="2883463"/>
                </a:cubicBezTo>
                <a:cubicBezTo>
                  <a:pt x="2563817" y="2857171"/>
                  <a:pt x="2579427" y="2801576"/>
                  <a:pt x="2579427" y="2801576"/>
                </a:cubicBezTo>
                <a:cubicBezTo>
                  <a:pt x="2574878" y="2728788"/>
                  <a:pt x="2576597" y="2655335"/>
                  <a:pt x="2565779" y="2583212"/>
                </a:cubicBezTo>
                <a:cubicBezTo>
                  <a:pt x="2562761" y="2563092"/>
                  <a:pt x="2546040" y="2547511"/>
                  <a:pt x="2538484" y="2528621"/>
                </a:cubicBezTo>
                <a:cubicBezTo>
                  <a:pt x="2520407" y="2483429"/>
                  <a:pt x="2512987" y="2432874"/>
                  <a:pt x="2483893" y="2392143"/>
                </a:cubicBezTo>
                <a:cubicBezTo>
                  <a:pt x="2472675" y="2376437"/>
                  <a:pt x="2455305" y="2366027"/>
                  <a:pt x="2442949" y="2351200"/>
                </a:cubicBezTo>
                <a:cubicBezTo>
                  <a:pt x="2432448" y="2338599"/>
                  <a:pt x="2426551" y="2322516"/>
                  <a:pt x="2415654" y="2310257"/>
                </a:cubicBezTo>
                <a:cubicBezTo>
                  <a:pt x="2390008" y="2281406"/>
                  <a:pt x="2356928" y="2259252"/>
                  <a:pt x="2333767" y="2228370"/>
                </a:cubicBezTo>
                <a:cubicBezTo>
                  <a:pt x="2320119" y="2210173"/>
                  <a:pt x="2308908" y="2189863"/>
                  <a:pt x="2292824" y="2173779"/>
                </a:cubicBezTo>
                <a:cubicBezTo>
                  <a:pt x="2281226" y="2162181"/>
                  <a:pt x="2264482" y="2156985"/>
                  <a:pt x="2251881" y="2146484"/>
                </a:cubicBezTo>
                <a:cubicBezTo>
                  <a:pt x="2237053" y="2134128"/>
                  <a:pt x="2225765" y="2117896"/>
                  <a:pt x="2210937" y="2105540"/>
                </a:cubicBezTo>
                <a:cubicBezTo>
                  <a:pt x="2198336" y="2095039"/>
                  <a:pt x="2183341" y="2087779"/>
                  <a:pt x="2169994" y="2078245"/>
                </a:cubicBezTo>
                <a:cubicBezTo>
                  <a:pt x="2151485" y="2065024"/>
                  <a:pt x="2132673" y="2052104"/>
                  <a:pt x="2115403" y="2037301"/>
                </a:cubicBezTo>
                <a:cubicBezTo>
                  <a:pt x="2095231" y="2020011"/>
                  <a:pt x="2063011" y="1977107"/>
                  <a:pt x="2033517" y="1969063"/>
                </a:cubicBezTo>
                <a:cubicBezTo>
                  <a:pt x="1998132" y="1959413"/>
                  <a:pt x="1960729" y="1959964"/>
                  <a:pt x="1924335" y="1955415"/>
                </a:cubicBezTo>
                <a:cubicBezTo>
                  <a:pt x="1778759" y="1959964"/>
                  <a:pt x="1633052" y="1961408"/>
                  <a:pt x="1487606" y="1969063"/>
                </a:cubicBezTo>
                <a:cubicBezTo>
                  <a:pt x="1368561" y="1975328"/>
                  <a:pt x="1441099" y="1986552"/>
                  <a:pt x="1323833" y="2010006"/>
                </a:cubicBezTo>
                <a:lnTo>
                  <a:pt x="1255594" y="2023654"/>
                </a:lnTo>
                <a:cubicBezTo>
                  <a:pt x="1164072" y="2069414"/>
                  <a:pt x="1239321" y="2036724"/>
                  <a:pt x="1146412" y="2064597"/>
                </a:cubicBezTo>
                <a:cubicBezTo>
                  <a:pt x="1118854" y="2072864"/>
                  <a:pt x="1064526" y="2091892"/>
                  <a:pt x="1064526" y="2091892"/>
                </a:cubicBezTo>
                <a:cubicBezTo>
                  <a:pt x="1034315" y="2112033"/>
                  <a:pt x="1003655" y="2128606"/>
                  <a:pt x="982639" y="2160131"/>
                </a:cubicBezTo>
                <a:cubicBezTo>
                  <a:pt x="974659" y="2172101"/>
                  <a:pt x="975425" y="2188208"/>
                  <a:pt x="968991" y="2201075"/>
                </a:cubicBezTo>
                <a:cubicBezTo>
                  <a:pt x="916077" y="2306905"/>
                  <a:pt x="962354" y="2180046"/>
                  <a:pt x="928048" y="2282961"/>
                </a:cubicBezTo>
                <a:cubicBezTo>
                  <a:pt x="939781" y="2423753"/>
                  <a:pt x="932580" y="2412538"/>
                  <a:pt x="955343" y="2514973"/>
                </a:cubicBezTo>
                <a:cubicBezTo>
                  <a:pt x="956098" y="2518369"/>
                  <a:pt x="975624" y="2601738"/>
                  <a:pt x="982639" y="2610507"/>
                </a:cubicBezTo>
                <a:cubicBezTo>
                  <a:pt x="992886" y="2623315"/>
                  <a:pt x="1010981" y="2627302"/>
                  <a:pt x="1023582" y="2637803"/>
                </a:cubicBezTo>
                <a:cubicBezTo>
                  <a:pt x="1038409" y="2650159"/>
                  <a:pt x="1048467" y="2668040"/>
                  <a:pt x="1064526" y="2678746"/>
                </a:cubicBezTo>
                <a:cubicBezTo>
                  <a:pt x="1087569" y="2694108"/>
                  <a:pt x="1176206" y="2703565"/>
                  <a:pt x="1187355" y="2706042"/>
                </a:cubicBezTo>
                <a:cubicBezTo>
                  <a:pt x="1201399" y="2709163"/>
                  <a:pt x="1214039" y="2717788"/>
                  <a:pt x="1228299" y="2719689"/>
                </a:cubicBezTo>
                <a:cubicBezTo>
                  <a:pt x="1282599" y="2726929"/>
                  <a:pt x="1337564" y="2727886"/>
                  <a:pt x="1392072" y="2733337"/>
                </a:cubicBezTo>
                <a:cubicBezTo>
                  <a:pt x="1428567" y="2736987"/>
                  <a:pt x="1464860" y="2742436"/>
                  <a:pt x="1501254" y="2746985"/>
                </a:cubicBezTo>
                <a:cubicBezTo>
                  <a:pt x="1524000" y="2756084"/>
                  <a:pt x="1545726" y="2768339"/>
                  <a:pt x="1569493" y="2774281"/>
                </a:cubicBezTo>
                <a:cubicBezTo>
                  <a:pt x="1600700" y="2782083"/>
                  <a:pt x="1633071" y="2784241"/>
                  <a:pt x="1665027" y="2787928"/>
                </a:cubicBezTo>
                <a:cubicBezTo>
                  <a:pt x="1751368" y="2797890"/>
                  <a:pt x="1837953" y="2805626"/>
                  <a:pt x="1924335" y="2815224"/>
                </a:cubicBezTo>
                <a:cubicBezTo>
                  <a:pt x="1960788" y="2819274"/>
                  <a:pt x="1997123" y="2824323"/>
                  <a:pt x="2033517" y="2828872"/>
                </a:cubicBezTo>
                <a:cubicBezTo>
                  <a:pt x="2148943" y="2867345"/>
                  <a:pt x="2106009" y="2858579"/>
                  <a:pt x="2333767" y="2828872"/>
                </a:cubicBezTo>
                <a:cubicBezTo>
                  <a:pt x="2353941" y="2826241"/>
                  <a:pt x="2369658" y="2809590"/>
                  <a:pt x="2388358" y="2801576"/>
                </a:cubicBezTo>
                <a:cubicBezTo>
                  <a:pt x="2401581" y="2795909"/>
                  <a:pt x="2416435" y="2794362"/>
                  <a:pt x="2429302" y="2787928"/>
                </a:cubicBezTo>
                <a:cubicBezTo>
                  <a:pt x="2443973" y="2780593"/>
                  <a:pt x="2455574" y="2767968"/>
                  <a:pt x="2470245" y="2760633"/>
                </a:cubicBezTo>
                <a:cubicBezTo>
                  <a:pt x="2503240" y="2744135"/>
                  <a:pt x="2530795" y="2746456"/>
                  <a:pt x="2565779" y="2733337"/>
                </a:cubicBezTo>
                <a:cubicBezTo>
                  <a:pt x="2584828" y="2726194"/>
                  <a:pt x="2601670" y="2714056"/>
                  <a:pt x="2620370" y="2706042"/>
                </a:cubicBezTo>
                <a:cubicBezTo>
                  <a:pt x="2633593" y="2700375"/>
                  <a:pt x="2647666" y="2696943"/>
                  <a:pt x="2661314" y="2692394"/>
                </a:cubicBezTo>
                <a:cubicBezTo>
                  <a:pt x="2778652" y="2614167"/>
                  <a:pt x="2630192" y="2707955"/>
                  <a:pt x="2743200" y="2651451"/>
                </a:cubicBezTo>
                <a:cubicBezTo>
                  <a:pt x="2757871" y="2644116"/>
                  <a:pt x="2770234" y="2632848"/>
                  <a:pt x="2784143" y="2624155"/>
                </a:cubicBezTo>
                <a:cubicBezTo>
                  <a:pt x="2806637" y="2610096"/>
                  <a:pt x="2831161" y="2599128"/>
                  <a:pt x="2852382" y="2583212"/>
                </a:cubicBezTo>
                <a:cubicBezTo>
                  <a:pt x="2867823" y="2571632"/>
                  <a:pt x="2878499" y="2554625"/>
                  <a:pt x="2893326" y="2542269"/>
                </a:cubicBezTo>
                <a:cubicBezTo>
                  <a:pt x="2905927" y="2531768"/>
                  <a:pt x="2920621" y="2524072"/>
                  <a:pt x="2934269" y="2514973"/>
                </a:cubicBezTo>
                <a:cubicBezTo>
                  <a:pt x="2952466" y="2487677"/>
                  <a:pt x="2991584" y="2465778"/>
                  <a:pt x="2988860" y="2433086"/>
                </a:cubicBezTo>
                <a:cubicBezTo>
                  <a:pt x="2984311" y="2378495"/>
                  <a:pt x="2984218" y="2323348"/>
                  <a:pt x="2975212" y="2269313"/>
                </a:cubicBezTo>
                <a:cubicBezTo>
                  <a:pt x="2970482" y="2240933"/>
                  <a:pt x="2956184" y="2214985"/>
                  <a:pt x="2947917" y="2187427"/>
                </a:cubicBezTo>
                <a:cubicBezTo>
                  <a:pt x="2942527" y="2169461"/>
                  <a:pt x="2939422" y="2150871"/>
                  <a:pt x="2934269" y="2132836"/>
                </a:cubicBezTo>
                <a:cubicBezTo>
                  <a:pt x="2922900" y="2093045"/>
                  <a:pt x="2914733" y="2075834"/>
                  <a:pt x="2893326" y="2037301"/>
                </a:cubicBezTo>
                <a:cubicBezTo>
                  <a:pt x="2881126" y="2015341"/>
                  <a:pt x="2833615" y="1933876"/>
                  <a:pt x="2811439" y="1914472"/>
                </a:cubicBezTo>
                <a:cubicBezTo>
                  <a:pt x="2791476" y="1897004"/>
                  <a:pt x="2765695" y="1887587"/>
                  <a:pt x="2743200" y="1873528"/>
                </a:cubicBezTo>
                <a:cubicBezTo>
                  <a:pt x="2716608" y="1856908"/>
                  <a:pt x="2669231" y="1823774"/>
                  <a:pt x="2647666" y="1805289"/>
                </a:cubicBezTo>
                <a:cubicBezTo>
                  <a:pt x="2633012" y="1792728"/>
                  <a:pt x="2622332" y="1775698"/>
                  <a:pt x="2606723" y="1764346"/>
                </a:cubicBezTo>
                <a:cubicBezTo>
                  <a:pt x="2433510" y="1638373"/>
                  <a:pt x="2555629" y="1726475"/>
                  <a:pt x="2456597" y="1682460"/>
                </a:cubicBezTo>
                <a:cubicBezTo>
                  <a:pt x="2428710" y="1670066"/>
                  <a:pt x="2402881" y="1653253"/>
                  <a:pt x="2374711" y="1641516"/>
                </a:cubicBezTo>
                <a:cubicBezTo>
                  <a:pt x="2348152" y="1630450"/>
                  <a:pt x="2319538" y="1624907"/>
                  <a:pt x="2292824" y="1614221"/>
                </a:cubicBezTo>
                <a:cubicBezTo>
                  <a:pt x="2273934" y="1606665"/>
                  <a:pt x="2256933" y="1594939"/>
                  <a:pt x="2238233" y="1586925"/>
                </a:cubicBezTo>
                <a:cubicBezTo>
                  <a:pt x="2225010" y="1581258"/>
                  <a:pt x="2210513" y="1578945"/>
                  <a:pt x="2197290" y="1573278"/>
                </a:cubicBezTo>
                <a:cubicBezTo>
                  <a:pt x="2124495" y="1542080"/>
                  <a:pt x="2165774" y="1550625"/>
                  <a:pt x="2101755" y="1532334"/>
                </a:cubicBezTo>
                <a:cubicBezTo>
                  <a:pt x="2083720" y="1527181"/>
                  <a:pt x="2065557" y="1522365"/>
                  <a:pt x="2047164" y="1518686"/>
                </a:cubicBezTo>
                <a:cubicBezTo>
                  <a:pt x="1981585" y="1505570"/>
                  <a:pt x="1923171" y="1499775"/>
                  <a:pt x="1856096" y="1491391"/>
                </a:cubicBezTo>
                <a:cubicBezTo>
                  <a:pt x="1733266" y="1495940"/>
                  <a:pt x="1610248" y="1496863"/>
                  <a:pt x="1487606" y="1505039"/>
                </a:cubicBezTo>
                <a:cubicBezTo>
                  <a:pt x="1473252" y="1505996"/>
                  <a:pt x="1460563" y="1514979"/>
                  <a:pt x="1446663" y="1518686"/>
                </a:cubicBezTo>
                <a:cubicBezTo>
                  <a:pt x="1392292" y="1533185"/>
                  <a:pt x="1337481" y="1545982"/>
                  <a:pt x="1282890" y="1559630"/>
                </a:cubicBezTo>
                <a:cubicBezTo>
                  <a:pt x="1264693" y="1564179"/>
                  <a:pt x="1246094" y="1567347"/>
                  <a:pt x="1228299" y="1573278"/>
                </a:cubicBezTo>
                <a:cubicBezTo>
                  <a:pt x="1128617" y="1606504"/>
                  <a:pt x="1174325" y="1593595"/>
                  <a:pt x="1091821" y="1614221"/>
                </a:cubicBezTo>
                <a:cubicBezTo>
                  <a:pt x="1020569" y="1661722"/>
                  <a:pt x="1082530" y="1627921"/>
                  <a:pt x="982639" y="1655164"/>
                </a:cubicBezTo>
                <a:cubicBezTo>
                  <a:pt x="954881" y="1662735"/>
                  <a:pt x="928048" y="1673362"/>
                  <a:pt x="900752" y="1682460"/>
                </a:cubicBezTo>
                <a:lnTo>
                  <a:pt x="859809" y="1696107"/>
                </a:lnTo>
                <a:lnTo>
                  <a:pt x="777923" y="1723403"/>
                </a:lnTo>
                <a:lnTo>
                  <a:pt x="736979" y="1737051"/>
                </a:lnTo>
                <a:cubicBezTo>
                  <a:pt x="672014" y="1866981"/>
                  <a:pt x="690368" y="1806333"/>
                  <a:pt x="668740" y="1914472"/>
                </a:cubicBezTo>
                <a:cubicBezTo>
                  <a:pt x="673289" y="1964514"/>
                  <a:pt x="673128" y="2015210"/>
                  <a:pt x="682388" y="2064597"/>
                </a:cubicBezTo>
                <a:cubicBezTo>
                  <a:pt x="690460" y="2107646"/>
                  <a:pt x="728562" y="2165772"/>
                  <a:pt x="750627" y="2201075"/>
                </a:cubicBezTo>
                <a:cubicBezTo>
                  <a:pt x="767241" y="2227657"/>
                  <a:pt x="800392" y="2275056"/>
                  <a:pt x="818866" y="2296609"/>
                </a:cubicBezTo>
                <a:cubicBezTo>
                  <a:pt x="831427" y="2311263"/>
                  <a:pt x="847248" y="2322898"/>
                  <a:pt x="859809" y="2337552"/>
                </a:cubicBezTo>
                <a:cubicBezTo>
                  <a:pt x="874612" y="2354822"/>
                  <a:pt x="884668" y="2376059"/>
                  <a:pt x="900752" y="2392143"/>
                </a:cubicBezTo>
                <a:cubicBezTo>
                  <a:pt x="922921" y="2414312"/>
                  <a:pt x="971308" y="2432460"/>
                  <a:pt x="996287" y="2446734"/>
                </a:cubicBezTo>
                <a:cubicBezTo>
                  <a:pt x="1010528" y="2454872"/>
                  <a:pt x="1021519" y="2469317"/>
                  <a:pt x="1037230" y="2474030"/>
                </a:cubicBezTo>
                <a:cubicBezTo>
                  <a:pt x="1068041" y="2483274"/>
                  <a:pt x="1100919" y="2483129"/>
                  <a:pt x="1132764" y="2487678"/>
                </a:cubicBezTo>
                <a:cubicBezTo>
                  <a:pt x="1146412" y="2492227"/>
                  <a:pt x="1159331" y="2500812"/>
                  <a:pt x="1173708" y="2501325"/>
                </a:cubicBezTo>
                <a:cubicBezTo>
                  <a:pt x="1838154" y="2525055"/>
                  <a:pt x="1935859" y="2514212"/>
                  <a:pt x="2593075" y="2501325"/>
                </a:cubicBezTo>
                <a:cubicBezTo>
                  <a:pt x="2629469" y="2496776"/>
                  <a:pt x="2666394" y="2495363"/>
                  <a:pt x="2702257" y="2487678"/>
                </a:cubicBezTo>
                <a:cubicBezTo>
                  <a:pt x="2778522" y="2471336"/>
                  <a:pt x="2776031" y="2460954"/>
                  <a:pt x="2838735" y="2433086"/>
                </a:cubicBezTo>
                <a:cubicBezTo>
                  <a:pt x="2861122" y="2423136"/>
                  <a:pt x="2883732" y="2413538"/>
                  <a:pt x="2906973" y="2405791"/>
                </a:cubicBezTo>
                <a:cubicBezTo>
                  <a:pt x="3033268" y="2363693"/>
                  <a:pt x="2876295" y="2434777"/>
                  <a:pt x="3043451" y="2351200"/>
                </a:cubicBezTo>
                <a:cubicBezTo>
                  <a:pt x="3057099" y="2337552"/>
                  <a:pt x="3068335" y="2320963"/>
                  <a:pt x="3084394" y="2310257"/>
                </a:cubicBezTo>
                <a:cubicBezTo>
                  <a:pt x="3096364" y="2302277"/>
                  <a:pt x="3113631" y="2304971"/>
                  <a:pt x="3125337" y="2296609"/>
                </a:cubicBezTo>
                <a:cubicBezTo>
                  <a:pt x="3146278" y="2281651"/>
                  <a:pt x="3160562" y="2258964"/>
                  <a:pt x="3179929" y="2242018"/>
                </a:cubicBezTo>
                <a:cubicBezTo>
                  <a:pt x="3197047" y="2227040"/>
                  <a:pt x="3216323" y="2214723"/>
                  <a:pt x="3234520" y="2201075"/>
                </a:cubicBezTo>
                <a:cubicBezTo>
                  <a:pt x="3267002" y="2103627"/>
                  <a:pt x="3245855" y="2143128"/>
                  <a:pt x="3289111" y="2078245"/>
                </a:cubicBezTo>
                <a:cubicBezTo>
                  <a:pt x="3284562" y="1969063"/>
                  <a:pt x="3287105" y="1859353"/>
                  <a:pt x="3275463" y="1750698"/>
                </a:cubicBezTo>
                <a:cubicBezTo>
                  <a:pt x="3273296" y="1730469"/>
                  <a:pt x="3256181" y="1714807"/>
                  <a:pt x="3248167" y="1696107"/>
                </a:cubicBezTo>
                <a:cubicBezTo>
                  <a:pt x="3214264" y="1617000"/>
                  <a:pt x="3259682" y="1692906"/>
                  <a:pt x="3207224" y="1614221"/>
                </a:cubicBezTo>
                <a:cubicBezTo>
                  <a:pt x="3202675" y="1596024"/>
                  <a:pt x="3200162" y="1577193"/>
                  <a:pt x="3193576" y="1559630"/>
                </a:cubicBezTo>
                <a:cubicBezTo>
                  <a:pt x="3184198" y="1534621"/>
                  <a:pt x="3137920" y="1452978"/>
                  <a:pt x="3125337" y="1436800"/>
                </a:cubicBezTo>
                <a:cubicBezTo>
                  <a:pt x="3109538" y="1416487"/>
                  <a:pt x="3087494" y="1401748"/>
                  <a:pt x="3070746" y="1382209"/>
                </a:cubicBezTo>
                <a:cubicBezTo>
                  <a:pt x="3060071" y="1369755"/>
                  <a:pt x="3055049" y="1352864"/>
                  <a:pt x="3043451" y="1341266"/>
                </a:cubicBezTo>
                <a:cubicBezTo>
                  <a:pt x="3031853" y="1329668"/>
                  <a:pt x="3014106" y="1325568"/>
                  <a:pt x="3002508" y="1313970"/>
                </a:cubicBezTo>
                <a:cubicBezTo>
                  <a:pt x="2961947" y="1273409"/>
                  <a:pt x="2937693" y="1199247"/>
                  <a:pt x="2879678" y="1177492"/>
                </a:cubicBezTo>
                <a:cubicBezTo>
                  <a:pt x="2843284" y="1163844"/>
                  <a:pt x="2806375" y="1151498"/>
                  <a:pt x="2770496" y="1136549"/>
                </a:cubicBezTo>
                <a:cubicBezTo>
                  <a:pt x="2699855" y="1107116"/>
                  <a:pt x="2737456" y="1112650"/>
                  <a:pt x="2674961" y="1095606"/>
                </a:cubicBezTo>
                <a:cubicBezTo>
                  <a:pt x="2638769" y="1085735"/>
                  <a:pt x="2601971" y="1078181"/>
                  <a:pt x="2565779" y="1068310"/>
                </a:cubicBezTo>
                <a:cubicBezTo>
                  <a:pt x="2551900" y="1064525"/>
                  <a:pt x="2538879" y="1057784"/>
                  <a:pt x="2524836" y="1054663"/>
                </a:cubicBezTo>
                <a:cubicBezTo>
                  <a:pt x="2497823" y="1048660"/>
                  <a:pt x="2470084" y="1046442"/>
                  <a:pt x="2442949" y="1041015"/>
                </a:cubicBezTo>
                <a:cubicBezTo>
                  <a:pt x="2401822" y="1032789"/>
                  <a:pt x="2360988" y="1023150"/>
                  <a:pt x="2320120" y="1013719"/>
                </a:cubicBezTo>
                <a:cubicBezTo>
                  <a:pt x="2301843" y="1009501"/>
                  <a:pt x="2283922" y="1003750"/>
                  <a:pt x="2265529" y="1000072"/>
                </a:cubicBezTo>
                <a:cubicBezTo>
                  <a:pt x="2238394" y="994645"/>
                  <a:pt x="2210868" y="991374"/>
                  <a:pt x="2183642" y="986424"/>
                </a:cubicBezTo>
                <a:cubicBezTo>
                  <a:pt x="1973805" y="948271"/>
                  <a:pt x="2274830" y="999348"/>
                  <a:pt x="2033517" y="959128"/>
                </a:cubicBezTo>
                <a:lnTo>
                  <a:pt x="955343" y="972776"/>
                </a:lnTo>
                <a:cubicBezTo>
                  <a:pt x="932153" y="973328"/>
                  <a:pt x="909707" y="981208"/>
                  <a:pt x="887105" y="986424"/>
                </a:cubicBezTo>
                <a:cubicBezTo>
                  <a:pt x="822267" y="1001387"/>
                  <a:pt x="768274" y="1011720"/>
                  <a:pt x="709684" y="1041015"/>
                </a:cubicBezTo>
                <a:cubicBezTo>
                  <a:pt x="695013" y="1048350"/>
                  <a:pt x="683411" y="1060975"/>
                  <a:pt x="668740" y="1068310"/>
                </a:cubicBezTo>
                <a:cubicBezTo>
                  <a:pt x="655873" y="1074744"/>
                  <a:pt x="640373" y="1074972"/>
                  <a:pt x="627797" y="1081958"/>
                </a:cubicBezTo>
                <a:cubicBezTo>
                  <a:pt x="599120" y="1097890"/>
                  <a:pt x="545911" y="1136549"/>
                  <a:pt x="545911" y="1136549"/>
                </a:cubicBezTo>
                <a:cubicBezTo>
                  <a:pt x="521889" y="1208613"/>
                  <a:pt x="540242" y="1165524"/>
                  <a:pt x="477672" y="1259379"/>
                </a:cubicBezTo>
                <a:lnTo>
                  <a:pt x="450376" y="1300322"/>
                </a:lnTo>
                <a:cubicBezTo>
                  <a:pt x="445827" y="1313970"/>
                  <a:pt x="440681" y="1327433"/>
                  <a:pt x="436729" y="1341266"/>
                </a:cubicBezTo>
                <a:cubicBezTo>
                  <a:pt x="393332" y="1493158"/>
                  <a:pt x="421975" y="1520901"/>
                  <a:pt x="436729" y="1764346"/>
                </a:cubicBezTo>
                <a:cubicBezTo>
                  <a:pt x="437202" y="1772149"/>
                  <a:pt x="454684" y="1882145"/>
                  <a:pt x="464024" y="1900824"/>
                </a:cubicBezTo>
                <a:cubicBezTo>
                  <a:pt x="474196" y="1921169"/>
                  <a:pt x="491746" y="1936906"/>
                  <a:pt x="504967" y="1955415"/>
                </a:cubicBezTo>
                <a:cubicBezTo>
                  <a:pt x="514501" y="1968762"/>
                  <a:pt x="519809" y="1985683"/>
                  <a:pt x="532263" y="1996358"/>
                </a:cubicBezTo>
                <a:cubicBezTo>
                  <a:pt x="552404" y="2013621"/>
                  <a:pt x="578008" y="2023242"/>
                  <a:pt x="600502" y="2037301"/>
                </a:cubicBezTo>
                <a:cubicBezTo>
                  <a:pt x="614411" y="2045994"/>
                  <a:pt x="628844" y="2054096"/>
                  <a:pt x="641445" y="2064597"/>
                </a:cubicBezTo>
                <a:cubicBezTo>
                  <a:pt x="690124" y="2105164"/>
                  <a:pt x="724534" y="2170668"/>
                  <a:pt x="791570" y="2187427"/>
                </a:cubicBezTo>
                <a:cubicBezTo>
                  <a:pt x="827964" y="2196525"/>
                  <a:pt x="865163" y="2202859"/>
                  <a:pt x="900752" y="2214722"/>
                </a:cubicBezTo>
                <a:cubicBezTo>
                  <a:pt x="941695" y="2228370"/>
                  <a:pt x="980601" y="2251759"/>
                  <a:pt x="1023582" y="2255666"/>
                </a:cubicBezTo>
                <a:lnTo>
                  <a:pt x="1173708" y="2269313"/>
                </a:lnTo>
                <a:cubicBezTo>
                  <a:pt x="1301229" y="2301194"/>
                  <a:pt x="1201111" y="2279674"/>
                  <a:pt x="1446663" y="2296609"/>
                </a:cubicBezTo>
                <a:lnTo>
                  <a:pt x="1624084" y="2310257"/>
                </a:lnTo>
                <a:lnTo>
                  <a:pt x="2497540" y="2296609"/>
                </a:lnTo>
                <a:cubicBezTo>
                  <a:pt x="2529696" y="2295703"/>
                  <a:pt x="2561155" y="2286951"/>
                  <a:pt x="2593075" y="2282961"/>
                </a:cubicBezTo>
                <a:cubicBezTo>
                  <a:pt x="2633952" y="2277851"/>
                  <a:pt x="2675071" y="2274757"/>
                  <a:pt x="2715905" y="2269313"/>
                </a:cubicBezTo>
                <a:cubicBezTo>
                  <a:pt x="2743334" y="2265656"/>
                  <a:pt x="2770362" y="2259323"/>
                  <a:pt x="2797791" y="2255666"/>
                </a:cubicBezTo>
                <a:cubicBezTo>
                  <a:pt x="2880804" y="2244598"/>
                  <a:pt x="2976995" y="2241422"/>
                  <a:pt x="3057099" y="2214722"/>
                </a:cubicBezTo>
                <a:cubicBezTo>
                  <a:pt x="3155286" y="2181995"/>
                  <a:pt x="3032649" y="2221709"/>
                  <a:pt x="3152633" y="2187427"/>
                </a:cubicBezTo>
                <a:cubicBezTo>
                  <a:pt x="3166465" y="2183475"/>
                  <a:pt x="3179533" y="2176900"/>
                  <a:pt x="3193576" y="2173779"/>
                </a:cubicBezTo>
                <a:cubicBezTo>
                  <a:pt x="3220589" y="2167776"/>
                  <a:pt x="3248167" y="2164680"/>
                  <a:pt x="3275463" y="2160131"/>
                </a:cubicBezTo>
                <a:cubicBezTo>
                  <a:pt x="3293660" y="2151033"/>
                  <a:pt x="3313499" y="2144661"/>
                  <a:pt x="3330054" y="2132836"/>
                </a:cubicBezTo>
                <a:cubicBezTo>
                  <a:pt x="3345760" y="2121618"/>
                  <a:pt x="3354630" y="2102122"/>
                  <a:pt x="3370997" y="2091892"/>
                </a:cubicBezTo>
                <a:cubicBezTo>
                  <a:pt x="3391772" y="2078908"/>
                  <a:pt x="3416490" y="2073695"/>
                  <a:pt x="3439236" y="2064597"/>
                </a:cubicBezTo>
                <a:cubicBezTo>
                  <a:pt x="3452884" y="2050949"/>
                  <a:pt x="3465352" y="2036010"/>
                  <a:pt x="3480179" y="2023654"/>
                </a:cubicBezTo>
                <a:cubicBezTo>
                  <a:pt x="3509116" y="1999540"/>
                  <a:pt x="3542340" y="1985749"/>
                  <a:pt x="3575714" y="1969063"/>
                </a:cubicBezTo>
                <a:cubicBezTo>
                  <a:pt x="3593911" y="1950866"/>
                  <a:pt x="3614864" y="1935060"/>
                  <a:pt x="3630305" y="1914472"/>
                </a:cubicBezTo>
                <a:cubicBezTo>
                  <a:pt x="3650542" y="1887490"/>
                  <a:pt x="3660707" y="1850560"/>
                  <a:pt x="3671248" y="1818937"/>
                </a:cubicBezTo>
                <a:cubicBezTo>
                  <a:pt x="3655898" y="1634738"/>
                  <a:pt x="3676871" y="1574625"/>
                  <a:pt x="3630305" y="1450448"/>
                </a:cubicBezTo>
                <a:cubicBezTo>
                  <a:pt x="3621703" y="1427509"/>
                  <a:pt x="3614907" y="1403625"/>
                  <a:pt x="3603009" y="1382209"/>
                </a:cubicBezTo>
                <a:cubicBezTo>
                  <a:pt x="3591962" y="1362325"/>
                  <a:pt x="3574121" y="1346907"/>
                  <a:pt x="3562066" y="1327618"/>
                </a:cubicBezTo>
                <a:cubicBezTo>
                  <a:pt x="3551283" y="1310366"/>
                  <a:pt x="3549156" y="1287413"/>
                  <a:pt x="3534770" y="1273027"/>
                </a:cubicBezTo>
                <a:cubicBezTo>
                  <a:pt x="3511573" y="1249830"/>
                  <a:pt x="3480179" y="1236633"/>
                  <a:pt x="3452884" y="1218436"/>
                </a:cubicBezTo>
                <a:cubicBezTo>
                  <a:pt x="3439236" y="1209337"/>
                  <a:pt x="3425062" y="1200982"/>
                  <a:pt x="3411940" y="1191140"/>
                </a:cubicBezTo>
                <a:cubicBezTo>
                  <a:pt x="3393743" y="1177492"/>
                  <a:pt x="3377233" y="1161244"/>
                  <a:pt x="3357349" y="1150197"/>
                </a:cubicBezTo>
                <a:cubicBezTo>
                  <a:pt x="3267995" y="1100556"/>
                  <a:pt x="3283346" y="1145871"/>
                  <a:pt x="3179929" y="1068310"/>
                </a:cubicBezTo>
                <a:cubicBezTo>
                  <a:pt x="3161732" y="1054662"/>
                  <a:pt x="3145087" y="1038652"/>
                  <a:pt x="3125337" y="1027367"/>
                </a:cubicBezTo>
                <a:cubicBezTo>
                  <a:pt x="3112846" y="1020230"/>
                  <a:pt x="3097540" y="1019562"/>
                  <a:pt x="3084394" y="1013719"/>
                </a:cubicBezTo>
                <a:cubicBezTo>
                  <a:pt x="3056507" y="1001325"/>
                  <a:pt x="3029185" y="987596"/>
                  <a:pt x="3002508" y="972776"/>
                </a:cubicBezTo>
                <a:cubicBezTo>
                  <a:pt x="2886568" y="908366"/>
                  <a:pt x="3068523" y="990376"/>
                  <a:pt x="2879678" y="904537"/>
                </a:cubicBezTo>
                <a:cubicBezTo>
                  <a:pt x="2857375" y="894399"/>
                  <a:pt x="2833351" y="888198"/>
                  <a:pt x="2811439" y="877242"/>
                </a:cubicBezTo>
                <a:cubicBezTo>
                  <a:pt x="2757961" y="850503"/>
                  <a:pt x="2779719" y="842593"/>
                  <a:pt x="2715905" y="822651"/>
                </a:cubicBezTo>
                <a:cubicBezTo>
                  <a:pt x="2662195" y="805867"/>
                  <a:pt x="2605516" y="799500"/>
                  <a:pt x="2552132" y="781707"/>
                </a:cubicBezTo>
                <a:cubicBezTo>
                  <a:pt x="2484936" y="759310"/>
                  <a:pt x="2525378" y="770425"/>
                  <a:pt x="2429302" y="754412"/>
                </a:cubicBezTo>
                <a:cubicBezTo>
                  <a:pt x="2315289" y="697404"/>
                  <a:pt x="2438757" y="753154"/>
                  <a:pt x="2306472" y="713469"/>
                </a:cubicBezTo>
                <a:cubicBezTo>
                  <a:pt x="2283007" y="706429"/>
                  <a:pt x="2261698" y="693213"/>
                  <a:pt x="2238233" y="686173"/>
                </a:cubicBezTo>
                <a:cubicBezTo>
                  <a:pt x="2211365" y="678112"/>
                  <a:pt x="2111155" y="663199"/>
                  <a:pt x="2088108" y="658878"/>
                </a:cubicBezTo>
                <a:cubicBezTo>
                  <a:pt x="2042509" y="650328"/>
                  <a:pt x="1997123" y="640681"/>
                  <a:pt x="1951630" y="631582"/>
                </a:cubicBezTo>
                <a:cubicBezTo>
                  <a:pt x="1928884" y="627033"/>
                  <a:pt x="1906564" y="618987"/>
                  <a:pt x="1883391" y="617934"/>
                </a:cubicBezTo>
                <a:lnTo>
                  <a:pt x="1583140" y="604286"/>
                </a:lnTo>
                <a:cubicBezTo>
                  <a:pt x="1319283" y="608835"/>
                  <a:pt x="1055176" y="605577"/>
                  <a:pt x="791570" y="617934"/>
                </a:cubicBezTo>
                <a:cubicBezTo>
                  <a:pt x="747421" y="620004"/>
                  <a:pt x="695086" y="654750"/>
                  <a:pt x="655093" y="672525"/>
                </a:cubicBezTo>
                <a:cubicBezTo>
                  <a:pt x="638995" y="679680"/>
                  <a:pt x="571634" y="707038"/>
                  <a:pt x="545911" y="713469"/>
                </a:cubicBezTo>
                <a:lnTo>
                  <a:pt x="436729" y="740764"/>
                </a:lnTo>
                <a:cubicBezTo>
                  <a:pt x="409433" y="768060"/>
                  <a:pt x="376255" y="790533"/>
                  <a:pt x="354842" y="822651"/>
                </a:cubicBezTo>
                <a:cubicBezTo>
                  <a:pt x="290501" y="919160"/>
                  <a:pt x="371262" y="799661"/>
                  <a:pt x="286603" y="918185"/>
                </a:cubicBezTo>
                <a:cubicBezTo>
                  <a:pt x="186851" y="1057839"/>
                  <a:pt x="352134" y="835362"/>
                  <a:pt x="218364" y="1013719"/>
                </a:cubicBezTo>
                <a:cubicBezTo>
                  <a:pt x="188248" y="1164304"/>
                  <a:pt x="205740" y="1106184"/>
                  <a:pt x="177421" y="1191140"/>
                </a:cubicBezTo>
                <a:cubicBezTo>
                  <a:pt x="181970" y="1286674"/>
                  <a:pt x="183442" y="1382405"/>
                  <a:pt x="191069" y="1477743"/>
                </a:cubicBezTo>
                <a:cubicBezTo>
                  <a:pt x="192565" y="1496440"/>
                  <a:pt x="197328" y="1515094"/>
                  <a:pt x="204717" y="1532334"/>
                </a:cubicBezTo>
                <a:cubicBezTo>
                  <a:pt x="211178" y="1547410"/>
                  <a:pt x="222914" y="1559630"/>
                  <a:pt x="232012" y="1573278"/>
                </a:cubicBezTo>
                <a:cubicBezTo>
                  <a:pt x="255019" y="1688309"/>
                  <a:pt x="230578" y="1597225"/>
                  <a:pt x="272955" y="1696107"/>
                </a:cubicBezTo>
                <a:cubicBezTo>
                  <a:pt x="278622" y="1709330"/>
                  <a:pt x="277393" y="1725999"/>
                  <a:pt x="286603" y="1737051"/>
                </a:cubicBezTo>
                <a:cubicBezTo>
                  <a:pt x="301165" y="1754525"/>
                  <a:pt x="325110" y="1761910"/>
                  <a:pt x="341194" y="1777994"/>
                </a:cubicBezTo>
                <a:cubicBezTo>
                  <a:pt x="357278" y="1794078"/>
                  <a:pt x="365019" y="1817607"/>
                  <a:pt x="382137" y="1832585"/>
                </a:cubicBezTo>
                <a:cubicBezTo>
                  <a:pt x="402100" y="1850053"/>
                  <a:pt x="427882" y="1859469"/>
                  <a:pt x="450376" y="1873528"/>
                </a:cubicBezTo>
                <a:cubicBezTo>
                  <a:pt x="464286" y="1882221"/>
                  <a:pt x="476649" y="1893488"/>
                  <a:pt x="491320" y="1900824"/>
                </a:cubicBezTo>
                <a:cubicBezTo>
                  <a:pt x="517613" y="1913970"/>
                  <a:pt x="560609" y="1919371"/>
                  <a:pt x="586854" y="1928119"/>
                </a:cubicBezTo>
                <a:cubicBezTo>
                  <a:pt x="610095" y="1935866"/>
                  <a:pt x="631678" y="1948210"/>
                  <a:pt x="655093" y="1955415"/>
                </a:cubicBezTo>
                <a:cubicBezTo>
                  <a:pt x="716226" y="1974225"/>
                  <a:pt x="771116" y="1984078"/>
                  <a:pt x="832514" y="1996358"/>
                </a:cubicBezTo>
                <a:cubicBezTo>
                  <a:pt x="853406" y="2004715"/>
                  <a:pt x="913157" y="2030167"/>
                  <a:pt x="941696" y="2037301"/>
                </a:cubicBezTo>
                <a:cubicBezTo>
                  <a:pt x="964200" y="2042927"/>
                  <a:pt x="987332" y="2045733"/>
                  <a:pt x="1009935" y="2050949"/>
                </a:cubicBezTo>
                <a:cubicBezTo>
                  <a:pt x="1046488" y="2059385"/>
                  <a:pt x="1119117" y="2078245"/>
                  <a:pt x="1119117" y="2078245"/>
                </a:cubicBezTo>
                <a:lnTo>
                  <a:pt x="2292824" y="2064597"/>
                </a:lnTo>
                <a:cubicBezTo>
                  <a:pt x="2334010" y="2063730"/>
                  <a:pt x="2374601" y="2054370"/>
                  <a:pt x="2415654" y="2050949"/>
                </a:cubicBezTo>
                <a:cubicBezTo>
                  <a:pt x="2483808" y="2045269"/>
                  <a:pt x="2552261" y="2043493"/>
                  <a:pt x="2620370" y="2037301"/>
                </a:cubicBezTo>
                <a:cubicBezTo>
                  <a:pt x="2702422" y="2029842"/>
                  <a:pt x="2866030" y="2010006"/>
                  <a:pt x="2866030" y="2010006"/>
                </a:cubicBezTo>
                <a:cubicBezTo>
                  <a:pt x="2870885" y="2008792"/>
                  <a:pt x="2984982" y="1983233"/>
                  <a:pt x="3016155" y="1969063"/>
                </a:cubicBezTo>
                <a:cubicBezTo>
                  <a:pt x="3053198" y="1952226"/>
                  <a:pt x="3125337" y="1914472"/>
                  <a:pt x="3125337" y="1914472"/>
                </a:cubicBezTo>
                <a:cubicBezTo>
                  <a:pt x="3273853" y="1765956"/>
                  <a:pt x="3055906" y="1969859"/>
                  <a:pt x="3220872" y="1859881"/>
                </a:cubicBezTo>
                <a:cubicBezTo>
                  <a:pt x="3234520" y="1850782"/>
                  <a:pt x="3235472" y="1829324"/>
                  <a:pt x="3248167" y="1818937"/>
                </a:cubicBezTo>
                <a:cubicBezTo>
                  <a:pt x="3286252" y="1787777"/>
                  <a:pt x="3330054" y="1764346"/>
                  <a:pt x="3370997" y="1737051"/>
                </a:cubicBezTo>
                <a:cubicBezTo>
                  <a:pt x="3384645" y="1727952"/>
                  <a:pt x="3400342" y="1721353"/>
                  <a:pt x="3411940" y="1709755"/>
                </a:cubicBezTo>
                <a:cubicBezTo>
                  <a:pt x="3430137" y="1691558"/>
                  <a:pt x="3445119" y="1669439"/>
                  <a:pt x="3466532" y="1655164"/>
                </a:cubicBezTo>
                <a:cubicBezTo>
                  <a:pt x="3500388" y="1632593"/>
                  <a:pt x="3546942" y="1629345"/>
                  <a:pt x="3575714" y="1600573"/>
                </a:cubicBezTo>
                <a:cubicBezTo>
                  <a:pt x="3589362" y="1586925"/>
                  <a:pt x="3604301" y="1574457"/>
                  <a:pt x="3616657" y="1559630"/>
                </a:cubicBezTo>
                <a:cubicBezTo>
                  <a:pt x="3646880" y="1523361"/>
                  <a:pt x="3646982" y="1506561"/>
                  <a:pt x="3671248" y="1464095"/>
                </a:cubicBezTo>
                <a:cubicBezTo>
                  <a:pt x="3679386" y="1449854"/>
                  <a:pt x="3689445" y="1436800"/>
                  <a:pt x="3698543" y="1423152"/>
                </a:cubicBezTo>
                <a:cubicBezTo>
                  <a:pt x="3726758" y="1310293"/>
                  <a:pt x="3739944" y="1311405"/>
                  <a:pt x="3712191" y="1191140"/>
                </a:cubicBezTo>
                <a:cubicBezTo>
                  <a:pt x="3695373" y="1118260"/>
                  <a:pt x="3646650" y="1120126"/>
                  <a:pt x="3603009" y="1054663"/>
                </a:cubicBezTo>
                <a:cubicBezTo>
                  <a:pt x="3566616" y="1000071"/>
                  <a:pt x="3589362" y="1022817"/>
                  <a:pt x="3534770" y="986424"/>
                </a:cubicBezTo>
                <a:cubicBezTo>
                  <a:pt x="3530221" y="972776"/>
                  <a:pt x="3529955" y="956837"/>
                  <a:pt x="3521123" y="945481"/>
                </a:cubicBezTo>
                <a:cubicBezTo>
                  <a:pt x="3498110" y="915892"/>
                  <a:pt x="3441410" y="857856"/>
                  <a:pt x="3398293" y="836298"/>
                </a:cubicBezTo>
                <a:cubicBezTo>
                  <a:pt x="3385426" y="829864"/>
                  <a:pt x="3370997" y="827200"/>
                  <a:pt x="3357349" y="822651"/>
                </a:cubicBezTo>
                <a:cubicBezTo>
                  <a:pt x="3348251" y="809003"/>
                  <a:pt x="3341652" y="793306"/>
                  <a:pt x="3330054" y="781707"/>
                </a:cubicBezTo>
                <a:cubicBezTo>
                  <a:pt x="3282209" y="733861"/>
                  <a:pt x="3274784" y="767652"/>
                  <a:pt x="3207224" y="727116"/>
                </a:cubicBezTo>
                <a:cubicBezTo>
                  <a:pt x="3126649" y="678772"/>
                  <a:pt x="3164150" y="694562"/>
                  <a:pt x="3098042" y="672525"/>
                </a:cubicBezTo>
                <a:cubicBezTo>
                  <a:pt x="3084394" y="658877"/>
                  <a:pt x="3072805" y="642800"/>
                  <a:pt x="3057099" y="631582"/>
                </a:cubicBezTo>
                <a:cubicBezTo>
                  <a:pt x="3040544" y="619757"/>
                  <a:pt x="3020172" y="614380"/>
                  <a:pt x="3002508" y="604286"/>
                </a:cubicBezTo>
                <a:cubicBezTo>
                  <a:pt x="2988266" y="596148"/>
                  <a:pt x="2976235" y="584326"/>
                  <a:pt x="2961564" y="576991"/>
                </a:cubicBezTo>
                <a:cubicBezTo>
                  <a:pt x="2948697" y="570557"/>
                  <a:pt x="2933844" y="569010"/>
                  <a:pt x="2920621" y="563343"/>
                </a:cubicBezTo>
                <a:cubicBezTo>
                  <a:pt x="2901921" y="555329"/>
                  <a:pt x="2884920" y="543604"/>
                  <a:pt x="2866030" y="536048"/>
                </a:cubicBezTo>
                <a:cubicBezTo>
                  <a:pt x="2839316" y="525362"/>
                  <a:pt x="2810857" y="519438"/>
                  <a:pt x="2784143" y="508752"/>
                </a:cubicBezTo>
                <a:cubicBezTo>
                  <a:pt x="2765253" y="501196"/>
                  <a:pt x="2748252" y="489471"/>
                  <a:pt x="2729552" y="481457"/>
                </a:cubicBezTo>
                <a:cubicBezTo>
                  <a:pt x="2716329" y="475790"/>
                  <a:pt x="2701476" y="474243"/>
                  <a:pt x="2688609" y="467809"/>
                </a:cubicBezTo>
                <a:cubicBezTo>
                  <a:pt x="2673938" y="460473"/>
                  <a:pt x="2663024" y="446272"/>
                  <a:pt x="2647666" y="440513"/>
                </a:cubicBezTo>
                <a:cubicBezTo>
                  <a:pt x="2625946" y="432368"/>
                  <a:pt x="2602030" y="432082"/>
                  <a:pt x="2579427" y="426866"/>
                </a:cubicBezTo>
                <a:cubicBezTo>
                  <a:pt x="2542874" y="418431"/>
                  <a:pt x="2507249" y="405737"/>
                  <a:pt x="2470245" y="399570"/>
                </a:cubicBezTo>
                <a:cubicBezTo>
                  <a:pt x="2356628" y="380634"/>
                  <a:pt x="2415752" y="389835"/>
                  <a:pt x="2292824" y="372275"/>
                </a:cubicBezTo>
                <a:cubicBezTo>
                  <a:pt x="2183041" y="335680"/>
                  <a:pt x="2302912" y="371879"/>
                  <a:pt x="2060812" y="344979"/>
                </a:cubicBezTo>
                <a:cubicBezTo>
                  <a:pt x="2042170" y="342908"/>
                  <a:pt x="2024901" y="333029"/>
                  <a:pt x="2006221" y="331331"/>
                </a:cubicBezTo>
                <a:cubicBezTo>
                  <a:pt x="1874522" y="319358"/>
                  <a:pt x="1610436" y="304036"/>
                  <a:pt x="1610436" y="304036"/>
                </a:cubicBezTo>
                <a:cubicBezTo>
                  <a:pt x="1442288" y="276011"/>
                  <a:pt x="1602626" y="299973"/>
                  <a:pt x="1323833" y="276740"/>
                </a:cubicBezTo>
                <a:cubicBezTo>
                  <a:pt x="1282780" y="273319"/>
                  <a:pt x="1242067" y="266377"/>
                  <a:pt x="1201003" y="263092"/>
                </a:cubicBezTo>
                <a:cubicBezTo>
                  <a:pt x="1128305" y="257276"/>
                  <a:pt x="1055427" y="253994"/>
                  <a:pt x="982639" y="249445"/>
                </a:cubicBezTo>
                <a:cubicBezTo>
                  <a:pt x="891654" y="253994"/>
                  <a:pt x="800468" y="255527"/>
                  <a:pt x="709684" y="263092"/>
                </a:cubicBezTo>
                <a:cubicBezTo>
                  <a:pt x="649631" y="268096"/>
                  <a:pt x="656386" y="283079"/>
                  <a:pt x="600502" y="304036"/>
                </a:cubicBezTo>
                <a:cubicBezTo>
                  <a:pt x="582939" y="310622"/>
                  <a:pt x="564252" y="313754"/>
                  <a:pt x="545911" y="317684"/>
                </a:cubicBezTo>
                <a:cubicBezTo>
                  <a:pt x="525598" y="322037"/>
                  <a:pt x="363906" y="348036"/>
                  <a:pt x="327546" y="372275"/>
                </a:cubicBezTo>
                <a:cubicBezTo>
                  <a:pt x="285428" y="400354"/>
                  <a:pt x="280687" y="399647"/>
                  <a:pt x="245660" y="440513"/>
                </a:cubicBezTo>
                <a:cubicBezTo>
                  <a:pt x="230857" y="457783"/>
                  <a:pt x="219520" y="477834"/>
                  <a:pt x="204717" y="495104"/>
                </a:cubicBezTo>
                <a:cubicBezTo>
                  <a:pt x="192156" y="509759"/>
                  <a:pt x="175623" y="520813"/>
                  <a:pt x="163773" y="536048"/>
                </a:cubicBezTo>
                <a:cubicBezTo>
                  <a:pt x="75741" y="649232"/>
                  <a:pt x="137593" y="579680"/>
                  <a:pt x="81887" y="672525"/>
                </a:cubicBezTo>
                <a:cubicBezTo>
                  <a:pt x="65009" y="700655"/>
                  <a:pt x="37670" y="723290"/>
                  <a:pt x="27296" y="754412"/>
                </a:cubicBezTo>
                <a:cubicBezTo>
                  <a:pt x="7716" y="813149"/>
                  <a:pt x="17137" y="781399"/>
                  <a:pt x="0" y="849946"/>
                </a:cubicBezTo>
                <a:cubicBezTo>
                  <a:pt x="1190" y="863034"/>
                  <a:pt x="6745" y="1009451"/>
                  <a:pt x="27296" y="1054663"/>
                </a:cubicBezTo>
                <a:cubicBezTo>
                  <a:pt x="67276" y="1142618"/>
                  <a:pt x="75941" y="1137804"/>
                  <a:pt x="122830" y="1204788"/>
                </a:cubicBezTo>
                <a:cubicBezTo>
                  <a:pt x="141642" y="1231663"/>
                  <a:pt x="159224" y="1259379"/>
                  <a:pt x="177421" y="1286675"/>
                </a:cubicBezTo>
                <a:cubicBezTo>
                  <a:pt x="186520" y="1300323"/>
                  <a:pt x="191595" y="1317776"/>
                  <a:pt x="204717" y="1327618"/>
                </a:cubicBezTo>
                <a:cubicBezTo>
                  <a:pt x="383128" y="1461425"/>
                  <a:pt x="160557" y="1296075"/>
                  <a:pt x="300251" y="1395857"/>
                </a:cubicBezTo>
                <a:cubicBezTo>
                  <a:pt x="318760" y="1409078"/>
                  <a:pt x="334497" y="1426628"/>
                  <a:pt x="354842" y="1436800"/>
                </a:cubicBezTo>
                <a:cubicBezTo>
                  <a:pt x="371619" y="1445188"/>
                  <a:pt x="391236" y="1445899"/>
                  <a:pt x="409433" y="1450448"/>
                </a:cubicBezTo>
                <a:cubicBezTo>
                  <a:pt x="432179" y="1464096"/>
                  <a:pt x="453432" y="1480618"/>
                  <a:pt x="477672" y="1491391"/>
                </a:cubicBezTo>
                <a:cubicBezTo>
                  <a:pt x="494812" y="1499009"/>
                  <a:pt x="513870" y="1501360"/>
                  <a:pt x="532263" y="1505039"/>
                </a:cubicBezTo>
                <a:cubicBezTo>
                  <a:pt x="582137" y="1515014"/>
                  <a:pt x="632218" y="1523972"/>
                  <a:pt x="682388" y="1532334"/>
                </a:cubicBezTo>
                <a:cubicBezTo>
                  <a:pt x="797480" y="1551516"/>
                  <a:pt x="782445" y="1544106"/>
                  <a:pt x="914400" y="1559630"/>
                </a:cubicBezTo>
                <a:cubicBezTo>
                  <a:pt x="980110" y="1567361"/>
                  <a:pt x="1006945" y="1570473"/>
                  <a:pt x="1064526" y="1586925"/>
                </a:cubicBezTo>
                <a:cubicBezTo>
                  <a:pt x="1078358" y="1590877"/>
                  <a:pt x="1091120" y="1599548"/>
                  <a:pt x="1105469" y="1600573"/>
                </a:cubicBezTo>
                <a:cubicBezTo>
                  <a:pt x="1219002" y="1608683"/>
                  <a:pt x="1332932" y="1609672"/>
                  <a:pt x="1446663" y="1614221"/>
                </a:cubicBezTo>
                <a:lnTo>
                  <a:pt x="2661314" y="1600573"/>
                </a:lnTo>
                <a:cubicBezTo>
                  <a:pt x="2709584" y="1599546"/>
                  <a:pt x="2728678" y="1584683"/>
                  <a:pt x="2770496" y="1573278"/>
                </a:cubicBezTo>
                <a:cubicBezTo>
                  <a:pt x="2806688" y="1563407"/>
                  <a:pt x="2842892" y="1553339"/>
                  <a:pt x="2879678" y="1545982"/>
                </a:cubicBezTo>
                <a:cubicBezTo>
                  <a:pt x="2975051" y="1526907"/>
                  <a:pt x="2925036" y="1536148"/>
                  <a:pt x="3029803" y="1518686"/>
                </a:cubicBezTo>
                <a:cubicBezTo>
                  <a:pt x="3161945" y="1419580"/>
                  <a:pt x="2993835" y="1536670"/>
                  <a:pt x="3166281" y="1450448"/>
                </a:cubicBezTo>
                <a:cubicBezTo>
                  <a:pt x="3195623" y="1435777"/>
                  <a:pt x="3220872" y="1414054"/>
                  <a:pt x="3248167" y="1395857"/>
                </a:cubicBezTo>
                <a:cubicBezTo>
                  <a:pt x="3264227" y="1385151"/>
                  <a:pt x="3272353" y="1364489"/>
                  <a:pt x="3289111" y="1354913"/>
                </a:cubicBezTo>
                <a:cubicBezTo>
                  <a:pt x="3305397" y="1345607"/>
                  <a:pt x="3325505" y="1345815"/>
                  <a:pt x="3343702" y="1341266"/>
                </a:cubicBezTo>
                <a:cubicBezTo>
                  <a:pt x="3352800" y="1327618"/>
                  <a:pt x="3358396" y="1310823"/>
                  <a:pt x="3370997" y="1300322"/>
                </a:cubicBezTo>
                <a:cubicBezTo>
                  <a:pt x="3386626" y="1287298"/>
                  <a:pt x="3407924" y="1283121"/>
                  <a:pt x="3425588" y="1273027"/>
                </a:cubicBezTo>
                <a:cubicBezTo>
                  <a:pt x="3560621" y="1195866"/>
                  <a:pt x="3356156" y="1300918"/>
                  <a:pt x="3521123" y="1218436"/>
                </a:cubicBezTo>
                <a:cubicBezTo>
                  <a:pt x="3534771" y="1204788"/>
                  <a:pt x="3546007" y="1188198"/>
                  <a:pt x="3562066" y="1177492"/>
                </a:cubicBezTo>
                <a:cubicBezTo>
                  <a:pt x="3574036" y="1169512"/>
                  <a:pt x="3592837" y="1174017"/>
                  <a:pt x="3603009" y="1163845"/>
                </a:cubicBezTo>
                <a:cubicBezTo>
                  <a:pt x="3617395" y="1149459"/>
                  <a:pt x="3621206" y="1127451"/>
                  <a:pt x="3630305" y="1109254"/>
                </a:cubicBezTo>
                <a:cubicBezTo>
                  <a:pt x="3650930" y="1026751"/>
                  <a:pt x="3638021" y="1072456"/>
                  <a:pt x="3671248" y="972776"/>
                </a:cubicBezTo>
                <a:lnTo>
                  <a:pt x="3684896" y="931833"/>
                </a:lnTo>
                <a:cubicBezTo>
                  <a:pt x="3680347" y="827200"/>
                  <a:pt x="3679281" y="722357"/>
                  <a:pt x="3671248" y="617934"/>
                </a:cubicBezTo>
                <a:cubicBezTo>
                  <a:pt x="3670145" y="603590"/>
                  <a:pt x="3664034" y="589858"/>
                  <a:pt x="3657600" y="576991"/>
                </a:cubicBezTo>
                <a:cubicBezTo>
                  <a:pt x="3650265" y="562320"/>
                  <a:pt x="3637640" y="550719"/>
                  <a:pt x="3630305" y="536048"/>
                </a:cubicBezTo>
                <a:cubicBezTo>
                  <a:pt x="3623871" y="523181"/>
                  <a:pt x="3626830" y="505277"/>
                  <a:pt x="3616657" y="495104"/>
                </a:cubicBezTo>
                <a:cubicBezTo>
                  <a:pt x="3606485" y="484932"/>
                  <a:pt x="3589362" y="486006"/>
                  <a:pt x="3575714" y="481457"/>
                </a:cubicBezTo>
                <a:cubicBezTo>
                  <a:pt x="3502926" y="372275"/>
                  <a:pt x="3598458" y="504200"/>
                  <a:pt x="3507475" y="413218"/>
                </a:cubicBezTo>
                <a:cubicBezTo>
                  <a:pt x="3495877" y="401620"/>
                  <a:pt x="3492780" y="382776"/>
                  <a:pt x="3480179" y="372275"/>
                </a:cubicBezTo>
                <a:cubicBezTo>
                  <a:pt x="3437580" y="336776"/>
                  <a:pt x="3427311" y="352664"/>
                  <a:pt x="3384645" y="331331"/>
                </a:cubicBezTo>
                <a:cubicBezTo>
                  <a:pt x="3369974" y="323996"/>
                  <a:pt x="3358373" y="311371"/>
                  <a:pt x="3343702" y="304036"/>
                </a:cubicBezTo>
                <a:cubicBezTo>
                  <a:pt x="3330835" y="297602"/>
                  <a:pt x="3316591" y="294340"/>
                  <a:pt x="3302758" y="290388"/>
                </a:cubicBezTo>
                <a:cubicBezTo>
                  <a:pt x="3207597" y="263199"/>
                  <a:pt x="3286916" y="289899"/>
                  <a:pt x="3166281" y="263092"/>
                </a:cubicBezTo>
                <a:cubicBezTo>
                  <a:pt x="3152237" y="259971"/>
                  <a:pt x="3139547" y="251689"/>
                  <a:pt x="3125337" y="249445"/>
                </a:cubicBezTo>
                <a:cubicBezTo>
                  <a:pt x="3052880" y="238005"/>
                  <a:pt x="2979329" y="234209"/>
                  <a:pt x="2906973" y="222149"/>
                </a:cubicBezTo>
                <a:cubicBezTo>
                  <a:pt x="2771052" y="199495"/>
                  <a:pt x="2852663" y="210799"/>
                  <a:pt x="2661314" y="194854"/>
                </a:cubicBezTo>
                <a:cubicBezTo>
                  <a:pt x="2622350" y="187061"/>
                  <a:pt x="2577035" y="179123"/>
                  <a:pt x="2538484" y="167558"/>
                </a:cubicBezTo>
                <a:cubicBezTo>
                  <a:pt x="2510925" y="159290"/>
                  <a:pt x="2483893" y="149361"/>
                  <a:pt x="2456597" y="140263"/>
                </a:cubicBezTo>
                <a:lnTo>
                  <a:pt x="2374711" y="112967"/>
                </a:lnTo>
                <a:cubicBezTo>
                  <a:pt x="2361063" y="108418"/>
                  <a:pt x="2347724" y="102808"/>
                  <a:pt x="2333767" y="99319"/>
                </a:cubicBezTo>
                <a:cubicBezTo>
                  <a:pt x="2315570" y="94770"/>
                  <a:pt x="2297211" y="90825"/>
                  <a:pt x="2279176" y="85672"/>
                </a:cubicBezTo>
                <a:cubicBezTo>
                  <a:pt x="2228012" y="71054"/>
                  <a:pt x="2242314" y="69044"/>
                  <a:pt x="2183642" y="58376"/>
                </a:cubicBezTo>
                <a:cubicBezTo>
                  <a:pt x="2107789" y="44584"/>
                  <a:pt x="2056190" y="42968"/>
                  <a:pt x="1978926" y="31081"/>
                </a:cubicBezTo>
                <a:cubicBezTo>
                  <a:pt x="1955999" y="27554"/>
                  <a:pt x="1933191" y="23059"/>
                  <a:pt x="1910687" y="17433"/>
                </a:cubicBezTo>
                <a:cubicBezTo>
                  <a:pt x="1896730" y="13944"/>
                  <a:pt x="1884107" y="4583"/>
                  <a:pt x="1869743" y="3785"/>
                </a:cubicBezTo>
                <a:cubicBezTo>
                  <a:pt x="1801609" y="0"/>
                  <a:pt x="1733266" y="3785"/>
                  <a:pt x="1665027" y="3785"/>
                </a:cubicBezTo>
              </a:path>
            </a:pathLst>
          </a:custGeom>
          <a:noFill/>
          <a:ln w="25400" algn="ctr">
            <a:solidFill>
              <a:schemeClr val="tx1"/>
            </a:solidFill>
            <a:round/>
            <a:headEnd/>
            <a:tailEnd/>
          </a:ln>
        </p:spPr>
        <p:txBody>
          <a:bodyPr/>
          <a:lstStyle/>
          <a:p>
            <a:endParaRPr lang="zh-CN" altLang="en-US"/>
          </a:p>
        </p:txBody>
      </p:sp>
      <p:sp>
        <p:nvSpPr>
          <p:cNvPr id="105477" name="TextBox 5"/>
          <p:cNvSpPr txBox="1">
            <a:spLocks noChangeArrowheads="1"/>
          </p:cNvSpPr>
          <p:nvPr/>
        </p:nvSpPr>
        <p:spPr bwMode="auto">
          <a:xfrm>
            <a:off x="3929063" y="5572125"/>
            <a:ext cx="649287" cy="369888"/>
          </a:xfrm>
          <a:prstGeom prst="rect">
            <a:avLst/>
          </a:prstGeom>
          <a:noFill/>
          <a:ln w="9525">
            <a:noFill/>
            <a:miter lim="800000"/>
            <a:headEnd/>
            <a:tailEnd/>
          </a:ln>
        </p:spPr>
        <p:txBody>
          <a:bodyPr wrap="none">
            <a:spAutoFit/>
          </a:bodyPr>
          <a:lstStyle/>
          <a:p>
            <a:r>
              <a:rPr lang="zh-CN" altLang="en-US"/>
              <a:t>学习</a:t>
            </a:r>
          </a:p>
        </p:txBody>
      </p:sp>
      <p:sp>
        <p:nvSpPr>
          <p:cNvPr id="105478" name="TextBox 6"/>
          <p:cNvSpPr txBox="1">
            <a:spLocks noChangeArrowheads="1"/>
          </p:cNvSpPr>
          <p:nvPr/>
        </p:nvSpPr>
        <p:spPr bwMode="auto">
          <a:xfrm>
            <a:off x="3000375" y="5000625"/>
            <a:ext cx="649288" cy="369888"/>
          </a:xfrm>
          <a:prstGeom prst="rect">
            <a:avLst/>
          </a:prstGeom>
          <a:noFill/>
          <a:ln w="9525">
            <a:noFill/>
            <a:miter lim="800000"/>
            <a:headEnd/>
            <a:tailEnd/>
          </a:ln>
        </p:spPr>
        <p:txBody>
          <a:bodyPr wrap="none">
            <a:spAutoFit/>
          </a:bodyPr>
          <a:lstStyle/>
          <a:p>
            <a:r>
              <a:rPr lang="zh-CN" altLang="en-US"/>
              <a:t>实践</a:t>
            </a:r>
          </a:p>
        </p:txBody>
      </p:sp>
      <p:sp>
        <p:nvSpPr>
          <p:cNvPr id="105479" name="TextBox 7"/>
          <p:cNvSpPr txBox="1">
            <a:spLocks noChangeArrowheads="1"/>
          </p:cNvSpPr>
          <p:nvPr/>
        </p:nvSpPr>
        <p:spPr bwMode="auto">
          <a:xfrm>
            <a:off x="5214938" y="4929188"/>
            <a:ext cx="649287" cy="369887"/>
          </a:xfrm>
          <a:prstGeom prst="rect">
            <a:avLst/>
          </a:prstGeom>
          <a:noFill/>
          <a:ln w="9525">
            <a:noFill/>
            <a:miter lim="800000"/>
            <a:headEnd/>
            <a:tailEnd/>
          </a:ln>
        </p:spPr>
        <p:txBody>
          <a:bodyPr wrap="none">
            <a:spAutoFit/>
          </a:bodyPr>
          <a:lstStyle/>
          <a:p>
            <a:r>
              <a:rPr lang="zh-CN" altLang="en-US"/>
              <a:t>坚持</a:t>
            </a:r>
          </a:p>
        </p:txBody>
      </p:sp>
      <p:sp>
        <p:nvSpPr>
          <p:cNvPr id="105480" name="TextBox 8"/>
          <p:cNvSpPr txBox="1">
            <a:spLocks noChangeArrowheads="1"/>
          </p:cNvSpPr>
          <p:nvPr/>
        </p:nvSpPr>
        <p:spPr bwMode="auto">
          <a:xfrm>
            <a:off x="3071813" y="4429125"/>
            <a:ext cx="649287" cy="369888"/>
          </a:xfrm>
          <a:prstGeom prst="rect">
            <a:avLst/>
          </a:prstGeom>
          <a:noFill/>
          <a:ln w="9525">
            <a:noFill/>
            <a:miter lim="800000"/>
            <a:headEnd/>
            <a:tailEnd/>
          </a:ln>
        </p:spPr>
        <p:txBody>
          <a:bodyPr wrap="none">
            <a:spAutoFit/>
          </a:bodyPr>
          <a:lstStyle/>
          <a:p>
            <a:r>
              <a:rPr lang="zh-CN" altLang="en-US"/>
              <a:t>实践</a:t>
            </a:r>
          </a:p>
        </p:txBody>
      </p:sp>
      <p:sp>
        <p:nvSpPr>
          <p:cNvPr id="105481" name="TextBox 9"/>
          <p:cNvSpPr txBox="1">
            <a:spLocks noChangeArrowheads="1"/>
          </p:cNvSpPr>
          <p:nvPr/>
        </p:nvSpPr>
        <p:spPr bwMode="auto">
          <a:xfrm>
            <a:off x="3071813" y="3571875"/>
            <a:ext cx="649287" cy="369888"/>
          </a:xfrm>
          <a:prstGeom prst="rect">
            <a:avLst/>
          </a:prstGeom>
          <a:noFill/>
          <a:ln w="9525">
            <a:noFill/>
            <a:miter lim="800000"/>
            <a:headEnd/>
            <a:tailEnd/>
          </a:ln>
        </p:spPr>
        <p:txBody>
          <a:bodyPr wrap="none">
            <a:spAutoFit/>
          </a:bodyPr>
          <a:lstStyle/>
          <a:p>
            <a:r>
              <a:rPr lang="zh-CN" altLang="en-US"/>
              <a:t>实践</a:t>
            </a:r>
          </a:p>
        </p:txBody>
      </p:sp>
      <p:sp>
        <p:nvSpPr>
          <p:cNvPr id="105482" name="TextBox 10"/>
          <p:cNvSpPr txBox="1">
            <a:spLocks noChangeArrowheads="1"/>
          </p:cNvSpPr>
          <p:nvPr/>
        </p:nvSpPr>
        <p:spPr bwMode="auto">
          <a:xfrm>
            <a:off x="3000375" y="2786063"/>
            <a:ext cx="649288" cy="369887"/>
          </a:xfrm>
          <a:prstGeom prst="rect">
            <a:avLst/>
          </a:prstGeom>
          <a:noFill/>
          <a:ln w="9525">
            <a:noFill/>
            <a:miter lim="800000"/>
            <a:headEnd/>
            <a:tailEnd/>
          </a:ln>
        </p:spPr>
        <p:txBody>
          <a:bodyPr wrap="none">
            <a:spAutoFit/>
          </a:bodyPr>
          <a:lstStyle/>
          <a:p>
            <a:r>
              <a:rPr lang="zh-CN" altLang="en-US"/>
              <a:t>实践</a:t>
            </a:r>
          </a:p>
        </p:txBody>
      </p:sp>
      <p:sp>
        <p:nvSpPr>
          <p:cNvPr id="105483" name="TextBox 11"/>
          <p:cNvSpPr txBox="1">
            <a:spLocks noChangeArrowheads="1"/>
          </p:cNvSpPr>
          <p:nvPr/>
        </p:nvSpPr>
        <p:spPr bwMode="auto">
          <a:xfrm>
            <a:off x="2928938" y="2286000"/>
            <a:ext cx="649287" cy="369888"/>
          </a:xfrm>
          <a:prstGeom prst="rect">
            <a:avLst/>
          </a:prstGeom>
          <a:noFill/>
          <a:ln w="9525">
            <a:noFill/>
            <a:miter lim="800000"/>
            <a:headEnd/>
            <a:tailEnd/>
          </a:ln>
        </p:spPr>
        <p:txBody>
          <a:bodyPr wrap="none">
            <a:spAutoFit/>
          </a:bodyPr>
          <a:lstStyle/>
          <a:p>
            <a:r>
              <a:rPr lang="zh-CN" altLang="en-US"/>
              <a:t>实践</a:t>
            </a:r>
          </a:p>
        </p:txBody>
      </p:sp>
      <p:sp>
        <p:nvSpPr>
          <p:cNvPr id="105484" name="TextBox 12"/>
          <p:cNvSpPr txBox="1">
            <a:spLocks noChangeArrowheads="1"/>
          </p:cNvSpPr>
          <p:nvPr/>
        </p:nvSpPr>
        <p:spPr bwMode="auto">
          <a:xfrm>
            <a:off x="5143500" y="4429125"/>
            <a:ext cx="649288" cy="369888"/>
          </a:xfrm>
          <a:prstGeom prst="rect">
            <a:avLst/>
          </a:prstGeom>
          <a:noFill/>
          <a:ln w="9525">
            <a:noFill/>
            <a:miter lim="800000"/>
            <a:headEnd/>
            <a:tailEnd/>
          </a:ln>
        </p:spPr>
        <p:txBody>
          <a:bodyPr wrap="none">
            <a:spAutoFit/>
          </a:bodyPr>
          <a:lstStyle/>
          <a:p>
            <a:r>
              <a:rPr lang="zh-CN" altLang="en-US"/>
              <a:t>学习</a:t>
            </a:r>
          </a:p>
        </p:txBody>
      </p:sp>
      <p:sp>
        <p:nvSpPr>
          <p:cNvPr id="105485" name="TextBox 13"/>
          <p:cNvSpPr txBox="1">
            <a:spLocks noChangeArrowheads="1"/>
          </p:cNvSpPr>
          <p:nvPr/>
        </p:nvSpPr>
        <p:spPr bwMode="auto">
          <a:xfrm>
            <a:off x="5786438" y="3643313"/>
            <a:ext cx="649287" cy="369887"/>
          </a:xfrm>
          <a:prstGeom prst="rect">
            <a:avLst/>
          </a:prstGeom>
          <a:noFill/>
          <a:ln w="9525">
            <a:noFill/>
            <a:miter lim="800000"/>
            <a:headEnd/>
            <a:tailEnd/>
          </a:ln>
        </p:spPr>
        <p:txBody>
          <a:bodyPr wrap="none">
            <a:spAutoFit/>
          </a:bodyPr>
          <a:lstStyle/>
          <a:p>
            <a:r>
              <a:rPr lang="zh-CN" altLang="en-US"/>
              <a:t>学习</a:t>
            </a:r>
          </a:p>
        </p:txBody>
      </p:sp>
      <p:sp>
        <p:nvSpPr>
          <p:cNvPr id="105486" name="TextBox 14"/>
          <p:cNvSpPr txBox="1">
            <a:spLocks noChangeArrowheads="1"/>
          </p:cNvSpPr>
          <p:nvPr/>
        </p:nvSpPr>
        <p:spPr bwMode="auto">
          <a:xfrm>
            <a:off x="5500688" y="2643188"/>
            <a:ext cx="649287" cy="369887"/>
          </a:xfrm>
          <a:prstGeom prst="rect">
            <a:avLst/>
          </a:prstGeom>
          <a:noFill/>
          <a:ln w="9525">
            <a:noFill/>
            <a:miter lim="800000"/>
            <a:headEnd/>
            <a:tailEnd/>
          </a:ln>
        </p:spPr>
        <p:txBody>
          <a:bodyPr wrap="none">
            <a:spAutoFit/>
          </a:bodyPr>
          <a:lstStyle/>
          <a:p>
            <a:r>
              <a:rPr lang="zh-CN" altLang="en-US"/>
              <a:t>学习</a:t>
            </a:r>
          </a:p>
        </p:txBody>
      </p:sp>
      <p:sp>
        <p:nvSpPr>
          <p:cNvPr id="105487" name="TextBox 15"/>
          <p:cNvSpPr txBox="1">
            <a:spLocks noChangeArrowheads="1"/>
          </p:cNvSpPr>
          <p:nvPr/>
        </p:nvSpPr>
        <p:spPr bwMode="auto">
          <a:xfrm>
            <a:off x="4500563" y="4071938"/>
            <a:ext cx="649287" cy="369887"/>
          </a:xfrm>
          <a:prstGeom prst="rect">
            <a:avLst/>
          </a:prstGeom>
          <a:noFill/>
          <a:ln w="9525">
            <a:noFill/>
            <a:miter lim="800000"/>
            <a:headEnd/>
            <a:tailEnd/>
          </a:ln>
        </p:spPr>
        <p:txBody>
          <a:bodyPr wrap="none">
            <a:spAutoFit/>
          </a:bodyPr>
          <a:lstStyle/>
          <a:p>
            <a:r>
              <a:rPr lang="zh-CN" altLang="en-US"/>
              <a:t>坚持</a:t>
            </a:r>
          </a:p>
        </p:txBody>
      </p:sp>
      <p:sp>
        <p:nvSpPr>
          <p:cNvPr id="105488" name="TextBox 16"/>
          <p:cNvSpPr txBox="1">
            <a:spLocks noChangeArrowheads="1"/>
          </p:cNvSpPr>
          <p:nvPr/>
        </p:nvSpPr>
        <p:spPr bwMode="auto">
          <a:xfrm>
            <a:off x="4786313" y="1785938"/>
            <a:ext cx="649287" cy="369887"/>
          </a:xfrm>
          <a:prstGeom prst="rect">
            <a:avLst/>
          </a:prstGeom>
          <a:noFill/>
          <a:ln w="9525">
            <a:noFill/>
            <a:miter lim="800000"/>
            <a:headEnd/>
            <a:tailEnd/>
          </a:ln>
        </p:spPr>
        <p:txBody>
          <a:bodyPr wrap="none">
            <a:spAutoFit/>
          </a:bodyPr>
          <a:lstStyle/>
          <a:p>
            <a:r>
              <a:rPr lang="zh-CN" altLang="en-US"/>
              <a:t>学习</a:t>
            </a:r>
          </a:p>
        </p:txBody>
      </p:sp>
      <p:sp>
        <p:nvSpPr>
          <p:cNvPr id="105489" name="TextBox 17"/>
          <p:cNvSpPr txBox="1">
            <a:spLocks noChangeArrowheads="1"/>
          </p:cNvSpPr>
          <p:nvPr/>
        </p:nvSpPr>
        <p:spPr bwMode="auto">
          <a:xfrm>
            <a:off x="4429125" y="3429000"/>
            <a:ext cx="649288" cy="369888"/>
          </a:xfrm>
          <a:prstGeom prst="rect">
            <a:avLst/>
          </a:prstGeom>
          <a:noFill/>
          <a:ln w="9525">
            <a:noFill/>
            <a:miter lim="800000"/>
            <a:headEnd/>
            <a:tailEnd/>
          </a:ln>
        </p:spPr>
        <p:txBody>
          <a:bodyPr wrap="none">
            <a:spAutoFit/>
          </a:bodyPr>
          <a:lstStyle/>
          <a:p>
            <a:r>
              <a:rPr lang="zh-CN" altLang="en-US"/>
              <a:t>坚持</a:t>
            </a:r>
          </a:p>
        </p:txBody>
      </p:sp>
      <p:sp>
        <p:nvSpPr>
          <p:cNvPr id="105490" name="TextBox 18"/>
          <p:cNvSpPr txBox="1">
            <a:spLocks noChangeArrowheads="1"/>
          </p:cNvSpPr>
          <p:nvPr/>
        </p:nvSpPr>
        <p:spPr bwMode="auto">
          <a:xfrm>
            <a:off x="4143375" y="2857500"/>
            <a:ext cx="649288" cy="369888"/>
          </a:xfrm>
          <a:prstGeom prst="rect">
            <a:avLst/>
          </a:prstGeom>
          <a:noFill/>
          <a:ln w="9525">
            <a:noFill/>
            <a:miter lim="800000"/>
            <a:headEnd/>
            <a:tailEnd/>
          </a:ln>
        </p:spPr>
        <p:txBody>
          <a:bodyPr wrap="none">
            <a:spAutoFit/>
          </a:bodyPr>
          <a:lstStyle/>
          <a:p>
            <a:r>
              <a:rPr lang="zh-CN" altLang="en-US"/>
              <a:t>坚持</a:t>
            </a:r>
          </a:p>
        </p:txBody>
      </p:sp>
      <p:sp>
        <p:nvSpPr>
          <p:cNvPr id="105491" name="TextBox 19"/>
          <p:cNvSpPr txBox="1">
            <a:spLocks noChangeArrowheads="1"/>
          </p:cNvSpPr>
          <p:nvPr/>
        </p:nvSpPr>
        <p:spPr bwMode="auto">
          <a:xfrm>
            <a:off x="4143375" y="2286000"/>
            <a:ext cx="649288" cy="369888"/>
          </a:xfrm>
          <a:prstGeom prst="rect">
            <a:avLst/>
          </a:prstGeom>
          <a:noFill/>
          <a:ln w="9525">
            <a:noFill/>
            <a:miter lim="800000"/>
            <a:headEnd/>
            <a:tailEnd/>
          </a:ln>
        </p:spPr>
        <p:txBody>
          <a:bodyPr wrap="none">
            <a:spAutoFit/>
          </a:bodyPr>
          <a:lstStyle/>
          <a:p>
            <a:r>
              <a:rPr lang="zh-CN" altLang="en-US"/>
              <a:t>坚持</a:t>
            </a:r>
          </a:p>
        </p:txBody>
      </p:sp>
      <p:sp>
        <p:nvSpPr>
          <p:cNvPr id="105492" name="任意多边形 20"/>
          <p:cNvSpPr>
            <a:spLocks noChangeArrowheads="1"/>
          </p:cNvSpPr>
          <p:nvPr/>
        </p:nvSpPr>
        <p:spPr bwMode="auto">
          <a:xfrm>
            <a:off x="4148138" y="2128838"/>
            <a:ext cx="246062" cy="163512"/>
          </a:xfrm>
          <a:custGeom>
            <a:avLst/>
            <a:gdLst>
              <a:gd name="T0" fmla="*/ 164042 w 245660"/>
              <a:gd name="T1" fmla="*/ 0 h 163773"/>
              <a:gd name="T2" fmla="*/ 123031 w 245660"/>
              <a:gd name="T3" fmla="*/ 13626 h 163773"/>
              <a:gd name="T4" fmla="*/ 82021 w 245660"/>
              <a:gd name="T5" fmla="*/ 40878 h 163773"/>
              <a:gd name="T6" fmla="*/ 0 w 245660"/>
              <a:gd name="T7" fmla="*/ 68130 h 163773"/>
              <a:gd name="T8" fmla="*/ 95691 w 245660"/>
              <a:gd name="T9" fmla="*/ 109008 h 163773"/>
              <a:gd name="T10" fmla="*/ 232392 w 245660"/>
              <a:gd name="T11" fmla="*/ 149886 h 163773"/>
              <a:gd name="T12" fmla="*/ 246062 w 245660"/>
              <a:gd name="T13" fmla="*/ 163512 h 163773"/>
              <a:gd name="T14" fmla="*/ 0 60000 65536"/>
              <a:gd name="T15" fmla="*/ 0 60000 65536"/>
              <a:gd name="T16" fmla="*/ 0 60000 65536"/>
              <a:gd name="T17" fmla="*/ 0 60000 65536"/>
              <a:gd name="T18" fmla="*/ 0 60000 65536"/>
              <a:gd name="T19" fmla="*/ 0 60000 65536"/>
              <a:gd name="T20" fmla="*/ 0 60000 65536"/>
              <a:gd name="T21" fmla="*/ 0 w 245660"/>
              <a:gd name="T22" fmla="*/ 0 h 163773"/>
              <a:gd name="T23" fmla="*/ 245660 w 245660"/>
              <a:gd name="T24" fmla="*/ 163773 h 163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660" h="163773">
                <a:moveTo>
                  <a:pt x="163774" y="0"/>
                </a:moveTo>
                <a:cubicBezTo>
                  <a:pt x="150126" y="4549"/>
                  <a:pt x="135697" y="7214"/>
                  <a:pt x="122830" y="13648"/>
                </a:cubicBezTo>
                <a:cubicBezTo>
                  <a:pt x="108159" y="20983"/>
                  <a:pt x="96876" y="34281"/>
                  <a:pt x="81887" y="40943"/>
                </a:cubicBezTo>
                <a:cubicBezTo>
                  <a:pt x="55595" y="52628"/>
                  <a:pt x="0" y="68239"/>
                  <a:pt x="0" y="68239"/>
                </a:cubicBezTo>
                <a:cubicBezTo>
                  <a:pt x="48526" y="92502"/>
                  <a:pt x="48678" y="95794"/>
                  <a:pt x="95535" y="109182"/>
                </a:cubicBezTo>
                <a:cubicBezTo>
                  <a:pt x="121511" y="116604"/>
                  <a:pt x="219040" y="137153"/>
                  <a:pt x="232012" y="150125"/>
                </a:cubicBezTo>
                <a:lnTo>
                  <a:pt x="245660" y="163773"/>
                </a:lnTo>
              </a:path>
            </a:pathLst>
          </a:custGeom>
          <a:noFill/>
          <a:ln w="25400" algn="ctr">
            <a:solidFill>
              <a:schemeClr val="tx1"/>
            </a:solidFill>
            <a:round/>
            <a:headEnd/>
            <a:tailEnd/>
          </a:ln>
        </p:spPr>
        <p:txBody>
          <a:bodyPr/>
          <a:lstStyle/>
          <a:p>
            <a:endParaRPr lang="zh-CN" altLang="en-US"/>
          </a:p>
        </p:txBody>
      </p:sp>
    </p:spTree>
    <p:extLst>
      <p:ext uri="{BB962C8B-B14F-4D97-AF65-F5344CB8AC3E}">
        <p14:creationId xmlns:p14="http://schemas.microsoft.com/office/powerpoint/2010/main" val="43373397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14745</TotalTime>
  <Pages>0</Pages>
  <Words>4784</Words>
  <Characters>0</Characters>
  <Application>Microsoft Macintosh PowerPoint</Application>
  <DocSecurity>0</DocSecurity>
  <PresentationFormat>全屏显示(4:3)</PresentationFormat>
  <Lines>0</Lines>
  <Paragraphs>741</Paragraphs>
  <Slides>92</Slides>
  <Notes>19</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92</vt:i4>
      </vt:variant>
    </vt:vector>
  </HeadingPairs>
  <TitlesOfParts>
    <vt:vector size="119" baseType="lpstr">
      <vt:lpstr>Calibri</vt:lpstr>
      <vt:lpstr>IKEA Sans Heavy</vt:lpstr>
      <vt:lpstr>IKEA Sans SC</vt:lpstr>
      <vt:lpstr>Microsoft YaHei</vt:lpstr>
      <vt:lpstr>PMingLiU</vt:lpstr>
      <vt:lpstr>Tahoma</vt:lpstr>
      <vt:lpstr>Times New Roman</vt:lpstr>
      <vt:lpstr>Wingdings</vt:lpstr>
      <vt:lpstr>Wingdings 2</vt:lpstr>
      <vt:lpstr>YaHei IKEA</vt:lpstr>
      <vt:lpstr>方正姚体</vt:lpstr>
      <vt:lpstr>黑体</vt:lpstr>
      <vt:lpstr>华文行楷</vt:lpstr>
      <vt:lpstr>华文楷体</vt:lpstr>
      <vt:lpstr>华文细黑</vt:lpstr>
      <vt:lpstr>华文新魏</vt:lpstr>
      <vt:lpstr>华文中宋</vt:lpstr>
      <vt:lpstr>楷体</vt:lpstr>
      <vt:lpstr>楷体_GB2312</vt:lpstr>
      <vt:lpstr>隶书</vt:lpstr>
      <vt:lpstr>宋体</vt:lpstr>
      <vt:lpstr>微软雅黑</vt:lpstr>
      <vt:lpstr>文鼎特粗黑简</vt:lpstr>
      <vt:lpstr>幼圆</vt:lpstr>
      <vt:lpstr>Arial</vt:lpstr>
      <vt:lpstr>上海Nordri专业商务幻灯演示设计</vt:lpstr>
      <vt:lpstr>NordriDesign</vt:lpstr>
      <vt:lpstr>PowerPoint 演示文稿</vt:lpstr>
      <vt:lpstr>PowerPoint 演示文稿</vt:lpstr>
      <vt:lpstr>PowerPoint 演示文稿</vt:lpstr>
      <vt:lpstr>  许多优秀的管理者解决不了可持续发展的关键因素是什么？  </vt:lpstr>
      <vt:lpstr>PowerPoint 演示文稿</vt:lpstr>
      <vt:lpstr>我们最需要洞察是自己的</vt:lpstr>
      <vt:lpstr>管理者的定义 </vt:lpstr>
      <vt:lpstr>管理者的三项任务</vt:lpstr>
      <vt:lpstr>PowerPoint 演示文稿</vt:lpstr>
      <vt:lpstr>PowerPoint 演示文稿</vt:lpstr>
      <vt:lpstr>管理的定义</vt:lpstr>
      <vt:lpstr>出什么问题了？</vt:lpstr>
      <vt:lpstr>PowerPoint 演示文稿</vt:lpstr>
      <vt:lpstr>PowerPoint 演示文稿</vt:lpstr>
      <vt:lpstr>PowerPoint 演示文稿</vt:lpstr>
      <vt:lpstr>PowerPoint 演示文稿</vt:lpstr>
      <vt:lpstr>PowerPoint 演示文稿</vt:lpstr>
      <vt:lpstr>教练技术</vt:lpstr>
      <vt:lpstr>PowerPoint 演示文稿</vt:lpstr>
      <vt:lpstr>PowerPoint 演示文稿</vt:lpstr>
      <vt:lpstr>PowerPoint 演示文稿</vt:lpstr>
      <vt:lpstr>管理者≠领导者 Manager ≠ Leader)</vt:lpstr>
      <vt:lpstr>测测您的管理才能（领导商数）</vt:lpstr>
      <vt:lpstr>测测您的管理才能（领导商数）</vt:lpstr>
      <vt:lpstr>PowerPoint 演示文稿</vt:lpstr>
      <vt:lpstr>PowerPoint 演示文稿</vt:lpstr>
      <vt:lpstr>权利—将意愿加于他人身上并产生            预期效果的能力</vt:lpstr>
      <vt:lpstr>领导的五种权利</vt:lpstr>
      <vt:lpstr>什么是影响力？</vt:lpstr>
      <vt:lpstr>职位权力与影响力</vt:lpstr>
      <vt:lpstr>职位权力＋影响力</vt:lpstr>
      <vt:lpstr>从管理者向领导者转变的7个要点：</vt:lpstr>
      <vt:lpstr>差异化管理——情景领导</vt:lpstr>
      <vt:lpstr>情境领导不是你对 员工做什么；而是你和 员工一起做什么！</vt:lpstr>
      <vt:lpstr>情境领导的三项技能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在每种领导方式下领导者要：</vt:lpstr>
      <vt:lpstr>PowerPoint 演示文稿</vt:lpstr>
      <vt:lpstr>PowerPoint 演示文稿</vt:lpstr>
      <vt:lpstr>PowerPoint 演示文稿</vt:lpstr>
      <vt:lpstr>强大组织的秘密</vt:lpstr>
      <vt:lpstr>企业信仰构建的方法</vt:lpstr>
      <vt:lpstr>PowerPoint 演示文稿</vt:lpstr>
      <vt:lpstr>PowerPoint 演示文稿</vt:lpstr>
      <vt:lpstr>计划管理是企业内部管理的主要手段</vt:lpstr>
      <vt:lpstr>计划对于其管理的功能和作用</vt:lpstr>
      <vt:lpstr>制定计划的好处</vt:lpstr>
      <vt:lpstr>PowerPoint 演示文稿</vt:lpstr>
      <vt:lpstr>PowerPoint 演示文稿</vt:lpstr>
      <vt:lpstr>PowerPoint 演示文稿</vt:lpstr>
      <vt:lpstr>如何清晰地定义一个目标</vt:lpstr>
      <vt:lpstr>目标管理的两个要素</vt:lpstr>
      <vt:lpstr>PowerPoint 演示文稿</vt:lpstr>
      <vt:lpstr>PowerPoint 演示文稿</vt:lpstr>
      <vt:lpstr>计划的内容</vt:lpstr>
      <vt:lpstr>制定计划的一般过程</vt:lpstr>
      <vt:lpstr>PowerPoint 演示文稿</vt:lpstr>
      <vt:lpstr>特别提示</vt:lpstr>
      <vt:lpstr>计划锦囊</vt:lpstr>
      <vt:lpstr>PowerPoint 演示文稿</vt:lpstr>
      <vt:lpstr>PowerPoint 演示文稿</vt:lpstr>
      <vt:lpstr> 士气低落的原因</vt:lpstr>
      <vt:lpstr>PowerPoint 演示文稿</vt:lpstr>
      <vt:lpstr>激励的定义</vt:lpstr>
      <vt:lpstr>PowerPoint 演示文稿</vt:lpstr>
      <vt:lpstr>胡萝卜大棒理论</vt:lpstr>
      <vt:lpstr>PowerPoint 演示文稿</vt:lpstr>
      <vt:lpstr>PowerPoint 演示文稿</vt:lpstr>
      <vt:lpstr>激励重点放在激励因素上</vt:lpstr>
      <vt:lpstr>激励的原则</vt:lpstr>
      <vt:lpstr>激励的有效方法</vt:lpstr>
      <vt:lpstr>激励中应注意的问题</vt:lpstr>
      <vt:lpstr>PowerPoint 演示文稿</vt:lpstr>
      <vt:lpstr>PowerPoint 演示文稿</vt:lpstr>
      <vt:lpstr>PowerPoint 演示文稿</vt:lpstr>
      <vt:lpstr>                                                             </vt:lpstr>
      <vt:lpstr>奖励方法——不需花钱的奖励</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NordriDesign</dc:creator>
  <cp:keywords>ppt幻灯设计/ppt模板设计</cp:keywords>
  <dc:description>nordridesign.com</dc:description>
  <cp:lastModifiedBy>Microsoft Office</cp:lastModifiedBy>
  <cp:revision>820</cp:revision>
  <dcterms:created xsi:type="dcterms:W3CDTF">2007-10-20T17:27:00Z</dcterms:created>
  <dcterms:modified xsi:type="dcterms:W3CDTF">2016-05-06T02:18:53Z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