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45" r:id="rId2"/>
  </p:sldMasterIdLst>
  <p:notesMasterIdLst>
    <p:notesMasterId r:id="rId85"/>
  </p:notesMasterIdLst>
  <p:sldIdLst>
    <p:sldId id="1328" r:id="rId3"/>
    <p:sldId id="2238" r:id="rId4"/>
    <p:sldId id="1686" r:id="rId5"/>
    <p:sldId id="1841" r:id="rId6"/>
    <p:sldId id="1843" r:id="rId7"/>
    <p:sldId id="1844" r:id="rId8"/>
    <p:sldId id="1845" r:id="rId9"/>
    <p:sldId id="1846" r:id="rId10"/>
    <p:sldId id="1847" r:id="rId11"/>
    <p:sldId id="1849" r:id="rId12"/>
    <p:sldId id="1850" r:id="rId13"/>
    <p:sldId id="1854" r:id="rId14"/>
    <p:sldId id="2410" r:id="rId15"/>
    <p:sldId id="2414" r:id="rId16"/>
    <p:sldId id="2415" r:id="rId17"/>
    <p:sldId id="2426" r:id="rId18"/>
    <p:sldId id="2430" r:id="rId19"/>
    <p:sldId id="2431" r:id="rId20"/>
    <p:sldId id="2433" r:id="rId21"/>
    <p:sldId id="1691" r:id="rId22"/>
    <p:sldId id="2265" r:id="rId23"/>
    <p:sldId id="2283" r:id="rId24"/>
    <p:sldId id="2284" r:id="rId25"/>
    <p:sldId id="2289" r:id="rId26"/>
    <p:sldId id="2322" r:id="rId27"/>
    <p:sldId id="2323" r:id="rId28"/>
    <p:sldId id="2324" r:id="rId29"/>
    <p:sldId id="2365" r:id="rId30"/>
    <p:sldId id="2434" r:id="rId31"/>
    <p:sldId id="2435" r:id="rId32"/>
    <p:sldId id="2436" r:id="rId33"/>
    <p:sldId id="2437" r:id="rId34"/>
    <p:sldId id="2463" r:id="rId35"/>
    <p:sldId id="2439" r:id="rId36"/>
    <p:sldId id="2447" r:id="rId37"/>
    <p:sldId id="2448" r:id="rId38"/>
    <p:sldId id="2622" r:id="rId39"/>
    <p:sldId id="2464" r:id="rId40"/>
    <p:sldId id="2499" r:id="rId41"/>
    <p:sldId id="2467" r:id="rId42"/>
    <p:sldId id="2474" r:id="rId43"/>
    <p:sldId id="2475" r:id="rId44"/>
    <p:sldId id="2476" r:id="rId45"/>
    <p:sldId id="2477" r:id="rId46"/>
    <p:sldId id="2478" r:id="rId47"/>
    <p:sldId id="2479" r:id="rId48"/>
    <p:sldId id="2490" r:id="rId49"/>
    <p:sldId id="2491" r:id="rId50"/>
    <p:sldId id="2492" r:id="rId51"/>
    <p:sldId id="2500" r:id="rId52"/>
    <p:sldId id="2501" r:id="rId53"/>
    <p:sldId id="2505" r:id="rId54"/>
    <p:sldId id="2506" r:id="rId55"/>
    <p:sldId id="2507" r:id="rId56"/>
    <p:sldId id="2516" r:id="rId57"/>
    <p:sldId id="2519" r:id="rId58"/>
    <p:sldId id="2531" r:id="rId59"/>
    <p:sldId id="2533" r:id="rId60"/>
    <p:sldId id="2540" r:id="rId61"/>
    <p:sldId id="2548" r:id="rId62"/>
    <p:sldId id="2549" r:id="rId63"/>
    <p:sldId id="2550" r:id="rId64"/>
    <p:sldId id="2560" r:id="rId65"/>
    <p:sldId id="2561" r:id="rId66"/>
    <p:sldId id="2562" r:id="rId67"/>
    <p:sldId id="2566" r:id="rId68"/>
    <p:sldId id="2567" r:id="rId69"/>
    <p:sldId id="2571" r:id="rId70"/>
    <p:sldId id="2572" r:id="rId71"/>
    <p:sldId id="2574" r:id="rId72"/>
    <p:sldId id="2577" r:id="rId73"/>
    <p:sldId id="2580" r:id="rId74"/>
    <p:sldId id="2585" r:id="rId75"/>
    <p:sldId id="2588" r:id="rId76"/>
    <p:sldId id="2589" r:id="rId77"/>
    <p:sldId id="2590" r:id="rId78"/>
    <p:sldId id="2595" r:id="rId79"/>
    <p:sldId id="2599" r:id="rId80"/>
    <p:sldId id="2603" r:id="rId81"/>
    <p:sldId id="2604" r:id="rId82"/>
    <p:sldId id="2605" r:id="rId83"/>
    <p:sldId id="2606" r:id="rId84"/>
  </p:sldIdLst>
  <p:sldSz cx="9906000" cy="6858000" type="A4"/>
  <p:notesSz cx="7102475" cy="10234613"/>
  <p:defaultTextStyle>
    <a:defPPr>
      <a:defRPr lang="zh-CN"/>
    </a:defPPr>
    <a:lvl1pPr algn="ctr" rtl="0" fontAlgn="base">
      <a:spcBef>
        <a:spcPct val="50000"/>
      </a:spcBef>
      <a:spcAft>
        <a:spcPct val="0"/>
      </a:spcAft>
      <a:buSzPct val="120000"/>
      <a:buFont typeface="Wingdings" pitchFamily="2" charset="2"/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ctr" rtl="0" fontAlgn="base">
      <a:spcBef>
        <a:spcPct val="50000"/>
      </a:spcBef>
      <a:spcAft>
        <a:spcPct val="0"/>
      </a:spcAft>
      <a:buSzPct val="120000"/>
      <a:buFont typeface="Wingdings" pitchFamily="2" charset="2"/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ctr" rtl="0" fontAlgn="base">
      <a:spcBef>
        <a:spcPct val="50000"/>
      </a:spcBef>
      <a:spcAft>
        <a:spcPct val="0"/>
      </a:spcAft>
      <a:buSzPct val="120000"/>
      <a:buFont typeface="Wingdings" pitchFamily="2" charset="2"/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SzPct val="120000"/>
      <a:buFont typeface="Wingdings" pitchFamily="2" charset="2"/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SzPct val="120000"/>
      <a:buFont typeface="Wingdings" pitchFamily="2" charset="2"/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0033CC"/>
    <a:srgbClr val="FF3300"/>
    <a:srgbClr val="A50021"/>
    <a:srgbClr val="FF0000"/>
    <a:srgbClr val="FF0066"/>
    <a:srgbClr val="FFFF00"/>
    <a:srgbClr val="00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89" autoAdjust="0"/>
    <p:restoredTop sz="90311" autoAdjust="0"/>
  </p:normalViewPr>
  <p:slideViewPr>
    <p:cSldViewPr>
      <p:cViewPr>
        <p:scale>
          <a:sx n="66" d="100"/>
          <a:sy n="66" d="100"/>
        </p:scale>
        <p:origin x="-1308" y="-762"/>
      </p:cViewPr>
      <p:guideLst>
        <p:guide orient="horz" pos="2161"/>
        <p:guide pos="3121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988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39565-D8AC-4386-A8F3-86EFA406335C}" type="doc">
      <dgm:prSet loTypeId="urn:microsoft.com/office/officeart/2005/8/layout/chart3" loCatId="cycle" qsTypeId="urn:microsoft.com/office/officeart/2005/8/quickstyle/simple5" qsCatId="simple" csTypeId="urn:microsoft.com/office/officeart/2005/8/colors/colorful1#1" csCatId="colorful" phldr="1"/>
      <dgm:spPr/>
    </dgm:pt>
    <dgm:pt modelId="{5BFD26B5-26D0-464F-AAEC-177533EF9059}">
      <dgm:prSet phldrT="[文本]" custT="1"/>
      <dgm:spPr>
        <a:solidFill>
          <a:srgbClr val="FFC00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操作</a:t>
          </a:r>
          <a:endParaRPr lang="en-US" altLang="zh-CN" sz="2400" b="1" dirty="0" smtClean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8110C55C-A558-41C1-85EC-D42B490EA690}" type="parTrans" cxnId="{520D0B6B-41B0-480C-8CD0-F663046088A1}">
      <dgm:prSet/>
      <dgm:spPr/>
      <dgm:t>
        <a:bodyPr/>
        <a:lstStyle/>
        <a:p>
          <a:endParaRPr lang="zh-CN" altLang="en-US"/>
        </a:p>
      </dgm:t>
    </dgm:pt>
    <dgm:pt modelId="{6D8CCFE0-FD21-4E4C-848A-A521884B2831}" type="sibTrans" cxnId="{520D0B6B-41B0-480C-8CD0-F663046088A1}">
      <dgm:prSet/>
      <dgm:spPr/>
      <dgm:t>
        <a:bodyPr/>
        <a:lstStyle/>
        <a:p>
          <a:endParaRPr lang="zh-CN" altLang="en-US"/>
        </a:p>
      </dgm:t>
    </dgm:pt>
    <dgm:pt modelId="{91167D04-5129-46EB-80F1-C272F7B554FF}">
      <dgm:prSet phldrT="[文本]" custT="1"/>
      <dgm:spPr>
        <a:solidFill>
          <a:srgbClr val="002060"/>
        </a:solidFill>
      </dgm:spPr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搬运</a:t>
          </a:r>
          <a:endParaRPr lang="en-US" altLang="zh-CN" sz="2400" b="1" dirty="0" smtClean="0">
            <a:latin typeface="微软雅黑" pitchFamily="34" charset="-122"/>
            <a:ea typeface="微软雅黑" pitchFamily="34" charset="-122"/>
          </a:endParaRPr>
        </a:p>
      </dgm:t>
    </dgm:pt>
    <dgm:pt modelId="{DFE5CFB5-05F2-4D59-B41D-440DCC26C08A}" type="parTrans" cxnId="{2068496C-0885-4B22-B88D-EB3E5E344602}">
      <dgm:prSet/>
      <dgm:spPr/>
      <dgm:t>
        <a:bodyPr/>
        <a:lstStyle/>
        <a:p>
          <a:endParaRPr lang="zh-CN" altLang="en-US"/>
        </a:p>
      </dgm:t>
    </dgm:pt>
    <dgm:pt modelId="{08A054F2-F23E-4B5A-B53C-E5088A403C2E}" type="sibTrans" cxnId="{2068496C-0885-4B22-B88D-EB3E5E344602}">
      <dgm:prSet/>
      <dgm:spPr/>
      <dgm:t>
        <a:bodyPr/>
        <a:lstStyle/>
        <a:p>
          <a:endParaRPr lang="zh-CN" altLang="en-US"/>
        </a:p>
      </dgm:t>
    </dgm:pt>
    <dgm:pt modelId="{905493D6-A972-41AD-B9C8-C477C2A23444}">
      <dgm:prSet phldrT="[文本]" custT="1"/>
      <dgm:spPr>
        <a:solidFill>
          <a:srgbClr val="00B0F0"/>
        </a:solidFill>
      </dgm:spPr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检验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07655C33-8024-4DDF-8854-E2D2A43F2FBC}" type="parTrans" cxnId="{8A1FCCFE-5649-41C9-A84A-F5D2B72BE501}">
      <dgm:prSet/>
      <dgm:spPr/>
      <dgm:t>
        <a:bodyPr/>
        <a:lstStyle/>
        <a:p>
          <a:endParaRPr lang="zh-CN" altLang="en-US"/>
        </a:p>
      </dgm:t>
    </dgm:pt>
    <dgm:pt modelId="{4D46F8FB-355B-47FF-9A07-AA431B4E4D17}" type="sibTrans" cxnId="{8A1FCCFE-5649-41C9-A84A-F5D2B72BE501}">
      <dgm:prSet/>
      <dgm:spPr/>
      <dgm:t>
        <a:bodyPr/>
        <a:lstStyle/>
        <a:p>
          <a:endParaRPr lang="zh-CN" altLang="en-US"/>
        </a:p>
      </dgm:t>
    </dgm:pt>
    <dgm:pt modelId="{31EB73D1-D975-42A1-8159-6A79B1B0309F}">
      <dgm:prSet phldrT="[文本]" custT="1"/>
      <dgm:spPr>
        <a:solidFill>
          <a:srgbClr val="92D050"/>
        </a:solidFill>
      </dgm:spPr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储存</a:t>
          </a:r>
          <a:endParaRPr lang="zh-CN" altLang="en-US" sz="2400" b="1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gm:t>
    </dgm:pt>
    <dgm:pt modelId="{9085AC6E-82DA-4BBC-BE41-886A0930DB85}" type="parTrans" cxnId="{8C0202A7-1554-477F-8615-10A617299A6E}">
      <dgm:prSet/>
      <dgm:spPr/>
      <dgm:t>
        <a:bodyPr/>
        <a:lstStyle/>
        <a:p>
          <a:endParaRPr lang="zh-CN" altLang="en-US"/>
        </a:p>
      </dgm:t>
    </dgm:pt>
    <dgm:pt modelId="{35453209-2281-4B7B-9B83-EB6732451C6B}" type="sibTrans" cxnId="{8C0202A7-1554-477F-8615-10A617299A6E}">
      <dgm:prSet/>
      <dgm:spPr/>
      <dgm:t>
        <a:bodyPr/>
        <a:lstStyle/>
        <a:p>
          <a:endParaRPr lang="zh-CN" altLang="en-US"/>
        </a:p>
      </dgm:t>
    </dgm:pt>
    <dgm:pt modelId="{9AC77A74-7BDB-4611-8F6A-F41A943708A2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等待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56BA8102-D95D-409B-953C-23B07FBA0BA7}" type="parTrans" cxnId="{3B6FC4C7-80B6-430E-A8E7-4139917B0650}">
      <dgm:prSet/>
      <dgm:spPr/>
      <dgm:t>
        <a:bodyPr/>
        <a:lstStyle/>
        <a:p>
          <a:endParaRPr lang="zh-CN" altLang="en-US"/>
        </a:p>
      </dgm:t>
    </dgm:pt>
    <dgm:pt modelId="{88AA8C12-1109-480E-9EA7-E95A56DA6044}" type="sibTrans" cxnId="{3B6FC4C7-80B6-430E-A8E7-4139917B0650}">
      <dgm:prSet/>
      <dgm:spPr/>
      <dgm:t>
        <a:bodyPr/>
        <a:lstStyle/>
        <a:p>
          <a:endParaRPr lang="zh-CN" altLang="en-US"/>
        </a:p>
      </dgm:t>
    </dgm:pt>
    <dgm:pt modelId="{2609E65B-7317-4854-A8B8-99B2D95ADDD2}" type="pres">
      <dgm:prSet presAssocID="{D9939565-D8AC-4386-A8F3-86EFA406335C}" presName="compositeShape" presStyleCnt="0">
        <dgm:presLayoutVars>
          <dgm:chMax val="7"/>
          <dgm:dir/>
          <dgm:resizeHandles val="exact"/>
        </dgm:presLayoutVars>
      </dgm:prSet>
      <dgm:spPr/>
    </dgm:pt>
    <dgm:pt modelId="{3B5D7F21-2C2B-46DD-99CE-D845B8FF0AA4}" type="pres">
      <dgm:prSet presAssocID="{D9939565-D8AC-4386-A8F3-86EFA406335C}" presName="wedge1" presStyleLbl="node1" presStyleIdx="0" presStyleCnt="5" custLinFactNeighborX="-40373" custLinFactNeighborY="5055"/>
      <dgm:spPr/>
      <dgm:t>
        <a:bodyPr/>
        <a:lstStyle/>
        <a:p>
          <a:endParaRPr lang="zh-CN" altLang="en-US"/>
        </a:p>
      </dgm:t>
    </dgm:pt>
    <dgm:pt modelId="{BEDD63CB-B9AA-4F76-B944-6A3D4EDC8460}" type="pres">
      <dgm:prSet presAssocID="{D9939565-D8AC-4386-A8F3-86EFA406335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F2AAA9-5328-4E51-86C2-6BE4B3A80D11}" type="pres">
      <dgm:prSet presAssocID="{D9939565-D8AC-4386-A8F3-86EFA406335C}" presName="wedge2" presStyleLbl="node1" presStyleIdx="1" presStyleCnt="5" custLinFactNeighborX="-37561" custLinFactNeighborY="605"/>
      <dgm:spPr/>
      <dgm:t>
        <a:bodyPr/>
        <a:lstStyle/>
        <a:p>
          <a:endParaRPr lang="zh-CN" altLang="en-US"/>
        </a:p>
      </dgm:t>
    </dgm:pt>
    <dgm:pt modelId="{8905D924-FA67-4E30-881E-002ADA7043AF}" type="pres">
      <dgm:prSet presAssocID="{D9939565-D8AC-4386-A8F3-86EFA406335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5390FB-1B89-4568-B370-22BB159DA356}" type="pres">
      <dgm:prSet presAssocID="{D9939565-D8AC-4386-A8F3-86EFA406335C}" presName="wedge3" presStyleLbl="node1" presStyleIdx="2" presStyleCnt="5" custLinFactNeighborX="-37361"/>
      <dgm:spPr/>
      <dgm:t>
        <a:bodyPr/>
        <a:lstStyle/>
        <a:p>
          <a:endParaRPr lang="zh-CN" altLang="en-US"/>
        </a:p>
      </dgm:t>
    </dgm:pt>
    <dgm:pt modelId="{0ABD3723-1B7C-4840-A1E8-3CBE42535BE0}" type="pres">
      <dgm:prSet presAssocID="{D9939565-D8AC-4386-A8F3-86EFA406335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46B05C-F328-4ACD-A1C9-3EA86027639A}" type="pres">
      <dgm:prSet presAssocID="{D9939565-D8AC-4386-A8F3-86EFA406335C}" presName="wedge4" presStyleLbl="node1" presStyleIdx="3" presStyleCnt="5" custLinFactNeighborX="-37361"/>
      <dgm:spPr/>
      <dgm:t>
        <a:bodyPr/>
        <a:lstStyle/>
        <a:p>
          <a:endParaRPr lang="zh-CN" altLang="en-US"/>
        </a:p>
      </dgm:t>
    </dgm:pt>
    <dgm:pt modelId="{FC3FAF6B-00B6-4AE2-B872-0CE76EB1F098}" type="pres">
      <dgm:prSet presAssocID="{D9939565-D8AC-4386-A8F3-86EFA406335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17E627-5A14-47E4-805C-A9632681067F}" type="pres">
      <dgm:prSet presAssocID="{D9939565-D8AC-4386-A8F3-86EFA406335C}" presName="wedge5" presStyleLbl="node1" presStyleIdx="4" presStyleCnt="5" custLinFactNeighborX="-37361"/>
      <dgm:spPr/>
      <dgm:t>
        <a:bodyPr/>
        <a:lstStyle/>
        <a:p>
          <a:endParaRPr lang="zh-CN" altLang="en-US"/>
        </a:p>
      </dgm:t>
    </dgm:pt>
    <dgm:pt modelId="{49BF8506-3240-423D-810D-5C6F883B4485}" type="pres">
      <dgm:prSet presAssocID="{D9939565-D8AC-4386-A8F3-86EFA406335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20D0B6B-41B0-480C-8CD0-F663046088A1}" srcId="{D9939565-D8AC-4386-A8F3-86EFA406335C}" destId="{5BFD26B5-26D0-464F-AAEC-177533EF9059}" srcOrd="0" destOrd="0" parTransId="{8110C55C-A558-41C1-85EC-D42B490EA690}" sibTransId="{6D8CCFE0-FD21-4E4C-848A-A521884B2831}"/>
    <dgm:cxn modelId="{8DAFEB74-61F2-42E9-926A-279BDDACFE59}" type="presOf" srcId="{5BFD26B5-26D0-464F-AAEC-177533EF9059}" destId="{BEDD63CB-B9AA-4F76-B944-6A3D4EDC8460}" srcOrd="1" destOrd="0" presId="urn:microsoft.com/office/officeart/2005/8/layout/chart3"/>
    <dgm:cxn modelId="{3091DA14-6BA5-473E-A7FA-497BC71B91E2}" type="presOf" srcId="{9AC77A74-7BDB-4611-8F6A-F41A943708A2}" destId="{F746B05C-F328-4ACD-A1C9-3EA86027639A}" srcOrd="0" destOrd="0" presId="urn:microsoft.com/office/officeart/2005/8/layout/chart3"/>
    <dgm:cxn modelId="{8C0202A7-1554-477F-8615-10A617299A6E}" srcId="{D9939565-D8AC-4386-A8F3-86EFA406335C}" destId="{31EB73D1-D975-42A1-8159-6A79B1B0309F}" srcOrd="4" destOrd="0" parTransId="{9085AC6E-82DA-4BBC-BE41-886A0930DB85}" sibTransId="{35453209-2281-4B7B-9B83-EB6732451C6B}"/>
    <dgm:cxn modelId="{BD0362D1-80C1-4EFD-BBAF-7D98987D594C}" type="presOf" srcId="{D9939565-D8AC-4386-A8F3-86EFA406335C}" destId="{2609E65B-7317-4854-A8B8-99B2D95ADDD2}" srcOrd="0" destOrd="0" presId="urn:microsoft.com/office/officeart/2005/8/layout/chart3"/>
    <dgm:cxn modelId="{1B54CB5E-3997-4C4D-967A-4AE4AB1CF854}" type="presOf" srcId="{5BFD26B5-26D0-464F-AAEC-177533EF9059}" destId="{3B5D7F21-2C2B-46DD-99CE-D845B8FF0AA4}" srcOrd="0" destOrd="0" presId="urn:microsoft.com/office/officeart/2005/8/layout/chart3"/>
    <dgm:cxn modelId="{14565764-20A3-4550-8B9D-DE6FBF224C1D}" type="presOf" srcId="{9AC77A74-7BDB-4611-8F6A-F41A943708A2}" destId="{FC3FAF6B-00B6-4AE2-B872-0CE76EB1F098}" srcOrd="1" destOrd="0" presId="urn:microsoft.com/office/officeart/2005/8/layout/chart3"/>
    <dgm:cxn modelId="{A4C947E9-0F94-4339-A6F2-CFA4F6461EAB}" type="presOf" srcId="{905493D6-A972-41AD-B9C8-C477C2A23444}" destId="{A65390FB-1B89-4568-B370-22BB159DA356}" srcOrd="0" destOrd="0" presId="urn:microsoft.com/office/officeart/2005/8/layout/chart3"/>
    <dgm:cxn modelId="{8A1FCCFE-5649-41C9-A84A-F5D2B72BE501}" srcId="{D9939565-D8AC-4386-A8F3-86EFA406335C}" destId="{905493D6-A972-41AD-B9C8-C477C2A23444}" srcOrd="2" destOrd="0" parTransId="{07655C33-8024-4DDF-8854-E2D2A43F2FBC}" sibTransId="{4D46F8FB-355B-47FF-9A07-AA431B4E4D17}"/>
    <dgm:cxn modelId="{3B6FC4C7-80B6-430E-A8E7-4139917B0650}" srcId="{D9939565-D8AC-4386-A8F3-86EFA406335C}" destId="{9AC77A74-7BDB-4611-8F6A-F41A943708A2}" srcOrd="3" destOrd="0" parTransId="{56BA8102-D95D-409B-953C-23B07FBA0BA7}" sibTransId="{88AA8C12-1109-480E-9EA7-E95A56DA6044}"/>
    <dgm:cxn modelId="{96446F56-81FC-4430-9259-ECE8EA65C82C}" type="presOf" srcId="{31EB73D1-D975-42A1-8159-6A79B1B0309F}" destId="{49BF8506-3240-423D-810D-5C6F883B4485}" srcOrd="1" destOrd="0" presId="urn:microsoft.com/office/officeart/2005/8/layout/chart3"/>
    <dgm:cxn modelId="{2068496C-0885-4B22-B88D-EB3E5E344602}" srcId="{D9939565-D8AC-4386-A8F3-86EFA406335C}" destId="{91167D04-5129-46EB-80F1-C272F7B554FF}" srcOrd="1" destOrd="0" parTransId="{DFE5CFB5-05F2-4D59-B41D-440DCC26C08A}" sibTransId="{08A054F2-F23E-4B5A-B53C-E5088A403C2E}"/>
    <dgm:cxn modelId="{6512B48C-4EDC-43E9-BA02-93F10CB9ABEC}" type="presOf" srcId="{91167D04-5129-46EB-80F1-C272F7B554FF}" destId="{8905D924-FA67-4E30-881E-002ADA7043AF}" srcOrd="1" destOrd="0" presId="urn:microsoft.com/office/officeart/2005/8/layout/chart3"/>
    <dgm:cxn modelId="{4DAF116B-041A-48B2-AB13-53FE8A3B0121}" type="presOf" srcId="{905493D6-A972-41AD-B9C8-C477C2A23444}" destId="{0ABD3723-1B7C-4840-A1E8-3CBE42535BE0}" srcOrd="1" destOrd="0" presId="urn:microsoft.com/office/officeart/2005/8/layout/chart3"/>
    <dgm:cxn modelId="{7805ED9D-35AE-4C4A-B06F-C2050556F841}" type="presOf" srcId="{31EB73D1-D975-42A1-8159-6A79B1B0309F}" destId="{1417E627-5A14-47E4-805C-A9632681067F}" srcOrd="0" destOrd="0" presId="urn:microsoft.com/office/officeart/2005/8/layout/chart3"/>
    <dgm:cxn modelId="{5DF34AC9-CBEE-43A5-A875-DB45E47EFDF7}" type="presOf" srcId="{91167D04-5129-46EB-80F1-C272F7B554FF}" destId="{40F2AAA9-5328-4E51-86C2-6BE4B3A80D11}" srcOrd="0" destOrd="0" presId="urn:microsoft.com/office/officeart/2005/8/layout/chart3"/>
    <dgm:cxn modelId="{BE262266-608A-4867-A43E-99D9F81339BD}" type="presParOf" srcId="{2609E65B-7317-4854-A8B8-99B2D95ADDD2}" destId="{3B5D7F21-2C2B-46DD-99CE-D845B8FF0AA4}" srcOrd="0" destOrd="0" presId="urn:microsoft.com/office/officeart/2005/8/layout/chart3"/>
    <dgm:cxn modelId="{5815A8F2-F445-4095-A2B8-CD04E89DF88E}" type="presParOf" srcId="{2609E65B-7317-4854-A8B8-99B2D95ADDD2}" destId="{BEDD63CB-B9AA-4F76-B944-6A3D4EDC8460}" srcOrd="1" destOrd="0" presId="urn:microsoft.com/office/officeart/2005/8/layout/chart3"/>
    <dgm:cxn modelId="{4F9CA1AA-D8F0-4FB0-884A-D6B51A5902AF}" type="presParOf" srcId="{2609E65B-7317-4854-A8B8-99B2D95ADDD2}" destId="{40F2AAA9-5328-4E51-86C2-6BE4B3A80D11}" srcOrd="2" destOrd="0" presId="urn:microsoft.com/office/officeart/2005/8/layout/chart3"/>
    <dgm:cxn modelId="{3A6762BB-FFC3-4AA2-AEB8-6427F31F7EC5}" type="presParOf" srcId="{2609E65B-7317-4854-A8B8-99B2D95ADDD2}" destId="{8905D924-FA67-4E30-881E-002ADA7043AF}" srcOrd="3" destOrd="0" presId="urn:microsoft.com/office/officeart/2005/8/layout/chart3"/>
    <dgm:cxn modelId="{4781F17E-936B-409F-8931-861A1F5C4828}" type="presParOf" srcId="{2609E65B-7317-4854-A8B8-99B2D95ADDD2}" destId="{A65390FB-1B89-4568-B370-22BB159DA356}" srcOrd="4" destOrd="0" presId="urn:microsoft.com/office/officeart/2005/8/layout/chart3"/>
    <dgm:cxn modelId="{948BE5CA-1797-43AE-87BC-AE029C97B7EE}" type="presParOf" srcId="{2609E65B-7317-4854-A8B8-99B2D95ADDD2}" destId="{0ABD3723-1B7C-4840-A1E8-3CBE42535BE0}" srcOrd="5" destOrd="0" presId="urn:microsoft.com/office/officeart/2005/8/layout/chart3"/>
    <dgm:cxn modelId="{5632B33C-9292-45B9-AD25-8D2C2C275CDD}" type="presParOf" srcId="{2609E65B-7317-4854-A8B8-99B2D95ADDD2}" destId="{F746B05C-F328-4ACD-A1C9-3EA86027639A}" srcOrd="6" destOrd="0" presId="urn:microsoft.com/office/officeart/2005/8/layout/chart3"/>
    <dgm:cxn modelId="{7C31165A-5E5F-4C65-B6E3-71913E60D6A2}" type="presParOf" srcId="{2609E65B-7317-4854-A8B8-99B2D95ADDD2}" destId="{FC3FAF6B-00B6-4AE2-B872-0CE76EB1F098}" srcOrd="7" destOrd="0" presId="urn:microsoft.com/office/officeart/2005/8/layout/chart3"/>
    <dgm:cxn modelId="{D7535151-DF38-4B02-8388-6798232DF9D5}" type="presParOf" srcId="{2609E65B-7317-4854-A8B8-99B2D95ADDD2}" destId="{1417E627-5A14-47E4-805C-A9632681067F}" srcOrd="8" destOrd="0" presId="urn:microsoft.com/office/officeart/2005/8/layout/chart3"/>
    <dgm:cxn modelId="{70DD9170-EA27-4CF2-B9B6-F7605B4C872D}" type="presParOf" srcId="{2609E65B-7317-4854-A8B8-99B2D95ADDD2}" destId="{49BF8506-3240-423D-810D-5C6F883B4485}" srcOrd="9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5D7F21-2C2B-46DD-99CE-D845B8FF0AA4}">
      <dsp:nvSpPr>
        <dsp:cNvPr id="0" name=""/>
        <dsp:cNvSpPr/>
      </dsp:nvSpPr>
      <dsp:spPr>
        <a:xfrm>
          <a:off x="895293" y="489124"/>
          <a:ext cx="4019731" cy="4019731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操作</a:t>
          </a:r>
          <a:endParaRPr lang="en-US" altLang="zh-CN" sz="2400" b="1" kern="1200" dirty="0" smtClean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955884" y="1089691"/>
        <a:ext cx="1363837" cy="933152"/>
      </dsp:txXfrm>
    </dsp:sp>
    <dsp:sp modelId="{40F2AAA9-5328-4E51-86C2-6BE4B3A80D11}">
      <dsp:nvSpPr>
        <dsp:cNvPr id="0" name=""/>
        <dsp:cNvSpPr/>
      </dsp:nvSpPr>
      <dsp:spPr>
        <a:xfrm>
          <a:off x="867637" y="504055"/>
          <a:ext cx="4019731" cy="4019731"/>
        </a:xfrm>
        <a:prstGeom prst="pie">
          <a:avLst>
            <a:gd name="adj1" fmla="val 20520000"/>
            <a:gd name="adj2" fmla="val 324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搬运</a:t>
          </a:r>
          <a:endParaRPr lang="en-US" altLang="zh-CN" sz="2400" b="1" kern="1200" dirty="0" smtClean="0">
            <a:latin typeface="微软雅黑" pitchFamily="34" charset="-122"/>
            <a:ea typeface="微软雅黑" pitchFamily="34" charset="-122"/>
          </a:endParaRPr>
        </a:p>
      </dsp:txBody>
      <dsp:txXfrm>
        <a:off x="3494819" y="2322505"/>
        <a:ext cx="1196348" cy="1009718"/>
      </dsp:txXfrm>
    </dsp:sp>
    <dsp:sp modelId="{A65390FB-1B89-4568-B370-22BB159DA356}">
      <dsp:nvSpPr>
        <dsp:cNvPr id="0" name=""/>
        <dsp:cNvSpPr/>
      </dsp:nvSpPr>
      <dsp:spPr>
        <a:xfrm>
          <a:off x="875676" y="479735"/>
          <a:ext cx="4019731" cy="4019731"/>
        </a:xfrm>
        <a:prstGeom prst="pie">
          <a:avLst>
            <a:gd name="adj1" fmla="val 3240000"/>
            <a:gd name="adj2" fmla="val 756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检验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67733" y="3494534"/>
        <a:ext cx="1435618" cy="861371"/>
      </dsp:txXfrm>
    </dsp:sp>
    <dsp:sp modelId="{F746B05C-F328-4ACD-A1C9-3EA86027639A}">
      <dsp:nvSpPr>
        <dsp:cNvPr id="0" name=""/>
        <dsp:cNvSpPr/>
      </dsp:nvSpPr>
      <dsp:spPr>
        <a:xfrm>
          <a:off x="875676" y="479735"/>
          <a:ext cx="4019731" cy="4019731"/>
        </a:xfrm>
        <a:prstGeom prst="pie">
          <a:avLst>
            <a:gd name="adj1" fmla="val 7560000"/>
            <a:gd name="adj2" fmla="val 1188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等待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067092" y="2298185"/>
        <a:ext cx="1196348" cy="1009718"/>
      </dsp:txXfrm>
    </dsp:sp>
    <dsp:sp modelId="{1417E627-5A14-47E4-805C-A9632681067F}">
      <dsp:nvSpPr>
        <dsp:cNvPr id="0" name=""/>
        <dsp:cNvSpPr/>
      </dsp:nvSpPr>
      <dsp:spPr>
        <a:xfrm>
          <a:off x="875676" y="479735"/>
          <a:ext cx="4019731" cy="4019731"/>
        </a:xfrm>
        <a:prstGeom prst="pie">
          <a:avLst>
            <a:gd name="adj1" fmla="val 11880000"/>
            <a:gd name="adj2" fmla="val 1620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rPr>
            <a:t>储存</a:t>
          </a:r>
          <a:endParaRPr lang="zh-CN" altLang="en-US" sz="2400" b="1" kern="1200" dirty="0">
            <a:solidFill>
              <a:schemeClr val="tx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1461887" y="1092266"/>
        <a:ext cx="1363837" cy="93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buSzTx/>
              <a:buFontTx/>
              <a:buNone/>
              <a:defRPr sz="1300" b="0" i="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SzTx/>
              <a:buFontTx/>
              <a:buNone/>
              <a:defRPr sz="1300" b="0" i="0"/>
            </a:lvl1pPr>
          </a:lstStyle>
          <a:p>
            <a:endParaRPr lang="en-US" altLang="zh-CN"/>
          </a:p>
        </p:txBody>
      </p:sp>
      <p:sp>
        <p:nvSpPr>
          <p:cNvPr id="3686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781050" y="768350"/>
            <a:ext cx="554037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spcBef>
                <a:spcPct val="0"/>
              </a:spcBef>
              <a:buSzTx/>
              <a:buFontTx/>
              <a:buNone/>
              <a:defRPr sz="1300" b="0" i="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SzTx/>
              <a:buFontTx/>
              <a:buNone/>
              <a:defRPr sz="1300" b="0" i="0"/>
            </a:lvl1pPr>
          </a:lstStyle>
          <a:p>
            <a:fld id="{44DC430A-3D91-4161-B7D7-608A3D5AB92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 eaLnBrk="0" hangingPunct="0">
              <a:spcBef>
                <a:spcPct val="0"/>
              </a:spcBef>
              <a:buSzTx/>
              <a:buFont typeface="Arial" pitchFamily="34" charset="0"/>
              <a:buNone/>
            </a:pPr>
            <a:fld id="{4EA4AA0A-3DB2-453B-B48A-06F8C427E9D1}" type="slidenum">
              <a:rPr lang="zh-CN" altLang="en-US" sz="2000" b="0" i="0">
                <a:ea typeface="黑体" pitchFamily="49" charset="-122"/>
              </a:rPr>
              <a:pPr algn="r" defTabSz="990600" eaLnBrk="0" hangingPunct="0">
                <a:spcBef>
                  <a:spcPct val="0"/>
                </a:spcBef>
                <a:buSzTx/>
                <a:buFont typeface="Arial" pitchFamily="34" charset="0"/>
                <a:buNone/>
              </a:pPr>
              <a:t>6</a:t>
            </a:fld>
            <a:endParaRPr lang="en-US" altLang="zh-CN" sz="2000" b="0" i="0">
              <a:ea typeface="黑体" pitchFamily="49" charset="-122"/>
            </a:endParaRPr>
          </a:p>
        </p:txBody>
      </p:sp>
      <p:sp>
        <p:nvSpPr>
          <p:cNvPr id="155238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5238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0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52389" name="灯片编号占位符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 eaLnBrk="0" hangingPunct="0">
              <a:spcBef>
                <a:spcPct val="0"/>
              </a:spcBef>
              <a:buSzTx/>
              <a:buFont typeface="Arial" pitchFamily="34" charset="0"/>
              <a:buNone/>
            </a:pPr>
            <a:fld id="{C258616D-F5A5-4437-B421-78526022CDA7}" type="slidenum">
              <a:rPr lang="en-US" altLang="zh-CN" sz="1300" b="0" i="0"/>
              <a:pPr algn="r" defTabSz="990600" eaLnBrk="0" hangingPunct="0">
                <a:spcBef>
                  <a:spcPct val="0"/>
                </a:spcBef>
                <a:buSzTx/>
                <a:buFont typeface="Arial" pitchFamily="34" charset="0"/>
                <a:buNone/>
              </a:pPr>
              <a:t>6</a:t>
            </a:fld>
            <a:endParaRPr lang="en-US" altLang="zh-CN" sz="1300" b="0" i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 eaLnBrk="0" hangingPunct="0">
              <a:spcBef>
                <a:spcPct val="0"/>
              </a:spcBef>
              <a:buSzTx/>
              <a:buFont typeface="Arial" pitchFamily="34" charset="0"/>
              <a:buNone/>
            </a:pPr>
            <a:fld id="{E72EFB90-A70A-4C33-978A-461CAF0CF111}" type="slidenum">
              <a:rPr lang="zh-CN" altLang="en-US" sz="2000" b="0" i="0">
                <a:ea typeface="黑体" pitchFamily="49" charset="-122"/>
              </a:rPr>
              <a:pPr algn="r" defTabSz="990600" eaLnBrk="0" hangingPunct="0">
                <a:spcBef>
                  <a:spcPct val="0"/>
                </a:spcBef>
                <a:buSzTx/>
                <a:buFont typeface="Arial" pitchFamily="34" charset="0"/>
                <a:buNone/>
              </a:pPr>
              <a:t>7</a:t>
            </a:fld>
            <a:endParaRPr lang="en-US" altLang="zh-CN" sz="2000" b="0" i="0">
              <a:ea typeface="黑体" pitchFamily="49" charset="-122"/>
            </a:endParaRPr>
          </a:p>
        </p:txBody>
      </p:sp>
      <p:sp>
        <p:nvSpPr>
          <p:cNvPr id="155443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5443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0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54437" name="灯片编号占位符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 eaLnBrk="0" hangingPunct="0">
              <a:spcBef>
                <a:spcPct val="0"/>
              </a:spcBef>
              <a:buSzTx/>
              <a:buFont typeface="Arial" pitchFamily="34" charset="0"/>
              <a:buNone/>
            </a:pPr>
            <a:fld id="{88A5EE20-2E29-4F7F-963C-C2EE15F83727}" type="slidenum">
              <a:rPr lang="en-US" altLang="zh-CN" sz="1300" b="0" i="0"/>
              <a:pPr algn="r" defTabSz="990600" eaLnBrk="0" hangingPunct="0">
                <a:spcBef>
                  <a:spcPct val="0"/>
                </a:spcBef>
                <a:buSzTx/>
                <a:buFont typeface="Arial" pitchFamily="34" charset="0"/>
                <a:buNone/>
              </a:pPr>
              <a:t>7</a:t>
            </a:fld>
            <a:endParaRPr lang="en-US" altLang="zh-CN" sz="1300" b="0" i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 eaLnBrk="0" hangingPunct="0">
              <a:spcBef>
                <a:spcPct val="0"/>
              </a:spcBef>
              <a:buSzTx/>
              <a:buFont typeface="Arial" pitchFamily="34" charset="0"/>
              <a:buNone/>
            </a:pPr>
            <a:fld id="{049AA596-7BD0-4C20-96FF-5F8DEE638D86}" type="slidenum">
              <a:rPr lang="zh-CN" altLang="en-US" sz="2000" b="0" i="0">
                <a:ea typeface="黑体" pitchFamily="49" charset="-122"/>
              </a:rPr>
              <a:pPr algn="r" defTabSz="990600" eaLnBrk="0" hangingPunct="0">
                <a:spcBef>
                  <a:spcPct val="0"/>
                </a:spcBef>
                <a:buSzTx/>
                <a:buFont typeface="Arial" pitchFamily="34" charset="0"/>
                <a:buNone/>
              </a:pPr>
              <a:t>8</a:t>
            </a:fld>
            <a:endParaRPr lang="en-US" altLang="zh-CN" sz="2000" b="0" i="0">
              <a:ea typeface="黑体" pitchFamily="49" charset="-122"/>
            </a:endParaRPr>
          </a:p>
        </p:txBody>
      </p:sp>
      <p:sp>
        <p:nvSpPr>
          <p:cNvPr id="155648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5648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0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56485" name="灯片编号占位符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 eaLnBrk="0" hangingPunct="0">
              <a:spcBef>
                <a:spcPct val="0"/>
              </a:spcBef>
              <a:buSzTx/>
              <a:buFont typeface="Arial" pitchFamily="34" charset="0"/>
              <a:buNone/>
            </a:pPr>
            <a:fld id="{5B4662C3-C2B2-406B-94EB-2D05487FB7F8}" type="slidenum">
              <a:rPr lang="en-US" altLang="zh-CN" sz="1300" b="0" i="0"/>
              <a:pPr algn="r" defTabSz="990600" eaLnBrk="0" hangingPunct="0">
                <a:spcBef>
                  <a:spcPct val="0"/>
                </a:spcBef>
                <a:buSzTx/>
                <a:buFont typeface="Arial" pitchFamily="34" charset="0"/>
                <a:buNone/>
              </a:pPr>
              <a:t>8</a:t>
            </a:fld>
            <a:endParaRPr lang="en-US" altLang="zh-CN" sz="1300" b="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8" tIns="45714" rIns="91428" bIns="45714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8" tIns="45714" rIns="91428" bIns="45714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22768-36EB-4534-89CC-9F4984E9F6B0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96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9035" tIns="49518" rIns="99035" bIns="49518"/>
          <a:lstStyle/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教育方法的</a:t>
            </a:r>
            <a:r>
              <a:rPr kumimoji="1" lang="en-US" altLang="zh-CN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4</a:t>
            </a: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个阶段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第一阶段</a:t>
            </a:r>
            <a:r>
              <a:rPr kumimoji="1" lang="en-US" altLang="zh-CN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:</a:t>
            </a:r>
            <a:r>
              <a:rPr kumimoji="1" lang="zh-CN" altLang="en-US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做好受训前的准备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*使实习者感到轻松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*操作内容给实习者说明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*确认各作业者对作业内容的理解程度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*让实习者感兴趣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*使实习者端正位置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第二阶段</a:t>
            </a:r>
            <a:r>
              <a:rPr kumimoji="1" lang="en-US" altLang="zh-CN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:</a:t>
            </a:r>
            <a:r>
              <a:rPr kumimoji="1" lang="zh-CN" altLang="en-US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说明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*耐心说明</a:t>
            </a:r>
            <a:r>
              <a:rPr kumimoji="1" lang="en-US" altLang="zh-CN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,</a:t>
            </a: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演示</a:t>
            </a:r>
            <a:r>
              <a:rPr kumimoji="1" lang="en-US" altLang="zh-CN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,</a:t>
            </a: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白板上注明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*重要部分要强调说明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*明确的</a:t>
            </a:r>
            <a:r>
              <a:rPr kumimoji="1" lang="en-US" altLang="zh-CN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,</a:t>
            </a: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没有遗漏的确实说明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*配合受训者理解程度作出说明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第三阶段</a:t>
            </a:r>
            <a:r>
              <a:rPr kumimoji="1" lang="en-US" altLang="zh-CN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:</a:t>
            </a:r>
            <a:r>
              <a:rPr kumimoji="1" lang="zh-CN" altLang="en-US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让实习者实操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*实操过程发现错误时及时纠正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*让实习者在实操过程要加以说明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*再次要求实习者重做的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过程</a:t>
            </a:r>
            <a:r>
              <a:rPr kumimoji="1" lang="en-US" altLang="zh-CN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,</a:t>
            </a: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让其说明重要部分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*实习者是否明白</a:t>
            </a:r>
            <a:r>
              <a:rPr kumimoji="1" lang="en-US" altLang="zh-CN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,</a:t>
            </a: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要作最终的确认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第四阶段</a:t>
            </a:r>
            <a:r>
              <a:rPr kumimoji="1" lang="en-US" altLang="zh-CN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:</a:t>
            </a:r>
            <a:r>
              <a:rPr kumimoji="1" lang="zh-CN" altLang="en-US" sz="1100" b="1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教育后的确认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*投入到工作岗位上实习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*对实习者提问的人员确定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*不时的对作业内容进行确认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*对疑问发出质疑的气氛形成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实习者如果未能把内容掌握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好</a:t>
            </a:r>
            <a:r>
              <a:rPr kumimoji="1" lang="en-US" altLang="zh-CN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,</a:t>
            </a: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那说明我们教育方法</a:t>
            </a:r>
          </a:p>
          <a:p>
            <a:pPr>
              <a:lnSpc>
                <a:spcPct val="80000"/>
              </a:lnSpc>
            </a:pPr>
            <a:r>
              <a:rPr kumimoji="1" lang="zh-CN" altLang="en-US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未完善</a:t>
            </a:r>
            <a:r>
              <a:rPr kumimoji="1" lang="en-US" altLang="zh-CN" sz="1100" dirty="0">
                <a:solidFill>
                  <a:srgbClr val="FF0000"/>
                </a:solidFill>
                <a:latin typeface="华文细黑" pitchFamily="2" charset="-122"/>
                <a:ea typeface="Arial Unicode MS"/>
                <a:cs typeface="Arial Unicode MS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zh-CN" sz="1100" dirty="0"/>
          </a:p>
        </p:txBody>
      </p:sp>
      <p:sp>
        <p:nvSpPr>
          <p:cNvPr id="296964" name="灯片编号占位符 3"/>
          <p:cNvSpPr txBox="1">
            <a:spLocks noGrp="1"/>
          </p:cNvSpPr>
          <p:nvPr/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5" tIns="49518" rIns="99035" bIns="49518" anchor="b"/>
          <a:lstStyle/>
          <a:p>
            <a:pPr algn="r"/>
            <a:fld id="{59300511-48F2-4FAE-BE3F-F7058D4DC3EA}" type="slidenum">
              <a:rPr lang="en-US" altLang="zh-CN" sz="1300"/>
              <a:pPr algn="r"/>
              <a:t>14</a:t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841AD-8666-4D0D-B11E-A0A862514715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808962" name="Rectangle 7"/>
          <p:cNvSpPr txBox="1">
            <a:spLocks noGrp="1" noChangeArrowheads="1"/>
          </p:cNvSpPr>
          <p:nvPr/>
        </p:nvSpPr>
        <p:spPr bwMode="auto">
          <a:xfrm>
            <a:off x="4018160" y="9712221"/>
            <a:ext cx="3082672" cy="51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309" tIns="53654" rIns="107309" bIns="53654" anchor="b"/>
          <a:lstStyle/>
          <a:p>
            <a:pPr algn="r" defTabSz="1073216"/>
            <a:fld id="{363EC2FF-AF34-4A35-A132-9BBB22831791}" type="slidenum">
              <a:rPr lang="en-US" altLang="zh-CN" sz="1400" b="0"/>
              <a:pPr algn="r" defTabSz="1073216"/>
              <a:t>54</a:t>
            </a:fld>
            <a:endParaRPr lang="en-US" altLang="zh-CN" sz="1400" b="0" dirty="0"/>
          </a:p>
        </p:txBody>
      </p:sp>
      <p:sp>
        <p:nvSpPr>
          <p:cNvPr id="80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0" y="755650"/>
            <a:ext cx="5557838" cy="3849688"/>
          </a:xfrm>
          <a:ln/>
        </p:spPr>
      </p:sp>
      <p:sp>
        <p:nvSpPr>
          <p:cNvPr id="80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671" y="4849004"/>
            <a:ext cx="5683625" cy="4609130"/>
          </a:xfrm>
        </p:spPr>
        <p:txBody>
          <a:bodyPr lIns="107309" tIns="53654" rIns="107309" bIns="53654"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92963" y="452438"/>
            <a:ext cx="2228850" cy="5472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6413" y="452438"/>
            <a:ext cx="6534150" cy="5472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06413" y="452438"/>
            <a:ext cx="8915400" cy="5472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675" y="452438"/>
            <a:ext cx="6708775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6413" y="1603375"/>
            <a:ext cx="8915400" cy="432117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675" y="452438"/>
            <a:ext cx="6708775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06413" y="1603375"/>
            <a:ext cx="4381500" cy="4321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13" y="1603375"/>
            <a:ext cx="4381500" cy="4321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675" y="452438"/>
            <a:ext cx="6708775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06413" y="1603375"/>
            <a:ext cx="4381500" cy="4321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40313" y="1603375"/>
            <a:ext cx="4381500" cy="20843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40313" y="3840163"/>
            <a:ext cx="4381500" cy="20843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6413" y="1603375"/>
            <a:ext cx="43815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13" y="1603375"/>
            <a:ext cx="43815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nordridesign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hyperlink" Target="http://www.nordridesign.com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20" Type="http://schemas.openxmlformats.org/officeDocument/2006/relationships/hyperlink" Target="http://www.nordri.net/" TargetMode="Externa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19" Type="http://schemas.openxmlformats.org/officeDocument/2006/relationships/hyperlink" Target="http://www.nordridesign.cn/" TargetMode="Externa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hyperlink" Target="http://creativecommons.org/licenses/by-nc/2.5/cn/legalcode" TargetMode="Externa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09675" y="452438"/>
            <a:ext cx="67087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6" tIns="63251" rIns="126506" bIns="632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869379" name="Rectangle 6">
            <a:hlinkClick r:id="rId18"/>
          </p:cNvPr>
          <p:cNvSpPr>
            <a:spLocks noChangeArrowheads="1"/>
          </p:cNvSpPr>
          <p:nvPr/>
        </p:nvSpPr>
        <p:spPr bwMode="auto">
          <a:xfrm>
            <a:off x="6718300" y="6307138"/>
            <a:ext cx="2841625" cy="3206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126506" tIns="63251" rIns="126506" bIns="63251"/>
          <a:lstStyle/>
          <a:p>
            <a:pPr algn="r" defTabSz="1266825" eaLnBrk="0" hangingPunct="0">
              <a:spcBef>
                <a:spcPct val="20000"/>
              </a:spcBef>
              <a:buClr>
                <a:schemeClr val="hlink"/>
              </a:buClr>
              <a:buSzTx/>
            </a:pPr>
            <a:r>
              <a:rPr lang="en-US" sz="1700" i="0"/>
              <a:t>www.2001bailang.com</a:t>
            </a:r>
          </a:p>
        </p:txBody>
      </p:sp>
      <p:sp>
        <p:nvSpPr>
          <p:cNvPr id="8693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6413" y="1603375"/>
            <a:ext cx="8915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6" tIns="63251" rIns="126506" bIns="632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itchFamily="34" charset="0"/>
              </a:rPr>
              <a:t>第五级</a:t>
            </a:r>
          </a:p>
        </p:txBody>
      </p:sp>
      <p:sp>
        <p:nvSpPr>
          <p:cNvPr id="869381" name="Rectangle 5"/>
          <p:cNvSpPr>
            <a:spLocks noChangeArrowheads="1"/>
          </p:cNvSpPr>
          <p:nvPr userDrawn="1"/>
        </p:nvSpPr>
        <p:spPr bwMode="auto">
          <a:xfrm>
            <a:off x="382588" y="6307138"/>
            <a:ext cx="327501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6533" tIns="63266" rIns="126533" bIns="63266" anchor="ctr"/>
          <a:lstStyle/>
          <a:p>
            <a:pPr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en-US" altLang="zh-CN" sz="1700" i="0">
                <a:solidFill>
                  <a:schemeClr val="bg1"/>
                </a:solidFill>
              </a:rPr>
              <a:t>QQ:479369120      TEL</a:t>
            </a:r>
            <a:r>
              <a:rPr lang="zh-CN" altLang="en-US" sz="1700" i="0">
                <a:solidFill>
                  <a:schemeClr val="bg1"/>
                </a:solidFill>
              </a:rPr>
              <a:t>：</a:t>
            </a:r>
            <a:r>
              <a:rPr lang="en-US" altLang="zh-CN" sz="1700" i="0">
                <a:solidFill>
                  <a:schemeClr val="bg1"/>
                </a:solidFill>
              </a:rPr>
              <a:t>18610569487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68" r:id="rId12"/>
    <p:sldLayoutId id="2147483769" r:id="rId13"/>
    <p:sldLayoutId id="2147483770" r:id="rId14"/>
    <p:sldLayoutId id="2147483771" r:id="rId15"/>
  </p:sldLayoutIdLst>
  <p:transition>
    <p:fade/>
  </p:transition>
  <p:txStyles>
    <p:titleStyle>
      <a:lvl1pPr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2pPr>
      <a:lvl3pPr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3pPr>
      <a:lvl4pPr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4pPr>
      <a:lvl5pPr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5pPr>
      <a:lvl6pPr marL="457200"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6pPr>
      <a:lvl7pPr marL="914400"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7pPr>
      <a:lvl8pPr marL="1371600"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8pPr>
      <a:lvl9pPr marL="1828800" algn="l" defTabSz="1266825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9pPr>
    </p:titleStyle>
    <p:bodyStyle>
      <a:lvl1pPr marL="474663" indent="-474663" algn="l" defTabSz="0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1028700" indent="-396875" algn="l" defTabSz="0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582738" indent="-315913" algn="l" defTabSz="0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2216150" indent="-315913" algn="l" defTabSz="0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847975" indent="-314325" algn="l" defTabSz="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3305175" indent="-314325" algn="l" defTabSz="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3762375" indent="-314325" algn="l" defTabSz="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4219575" indent="-314325" algn="l" defTabSz="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4676775" indent="-314325" algn="l" defTabSz="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1444625" y="2279650"/>
            <a:ext cx="2338388" cy="1147763"/>
          </a:xfrm>
          <a:prstGeom prst="rect">
            <a:avLst/>
          </a:prstGeom>
          <a:solidFill>
            <a:schemeClr val="bg1"/>
          </a:solidFill>
          <a:ln w="6350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lIns="126491" tIns="63243" rIns="126491" bIns="63243" anchor="ctr"/>
          <a:lstStyle/>
          <a:p>
            <a:pPr algn="l" defTabSz="1266825"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900" i="0">
              <a:solidFill>
                <a:srgbClr val="5F5F5F"/>
              </a:solidFill>
              <a:ea typeface="微软雅黑" pitchFamily="34" charset="-122"/>
            </a:endParaRPr>
          </a:p>
        </p:txBody>
      </p:sp>
      <p:sp>
        <p:nvSpPr>
          <p:cNvPr id="870403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3783013" y="2279650"/>
            <a:ext cx="2339975" cy="1147763"/>
          </a:xfrm>
          <a:prstGeom prst="rect">
            <a:avLst/>
          </a:prstGeom>
          <a:solidFill>
            <a:schemeClr val="bg1"/>
          </a:solidFill>
          <a:ln w="6350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lIns="126491" tIns="63243" rIns="126491" bIns="63243" anchor="ctr"/>
          <a:lstStyle/>
          <a:p>
            <a:pPr algn="l" defTabSz="1266825"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900" i="0">
              <a:solidFill>
                <a:srgbClr val="5F5F5F"/>
              </a:solidFill>
              <a:ea typeface="微软雅黑" pitchFamily="34" charset="-122"/>
            </a:endParaRPr>
          </a:p>
        </p:txBody>
      </p:sp>
      <p:sp>
        <p:nvSpPr>
          <p:cNvPr id="870404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6124575" y="2279650"/>
            <a:ext cx="2336800" cy="1147763"/>
          </a:xfrm>
          <a:prstGeom prst="rect">
            <a:avLst/>
          </a:prstGeom>
          <a:solidFill>
            <a:schemeClr val="bg1"/>
          </a:solidFill>
          <a:ln w="6350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lIns="126491" tIns="63243" rIns="126491" bIns="63243" anchor="ctr"/>
          <a:lstStyle/>
          <a:p>
            <a:pPr algn="l" defTabSz="1266825"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900" i="0">
              <a:solidFill>
                <a:srgbClr val="5F5F5F"/>
              </a:solidFill>
              <a:ea typeface="微软雅黑" pitchFamily="34" charset="-122"/>
            </a:endParaRPr>
          </a:p>
        </p:txBody>
      </p:sp>
      <p:sp>
        <p:nvSpPr>
          <p:cNvPr id="870405" name="Rectangle 13">
            <a:hlinkClick r:id="rId14"/>
          </p:cNvPr>
          <p:cNvSpPr>
            <a:spLocks noChangeArrowheads="1"/>
          </p:cNvSpPr>
          <p:nvPr/>
        </p:nvSpPr>
        <p:spPr bwMode="auto">
          <a:xfrm>
            <a:off x="1444625" y="3805238"/>
            <a:ext cx="72850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491" tIns="63243" rIns="126491" bIns="63243" anchor="ctr">
            <a:spAutoFit/>
          </a:bodyPr>
          <a:lstStyle/>
          <a:p>
            <a:pPr algn="l"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700" b="0" i="0">
                <a:solidFill>
                  <a:srgbClr val="000000"/>
                </a:solidFill>
                <a:ea typeface="微软雅黑" pitchFamily="34" charset="-122"/>
              </a:rPr>
              <a:t>本作品采用</a:t>
            </a:r>
            <a:r>
              <a:rPr lang="zh-CN" altLang="en-US" sz="1700" i="0">
                <a:solidFill>
                  <a:srgbClr val="003366"/>
                </a:solidFill>
                <a:ea typeface="微软雅黑" pitchFamily="34" charset="-122"/>
              </a:rPr>
              <a:t>知识共享署名</a:t>
            </a:r>
            <a:r>
              <a:rPr lang="en-US" sz="1700" i="0">
                <a:solidFill>
                  <a:srgbClr val="003366"/>
                </a:solidFill>
                <a:ea typeface="微软雅黑" pitchFamily="34" charset="-122"/>
              </a:rPr>
              <a:t>-</a:t>
            </a:r>
            <a:r>
              <a:rPr lang="zh-CN" altLang="en-US" sz="1700" i="0">
                <a:solidFill>
                  <a:srgbClr val="003366"/>
                </a:solidFill>
                <a:ea typeface="微软雅黑" pitchFamily="34" charset="-122"/>
              </a:rPr>
              <a:t>非商业性使用 </a:t>
            </a:r>
            <a:r>
              <a:rPr lang="en-US" sz="1700" i="0">
                <a:solidFill>
                  <a:srgbClr val="003366"/>
                </a:solidFill>
                <a:ea typeface="微软雅黑" pitchFamily="34" charset="-122"/>
              </a:rPr>
              <a:t>2.5 </a:t>
            </a:r>
            <a:r>
              <a:rPr lang="zh-CN" altLang="en-US" sz="1700" i="0">
                <a:solidFill>
                  <a:srgbClr val="003366"/>
                </a:solidFill>
                <a:ea typeface="微软雅黑" pitchFamily="34" charset="-122"/>
              </a:rPr>
              <a:t>中国大陆许可协议</a:t>
            </a:r>
            <a:r>
              <a:rPr lang="zh-CN" altLang="en-US" sz="1700" b="0" i="0">
                <a:solidFill>
                  <a:srgbClr val="000000"/>
                </a:solidFill>
                <a:ea typeface="微软雅黑" pitchFamily="34" charset="-122"/>
              </a:rPr>
              <a:t>进行许可。</a:t>
            </a:r>
            <a:r>
              <a:rPr lang="zh-CN" altLang="en-US" sz="1700" b="0">
                <a:solidFill>
                  <a:srgbClr val="000000"/>
                </a:solidFill>
                <a:ea typeface="微软雅黑" pitchFamily="34" charset="-122"/>
              </a:rPr>
              <a:t> </a:t>
            </a:r>
            <a:endParaRPr lang="zh-CN" altLang="en-US" sz="2500" b="0" i="0">
              <a:ea typeface="黑体" pitchFamily="49" charset="-122"/>
            </a:endParaRPr>
          </a:p>
        </p:txBody>
      </p:sp>
      <p:pic>
        <p:nvPicPr>
          <p:cNvPr id="870406" name="Picture 14" descr="png-00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04038" y="2349500"/>
            <a:ext cx="7794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07" name="Picture 15" descr="png-00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4088" y="2349500"/>
            <a:ext cx="7810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0408" name="Group 8"/>
          <p:cNvGrpSpPr>
            <a:grpSpLocks noChangeAspect="1"/>
          </p:cNvGrpSpPr>
          <p:nvPr/>
        </p:nvGrpSpPr>
        <p:grpSpPr bwMode="auto">
          <a:xfrm>
            <a:off x="4562475" y="2349500"/>
            <a:ext cx="781050" cy="646113"/>
            <a:chOff x="0" y="0"/>
            <a:chExt cx="454" cy="447"/>
          </a:xfrm>
        </p:grpSpPr>
        <p:pic>
          <p:nvPicPr>
            <p:cNvPr id="870409" name="Picture 17" descr="soft7"/>
            <p:cNvPicPr>
              <a:picLocks noChangeAspect="1" noChangeArrowheads="1"/>
            </p:cNvPicPr>
            <p:nvPr/>
          </p:nvPicPr>
          <p:blipFill>
            <a:blip r:embed="rId17" cstate="print"/>
            <a:srcRect b="19881"/>
            <a:stretch>
              <a:fillRect/>
            </a:stretch>
          </p:blipFill>
          <p:spPr bwMode="auto">
            <a:xfrm>
              <a:off x="0" y="0"/>
              <a:ext cx="45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10" name="Picture 18" descr="soft7"/>
            <p:cNvPicPr>
              <a:picLocks noChangeAspect="1" noChangeArrowheads="1"/>
            </p:cNvPicPr>
            <p:nvPr/>
          </p:nvPicPr>
          <p:blipFill>
            <a:blip r:embed="rId18" cstate="print"/>
            <a:srcRect b="19881"/>
            <a:stretch>
              <a:fillRect/>
            </a:stretch>
          </p:blipFill>
          <p:spPr bwMode="auto">
            <a:xfrm rot="1178135">
              <a:off x="74" y="110"/>
              <a:ext cx="36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0411" name="Rectangle 24">
            <a:hlinkClick r:id="rId19"/>
          </p:cNvPr>
          <p:cNvSpPr>
            <a:spLocks noChangeArrowheads="1"/>
          </p:cNvSpPr>
          <p:nvPr/>
        </p:nvSpPr>
        <p:spPr bwMode="auto">
          <a:xfrm>
            <a:off x="1444625" y="3068638"/>
            <a:ext cx="23383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91" tIns="63243" rIns="126491" bIns="63243">
            <a:spAutoFit/>
          </a:bodyPr>
          <a:lstStyle/>
          <a:p>
            <a:pPr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700" i="0">
                <a:solidFill>
                  <a:srgbClr val="5F5F5F"/>
                </a:solidFill>
                <a:ea typeface="微软雅黑" pitchFamily="34" charset="-122"/>
              </a:rPr>
              <a:t>专业交流</a:t>
            </a:r>
            <a:endParaRPr lang="zh-CN" altLang="en-US" sz="2500" b="0" i="0">
              <a:ea typeface="黑体" pitchFamily="49" charset="-122"/>
            </a:endParaRPr>
          </a:p>
        </p:txBody>
      </p:sp>
      <p:sp>
        <p:nvSpPr>
          <p:cNvPr id="870412" name="Rectangle 25">
            <a:hlinkClick r:id="rId19"/>
          </p:cNvPr>
          <p:cNvSpPr>
            <a:spLocks noChangeArrowheads="1"/>
          </p:cNvSpPr>
          <p:nvPr/>
        </p:nvSpPr>
        <p:spPr bwMode="auto">
          <a:xfrm>
            <a:off x="3783013" y="3068638"/>
            <a:ext cx="23399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91" tIns="63243" rIns="126491" bIns="63243">
            <a:spAutoFit/>
          </a:bodyPr>
          <a:lstStyle/>
          <a:p>
            <a:pPr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700" i="0">
                <a:solidFill>
                  <a:srgbClr val="5F5F5F"/>
                </a:solidFill>
                <a:ea typeface="微软雅黑" pitchFamily="34" charset="-122"/>
              </a:rPr>
              <a:t>模板超市</a:t>
            </a:r>
            <a:endParaRPr lang="zh-CN" altLang="en-US" sz="2500" b="0" i="0">
              <a:ea typeface="黑体" pitchFamily="49" charset="-122"/>
            </a:endParaRPr>
          </a:p>
        </p:txBody>
      </p:sp>
      <p:sp>
        <p:nvSpPr>
          <p:cNvPr id="870413" name="Rectangle 26">
            <a:hlinkClick r:id="rId19"/>
          </p:cNvPr>
          <p:cNvSpPr>
            <a:spLocks noChangeArrowheads="1"/>
          </p:cNvSpPr>
          <p:nvPr/>
        </p:nvSpPr>
        <p:spPr bwMode="auto">
          <a:xfrm>
            <a:off x="6124575" y="3068638"/>
            <a:ext cx="2336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91" tIns="63243" rIns="126491" bIns="63243">
            <a:spAutoFit/>
          </a:bodyPr>
          <a:lstStyle/>
          <a:p>
            <a:pPr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700" i="0">
                <a:solidFill>
                  <a:srgbClr val="5F5F5F"/>
                </a:solidFill>
                <a:ea typeface="微软雅黑" pitchFamily="34" charset="-122"/>
              </a:rPr>
              <a:t>设计服务</a:t>
            </a:r>
            <a:endParaRPr lang="zh-CN" altLang="en-US" sz="2500" b="0" i="0">
              <a:ea typeface="黑体" pitchFamily="49" charset="-122"/>
            </a:endParaRPr>
          </a:p>
        </p:txBody>
      </p:sp>
      <p:sp>
        <p:nvSpPr>
          <p:cNvPr id="870414" name="Rectangle 7"/>
          <p:cNvSpPr>
            <a:spLocks noChangeArrowheads="1"/>
          </p:cNvSpPr>
          <p:nvPr/>
        </p:nvSpPr>
        <p:spPr bwMode="auto">
          <a:xfrm>
            <a:off x="1444625" y="2063750"/>
            <a:ext cx="7016750" cy="215900"/>
          </a:xfrm>
          <a:prstGeom prst="rect">
            <a:avLst/>
          </a:prstGeom>
          <a:solidFill>
            <a:srgbClr val="EAEAEA"/>
          </a:solidFill>
          <a:ln w="6350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lIns="126491" tIns="63243" rIns="126491" bIns="63243" anchor="ctr"/>
          <a:lstStyle/>
          <a:p>
            <a:pPr defTabSz="1266825"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r>
              <a:rPr lang="en-US" sz="1400" b="0" i="0">
                <a:solidFill>
                  <a:srgbClr val="000000"/>
                </a:solidFill>
                <a:ea typeface="微软雅黑" pitchFamily="34" charset="-122"/>
              </a:rPr>
              <a:t>NordriDesign</a:t>
            </a:r>
            <a:r>
              <a:rPr lang="zh-CN" altLang="en-US" sz="1400" b="0" i="0">
                <a:solidFill>
                  <a:srgbClr val="000000"/>
                </a:solidFill>
                <a:ea typeface="微软雅黑" pitchFamily="34" charset="-122"/>
              </a:rPr>
              <a:t>中国专业</a:t>
            </a:r>
            <a:r>
              <a:rPr lang="en-US" sz="1400" b="0" i="0">
                <a:solidFill>
                  <a:srgbClr val="000000"/>
                </a:solidFill>
                <a:ea typeface="微软雅黑" pitchFamily="34" charset="-122"/>
              </a:rPr>
              <a:t>PowerPoint</a:t>
            </a:r>
            <a:r>
              <a:rPr lang="zh-CN" altLang="en-US" sz="1400" b="0" i="0">
                <a:solidFill>
                  <a:srgbClr val="000000"/>
                </a:solidFill>
                <a:ea typeface="微软雅黑" pitchFamily="34" charset="-122"/>
              </a:rPr>
              <a:t>媒体设计与开发</a:t>
            </a:r>
            <a:endParaRPr lang="zh-CN" altLang="en-US" sz="1400" b="0" i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70415" name="Rectangle 28"/>
          <p:cNvSpPr>
            <a:spLocks noChangeArrowheads="1"/>
          </p:cNvSpPr>
          <p:nvPr/>
        </p:nvSpPr>
        <p:spPr bwMode="auto">
          <a:xfrm>
            <a:off x="1444625" y="3902075"/>
            <a:ext cx="70167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91" tIns="63243" rIns="126491" bIns="63243" anchor="ctr">
            <a:spAutoFit/>
          </a:bodyPr>
          <a:lstStyle/>
          <a:p>
            <a:pPr algn="l" defTabSz="1266825" eaLnBrk="0" hangingPunct="0">
              <a:lnSpc>
                <a:spcPct val="12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400" b="0" i="0">
                <a:solidFill>
                  <a:srgbClr val="111111"/>
                </a:solidFill>
                <a:ea typeface="微软雅黑" pitchFamily="34" charset="-122"/>
              </a:rPr>
              <a:t>本作品的提供是以适用知识共享组织的公共许可（ 简称“</a:t>
            </a:r>
            <a:r>
              <a:rPr lang="en-US" sz="1400" b="0" i="0">
                <a:solidFill>
                  <a:srgbClr val="111111"/>
                </a:solidFill>
                <a:ea typeface="微软雅黑" pitchFamily="34" charset="-122"/>
              </a:rPr>
              <a:t>CCPL” </a:t>
            </a:r>
            <a:r>
              <a:rPr lang="zh-CN" altLang="en-US" sz="1400" b="0" i="0">
                <a:solidFill>
                  <a:srgbClr val="111111"/>
                </a:solidFill>
                <a:ea typeface="微软雅黑" pitchFamily="34" charset="-122"/>
              </a:rPr>
              <a:t>或 “许可”） 条款为前提的。本作品受著作权法以及其他相关法律的保护。对本作品的使用不得超越本许可授权的范围。</a:t>
            </a:r>
          </a:p>
          <a:p>
            <a:pPr algn="l" defTabSz="1266825" eaLnBrk="0" hangingPunct="0">
              <a:lnSpc>
                <a:spcPct val="12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400" b="0" i="0">
                <a:solidFill>
                  <a:srgbClr val="111111"/>
                </a:solidFill>
                <a:ea typeface="微软雅黑" pitchFamily="34" charset="-122"/>
              </a:rPr>
              <a:t>如您行使本许可授予的使用本作品的权利，就表明您接受并同意遵守本许可的条款。在您接受这些条款和规定的前提下，许可人授予您本许可所包括的权利。 </a:t>
            </a:r>
            <a:endParaRPr lang="zh-CN" altLang="en-US" sz="2500" b="0" i="0">
              <a:ea typeface="黑体" pitchFamily="49" charset="-122"/>
            </a:endParaRPr>
          </a:p>
        </p:txBody>
      </p:sp>
      <p:sp>
        <p:nvSpPr>
          <p:cNvPr id="870416" name="Rectangle 7">
            <a:hlinkClick r:id="rId20"/>
          </p:cNvPr>
          <p:cNvSpPr>
            <a:spLocks noChangeArrowheads="1"/>
          </p:cNvSpPr>
          <p:nvPr/>
        </p:nvSpPr>
        <p:spPr bwMode="auto">
          <a:xfrm>
            <a:off x="3783013" y="2279650"/>
            <a:ext cx="2341562" cy="11477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26491" tIns="63243" rIns="126491" bIns="63243" anchor="ctr"/>
          <a:lstStyle/>
          <a:p>
            <a:pPr algn="l" defTabSz="1266825"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900" i="0">
              <a:solidFill>
                <a:srgbClr val="5F5F5F"/>
              </a:solidFill>
              <a:ea typeface="微软雅黑" pitchFamily="34" charset="-122"/>
            </a:endParaRPr>
          </a:p>
        </p:txBody>
      </p:sp>
      <p:sp>
        <p:nvSpPr>
          <p:cNvPr id="870417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6124575" y="2279650"/>
            <a:ext cx="2336800" cy="11477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26491" tIns="63243" rIns="126491" bIns="63243" anchor="ctr"/>
          <a:lstStyle/>
          <a:p>
            <a:pPr algn="l" defTabSz="1266825"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900" i="0">
              <a:solidFill>
                <a:srgbClr val="5F5F5F"/>
              </a:solidFill>
              <a:ea typeface="微软雅黑" pitchFamily="34" charset="-122"/>
            </a:endParaRPr>
          </a:p>
        </p:txBody>
      </p:sp>
      <p:sp>
        <p:nvSpPr>
          <p:cNvPr id="870418" name="Rectangle 7">
            <a:hlinkClick r:id="rId19"/>
          </p:cNvPr>
          <p:cNvSpPr>
            <a:spLocks noChangeArrowheads="1"/>
          </p:cNvSpPr>
          <p:nvPr/>
        </p:nvSpPr>
        <p:spPr bwMode="auto">
          <a:xfrm>
            <a:off x="1444625" y="2279650"/>
            <a:ext cx="2338388" cy="11477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26491" tIns="63243" rIns="126491" bIns="63243" anchor="ctr"/>
          <a:lstStyle/>
          <a:p>
            <a:pPr algn="l" defTabSz="1266825"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900" i="0">
              <a:solidFill>
                <a:srgbClr val="5F5F5F"/>
              </a:solidFill>
              <a:ea typeface="微软雅黑" pitchFamily="34" charset="-122"/>
            </a:endParaRPr>
          </a:p>
        </p:txBody>
      </p:sp>
      <p:sp>
        <p:nvSpPr>
          <p:cNvPr id="870419" name="Text Box 32">
            <a:hlinkClick r:id="rId14"/>
          </p:cNvPr>
          <p:cNvSpPr>
            <a:spLocks noChangeArrowheads="1"/>
          </p:cNvSpPr>
          <p:nvPr/>
        </p:nvSpPr>
        <p:spPr bwMode="auto">
          <a:xfrm>
            <a:off x="1444625" y="5054600"/>
            <a:ext cx="1168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91" tIns="63243" rIns="126491" bIns="63243">
            <a:spAutoFit/>
          </a:bodyPr>
          <a:lstStyle/>
          <a:p>
            <a:pPr algn="l"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400" i="0">
                <a:solidFill>
                  <a:srgbClr val="003366"/>
                </a:solidFill>
                <a:ea typeface="微软雅黑" pitchFamily="34" charset="-122"/>
              </a:rPr>
              <a:t>查看全部</a:t>
            </a:r>
            <a:r>
              <a:rPr lang="en-US" sz="1400" i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…</a:t>
            </a:r>
            <a:endParaRPr lang="en-US" sz="1400" i="0">
              <a:solidFill>
                <a:srgbClr val="003366"/>
              </a:solidFill>
              <a:ea typeface="微软雅黑" pitchFamily="34" charset="-122"/>
            </a:endParaRPr>
          </a:p>
        </p:txBody>
      </p:sp>
      <p:grpSp>
        <p:nvGrpSpPr>
          <p:cNvPr id="870420" name="Group 20"/>
          <p:cNvGrpSpPr>
            <a:grpSpLocks/>
          </p:cNvGrpSpPr>
          <p:nvPr/>
        </p:nvGrpSpPr>
        <p:grpSpPr bwMode="auto">
          <a:xfrm>
            <a:off x="1444625" y="1125538"/>
            <a:ext cx="4679950" cy="576262"/>
            <a:chOff x="0" y="0"/>
            <a:chExt cx="3402" cy="454"/>
          </a:xfrm>
        </p:grpSpPr>
        <p:pic>
          <p:nvPicPr>
            <p:cNvPr id="870421" name="Picture 12" descr="cc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814" y="0"/>
              <a:ext cx="158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22" name="Picture 9" descr="logo"/>
            <p:cNvPicPr>
              <a:picLocks noChangeAspect="1" noChangeArrowheads="1"/>
            </p:cNvPicPr>
            <p:nvPr/>
          </p:nvPicPr>
          <p:blipFill>
            <a:blip r:embed="rId22" cstate="print">
              <a:lum bright="-12000"/>
              <a:grayscl/>
            </a:blip>
            <a:srcRect/>
            <a:stretch>
              <a:fillRect/>
            </a:stretch>
          </p:blipFill>
          <p:spPr bwMode="auto">
            <a:xfrm>
              <a:off x="0" y="46"/>
              <a:ext cx="136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423" name="Line 34"/>
            <p:cNvSpPr>
              <a:spLocks noChangeShapeType="1"/>
            </p:cNvSpPr>
            <p:nvPr/>
          </p:nvSpPr>
          <p:spPr bwMode="auto">
            <a:xfrm>
              <a:off x="1588" y="0"/>
              <a:ext cx="1" cy="4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26491" tIns="63243" rIns="126491" bIns="63243"/>
            <a:lstStyle/>
            <a:p>
              <a:pPr algn="l" defTabSz="1266825" eaLnBrk="0" hangingPunct="0">
                <a:spcBef>
                  <a:spcPct val="0"/>
                </a:spcBef>
                <a:buSzTx/>
                <a:buFont typeface="Arial" pitchFamily="34" charset="0"/>
                <a:buNone/>
              </a:pPr>
              <a:endParaRPr lang="zh-CN" altLang="en-US" sz="2500" b="0" i="0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SimSun" pitchFamily="2" charset="-122"/>
          <a:sym typeface="Arial" pitchFamily="34" charset="0"/>
        </a:defRPr>
      </a:lvl2pPr>
      <a:lvl3pPr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SimSun" pitchFamily="2" charset="-122"/>
          <a:sym typeface="Arial" pitchFamily="34" charset="0"/>
        </a:defRPr>
      </a:lvl3pPr>
      <a:lvl4pPr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SimSun" pitchFamily="2" charset="-122"/>
          <a:sym typeface="Arial" pitchFamily="34" charset="0"/>
        </a:defRPr>
      </a:lvl4pPr>
      <a:lvl5pPr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SimSun" pitchFamily="2" charset="-122"/>
          <a:sym typeface="Arial" pitchFamily="34" charset="0"/>
        </a:defRPr>
      </a:lvl5pPr>
      <a:lvl6pPr marL="457200"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SimSun" pitchFamily="2" charset="-122"/>
          <a:sym typeface="Arial" pitchFamily="34" charset="0"/>
        </a:defRPr>
      </a:lvl6pPr>
      <a:lvl7pPr marL="914400"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SimSun" pitchFamily="2" charset="-122"/>
          <a:sym typeface="Arial" pitchFamily="34" charset="0"/>
        </a:defRPr>
      </a:lvl7pPr>
      <a:lvl8pPr marL="1371600"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SimSun" pitchFamily="2" charset="-122"/>
          <a:sym typeface="Arial" pitchFamily="34" charset="0"/>
        </a:defRPr>
      </a:lvl8pPr>
      <a:lvl9pPr marL="1828800" algn="ctr" defTabSz="126682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pitchFamily="34" charset="0"/>
          <a:ea typeface="SimSun" pitchFamily="2" charset="-122"/>
          <a:sym typeface="Arial" pitchFamily="34" charset="0"/>
        </a:defRPr>
      </a:lvl9pPr>
    </p:titleStyle>
    <p:bodyStyle>
      <a:lvl1pPr marL="474663" indent="-474663" algn="l" defTabSz="0" rtl="0" fontAlgn="base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1028700" indent="-396875" algn="l" defTabSz="0" rtl="0" fontAlgn="base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582738" indent="-315913" algn="l" defTabSz="0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2216150" indent="-315913" algn="l" defTabSz="0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847975" indent="-314325" algn="l" defTabSz="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3305175" indent="-314325" algn="l" defTabSz="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3762375" indent="-314325" algn="l" defTabSz="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4219575" indent="-314325" algn="l" defTabSz="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4676775" indent="-314325" algn="l" defTabSz="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454" name="Picture 6"/>
          <p:cNvPicPr>
            <a:picLocks noChangeAspect="1" noChangeArrowheads="1"/>
          </p:cNvPicPr>
          <p:nvPr/>
        </p:nvPicPr>
        <p:blipFill>
          <a:blip r:embed="rId2" cstate="print"/>
          <a:srcRect l="1154"/>
          <a:stretch>
            <a:fillRect/>
          </a:stretch>
        </p:blipFill>
        <p:spPr bwMode="auto">
          <a:xfrm>
            <a:off x="0" y="0"/>
            <a:ext cx="9958388" cy="692150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872451" name="Text Box 3"/>
          <p:cNvSpPr txBox="1">
            <a:spLocks noChangeArrowheads="1"/>
          </p:cNvSpPr>
          <p:nvPr/>
        </p:nvSpPr>
        <p:spPr bwMode="auto">
          <a:xfrm>
            <a:off x="3810000" y="2746375"/>
            <a:ext cx="4108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20" tIns="63258" rIns="126520" bIns="63258">
            <a:spAutoFit/>
          </a:bodyPr>
          <a:lstStyle/>
          <a:p>
            <a:pPr algn="l"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2500" b="0" i="0"/>
          </a:p>
        </p:txBody>
      </p:sp>
      <p:sp>
        <p:nvSpPr>
          <p:cNvPr id="872452" name="Text Box 4"/>
          <p:cNvSpPr txBox="1">
            <a:spLocks noChangeArrowheads="1"/>
          </p:cNvSpPr>
          <p:nvPr/>
        </p:nvSpPr>
        <p:spPr bwMode="auto">
          <a:xfrm>
            <a:off x="3405188" y="800100"/>
            <a:ext cx="6299200" cy="148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20" tIns="63258" rIns="126520" bIns="63258">
            <a:spAutoFit/>
          </a:bodyPr>
          <a:lstStyle/>
          <a:p>
            <a:pPr defTabSz="1266825"/>
            <a:r>
              <a:rPr lang="zh-CN" altLang="en-US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金牌班组长管理技能与综合素质提升</a:t>
            </a:r>
            <a:endParaRPr lang="zh-CN" altLang="en-US" sz="4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2453" name="Text Box 5"/>
          <p:cNvSpPr txBox="1">
            <a:spLocks noChangeArrowheads="1"/>
          </p:cNvSpPr>
          <p:nvPr/>
        </p:nvSpPr>
        <p:spPr bwMode="auto">
          <a:xfrm>
            <a:off x="3800475" y="2528888"/>
            <a:ext cx="610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20" tIns="63258" rIns="126520" bIns="63258">
            <a:spAutoFit/>
          </a:bodyPr>
          <a:lstStyle/>
          <a:p>
            <a:pPr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b="0" i="0">
                <a:ea typeface="微软雅黑" pitchFamily="34" charset="-122"/>
              </a:rPr>
              <a:t>主讲人：杨海军      百朗专职讲师、咨询师</a:t>
            </a:r>
          </a:p>
          <a:p>
            <a:pPr defTabSz="1266825" eaLnBrk="0" hangingPunct="0"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b="0" i="0">
              <a:solidFill>
                <a:srgbClr val="83B02F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45100" y="1771650"/>
            <a:ext cx="4310063" cy="3170238"/>
          </a:xfrm>
          <a:solidFill>
            <a:srgbClr val="CC3300"/>
          </a:solidFill>
          <a:ln w="19050" cap="flat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zh-CN" altLang="en-US" sz="18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■ 是企业最基层的管理者</a:t>
            </a:r>
            <a:r>
              <a:rPr lang="en-US" altLang="zh-CN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班组长的水平决定企业的执行力；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zh-CN" altLang="en-US" sz="180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zh-CN" altLang="en-US" sz="180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■ 是品质</a:t>
            </a:r>
            <a:r>
              <a:rPr lang="en-US" altLang="zh-CN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Q</a:t>
            </a: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、成本</a:t>
            </a:r>
            <a:r>
              <a:rPr lang="en-US" altLang="zh-CN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、交货期</a:t>
            </a:r>
            <a:r>
              <a:rPr lang="en-US" altLang="zh-CN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、士气</a:t>
            </a:r>
            <a:r>
              <a:rPr lang="en-US" altLang="zh-CN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M </a:t>
            </a: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、安全</a:t>
            </a:r>
            <a:r>
              <a:rPr lang="en-US" altLang="zh-CN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指标达成最直接的责任人；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zh-CN" altLang="en-US" sz="180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zh-CN" altLang="en-US" sz="180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■ 车间主管素质直接影响企业的 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 经营效益和竞争力。</a:t>
            </a:r>
          </a:p>
        </p:txBody>
      </p:sp>
      <p:grpSp>
        <p:nvGrpSpPr>
          <p:cNvPr id="1559555" name="Group 3"/>
          <p:cNvGrpSpPr>
            <a:grpSpLocks/>
          </p:cNvGrpSpPr>
          <p:nvPr/>
        </p:nvGrpSpPr>
        <p:grpSpPr bwMode="auto">
          <a:xfrm>
            <a:off x="576263" y="1492250"/>
            <a:ext cx="3340100" cy="2995613"/>
            <a:chOff x="353" y="610"/>
            <a:chExt cx="1942" cy="1887"/>
          </a:xfrm>
        </p:grpSpPr>
        <p:sp>
          <p:nvSpPr>
            <p:cNvPr id="1559556" name="AutoShape 4"/>
            <p:cNvSpPr>
              <a:spLocks noChangeArrowheads="1"/>
            </p:cNvSpPr>
            <p:nvPr/>
          </p:nvSpPr>
          <p:spPr bwMode="auto">
            <a:xfrm>
              <a:off x="353" y="1052"/>
              <a:ext cx="1942" cy="1360"/>
            </a:xfrm>
            <a:prstGeom prst="triangle">
              <a:avLst>
                <a:gd name="adj" fmla="val 50000"/>
              </a:avLst>
            </a:prstGeom>
            <a:solidFill>
              <a:srgbClr val="0DAFD5"/>
            </a:solidFill>
            <a:ln w="19050" cap="sq">
              <a:miter lim="800000"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DAFD5"/>
              </a:extrusionClr>
            </a:sp3d>
          </p:spPr>
          <p:txBody>
            <a:bodyPr wrap="none" lIns="91430" tIns="45714" rIns="91430" bIns="45714" anchor="ctr">
              <a:flatTx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kumimoji="1" lang="zh-CN" altLang="en-US" sz="1800" i="0">
                <a:solidFill>
                  <a:srgbClr val="EFE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59557" name="Line 5"/>
            <p:cNvSpPr>
              <a:spLocks noChangeShapeType="1"/>
            </p:cNvSpPr>
            <p:nvPr/>
          </p:nvSpPr>
          <p:spPr bwMode="auto">
            <a:xfrm>
              <a:off x="976" y="1553"/>
              <a:ext cx="705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zh-CN" altLang="en-US"/>
            </a:p>
          </p:txBody>
        </p:sp>
        <p:sp>
          <p:nvSpPr>
            <p:cNvPr id="1559558" name="Line 6"/>
            <p:cNvSpPr>
              <a:spLocks noChangeShapeType="1"/>
            </p:cNvSpPr>
            <p:nvPr/>
          </p:nvSpPr>
          <p:spPr bwMode="auto">
            <a:xfrm>
              <a:off x="755" y="1854"/>
              <a:ext cx="1146" cy="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zh-CN" altLang="en-US"/>
            </a:p>
          </p:txBody>
        </p:sp>
        <p:sp>
          <p:nvSpPr>
            <p:cNvPr id="1559559" name="Line 7"/>
            <p:cNvSpPr>
              <a:spLocks noChangeShapeType="1"/>
            </p:cNvSpPr>
            <p:nvPr/>
          </p:nvSpPr>
          <p:spPr bwMode="auto">
            <a:xfrm flipV="1">
              <a:off x="519" y="2173"/>
              <a:ext cx="1593" cy="1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>
              <a:flatTx/>
            </a:bodyPr>
            <a:lstStyle/>
            <a:p>
              <a:endParaRPr lang="zh-CN" altLang="en-US"/>
            </a:p>
          </p:txBody>
        </p:sp>
        <p:sp>
          <p:nvSpPr>
            <p:cNvPr id="1559560" name="AutoShape 8"/>
            <p:cNvSpPr>
              <a:spLocks noChangeArrowheads="1"/>
            </p:cNvSpPr>
            <p:nvPr/>
          </p:nvSpPr>
          <p:spPr bwMode="auto">
            <a:xfrm>
              <a:off x="729" y="610"/>
              <a:ext cx="1092" cy="1009"/>
            </a:xfrm>
            <a:prstGeom prst="triangle">
              <a:avLst>
                <a:gd name="adj" fmla="val 50000"/>
              </a:avLst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53993" tIns="45714" rIns="53993" bIns="45714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kumimoji="1" lang="zh-CN" altLang="en-US" sz="1600" i="0">
                <a:solidFill>
                  <a:srgbClr val="EFE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1" lang="zh-CN" altLang="en-US" sz="1600" i="0">
                  <a:solidFill>
                    <a:srgbClr val="EFE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  <a:r>
                <a:rPr kumimoji="1" lang="zh-CN" altLang="en-US" sz="1700" i="0">
                  <a:solidFill>
                    <a:srgbClr val="EFE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决策者</a:t>
              </a:r>
            </a:p>
          </p:txBody>
        </p:sp>
        <p:sp>
          <p:nvSpPr>
            <p:cNvPr id="1559561" name="AutoShape 9"/>
            <p:cNvSpPr>
              <a:spLocks noChangeArrowheads="1"/>
            </p:cNvSpPr>
            <p:nvPr/>
          </p:nvSpPr>
          <p:spPr bwMode="auto">
            <a:xfrm>
              <a:off x="773" y="1281"/>
              <a:ext cx="1012" cy="577"/>
            </a:xfrm>
            <a:prstGeom prst="triangle">
              <a:avLst>
                <a:gd name="adj" fmla="val 50000"/>
              </a:avLst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53993" tIns="45714" rIns="53993" bIns="45714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1" lang="zh-CN" altLang="en-US" sz="1800" i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管理者</a:t>
              </a:r>
            </a:p>
          </p:txBody>
        </p:sp>
        <p:sp>
          <p:nvSpPr>
            <p:cNvPr id="1559562" name="AutoShape 10"/>
            <p:cNvSpPr>
              <a:spLocks noChangeArrowheads="1"/>
            </p:cNvSpPr>
            <p:nvPr/>
          </p:nvSpPr>
          <p:spPr bwMode="auto">
            <a:xfrm>
              <a:off x="763" y="1581"/>
              <a:ext cx="1030" cy="577"/>
            </a:xfrm>
            <a:prstGeom prst="triangle">
              <a:avLst>
                <a:gd name="adj" fmla="val 50000"/>
              </a:avLst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53993" tIns="45714" rIns="53993" bIns="45714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1" lang="zh-CN" altLang="en-US" sz="1800" i="0">
                  <a:solidFill>
                    <a:srgbClr val="EFE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督导者</a:t>
              </a:r>
            </a:p>
          </p:txBody>
        </p:sp>
        <p:sp>
          <p:nvSpPr>
            <p:cNvPr id="1559563" name="AutoShape 11"/>
            <p:cNvSpPr>
              <a:spLocks noChangeArrowheads="1"/>
            </p:cNvSpPr>
            <p:nvPr/>
          </p:nvSpPr>
          <p:spPr bwMode="auto">
            <a:xfrm>
              <a:off x="399" y="1920"/>
              <a:ext cx="1748" cy="577"/>
            </a:xfrm>
            <a:prstGeom prst="triangle">
              <a:avLst>
                <a:gd name="adj" fmla="val 50000"/>
              </a:avLst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30" tIns="45714" rIns="91430" bIns="45714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1" lang="zh-CN" altLang="en-US" sz="1600" i="0">
                  <a:solidFill>
                    <a:srgbClr val="EFE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kumimoji="1" lang="zh-CN" altLang="en-US" sz="1800" i="0">
                  <a:solidFill>
                    <a:srgbClr val="EFE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操作执行者</a:t>
              </a:r>
            </a:p>
          </p:txBody>
        </p:sp>
      </p:grpSp>
      <p:sp>
        <p:nvSpPr>
          <p:cNvPr id="1559564" name="Text Box 12"/>
          <p:cNvSpPr txBox="1">
            <a:spLocks noChangeArrowheads="1"/>
          </p:cNvSpPr>
          <p:nvPr/>
        </p:nvSpPr>
        <p:spPr bwMode="auto">
          <a:xfrm>
            <a:off x="1319213" y="4413250"/>
            <a:ext cx="18383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2000" i="0">
                <a:latin typeface="Times New Roman" pitchFamily="18" charset="0"/>
                <a:ea typeface="楷体_GB2312" pitchFamily="49" charset="-122"/>
              </a:rPr>
              <a:t>组织的层次</a:t>
            </a:r>
          </a:p>
        </p:txBody>
      </p:sp>
      <p:sp>
        <p:nvSpPr>
          <p:cNvPr id="1559565" name="Oval 13"/>
          <p:cNvSpPr>
            <a:spLocks noChangeArrowheads="1"/>
          </p:cNvSpPr>
          <p:nvPr/>
        </p:nvSpPr>
        <p:spPr bwMode="auto">
          <a:xfrm>
            <a:off x="1336675" y="3459163"/>
            <a:ext cx="1616075" cy="342900"/>
          </a:xfrm>
          <a:prstGeom prst="ellipse">
            <a:avLst/>
          </a:prstGeom>
          <a:noFill/>
          <a:ln w="19050" cap="sq">
            <a:solidFill>
              <a:srgbClr val="CC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59566" name="Line 14"/>
          <p:cNvSpPr>
            <a:spLocks noChangeShapeType="1"/>
          </p:cNvSpPr>
          <p:nvPr/>
        </p:nvSpPr>
        <p:spPr bwMode="auto">
          <a:xfrm flipV="1">
            <a:off x="2976563" y="3395663"/>
            <a:ext cx="673100" cy="18097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559567" name="AutoShape 15"/>
          <p:cNvSpPr>
            <a:spLocks noChangeArrowheads="1"/>
          </p:cNvSpPr>
          <p:nvPr/>
        </p:nvSpPr>
        <p:spPr bwMode="auto">
          <a:xfrm>
            <a:off x="3727450" y="2735263"/>
            <a:ext cx="1195388" cy="1336675"/>
          </a:xfrm>
          <a:custGeom>
            <a:avLst/>
            <a:gdLst>
              <a:gd name="G0" fmla="+- 10827 0 0"/>
              <a:gd name="G1" fmla="+- 5394 0 0"/>
              <a:gd name="G2" fmla="+- 21600 0 5394"/>
              <a:gd name="G3" fmla="+- 10800 0 5394"/>
              <a:gd name="G4" fmla="+- 21600 0 10827"/>
              <a:gd name="G5" fmla="*/ G4 G3 10800"/>
              <a:gd name="G6" fmla="+- 21600 0 G5"/>
              <a:gd name="T0" fmla="*/ 10827 w 21600"/>
              <a:gd name="T1" fmla="*/ 0 h 21600"/>
              <a:gd name="T2" fmla="*/ 0 w 21600"/>
              <a:gd name="T3" fmla="*/ 10800 h 21600"/>
              <a:gd name="T4" fmla="*/ 1082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27" y="0"/>
                </a:moveTo>
                <a:lnTo>
                  <a:pt x="10827" y="5394"/>
                </a:lnTo>
                <a:lnTo>
                  <a:pt x="3375" y="5394"/>
                </a:lnTo>
                <a:lnTo>
                  <a:pt x="3375" y="16206"/>
                </a:lnTo>
                <a:lnTo>
                  <a:pt x="10827" y="16206"/>
                </a:lnTo>
                <a:lnTo>
                  <a:pt x="1082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394"/>
                </a:moveTo>
                <a:lnTo>
                  <a:pt x="1350" y="16206"/>
                </a:lnTo>
                <a:lnTo>
                  <a:pt x="2700" y="16206"/>
                </a:lnTo>
                <a:lnTo>
                  <a:pt x="2700" y="5394"/>
                </a:lnTo>
                <a:close/>
              </a:path>
              <a:path w="21600" h="21600">
                <a:moveTo>
                  <a:pt x="0" y="5394"/>
                </a:moveTo>
                <a:lnTo>
                  <a:pt x="0" y="16206"/>
                </a:lnTo>
                <a:lnTo>
                  <a:pt x="675" y="16206"/>
                </a:lnTo>
                <a:lnTo>
                  <a:pt x="675" y="5394"/>
                </a:lnTo>
                <a:close/>
              </a:path>
            </a:pathLst>
          </a:cu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4" rIns="91430" bIns="45714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zh-CN" altLang="en-US" sz="1600" i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楷体_GB2312" pitchFamily="49" charset="-122"/>
            </a:endParaRPr>
          </a:p>
        </p:txBody>
      </p:sp>
      <p:pic>
        <p:nvPicPr>
          <p:cNvPr id="1559568" name="Picture 16" descr="BD0698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4508500"/>
            <a:ext cx="4387850" cy="1625600"/>
          </a:xfrm>
          <a:prstGeom prst="rect">
            <a:avLst/>
          </a:prstGeom>
          <a:noFill/>
        </p:spPr>
      </p:pic>
      <p:sp>
        <p:nvSpPr>
          <p:cNvPr id="1559569" name="Text Box 2"/>
          <p:cNvSpPr txBox="1">
            <a:spLocks noChangeArrowheads="1"/>
          </p:cNvSpPr>
          <p:nvPr/>
        </p:nvSpPr>
        <p:spPr bwMode="auto">
          <a:xfrm>
            <a:off x="1285875" y="547688"/>
            <a:ext cx="7235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3200" dirty="0" smtClean="0">
                <a:latin typeface="SimSun" pitchFamily="2" charset="-122"/>
                <a:ea typeface="微软雅黑" pitchFamily="34" charset="-122"/>
                <a:sym typeface="SimSun" pitchFamily="2" charset="-122"/>
              </a:rPr>
              <a:t>班组长是</a:t>
            </a:r>
            <a:r>
              <a:rPr lang="zh-CN" altLang="en-US" sz="3200" dirty="0">
                <a:latin typeface="SimSun" pitchFamily="2" charset="-122"/>
                <a:ea typeface="微软雅黑" pitchFamily="34" charset="-122"/>
                <a:sym typeface="SimSun" pitchFamily="2" charset="-122"/>
              </a:rPr>
              <a:t>一个什么角色？</a:t>
            </a:r>
            <a:endParaRPr lang="en-US" altLang="zh-CN" sz="3200" dirty="0">
              <a:latin typeface="SimSun" pitchFamily="2" charset="-122"/>
              <a:ea typeface="微软雅黑" pitchFamily="34" charset="-122"/>
              <a:sym typeface="SimSun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Text Box 2"/>
          <p:cNvSpPr txBox="1">
            <a:spLocks noChangeArrowheads="1"/>
          </p:cNvSpPr>
          <p:nvPr/>
        </p:nvSpPr>
        <p:spPr bwMode="auto">
          <a:xfrm>
            <a:off x="4367213" y="3509963"/>
            <a:ext cx="1263650" cy="476250"/>
          </a:xfrm>
          <a:prstGeom prst="rect">
            <a:avLst/>
          </a:prstGeom>
          <a:solidFill>
            <a:srgbClr val="009900"/>
          </a:solidFill>
          <a:ln w="19050" cap="sq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</p:spPr>
        <p:txBody>
          <a:bodyPr lIns="53993" tIns="45714" rIns="53993" bIns="45714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班组长</a:t>
            </a:r>
            <a:endParaRPr kumimoji="1" lang="zh-CN" altLang="en-US" i="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1603" name="Text Box 3"/>
          <p:cNvSpPr txBox="1">
            <a:spLocks noChangeArrowheads="1"/>
          </p:cNvSpPr>
          <p:nvPr/>
        </p:nvSpPr>
        <p:spPr bwMode="auto">
          <a:xfrm>
            <a:off x="4502150" y="4291013"/>
            <a:ext cx="963613" cy="476250"/>
          </a:xfrm>
          <a:prstGeom prst="rect">
            <a:avLst/>
          </a:prstGeom>
          <a:solidFill>
            <a:srgbClr val="FFFF99"/>
          </a:solidFill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latin typeface="楷体_GB2312" pitchFamily="49" charset="-122"/>
                <a:ea typeface="楷体_GB2312" pitchFamily="49" charset="-122"/>
              </a:rPr>
              <a:t>下属</a:t>
            </a:r>
          </a:p>
        </p:txBody>
      </p:sp>
      <p:sp>
        <p:nvSpPr>
          <p:cNvPr id="1561604" name="Text Box 4"/>
          <p:cNvSpPr txBox="1">
            <a:spLocks noChangeArrowheads="1"/>
          </p:cNvSpPr>
          <p:nvPr/>
        </p:nvSpPr>
        <p:spPr bwMode="auto">
          <a:xfrm>
            <a:off x="3244850" y="3311525"/>
            <a:ext cx="503238" cy="842963"/>
          </a:xfrm>
          <a:prstGeom prst="rect">
            <a:avLst/>
          </a:prstGeom>
          <a:solidFill>
            <a:srgbClr val="FFFF99"/>
          </a:solidFill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latin typeface="楷体_GB2312" pitchFamily="49" charset="-122"/>
                <a:ea typeface="楷体_GB2312" pitchFamily="49" charset="-122"/>
              </a:rPr>
              <a:t>公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latin typeface="楷体_GB2312" pitchFamily="49" charset="-122"/>
                <a:ea typeface="楷体_GB2312" pitchFamily="49" charset="-122"/>
              </a:rPr>
              <a:t>司</a:t>
            </a:r>
          </a:p>
        </p:txBody>
      </p:sp>
      <p:sp>
        <p:nvSpPr>
          <p:cNvPr id="1561605" name="Text Box 5"/>
          <p:cNvSpPr txBox="1">
            <a:spLocks noChangeArrowheads="1"/>
          </p:cNvSpPr>
          <p:nvPr/>
        </p:nvSpPr>
        <p:spPr bwMode="auto">
          <a:xfrm>
            <a:off x="4505325" y="2709863"/>
            <a:ext cx="979488" cy="476250"/>
          </a:xfrm>
          <a:prstGeom prst="rect">
            <a:avLst/>
          </a:prstGeom>
          <a:solidFill>
            <a:srgbClr val="FFFF99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latin typeface="楷体_GB2312" pitchFamily="49" charset="-122"/>
                <a:ea typeface="楷体_GB2312" pitchFamily="49" charset="-122"/>
              </a:rPr>
              <a:t>上司</a:t>
            </a:r>
          </a:p>
        </p:txBody>
      </p:sp>
      <p:sp>
        <p:nvSpPr>
          <p:cNvPr id="1561606" name="Line 6"/>
          <p:cNvSpPr>
            <a:spLocks noChangeShapeType="1"/>
          </p:cNvSpPr>
          <p:nvPr/>
        </p:nvSpPr>
        <p:spPr bwMode="auto">
          <a:xfrm flipV="1">
            <a:off x="3776663" y="3738563"/>
            <a:ext cx="550862" cy="3175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561607" name="Line 7"/>
          <p:cNvSpPr>
            <a:spLocks noChangeShapeType="1"/>
          </p:cNvSpPr>
          <p:nvPr/>
        </p:nvSpPr>
        <p:spPr bwMode="auto">
          <a:xfrm flipV="1">
            <a:off x="5665788" y="3738563"/>
            <a:ext cx="579437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561608" name="Line 8"/>
          <p:cNvSpPr>
            <a:spLocks noChangeShapeType="1"/>
          </p:cNvSpPr>
          <p:nvPr/>
        </p:nvSpPr>
        <p:spPr bwMode="auto">
          <a:xfrm rot="5400000" flipH="1">
            <a:off x="4837112" y="3349626"/>
            <a:ext cx="32067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561609" name="Line 9"/>
          <p:cNvSpPr>
            <a:spLocks noChangeShapeType="1"/>
          </p:cNvSpPr>
          <p:nvPr/>
        </p:nvSpPr>
        <p:spPr bwMode="auto">
          <a:xfrm rot="5400000" flipH="1">
            <a:off x="4845844" y="4137819"/>
            <a:ext cx="304800" cy="1588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561610" name="Text Box 10"/>
          <p:cNvSpPr txBox="1">
            <a:spLocks noChangeArrowheads="1"/>
          </p:cNvSpPr>
          <p:nvPr/>
        </p:nvSpPr>
        <p:spPr bwMode="auto">
          <a:xfrm>
            <a:off x="6259513" y="3313113"/>
            <a:ext cx="533400" cy="841375"/>
          </a:xfrm>
          <a:prstGeom prst="rect">
            <a:avLst/>
          </a:prstGeom>
          <a:solidFill>
            <a:srgbClr val="FFFF99"/>
          </a:solidFill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latin typeface="楷体_GB2312" pitchFamily="49" charset="-122"/>
                <a:ea typeface="楷体_GB2312" pitchFamily="49" charset="-122"/>
              </a:rPr>
              <a:t>同</a:t>
            </a:r>
          </a:p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latin typeface="楷体_GB2312" pitchFamily="49" charset="-122"/>
                <a:ea typeface="楷体_GB2312" pitchFamily="49" charset="-122"/>
              </a:rPr>
              <a:t>级</a:t>
            </a:r>
          </a:p>
        </p:txBody>
      </p:sp>
      <p:sp>
        <p:nvSpPr>
          <p:cNvPr id="1561611" name="Text Box 11"/>
          <p:cNvSpPr txBox="1">
            <a:spLocks noChangeArrowheads="1"/>
          </p:cNvSpPr>
          <p:nvPr/>
        </p:nvSpPr>
        <p:spPr bwMode="auto">
          <a:xfrm>
            <a:off x="438150" y="3236913"/>
            <a:ext cx="2771775" cy="1025525"/>
          </a:xfrm>
          <a:prstGeom prst="rect">
            <a:avLst/>
          </a:prstGeom>
          <a:solidFill>
            <a:schemeClr val="accent1"/>
          </a:solidFill>
          <a:ln w="19050" cap="rnd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是基层的管理员</a:t>
            </a:r>
          </a:p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是公司目标达成的直接责任人</a:t>
            </a:r>
          </a:p>
        </p:txBody>
      </p:sp>
      <p:sp>
        <p:nvSpPr>
          <p:cNvPr id="1561612" name="Text Box 12"/>
          <p:cNvSpPr txBox="1">
            <a:spLocks noChangeArrowheads="1"/>
          </p:cNvSpPr>
          <p:nvPr/>
        </p:nvSpPr>
        <p:spPr bwMode="auto">
          <a:xfrm>
            <a:off x="6837363" y="3065463"/>
            <a:ext cx="2471737" cy="1328737"/>
          </a:xfrm>
          <a:prstGeom prst="rect">
            <a:avLst/>
          </a:prstGeom>
          <a:solidFill>
            <a:schemeClr val="accent1"/>
          </a:solidFill>
          <a:ln w="19050" cap="rnd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是工作上的协作</a:t>
            </a:r>
          </a:p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  配合者</a:t>
            </a:r>
          </a:p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是职务晋升的竞</a:t>
            </a:r>
          </a:p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  争对手</a:t>
            </a:r>
            <a:endParaRPr kumimoji="1" lang="zh-CN" altLang="en-US" sz="400" i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1613" name="Text Box 13"/>
          <p:cNvSpPr txBox="1">
            <a:spLocks noChangeArrowheads="1"/>
          </p:cNvSpPr>
          <p:nvPr/>
        </p:nvSpPr>
        <p:spPr bwMode="auto">
          <a:xfrm>
            <a:off x="3419475" y="1981200"/>
            <a:ext cx="3121025" cy="720725"/>
          </a:xfrm>
          <a:prstGeom prst="rect">
            <a:avLst/>
          </a:prstGeom>
          <a:solidFill>
            <a:schemeClr val="accent1"/>
          </a:solidFill>
          <a:ln w="19050" cap="rnd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是命令的贯彻执行者</a:t>
            </a:r>
          </a:p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是上下沟通的桥梁</a:t>
            </a:r>
          </a:p>
        </p:txBody>
      </p:sp>
      <p:sp>
        <p:nvSpPr>
          <p:cNvPr id="1561614" name="Text Box 14"/>
          <p:cNvSpPr txBox="1">
            <a:spLocks noChangeArrowheads="1"/>
          </p:cNvSpPr>
          <p:nvPr/>
        </p:nvSpPr>
        <p:spPr bwMode="auto">
          <a:xfrm>
            <a:off x="4051300" y="4786313"/>
            <a:ext cx="2019300" cy="1027112"/>
          </a:xfrm>
          <a:prstGeom prst="rect">
            <a:avLst/>
          </a:prstGeom>
          <a:solidFill>
            <a:schemeClr val="accent1"/>
          </a:solidFill>
          <a:ln w="19050" cap="rnd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4" rIns="91430" bIns="45714">
            <a:spAutoFit/>
          </a:bodyPr>
          <a:lstStyle/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是直接领导 </a:t>
            </a: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是作业教练</a:t>
            </a:r>
          </a:p>
          <a:p>
            <a:pPr algn="l">
              <a:spcBef>
                <a:spcPct val="0"/>
              </a:spcBef>
              <a:buSzTx/>
              <a:buFontTx/>
              <a:buNone/>
            </a:pPr>
            <a:r>
              <a:rPr kumimoji="1" lang="zh-CN" altLang="en-US" sz="1800" i="0">
                <a:latin typeface="楷体_GB2312" pitchFamily="49" charset="-122"/>
                <a:ea typeface="楷体_GB2312" pitchFamily="49" charset="-122"/>
              </a:rPr>
              <a:t>◇</a:t>
            </a:r>
            <a:r>
              <a:rPr kumimoji="1" lang="zh-CN" altLang="en-US" sz="2000" i="0">
                <a:latin typeface="楷体_GB2312" pitchFamily="49" charset="-122"/>
                <a:ea typeface="楷体_GB2312" pitchFamily="49" charset="-122"/>
              </a:rPr>
              <a:t>是绩效考官</a:t>
            </a:r>
          </a:p>
        </p:txBody>
      </p:sp>
      <p:sp>
        <p:nvSpPr>
          <p:cNvPr id="1561615" name="Text Box 2"/>
          <p:cNvSpPr txBox="1">
            <a:spLocks noChangeArrowheads="1"/>
          </p:cNvSpPr>
          <p:nvPr/>
        </p:nvSpPr>
        <p:spPr bwMode="auto">
          <a:xfrm>
            <a:off x="1285875" y="547688"/>
            <a:ext cx="7235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3200" dirty="0" smtClean="0">
                <a:latin typeface="SimSun" pitchFamily="2" charset="-122"/>
                <a:ea typeface="微软雅黑" pitchFamily="34" charset="-122"/>
                <a:sym typeface="SimSun" pitchFamily="2" charset="-122"/>
              </a:rPr>
              <a:t>班组长是</a:t>
            </a:r>
            <a:r>
              <a:rPr lang="zh-CN" altLang="en-US" sz="3200" dirty="0">
                <a:latin typeface="SimSun" pitchFamily="2" charset="-122"/>
                <a:ea typeface="微软雅黑" pitchFamily="34" charset="-122"/>
                <a:sym typeface="SimSun" pitchFamily="2" charset="-122"/>
              </a:rPr>
              <a:t>一个什么角色？</a:t>
            </a:r>
            <a:endParaRPr lang="en-US" altLang="zh-CN" sz="3200" dirty="0">
              <a:latin typeface="SimSun" pitchFamily="2" charset="-122"/>
              <a:ea typeface="微软雅黑" pitchFamily="34" charset="-122"/>
              <a:sym typeface="SimSun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AutoShape 2"/>
          <p:cNvSpPr>
            <a:spLocks noChangeArrowheads="1"/>
          </p:cNvSpPr>
          <p:nvPr/>
        </p:nvSpPr>
        <p:spPr bwMode="auto">
          <a:xfrm>
            <a:off x="4648200" y="1485900"/>
            <a:ext cx="4845050" cy="1790700"/>
          </a:xfrm>
          <a:prstGeom prst="triangle">
            <a:avLst>
              <a:gd name="adj" fmla="val 50194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66723" name="Oval 3"/>
          <p:cNvSpPr>
            <a:spLocks noChangeArrowheads="1"/>
          </p:cNvSpPr>
          <p:nvPr/>
        </p:nvSpPr>
        <p:spPr bwMode="auto">
          <a:xfrm>
            <a:off x="6440488" y="2209800"/>
            <a:ext cx="1338262" cy="762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第</a:t>
            </a:r>
            <a:r>
              <a:rPr kumimoji="1" lang="ko-KR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Ⅱ</a:t>
            </a: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部分 </a:t>
            </a: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24" name="AutoShape 4"/>
          <p:cNvSpPr>
            <a:spLocks noChangeArrowheads="1"/>
          </p:cNvSpPr>
          <p:nvPr/>
        </p:nvSpPr>
        <p:spPr bwMode="auto">
          <a:xfrm>
            <a:off x="382588" y="1473200"/>
            <a:ext cx="4953000" cy="1803400"/>
          </a:xfrm>
          <a:prstGeom prst="triangle">
            <a:avLst>
              <a:gd name="adj" fmla="val 50194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66725" name="Oval 5"/>
          <p:cNvSpPr>
            <a:spLocks noChangeArrowheads="1"/>
          </p:cNvSpPr>
          <p:nvPr/>
        </p:nvSpPr>
        <p:spPr bwMode="auto">
          <a:xfrm>
            <a:off x="2159000" y="2209800"/>
            <a:ext cx="1443038" cy="762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第</a:t>
            </a:r>
            <a:r>
              <a:rPr kumimoji="1" lang="en-US" altLang="ko-KR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I</a:t>
            </a: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部分  </a:t>
            </a: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26" name="Text Box 6"/>
          <p:cNvSpPr txBox="1">
            <a:spLocks noChangeArrowheads="1"/>
          </p:cNvSpPr>
          <p:nvPr/>
        </p:nvSpPr>
        <p:spPr bwMode="auto">
          <a:xfrm>
            <a:off x="2311400" y="1600200"/>
            <a:ext cx="556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latinLnBrk="1">
              <a:buSzTx/>
              <a:buFontTx/>
              <a:buNone/>
            </a:pPr>
            <a:r>
              <a:rPr kumimoji="1" lang="zh-CN" altLang="en-US" i="0">
                <a:latin typeface="楷体_GB2312" pitchFamily="49" charset="-122"/>
                <a:ea typeface="楷体_GB2312" pitchFamily="49" charset="-122"/>
              </a:rPr>
              <a:t>阶段</a:t>
            </a:r>
            <a:r>
              <a:rPr kumimoji="1" lang="ko-KR" altLang="en-US" i="0"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en-US" altLang="ko-KR" i="0">
                <a:latin typeface="楷体_GB2312" pitchFamily="49" charset="-122"/>
                <a:ea typeface="楷体_GB2312" pitchFamily="49" charset="-122"/>
              </a:rPr>
              <a:t>I </a:t>
            </a:r>
            <a:r>
              <a:rPr kumimoji="1" lang="en-US" altLang="zh-CN" i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1" lang="en-US" altLang="ko-KR" i="0">
                <a:latin typeface="楷体_GB2312" pitchFamily="49" charset="-122"/>
                <a:ea typeface="楷体_GB2312" pitchFamily="49" charset="-122"/>
              </a:rPr>
              <a:t>                </a:t>
            </a:r>
            <a:r>
              <a:rPr kumimoji="1" lang="zh-CN" altLang="en-US" i="0">
                <a:latin typeface="楷体_GB2312" pitchFamily="49" charset="-122"/>
                <a:ea typeface="楷体_GB2312" pitchFamily="49" charset="-122"/>
              </a:rPr>
              <a:t>阶段</a:t>
            </a:r>
            <a:r>
              <a:rPr kumimoji="1" lang="ko-KR" altLang="en-US" i="0">
                <a:latin typeface="楷体_GB2312" pitchFamily="49" charset="-122"/>
                <a:ea typeface="楷体_GB2312" pitchFamily="49" charset="-122"/>
              </a:rPr>
              <a:t> Ⅱ</a:t>
            </a:r>
          </a:p>
        </p:txBody>
      </p:sp>
      <p:sp>
        <p:nvSpPr>
          <p:cNvPr id="1566727" name="Line 7"/>
          <p:cNvSpPr>
            <a:spLocks noChangeShapeType="1"/>
          </p:cNvSpPr>
          <p:nvPr/>
        </p:nvSpPr>
        <p:spPr bwMode="auto">
          <a:xfrm>
            <a:off x="3632200" y="1828800"/>
            <a:ext cx="271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66728" name="Rectangle 8"/>
          <p:cNvSpPr>
            <a:spLocks noChangeArrowheads="1"/>
          </p:cNvSpPr>
          <p:nvPr/>
        </p:nvSpPr>
        <p:spPr bwMode="auto">
          <a:xfrm>
            <a:off x="685800" y="3276600"/>
            <a:ext cx="4572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6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S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管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理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29" name="Rectangle 9"/>
          <p:cNvSpPr>
            <a:spLocks noChangeArrowheads="1"/>
          </p:cNvSpPr>
          <p:nvPr/>
        </p:nvSpPr>
        <p:spPr bwMode="auto">
          <a:xfrm>
            <a:off x="8667750" y="3276600"/>
            <a:ext cx="4572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时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间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管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理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30" name="Rectangle 10"/>
          <p:cNvSpPr>
            <a:spLocks noChangeArrowheads="1"/>
          </p:cNvSpPr>
          <p:nvPr/>
        </p:nvSpPr>
        <p:spPr bwMode="auto">
          <a:xfrm>
            <a:off x="1771650" y="3276600"/>
            <a:ext cx="4572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O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J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T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教导   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31" name="Rectangle 11"/>
          <p:cNvSpPr>
            <a:spLocks noChangeArrowheads="1"/>
          </p:cNvSpPr>
          <p:nvPr/>
        </p:nvSpPr>
        <p:spPr bwMode="auto">
          <a:xfrm>
            <a:off x="2844800" y="3276600"/>
            <a:ext cx="4572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I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E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手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法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32" name="Rectangle 12"/>
          <p:cNvSpPr>
            <a:spLocks noChangeArrowheads="1"/>
          </p:cNvSpPr>
          <p:nvPr/>
        </p:nvSpPr>
        <p:spPr bwMode="auto">
          <a:xfrm>
            <a:off x="4000500" y="3276600"/>
            <a:ext cx="4572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Q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en-US" altLang="zh-CN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C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手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法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33" name="Rectangle 13"/>
          <p:cNvSpPr>
            <a:spLocks noChangeArrowheads="1"/>
          </p:cNvSpPr>
          <p:nvPr/>
        </p:nvSpPr>
        <p:spPr bwMode="auto">
          <a:xfrm>
            <a:off x="5118100" y="3276600"/>
            <a:ext cx="4572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团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队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知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识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34" name="Rectangle 14"/>
          <p:cNvSpPr>
            <a:spLocks noChangeArrowheads="1"/>
          </p:cNvSpPr>
          <p:nvPr/>
        </p:nvSpPr>
        <p:spPr bwMode="auto">
          <a:xfrm>
            <a:off x="6311900" y="3276600"/>
            <a:ext cx="4572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沟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通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技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巧</a:t>
            </a: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atinLnBrk="1">
              <a:spcBef>
                <a:spcPct val="0"/>
              </a:spcBef>
              <a:buSzTx/>
              <a:buFontTx/>
              <a:buNone/>
            </a:pP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35" name="Rectangle 15"/>
          <p:cNvSpPr>
            <a:spLocks noChangeArrowheads="1"/>
          </p:cNvSpPr>
          <p:nvPr/>
        </p:nvSpPr>
        <p:spPr bwMode="auto">
          <a:xfrm>
            <a:off x="7543800" y="3276600"/>
            <a:ext cx="4572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l"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l"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激</a:t>
            </a:r>
          </a:p>
          <a:p>
            <a:pPr algn="l"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励</a:t>
            </a:r>
          </a:p>
          <a:p>
            <a:pPr algn="l"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技</a:t>
            </a:r>
          </a:p>
          <a:p>
            <a:pPr algn="l"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巧</a:t>
            </a:r>
          </a:p>
          <a:p>
            <a:pPr algn="l"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l" latinLnBrk="1">
              <a:spcBef>
                <a:spcPct val="0"/>
              </a:spcBef>
              <a:buSzTx/>
              <a:buFontTx/>
              <a:buNone/>
            </a:pPr>
            <a:endParaRPr kumimoji="1" lang="zh-CN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l" latinLnBrk="1">
              <a:spcBef>
                <a:spcPct val="0"/>
              </a:spcBef>
              <a:buSzTx/>
              <a:buFontTx/>
              <a:buNone/>
            </a:pPr>
            <a:endParaRPr kumimoji="1" lang="ko-KR" altLang="en-US" i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66736" name="Rectangle 16"/>
          <p:cNvSpPr>
            <a:spLocks noChangeArrowheads="1"/>
          </p:cNvSpPr>
          <p:nvPr/>
        </p:nvSpPr>
        <p:spPr bwMode="auto">
          <a:xfrm>
            <a:off x="577850" y="5562600"/>
            <a:ext cx="9036050" cy="546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1"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</a:t>
            </a:r>
            <a:r>
              <a:rPr kumimoji="1" lang="zh-CN" altLang="en-US" sz="3200" i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班组长必</a:t>
            </a:r>
            <a:r>
              <a:rPr kumimoji="1" lang="zh-CN" altLang="en-US" sz="3200" i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备的专业技能和职业素养     </a:t>
            </a:r>
          </a:p>
        </p:txBody>
      </p:sp>
      <p:sp>
        <p:nvSpPr>
          <p:cNvPr id="1566737" name="Rectangle 17"/>
          <p:cNvSpPr>
            <a:spLocks noChangeArrowheads="1"/>
          </p:cNvSpPr>
          <p:nvPr/>
        </p:nvSpPr>
        <p:spPr bwMode="auto">
          <a:xfrm>
            <a:off x="1651000" y="574675"/>
            <a:ext cx="6851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班组建设</a:t>
            </a:r>
            <a:r>
              <a:rPr kumimoji="1"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对班组长的</a:t>
            </a:r>
            <a:r>
              <a:rPr kumimoji="1"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要求</a:t>
            </a:r>
          </a:p>
        </p:txBody>
      </p:sp>
      <p:sp>
        <p:nvSpPr>
          <p:cNvPr id="1566738" name="Line 18"/>
          <p:cNvSpPr>
            <a:spLocks noChangeShapeType="1"/>
          </p:cNvSpPr>
          <p:nvPr/>
        </p:nvSpPr>
        <p:spPr bwMode="auto">
          <a:xfrm>
            <a:off x="0" y="1295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plus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标题 3"/>
          <p:cNvSpPr>
            <a:spLocks noGrp="1"/>
          </p:cNvSpPr>
          <p:nvPr>
            <p:ph type="ctrTitle" idx="4294967295"/>
          </p:nvPr>
        </p:nvSpPr>
        <p:spPr>
          <a:xfrm>
            <a:off x="742950" y="2714625"/>
            <a:ext cx="8420100" cy="1471613"/>
          </a:xfrm>
        </p:spPr>
        <p:txBody>
          <a:bodyPr lIns="91386" tIns="45690" rIns="91386" bIns="45690"/>
          <a:lstStyle/>
          <a:p>
            <a:pPr algn="ctr"/>
            <a:r>
              <a:rPr lang="zh-CN" altLang="en-US" dirty="0"/>
              <a:t>   </a:t>
            </a:r>
            <a:r>
              <a:rPr lang="zh-CN" altLang="en-US" dirty="0" smtClean="0"/>
              <a:t>第二部</a:t>
            </a:r>
            <a:r>
              <a:rPr lang="zh-CN" altLang="en-US" dirty="0"/>
              <a:t>分：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>班组员工培训管理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ChangeArrowheads="1"/>
          </p:cNvSpPr>
          <p:nvPr/>
        </p:nvSpPr>
        <p:spPr bwMode="auto">
          <a:xfrm>
            <a:off x="1816100" y="381001"/>
            <a:ext cx="647157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kumimoji="1" lang="zh-CN" altLang="en-US" sz="4400" b="1">
                <a:latin typeface="微软雅黑" pitchFamily="34" charset="-122"/>
                <a:ea typeface="微软雅黑" pitchFamily="34" charset="-122"/>
                <a:cs typeface="Arial Unicode MS"/>
              </a:rPr>
              <a:t>工作教导（</a:t>
            </a:r>
            <a:r>
              <a:rPr kumimoji="1" lang="en-US" altLang="zh-CN" sz="4400" b="1">
                <a:latin typeface="微软雅黑" pitchFamily="34" charset="-122"/>
                <a:ea typeface="微软雅黑" pitchFamily="34" charset="-122"/>
                <a:cs typeface="Arial Unicode MS"/>
              </a:rPr>
              <a:t>JI</a:t>
            </a:r>
            <a:r>
              <a:rPr kumimoji="1" lang="zh-CN" altLang="en-US" sz="4400" b="1">
                <a:latin typeface="微软雅黑" pitchFamily="34" charset="-122"/>
                <a:ea typeface="微软雅黑" pitchFamily="34" charset="-122"/>
                <a:cs typeface="Arial Unicode MS"/>
              </a:rPr>
              <a:t>）四段法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563975" y="2789244"/>
            <a:ext cx="1498090" cy="730260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第一步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382506" y="3446479"/>
            <a:ext cx="1898567" cy="116841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</a:pPr>
            <a:r>
              <a:rPr kumimoji="1" lang="zh-CN" altLang="en-US" sz="2400" b="1" i="1">
                <a:latin typeface="华文细黑" pitchFamily="2" charset="-122"/>
                <a:ea typeface="Arial Unicode MS"/>
                <a:cs typeface="Arial Unicode MS"/>
              </a:rPr>
              <a:t>做好受训前</a:t>
            </a:r>
          </a:p>
          <a:p>
            <a:pPr marL="455613" indent="-455613" algn="ctr">
              <a:spcBef>
                <a:spcPct val="50000"/>
              </a:spcBef>
              <a:buSzPct val="120000"/>
            </a:pPr>
            <a:r>
              <a:rPr kumimoji="1" lang="zh-CN" altLang="en-US" sz="2400" b="1" i="1">
                <a:latin typeface="华文细黑" pitchFamily="2" charset="-122"/>
                <a:ea typeface="Arial Unicode MS"/>
                <a:cs typeface="Arial Unicode MS"/>
              </a:rPr>
              <a:t>的准备</a:t>
            </a:r>
            <a:endParaRPr lang="zh-CN" altLang="en-US" sz="2400" b="1" i="1"/>
          </a:p>
        </p:txBody>
      </p:sp>
      <p:sp>
        <p:nvSpPr>
          <p:cNvPr id="6" name="圆角矩形 5"/>
          <p:cNvSpPr/>
          <p:nvPr/>
        </p:nvSpPr>
        <p:spPr bwMode="auto">
          <a:xfrm>
            <a:off x="2974592" y="2752732"/>
            <a:ext cx="1496745" cy="730260"/>
          </a:xfrm>
          <a:prstGeom prst="round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第二步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2755521" y="3409965"/>
            <a:ext cx="1897591" cy="116841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</a:pPr>
            <a:r>
              <a:rPr kumimoji="1" lang="zh-CN" altLang="en-US" sz="2400" b="1" i="1">
                <a:latin typeface="华文细黑" pitchFamily="2" charset="-122"/>
                <a:ea typeface="Arial Unicode MS"/>
                <a:cs typeface="Arial Unicode MS"/>
              </a:rPr>
              <a:t>说明</a:t>
            </a:r>
          </a:p>
          <a:p>
            <a:pPr marL="455613" indent="-455613" algn="ctr">
              <a:spcBef>
                <a:spcPct val="50000"/>
              </a:spcBef>
              <a:buSzPct val="120000"/>
            </a:pPr>
            <a:r>
              <a:rPr kumimoji="1" lang="zh-CN" altLang="en-US" sz="2400" b="1" i="1">
                <a:latin typeface="华文细黑" pitchFamily="2" charset="-122"/>
                <a:ea typeface="Arial Unicode MS"/>
                <a:cs typeface="Arial Unicode MS"/>
              </a:rPr>
              <a:t>介绍操作</a:t>
            </a:r>
            <a:endParaRPr lang="zh-CN" altLang="en-US" sz="2400" b="1" i="1"/>
          </a:p>
        </p:txBody>
      </p:sp>
      <p:sp>
        <p:nvSpPr>
          <p:cNvPr id="8" name="圆角矩形 7"/>
          <p:cNvSpPr/>
          <p:nvPr/>
        </p:nvSpPr>
        <p:spPr bwMode="auto">
          <a:xfrm>
            <a:off x="5310795" y="2716218"/>
            <a:ext cx="1498091" cy="730260"/>
          </a:xfrm>
          <a:prstGeom prst="roundRect">
            <a:avLst/>
          </a:prstGeom>
          <a:solidFill>
            <a:srgbClr val="66FF33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第三步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5092505" y="3373453"/>
            <a:ext cx="1897701" cy="116841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</a:pPr>
            <a:r>
              <a:rPr kumimoji="1" lang="zh-CN" altLang="en-US" sz="2400" b="1" i="1">
                <a:latin typeface="华文细黑" pitchFamily="2" charset="-122"/>
                <a:ea typeface="Arial Unicode MS"/>
                <a:cs typeface="Arial Unicode MS"/>
              </a:rPr>
              <a:t>让实习者</a:t>
            </a:r>
          </a:p>
          <a:p>
            <a:pPr marL="455613" indent="-455613" algn="ctr">
              <a:spcBef>
                <a:spcPct val="50000"/>
              </a:spcBef>
              <a:buSzPct val="120000"/>
            </a:pPr>
            <a:r>
              <a:rPr kumimoji="1" lang="zh-CN" altLang="en-US" sz="2400" b="1" i="1">
                <a:latin typeface="华文细黑" pitchFamily="2" charset="-122"/>
                <a:ea typeface="Arial Unicode MS"/>
                <a:cs typeface="Arial Unicode MS"/>
              </a:rPr>
              <a:t>实操</a:t>
            </a:r>
            <a:endParaRPr lang="zh-CN" altLang="en-US" sz="2400" b="1" i="1"/>
          </a:p>
        </p:txBody>
      </p:sp>
      <p:sp>
        <p:nvSpPr>
          <p:cNvPr id="10" name="圆角矩形 9"/>
          <p:cNvSpPr/>
          <p:nvPr/>
        </p:nvSpPr>
        <p:spPr bwMode="auto">
          <a:xfrm>
            <a:off x="7647493" y="2716218"/>
            <a:ext cx="1496842" cy="730260"/>
          </a:xfrm>
          <a:prstGeom prst="roundRect">
            <a:avLst/>
          </a:prstGeom>
          <a:solidFill>
            <a:srgbClr val="7030A0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第四步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7428588" y="3373453"/>
            <a:ext cx="1898568" cy="116841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</a:pPr>
            <a:r>
              <a:rPr kumimoji="1" lang="zh-CN" altLang="en-US" sz="2400" b="1" i="1">
                <a:latin typeface="华文细黑" pitchFamily="2" charset="-122"/>
                <a:ea typeface="Arial Unicode MS"/>
                <a:cs typeface="Arial Unicode MS"/>
              </a:rPr>
              <a:t>确认和跟进</a:t>
            </a:r>
            <a:endParaRPr lang="zh-CN" altLang="en-US" sz="2400" b="1" i="1"/>
          </a:p>
        </p:txBody>
      </p:sp>
      <p:sp>
        <p:nvSpPr>
          <p:cNvPr id="12" name="右箭头 11"/>
          <p:cNvSpPr/>
          <p:nvPr/>
        </p:nvSpPr>
        <p:spPr bwMode="auto">
          <a:xfrm>
            <a:off x="2280445" y="3044826"/>
            <a:ext cx="438547" cy="328613"/>
          </a:xfrm>
          <a:prstGeom prst="rightArrow">
            <a:avLst/>
          </a:prstGeom>
          <a:solidFill>
            <a:srgbClr val="00FFFF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stealth" w="lg" len="lg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endParaRPr lang="zh-CN" altLang="en-US" b="1" i="1">
              <a:latin typeface="Arial" charset="0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4689873" y="3008313"/>
            <a:ext cx="438546" cy="328612"/>
          </a:xfrm>
          <a:prstGeom prst="rightArrow">
            <a:avLst/>
          </a:prstGeom>
          <a:solidFill>
            <a:srgbClr val="00FFFF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stealth" w="lg" len="lg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endParaRPr lang="zh-CN" altLang="en-US" b="1" i="1">
              <a:latin typeface="Arial" charset="0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7027070" y="2971801"/>
            <a:ext cx="438547" cy="328613"/>
          </a:xfrm>
          <a:prstGeom prst="rightArrow">
            <a:avLst/>
          </a:prstGeom>
          <a:solidFill>
            <a:srgbClr val="00FFFF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stealth" w="lg" len="lg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endParaRPr lang="zh-CN" altLang="en-US" b="1" i="1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143000"/>
            <a:ext cx="6554127" cy="762000"/>
          </a:xfrm>
          <a:ln/>
        </p:spPr>
        <p:txBody>
          <a:bodyPr anchor="b"/>
          <a:lstStyle/>
          <a:p>
            <a:r>
              <a:rPr lang="zh-CN" altLang="en-US" sz="2500" dirty="0">
                <a:ea typeface="黑体" pitchFamily="49" charset="-122"/>
              </a:rPr>
              <a:t>第一阶段</a:t>
            </a:r>
            <a:r>
              <a:rPr lang="en-US" altLang="zh-CN" sz="2500" dirty="0">
                <a:ea typeface="黑体" pitchFamily="49" charset="-122"/>
              </a:rPr>
              <a:t>——</a:t>
            </a:r>
            <a:r>
              <a:rPr lang="zh-CN" altLang="en-US" sz="2500" dirty="0">
                <a:ea typeface="黑体" pitchFamily="49" charset="-122"/>
              </a:rPr>
              <a:t>准备</a:t>
            </a:r>
          </a:p>
        </p:txBody>
      </p:sp>
      <p:sp>
        <p:nvSpPr>
          <p:cNvPr id="794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981200"/>
            <a:ext cx="8585200" cy="3962400"/>
          </a:xfrm>
          <a:ln/>
        </p:spPr>
        <p:txBody>
          <a:bodyPr/>
          <a:lstStyle/>
          <a:p>
            <a:r>
              <a:rPr lang="zh-CN" altLang="en-US" sz="3600" b="1">
                <a:ea typeface="黑体" pitchFamily="49" charset="-122"/>
              </a:rPr>
              <a:t>造成轻松的气氛</a:t>
            </a:r>
          </a:p>
          <a:p>
            <a:r>
              <a:rPr lang="zh-CN" altLang="en-US" sz="3600" b="1">
                <a:ea typeface="黑体" pitchFamily="49" charset="-122"/>
              </a:rPr>
              <a:t>告诉他将教导的工作名称</a:t>
            </a:r>
          </a:p>
          <a:p>
            <a:r>
              <a:rPr lang="zh-CN" altLang="en-US" sz="3600" b="1">
                <a:ea typeface="黑体" pitchFamily="49" charset="-122"/>
              </a:rPr>
              <a:t>询问他是否曾做过这些工作</a:t>
            </a:r>
          </a:p>
          <a:p>
            <a:r>
              <a:rPr lang="zh-CN" altLang="en-US" sz="3600" b="1">
                <a:ea typeface="黑体" pitchFamily="49" charset="-122"/>
              </a:rPr>
              <a:t>强调认真学习的重要</a:t>
            </a:r>
          </a:p>
          <a:p>
            <a:r>
              <a:rPr lang="zh-CN" altLang="en-US" sz="3600" b="1">
                <a:ea typeface="黑体" pitchFamily="49" charset="-122"/>
              </a:rPr>
              <a:t>调整至正确的教导位置</a:t>
            </a:r>
          </a:p>
        </p:txBody>
      </p:sp>
      <p:pic>
        <p:nvPicPr>
          <p:cNvPr id="794628" name="Picture 4" descr="会议管理图片--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7469056" y="3581400"/>
            <a:ext cx="239739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4629" name="Rectangle 5"/>
          <p:cNvSpPr>
            <a:spLocks noChangeArrowheads="1"/>
          </p:cNvSpPr>
          <p:nvPr/>
        </p:nvSpPr>
        <p:spPr bwMode="auto">
          <a:xfrm>
            <a:off x="1238250" y="533400"/>
            <a:ext cx="6851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 anchor="b"/>
          <a:lstStyle/>
          <a:p>
            <a:pPr defTabSz="1266825"/>
            <a:r>
              <a:rPr lang="zh-CN" altLang="en-US" sz="2900" b="1">
                <a:ea typeface="黑体" pitchFamily="49" charset="-122"/>
                <a:sym typeface="Arial" pitchFamily="34" charset="0"/>
              </a:rPr>
              <a:t>正确的工作教导四阶段法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0296" y="579439"/>
            <a:ext cx="5634038" cy="331787"/>
          </a:xfrm>
          <a:ln/>
        </p:spPr>
        <p:txBody>
          <a:bodyPr anchor="b"/>
          <a:lstStyle/>
          <a:p>
            <a:r>
              <a:rPr lang="zh-TW" altLang="en-US">
                <a:ea typeface="黑体" pitchFamily="49" charset="-122"/>
              </a:rPr>
              <a:t>第二阶段</a:t>
            </a:r>
            <a:r>
              <a:rPr lang="en-US">
                <a:ea typeface="黑体" pitchFamily="49" charset="-122"/>
              </a:rPr>
              <a:t>——</a:t>
            </a:r>
            <a:r>
              <a:rPr lang="zh-TW" altLang="en-US">
                <a:ea typeface="黑体" pitchFamily="49" charset="-122"/>
              </a:rPr>
              <a:t>示范</a:t>
            </a:r>
            <a:endParaRPr lang="zh-CN" altLang="en-US">
              <a:ea typeface="黑体" pitchFamily="49" charset="-122"/>
            </a:endParaRPr>
          </a:p>
        </p:txBody>
      </p:sp>
      <p:sp>
        <p:nvSpPr>
          <p:cNvPr id="813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47650" y="1981200"/>
            <a:ext cx="9206045" cy="2971800"/>
          </a:xfrm>
          <a:ln/>
        </p:spPr>
        <p:txBody>
          <a:bodyPr/>
          <a:lstStyle/>
          <a:p>
            <a:r>
              <a:rPr lang="zh-CN" altLang="en-US" sz="2300" b="1" dirty="0">
                <a:ea typeface="黑体" pitchFamily="49" charset="-122"/>
              </a:rPr>
              <a:t>一面做给他看、一面将每一步骤讲给他听</a:t>
            </a:r>
          </a:p>
          <a:p>
            <a:r>
              <a:rPr lang="zh-CN" altLang="en-US" sz="2300" b="1" dirty="0">
                <a:ea typeface="黑体" pitchFamily="49" charset="-122"/>
              </a:rPr>
              <a:t>一面做给他看、一面将每一步骤的要点讲给他听</a:t>
            </a:r>
          </a:p>
          <a:p>
            <a:r>
              <a:rPr lang="zh-CN" altLang="en-US" sz="2300" b="1" dirty="0">
                <a:ea typeface="黑体" pitchFamily="49" charset="-122"/>
              </a:rPr>
              <a:t>一面做给他看、一面将要点的理由讲给他听</a:t>
            </a:r>
          </a:p>
          <a:p>
            <a:r>
              <a:rPr lang="zh-CN" altLang="en-US" sz="2300" b="1" dirty="0">
                <a:ea typeface="黑体" pitchFamily="49" charset="-122"/>
              </a:rPr>
              <a:t>耐心地解答问题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404" y="541339"/>
            <a:ext cx="4517892" cy="377825"/>
          </a:xfrm>
          <a:ln/>
        </p:spPr>
        <p:txBody>
          <a:bodyPr anchor="b"/>
          <a:lstStyle/>
          <a:p>
            <a:r>
              <a:rPr lang="zh-CN" altLang="en-US" sz="2900">
                <a:ea typeface="黑体" pitchFamily="49" charset="-122"/>
              </a:rPr>
              <a:t>第三阶段</a:t>
            </a:r>
            <a:r>
              <a:rPr lang="en-US" altLang="zh-CN" sz="2900">
                <a:ea typeface="黑体" pitchFamily="49" charset="-122"/>
              </a:rPr>
              <a:t>——</a:t>
            </a:r>
            <a:r>
              <a:rPr lang="zh-CN" altLang="en-US" sz="2900">
                <a:ea typeface="黑体" pitchFamily="49" charset="-122"/>
              </a:rPr>
              <a:t>实作</a:t>
            </a:r>
          </a:p>
        </p:txBody>
      </p:sp>
      <p:sp>
        <p:nvSpPr>
          <p:cNvPr id="814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47650" y="1524000"/>
            <a:ext cx="8997950" cy="4114800"/>
          </a:xfrm>
          <a:ln/>
        </p:spPr>
        <p:txBody>
          <a:bodyPr/>
          <a:lstStyle/>
          <a:p>
            <a:r>
              <a:rPr lang="zh-CN" altLang="en-US" sz="3200" b="1">
                <a:ea typeface="黑体" pitchFamily="49" charset="-122"/>
              </a:rPr>
              <a:t>让他做做看</a:t>
            </a:r>
            <a:r>
              <a:rPr lang="en-US" altLang="zh-CN" sz="3200" b="1">
                <a:ea typeface="黑体" pitchFamily="49" charset="-122"/>
              </a:rPr>
              <a:t>——</a:t>
            </a:r>
            <a:r>
              <a:rPr lang="zh-CN" altLang="en-US" sz="3200" b="1">
                <a:ea typeface="黑体" pitchFamily="49" charset="-122"/>
              </a:rPr>
              <a:t>改正错误</a:t>
            </a:r>
          </a:p>
          <a:p>
            <a:r>
              <a:rPr lang="zh-CN" altLang="en-US" sz="3200" b="1">
                <a:ea typeface="黑体" pitchFamily="49" charset="-122"/>
              </a:rPr>
              <a:t>请他做一遍说出主要步骤</a:t>
            </a:r>
          </a:p>
          <a:p>
            <a:r>
              <a:rPr lang="zh-CN" altLang="en-US" sz="3200" b="1">
                <a:ea typeface="黑体" pitchFamily="49" charset="-122"/>
              </a:rPr>
              <a:t>请他再做一遍同时说出要点</a:t>
            </a:r>
          </a:p>
          <a:p>
            <a:r>
              <a:rPr lang="zh-CN" altLang="en-US" sz="3200" b="1">
                <a:ea typeface="黑体" pitchFamily="49" charset="-122"/>
              </a:rPr>
              <a:t>请他再做一遍同时说出要点的理由</a:t>
            </a:r>
          </a:p>
          <a:p>
            <a:r>
              <a:rPr lang="zh-CN" altLang="en-US" sz="3200" b="1">
                <a:ea typeface="黑体" pitchFamily="49" charset="-122"/>
              </a:rPr>
              <a:t>鼓励并确认已彻底了解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4773" y="579439"/>
            <a:ext cx="4471458" cy="331787"/>
          </a:xfrm>
          <a:ln/>
        </p:spPr>
        <p:txBody>
          <a:bodyPr anchor="b"/>
          <a:lstStyle/>
          <a:p>
            <a:r>
              <a:rPr lang="zh-CN" altLang="en-US" sz="2900">
                <a:ea typeface="黑体" pitchFamily="49" charset="-122"/>
              </a:rPr>
              <a:t>第四阶段</a:t>
            </a:r>
            <a:r>
              <a:rPr lang="en-US" altLang="zh-CN" sz="2900">
                <a:ea typeface="黑体" pitchFamily="49" charset="-122"/>
              </a:rPr>
              <a:t>——</a:t>
            </a:r>
            <a:r>
              <a:rPr lang="zh-CN" altLang="en-US" sz="2900">
                <a:ea typeface="黑体" pitchFamily="49" charset="-122"/>
              </a:rPr>
              <a:t>上线</a:t>
            </a:r>
          </a:p>
        </p:txBody>
      </p:sp>
      <p:sp>
        <p:nvSpPr>
          <p:cNvPr id="815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62120" y="1143000"/>
            <a:ext cx="5198930" cy="4114800"/>
          </a:xfrm>
          <a:ln/>
        </p:spPr>
        <p:txBody>
          <a:bodyPr/>
          <a:lstStyle/>
          <a:p>
            <a:r>
              <a:rPr lang="zh-CN" altLang="en-US" sz="4000" b="1">
                <a:ea typeface="黑体" pitchFamily="49" charset="-122"/>
              </a:rPr>
              <a:t>请他加入工作</a:t>
            </a:r>
          </a:p>
          <a:p>
            <a:r>
              <a:rPr lang="zh-CN" altLang="en-US" sz="4000" b="1">
                <a:ea typeface="黑体" pitchFamily="49" charset="-122"/>
              </a:rPr>
              <a:t>指定协助他的人</a:t>
            </a:r>
          </a:p>
          <a:p>
            <a:r>
              <a:rPr lang="zh-CN" altLang="en-US" sz="4000" b="1">
                <a:ea typeface="黑体" pitchFamily="49" charset="-122"/>
              </a:rPr>
              <a:t>常常检查与指导</a:t>
            </a:r>
          </a:p>
          <a:p>
            <a:r>
              <a:rPr lang="zh-CN" altLang="en-US" sz="4000" b="1">
                <a:ea typeface="黑体" pitchFamily="49" charset="-122"/>
              </a:rPr>
              <a:t>鼓励发问</a:t>
            </a:r>
          </a:p>
          <a:p>
            <a:r>
              <a:rPr lang="zh-CN" altLang="en-US" sz="4000" b="1">
                <a:ea typeface="黑体" pitchFamily="49" charset="-122"/>
              </a:rPr>
              <a:t>逐渐减少指导</a:t>
            </a:r>
          </a:p>
        </p:txBody>
      </p:sp>
      <p:pic>
        <p:nvPicPr>
          <p:cNvPr id="815108" name="Picture 4" descr="PE01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829" y="3681414"/>
            <a:ext cx="5185171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1579" y="579438"/>
            <a:ext cx="5623719" cy="266700"/>
          </a:xfrm>
          <a:ln/>
        </p:spPr>
        <p:txBody>
          <a:bodyPr/>
          <a:lstStyle/>
          <a:p>
            <a:r>
              <a:rPr lang="zh-TW" altLang="en-US" sz="290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工作教</a:t>
            </a:r>
            <a:r>
              <a:rPr lang="zh-CN" altLang="en-US" sz="290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导应</a:t>
            </a:r>
            <a:r>
              <a:rPr lang="zh-TW" altLang="en-US" sz="290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有的理念</a:t>
            </a:r>
            <a:endParaRPr lang="zh-CN" altLang="en-US" sz="2900">
              <a:solidFill>
                <a:srgbClr val="66006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8179" name="Rectangle 3"/>
          <p:cNvSpPr>
            <a:spLocks noChangeArrowheads="1"/>
          </p:cNvSpPr>
          <p:nvPr/>
        </p:nvSpPr>
        <p:spPr bwMode="auto">
          <a:xfrm>
            <a:off x="722313" y="1693863"/>
            <a:ext cx="823092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52" tIns="47427" rIns="94852" bIns="47427">
            <a:spAutoFit/>
          </a:bodyPr>
          <a:lstStyle/>
          <a:p>
            <a:pPr defTabSz="947738"/>
            <a:r>
              <a:rPr lang="zh-TW" altLang="en-US" sz="2800" b="1">
                <a:solidFill>
                  <a:srgbClr val="EA3612"/>
                </a:solidFill>
                <a:latin typeface="黑体" pitchFamily="49" charset="-122"/>
                <a:ea typeface="黑体" pitchFamily="49" charset="-122"/>
              </a:rPr>
              <a:t>学</a:t>
            </a:r>
            <a:r>
              <a:rPr lang="zh-CN" altLang="en-US" sz="2800" b="1">
                <a:solidFill>
                  <a:srgbClr val="EA3612"/>
                </a:solidFill>
                <a:latin typeface="黑体" pitchFamily="49" charset="-122"/>
                <a:ea typeface="黑体" pitchFamily="49" charset="-122"/>
              </a:rPr>
              <a:t>习者没有学会，是教导者没有教好！</a:t>
            </a:r>
          </a:p>
        </p:txBody>
      </p:sp>
      <p:sp>
        <p:nvSpPr>
          <p:cNvPr id="818180" name="Text Box 4"/>
          <p:cNvSpPr txBox="1">
            <a:spLocks noChangeArrowheads="1"/>
          </p:cNvSpPr>
          <p:nvPr/>
        </p:nvSpPr>
        <p:spPr bwMode="auto">
          <a:xfrm>
            <a:off x="2178977" y="4191001"/>
            <a:ext cx="681897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52" tIns="47427" rIns="94852" bIns="47427">
            <a:spAutoFit/>
          </a:bodyPr>
          <a:lstStyle/>
          <a:p>
            <a:pPr defTabSz="947738">
              <a:spcBef>
                <a:spcPct val="50000"/>
              </a:spcBef>
            </a:pPr>
            <a:r>
              <a:rPr lang="zh-CN" altLang="en-US" sz="7200" b="1">
                <a:latin typeface="Times New Roman" pitchFamily="18" charset="0"/>
                <a:ea typeface="隶书" pitchFamily="49" charset="-122"/>
              </a:rPr>
              <a:t>让别人成功！</a:t>
            </a:r>
          </a:p>
        </p:txBody>
      </p:sp>
      <p:sp>
        <p:nvSpPr>
          <p:cNvPr id="818181" name="Text Box 5"/>
          <p:cNvSpPr txBox="1">
            <a:spLocks noChangeArrowheads="1"/>
          </p:cNvSpPr>
          <p:nvPr/>
        </p:nvSpPr>
        <p:spPr bwMode="auto">
          <a:xfrm>
            <a:off x="584729" y="3141663"/>
            <a:ext cx="5035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852" tIns="47427" rIns="94852" bIns="47427">
            <a:spAutoFit/>
          </a:bodyPr>
          <a:lstStyle/>
          <a:p>
            <a:pPr defTabSz="947738">
              <a:spcBef>
                <a:spcPct val="50000"/>
              </a:spcBef>
            </a:pPr>
            <a:r>
              <a:rPr lang="zh-CN" altLang="en-US" sz="5000" b="1">
                <a:latin typeface="Times New Roman" pitchFamily="18" charset="0"/>
                <a:ea typeface="隶书" pitchFamily="49" charset="-122"/>
              </a:rPr>
              <a:t>请谨记：</a:t>
            </a:r>
          </a:p>
        </p:txBody>
      </p:sp>
      <p:pic>
        <p:nvPicPr>
          <p:cNvPr id="818182" name="Picture 6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7400"/>
            <a:ext cx="9906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讲师介绍   </a:t>
            </a:r>
            <a:r>
              <a:rPr lang="en-US" altLang="zh-CN" sz="2800" b="0">
                <a:latin typeface="微软雅黑" pitchFamily="34" charset="-122"/>
                <a:ea typeface="微软雅黑" pitchFamily="34" charset="-122"/>
              </a:rPr>
              <a:t>Lecturer Instructors</a:t>
            </a:r>
          </a:p>
        </p:txBody>
      </p:sp>
      <p:sp>
        <p:nvSpPr>
          <p:cNvPr id="2032643" name="Text Box 3"/>
          <p:cNvSpPr txBox="1">
            <a:spLocks noChangeArrowheads="1"/>
          </p:cNvSpPr>
          <p:nvPr/>
        </p:nvSpPr>
        <p:spPr bwMode="auto">
          <a:xfrm>
            <a:off x="254000" y="2089150"/>
            <a:ext cx="1244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itchFamily="34" charset="-122"/>
              </a:rPr>
              <a:t>讲师姓名</a:t>
            </a:r>
          </a:p>
        </p:txBody>
      </p:sp>
      <p:sp>
        <p:nvSpPr>
          <p:cNvPr id="2032644" name="AutoShape 4" descr="0003"/>
          <p:cNvSpPr>
            <a:spLocks noChangeArrowheads="1"/>
          </p:cNvSpPr>
          <p:nvPr/>
        </p:nvSpPr>
        <p:spPr bwMode="auto">
          <a:xfrm>
            <a:off x="0" y="909638"/>
            <a:ext cx="9872663" cy="4127500"/>
          </a:xfrm>
          <a:prstGeom prst="flowChartProcess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l"/>
            <a:r>
              <a:rPr lang="zh-CN" altLang="en-US" i="0"/>
              <a:t>                                 </a:t>
            </a:r>
            <a:endParaRPr lang="en-US" altLang="zh-CN" i="0"/>
          </a:p>
          <a:p>
            <a:pPr algn="l"/>
            <a:r>
              <a:rPr lang="zh-CN" altLang="en-US" sz="1800" i="0"/>
              <a:t>                                            </a:t>
            </a:r>
            <a:endParaRPr lang="en-US" altLang="zh-CN" sz="1800" i="0">
              <a:latin typeface="Times New Roman" pitchFamily="18" charset="0"/>
            </a:endParaRPr>
          </a:p>
          <a:p>
            <a:pPr algn="l"/>
            <a:endParaRPr lang="zh-CN" altLang="en-US" sz="1800" i="0"/>
          </a:p>
        </p:txBody>
      </p:sp>
      <p:pic>
        <p:nvPicPr>
          <p:cNvPr id="2032645" name="Picture 2" descr="杨海军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566863"/>
            <a:ext cx="23368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 bwMode="auto">
          <a:xfrm>
            <a:off x="352425" y="5035550"/>
            <a:ext cx="2482850" cy="730250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marL="455613" indent="-455613">
              <a:defRPr/>
            </a:pPr>
            <a:r>
              <a:rPr lang="zh-CN" altLang="en-US" sz="4000" i="0" dirty="0">
                <a:latin typeface="微软雅黑" pitchFamily="34" charset="-122"/>
                <a:ea typeface="微软雅黑" pitchFamily="34" charset="-122"/>
              </a:rPr>
              <a:t>杨海军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158750" y="5583238"/>
            <a:ext cx="3597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i="0" dirty="0">
                <a:solidFill>
                  <a:srgbClr val="B33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中国百强培训师</a:t>
            </a:r>
            <a:r>
              <a:rPr lang="zh-CN" altLang="en-US" sz="4400" i="0" dirty="0">
                <a:solidFill>
                  <a:srgbClr val="B33C00"/>
                </a:solidFill>
              </a:rPr>
              <a:t> 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122238" y="5911850"/>
            <a:ext cx="359727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生产现场改善专家  </a:t>
            </a:r>
            <a:r>
              <a:rPr lang="zh-CN" altLang="en-US" sz="4400" i="0" dirty="0">
                <a:solidFill>
                  <a:schemeClr val="accent2">
                    <a:lumMod val="50000"/>
                  </a:schemeClr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2032649" name="TextBox 9"/>
          <p:cNvSpPr txBox="1">
            <a:spLocks noChangeArrowheads="1"/>
          </p:cNvSpPr>
          <p:nvPr/>
        </p:nvSpPr>
        <p:spPr bwMode="auto">
          <a:xfrm>
            <a:off x="2981325" y="1493838"/>
            <a:ext cx="653573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800" i="0">
                <a:latin typeface="微软雅黑" pitchFamily="34" charset="-122"/>
                <a:ea typeface="微软雅黑" pitchFamily="34" charset="-122"/>
              </a:rPr>
              <a:t>历任：</a:t>
            </a:r>
            <a:endParaRPr lang="en-US" altLang="zh-CN" sz="1800" i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800" i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天津</a:t>
            </a:r>
            <a:r>
              <a:rPr lang="en-US" altLang="zh-CN" sz="1800" b="0" i="0">
                <a:latin typeface="微软雅黑" pitchFamily="34" charset="-122"/>
                <a:ea typeface="微软雅黑" pitchFamily="34" charset="-122"/>
              </a:rPr>
              <a:t>TQM</a:t>
            </a:r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设计中心科长、生产工程师</a:t>
            </a:r>
            <a:endParaRPr lang="en-US" altLang="zh-CN" sz="1800" b="0" i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800" b="0" i="0">
                <a:latin typeface="微软雅黑" pitchFamily="34" charset="-122"/>
                <a:ea typeface="微软雅黑" pitchFamily="34" charset="-122"/>
              </a:rPr>
              <a:t>      MAGNA</a:t>
            </a:r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（天津）项目经理、生产 、工程师</a:t>
            </a:r>
            <a:endParaRPr lang="en-US" altLang="zh-CN" sz="1800" b="0" i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      中国企业联合会培训中心特聘讲师</a:t>
            </a:r>
            <a:endParaRPr lang="en-US" altLang="zh-CN" sz="1800" b="0" i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800" b="0" i="0"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认证高级培训师</a:t>
            </a:r>
            <a:endParaRPr lang="en-US" altLang="zh-CN" sz="1800" b="0" i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800" b="0" i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资深生产管理专家</a:t>
            </a:r>
            <a:endParaRPr lang="en-US" altLang="zh-CN" sz="1800" b="0" i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800" i="0">
                <a:latin typeface="微软雅黑" pitchFamily="34" charset="-122"/>
                <a:ea typeface="微软雅黑" pitchFamily="34" charset="-122"/>
              </a:rPr>
              <a:t>主讲课程：</a:t>
            </a:r>
            <a:endParaRPr lang="en-US" altLang="zh-CN" sz="1800" i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精益生产、班组建设、现场</a:t>
            </a:r>
            <a:r>
              <a:rPr lang="en-US" altLang="zh-CN" sz="1800" b="0" i="0"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改善、</a:t>
            </a:r>
            <a:r>
              <a:rPr lang="zh-CN" altLang="en-US" sz="1800" b="0" i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成本控制、</a:t>
            </a:r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五型班组、</a:t>
            </a:r>
            <a:r>
              <a:rPr lang="en-US" altLang="zh-CN" sz="1800" b="0" i="0">
                <a:latin typeface="微软雅黑" pitchFamily="34" charset="-122"/>
                <a:ea typeface="微软雅黑" pitchFamily="34" charset="-122"/>
              </a:rPr>
              <a:t>OJT</a:t>
            </a:r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教导、</a:t>
            </a:r>
            <a:r>
              <a:rPr lang="zh-CN" altLang="en-US" sz="1800" b="0" i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现场管理</a:t>
            </a:r>
            <a:endParaRPr lang="en-US" altLang="zh-CN" sz="1800" b="0" i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800" i="0">
                <a:latin typeface="微软雅黑" pitchFamily="34" charset="-122"/>
                <a:ea typeface="微软雅黑" pitchFamily="34" charset="-122"/>
              </a:rPr>
              <a:t>服务过的部分客户</a:t>
            </a:r>
            <a:endParaRPr lang="en-US" altLang="zh-CN" sz="1800" i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800" b="0" i="0">
                <a:latin typeface="微软雅黑" pitchFamily="34" charset="-122"/>
                <a:ea typeface="微软雅黑" pitchFamily="34" charset="-122"/>
              </a:rPr>
              <a:t>沈阳机床、南宁化学制药、美诗药业、华民制药、中远集团、潞安集团、白沙运输、中国卫星、天津摩托罗拉、上海恒昌、河套酒业、北京电力、长江轴承、长安客车、金象化工、北汽福田 </a:t>
            </a:r>
            <a:r>
              <a:rPr lang="en-US" altLang="zh-CN" sz="1800" b="0" i="0"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1800" i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标题 3"/>
          <p:cNvSpPr>
            <a:spLocks noGrp="1"/>
          </p:cNvSpPr>
          <p:nvPr>
            <p:ph type="ctrTitle" idx="4294967295"/>
          </p:nvPr>
        </p:nvSpPr>
        <p:spPr>
          <a:xfrm>
            <a:off x="740532" y="3356992"/>
            <a:ext cx="8420100" cy="1471612"/>
          </a:xfrm>
        </p:spPr>
        <p:txBody>
          <a:bodyPr lIns="91386" tIns="45690" rIns="91386" bIns="45690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第三部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：工作改善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JM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与创新管理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dirty="0">
                <a:latin typeface="微软雅黑" pitchFamily="34" charset="-122"/>
                <a:ea typeface="微软雅黑" pitchFamily="34" charset="-122"/>
              </a:rPr>
            </a:b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标题 3"/>
          <p:cNvSpPr>
            <a:spLocks noGrp="1"/>
          </p:cNvSpPr>
          <p:nvPr>
            <p:ph type="ctrTitle" idx="4294967295"/>
          </p:nvPr>
        </p:nvSpPr>
        <p:spPr>
          <a:xfrm>
            <a:off x="825500" y="1676400"/>
            <a:ext cx="7842250" cy="3962400"/>
          </a:xfrm>
          <a:ln/>
        </p:spPr>
        <p:txBody>
          <a:bodyPr lIns="91427" tIns="45712" rIns="91427" bIns="45712"/>
          <a:lstStyle/>
          <a:p>
            <a:r>
              <a:rPr lang="zh-CN" altLang="en-US" sz="2800"/>
              <a:t>一、现场工作的主要内容？</a:t>
            </a:r>
            <a:br>
              <a:rPr lang="zh-CN" altLang="en-US" sz="2800"/>
            </a:br>
            <a:r>
              <a:rPr lang="zh-CN" altLang="en-US" sz="2800"/>
              <a:t/>
            </a:r>
            <a:br>
              <a:rPr lang="zh-CN" altLang="en-US" sz="2800"/>
            </a:br>
            <a:r>
              <a:rPr lang="zh-CN" altLang="en-US" sz="2800"/>
              <a:t>二、工作改善的对象？</a:t>
            </a:r>
            <a:br>
              <a:rPr lang="zh-CN" altLang="en-US" sz="2800"/>
            </a:br>
            <a:r>
              <a:rPr lang="zh-CN" altLang="en-US" sz="2800"/>
              <a:t/>
            </a:r>
            <a:br>
              <a:rPr lang="zh-CN" altLang="en-US" sz="2800"/>
            </a:br>
            <a:r>
              <a:rPr lang="zh-CN" altLang="en-US" sz="2800"/>
              <a:t>三、如何改善？</a:t>
            </a:r>
            <a:br>
              <a:rPr lang="zh-CN" altLang="en-US" sz="2800"/>
            </a:br>
            <a:endParaRPr lang="zh-CN" altLang="en-U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2197894" y="450851"/>
            <a:ext cx="62738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4800" b="1">
                <a:latin typeface="黑体" pitchFamily="49" charset="-122"/>
                <a:ea typeface="黑体" pitchFamily="49" charset="-122"/>
              </a:rPr>
              <a:t>精益思想的要点</a:t>
            </a:r>
          </a:p>
        </p:txBody>
      </p:sp>
      <p:sp>
        <p:nvSpPr>
          <p:cNvPr id="593923" name="Rectangle 4"/>
          <p:cNvSpPr>
            <a:spLocks noChangeArrowheads="1"/>
          </p:cNvSpPr>
          <p:nvPr/>
        </p:nvSpPr>
        <p:spPr bwMode="auto">
          <a:xfrm>
            <a:off x="1" y="1295400"/>
            <a:ext cx="344302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n-US" altLang="zh-CN" sz="2800" b="1" u="sng">
                <a:solidFill>
                  <a:schemeClr val="tx2"/>
                </a:solidFill>
              </a:rPr>
              <a:t>“</a:t>
            </a:r>
            <a:r>
              <a:rPr lang="zh-CN" altLang="en-US" sz="2800" b="1" u="sng">
                <a:solidFill>
                  <a:schemeClr val="tx2"/>
                </a:solidFill>
              </a:rPr>
              <a:t>精益”释义</a:t>
            </a:r>
          </a:p>
        </p:txBody>
      </p:sp>
      <p:sp>
        <p:nvSpPr>
          <p:cNvPr id="593924" name="Rectangle 5"/>
          <p:cNvSpPr>
            <a:spLocks noChangeArrowheads="1"/>
          </p:cNvSpPr>
          <p:nvPr/>
        </p:nvSpPr>
        <p:spPr bwMode="auto">
          <a:xfrm>
            <a:off x="1105827" y="1981200"/>
            <a:ext cx="880017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zh-CN" altLang="en-US" sz="2800" b="1"/>
              <a:t>精益 </a:t>
            </a:r>
            <a:r>
              <a:rPr lang="en-US" altLang="zh-CN" sz="2800" b="1"/>
              <a:t>- </a:t>
            </a:r>
            <a:r>
              <a:rPr lang="zh-CN" altLang="en-US" sz="2800" b="1" u="sng"/>
              <a:t>形容词</a:t>
            </a:r>
            <a:r>
              <a:rPr lang="zh-CN" altLang="en-US" sz="2800" b="1"/>
              <a:t>：“精”是少而精，“益”是效益</a:t>
            </a:r>
          </a:p>
        </p:txBody>
      </p:sp>
      <p:sp>
        <p:nvSpPr>
          <p:cNvPr id="593925" name="Rectangle 6"/>
          <p:cNvSpPr>
            <a:spLocks noChangeArrowheads="1"/>
          </p:cNvSpPr>
          <p:nvPr/>
        </p:nvSpPr>
        <p:spPr bwMode="auto">
          <a:xfrm>
            <a:off x="660400" y="4038600"/>
            <a:ext cx="8420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4000" b="1" u="sng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精益生产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2800" b="1"/>
              <a:t>通过 </a:t>
            </a:r>
            <a:r>
              <a:rPr lang="zh-CN" altLang="en-US" sz="3200" b="1" i="1" u="sng">
                <a:solidFill>
                  <a:srgbClr val="FF0000"/>
                </a:solidFill>
              </a:rPr>
              <a:t>消除 </a:t>
            </a:r>
            <a:r>
              <a:rPr lang="zh-CN" altLang="en-US" sz="2800" b="1"/>
              <a:t>企业所有环节上的 </a:t>
            </a:r>
            <a:r>
              <a:rPr lang="zh-CN" altLang="en-US" sz="3200" b="1" i="1" u="sng">
                <a:solidFill>
                  <a:srgbClr val="FF0000"/>
                </a:solidFill>
              </a:rPr>
              <a:t>不增值活动</a:t>
            </a:r>
            <a:r>
              <a:rPr lang="zh-CN" altLang="en-US" sz="3200" b="1"/>
              <a:t>，</a:t>
            </a:r>
            <a:r>
              <a:rPr lang="zh-CN" altLang="en-US" sz="2800" b="1"/>
              <a:t>来达到</a:t>
            </a:r>
            <a:r>
              <a:rPr lang="zh-CN" altLang="en-US" sz="3200" b="1" i="1" u="sng">
                <a:solidFill>
                  <a:srgbClr val="FF0000"/>
                </a:solidFill>
              </a:rPr>
              <a:t>降低成本、缩短生产周期  </a:t>
            </a:r>
            <a:r>
              <a:rPr lang="zh-CN" altLang="en-US" sz="2800" b="1"/>
              <a:t>和 </a:t>
            </a:r>
            <a:r>
              <a:rPr lang="zh-CN" altLang="en-US" sz="3200" b="1" i="1" u="sng">
                <a:solidFill>
                  <a:srgbClr val="FF0000"/>
                </a:solidFill>
              </a:rPr>
              <a:t>改善质量</a:t>
            </a:r>
            <a:r>
              <a:rPr lang="zh-CN" altLang="en-US" sz="2800" b="1"/>
              <a:t>的目的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fld id="{827E1194-ADF4-4E7E-ACD3-03A3F8B6A669}" type="slidenum">
              <a:rPr lang="en-US" altLang="zh-TW" sz="1200" b="1">
                <a:solidFill>
                  <a:schemeClr val="tx1">
                    <a:tint val="75000"/>
                  </a:schemeClr>
                </a:solidFill>
              </a:rPr>
              <a:pPr algn="r">
                <a:spcBef>
                  <a:spcPct val="50000"/>
                </a:spcBef>
                <a:buSzPct val="120000"/>
                <a:buFont typeface="Wingdings" pitchFamily="2" charset="2"/>
                <a:buNone/>
                <a:defRPr/>
              </a:pPr>
              <a:t>23</a:t>
            </a:fld>
            <a:endParaRPr lang="en-US" altLang="zh-TW" sz="1200" b="1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94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4047" y="584200"/>
            <a:ext cx="8420100" cy="609600"/>
          </a:xfrm>
        </p:spPr>
        <p:txBody>
          <a:bodyPr lIns="91440" tIns="45720" rIns="91440" bIns="45720"/>
          <a:lstStyle/>
          <a:p>
            <a:r>
              <a:rPr lang="zh-CN" altLang="en-US" sz="3600" b="0">
                <a:ea typeface="黑体" pitchFamily="49" charset="-122"/>
              </a:rPr>
              <a:t>精益生产追求的目标</a:t>
            </a:r>
            <a:endParaRPr lang="zh-TW" altLang="en-US" sz="3600" b="0">
              <a:ea typeface="黑体" pitchFamily="49" charset="-122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30201" y="2663825"/>
            <a:ext cx="4442222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n-US" altLang="zh-CN" sz="4000" b="1"/>
              <a:t>7</a:t>
            </a:r>
            <a:r>
              <a:rPr lang="zh-CN" altLang="en-US" sz="4000" b="1"/>
              <a:t>个“</a:t>
            </a:r>
            <a:r>
              <a:rPr lang="zh-CN" altLang="en-US" sz="9600" b="1">
                <a:solidFill>
                  <a:srgbClr val="FF0000"/>
                </a:solidFill>
                <a:ea typeface="楷体_GB2312" charset="-122"/>
              </a:rPr>
              <a:t>零</a:t>
            </a:r>
            <a:r>
              <a:rPr lang="zh-CN" altLang="en-US" sz="4000" b="1"/>
              <a:t>”目标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153180" y="1562101"/>
            <a:ext cx="7288477" cy="4367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en-US" altLang="zh-CN" sz="2800" b="1"/>
              <a:t>                       ☆  </a:t>
            </a:r>
            <a:r>
              <a:rPr lang="zh-CN" altLang="en-US" sz="2800" b="1"/>
              <a:t>零切换浪费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2800" b="1"/>
              <a:t>          ☆  零库存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2800" b="1"/>
              <a:t>     ☆  零浪费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2800" b="1"/>
              <a:t>☆  零不良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2800" b="1"/>
              <a:t>      ☆  零故障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2800" b="1"/>
              <a:t>            ☆  零停滞</a:t>
            </a:r>
          </a:p>
          <a:p>
            <a:pPr algn="ctr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zh-CN" altLang="en-US" sz="2800" b="1"/>
              <a:t>                   ☆  零事故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2975240" y="428626"/>
            <a:ext cx="5460339" cy="36933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/>
              <a:t>JIT</a:t>
            </a:r>
            <a:r>
              <a:rPr lang="zh-CN" altLang="en-US" sz="2400" b="1"/>
              <a:t>： </a:t>
            </a:r>
            <a:r>
              <a:rPr lang="en-US" altLang="zh-CN" sz="2400" b="1"/>
              <a:t>Just In Time</a:t>
            </a:r>
          </a:p>
        </p:txBody>
      </p:sp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2831085" y="285751"/>
            <a:ext cx="1235916" cy="49244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3200" b="1"/>
              <a:t>准时化</a:t>
            </a: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584729" y="836613"/>
            <a:ext cx="8736542" cy="609600"/>
          </a:xfrm>
          <a:prstGeom prst="rect">
            <a:avLst/>
          </a:prstGeom>
          <a:solidFill>
            <a:srgbClr val="CCFFCC"/>
          </a:solidFill>
          <a:ln w="9525" cap="rnd" algn="ctr">
            <a:noFill/>
            <a:prstDash val="sysDot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2000" b="1">
                <a:solidFill>
                  <a:schemeClr val="accent2"/>
                </a:solidFill>
              </a:rPr>
              <a:t>    </a:t>
            </a:r>
            <a:r>
              <a:rPr lang="zh-CN" altLang="en-US" sz="2000" b="1">
                <a:solidFill>
                  <a:schemeClr val="accent2"/>
                </a:solidFill>
              </a:rPr>
              <a:t>只在需要的时候、按需要 的量、生产所需的产品，故又被称为准时制生产、适时生产方式、看板生产方式。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4477" y="1557338"/>
            <a:ext cx="8196527" cy="5105400"/>
            <a:chOff x="466" y="816"/>
            <a:chExt cx="4766" cy="3216"/>
          </a:xfrm>
        </p:grpSpPr>
        <p:sp>
          <p:nvSpPr>
            <p:cNvPr id="598022" name="Rectangle 6"/>
            <p:cNvSpPr>
              <a:spLocks noChangeArrowheads="1"/>
            </p:cNvSpPr>
            <p:nvPr/>
          </p:nvSpPr>
          <p:spPr bwMode="auto">
            <a:xfrm>
              <a:off x="466" y="1816"/>
              <a:ext cx="316" cy="195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ea typeface="楷体_GB2312" charset="-122"/>
                </a:rPr>
                <a:t>工</a:t>
              </a:r>
            </a:p>
            <a:p>
              <a:pPr algn="ctr"/>
              <a:r>
                <a:rPr lang="zh-CN" altLang="en-US" sz="2800" b="1">
                  <a:ea typeface="楷体_GB2312" charset="-122"/>
                </a:rPr>
                <a:t>厂</a:t>
              </a:r>
            </a:p>
            <a:p>
              <a:pPr algn="ctr"/>
              <a:r>
                <a:rPr lang="zh-CN" altLang="en-US" sz="2800" b="1">
                  <a:ea typeface="楷体_GB2312" charset="-122"/>
                </a:rPr>
                <a:t>常</a:t>
              </a:r>
            </a:p>
            <a:p>
              <a:pPr algn="ctr"/>
              <a:r>
                <a:rPr lang="zh-CN" altLang="en-US" sz="2800" b="1">
                  <a:ea typeface="楷体_GB2312" charset="-122"/>
                </a:rPr>
                <a:t>见</a:t>
              </a:r>
            </a:p>
            <a:p>
              <a:pPr algn="ctr"/>
              <a:r>
                <a:rPr lang="zh-CN" altLang="en-US" sz="2800" b="1">
                  <a:ea typeface="楷体_GB2312" charset="-122"/>
                </a:rPr>
                <a:t>的</a:t>
              </a:r>
            </a:p>
          </p:txBody>
        </p:sp>
        <p:sp>
          <p:nvSpPr>
            <p:cNvPr id="1540103" name="Rectangle 7"/>
            <p:cNvSpPr>
              <a:spLocks noChangeArrowheads="1"/>
            </p:cNvSpPr>
            <p:nvPr/>
          </p:nvSpPr>
          <p:spPr bwMode="auto">
            <a:xfrm>
              <a:off x="1486" y="960"/>
              <a:ext cx="827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ea typeface="黑体" pitchFamily="49" charset="-122"/>
                </a:rPr>
                <a:t>等待浪费</a:t>
              </a:r>
            </a:p>
          </p:txBody>
        </p:sp>
        <p:sp>
          <p:nvSpPr>
            <p:cNvPr id="1540104" name="Rectangle 8"/>
            <p:cNvSpPr>
              <a:spLocks noChangeArrowheads="1"/>
            </p:cNvSpPr>
            <p:nvPr/>
          </p:nvSpPr>
          <p:spPr bwMode="auto">
            <a:xfrm>
              <a:off x="1486" y="1386"/>
              <a:ext cx="827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ea typeface="黑体" pitchFamily="49" charset="-122"/>
                </a:rPr>
                <a:t>搬运浪费</a:t>
              </a:r>
            </a:p>
          </p:txBody>
        </p:sp>
        <p:sp>
          <p:nvSpPr>
            <p:cNvPr id="1540105" name="Rectangle 9"/>
            <p:cNvSpPr>
              <a:spLocks noChangeArrowheads="1"/>
            </p:cNvSpPr>
            <p:nvPr/>
          </p:nvSpPr>
          <p:spPr bwMode="auto">
            <a:xfrm>
              <a:off x="1486" y="1836"/>
              <a:ext cx="827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ea typeface="黑体" pitchFamily="49" charset="-122"/>
                </a:rPr>
                <a:t>不良浪费</a:t>
              </a:r>
            </a:p>
          </p:txBody>
        </p:sp>
        <p:sp>
          <p:nvSpPr>
            <p:cNvPr id="1540106" name="Rectangle 10"/>
            <p:cNvSpPr>
              <a:spLocks noChangeArrowheads="1"/>
            </p:cNvSpPr>
            <p:nvPr/>
          </p:nvSpPr>
          <p:spPr bwMode="auto">
            <a:xfrm>
              <a:off x="1486" y="2286"/>
              <a:ext cx="827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ea typeface="黑体" pitchFamily="49" charset="-122"/>
                </a:rPr>
                <a:t>动作浪费</a:t>
              </a:r>
            </a:p>
          </p:txBody>
        </p:sp>
        <p:sp>
          <p:nvSpPr>
            <p:cNvPr id="1540107" name="Rectangle 11"/>
            <p:cNvSpPr>
              <a:spLocks noChangeArrowheads="1"/>
            </p:cNvSpPr>
            <p:nvPr/>
          </p:nvSpPr>
          <p:spPr bwMode="auto">
            <a:xfrm>
              <a:off x="1486" y="2691"/>
              <a:ext cx="827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ea typeface="黑体" pitchFamily="49" charset="-122"/>
                </a:rPr>
                <a:t>加工浪费</a:t>
              </a:r>
            </a:p>
          </p:txBody>
        </p:sp>
        <p:sp>
          <p:nvSpPr>
            <p:cNvPr id="1540108" name="Rectangle 12"/>
            <p:cNvSpPr>
              <a:spLocks noChangeArrowheads="1"/>
            </p:cNvSpPr>
            <p:nvPr/>
          </p:nvSpPr>
          <p:spPr bwMode="auto">
            <a:xfrm>
              <a:off x="1486" y="3096"/>
              <a:ext cx="827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ea typeface="黑体" pitchFamily="49" charset="-122"/>
                </a:rPr>
                <a:t>库存浪费</a:t>
              </a:r>
            </a:p>
          </p:txBody>
        </p:sp>
        <p:sp>
          <p:nvSpPr>
            <p:cNvPr id="1540109" name="Rectangle 13"/>
            <p:cNvSpPr>
              <a:spLocks noChangeArrowheads="1"/>
            </p:cNvSpPr>
            <p:nvPr/>
          </p:nvSpPr>
          <p:spPr bwMode="auto">
            <a:xfrm>
              <a:off x="1525" y="3501"/>
              <a:ext cx="1906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ea typeface="黑体" pitchFamily="49" charset="-122"/>
                </a:rPr>
                <a:t>制造过多（过早）浪费</a:t>
              </a:r>
            </a:p>
          </p:txBody>
        </p:sp>
        <p:sp>
          <p:nvSpPr>
            <p:cNvPr id="598030" name="AutoShape 14"/>
            <p:cNvSpPr>
              <a:spLocks noChangeArrowheads="1"/>
            </p:cNvSpPr>
            <p:nvPr/>
          </p:nvSpPr>
          <p:spPr bwMode="auto">
            <a:xfrm rot="5400000">
              <a:off x="-507" y="2160"/>
              <a:ext cx="3216" cy="528"/>
            </a:xfrm>
            <a:custGeom>
              <a:avLst/>
              <a:gdLst>
                <a:gd name="T0" fmla="*/ 2814 w 21600"/>
                <a:gd name="T1" fmla="*/ 264 h 21600"/>
                <a:gd name="T2" fmla="*/ 1608 w 21600"/>
                <a:gd name="T3" fmla="*/ 528 h 21600"/>
                <a:gd name="T4" fmla="*/ 402 w 21600"/>
                <a:gd name="T5" fmla="*/ 264 h 21600"/>
                <a:gd name="T6" fmla="*/ 160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zh-CN" sz="4000" b="1">
                  <a:solidFill>
                    <a:srgbClr val="FF0000"/>
                  </a:solidFill>
                  <a:ea typeface="楷体_GB2312" charset="-122"/>
                </a:rPr>
                <a:t>7</a:t>
              </a:r>
            </a:p>
            <a:p>
              <a:pPr algn="ctr"/>
              <a:r>
                <a:rPr lang="zh-CN" altLang="en-US" sz="4000" b="1">
                  <a:solidFill>
                    <a:srgbClr val="FF0000"/>
                  </a:solidFill>
                  <a:ea typeface="楷体_GB2312" charset="-122"/>
                </a:rPr>
                <a:t>大</a:t>
              </a:r>
            </a:p>
            <a:p>
              <a:pPr algn="ctr"/>
              <a:r>
                <a:rPr lang="zh-CN" altLang="en-US" sz="4000" b="1">
                  <a:solidFill>
                    <a:srgbClr val="FF0000"/>
                  </a:solidFill>
                  <a:ea typeface="楷体_GB2312" charset="-122"/>
                </a:rPr>
                <a:t>浪</a:t>
              </a:r>
            </a:p>
            <a:p>
              <a:pPr algn="ctr"/>
              <a:r>
                <a:rPr lang="zh-CN" altLang="en-US" sz="4000" b="1">
                  <a:solidFill>
                    <a:srgbClr val="FF0000"/>
                  </a:solidFill>
                  <a:ea typeface="楷体_GB2312" charset="-122"/>
                </a:rPr>
                <a:t>费</a:t>
              </a:r>
            </a:p>
          </p:txBody>
        </p:sp>
        <p:sp>
          <p:nvSpPr>
            <p:cNvPr id="598031" name="Rectangle 16"/>
            <p:cNvSpPr>
              <a:spLocks noChangeArrowheads="1"/>
            </p:cNvSpPr>
            <p:nvPr/>
          </p:nvSpPr>
          <p:spPr bwMode="auto">
            <a:xfrm>
              <a:off x="2784" y="1883"/>
              <a:ext cx="2448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>
                  <a:ea typeface="楷体_GB2312" charset="-122"/>
                </a:rPr>
                <a:t>        </a:t>
              </a:r>
              <a:r>
                <a:rPr lang="zh-CN" altLang="en-US" sz="2000" b="1">
                  <a:ea typeface="楷体_GB2312" charset="-122"/>
                </a:rPr>
                <a:t>企业每生产一件产品就在制造一份浪费。伴随企业运营中各业务环节不被察觉或不被重视的浪费，日本企业管理界将之形象地比喻为</a:t>
              </a:r>
              <a:r>
                <a:rPr lang="zh-CN" altLang="en-US" sz="2000" b="1">
                  <a:cs typeface="Arial" pitchFamily="34" charset="0"/>
                </a:rPr>
                <a:t>“</a:t>
              </a:r>
              <a:r>
                <a:rPr lang="zh-CN" altLang="en-US" sz="2000" b="1">
                  <a:ea typeface="楷体_GB2312" charset="-122"/>
                </a:rPr>
                <a:t>地下工厂</a:t>
              </a:r>
              <a:r>
                <a:rPr lang="zh-CN" altLang="en-US" sz="2000" b="1">
                  <a:cs typeface="Arial" pitchFamily="34" charset="0"/>
                </a:rPr>
                <a:t>”</a:t>
              </a:r>
              <a:r>
                <a:rPr lang="zh-CN" altLang="en-US" sz="2000" b="1">
                  <a:ea typeface="楷体_GB2312" charset="-122"/>
                </a:rPr>
                <a:t>。</a:t>
              </a:r>
              <a:r>
                <a:rPr lang="zh-CN" altLang="en-US" sz="2000" b="1"/>
                <a:t> </a:t>
              </a:r>
            </a:p>
          </p:txBody>
        </p:sp>
        <p:sp>
          <p:nvSpPr>
            <p:cNvPr id="1540113" name="Rectangle 17"/>
            <p:cNvSpPr>
              <a:spLocks noChangeArrowheads="1"/>
            </p:cNvSpPr>
            <p:nvPr/>
          </p:nvSpPr>
          <p:spPr bwMode="auto">
            <a:xfrm>
              <a:off x="3070" y="1190"/>
              <a:ext cx="1904" cy="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6000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地下工厂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Oval 2"/>
          <p:cNvSpPr>
            <a:spLocks noChangeArrowheads="1"/>
          </p:cNvSpPr>
          <p:nvPr/>
        </p:nvSpPr>
        <p:spPr bwMode="auto">
          <a:xfrm>
            <a:off x="741231" y="836613"/>
            <a:ext cx="8502650" cy="5616575"/>
          </a:xfrm>
          <a:prstGeom prst="ellips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4099" name="Oval 3"/>
          <p:cNvSpPr>
            <a:spLocks noChangeArrowheads="1"/>
          </p:cNvSpPr>
          <p:nvPr/>
        </p:nvSpPr>
        <p:spPr bwMode="auto">
          <a:xfrm>
            <a:off x="3632200" y="2209800"/>
            <a:ext cx="2505737" cy="865188"/>
          </a:xfrm>
          <a:prstGeom prst="ellipse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zh-CN" altLang="en-US" sz="2400" b="1">
                <a:latin typeface="Times New Roman" pitchFamily="18" charset="0"/>
                <a:ea typeface="黑体" pitchFamily="49" charset="-122"/>
              </a:rPr>
              <a:t>标准体系建设</a:t>
            </a:r>
          </a:p>
        </p:txBody>
      </p:sp>
      <p:sp>
        <p:nvSpPr>
          <p:cNvPr id="644100" name="Oval 4"/>
          <p:cNvSpPr>
            <a:spLocks noChangeArrowheads="1"/>
          </p:cNvSpPr>
          <p:nvPr/>
        </p:nvSpPr>
        <p:spPr bwMode="auto">
          <a:xfrm>
            <a:off x="2146301" y="4508500"/>
            <a:ext cx="1874573" cy="865188"/>
          </a:xfrm>
          <a:prstGeom prst="ellipse">
            <a:avLst/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zh-CN" altLang="en-US" sz="2400" b="1">
                <a:latin typeface="Times New Roman" pitchFamily="18" charset="0"/>
                <a:ea typeface="黑体" pitchFamily="49" charset="-122"/>
              </a:rPr>
              <a:t>执行者能力</a:t>
            </a:r>
          </a:p>
        </p:txBody>
      </p:sp>
      <p:sp>
        <p:nvSpPr>
          <p:cNvPr id="644101" name="Oval 5"/>
          <p:cNvSpPr>
            <a:spLocks noChangeArrowheads="1"/>
          </p:cNvSpPr>
          <p:nvPr/>
        </p:nvSpPr>
        <p:spPr bwMode="auto">
          <a:xfrm>
            <a:off x="5888567" y="4508500"/>
            <a:ext cx="1874573" cy="865188"/>
          </a:xfrm>
          <a:prstGeom prst="ellipse">
            <a:avLst/>
          </a:prstGeom>
          <a:solidFill>
            <a:srgbClr val="CCFF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1" lang="zh-CN" altLang="en-US" sz="2400" b="1">
                <a:latin typeface="Times New Roman" pitchFamily="18" charset="0"/>
                <a:ea typeface="黑体" pitchFamily="49" charset="-122"/>
              </a:rPr>
              <a:t>管理力</a:t>
            </a:r>
          </a:p>
        </p:txBody>
      </p:sp>
      <p:sp>
        <p:nvSpPr>
          <p:cNvPr id="644102" name="Line 6"/>
          <p:cNvSpPr>
            <a:spLocks noChangeShapeType="1"/>
          </p:cNvSpPr>
          <p:nvPr/>
        </p:nvSpPr>
        <p:spPr bwMode="auto">
          <a:xfrm flipH="1">
            <a:off x="3004477" y="3068638"/>
            <a:ext cx="1871133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4103" name="Line 7"/>
          <p:cNvSpPr>
            <a:spLocks noChangeShapeType="1"/>
          </p:cNvSpPr>
          <p:nvPr/>
        </p:nvSpPr>
        <p:spPr bwMode="auto">
          <a:xfrm>
            <a:off x="4875610" y="3068638"/>
            <a:ext cx="1950244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4104" name="Line 8"/>
          <p:cNvSpPr>
            <a:spLocks noChangeShapeType="1"/>
          </p:cNvSpPr>
          <p:nvPr/>
        </p:nvSpPr>
        <p:spPr bwMode="auto">
          <a:xfrm>
            <a:off x="4017433" y="4941888"/>
            <a:ext cx="187285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4105" name="WordArt 9"/>
          <p:cNvSpPr>
            <a:spLocks noChangeArrowheads="1" noChangeShapeType="1" noTextEdit="1"/>
          </p:cNvSpPr>
          <p:nvPr/>
        </p:nvSpPr>
        <p:spPr bwMode="auto">
          <a:xfrm>
            <a:off x="2534973" y="1412875"/>
            <a:ext cx="5069946" cy="3168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07364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华文新魏"/>
              </a:rPr>
              <a:t>运营管理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8" grpId="0" animBg="1"/>
      <p:bldP spid="6441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标题 3"/>
          <p:cNvSpPr>
            <a:spLocks noGrp="1"/>
          </p:cNvSpPr>
          <p:nvPr>
            <p:ph type="ctrTitle" idx="4294967295"/>
          </p:nvPr>
        </p:nvSpPr>
        <p:spPr>
          <a:xfrm>
            <a:off x="825500" y="1676400"/>
            <a:ext cx="7842250" cy="3962400"/>
          </a:xfrm>
          <a:ln/>
        </p:spPr>
        <p:txBody>
          <a:bodyPr lIns="91427" tIns="45712" rIns="91427" bIns="45712"/>
          <a:lstStyle/>
          <a:p>
            <a:r>
              <a:rPr lang="zh-CN" altLang="en-US" sz="2800"/>
              <a:t>一、现场工作的主要内容？</a:t>
            </a:r>
            <a:br>
              <a:rPr lang="zh-CN" altLang="en-US" sz="2800"/>
            </a:br>
            <a:r>
              <a:rPr lang="zh-CN" altLang="en-US" sz="2800" u="sng"/>
              <a:t/>
            </a:r>
            <a:br>
              <a:rPr lang="zh-CN" altLang="en-US" sz="2800" u="sng"/>
            </a:br>
            <a:r>
              <a:rPr lang="zh-CN" altLang="en-US" sz="2800"/>
              <a:t>二、工作改善的对象？</a:t>
            </a:r>
            <a:br>
              <a:rPr lang="zh-CN" altLang="en-US" sz="2800"/>
            </a:br>
            <a:r>
              <a:rPr lang="zh-CN" altLang="en-US" sz="2800"/>
              <a:t/>
            </a:r>
            <a:br>
              <a:rPr lang="zh-CN" altLang="en-US" sz="2800"/>
            </a:br>
            <a:r>
              <a:rPr lang="zh-CN" altLang="en-US" sz="2800">
                <a:solidFill>
                  <a:srgbClr val="FF0000"/>
                </a:solidFill>
              </a:rPr>
              <a:t>三、如何改善？</a:t>
            </a:r>
            <a:r>
              <a:rPr lang="zh-CN" altLang="en-US" sz="2800"/>
              <a:t/>
            </a:r>
            <a:br>
              <a:rPr lang="zh-CN" altLang="en-US" sz="2800"/>
            </a:br>
            <a:endParaRPr lang="zh-CN" altLang="en-U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70719" y="350838"/>
            <a:ext cx="8918840" cy="1143000"/>
          </a:xfrm>
        </p:spPr>
        <p:txBody>
          <a:bodyPr lIns="91427" tIns="45712" rIns="91427" bIns="45712"/>
          <a:lstStyle/>
          <a:p>
            <a:r>
              <a:rPr lang="en-US" altLang="zh-CN" sz="3400" b="0">
                <a:latin typeface="宋体" pitchFamily="2" charset="-122"/>
                <a:ea typeface="微软雅黑" pitchFamily="34" charset="-122"/>
              </a:rPr>
              <a:t>       </a:t>
            </a:r>
            <a:r>
              <a:rPr lang="zh-CN" altLang="en-US" sz="3400" b="0">
                <a:latin typeface="宋体" pitchFamily="2" charset="-122"/>
                <a:ea typeface="微软雅黑" pitchFamily="34" charset="-122"/>
              </a:rPr>
              <a:t>如何改善工作方法</a:t>
            </a:r>
            <a:endParaRPr lang="zh-CN" altLang="en-US" b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493555" y="1595440"/>
            <a:ext cx="8803831" cy="165099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7" tIns="45712" rIns="91427" bIns="45712"/>
          <a:lstStyle/>
          <a:p>
            <a:pPr marL="342900" indent="-342900" defTabSz="914400" eaLnBrk="0" hangingPunct="0">
              <a:defRPr/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工作方法改善四段法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342900" indent="-342900" defTabSz="914400" eaLnBrk="0" hangingPunct="0">
              <a:buFontTx/>
              <a:buNone/>
              <a:defRPr/>
            </a:pPr>
            <a:r>
              <a:rPr lang="zh-CN" altLang="en-US" sz="3200" dirty="0">
                <a:latin typeface="+mn-ea"/>
              </a:rPr>
              <a:t>  </a:t>
            </a:r>
            <a:r>
              <a:rPr lang="zh-CN" altLang="en-US" sz="2800" dirty="0">
                <a:latin typeface="+mn-ea"/>
              </a:rPr>
              <a:t>一项帮助你最好地运用现有人力、机器和材料，在更少的时间里生产最多高质量产品的实践计划</a:t>
            </a:r>
            <a:endParaRPr lang="en-US" altLang="zh-CN" sz="2800" dirty="0">
              <a:latin typeface="+mn-ea"/>
            </a:endParaRPr>
          </a:p>
          <a:p>
            <a:pPr marL="342900" indent="-342900" defTabSz="914400" eaLnBrk="0" hangingPunct="0">
              <a:buFontTx/>
              <a:buNone/>
              <a:defRPr/>
            </a:pP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17036" y="3940182"/>
            <a:ext cx="1498091" cy="730260"/>
          </a:xfrm>
          <a:prstGeom prst="round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第一步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535567" y="4597416"/>
            <a:ext cx="1898567" cy="102236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2400" b="1" i="1" dirty="0">
                <a:latin typeface="Arial" charset="0"/>
              </a:rPr>
              <a:t>分解工作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3127653" y="3903669"/>
            <a:ext cx="1496745" cy="730260"/>
          </a:xfrm>
          <a:prstGeom prst="roundRect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第二步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908582" y="4560903"/>
            <a:ext cx="1897591" cy="102236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2400" b="1" i="1" dirty="0">
                <a:latin typeface="Arial" charset="0"/>
              </a:rPr>
              <a:t>对每一个细</a:t>
            </a:r>
            <a:endParaRPr lang="en-US" altLang="zh-CN" sz="2400" b="1" i="1" dirty="0">
              <a:latin typeface="Arial" charset="0"/>
            </a:endParaRPr>
          </a:p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2400" b="1" i="1" dirty="0">
                <a:latin typeface="Arial" charset="0"/>
              </a:rPr>
              <a:t>节进行提问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5463857" y="3867156"/>
            <a:ext cx="1498090" cy="730260"/>
          </a:xfrm>
          <a:prstGeom prst="roundRect">
            <a:avLst/>
          </a:prstGeom>
          <a:solidFill>
            <a:srgbClr val="66FF33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第三步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5245568" y="4524390"/>
            <a:ext cx="1897700" cy="102236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2400" b="1" i="1" dirty="0">
                <a:latin typeface="Arial" charset="0"/>
              </a:rPr>
              <a:t>开发新方法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7800555" y="3867156"/>
            <a:ext cx="1496842" cy="730260"/>
          </a:xfrm>
          <a:prstGeom prst="roundRect">
            <a:avLst/>
          </a:prstGeom>
          <a:solidFill>
            <a:srgbClr val="7030A0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第四步</a:t>
            </a:r>
          </a:p>
        </p:txBody>
      </p:sp>
      <p:sp>
        <p:nvSpPr>
          <p:cNvPr id="14" name="圆角矩形 13"/>
          <p:cNvSpPr/>
          <p:nvPr/>
        </p:nvSpPr>
        <p:spPr bwMode="auto">
          <a:xfrm>
            <a:off x="7581694" y="4524390"/>
            <a:ext cx="1898785" cy="102236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r>
              <a:rPr lang="zh-CN" altLang="en-US" sz="2400" b="1" i="1" dirty="0">
                <a:latin typeface="Arial" charset="0"/>
              </a:rPr>
              <a:t>应用新方法</a:t>
            </a:r>
          </a:p>
        </p:txBody>
      </p:sp>
      <p:sp>
        <p:nvSpPr>
          <p:cNvPr id="15" name="右箭头 14"/>
          <p:cNvSpPr/>
          <p:nvPr/>
        </p:nvSpPr>
        <p:spPr bwMode="auto">
          <a:xfrm>
            <a:off x="2433506" y="4195763"/>
            <a:ext cx="438546" cy="328612"/>
          </a:xfrm>
          <a:prstGeom prst="rightArrow">
            <a:avLst/>
          </a:prstGeom>
          <a:solidFill>
            <a:srgbClr val="00FFFF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stealth" w="lg" len="lg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endParaRPr lang="zh-CN" altLang="en-US" b="1" i="1">
              <a:latin typeface="Arial" charset="0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4842934" y="4159251"/>
            <a:ext cx="438547" cy="328613"/>
          </a:xfrm>
          <a:prstGeom prst="rightArrow">
            <a:avLst/>
          </a:prstGeom>
          <a:solidFill>
            <a:srgbClr val="00FFFF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stealth" w="lg" len="lg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endParaRPr lang="zh-CN" altLang="en-US" b="1" i="1">
              <a:latin typeface="Arial" charset="0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7180131" y="4122738"/>
            <a:ext cx="438546" cy="328612"/>
          </a:xfrm>
          <a:prstGeom prst="rightArrow">
            <a:avLst/>
          </a:prstGeom>
          <a:solidFill>
            <a:srgbClr val="00FFFF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stealth" w="lg" len="lg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marL="455613" indent="-455613" algn="ctr">
              <a:spcBef>
                <a:spcPct val="50000"/>
              </a:spcBef>
              <a:buSzPct val="120000"/>
              <a:buFont typeface="Wingdings" pitchFamily="2" charset="2"/>
              <a:buNone/>
              <a:defRPr/>
            </a:pPr>
            <a:endParaRPr lang="zh-CN" altLang="en-US" b="1" i="1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标题 3"/>
          <p:cNvSpPr>
            <a:spLocks noGrp="1"/>
          </p:cNvSpPr>
          <p:nvPr>
            <p:ph type="ctrTitle" idx="4294967295"/>
          </p:nvPr>
        </p:nvSpPr>
        <p:spPr>
          <a:xfrm>
            <a:off x="524538" y="2714625"/>
            <a:ext cx="8999669" cy="1470025"/>
          </a:xfrm>
        </p:spPr>
        <p:txBody>
          <a:bodyPr lIns="91427" tIns="45712" rIns="91427" bIns="45712"/>
          <a:lstStyle/>
          <a:p>
            <a:pPr algn="ctr"/>
            <a:r>
              <a:rPr lang="zh-CN" altLang="en-US" sz="4000" b="0" dirty="0"/>
              <a:t>工作改善一：动作经济原则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44" name="Rectangle 8"/>
          <p:cNvSpPr>
            <a:spLocks noChangeArrowheads="1"/>
          </p:cNvSpPr>
          <p:nvPr/>
        </p:nvSpPr>
        <p:spPr bwMode="auto">
          <a:xfrm>
            <a:off x="974819" y="1503363"/>
            <a:ext cx="2970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latin typeface="+mn-ea"/>
                <a:ea typeface="+mn-ea"/>
              </a:rPr>
              <a:t>动</a:t>
            </a:r>
            <a:r>
              <a:rPr lang="zh-CN" altLang="en-US" b="1" dirty="0">
                <a:latin typeface="+mn-ea"/>
                <a:ea typeface="+mn-ea"/>
              </a:rPr>
              <a:t>作改善的</a:t>
            </a:r>
            <a:r>
              <a:rPr lang="en-US" altLang="zh-CN" b="1" dirty="0">
                <a:latin typeface="+mn-ea"/>
                <a:ea typeface="+mn-ea"/>
              </a:rPr>
              <a:t>20</a:t>
            </a:r>
            <a:r>
              <a:rPr lang="zh-CN" altLang="en-US" b="1" dirty="0">
                <a:latin typeface="+mn-ea"/>
                <a:ea typeface="+mn-ea"/>
              </a:rPr>
              <a:t>个原则</a:t>
            </a:r>
          </a:p>
        </p:txBody>
      </p:sp>
      <p:sp>
        <p:nvSpPr>
          <p:cNvPr id="807945" name="Rectangle 9"/>
          <p:cNvSpPr>
            <a:spLocks noChangeArrowheads="1"/>
          </p:cNvSpPr>
          <p:nvPr/>
        </p:nvSpPr>
        <p:spPr bwMode="auto">
          <a:xfrm>
            <a:off x="767665" y="2384426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动作改善</a:t>
            </a:r>
          </a:p>
        </p:txBody>
      </p:sp>
      <p:sp>
        <p:nvSpPr>
          <p:cNvPr id="807946" name="Text Box 10"/>
          <p:cNvSpPr txBox="1">
            <a:spLocks noChangeArrowheads="1"/>
          </p:cNvSpPr>
          <p:nvPr/>
        </p:nvSpPr>
        <p:spPr bwMode="auto">
          <a:xfrm>
            <a:off x="703395" y="3068638"/>
            <a:ext cx="86952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动作改善是利用科学的方法，创造用力最少、不易疲劳，既舒适又能达到最高效率的途径或方法</a:t>
            </a:r>
            <a:endParaRPr lang="en-US" altLang="zh-CN" sz="2000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  <a:ea typeface="+mn-ea"/>
              </a:rPr>
              <a:t>其重点是：寻求使操作人员舒适的工作场所布置，省时的工作方法，设法将作业人员的疲劳减低到最低。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ea typeface="微软雅黑" pitchFamily="34" charset="-122"/>
              </a:rPr>
              <a:t>课程大纲</a:t>
            </a:r>
          </a:p>
        </p:txBody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628775"/>
            <a:ext cx="8915400" cy="4644541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第一部分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：班组长的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角色认知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第二部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：班组员工培训管理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第三部分：工作改善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JM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与创新管理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四部分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：工作安全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JS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第五部分：现场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管理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第六部分：高效沟通技巧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549650" y="17526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两手同时开始及完成动作</a:t>
            </a: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549650" y="23622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除休息时间外两手不同时空闲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3549650" y="29718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两臂动作反向且对称</a:t>
            </a:r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>
            <a:off x="3219450" y="2590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294" name="Line 6"/>
          <p:cNvSpPr>
            <a:spLocks noChangeShapeType="1"/>
          </p:cNvSpPr>
          <p:nvPr/>
        </p:nvSpPr>
        <p:spPr bwMode="auto">
          <a:xfrm>
            <a:off x="3219450" y="19812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>
            <a:off x="3219450" y="32766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3549650" y="35814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尽可能以最低级动作工作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3549650" y="41910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尽可能利用物体动能</a:t>
            </a:r>
          </a:p>
        </p:txBody>
      </p:sp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3549650" y="48006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连续式曲线运用比方向突变的直线运动好</a:t>
            </a:r>
          </a:p>
        </p:txBody>
      </p:sp>
      <p:sp>
        <p:nvSpPr>
          <p:cNvPr id="268299" name="Line 11"/>
          <p:cNvSpPr>
            <a:spLocks noChangeShapeType="1"/>
          </p:cNvSpPr>
          <p:nvPr/>
        </p:nvSpPr>
        <p:spPr bwMode="auto">
          <a:xfrm>
            <a:off x="3219450" y="19812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300" name="Line 12"/>
          <p:cNvSpPr>
            <a:spLocks noChangeShapeType="1"/>
          </p:cNvSpPr>
          <p:nvPr/>
        </p:nvSpPr>
        <p:spPr bwMode="auto">
          <a:xfrm>
            <a:off x="3219450" y="3810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301" name="Line 13"/>
          <p:cNvSpPr>
            <a:spLocks noChangeShapeType="1"/>
          </p:cNvSpPr>
          <p:nvPr/>
        </p:nvSpPr>
        <p:spPr bwMode="auto">
          <a:xfrm>
            <a:off x="3219450" y="51054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302" name="Line 14"/>
          <p:cNvSpPr>
            <a:spLocks noChangeShapeType="1"/>
          </p:cNvSpPr>
          <p:nvPr/>
        </p:nvSpPr>
        <p:spPr bwMode="auto">
          <a:xfrm>
            <a:off x="3219450" y="44196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303" name="Rectangle 15"/>
          <p:cNvSpPr>
            <a:spLocks noChangeArrowheads="1"/>
          </p:cNvSpPr>
          <p:nvPr/>
        </p:nvSpPr>
        <p:spPr bwMode="auto">
          <a:xfrm>
            <a:off x="3549650" y="54102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弹导式运动更轻快</a:t>
            </a:r>
          </a:p>
        </p:txBody>
      </p:sp>
      <p:sp>
        <p:nvSpPr>
          <p:cNvPr id="268304" name="Rectangle 16"/>
          <p:cNvSpPr>
            <a:spLocks noChangeArrowheads="1"/>
          </p:cNvSpPr>
          <p:nvPr/>
        </p:nvSpPr>
        <p:spPr bwMode="auto">
          <a:xfrm>
            <a:off x="3549650" y="60198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动作宜轻松有节奏</a:t>
            </a:r>
          </a:p>
        </p:txBody>
      </p:sp>
      <p:sp>
        <p:nvSpPr>
          <p:cNvPr id="268305" name="Line 17"/>
          <p:cNvSpPr>
            <a:spLocks noChangeShapeType="1"/>
          </p:cNvSpPr>
          <p:nvPr/>
        </p:nvSpPr>
        <p:spPr bwMode="auto">
          <a:xfrm>
            <a:off x="3219450" y="63246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306" name="Line 18"/>
          <p:cNvSpPr>
            <a:spLocks noChangeShapeType="1"/>
          </p:cNvSpPr>
          <p:nvPr/>
        </p:nvSpPr>
        <p:spPr bwMode="auto">
          <a:xfrm>
            <a:off x="3219450" y="5638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>
            <a:off x="2889250" y="4114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308" name="Rectangle 20"/>
          <p:cNvSpPr>
            <a:spLocks noChangeArrowheads="1"/>
          </p:cNvSpPr>
          <p:nvPr/>
        </p:nvSpPr>
        <p:spPr bwMode="auto">
          <a:xfrm>
            <a:off x="1255042" y="260351"/>
            <a:ext cx="3416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b="1">
                <a:solidFill>
                  <a:schemeClr val="folHlink"/>
                </a:solidFill>
                <a:latin typeface="楷体_GB2312"/>
                <a:ea typeface="楷体_GB2312"/>
                <a:cs typeface="楷体_GB2312"/>
              </a:rPr>
              <a:t>动作改善的</a:t>
            </a:r>
            <a:r>
              <a:rPr kumimoji="1" lang="en-US" altLang="zh-CN" sz="6000" b="1" i="1">
                <a:solidFill>
                  <a:schemeClr val="folHlink"/>
                </a:solidFill>
                <a:latin typeface="Times New Roman" pitchFamily="18" charset="0"/>
                <a:ea typeface="楷体_GB2312"/>
                <a:cs typeface="楷体_GB2312"/>
              </a:rPr>
              <a:t>20</a:t>
            </a:r>
            <a:r>
              <a:rPr kumimoji="1" lang="zh-CN" altLang="en-US" b="1">
                <a:solidFill>
                  <a:schemeClr val="folHlink"/>
                </a:solidFill>
                <a:latin typeface="楷体_GB2312"/>
                <a:ea typeface="楷体_GB2312"/>
                <a:cs typeface="楷体_GB2312"/>
              </a:rPr>
              <a:t>个原则</a:t>
            </a:r>
          </a:p>
        </p:txBody>
      </p:sp>
      <p:sp>
        <p:nvSpPr>
          <p:cNvPr id="4088853" name="Rectangle 21"/>
          <p:cNvSpPr>
            <a:spLocks noChangeArrowheads="1"/>
          </p:cNvSpPr>
          <p:nvPr/>
        </p:nvSpPr>
        <p:spPr bwMode="auto">
          <a:xfrm>
            <a:off x="990600" y="3581400"/>
            <a:ext cx="189865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人体运用</a:t>
            </a:r>
          </a:p>
          <a:p>
            <a:pPr algn="ctr">
              <a:defRPr/>
            </a:pP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原则</a:t>
            </a:r>
          </a:p>
        </p:txBody>
      </p:sp>
      <p:sp>
        <p:nvSpPr>
          <p:cNvPr id="268310" name="Rectangle 22"/>
          <p:cNvSpPr>
            <a:spLocks noChangeArrowheads="1"/>
          </p:cNvSpPr>
          <p:nvPr/>
        </p:nvSpPr>
        <p:spPr bwMode="auto">
          <a:xfrm>
            <a:off x="927272" y="3870326"/>
            <a:ext cx="6976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8000" b="1" i="1">
                <a:solidFill>
                  <a:schemeClr val="accent1"/>
                </a:solidFill>
                <a:latin typeface="Times New Roman" pitchFamily="18" charset="0"/>
                <a:ea typeface="黑体" pitchFamily="49" charset="-122"/>
              </a:rPr>
              <a:t>8</a:t>
            </a:r>
          </a:p>
        </p:txBody>
      </p:sp>
    </p:spTree>
  </p:cSld>
  <p:clrMapOvr>
    <a:masterClrMapping/>
  </p:clrMapOvr>
  <p:transition spd="slow"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3549650" y="23622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工具物料应放置在固定场所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549650" y="29718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工具物料装置应依工作顺序就近排列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3549650" y="35814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利用重力“喂”料，越近越好</a:t>
            </a:r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3219450" y="32004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>
            <a:off x="3219450" y="2590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>
            <a:off x="3219450" y="38862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3549650" y="41910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利用重力坠送</a:t>
            </a:r>
          </a:p>
        </p:txBody>
      </p:sp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3549650" y="48006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适当的照明</a:t>
            </a:r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3549650" y="54102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工作台椅高度要舒适适当</a:t>
            </a:r>
          </a:p>
        </p:txBody>
      </p:sp>
      <p:sp>
        <p:nvSpPr>
          <p:cNvPr id="269323" name="Line 11"/>
          <p:cNvSpPr>
            <a:spLocks noChangeShapeType="1"/>
          </p:cNvSpPr>
          <p:nvPr/>
        </p:nvSpPr>
        <p:spPr bwMode="auto">
          <a:xfrm>
            <a:off x="3219450" y="2590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>
            <a:off x="3219450" y="44196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9325" name="Line 13"/>
          <p:cNvSpPr>
            <a:spLocks noChangeShapeType="1"/>
          </p:cNvSpPr>
          <p:nvPr/>
        </p:nvSpPr>
        <p:spPr bwMode="auto">
          <a:xfrm>
            <a:off x="3219450" y="5715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9326" name="Line 14"/>
          <p:cNvSpPr>
            <a:spLocks noChangeShapeType="1"/>
          </p:cNvSpPr>
          <p:nvPr/>
        </p:nvSpPr>
        <p:spPr bwMode="auto">
          <a:xfrm>
            <a:off x="3219450" y="50292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9327" name="Line 15"/>
          <p:cNvSpPr>
            <a:spLocks noChangeShapeType="1"/>
          </p:cNvSpPr>
          <p:nvPr/>
        </p:nvSpPr>
        <p:spPr bwMode="auto">
          <a:xfrm>
            <a:off x="2889250" y="4114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89872" name="Rectangle 16"/>
          <p:cNvSpPr>
            <a:spLocks noChangeArrowheads="1"/>
          </p:cNvSpPr>
          <p:nvPr/>
        </p:nvSpPr>
        <p:spPr bwMode="auto">
          <a:xfrm>
            <a:off x="990600" y="3581400"/>
            <a:ext cx="189865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工作场所</a:t>
            </a:r>
          </a:p>
          <a:p>
            <a:pPr algn="ctr">
              <a:defRPr/>
            </a:pP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原则</a:t>
            </a:r>
          </a:p>
        </p:txBody>
      </p:sp>
      <p:sp>
        <p:nvSpPr>
          <p:cNvPr id="269329" name="Rectangle 17"/>
          <p:cNvSpPr>
            <a:spLocks noChangeArrowheads="1"/>
          </p:cNvSpPr>
          <p:nvPr/>
        </p:nvSpPr>
        <p:spPr bwMode="auto">
          <a:xfrm>
            <a:off x="1177650" y="260351"/>
            <a:ext cx="3416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b="1">
                <a:solidFill>
                  <a:schemeClr val="folHlink"/>
                </a:solidFill>
                <a:latin typeface="楷体_GB2312"/>
                <a:ea typeface="楷体_GB2312"/>
                <a:cs typeface="楷体_GB2312"/>
              </a:rPr>
              <a:t>动作改善的</a:t>
            </a:r>
            <a:r>
              <a:rPr kumimoji="1" lang="en-US" altLang="zh-CN" sz="6000" b="1" i="1">
                <a:solidFill>
                  <a:schemeClr val="folHlink"/>
                </a:solidFill>
                <a:latin typeface="Times New Roman" pitchFamily="18" charset="0"/>
                <a:ea typeface="楷体_GB2312"/>
                <a:cs typeface="楷体_GB2312"/>
              </a:rPr>
              <a:t>20</a:t>
            </a:r>
            <a:r>
              <a:rPr kumimoji="1" lang="zh-CN" altLang="en-US" b="1">
                <a:solidFill>
                  <a:schemeClr val="folHlink"/>
                </a:solidFill>
                <a:latin typeface="楷体_GB2312"/>
                <a:ea typeface="楷体_GB2312"/>
                <a:cs typeface="楷体_GB2312"/>
              </a:rPr>
              <a:t>个原则</a:t>
            </a:r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927272" y="3870326"/>
            <a:ext cx="6976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8000" b="1" i="1">
                <a:solidFill>
                  <a:schemeClr val="accent1"/>
                </a:solidFill>
                <a:latin typeface="Times New Roman" pitchFamily="18" charset="0"/>
                <a:ea typeface="黑体" pitchFamily="49" charset="-122"/>
              </a:rPr>
              <a:t>6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3549650" y="23622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尽量以足踏、夹具代替手的工作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549650" y="29718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工具尽可能合并使用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549650" y="35814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工具、物料、预放在工作位置</a:t>
            </a:r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3219450" y="32004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3219450" y="2590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>
            <a:off x="3219450" y="38862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3549650" y="41910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按手指负荷能力分配工作</a:t>
            </a:r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3549650" y="48006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手柄接触面积尽量大</a:t>
            </a:r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3549650" y="5410200"/>
            <a:ext cx="5283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2000" b="1">
                <a:latin typeface="Times New Roman" pitchFamily="18" charset="0"/>
                <a:ea typeface="黑体" pitchFamily="49" charset="-122"/>
              </a:rPr>
              <a:t>操作杆设计尽可能减少身体姿势变更</a:t>
            </a:r>
          </a:p>
        </p:txBody>
      </p:sp>
      <p:sp>
        <p:nvSpPr>
          <p:cNvPr id="270347" name="Line 11"/>
          <p:cNvSpPr>
            <a:spLocks noChangeShapeType="1"/>
          </p:cNvSpPr>
          <p:nvPr/>
        </p:nvSpPr>
        <p:spPr bwMode="auto">
          <a:xfrm>
            <a:off x="3219450" y="2590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0348" name="Line 12"/>
          <p:cNvSpPr>
            <a:spLocks noChangeShapeType="1"/>
          </p:cNvSpPr>
          <p:nvPr/>
        </p:nvSpPr>
        <p:spPr bwMode="auto">
          <a:xfrm>
            <a:off x="3219450" y="44196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0349" name="Line 13"/>
          <p:cNvSpPr>
            <a:spLocks noChangeShapeType="1"/>
          </p:cNvSpPr>
          <p:nvPr/>
        </p:nvSpPr>
        <p:spPr bwMode="auto">
          <a:xfrm>
            <a:off x="3219450" y="5715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0350" name="Line 14"/>
          <p:cNvSpPr>
            <a:spLocks noChangeShapeType="1"/>
          </p:cNvSpPr>
          <p:nvPr/>
        </p:nvSpPr>
        <p:spPr bwMode="auto">
          <a:xfrm>
            <a:off x="3219450" y="50292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0351" name="Line 15"/>
          <p:cNvSpPr>
            <a:spLocks noChangeShapeType="1"/>
          </p:cNvSpPr>
          <p:nvPr/>
        </p:nvSpPr>
        <p:spPr bwMode="auto">
          <a:xfrm>
            <a:off x="2889250" y="4114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2944" name="Rectangle 16"/>
          <p:cNvSpPr>
            <a:spLocks noChangeArrowheads="1"/>
          </p:cNvSpPr>
          <p:nvPr/>
        </p:nvSpPr>
        <p:spPr bwMode="auto">
          <a:xfrm>
            <a:off x="990600" y="3581400"/>
            <a:ext cx="189865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工具设备</a:t>
            </a:r>
          </a:p>
          <a:p>
            <a:pPr algn="ctr">
              <a:defRPr/>
            </a:pPr>
            <a:r>
              <a:rPr kumimoji="1" lang="zh-CN" altLang="en-US" sz="2800" b="1">
                <a:latin typeface="Times New Roman" pitchFamily="18" charset="0"/>
                <a:ea typeface="黑体" pitchFamily="49" charset="-122"/>
              </a:rPr>
              <a:t>原则</a:t>
            </a:r>
          </a:p>
        </p:txBody>
      </p:sp>
      <p:sp>
        <p:nvSpPr>
          <p:cNvPr id="270353" name="Rectangle 17"/>
          <p:cNvSpPr>
            <a:spLocks noChangeArrowheads="1"/>
          </p:cNvSpPr>
          <p:nvPr/>
        </p:nvSpPr>
        <p:spPr bwMode="auto">
          <a:xfrm>
            <a:off x="1177650" y="333376"/>
            <a:ext cx="3416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b="1">
                <a:solidFill>
                  <a:schemeClr val="folHlink"/>
                </a:solidFill>
                <a:latin typeface="楷体_GB2312"/>
                <a:ea typeface="楷体_GB2312"/>
                <a:cs typeface="楷体_GB2312"/>
              </a:rPr>
              <a:t>动作改善的</a:t>
            </a:r>
            <a:r>
              <a:rPr kumimoji="1" lang="en-US" altLang="zh-CN" sz="6000" b="1" i="1">
                <a:solidFill>
                  <a:schemeClr val="folHlink"/>
                </a:solidFill>
                <a:latin typeface="Times New Roman" pitchFamily="18" charset="0"/>
                <a:ea typeface="楷体_GB2312"/>
                <a:cs typeface="楷体_GB2312"/>
              </a:rPr>
              <a:t>20</a:t>
            </a:r>
            <a:r>
              <a:rPr kumimoji="1" lang="zh-CN" altLang="en-US" b="1">
                <a:solidFill>
                  <a:schemeClr val="folHlink"/>
                </a:solidFill>
                <a:latin typeface="楷体_GB2312"/>
                <a:ea typeface="楷体_GB2312"/>
                <a:cs typeface="楷体_GB2312"/>
              </a:rPr>
              <a:t>个原则</a:t>
            </a:r>
          </a:p>
        </p:txBody>
      </p:sp>
      <p:sp>
        <p:nvSpPr>
          <p:cNvPr id="270354" name="Rectangle 18"/>
          <p:cNvSpPr>
            <a:spLocks noChangeArrowheads="1"/>
          </p:cNvSpPr>
          <p:nvPr/>
        </p:nvSpPr>
        <p:spPr bwMode="auto">
          <a:xfrm>
            <a:off x="927272" y="3870326"/>
            <a:ext cx="6976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8000" b="1" i="1">
                <a:solidFill>
                  <a:schemeClr val="accent1"/>
                </a:solidFill>
                <a:latin typeface="Times New Roman" pitchFamily="18" charset="0"/>
                <a:ea typeface="黑体" pitchFamily="49" charset="-122"/>
              </a:rPr>
              <a:t>6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标题 3"/>
          <p:cNvSpPr>
            <a:spLocks noGrp="1"/>
          </p:cNvSpPr>
          <p:nvPr>
            <p:ph type="ctrTitle" idx="4294967295"/>
          </p:nvPr>
        </p:nvSpPr>
        <p:spPr>
          <a:xfrm>
            <a:off x="524538" y="2714625"/>
            <a:ext cx="8999669" cy="1470025"/>
          </a:xfrm>
        </p:spPr>
        <p:txBody>
          <a:bodyPr lIns="91427" tIns="45712" rIns="91427" bIns="45712"/>
          <a:lstStyle/>
          <a:p>
            <a:pPr algn="ctr"/>
            <a:r>
              <a:rPr lang="zh-CN" altLang="en-US" sz="4000" b="0" dirty="0"/>
              <a:t>工</a:t>
            </a:r>
            <a:r>
              <a:rPr lang="zh-CN" altLang="en-US" sz="4000" b="0" dirty="0" smtClean="0"/>
              <a:t>作改善二：流程优化</a:t>
            </a:r>
            <a:endParaRPr lang="zh-CN" altLang="en-US" sz="40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328077" y="1340770"/>
          <a:ext cx="89154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灯片编号占位符 3"/>
          <p:cNvSpPr txBox="1">
            <a:spLocks noGrp="1"/>
          </p:cNvSpPr>
          <p:nvPr/>
        </p:nvSpPr>
        <p:spPr>
          <a:xfrm>
            <a:off x="3848894" y="6483351"/>
            <a:ext cx="2228850" cy="366713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C6BC5BE-777B-4379-8EBD-557AFFCFCDF2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zh-CN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59258" y="3213100"/>
            <a:ext cx="417909" cy="41433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3470540" y="3789363"/>
            <a:ext cx="546894" cy="431800"/>
          </a:xfrm>
          <a:prstGeom prst="rightArrow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46256" y="4221163"/>
            <a:ext cx="433388" cy="4000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流程图: 延期 7"/>
          <p:cNvSpPr/>
          <p:nvPr/>
        </p:nvSpPr>
        <p:spPr>
          <a:xfrm>
            <a:off x="2301081" y="3789363"/>
            <a:ext cx="467783" cy="360362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流程图: 合并 8"/>
          <p:cNvSpPr/>
          <p:nvPr/>
        </p:nvSpPr>
        <p:spPr>
          <a:xfrm>
            <a:off x="2457584" y="3213100"/>
            <a:ext cx="545173" cy="431800"/>
          </a:xfrm>
          <a:prstGeom prst="flowChartMerg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2761" name="TextBox 10"/>
          <p:cNvSpPr txBox="1">
            <a:spLocks noChangeArrowheads="1"/>
          </p:cNvSpPr>
          <p:nvPr/>
        </p:nvSpPr>
        <p:spPr bwMode="auto">
          <a:xfrm>
            <a:off x="5637076" y="1736812"/>
            <a:ext cx="397959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对流程的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个方面进行分类是进行动作分析、操作分析、流程分析的基础；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是现场改善时进行现况分析的基础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由此可以衍生人机动作分析、作业流程分析等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350838" y="322263"/>
            <a:ext cx="8915400" cy="5762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流程的</a:t>
            </a:r>
            <a:r>
              <a:rPr lang="en-US" altLang="zh-CN" sz="32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5</a:t>
            </a:r>
            <a:r>
              <a:rPr lang="zh-CN" altLang="en-US" sz="32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种状态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604628" y="1556792"/>
            <a:ext cx="715433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宋体" pitchFamily="2" charset="-122"/>
              </a:rPr>
              <a:t>　</a:t>
            </a:r>
            <a:r>
              <a:rPr kumimoji="1" lang="zh-CN" altLang="en-US" sz="3200" b="1" dirty="0" smtClean="0">
                <a:latin typeface="宋体" pitchFamily="2" charset="-122"/>
              </a:rPr>
              <a:t> 瓶</a:t>
            </a:r>
            <a:r>
              <a:rPr kumimoji="1" lang="zh-CN" altLang="en-US" sz="3200" b="1" dirty="0">
                <a:latin typeface="宋体" pitchFamily="2" charset="-122"/>
              </a:rPr>
              <a:t>颈作业          成本最高</a:t>
            </a:r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宋体" pitchFamily="2" charset="-122"/>
              </a:rPr>
              <a:t>　</a:t>
            </a:r>
            <a:r>
              <a:rPr kumimoji="1" lang="zh-CN" altLang="en-US" sz="3200" b="1" dirty="0" smtClean="0">
                <a:latin typeface="宋体" pitchFamily="2" charset="-122"/>
              </a:rPr>
              <a:t> 损</a:t>
            </a:r>
            <a:r>
              <a:rPr kumimoji="1" lang="zh-CN" altLang="en-US" sz="3200" b="1" dirty="0">
                <a:latin typeface="宋体" pitchFamily="2" charset="-122"/>
              </a:rPr>
              <a:t>耗最大          危险性最高 </a:t>
            </a:r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宋体" pitchFamily="2" charset="-122"/>
              </a:rPr>
              <a:t>　</a:t>
            </a:r>
            <a:r>
              <a:rPr kumimoji="1" lang="zh-CN" altLang="en-US" sz="3200" b="1" dirty="0" smtClean="0">
                <a:latin typeface="宋体" pitchFamily="2" charset="-122"/>
              </a:rPr>
              <a:t> 用</a:t>
            </a:r>
            <a:r>
              <a:rPr kumimoji="1" lang="zh-CN" altLang="en-US" sz="3200" b="1" dirty="0">
                <a:latin typeface="宋体" pitchFamily="2" charset="-122"/>
              </a:rPr>
              <a:t>人最多          劳动力最</a:t>
            </a:r>
            <a:r>
              <a:rPr kumimoji="1" lang="zh-CN" altLang="en-US" sz="3200" b="1" dirty="0" smtClean="0">
                <a:latin typeface="宋体" pitchFamily="2" charset="-122"/>
              </a:rPr>
              <a:t>大</a:t>
            </a:r>
          </a:p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200" b="1" dirty="0" smtClean="0">
                <a:latin typeface="宋体" pitchFamily="2" charset="-122"/>
              </a:rPr>
              <a:t>    最易改善的工作</a:t>
            </a:r>
            <a:endParaRPr kumimoji="1" lang="zh-CN" altLang="en-US" sz="3200" b="1" dirty="0">
              <a:latin typeface="宋体" pitchFamily="2" charset="-122"/>
            </a:endParaRPr>
          </a:p>
        </p:txBody>
      </p:sp>
      <p:sp>
        <p:nvSpPr>
          <p:cNvPr id="207875" name="Rectangle 3" descr="斜纹布"/>
          <p:cNvSpPr>
            <a:spLocks noChangeArrowheads="1"/>
          </p:cNvSpPr>
          <p:nvPr/>
        </p:nvSpPr>
        <p:spPr bwMode="auto">
          <a:xfrm>
            <a:off x="1991519" y="1955801"/>
            <a:ext cx="220133" cy="1825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76" name="Rectangle 4" descr="斜纹布"/>
          <p:cNvSpPr>
            <a:spLocks noChangeArrowheads="1"/>
          </p:cNvSpPr>
          <p:nvPr/>
        </p:nvSpPr>
        <p:spPr bwMode="auto">
          <a:xfrm>
            <a:off x="5677033" y="3703638"/>
            <a:ext cx="218413" cy="18256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77" name="Rectangle 5" descr="斜纹布"/>
          <p:cNvSpPr>
            <a:spLocks noChangeArrowheads="1"/>
          </p:cNvSpPr>
          <p:nvPr/>
        </p:nvSpPr>
        <p:spPr bwMode="auto">
          <a:xfrm>
            <a:off x="1991519" y="2819400"/>
            <a:ext cx="220133" cy="1793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78" name="Rectangle 6" descr="斜纹布"/>
          <p:cNvSpPr>
            <a:spLocks noChangeArrowheads="1"/>
          </p:cNvSpPr>
          <p:nvPr/>
        </p:nvSpPr>
        <p:spPr bwMode="auto">
          <a:xfrm>
            <a:off x="1991519" y="4572001"/>
            <a:ext cx="220133" cy="1825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79" name="Rectangle 7" descr="斜纹布"/>
          <p:cNvSpPr>
            <a:spLocks noChangeArrowheads="1"/>
          </p:cNvSpPr>
          <p:nvPr/>
        </p:nvSpPr>
        <p:spPr bwMode="auto">
          <a:xfrm>
            <a:off x="1991519" y="3703638"/>
            <a:ext cx="220133" cy="18256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80" name="Rectangle 8" descr="斜纹布"/>
          <p:cNvSpPr>
            <a:spLocks noChangeArrowheads="1"/>
          </p:cNvSpPr>
          <p:nvPr/>
        </p:nvSpPr>
        <p:spPr bwMode="auto">
          <a:xfrm>
            <a:off x="5677033" y="2819400"/>
            <a:ext cx="218413" cy="1793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81" name="Rectangle 9" descr="斜纹布"/>
          <p:cNvSpPr>
            <a:spLocks noChangeArrowheads="1"/>
          </p:cNvSpPr>
          <p:nvPr/>
        </p:nvSpPr>
        <p:spPr bwMode="auto">
          <a:xfrm>
            <a:off x="5677033" y="1981201"/>
            <a:ext cx="218413" cy="1825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7882" name="标题 1"/>
          <p:cNvSpPr txBox="1">
            <a:spLocks/>
          </p:cNvSpPr>
          <p:nvPr/>
        </p:nvSpPr>
        <p:spPr bwMode="auto">
          <a:xfrm>
            <a:off x="1320800" y="609600"/>
            <a:ext cx="3661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优先改善的工作：</a:t>
            </a:r>
          </a:p>
          <a:p>
            <a:pPr algn="ctr"/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2775744" y="1690688"/>
            <a:ext cx="1415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solidFill>
                  <a:srgbClr val="FF0000"/>
                </a:solidFill>
                <a:latin typeface="Times New Roman" pitchFamily="18" charset="0"/>
              </a:rPr>
              <a:t>剔除：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801542" y="2528888"/>
            <a:ext cx="13706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solidFill>
                  <a:srgbClr val="660066"/>
                </a:solidFill>
                <a:latin typeface="Times New Roman" pitchFamily="18" charset="0"/>
              </a:rPr>
              <a:t>合并：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775744" y="3290888"/>
            <a:ext cx="1415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solidFill>
                  <a:srgbClr val="006600"/>
                </a:solidFill>
                <a:latin typeface="Times New Roman" pitchFamily="18" charset="0"/>
              </a:rPr>
              <a:t>排列：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2775744" y="4052888"/>
            <a:ext cx="1415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>
                <a:solidFill>
                  <a:schemeClr val="accent2"/>
                </a:solidFill>
                <a:latin typeface="Times New Roman" pitchFamily="18" charset="0"/>
              </a:rPr>
              <a:t>简化：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1424608" y="1752601"/>
            <a:ext cx="168539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FF0000"/>
                </a:solidFill>
                <a:latin typeface="Times New Roman" pitchFamily="18" charset="0"/>
              </a:rPr>
              <a:t>何事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1523736" y="2438401"/>
            <a:ext cx="15409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660066"/>
                </a:solidFill>
                <a:latin typeface="Times New Roman" pitchFamily="18" charset="0"/>
              </a:rPr>
              <a:t>何地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1172580" y="2936876"/>
            <a:ext cx="20912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solidFill>
                  <a:srgbClr val="663300"/>
                </a:solidFill>
                <a:latin typeface="Times New Roman" pitchFamily="18" charset="0"/>
              </a:rPr>
              <a:t>何时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1523735" y="3429001"/>
            <a:ext cx="14308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006600"/>
                </a:solidFill>
                <a:latin typeface="Times New Roman" pitchFamily="18" charset="0"/>
              </a:rPr>
              <a:t>何人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1523735" y="4038601"/>
            <a:ext cx="168539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2"/>
                </a:solidFill>
                <a:latin typeface="Times New Roman" pitchFamily="18" charset="0"/>
              </a:rPr>
              <a:t>如何</a:t>
            </a:r>
            <a:endParaRPr kumimoji="1" lang="zh-CN" altLang="en-US" sz="2000" b="1">
              <a:latin typeface="Times New Roman" pitchFamily="18" charset="0"/>
            </a:endParaRPr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>
            <a:off x="1295004" y="2362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4445662" y="2422525"/>
            <a:ext cx="341894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zh-CN" altLang="en-US" sz="1800" b="1">
                <a:latin typeface="Times New Roman" pitchFamily="18" charset="0"/>
              </a:rPr>
              <a:t>合并必要的动作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zh-CN" altLang="en-US" sz="1800" b="1">
                <a:latin typeface="Times New Roman" pitchFamily="18" charset="0"/>
              </a:rPr>
              <a:t>　　节省办事手续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4419865" y="3260725"/>
            <a:ext cx="337939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zh-CN" altLang="en-US" sz="1800" b="1">
                <a:latin typeface="Times New Roman" pitchFamily="18" charset="0"/>
              </a:rPr>
              <a:t>排列必要的动作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zh-CN" altLang="en-US" sz="1800" b="1">
                <a:latin typeface="Times New Roman" pitchFamily="18" charset="0"/>
              </a:rPr>
              <a:t>　　工作成线，办事有序</a:t>
            </a:r>
          </a:p>
        </p:txBody>
      </p:sp>
      <p:sp>
        <p:nvSpPr>
          <p:cNvPr id="208910" name="Rectangle 14" descr="25%"/>
          <p:cNvSpPr>
            <a:spLocks noChangeArrowheads="1"/>
          </p:cNvSpPr>
          <p:nvPr/>
        </p:nvSpPr>
        <p:spPr bwMode="auto">
          <a:xfrm>
            <a:off x="2613463" y="1592796"/>
            <a:ext cx="5867929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4445662" y="4022725"/>
            <a:ext cx="370787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zh-CN" altLang="en-US" sz="1800" b="1">
                <a:latin typeface="Times New Roman" pitchFamily="18" charset="0"/>
              </a:rPr>
              <a:t>简化必要的动作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zh-CN" altLang="en-US" sz="1800" b="1">
                <a:latin typeface="Times New Roman" pitchFamily="18" charset="0"/>
              </a:rPr>
              <a:t>　　节省人力、时间、设备</a:t>
            </a:r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4419865" y="1660525"/>
            <a:ext cx="337939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zh-CN" altLang="en-US" sz="1800" b="1">
                <a:latin typeface="Times New Roman" pitchFamily="18" charset="0"/>
              </a:rPr>
              <a:t>剔除不必要的动作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zh-CN" altLang="en-US" sz="1800" b="1">
                <a:latin typeface="Times New Roman" pitchFamily="18" charset="0"/>
              </a:rPr>
              <a:t>　　是改善的最高原则</a:t>
            </a:r>
          </a:p>
        </p:txBody>
      </p:sp>
      <p:sp>
        <p:nvSpPr>
          <p:cNvPr id="208913" name="AutoShape 17"/>
          <p:cNvSpPr>
            <a:spLocks noChangeArrowheads="1"/>
          </p:cNvSpPr>
          <p:nvPr/>
        </p:nvSpPr>
        <p:spPr bwMode="auto">
          <a:xfrm>
            <a:off x="1523736" y="4894264"/>
            <a:ext cx="2201333" cy="5810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14" name="AutoShape 18"/>
          <p:cNvSpPr>
            <a:spLocks noChangeArrowheads="1"/>
          </p:cNvSpPr>
          <p:nvPr/>
        </p:nvSpPr>
        <p:spPr bwMode="auto">
          <a:xfrm>
            <a:off x="6146536" y="4894264"/>
            <a:ext cx="2201333" cy="5810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15" name="AutoShape 19"/>
          <p:cNvSpPr>
            <a:spLocks noChangeArrowheads="1"/>
          </p:cNvSpPr>
          <p:nvPr/>
        </p:nvSpPr>
        <p:spPr bwMode="auto">
          <a:xfrm>
            <a:off x="3835136" y="4894264"/>
            <a:ext cx="2201333" cy="5810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2209934" y="5029201"/>
            <a:ext cx="110410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FF0000"/>
                </a:solidFill>
                <a:latin typeface="Times New Roman" pitchFamily="18" charset="0"/>
              </a:rPr>
              <a:t>安全</a:t>
            </a: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4521333" y="5029201"/>
            <a:ext cx="88913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chemeClr val="accent2"/>
                </a:solidFill>
                <a:latin typeface="Times New Roman" pitchFamily="18" charset="0"/>
              </a:rPr>
              <a:t>经济</a:t>
            </a: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6832734" y="5029201"/>
            <a:ext cx="86333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009900"/>
                </a:solidFill>
                <a:latin typeface="Times New Roman" pitchFamily="18" charset="0"/>
              </a:rPr>
              <a:t>实用</a:t>
            </a:r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2590006" y="3962400"/>
            <a:ext cx="58679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20" name="Line 24"/>
          <p:cNvSpPr>
            <a:spLocks noChangeShapeType="1"/>
          </p:cNvSpPr>
          <p:nvPr/>
        </p:nvSpPr>
        <p:spPr bwMode="auto">
          <a:xfrm>
            <a:off x="2590006" y="3200400"/>
            <a:ext cx="58679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21" name="Line 25"/>
          <p:cNvSpPr>
            <a:spLocks noChangeShapeType="1"/>
          </p:cNvSpPr>
          <p:nvPr/>
        </p:nvSpPr>
        <p:spPr bwMode="auto">
          <a:xfrm>
            <a:off x="2590006" y="2362200"/>
            <a:ext cx="58679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22" name="Line 26"/>
          <p:cNvSpPr>
            <a:spLocks noChangeShapeType="1"/>
          </p:cNvSpPr>
          <p:nvPr/>
        </p:nvSpPr>
        <p:spPr bwMode="auto">
          <a:xfrm>
            <a:off x="4005395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23" name="Line 27"/>
          <p:cNvSpPr>
            <a:spLocks noChangeShapeType="1"/>
          </p:cNvSpPr>
          <p:nvPr/>
        </p:nvSpPr>
        <p:spPr bwMode="auto">
          <a:xfrm flipH="1">
            <a:off x="1295004" y="2362200"/>
            <a:ext cx="1295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24" name="Line 28"/>
          <p:cNvSpPr>
            <a:spLocks noChangeShapeType="1"/>
          </p:cNvSpPr>
          <p:nvPr/>
        </p:nvSpPr>
        <p:spPr bwMode="auto">
          <a:xfrm>
            <a:off x="1295004" y="3962400"/>
            <a:ext cx="1295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8925" name="WordArt 29" descr="编织物"/>
          <p:cNvSpPr>
            <a:spLocks noChangeArrowheads="1" noChangeShapeType="1" noTextEdit="1"/>
          </p:cNvSpPr>
          <p:nvPr/>
        </p:nvSpPr>
        <p:spPr bwMode="auto">
          <a:xfrm>
            <a:off x="1442906" y="692150"/>
            <a:ext cx="251605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建立新方法四大要点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644" y="692696"/>
            <a:ext cx="4607322" cy="369887"/>
          </a:xfrm>
        </p:spPr>
        <p:txBody>
          <a:bodyPr/>
          <a:lstStyle/>
          <a:p>
            <a:pPr algn="ctr" eaLnBrk="1" hangingPunct="1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</a:rPr>
              <a:t>班组创新管理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06413" y="1603375"/>
            <a:ext cx="8915400" cy="4321175"/>
          </a:xfrm>
        </p:spPr>
        <p:txBody>
          <a:bodyPr/>
          <a:lstStyle/>
          <a:p>
            <a:pPr>
              <a:buNone/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、提高员工积极性；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、恰当的目标管理；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、充足专业的培训；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、完备的激励体系；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、完善的情报体系；</a:t>
            </a:r>
            <a:endParaRPr lang="zh-CN" alt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标题 3"/>
          <p:cNvSpPr>
            <a:spLocks noGrp="1"/>
          </p:cNvSpPr>
          <p:nvPr>
            <p:ph type="ctrTitle" idx="4294967295"/>
          </p:nvPr>
        </p:nvSpPr>
        <p:spPr>
          <a:xfrm>
            <a:off x="742950" y="2714625"/>
            <a:ext cx="8420100" cy="1471613"/>
          </a:xfrm>
        </p:spPr>
        <p:txBody>
          <a:bodyPr lIns="91386" tIns="45690" rIns="91386" bIns="45690"/>
          <a:lstStyle/>
          <a:p>
            <a:pPr algn="ctr"/>
            <a:r>
              <a:rPr lang="zh-CN" altLang="en-US" dirty="0"/>
              <a:t>   </a:t>
            </a:r>
            <a:r>
              <a:rPr lang="zh-CN" altLang="en-US" dirty="0" smtClean="0"/>
              <a:t>第四部</a:t>
            </a:r>
            <a:r>
              <a:rPr lang="zh-CN" altLang="en-US" dirty="0"/>
              <a:t>分：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>班组工作安全</a:t>
            </a:r>
            <a:r>
              <a:rPr lang="en-US" altLang="zh-CN" dirty="0" smtClean="0"/>
              <a:t>JS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i="1"/>
              <a:t>为什么要安全管理？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990600" y="1905000"/>
            <a:ext cx="891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4663" indent="-474663" algn="l" defTabSz="0">
              <a:spcBef>
                <a:spcPct val="20000"/>
              </a:spcBef>
            </a:pPr>
            <a:r>
              <a:rPr kumimoji="1" lang="zh-CN" altLang="en-US" sz="2800" b="0">
                <a:sym typeface="Arial" pitchFamily="34" charset="0"/>
              </a:rPr>
              <a:t>安全管理：</a:t>
            </a:r>
          </a:p>
          <a:p>
            <a:pPr marL="474663" indent="-474663" algn="l" defTabSz="0">
              <a:spcBef>
                <a:spcPct val="20000"/>
              </a:spcBef>
            </a:pPr>
            <a:r>
              <a:rPr kumimoji="1" lang="zh-CN" altLang="en-US" sz="2800" b="0">
                <a:sym typeface="Arial" pitchFamily="34" charset="0"/>
              </a:rPr>
              <a:t>  </a:t>
            </a:r>
          </a:p>
          <a:p>
            <a:pPr marL="474663" indent="-474663" algn="l" defTabSz="0">
              <a:spcBef>
                <a:spcPct val="20000"/>
              </a:spcBef>
            </a:pPr>
            <a:r>
              <a:rPr kumimoji="1" lang="zh-CN" altLang="en-US" sz="2800" b="0">
                <a:sym typeface="Arial" pitchFamily="34" charset="0"/>
              </a:rPr>
              <a:t>  </a:t>
            </a:r>
            <a:r>
              <a:rPr kumimoji="1" lang="en-US" altLang="zh-CN" sz="2800" b="0">
                <a:sym typeface="Arial" pitchFamily="34" charset="0"/>
              </a:rPr>
              <a:t>1</a:t>
            </a:r>
            <a:r>
              <a:rPr kumimoji="1" lang="zh-CN" altLang="en-US" sz="2800" b="0">
                <a:sym typeface="Arial" pitchFamily="34" charset="0"/>
              </a:rPr>
              <a:t>）保护操作者的安全和健康</a:t>
            </a:r>
            <a:r>
              <a:rPr kumimoji="1" lang="en-US" altLang="zh-CN" sz="2800" b="0">
                <a:sym typeface="Arial" pitchFamily="34" charset="0"/>
              </a:rPr>
              <a:t>;</a:t>
            </a:r>
          </a:p>
          <a:p>
            <a:pPr marL="474663" indent="-474663" algn="l" defTabSz="0">
              <a:spcBef>
                <a:spcPct val="20000"/>
              </a:spcBef>
            </a:pPr>
            <a:r>
              <a:rPr kumimoji="1" lang="en-US" altLang="zh-CN" sz="2800" b="0">
                <a:sym typeface="Arial" pitchFamily="34" charset="0"/>
              </a:rPr>
              <a:t>  2</a:t>
            </a:r>
            <a:r>
              <a:rPr kumimoji="1" lang="zh-CN" altLang="en-US" sz="2800" b="0">
                <a:sym typeface="Arial" pitchFamily="34" charset="0"/>
              </a:rPr>
              <a:t>）保证公司正常的生产秩序</a:t>
            </a:r>
            <a:r>
              <a:rPr kumimoji="1" lang="en-US" altLang="zh-CN" sz="2800" b="0">
                <a:sym typeface="Arial" pitchFamily="34" charset="0"/>
              </a:rPr>
              <a:t>;</a:t>
            </a:r>
          </a:p>
          <a:p>
            <a:pPr marL="474663" indent="-474663" algn="l" defTabSz="0">
              <a:spcBef>
                <a:spcPct val="20000"/>
              </a:spcBef>
              <a:buFontTx/>
              <a:buChar char="•"/>
            </a:pPr>
            <a:endParaRPr lang="en-US" altLang="zh-CN" sz="2800" b="0">
              <a:sym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第一部分</a:t>
            </a:r>
            <a:r>
              <a:rPr lang="zh-CN" altLang="en-US" dirty="0" smtClean="0"/>
              <a:t>：班组长的</a:t>
            </a:r>
            <a:r>
              <a:rPr lang="zh-CN" altLang="en-US" dirty="0"/>
              <a:t>角色认知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en-US" sz="3200" b="1" dirty="0"/>
          </a:p>
          <a:p>
            <a:pPr>
              <a:buFontTx/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、认识现场管理</a:t>
            </a:r>
          </a:p>
          <a:p>
            <a:pPr>
              <a:buFontTx/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、当前企</a:t>
            </a:r>
            <a:r>
              <a:rPr lang="zh-CN" altLang="en-US" sz="3200" b="1" dirty="0" smtClean="0"/>
              <a:t>业班组长的</a:t>
            </a:r>
            <a:r>
              <a:rPr lang="zh-CN" altLang="en-US" sz="3200" b="1" dirty="0"/>
              <a:t>现状</a:t>
            </a:r>
          </a:p>
          <a:p>
            <a:pPr>
              <a:buFontTx/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 smtClean="0"/>
              <a:t>、班组长的</a:t>
            </a:r>
            <a:r>
              <a:rPr lang="zh-CN" altLang="en-US" sz="3200" b="1" dirty="0"/>
              <a:t>岗位认</a:t>
            </a:r>
            <a:r>
              <a:rPr lang="zh-CN" altLang="en-US" sz="3200" b="1" dirty="0" smtClean="0"/>
              <a:t>知</a:t>
            </a:r>
            <a:endParaRPr lang="zh-CN" alt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6248" y="579439"/>
            <a:ext cx="4058708" cy="295275"/>
          </a:xfrm>
        </p:spPr>
        <p:txBody>
          <a:bodyPr/>
          <a:lstStyle/>
          <a:p>
            <a:r>
              <a:rPr lang="zh-CN" altLang="en-US" sz="2200" i="1"/>
              <a:t>安全事故的分类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619" y="1603375"/>
            <a:ext cx="8918840" cy="3162300"/>
          </a:xfrm>
          <a:ln/>
        </p:spPr>
        <p:txBody>
          <a:bodyPr lIns="91427" tIns="45712" rIns="91427" bIns="45712"/>
          <a:lstStyle/>
          <a:p>
            <a:pPr>
              <a:buFontTx/>
              <a:buNone/>
            </a:pPr>
            <a:r>
              <a:rPr lang="en-US" altLang="zh-CN" sz="2800"/>
              <a:t>1</a:t>
            </a:r>
            <a:r>
              <a:rPr lang="zh-CN" altLang="en-US" sz="2800"/>
              <a:t>、工矿商贸企业生产安全事故 ；</a:t>
            </a:r>
          </a:p>
          <a:p>
            <a:pPr>
              <a:buFontTx/>
              <a:buNone/>
            </a:pPr>
            <a:r>
              <a:rPr lang="en-US" altLang="zh-CN" sz="2800"/>
              <a:t>2</a:t>
            </a:r>
            <a:r>
              <a:rPr lang="zh-CN" altLang="en-US" sz="2800"/>
              <a:t>、火灾事故 ；</a:t>
            </a:r>
          </a:p>
          <a:p>
            <a:pPr>
              <a:buFontTx/>
              <a:buNone/>
            </a:pPr>
            <a:r>
              <a:rPr lang="en-US" altLang="zh-CN" sz="2800"/>
              <a:t>3</a:t>
            </a:r>
            <a:r>
              <a:rPr lang="zh-CN" altLang="en-US" sz="2800"/>
              <a:t>、道路交通事故；</a:t>
            </a:r>
          </a:p>
          <a:p>
            <a:pPr>
              <a:buFontTx/>
              <a:buNone/>
            </a:pPr>
            <a:r>
              <a:rPr lang="en-US" altLang="zh-CN" sz="2800"/>
              <a:t>4</a:t>
            </a:r>
            <a:r>
              <a:rPr lang="zh-CN" altLang="en-US" sz="2800"/>
              <a:t>、农机事故 ；</a:t>
            </a:r>
          </a:p>
          <a:p>
            <a:pPr>
              <a:buFontTx/>
              <a:buNone/>
            </a:pPr>
            <a:r>
              <a:rPr lang="en-US" altLang="zh-CN" sz="2800"/>
              <a:t>5</a:t>
            </a:r>
            <a:r>
              <a:rPr lang="zh-CN" altLang="en-US" sz="2800"/>
              <a:t>、水上交通事故 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6248" y="579439"/>
            <a:ext cx="4842933" cy="295275"/>
          </a:xfrm>
        </p:spPr>
        <p:txBody>
          <a:bodyPr/>
          <a:lstStyle/>
          <a:p>
            <a:r>
              <a:rPr lang="zh-CN" altLang="en-US" sz="2800" i="1"/>
              <a:t>海因里希法则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5579004" y="3062289"/>
            <a:ext cx="37027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2" rIns="91427" bIns="45712" anchor="ctr"/>
          <a:lstStyle/>
          <a:p>
            <a:pPr defTabSz="1266825"/>
            <a:r>
              <a:rPr lang="zh-CN" altLang="en-US" sz="3200" i="1">
                <a:sym typeface="Arial" pitchFamily="34" charset="0"/>
              </a:rPr>
              <a:t>海因里希</a:t>
            </a:r>
            <a:r>
              <a:rPr lang="zh-CN" altLang="en-US" sz="3200">
                <a:sym typeface="Arial" pitchFamily="34" charset="0"/>
              </a:rPr>
              <a:t/>
            </a:r>
            <a:br>
              <a:rPr lang="zh-CN" altLang="en-US" sz="3200">
                <a:sym typeface="Arial" pitchFamily="34" charset="0"/>
              </a:rPr>
            </a:br>
            <a:r>
              <a:rPr lang="en-US" altLang="zh-CN" sz="1800" i="1">
                <a:sym typeface="Arial" pitchFamily="34" charset="0"/>
              </a:rPr>
              <a:t>1931</a:t>
            </a:r>
            <a:r>
              <a:rPr lang="en-US" altLang="zh-CN" sz="3200">
                <a:sym typeface="Arial" pitchFamily="34" charset="0"/>
              </a:rPr>
              <a:t> </a:t>
            </a:r>
            <a:r>
              <a:rPr lang="en-US" altLang="zh-CN" sz="1800" i="1">
                <a:sym typeface="Arial" pitchFamily="34" charset="0"/>
              </a:rPr>
              <a:t>.《</a:t>
            </a:r>
            <a:r>
              <a:rPr lang="zh-CN" altLang="en-US" sz="1800" i="1">
                <a:sym typeface="Arial" pitchFamily="34" charset="0"/>
              </a:rPr>
              <a:t>工业事故预防</a:t>
            </a:r>
            <a:r>
              <a:rPr lang="en-US" altLang="zh-CN" sz="1800" i="1">
                <a:sym typeface="Arial" pitchFamily="34" charset="0"/>
              </a:rPr>
              <a:t>》</a:t>
            </a:r>
          </a:p>
        </p:txBody>
      </p:sp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295400"/>
            <a:ext cx="405870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>
          <a:xfrm>
            <a:off x="1454944" y="460375"/>
            <a:ext cx="5503333" cy="808038"/>
          </a:xfrm>
          <a:ln/>
        </p:spPr>
        <p:txBody>
          <a:bodyPr lIns="91427" tIns="45712" rIns="91427" bIns="45712"/>
          <a:lstStyle/>
          <a:p>
            <a:r>
              <a:rPr lang="zh-CN" altLang="en-US" b="0" i="1"/>
              <a:t>海因里希法则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标题 3"/>
          <p:cNvSpPr>
            <a:spLocks noGrp="1"/>
          </p:cNvSpPr>
          <p:nvPr>
            <p:ph type="ctrTitle" idx="4294967295"/>
          </p:nvPr>
        </p:nvSpPr>
        <p:spPr>
          <a:xfrm>
            <a:off x="742950" y="2714625"/>
            <a:ext cx="8420100" cy="1470025"/>
          </a:xfrm>
        </p:spPr>
        <p:txBody>
          <a:bodyPr lIns="91427" tIns="45712" rIns="91427" bIns="45712"/>
          <a:lstStyle/>
          <a:p>
            <a:pPr algn="ctr"/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>
                <a:solidFill>
                  <a:srgbClr val="000000"/>
                </a:solidFill>
              </a:rPr>
              <a:t>班</a:t>
            </a:r>
            <a:r>
              <a:rPr lang="zh-CN" altLang="en-US" dirty="0">
                <a:solidFill>
                  <a:srgbClr val="000000"/>
                </a:solidFill>
              </a:rPr>
              <a:t>组长的安全责任；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</a:rPr>
              <a:t/>
            </a:r>
            <a:br>
              <a:rPr lang="zh-CN" altLang="en-US" dirty="0">
                <a:solidFill>
                  <a:srgbClr val="000000"/>
                </a:solidFill>
              </a:rPr>
            </a:b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686" y="579439"/>
            <a:ext cx="4842933" cy="295275"/>
          </a:xfrm>
        </p:spPr>
        <p:txBody>
          <a:bodyPr/>
          <a:lstStyle/>
          <a:p>
            <a:r>
              <a:rPr lang="zh-CN" altLang="en-US" sz="2800" i="1">
                <a:solidFill>
                  <a:srgbClr val="FF0000"/>
                </a:solidFill>
              </a:rPr>
              <a:t>班组长安全责任制（参考）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21" y="1412875"/>
            <a:ext cx="8918840" cy="4911725"/>
          </a:xfrm>
          <a:ln/>
        </p:spPr>
        <p:txBody>
          <a:bodyPr lIns="91427" tIns="45712" rIns="91427" bIns="45712"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/>
              <a:t>一、严格遵守安全规程和有关安全生产制度，根据本组人员的技术、体力、思想等情况合理安排工作，作好安全交底，对本组人员在生产中的安全健康负责。</a:t>
            </a:r>
          </a:p>
          <a:p>
            <a:pPr>
              <a:lnSpc>
                <a:spcPct val="90000"/>
              </a:lnSpc>
            </a:pPr>
            <a:endParaRPr lang="zh-CN" alt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/>
              <a:t>二、组织搞好安全活动日，开好班前、班后安全会，支持安全员的工作，对新调入的工人进行现场安全教育，并在未熟悉工作环境前，指定专人管好他的人身安全。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/>
              <a:t>三、组织本组职工学习安全规程和制度，检查执行情况，在任何情况下，均不得违章蛮干。不得擅自动用机电气、架子等设备，不得擅自处理安全防护设备。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21" y="1412875"/>
            <a:ext cx="8918840" cy="4911725"/>
          </a:xfrm>
          <a:ln/>
        </p:spPr>
        <p:txBody>
          <a:bodyPr lIns="91427" tIns="45712" rIns="91427" bIns="45712"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/>
              <a:t>四、经常检查施工场地的安全生产情况，发现问题及时解决，不能解决的要采取临时控制措施，并及时上报。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/>
              <a:t>五、发生工伤事故要及时上报并组织全组人员认真分析，提出防范措施。发生重大伤亡事故要保护好现场并立即上报。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/>
              <a:t>六、有权拒绝违章指令。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/>
              <a:t>七、听从专职安全员的指导，接受改进措施，教育全班同志坚守岗位，严格执行安全规程制度，做好上、下班的交接工作和自检工作。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title"/>
          </p:nvPr>
        </p:nvSpPr>
        <p:spPr>
          <a:xfrm>
            <a:off x="2266686" y="579439"/>
            <a:ext cx="4842933" cy="295275"/>
          </a:xfrm>
          <a:ln/>
        </p:spPr>
        <p:txBody>
          <a:bodyPr lIns="91427" tIns="45712" rIns="91427" bIns="45712"/>
          <a:lstStyle/>
          <a:p>
            <a:r>
              <a:rPr lang="zh-CN" altLang="en-US" sz="2800" i="1">
                <a:solidFill>
                  <a:srgbClr val="FF0000"/>
                </a:solidFill>
              </a:rPr>
              <a:t>班组长安全责任制（参考）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21" y="1412876"/>
            <a:ext cx="8918840" cy="2473325"/>
          </a:xfrm>
          <a:ln/>
        </p:spPr>
        <p:txBody>
          <a:bodyPr lIns="91427" tIns="45712" rIns="91427" bIns="45712"/>
          <a:lstStyle/>
          <a:p>
            <a:pPr>
              <a:buFontTx/>
              <a:buNone/>
            </a:pPr>
            <a:r>
              <a:rPr lang="zh-CN" altLang="en-US" sz="2400" b="1"/>
              <a:t>八、发动全组职工，为促进安全生产和改善劳动条件提出合理化建议，并做好记录和汇报工作。</a:t>
            </a:r>
          </a:p>
          <a:p>
            <a:endParaRPr lang="zh-CN" altLang="en-US" sz="2400" b="1"/>
          </a:p>
          <a:p>
            <a:pPr>
              <a:buFontTx/>
              <a:buNone/>
            </a:pPr>
            <a:r>
              <a:rPr lang="zh-CN" altLang="en-US" sz="2400" b="1"/>
              <a:t>九、支持班组安全员工作，及时采纳安全员的正确意见，发动全组职工共同搞好安全生产。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title"/>
          </p:nvPr>
        </p:nvSpPr>
        <p:spPr>
          <a:xfrm>
            <a:off x="2266686" y="579439"/>
            <a:ext cx="4842933" cy="295275"/>
          </a:xfrm>
          <a:ln/>
        </p:spPr>
        <p:txBody>
          <a:bodyPr lIns="91427" tIns="45712" rIns="91427" bIns="45712"/>
          <a:lstStyle/>
          <a:p>
            <a:pPr algn="ctr"/>
            <a:r>
              <a:rPr lang="zh-CN" altLang="en-US" sz="2800" i="1">
                <a:solidFill>
                  <a:srgbClr val="FF0000"/>
                </a:solidFill>
              </a:rPr>
              <a:t>班组长安全责任制（参考）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336" y="604838"/>
            <a:ext cx="3554810" cy="504825"/>
          </a:xfrm>
        </p:spPr>
        <p:txBody>
          <a:bodyPr/>
          <a:lstStyle/>
          <a:p>
            <a:r>
              <a:rPr lang="zh-CN" altLang="en-US" sz="2800" i="1"/>
              <a:t>班组安全教育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120" y="1412876"/>
            <a:ext cx="8996230" cy="4683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b="1">
                <a:solidFill>
                  <a:srgbClr val="003399"/>
                </a:solidFill>
              </a:rPr>
              <a:t>1</a:t>
            </a:r>
            <a:r>
              <a:rPr lang="zh-CN" altLang="en-US" sz="2000" b="1">
                <a:solidFill>
                  <a:srgbClr val="003399"/>
                </a:solidFill>
              </a:rPr>
              <a:t>、安全教育的目的和任务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（</a:t>
            </a:r>
            <a:r>
              <a:rPr lang="en-US" altLang="zh-CN" sz="2000" b="1">
                <a:solidFill>
                  <a:srgbClr val="003399"/>
                </a:solidFill>
              </a:rPr>
              <a:t>1</a:t>
            </a:r>
            <a:r>
              <a:rPr lang="zh-CN" altLang="en-US" sz="2000" b="1">
                <a:solidFill>
                  <a:srgbClr val="003399"/>
                </a:solidFill>
              </a:rPr>
              <a:t>）    提高贯彻和执行国家和政府颁布的一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    系列政策、法令、法规、条例等自觉性和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    责任感、增强法制观念。</a:t>
            </a:r>
          </a:p>
          <a:p>
            <a:pPr>
              <a:buFontTx/>
              <a:buNone/>
            </a:pPr>
            <a:endParaRPr lang="zh-CN" altLang="en-US" sz="2000" b="1">
              <a:solidFill>
                <a:srgbClr val="003399"/>
              </a:solidFill>
            </a:endParaRP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（</a:t>
            </a:r>
            <a:r>
              <a:rPr lang="en-US" altLang="zh-CN" sz="2000" b="1">
                <a:solidFill>
                  <a:srgbClr val="003399"/>
                </a:solidFill>
              </a:rPr>
              <a:t>2</a:t>
            </a:r>
            <a:r>
              <a:rPr lang="zh-CN" altLang="en-US" sz="2000" b="1">
                <a:solidFill>
                  <a:srgbClr val="003399"/>
                </a:solidFill>
              </a:rPr>
              <a:t>）、掌握安全技术和工业卫生技术，提高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     安全技术素质。防止误操作（违章操作）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    导致的各类事故发生。</a:t>
            </a:r>
          </a:p>
          <a:p>
            <a:pPr>
              <a:buFontTx/>
              <a:buNone/>
            </a:pPr>
            <a:endParaRPr lang="zh-CN" altLang="en-US" sz="2000" b="1">
              <a:solidFill>
                <a:srgbClr val="003399"/>
              </a:solidFill>
            </a:endParaRP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（</a:t>
            </a:r>
            <a:r>
              <a:rPr lang="en-US" altLang="zh-CN" sz="2000" b="1">
                <a:solidFill>
                  <a:srgbClr val="003399"/>
                </a:solidFill>
              </a:rPr>
              <a:t>3</a:t>
            </a:r>
            <a:r>
              <a:rPr lang="zh-CN" altLang="en-US" sz="2000" b="1">
                <a:solidFill>
                  <a:srgbClr val="003399"/>
                </a:solidFill>
              </a:rPr>
              <a:t>）提高安全管理的科学化、规范化、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    系统化水平。</a:t>
            </a:r>
          </a:p>
        </p:txBody>
      </p:sp>
      <p:pic>
        <p:nvPicPr>
          <p:cNvPr id="227332" name="Picture 4" descr="图片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795" y="4495800"/>
            <a:ext cx="1938205" cy="1790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729" y="1268413"/>
            <a:ext cx="8674629" cy="41910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n-US" altLang="zh-CN" sz="2000" b="1">
                <a:solidFill>
                  <a:srgbClr val="003399"/>
                </a:solidFill>
              </a:rPr>
              <a:t>2</a:t>
            </a:r>
            <a:r>
              <a:rPr lang="zh-CN" altLang="en-US" sz="2000" b="1">
                <a:solidFill>
                  <a:srgbClr val="003399"/>
                </a:solidFill>
              </a:rPr>
              <a:t>、安全培训教育的内容：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（</a:t>
            </a:r>
            <a:r>
              <a:rPr lang="en-US" altLang="zh-CN" sz="2000" b="1">
                <a:solidFill>
                  <a:srgbClr val="003399"/>
                </a:solidFill>
              </a:rPr>
              <a:t>1</a:t>
            </a:r>
            <a:r>
              <a:rPr lang="zh-CN" altLang="en-US" sz="2000" b="1">
                <a:solidFill>
                  <a:srgbClr val="003399"/>
                </a:solidFill>
              </a:rPr>
              <a:t>）思想教育：是要提高领导和职工的   </a:t>
            </a:r>
            <a:r>
              <a:rPr lang="zh-CN" sz="2000" b="1">
                <a:solidFill>
                  <a:srgbClr val="003399"/>
                </a:solidFill>
              </a:rPr>
              <a:t> </a:t>
            </a:r>
            <a:r>
              <a:rPr lang="zh-CN" altLang="en-US" sz="2000" b="1">
                <a:solidFill>
                  <a:srgbClr val="003399"/>
                </a:solidFill>
              </a:rPr>
              <a:t> 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     安全思想素质，树立“安全第一”生产              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     服从安全，“安全生产。人人有责”的   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     基本思想。</a:t>
            </a:r>
          </a:p>
          <a:p>
            <a:pPr>
              <a:buFontTx/>
              <a:buNone/>
            </a:pPr>
            <a:endParaRPr lang="zh-CN" altLang="en-US" sz="2000" b="1">
              <a:solidFill>
                <a:srgbClr val="003399"/>
              </a:solidFill>
            </a:endParaRP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（</a:t>
            </a:r>
            <a:r>
              <a:rPr lang="en-US" altLang="zh-CN" sz="2000" b="1">
                <a:solidFill>
                  <a:srgbClr val="003399"/>
                </a:solidFill>
              </a:rPr>
              <a:t>2</a:t>
            </a:r>
            <a:r>
              <a:rPr lang="zh-CN" altLang="en-US" sz="2000" b="1">
                <a:solidFill>
                  <a:srgbClr val="003399"/>
                </a:solidFill>
              </a:rPr>
              <a:t>）劳动保护方针政策教育。</a:t>
            </a:r>
          </a:p>
          <a:p>
            <a:pPr>
              <a:buFontTx/>
              <a:buNone/>
            </a:pPr>
            <a:r>
              <a:rPr lang="zh-CN" altLang="en-US" sz="2000" b="1">
                <a:solidFill>
                  <a:srgbClr val="003399"/>
                </a:solidFill>
              </a:rPr>
              <a:t>   （</a:t>
            </a:r>
            <a:r>
              <a:rPr lang="en-US" altLang="zh-CN" sz="2000" b="1">
                <a:solidFill>
                  <a:srgbClr val="003399"/>
                </a:solidFill>
              </a:rPr>
              <a:t>3</a:t>
            </a:r>
            <a:r>
              <a:rPr lang="zh-CN" altLang="en-US" sz="2000" b="1">
                <a:solidFill>
                  <a:srgbClr val="003399"/>
                </a:solidFill>
              </a:rPr>
              <a:t>）安全科学技术知识教育。</a:t>
            </a:r>
          </a:p>
          <a:p>
            <a:pPr>
              <a:buFontTx/>
              <a:buNone/>
            </a:pPr>
            <a:endParaRPr lang="zh-CN" altLang="en-US" sz="2000" b="1">
              <a:solidFill>
                <a:srgbClr val="003399"/>
              </a:solidFill>
            </a:endParaRPr>
          </a:p>
          <a:p>
            <a:endParaRPr lang="en-US" altLang="zh-CN" sz="2000" b="1">
              <a:solidFill>
                <a:srgbClr val="FF0000"/>
              </a:solidFill>
            </a:endParaRPr>
          </a:p>
        </p:txBody>
      </p:sp>
      <p:pic>
        <p:nvPicPr>
          <p:cNvPr id="228356" name="Picture 4" descr="41ca30fd2cab0e55306e974091be7dab?from=q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633" y="4495801"/>
            <a:ext cx="2256367" cy="1800225"/>
          </a:xfrm>
          <a:prstGeom prst="rect">
            <a:avLst/>
          </a:prstGeom>
          <a:noFill/>
        </p:spPr>
      </p:pic>
      <p:sp>
        <p:nvSpPr>
          <p:cNvPr id="228359" name="Rectangle 7"/>
          <p:cNvSpPr>
            <a:spLocks noGrp="1" noChangeArrowheads="1"/>
          </p:cNvSpPr>
          <p:nvPr>
            <p:ph type="title"/>
          </p:nvPr>
        </p:nvSpPr>
        <p:spPr>
          <a:xfrm>
            <a:off x="2514336" y="604839"/>
            <a:ext cx="3522133" cy="200025"/>
          </a:xfrm>
          <a:ln/>
        </p:spPr>
        <p:txBody>
          <a:bodyPr/>
          <a:lstStyle/>
          <a:p>
            <a:r>
              <a:rPr lang="zh-CN" altLang="en-US" i="1"/>
              <a:t>班组安全教育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2120" y="1341438"/>
            <a:ext cx="8674629" cy="4826000"/>
          </a:xfrm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1800" b="1">
                <a:solidFill>
                  <a:srgbClr val="003399"/>
                </a:solidFill>
                <a:latin typeface="宋体" pitchFamily="2" charset="-122"/>
              </a:rPr>
              <a:t>3</a:t>
            </a:r>
            <a:r>
              <a:rPr lang="zh-CN" altLang="en-US" sz="1800" b="1">
                <a:solidFill>
                  <a:srgbClr val="003399"/>
                </a:solidFill>
                <a:latin typeface="宋体" pitchFamily="2" charset="-122"/>
              </a:rPr>
              <a:t>、教育内容：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（</a:t>
            </a:r>
            <a:r>
              <a:rPr kumimoji="1" lang="en-US" altLang="zh-CN" sz="1800" b="1">
                <a:solidFill>
                  <a:srgbClr val="003399"/>
                </a:solidFill>
                <a:latin typeface="宋体" pitchFamily="2" charset="-122"/>
              </a:rPr>
              <a:t>1</a:t>
            </a: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）三级教育：厂级</a:t>
            </a:r>
            <a:r>
              <a:rPr kumimoji="1" lang="en-US" altLang="zh-CN" sz="1800" b="1">
                <a:solidFill>
                  <a:srgbClr val="003399"/>
                </a:solidFill>
                <a:latin typeface="宋体" pitchFamily="2" charset="-122"/>
              </a:rPr>
              <a:t>---</a:t>
            </a: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车间</a:t>
            </a:r>
            <a:r>
              <a:rPr kumimoji="1" lang="en-US" altLang="zh-CN" sz="1800" b="1">
                <a:solidFill>
                  <a:srgbClr val="003399"/>
                </a:solidFill>
                <a:latin typeface="宋体" pitchFamily="2" charset="-122"/>
              </a:rPr>
              <a:t>----</a:t>
            </a: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班组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  班组教育：本工段、班组安全生产概况、职责范围；工作性质、岗位安全操作法和安全注意事项；设备安全操作及安全装置，防护设施使用；防护用品与保管常识等。</a:t>
            </a:r>
          </a:p>
          <a:p>
            <a:pPr>
              <a:lnSpc>
                <a:spcPct val="90000"/>
              </a:lnSpc>
              <a:buFontTx/>
              <a:buNone/>
            </a:pPr>
            <a:endParaRPr kumimoji="1" lang="zh-CN" altLang="en-US" sz="1800" b="1">
              <a:solidFill>
                <a:srgbClr val="003399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 </a:t>
            </a:r>
            <a:r>
              <a:rPr kumimoji="1" lang="en-US" altLang="zh-CN" sz="1800" b="1">
                <a:solidFill>
                  <a:srgbClr val="003399"/>
                </a:solidFill>
                <a:latin typeface="宋体" pitchFamily="2" charset="-122"/>
              </a:rPr>
              <a:t>(2</a:t>
            </a: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）特殊工种的教育</a:t>
            </a:r>
          </a:p>
          <a:p>
            <a:pPr>
              <a:lnSpc>
                <a:spcPct val="90000"/>
              </a:lnSpc>
              <a:buFontTx/>
              <a:buNone/>
            </a:pPr>
            <a:endParaRPr kumimoji="1" lang="zh-CN" altLang="en-US" sz="1800" b="1">
              <a:solidFill>
                <a:srgbClr val="003399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（</a:t>
            </a:r>
            <a:r>
              <a:rPr kumimoji="1" lang="en-US" altLang="zh-CN" sz="1800" b="1">
                <a:solidFill>
                  <a:srgbClr val="003399"/>
                </a:solidFill>
                <a:latin typeface="宋体" pitchFamily="2" charset="-122"/>
              </a:rPr>
              <a:t>3</a:t>
            </a:r>
            <a:r>
              <a:rPr kumimoji="1" lang="zh-CN" altLang="en-US" sz="1800" b="1">
                <a:solidFill>
                  <a:srgbClr val="003399"/>
                </a:solidFill>
                <a:latin typeface="宋体" pitchFamily="2" charset="-122"/>
              </a:rPr>
              <a:t>）其它教育，如：事故案例、培训等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 flipV="1">
            <a:off x="1810941" y="3478213"/>
            <a:ext cx="29081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algn="l"/>
            <a:endParaRPr kumimoji="1" lang="zh-CN" altLang="zh-CN" b="0">
              <a:latin typeface="Times New Roman" pitchFamily="18" charset="0"/>
              <a:ea typeface="隶书"/>
              <a:cs typeface="隶书"/>
            </a:endParaRPr>
          </a:p>
        </p:txBody>
      </p:sp>
      <p:pic>
        <p:nvPicPr>
          <p:cNvPr id="229381" name="Picture 5" descr="图片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795" y="4495800"/>
            <a:ext cx="1938205" cy="1790700"/>
          </a:xfrm>
          <a:prstGeom prst="rect">
            <a:avLst/>
          </a:prstGeom>
          <a:noFill/>
        </p:spPr>
      </p:pic>
      <p:sp>
        <p:nvSpPr>
          <p:cNvPr id="229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514336" y="604839"/>
            <a:ext cx="3522133" cy="200025"/>
          </a:xfrm>
          <a:ln/>
        </p:spPr>
        <p:txBody>
          <a:bodyPr/>
          <a:lstStyle/>
          <a:p>
            <a:r>
              <a:rPr lang="zh-CN" altLang="en-US" i="1"/>
              <a:t>班组安全教育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31938" y="1665288"/>
            <a:ext cx="2641600" cy="11557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SzTx/>
              <a:buFont typeface="Arial" pitchFamily="34" charset="0"/>
              <a:buNone/>
              <a:defRPr/>
            </a:pPr>
            <a:r>
              <a:rPr kumimoji="1" lang="en-US" altLang="zh-CN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 </a:t>
            </a:r>
            <a:r>
              <a:rPr kumimoji="1"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管人理事       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29238" y="1665288"/>
            <a:ext cx="2641600" cy="11557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SzTx/>
              <a:buFont typeface="Arial" pitchFamily="34" charset="0"/>
              <a:buNone/>
              <a:defRPr/>
            </a:pPr>
            <a:r>
              <a:rPr kumimoji="1" lang="en-US" altLang="zh-CN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     </a:t>
            </a:r>
            <a:r>
              <a:rPr kumimoji="1"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管事理人  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31938" y="4344988"/>
            <a:ext cx="2641600" cy="11303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SzTx/>
              <a:buFont typeface="Arial" pitchFamily="34" charset="0"/>
              <a:buNone/>
              <a:defRPr/>
            </a:pPr>
            <a:r>
              <a:rPr kumimoji="1" lang="en-US" altLang="zh-CN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</a:t>
            </a:r>
            <a:r>
              <a:rPr kumimoji="1"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自己</a:t>
            </a:r>
            <a:r>
              <a:rPr kumimoji="1" lang="en-US" altLang="zh-CN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/</a:t>
            </a:r>
            <a:r>
              <a:rPr kumimoji="1"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个人干       </a:t>
            </a:r>
          </a:p>
        </p:txBody>
      </p:sp>
      <p:sp>
        <p:nvSpPr>
          <p:cNvPr id="1550341" name="AutoShape 5"/>
          <p:cNvSpPr>
            <a:spLocks noChangeArrowheads="1"/>
          </p:cNvSpPr>
          <p:nvPr/>
        </p:nvSpPr>
        <p:spPr bwMode="auto">
          <a:xfrm>
            <a:off x="4435475" y="2033588"/>
            <a:ext cx="660400" cy="508000"/>
          </a:xfrm>
          <a:prstGeom prst="rightArrow">
            <a:avLst>
              <a:gd name="adj1" fmla="val 50000"/>
              <a:gd name="adj2" fmla="val 325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800" b="0" i="0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692525" y="3074988"/>
            <a:ext cx="2297113" cy="1066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SzTx/>
              <a:buFont typeface="Arial" pitchFamily="34" charset="0"/>
              <a:buNone/>
              <a:defRPr/>
            </a:pPr>
            <a:r>
              <a:rPr kumimoji="1" lang="en-US" altLang="zh-CN" sz="2800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角 色    </a:t>
            </a:r>
          </a:p>
          <a:p>
            <a:pPr eaLnBrk="0" hangingPunct="0">
              <a:spcBef>
                <a:spcPct val="0"/>
              </a:spcBef>
              <a:buSzTx/>
              <a:buFont typeface="Arial" pitchFamily="34" charset="0"/>
              <a:buNone/>
              <a:defRPr/>
            </a:pPr>
            <a:r>
              <a:rPr kumimoji="1"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转 型 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329238" y="4344988"/>
            <a:ext cx="2641600" cy="11303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SzTx/>
              <a:buFont typeface="Arial" pitchFamily="34" charset="0"/>
              <a:buNone/>
              <a:defRPr/>
            </a:pPr>
            <a:r>
              <a:rPr kumimoji="1" lang="en-US" altLang="zh-CN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</a:t>
            </a:r>
            <a:r>
              <a:rPr kumimoji="1"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集体</a:t>
            </a:r>
            <a:r>
              <a:rPr kumimoji="1" lang="en-US" altLang="zh-CN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/</a:t>
            </a:r>
            <a:r>
              <a:rPr kumimoji="1"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团队干     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H="1">
            <a:off x="7027863" y="2830513"/>
            <a:ext cx="631825" cy="1498600"/>
          </a:xfrm>
          <a:prstGeom prst="curvedRightArrow">
            <a:avLst>
              <a:gd name="adj1" fmla="val 47437"/>
              <a:gd name="adj2" fmla="val 94874"/>
              <a:gd name="adj3" fmla="val 33333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800" b="0" i="0"/>
          </a:p>
        </p:txBody>
      </p:sp>
      <p:sp>
        <p:nvSpPr>
          <p:cNvPr id="1550345" name="AutoShape 9"/>
          <p:cNvSpPr>
            <a:spLocks noChangeArrowheads="1"/>
          </p:cNvSpPr>
          <p:nvPr/>
        </p:nvSpPr>
        <p:spPr bwMode="auto">
          <a:xfrm rot="430034">
            <a:off x="2014538" y="2824163"/>
            <a:ext cx="720725" cy="1509712"/>
          </a:xfrm>
          <a:prstGeom prst="curvedRightArrow">
            <a:avLst>
              <a:gd name="adj1" fmla="val 41894"/>
              <a:gd name="adj2" fmla="val 83789"/>
              <a:gd name="adj3" fmla="val 33333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800" b="0" i="0"/>
          </a:p>
        </p:txBody>
      </p:sp>
      <p:sp>
        <p:nvSpPr>
          <p:cNvPr id="1550346" name="AutoShape 10"/>
          <p:cNvSpPr>
            <a:spLocks noChangeArrowheads="1"/>
          </p:cNvSpPr>
          <p:nvPr/>
        </p:nvSpPr>
        <p:spPr bwMode="auto">
          <a:xfrm>
            <a:off x="4435475" y="4662488"/>
            <a:ext cx="660400" cy="520700"/>
          </a:xfrm>
          <a:prstGeom prst="rightArrow">
            <a:avLst>
              <a:gd name="adj1" fmla="val 50000"/>
              <a:gd name="adj2" fmla="val 3170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800" b="0" i="0"/>
          </a:p>
        </p:txBody>
      </p:sp>
      <p:sp>
        <p:nvSpPr>
          <p:cNvPr id="1550347" name="Rectangle 11"/>
          <p:cNvSpPr>
            <a:spLocks noChangeArrowheads="1"/>
          </p:cNvSpPr>
          <p:nvPr/>
        </p:nvSpPr>
        <p:spPr bwMode="auto">
          <a:xfrm>
            <a:off x="1209675" y="452438"/>
            <a:ext cx="67087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1266825">
              <a:spcBef>
                <a:spcPct val="0"/>
              </a:spcBef>
              <a:buSzTx/>
              <a:buFontTx/>
              <a:buNone/>
            </a:pPr>
            <a:r>
              <a:rPr lang="en-US" altLang="zh-CN" sz="3600" i="0" dirty="0">
                <a:sym typeface="Arial" pitchFamily="34" charset="0"/>
              </a:rPr>
              <a:t>2</a:t>
            </a:r>
            <a:r>
              <a:rPr lang="zh-CN" altLang="en-US" sz="3600" i="0" dirty="0">
                <a:sym typeface="Arial" pitchFamily="34" charset="0"/>
              </a:rPr>
              <a:t>、当前企</a:t>
            </a:r>
            <a:r>
              <a:rPr lang="zh-CN" altLang="en-US" sz="3600" i="0" dirty="0" smtClean="0">
                <a:sym typeface="Arial" pitchFamily="34" charset="0"/>
              </a:rPr>
              <a:t>业班组长现</a:t>
            </a:r>
            <a:r>
              <a:rPr lang="zh-CN" altLang="en-US" sz="3600" i="0" dirty="0">
                <a:sym typeface="Arial" pitchFamily="34" charset="0"/>
              </a:rPr>
              <a:t>状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3" grpId="0" animBg="1"/>
      <p:bldP spid="143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标题 3"/>
          <p:cNvSpPr>
            <a:spLocks noGrp="1"/>
          </p:cNvSpPr>
          <p:nvPr>
            <p:ph type="ctrTitle" idx="4294967295"/>
          </p:nvPr>
        </p:nvSpPr>
        <p:spPr>
          <a:xfrm>
            <a:off x="742950" y="2714625"/>
            <a:ext cx="8420100" cy="1471613"/>
          </a:xfrm>
        </p:spPr>
        <p:txBody>
          <a:bodyPr lIns="91386" tIns="45690" rIns="91386" bIns="45690"/>
          <a:lstStyle/>
          <a:p>
            <a:pPr algn="ctr"/>
            <a:r>
              <a:rPr lang="zh-CN" altLang="en-US" dirty="0"/>
              <a:t>   </a:t>
            </a:r>
            <a:r>
              <a:rPr lang="zh-CN" altLang="en-US" dirty="0" smtClean="0"/>
              <a:t>第五部</a:t>
            </a:r>
            <a:r>
              <a:rPr lang="zh-CN" altLang="en-US" dirty="0"/>
              <a:t>分：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>现场</a:t>
            </a:r>
            <a:r>
              <a:rPr lang="en-US" altLang="zh-CN" dirty="0" smtClean="0"/>
              <a:t>5S</a:t>
            </a:r>
            <a:r>
              <a:rPr lang="zh-CN" altLang="en-US" dirty="0" smtClean="0"/>
              <a:t>管理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7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AutoShape 5"/>
          <p:cNvSpPr>
            <a:spLocks noChangeArrowheads="1"/>
          </p:cNvSpPr>
          <p:nvPr/>
        </p:nvSpPr>
        <p:spPr bwMode="auto">
          <a:xfrm>
            <a:off x="6629798" y="1773239"/>
            <a:ext cx="3159257" cy="43195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zh-CN" altLang="zh-CN" sz="2800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6179" name="AutoShape 6"/>
          <p:cNvSpPr>
            <a:spLocks noChangeArrowheads="1"/>
          </p:cNvSpPr>
          <p:nvPr/>
        </p:nvSpPr>
        <p:spPr bwMode="auto">
          <a:xfrm>
            <a:off x="3393149" y="1752601"/>
            <a:ext cx="3169576" cy="43402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zh-CN" sz="280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6180" name="AutoShape 7"/>
          <p:cNvSpPr>
            <a:spLocks noChangeArrowheads="1"/>
          </p:cNvSpPr>
          <p:nvPr/>
        </p:nvSpPr>
        <p:spPr bwMode="auto">
          <a:xfrm>
            <a:off x="154781" y="1752600"/>
            <a:ext cx="3159258" cy="434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zh-CN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6181" name="Text Box 8"/>
          <p:cNvSpPr txBox="1">
            <a:spLocks noChangeArrowheads="1"/>
          </p:cNvSpPr>
          <p:nvPr/>
        </p:nvSpPr>
        <p:spPr bwMode="auto">
          <a:xfrm>
            <a:off x="3350155" y="1916113"/>
            <a:ext cx="3396589" cy="40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发展于美国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清理（</a:t>
            </a:r>
            <a:r>
              <a:rPr lang="en-US" altLang="zh-CN">
                <a:solidFill>
                  <a:srgbClr val="FF3300"/>
                </a:solidFill>
                <a:latin typeface="宋体" pitchFamily="2" charset="-122"/>
              </a:rPr>
              <a:t>Sort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）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整理（</a:t>
            </a:r>
            <a:r>
              <a:rPr lang="en-US" altLang="zh-CN">
                <a:solidFill>
                  <a:srgbClr val="FF3300"/>
                </a:solidFill>
                <a:latin typeface="宋体" pitchFamily="2" charset="-122"/>
              </a:rPr>
              <a:t>Straighten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）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清洁（</a:t>
            </a:r>
            <a:r>
              <a:rPr lang="en-US" altLang="zh-CN">
                <a:solidFill>
                  <a:srgbClr val="FF3300"/>
                </a:solidFill>
                <a:latin typeface="宋体" pitchFamily="2" charset="-122"/>
              </a:rPr>
              <a:t>Sweep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）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保持（</a:t>
            </a:r>
            <a:r>
              <a:rPr lang="en-US" altLang="zh-CN">
                <a:solidFill>
                  <a:srgbClr val="FF3300"/>
                </a:solidFill>
                <a:latin typeface="宋体" pitchFamily="2" charset="-122"/>
              </a:rPr>
              <a:t>Standardize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）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不断改进（</a:t>
            </a:r>
            <a:r>
              <a:rPr lang="en-US" altLang="zh-CN">
                <a:solidFill>
                  <a:srgbClr val="FF3300"/>
                </a:solidFill>
                <a:latin typeface="宋体" pitchFamily="2" charset="-122"/>
              </a:rPr>
              <a:t>Sustain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）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安全（</a:t>
            </a:r>
            <a:r>
              <a:rPr lang="en-US" altLang="zh-CN">
                <a:solidFill>
                  <a:srgbClr val="FF3300"/>
                </a:solidFill>
                <a:latin typeface="宋体" pitchFamily="2" charset="-122"/>
              </a:rPr>
              <a:t>SAFETY</a:t>
            </a:r>
            <a:r>
              <a:rPr lang="zh-CN" altLang="en-US">
                <a:solidFill>
                  <a:srgbClr val="FF3300"/>
                </a:solidFill>
                <a:latin typeface="宋体" pitchFamily="2" charset="-122"/>
              </a:rPr>
              <a:t>）</a:t>
            </a:r>
          </a:p>
        </p:txBody>
      </p:sp>
      <p:sp>
        <p:nvSpPr>
          <p:cNvPr id="306182" name="Text Box 9"/>
          <p:cNvSpPr txBox="1">
            <a:spLocks noChangeArrowheads="1"/>
          </p:cNvSpPr>
          <p:nvPr/>
        </p:nvSpPr>
        <p:spPr bwMode="auto">
          <a:xfrm>
            <a:off x="173700" y="1916113"/>
            <a:ext cx="314034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latin typeface="宋体" pitchFamily="2" charset="-122"/>
              </a:rPr>
              <a:t>源于日本</a:t>
            </a:r>
          </a:p>
          <a:p>
            <a:pPr>
              <a:spcBef>
                <a:spcPct val="50000"/>
              </a:spcBef>
            </a:pPr>
            <a:r>
              <a:rPr lang="zh-CN" altLang="en-US" sz="2600">
                <a:latin typeface="宋体" pitchFamily="2" charset="-122"/>
              </a:rPr>
              <a:t>整理（</a:t>
            </a:r>
            <a:r>
              <a:rPr lang="en-US" altLang="zh-CN" sz="2600">
                <a:latin typeface="宋体" pitchFamily="2" charset="-122"/>
              </a:rPr>
              <a:t>SEIRI</a:t>
            </a:r>
            <a:r>
              <a:rPr lang="zh-CN" altLang="en-US" sz="2600">
                <a:latin typeface="宋体" pitchFamily="2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 sz="2600">
                <a:latin typeface="宋体" pitchFamily="2" charset="-122"/>
              </a:rPr>
              <a:t>整顿（</a:t>
            </a:r>
            <a:r>
              <a:rPr lang="en-US" altLang="zh-CN" sz="2600">
                <a:latin typeface="宋体" pitchFamily="2" charset="-122"/>
              </a:rPr>
              <a:t>SEITON</a:t>
            </a:r>
            <a:r>
              <a:rPr lang="zh-CN" altLang="en-US" sz="2600">
                <a:latin typeface="宋体" pitchFamily="2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 sz="2600">
                <a:latin typeface="宋体" pitchFamily="2" charset="-122"/>
              </a:rPr>
              <a:t>清扫（</a:t>
            </a:r>
            <a:r>
              <a:rPr lang="en-US" altLang="zh-CN" sz="2600">
                <a:latin typeface="宋体" pitchFamily="2" charset="-122"/>
              </a:rPr>
              <a:t>SEISO</a:t>
            </a:r>
            <a:r>
              <a:rPr lang="zh-CN" altLang="en-US" sz="2600">
                <a:latin typeface="宋体" pitchFamily="2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 sz="2600">
                <a:latin typeface="宋体" pitchFamily="2" charset="-122"/>
              </a:rPr>
              <a:t>清洁（</a:t>
            </a:r>
            <a:r>
              <a:rPr lang="en-US" altLang="zh-CN" sz="2600">
                <a:latin typeface="宋体" pitchFamily="2" charset="-122"/>
              </a:rPr>
              <a:t>SEIKETSU</a:t>
            </a:r>
            <a:r>
              <a:rPr lang="zh-CN" altLang="en-US" sz="2600">
                <a:latin typeface="宋体" pitchFamily="2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 sz="2600">
                <a:latin typeface="宋体" pitchFamily="2" charset="-122"/>
              </a:rPr>
              <a:t>素养（</a:t>
            </a:r>
            <a:r>
              <a:rPr lang="en-US" altLang="zh-CN" sz="2600">
                <a:latin typeface="宋体" pitchFamily="2" charset="-122"/>
              </a:rPr>
              <a:t>SHITSUKE</a:t>
            </a:r>
            <a:r>
              <a:rPr lang="zh-CN" altLang="en-US" sz="2600">
                <a:latin typeface="宋体" pitchFamily="2" charset="-122"/>
              </a:rPr>
              <a:t>）</a:t>
            </a:r>
          </a:p>
        </p:txBody>
      </p:sp>
      <p:sp>
        <p:nvSpPr>
          <p:cNvPr id="306183" name="Text Box 10"/>
          <p:cNvSpPr txBox="1">
            <a:spLocks noChangeArrowheads="1"/>
          </p:cNvSpPr>
          <p:nvPr/>
        </p:nvSpPr>
        <p:spPr bwMode="auto">
          <a:xfrm>
            <a:off x="6614319" y="1989139"/>
            <a:ext cx="32916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希望完善于中国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整理（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SEIRI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整顿（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SEITON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清扫（</a:t>
            </a:r>
            <a:r>
              <a:rPr lang="en-US" altLang="zh-CN"/>
              <a:t>SEISO</a:t>
            </a:r>
            <a:r>
              <a:rPr lang="zh-CN" altLang="en-US"/>
              <a:t>）</a:t>
            </a: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/>
              <a:t>清洁（</a:t>
            </a:r>
            <a:r>
              <a:rPr lang="en-US" altLang="zh-CN"/>
              <a:t>SEIKETSU</a:t>
            </a:r>
            <a:r>
              <a:rPr lang="zh-CN" altLang="en-US"/>
              <a:t>）</a:t>
            </a: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素养（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SHITSUKE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黑体" pitchFamily="49" charset="-122"/>
                <a:ea typeface="黑体" pitchFamily="49" charset="-122"/>
              </a:rPr>
              <a:t>安全（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SAFETY</a:t>
            </a:r>
            <a:r>
              <a:rPr lang="zh-CN" altLang="en-US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sp>
        <p:nvSpPr>
          <p:cNvPr id="306184" name="Line 11"/>
          <p:cNvSpPr>
            <a:spLocks noChangeShapeType="1"/>
          </p:cNvSpPr>
          <p:nvPr/>
        </p:nvSpPr>
        <p:spPr bwMode="auto">
          <a:xfrm>
            <a:off x="854737" y="2492375"/>
            <a:ext cx="1836738" cy="0"/>
          </a:xfrm>
          <a:prstGeom prst="line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06185" name="Line 12"/>
          <p:cNvSpPr>
            <a:spLocks noChangeShapeType="1"/>
          </p:cNvSpPr>
          <p:nvPr/>
        </p:nvSpPr>
        <p:spPr bwMode="auto">
          <a:xfrm>
            <a:off x="4055269" y="2492375"/>
            <a:ext cx="19898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06186" name="Line 13"/>
          <p:cNvSpPr>
            <a:spLocks noChangeShapeType="1"/>
          </p:cNvSpPr>
          <p:nvPr/>
        </p:nvSpPr>
        <p:spPr bwMode="auto">
          <a:xfrm>
            <a:off x="7133696" y="2492375"/>
            <a:ext cx="2302802" cy="0"/>
          </a:xfrm>
          <a:prstGeom prst="lin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06187" name="矩形 12"/>
          <p:cNvSpPr>
            <a:spLocks noChangeArrowheads="1"/>
          </p:cNvSpPr>
          <p:nvPr/>
        </p:nvSpPr>
        <p:spPr bwMode="auto">
          <a:xfrm>
            <a:off x="3256031" y="714375"/>
            <a:ext cx="3865161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★“6S” </a:t>
            </a:r>
            <a:r>
              <a:rPr lang="zh-CN" altLang="en-US" sz="44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发展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9015" y="628650"/>
            <a:ext cx="6708907" cy="357188"/>
          </a:xfrm>
        </p:spPr>
        <p:txBody>
          <a:bodyPr lIns="91427" tIns="45712" rIns="91427" bIns="45712" anchor="t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1" lang="zh-CN" altLang="en-US" sz="3000">
                <a:latin typeface="Times New Roman" pitchFamily="18" charset="0"/>
              </a:rPr>
              <a:t>整理的含义</a:t>
            </a:r>
          </a:p>
        </p:txBody>
      </p:sp>
      <p:pic>
        <p:nvPicPr>
          <p:cNvPr id="316419" name="Picture 3" descr="N008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36127" y="4165600"/>
            <a:ext cx="1783425" cy="1741488"/>
          </a:xfrm>
        </p:spPr>
      </p:pic>
      <p:sp>
        <p:nvSpPr>
          <p:cNvPr id="1309700" name="AutoShape 4"/>
          <p:cNvSpPr>
            <a:spLocks noChangeArrowheads="1"/>
          </p:cNvSpPr>
          <p:nvPr/>
        </p:nvSpPr>
        <p:spPr bwMode="auto">
          <a:xfrm rot="5400000">
            <a:off x="6160558" y="2247900"/>
            <a:ext cx="914400" cy="990600"/>
          </a:xfrm>
          <a:custGeom>
            <a:avLst/>
            <a:gdLst>
              <a:gd name="T0" fmla="*/ 685800 w 21600"/>
              <a:gd name="T1" fmla="*/ 0 h 21600"/>
              <a:gd name="T2" fmla="*/ 0 w 21600"/>
              <a:gd name="T3" fmla="*/ 457200 h 21600"/>
              <a:gd name="T4" fmla="*/ 685800 w 21600"/>
              <a:gd name="T5" fmla="*/ 914400 h 21600"/>
              <a:gd name="T6" fmla="*/ 91440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zh-CN" altLang="en-US" sz="18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309701" name="Rectangle 5"/>
          <p:cNvSpPr>
            <a:spLocks noChangeArrowheads="1"/>
          </p:cNvSpPr>
          <p:nvPr/>
        </p:nvSpPr>
        <p:spPr bwMode="auto">
          <a:xfrm>
            <a:off x="5627158" y="3238500"/>
            <a:ext cx="21463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zh-CN" altLang="en-US"/>
              <a:t>腾出空间</a:t>
            </a:r>
          </a:p>
          <a:p>
            <a:pPr>
              <a:buFontTx/>
              <a:buChar char="•"/>
              <a:defRPr/>
            </a:pPr>
            <a:r>
              <a:rPr lang="zh-CN" altLang="en-US"/>
              <a:t>防止误用</a:t>
            </a:r>
          </a:p>
        </p:txBody>
      </p:sp>
      <p:sp>
        <p:nvSpPr>
          <p:cNvPr id="1309702" name="Oval 6"/>
          <p:cNvSpPr>
            <a:spLocks noChangeArrowheads="1"/>
          </p:cNvSpPr>
          <p:nvPr/>
        </p:nvSpPr>
        <p:spPr bwMode="auto">
          <a:xfrm>
            <a:off x="4966758" y="2857500"/>
            <a:ext cx="11557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 dirty="0"/>
              <a:t>目的</a:t>
            </a:r>
          </a:p>
        </p:txBody>
      </p:sp>
      <p:sp>
        <p:nvSpPr>
          <p:cNvPr id="1309703" name="AutoShape 7"/>
          <p:cNvSpPr>
            <a:spLocks noChangeArrowheads="1"/>
          </p:cNvSpPr>
          <p:nvPr/>
        </p:nvSpPr>
        <p:spPr bwMode="auto">
          <a:xfrm>
            <a:off x="975123" y="4143375"/>
            <a:ext cx="6318515" cy="2057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2000" dirty="0"/>
              <a:t>清理“不要”的东西，可使员工不必每天反复整</a:t>
            </a:r>
            <a:endParaRPr lang="en-US" altLang="zh-CN" sz="2000" dirty="0"/>
          </a:p>
          <a:p>
            <a:pPr algn="l">
              <a:lnSpc>
                <a:spcPct val="150000"/>
              </a:lnSpc>
              <a:defRPr/>
            </a:pPr>
            <a:r>
              <a:rPr lang="zh-CN" altLang="en-US" sz="2000" dirty="0"/>
              <a:t>理、整顿、清扫不必要的东西而形成做无聊、无</a:t>
            </a:r>
            <a:endParaRPr lang="en-US" altLang="zh-CN" sz="2000" dirty="0"/>
          </a:p>
          <a:p>
            <a:pPr algn="l">
              <a:lnSpc>
                <a:spcPct val="150000"/>
              </a:lnSpc>
              <a:defRPr/>
            </a:pPr>
            <a:r>
              <a:rPr lang="zh-CN" altLang="en-US" sz="2000" dirty="0"/>
              <a:t>价值的时间、成本、人力成本</a:t>
            </a:r>
            <a:r>
              <a:rPr lang="en-US" altLang="zh-CN" sz="2000" dirty="0"/>
              <a:t>…..</a:t>
            </a:r>
            <a:r>
              <a:rPr lang="zh-CN" altLang="en-US" sz="2000" dirty="0"/>
              <a:t>等浪费。 </a:t>
            </a:r>
          </a:p>
        </p:txBody>
      </p:sp>
      <p:sp>
        <p:nvSpPr>
          <p:cNvPr id="1309704" name="AutoShape 8"/>
          <p:cNvSpPr>
            <a:spLocks noChangeArrowheads="1"/>
          </p:cNvSpPr>
          <p:nvPr/>
        </p:nvSpPr>
        <p:spPr bwMode="auto">
          <a:xfrm>
            <a:off x="1209014" y="3500438"/>
            <a:ext cx="1651000" cy="609600"/>
          </a:xfrm>
          <a:prstGeom prst="downArrowCallout">
            <a:avLst>
              <a:gd name="adj1" fmla="val 62500"/>
              <a:gd name="adj2" fmla="val 625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/>
              <a:t>特别说明</a:t>
            </a:r>
          </a:p>
        </p:txBody>
      </p:sp>
      <p:sp>
        <p:nvSpPr>
          <p:cNvPr id="1309705" name="Rectangle 9"/>
          <p:cNvSpPr>
            <a:spLocks noChangeArrowheads="1"/>
          </p:cNvSpPr>
          <p:nvPr/>
        </p:nvSpPr>
        <p:spPr bwMode="auto">
          <a:xfrm>
            <a:off x="662120" y="1484313"/>
            <a:ext cx="6604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zh-CN" altLang="en-US" dirty="0"/>
              <a:t>将必需物品与非必需品区分开，在岗位上</a:t>
            </a:r>
          </a:p>
          <a:p>
            <a:pPr algn="l">
              <a:defRPr/>
            </a:pPr>
            <a:r>
              <a:rPr lang="zh-CN" altLang="en-US" dirty="0"/>
              <a:t>只放置必需物品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137136" y="1"/>
            <a:ext cx="2177256" cy="2276475"/>
            <a:chOff x="4150" y="0"/>
            <a:chExt cx="1266" cy="1434"/>
          </a:xfrm>
        </p:grpSpPr>
        <p:graphicFrame>
          <p:nvGraphicFramePr>
            <p:cNvPr id="316427" name="Object 11"/>
            <p:cNvGraphicFramePr>
              <a:graphicFrameLocks noChangeAspect="1"/>
            </p:cNvGraphicFramePr>
            <p:nvPr/>
          </p:nvGraphicFramePr>
          <p:xfrm>
            <a:off x="4150" y="0"/>
            <a:ext cx="1266" cy="1434"/>
          </p:xfrm>
          <a:graphic>
            <a:graphicData uri="http://schemas.openxmlformats.org/presentationml/2006/ole">
              <p:oleObj spid="_x0000_s2613250" name="位图图像" r:id="rId4" imgW="2285714" imgH="2591162" progId="PBrush">
                <p:embed/>
              </p:oleObj>
            </a:graphicData>
          </a:graphic>
        </p:graphicFrame>
        <p:sp>
          <p:nvSpPr>
            <p:cNvPr id="316428" name="Text Box 12"/>
            <p:cNvSpPr txBox="1">
              <a:spLocks noChangeArrowheads="1"/>
            </p:cNvSpPr>
            <p:nvPr/>
          </p:nvSpPr>
          <p:spPr bwMode="auto">
            <a:xfrm>
              <a:off x="4740" y="436"/>
              <a:ext cx="317" cy="173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800"/>
                <a:t>含义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Box 5"/>
          <p:cNvSpPr txBox="1">
            <a:spLocks noChangeArrowheads="1"/>
          </p:cNvSpPr>
          <p:nvPr/>
        </p:nvSpPr>
        <p:spPr bwMode="auto">
          <a:xfrm>
            <a:off x="3763318" y="571500"/>
            <a:ext cx="3013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/>
              <a:t>整理的目的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079" y="1571626"/>
            <a:ext cx="7352109" cy="50475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latin typeface="+mn-ea"/>
              </a:rPr>
              <a:t>改善和增加“空间”</a:t>
            </a:r>
            <a:endParaRPr lang="en-US" altLang="zh-CN" sz="280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latin typeface="+mn-ea"/>
              </a:rPr>
              <a:t>现场无杂物，行道通畅，提高工作效率</a:t>
            </a:r>
            <a:endParaRPr lang="en-US" altLang="zh-CN" sz="280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latin typeface="+mn-ea"/>
              </a:rPr>
              <a:t>减少磕碰的机会，保障安全，提高质量</a:t>
            </a:r>
            <a:endParaRPr lang="en-US" altLang="zh-CN" sz="280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latin typeface="+mn-ea"/>
              </a:rPr>
              <a:t>消除管理上的混放、混料等差错事故</a:t>
            </a:r>
            <a:endParaRPr lang="en-US" altLang="zh-CN" sz="280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latin typeface="+mn-ea"/>
              </a:rPr>
              <a:t>有利于减少库存量，节约资金</a:t>
            </a:r>
            <a:endParaRPr lang="en-US" altLang="zh-CN" sz="280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800" dirty="0">
                <a:latin typeface="+mn-ea"/>
              </a:rPr>
              <a:t>塑造清爽的工作场所</a:t>
            </a:r>
          </a:p>
        </p:txBody>
      </p:sp>
      <p:pic>
        <p:nvPicPr>
          <p:cNvPr id="317444" name="Picture 2" descr="MCj029755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719" y="4071939"/>
            <a:ext cx="2550452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959644" y="657225"/>
            <a:ext cx="5307277" cy="711200"/>
          </a:xfrm>
          <a:prstGeom prst="rect">
            <a:avLst/>
          </a:prstGeom>
        </p:spPr>
        <p:txBody>
          <a:bodyPr/>
          <a:lstStyle/>
          <a:p>
            <a:r>
              <a:rPr lang="zh-CN" altLang="en-US" sz="3600" i="1">
                <a:latin typeface="黑体" pitchFamily="49" charset="-122"/>
                <a:ea typeface="黑体" pitchFamily="49" charset="-122"/>
              </a:rPr>
              <a:t>影响整理工作的要素：</a:t>
            </a:r>
          </a:p>
          <a:p>
            <a:endParaRPr lang="en-US" altLang="zh-CN" sz="3600" i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标题 1"/>
          <p:cNvSpPr txBox="1">
            <a:spLocks/>
          </p:cNvSpPr>
          <p:nvPr/>
        </p:nvSpPr>
        <p:spPr>
          <a:xfrm>
            <a:off x="1126464" y="1612900"/>
            <a:ext cx="6953117" cy="71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600" b="0" i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1-</a:t>
            </a:r>
            <a:r>
              <a:rPr lang="zh-CN" altLang="en-US" sz="3600" b="0" i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不知道不要的东西在哪里？</a:t>
            </a:r>
          </a:p>
          <a:p>
            <a:pPr algn="l"/>
            <a:endParaRPr lang="en-US" altLang="zh-CN" sz="3600" b="0" i="1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076589" y="2681288"/>
            <a:ext cx="6053667" cy="71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600" b="0" i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2-</a:t>
            </a:r>
            <a:r>
              <a:rPr lang="zh-CN" altLang="en-US" sz="3600" b="0" i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缺乏要与不要的基准</a:t>
            </a:r>
          </a:p>
          <a:p>
            <a:pPr algn="l"/>
            <a:endParaRPr lang="en-US" altLang="zh-CN" sz="3600" b="0" i="1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31876" y="3860800"/>
            <a:ext cx="6953118" cy="71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600" b="0" i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3-</a:t>
            </a:r>
            <a:r>
              <a:rPr lang="zh-CN" altLang="en-US" sz="3600" b="0" i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舍不得的心理</a:t>
            </a:r>
          </a:p>
          <a:p>
            <a:endParaRPr lang="en-US" altLang="zh-CN" sz="3600" b="0" i="1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049074" y="4859338"/>
            <a:ext cx="6953118" cy="71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600" b="0" i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4-</a:t>
            </a:r>
            <a:r>
              <a:rPr lang="zh-CN" altLang="en-US" sz="3600" b="0" i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对财务报表损益的影响</a:t>
            </a:r>
          </a:p>
          <a:p>
            <a:pPr algn="l"/>
            <a:endParaRPr lang="en-US" altLang="zh-CN" sz="3600" b="0" i="1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07943" name="Text Box 7"/>
          <p:cNvSpPr txBox="1">
            <a:spLocks noChangeArrowheads="1"/>
          </p:cNvSpPr>
          <p:nvPr/>
        </p:nvSpPr>
        <p:spPr bwMode="auto">
          <a:xfrm>
            <a:off x="7539567" y="19954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1800">
                <a:solidFill>
                  <a:srgbClr val="FF0066"/>
                </a:solidFill>
                <a:latin typeface="Times New Roman" pitchFamily="18" charset="0"/>
              </a:rPr>
              <a:t>红牌作战应用</a:t>
            </a:r>
          </a:p>
        </p:txBody>
      </p:sp>
      <p:sp>
        <p:nvSpPr>
          <p:cNvPr id="807944" name="Text Box 8"/>
          <p:cNvSpPr txBox="1">
            <a:spLocks noChangeArrowheads="1"/>
          </p:cNvSpPr>
          <p:nvPr/>
        </p:nvSpPr>
        <p:spPr bwMode="auto">
          <a:xfrm>
            <a:off x="6450939" y="30495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1800">
                <a:solidFill>
                  <a:srgbClr val="FF0066"/>
                </a:solidFill>
                <a:latin typeface="Times New Roman" pitchFamily="18" charset="0"/>
              </a:rPr>
              <a:t>频率确定法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07943" grpId="0" autoUpdateAnimBg="0"/>
      <p:bldP spid="80794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WordArt 2"/>
          <p:cNvSpPr>
            <a:spLocks noChangeArrowheads="1" noChangeShapeType="1" noTextEdit="1"/>
          </p:cNvSpPr>
          <p:nvPr/>
        </p:nvSpPr>
        <p:spPr bwMode="auto">
          <a:xfrm>
            <a:off x="2166918" y="1643050"/>
            <a:ext cx="6500832" cy="1785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altLang="zh-C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/>
                <a:ea typeface="华文新魏"/>
              </a:rPr>
              <a:t>6S</a:t>
            </a:r>
            <a:r>
              <a:rPr lang="zh-CN" alt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/>
                <a:ea typeface="华文新魏"/>
              </a:rPr>
              <a:t>管理</a:t>
            </a:r>
          </a:p>
        </p:txBody>
      </p:sp>
      <p:pic>
        <p:nvPicPr>
          <p:cNvPr id="330755" name="Picture 5" descr="N0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569" y="3860801"/>
            <a:ext cx="228388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4038" name="Text Box 6"/>
          <p:cNvSpPr txBox="1">
            <a:spLocks noChangeArrowheads="1"/>
          </p:cNvSpPr>
          <p:nvPr/>
        </p:nvSpPr>
        <p:spPr bwMode="auto">
          <a:xfrm>
            <a:off x="2476501" y="4108451"/>
            <a:ext cx="3946922" cy="695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400" b="0" dirty="0">
                <a:solidFill>
                  <a:srgbClr val="EE0C06"/>
                </a:solidFill>
                <a:ea typeface="华文琥珀" pitchFamily="2" charset="-122"/>
              </a:rPr>
              <a:t>第二步</a:t>
            </a:r>
            <a:r>
              <a:rPr lang="en-US" altLang="zh-CN" sz="4400" b="0" dirty="0">
                <a:solidFill>
                  <a:srgbClr val="EE0C06"/>
                </a:solidFill>
                <a:ea typeface="华文琥珀" pitchFamily="2" charset="-122"/>
              </a:rPr>
              <a:t>—</a:t>
            </a:r>
            <a:r>
              <a:rPr lang="zh-CN" altLang="en-US" sz="4400" b="0" dirty="0">
                <a:solidFill>
                  <a:srgbClr val="EE0C06"/>
                </a:solidFill>
                <a:ea typeface="华文琥珀" pitchFamily="2" charset="-122"/>
              </a:rPr>
              <a:t>整顿</a:t>
            </a:r>
            <a:endParaRPr lang="zh-CN" altLang="en-US" sz="4400" b="0" dirty="0">
              <a:solidFill>
                <a:srgbClr val="EE0C06"/>
              </a:solidFill>
              <a:latin typeface="Arial" pitchFamily="34" charset="0"/>
              <a:ea typeface="华文琥珀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4854" y="457201"/>
            <a:ext cx="2698354" cy="358775"/>
          </a:xfrm>
        </p:spPr>
        <p:txBody>
          <a:bodyPr lIns="91427" tIns="45712" rIns="91427" bIns="45712"/>
          <a:lstStyle/>
          <a:p>
            <a:r>
              <a:rPr lang="zh-CN" altLang="en-US" sz="2400">
                <a:ea typeface="华文中宋"/>
                <a:cs typeface="华文中宋"/>
              </a:rPr>
              <a:t>整顿的含义</a:t>
            </a:r>
          </a:p>
        </p:txBody>
      </p:sp>
      <p:sp>
        <p:nvSpPr>
          <p:cNvPr id="1325059" name="AutoShape 3"/>
          <p:cNvSpPr>
            <a:spLocks noChangeArrowheads="1"/>
          </p:cNvSpPr>
          <p:nvPr/>
        </p:nvSpPr>
        <p:spPr bwMode="auto">
          <a:xfrm rot="5400000">
            <a:off x="6741187" y="1839913"/>
            <a:ext cx="692150" cy="990600"/>
          </a:xfrm>
          <a:custGeom>
            <a:avLst/>
            <a:gdLst>
              <a:gd name="T0" fmla="*/ 519112 w 21600"/>
              <a:gd name="T1" fmla="*/ 0 h 21600"/>
              <a:gd name="T2" fmla="*/ 0 w 21600"/>
              <a:gd name="T3" fmla="*/ 457200 h 21600"/>
              <a:gd name="T4" fmla="*/ 519112 w 21600"/>
              <a:gd name="T5" fmla="*/ 914400 h 21600"/>
              <a:gd name="T6" fmla="*/ 69215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zh-CN" altLang="en-US" sz="18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325060" name="Rectangle 4"/>
          <p:cNvSpPr>
            <a:spLocks noChangeArrowheads="1"/>
          </p:cNvSpPr>
          <p:nvPr/>
        </p:nvSpPr>
        <p:spPr bwMode="auto">
          <a:xfrm>
            <a:off x="5186892" y="2836863"/>
            <a:ext cx="3714750" cy="1377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buFontTx/>
              <a:buChar char="•"/>
              <a:defRPr/>
            </a:pPr>
            <a:r>
              <a:rPr lang="zh-CN" altLang="en-US" dirty="0"/>
              <a:t>工作场所一目了然；</a:t>
            </a:r>
          </a:p>
          <a:p>
            <a:pPr algn="l">
              <a:buFontTx/>
              <a:buChar char="•"/>
              <a:defRPr/>
            </a:pPr>
            <a:r>
              <a:rPr lang="zh-CN" altLang="en-US" dirty="0"/>
              <a:t>消除寻找物品的时间；</a:t>
            </a:r>
          </a:p>
          <a:p>
            <a:pPr algn="l">
              <a:buFontTx/>
              <a:buChar char="•"/>
              <a:defRPr/>
            </a:pPr>
            <a:r>
              <a:rPr lang="zh-CN" altLang="en-US" dirty="0"/>
              <a:t>井井有条的工作秩序。</a:t>
            </a:r>
          </a:p>
        </p:txBody>
      </p:sp>
      <p:sp>
        <p:nvSpPr>
          <p:cNvPr id="1325061" name="Oval 5"/>
          <p:cNvSpPr>
            <a:spLocks noChangeArrowheads="1"/>
          </p:cNvSpPr>
          <p:nvPr/>
        </p:nvSpPr>
        <p:spPr bwMode="auto">
          <a:xfrm>
            <a:off x="5517092" y="2333625"/>
            <a:ext cx="11557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/>
              <a:t>目的</a:t>
            </a:r>
          </a:p>
        </p:txBody>
      </p:sp>
      <p:sp>
        <p:nvSpPr>
          <p:cNvPr id="1325062" name="AutoShape 6"/>
          <p:cNvSpPr>
            <a:spLocks noChangeArrowheads="1"/>
          </p:cNvSpPr>
          <p:nvPr/>
        </p:nvSpPr>
        <p:spPr bwMode="auto">
          <a:xfrm>
            <a:off x="1052513" y="4337050"/>
            <a:ext cx="7099300" cy="1735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zh-CN" altLang="en-US" dirty="0"/>
              <a:t>整顿是放置物品标准化，使任何人立即能找到</a:t>
            </a:r>
          </a:p>
          <a:p>
            <a:pPr algn="l">
              <a:defRPr/>
            </a:pPr>
            <a:r>
              <a:rPr lang="zh-CN" altLang="en-US" dirty="0"/>
              <a:t>所需要的东西，减少“寻找”时间上的浪费。</a:t>
            </a:r>
          </a:p>
        </p:txBody>
      </p:sp>
      <p:sp>
        <p:nvSpPr>
          <p:cNvPr id="1325063" name="AutoShape 7"/>
          <p:cNvSpPr>
            <a:spLocks noChangeArrowheads="1"/>
          </p:cNvSpPr>
          <p:nvPr/>
        </p:nvSpPr>
        <p:spPr bwMode="auto">
          <a:xfrm>
            <a:off x="1209014" y="3500439"/>
            <a:ext cx="1651000" cy="714375"/>
          </a:xfrm>
          <a:prstGeom prst="downArrowCallout">
            <a:avLst>
              <a:gd name="adj1" fmla="val 62500"/>
              <a:gd name="adj2" fmla="val 625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/>
              <a:t>特别说明</a:t>
            </a:r>
          </a:p>
        </p:txBody>
      </p:sp>
      <p:pic>
        <p:nvPicPr>
          <p:cNvPr id="1325064" name="Picture 8" descr="N010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05944" y="2252663"/>
            <a:ext cx="2022475" cy="158591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371028" y="1"/>
            <a:ext cx="2177256" cy="2276475"/>
            <a:chOff x="4150" y="0"/>
            <a:chExt cx="1266" cy="1434"/>
          </a:xfrm>
        </p:grpSpPr>
        <p:graphicFrame>
          <p:nvGraphicFramePr>
            <p:cNvPr id="333834" name="Object 10"/>
            <p:cNvGraphicFramePr>
              <a:graphicFrameLocks noChangeAspect="1"/>
            </p:cNvGraphicFramePr>
            <p:nvPr/>
          </p:nvGraphicFramePr>
          <p:xfrm>
            <a:off x="4150" y="0"/>
            <a:ext cx="1266" cy="1434"/>
          </p:xfrm>
          <a:graphic>
            <a:graphicData uri="http://schemas.openxmlformats.org/presentationml/2006/ole">
              <p:oleObj spid="_x0000_s2617346" name="位图图像" r:id="rId4" imgW="2285714" imgH="2591162" progId="PBrush">
                <p:embed/>
              </p:oleObj>
            </a:graphicData>
          </a:graphic>
        </p:graphicFrame>
        <p:sp>
          <p:nvSpPr>
            <p:cNvPr id="333835" name="Text Box 11"/>
            <p:cNvSpPr txBox="1">
              <a:spLocks noChangeArrowheads="1"/>
            </p:cNvSpPr>
            <p:nvPr/>
          </p:nvSpPr>
          <p:spPr bwMode="auto">
            <a:xfrm>
              <a:off x="4740" y="436"/>
              <a:ext cx="317" cy="173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800"/>
                <a:t>含义</a:t>
              </a:r>
            </a:p>
          </p:txBody>
        </p:sp>
      </p:grpSp>
      <p:sp>
        <p:nvSpPr>
          <p:cNvPr id="1325068" name="Rectangle 12"/>
          <p:cNvSpPr>
            <a:spLocks noChangeArrowheads="1"/>
          </p:cNvSpPr>
          <p:nvPr/>
        </p:nvSpPr>
        <p:spPr bwMode="auto">
          <a:xfrm>
            <a:off x="350838" y="1196975"/>
            <a:ext cx="7211087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zh-CN" altLang="en-US" dirty="0"/>
              <a:t>整顿就是消除无谓的寻找，既缩短准备的时间，</a:t>
            </a:r>
          </a:p>
          <a:p>
            <a:pPr algn="l">
              <a:defRPr/>
            </a:pPr>
            <a:r>
              <a:rPr lang="zh-CN" altLang="en-US" dirty="0"/>
              <a:t>随时保持立即可取的状态。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TextBox 1"/>
          <p:cNvSpPr txBox="1">
            <a:spLocks noChangeArrowheads="1"/>
          </p:cNvSpPr>
          <p:nvPr/>
        </p:nvSpPr>
        <p:spPr bwMode="auto">
          <a:xfrm>
            <a:off x="3543739" y="455613"/>
            <a:ext cx="2037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/>
              <a:t>看板管理</a:t>
            </a:r>
          </a:p>
        </p:txBody>
      </p:sp>
      <p:pic>
        <p:nvPicPr>
          <p:cNvPr id="74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69" y="2289175"/>
            <a:ext cx="221165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300" y="1905000"/>
            <a:ext cx="231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65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486" y="1978025"/>
            <a:ext cx="258312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7123" y="565150"/>
            <a:ext cx="4739746" cy="312738"/>
          </a:xfrm>
        </p:spPr>
        <p:txBody>
          <a:bodyPr/>
          <a:lstStyle/>
          <a:p>
            <a:r>
              <a:rPr lang="zh-CN" altLang="en-US" sz="2800"/>
              <a:t>看板管理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727" y="1441450"/>
            <a:ext cx="9226683" cy="863600"/>
          </a:xfrm>
          <a:ln/>
        </p:spPr>
        <p:txBody>
          <a:bodyPr lIns="91440" tIns="45720" rIns="91440" bIns="45720"/>
          <a:lstStyle/>
          <a:p>
            <a:pPr>
              <a:buClr>
                <a:srgbClr val="FF00FF"/>
              </a:buClr>
            </a:pPr>
            <a:r>
              <a:rPr lang="zh-CN" altLang="en-US" sz="2800" i="1">
                <a:solidFill>
                  <a:srgbClr val="FF0000"/>
                </a:solidFill>
              </a:rPr>
              <a:t>看板管理思想：“尽量减少管理、尽量自主管理”</a:t>
            </a:r>
          </a:p>
        </p:txBody>
      </p:sp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722312" y="2573338"/>
            <a:ext cx="6707188" cy="1441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kumimoji="1" lang="zh-CN" altLang="en-US" sz="2000" i="1">
                <a:latin typeface="Times New Roman" pitchFamily="18" charset="0"/>
              </a:rPr>
              <a:t>邮电局营业厅空白表单管理（如汇款单等），可对照旁边相应的样板，就知道如何填写表格，无需打断别人的工作问三问四。</a:t>
            </a: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813462" y="4373563"/>
            <a:ext cx="6616038" cy="13954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kumimoji="1" lang="zh-CN" altLang="en-US" sz="2000" i="1">
                <a:latin typeface="Times New Roman" pitchFamily="18" charset="0"/>
              </a:rPr>
              <a:t>有些公司前个工 序能否向下个工序送货的目视管理事例，看看墙上的灯就知道现在是否需要送货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  <p:bldP spid="750596" grpId="0" animBg="1"/>
      <p:bldP spid="75059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Box 1"/>
          <p:cNvSpPr txBox="1">
            <a:spLocks noChangeArrowheads="1"/>
          </p:cNvSpPr>
          <p:nvPr/>
        </p:nvSpPr>
        <p:spPr bwMode="auto">
          <a:xfrm>
            <a:off x="2311835" y="403225"/>
            <a:ext cx="5280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/>
              <a:t>常见地板油漆的推荐颜色</a:t>
            </a:r>
          </a:p>
        </p:txBody>
      </p:sp>
      <p:graphicFrame>
        <p:nvGraphicFramePr>
          <p:cNvPr id="336935" name="Group 39"/>
          <p:cNvGraphicFramePr>
            <a:graphicFrameLocks noGrp="1"/>
          </p:cNvGraphicFramePr>
          <p:nvPr/>
        </p:nvGraphicFramePr>
        <p:xfrm>
          <a:off x="928688" y="1728788"/>
          <a:ext cx="8048625" cy="4129088"/>
        </p:xfrm>
        <a:graphic>
          <a:graphicData uri="http://schemas.openxmlformats.org/drawingml/2006/table">
            <a:tbl>
              <a:tblPr/>
              <a:tblGrid>
                <a:gridCol w="2682875"/>
                <a:gridCol w="2682875"/>
                <a:gridCol w="2682875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类别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场所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颜色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 rowSpan="4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地板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作业区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通道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休息室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仓库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6922" name="矩形 3"/>
          <p:cNvSpPr>
            <a:spLocks noChangeArrowheads="1"/>
          </p:cNvSpPr>
          <p:nvPr/>
        </p:nvSpPr>
        <p:spPr bwMode="auto">
          <a:xfrm>
            <a:off x="6655594" y="2714626"/>
            <a:ext cx="2012156" cy="366713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zh-CN" sz="1800"/>
          </a:p>
        </p:txBody>
      </p:sp>
      <p:sp>
        <p:nvSpPr>
          <p:cNvPr id="336923" name="矩形 4"/>
          <p:cNvSpPr>
            <a:spLocks noChangeArrowheads="1"/>
          </p:cNvSpPr>
          <p:nvPr/>
        </p:nvSpPr>
        <p:spPr bwMode="auto">
          <a:xfrm>
            <a:off x="6655594" y="3571876"/>
            <a:ext cx="2012156" cy="366713"/>
          </a:xfrm>
          <a:prstGeom prst="rect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zh-CN" sz="1800"/>
          </a:p>
        </p:txBody>
      </p:sp>
      <p:sp>
        <p:nvSpPr>
          <p:cNvPr id="336924" name="矩形 5"/>
          <p:cNvSpPr>
            <a:spLocks noChangeArrowheads="1"/>
          </p:cNvSpPr>
          <p:nvPr/>
        </p:nvSpPr>
        <p:spPr bwMode="auto">
          <a:xfrm>
            <a:off x="6655594" y="4429126"/>
            <a:ext cx="2012156" cy="366713"/>
          </a:xfrm>
          <a:prstGeom prst="rect">
            <a:avLst/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zh-CN" sz="1800"/>
          </a:p>
        </p:txBody>
      </p:sp>
      <p:sp>
        <p:nvSpPr>
          <p:cNvPr id="336925" name="矩形 6"/>
          <p:cNvSpPr>
            <a:spLocks noChangeArrowheads="1"/>
          </p:cNvSpPr>
          <p:nvPr/>
        </p:nvSpPr>
        <p:spPr bwMode="auto">
          <a:xfrm>
            <a:off x="6655594" y="5214938"/>
            <a:ext cx="2012156" cy="366712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zh-CN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矩形 5"/>
          <p:cNvSpPr>
            <a:spLocks noChangeArrowheads="1"/>
          </p:cNvSpPr>
          <p:nvPr/>
        </p:nvSpPr>
        <p:spPr bwMode="auto">
          <a:xfrm>
            <a:off x="0" y="2393950"/>
            <a:ext cx="9906000" cy="501650"/>
          </a:xfrm>
          <a:prstGeom prst="roundRect">
            <a:avLst/>
          </a:prstGeom>
          <a:solidFill>
            <a:srgbClr val="BCBCBC">
              <a:alpha val="30196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800" i="0"/>
              <a:t>找借口是人性的弱点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6197600" y="1484313"/>
            <a:ext cx="3514725" cy="576262"/>
          </a:xfrm>
          <a:custGeom>
            <a:avLst/>
            <a:gdLst>
              <a:gd name="connsiteX0" fmla="*/ 0 w 3140186"/>
              <a:gd name="connsiteY0" fmla="*/ 140385 h 842291"/>
              <a:gd name="connsiteX1" fmla="*/ 140385 w 3140186"/>
              <a:gd name="connsiteY1" fmla="*/ 0 h 842291"/>
              <a:gd name="connsiteX2" fmla="*/ 2999801 w 3140186"/>
              <a:gd name="connsiteY2" fmla="*/ 0 h 842291"/>
              <a:gd name="connsiteX3" fmla="*/ 3140186 w 3140186"/>
              <a:gd name="connsiteY3" fmla="*/ 140385 h 842291"/>
              <a:gd name="connsiteX4" fmla="*/ 3140186 w 3140186"/>
              <a:gd name="connsiteY4" fmla="*/ 701906 h 842291"/>
              <a:gd name="connsiteX5" fmla="*/ 2999801 w 3140186"/>
              <a:gd name="connsiteY5" fmla="*/ 842291 h 842291"/>
              <a:gd name="connsiteX6" fmla="*/ 140385 w 3140186"/>
              <a:gd name="connsiteY6" fmla="*/ 842291 h 842291"/>
              <a:gd name="connsiteX7" fmla="*/ 0 w 3140186"/>
              <a:gd name="connsiteY7" fmla="*/ 701906 h 842291"/>
              <a:gd name="connsiteX8" fmla="*/ 0 w 3140186"/>
              <a:gd name="connsiteY8" fmla="*/ 140385 h 84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0186" h="842291">
                <a:moveTo>
                  <a:pt x="0" y="140385"/>
                </a:moveTo>
                <a:cubicBezTo>
                  <a:pt x="0" y="62853"/>
                  <a:pt x="62853" y="0"/>
                  <a:pt x="140385" y="0"/>
                </a:cubicBezTo>
                <a:lnTo>
                  <a:pt x="2999801" y="0"/>
                </a:lnTo>
                <a:cubicBezTo>
                  <a:pt x="3077333" y="0"/>
                  <a:pt x="3140186" y="62853"/>
                  <a:pt x="3140186" y="140385"/>
                </a:cubicBezTo>
                <a:lnTo>
                  <a:pt x="3140186" y="701906"/>
                </a:lnTo>
                <a:cubicBezTo>
                  <a:pt x="3140186" y="779438"/>
                  <a:pt x="3077333" y="842291"/>
                  <a:pt x="2999801" y="842291"/>
                </a:cubicBezTo>
                <a:lnTo>
                  <a:pt x="140385" y="842291"/>
                </a:lnTo>
                <a:cubicBezTo>
                  <a:pt x="62853" y="842291"/>
                  <a:pt x="0" y="779438"/>
                  <a:pt x="0" y="701906"/>
                </a:cubicBezTo>
                <a:lnTo>
                  <a:pt x="0" y="1403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136800" tIns="136367" rIns="136367" bIns="136367" spcCol="1270" anchor="ctr"/>
          <a:lstStyle/>
          <a:p>
            <a:pPr algn="l" defTabSz="1111250" eaLnBrk="0" fontAlgn="auto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Tx/>
              <a:buFont typeface="Arial" pitchFamily="34" charset="0"/>
              <a:buNone/>
              <a:defRPr/>
            </a:pPr>
            <a:r>
              <a:rPr lang="zh-CN" altLang="en-US" sz="2800" i="0" dirty="0">
                <a:solidFill>
                  <a:srgbClr val="FF0000"/>
                </a:solidFill>
                <a:latin typeface="微软雅黑" pitchFamily="34" charset="-122"/>
              </a:rPr>
              <a:t>①</a:t>
            </a:r>
            <a:r>
              <a:rPr lang="zh-CN" altLang="en-US" sz="2200" i="0" dirty="0">
                <a:solidFill>
                  <a:srgbClr val="FF0000"/>
                </a:solidFill>
                <a:latin typeface="微软雅黑" pitchFamily="34" charset="-122"/>
              </a:rPr>
              <a:t> 心态浮躁，借口太多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30300" y="333375"/>
            <a:ext cx="348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3200" i="0" dirty="0" smtClean="0"/>
              <a:t>班组长三</a:t>
            </a:r>
            <a:r>
              <a:rPr lang="zh-CN" altLang="en-US" sz="3200" i="0" dirty="0"/>
              <a:t>大内伤：</a:t>
            </a:r>
          </a:p>
        </p:txBody>
      </p:sp>
      <p:graphicFrame>
        <p:nvGraphicFramePr>
          <p:cNvPr id="1551385" name="Group 25"/>
          <p:cNvGraphicFramePr>
            <a:graphicFrameLocks noGrp="1"/>
          </p:cNvGraphicFramePr>
          <p:nvPr>
            <p:ph idx="4294967295"/>
          </p:nvPr>
        </p:nvGraphicFramePr>
        <p:xfrm>
          <a:off x="741363" y="3213100"/>
          <a:ext cx="8405812" cy="3167762"/>
        </p:xfrm>
        <a:graphic>
          <a:graphicData uri="http://schemas.openxmlformats.org/drawingml/2006/table">
            <a:tbl>
              <a:tblPr/>
              <a:tblGrid>
                <a:gridCol w="1947862"/>
                <a:gridCol w="2636838"/>
                <a:gridCol w="2105025"/>
                <a:gridCol w="1716087"/>
              </a:tblGrid>
              <a:tr h="503238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</a:rPr>
                        <a:t>找借口的几种方法</a:t>
                      </a:r>
                    </a:p>
                  </a:txBody>
                  <a:tcPr marL="96681" marR="96681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</a:rPr>
                        <a:t>平行推卸责任</a:t>
                      </a:r>
                    </a:p>
                  </a:txBody>
                  <a:tcPr marL="96681" marR="96681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</a:rPr>
                        <a:t>向下推卸责任</a:t>
                      </a:r>
                    </a:p>
                  </a:txBody>
                  <a:tcPr marL="96681" marR="96681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</a:rPr>
                        <a:t>向上推卸责任</a:t>
                      </a:r>
                    </a:p>
                  </a:txBody>
                  <a:tcPr marL="96681" marR="96681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</a:rPr>
                        <a:t>向外推卸责任</a:t>
                      </a:r>
                    </a:p>
                  </a:txBody>
                  <a:tcPr marL="96681" marR="96681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06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  <a:sym typeface="Wingdings 3" pitchFamily="18" charset="2"/>
                        </a:rPr>
                        <a:t>把责任推给平行部门是中层管理者在受到责难时的常见做法，这也是推诿扯皮的根源所在。</a:t>
                      </a:r>
                    </a:p>
                  </a:txBody>
                  <a:tcPr marL="46800" marR="468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  <a:sym typeface="Wingdings 3" pitchFamily="18" charset="2"/>
                        </a:rPr>
                        <a:t>向下找借口是中层管理者在受到上司的责难时，把责任推向下属的做法。事实上，下属的错误归根结底还是中层管理者的责任。</a:t>
                      </a:r>
                    </a:p>
                  </a:txBody>
                  <a:tcPr marL="96681" marR="96681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  <a:sym typeface="Wingdings 3" pitchFamily="18" charset="2"/>
                        </a:rPr>
                        <a:t>向上找借口是把责任推到上司身上去，抱怨上司没有接受自己的建议而做出了某项错误决策。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微软雅黑" pitchFamily="34" charset="-122"/>
                        <a:ea typeface="SimSun" pitchFamily="2" charset="-122"/>
                        <a:cs typeface="Arial" pitchFamily="34" charset="0"/>
                        <a:sym typeface="Wingdings 3" pitchFamily="18" charset="2"/>
                      </a:endParaRPr>
                    </a:p>
                  </a:txBody>
                  <a:tcPr marL="96681" marR="96681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微软雅黑" pitchFamily="34" charset="-122"/>
                          <a:ea typeface="SimSun" pitchFamily="2" charset="-122"/>
                          <a:cs typeface="Arial" pitchFamily="34" charset="0"/>
                          <a:sym typeface="Wingdings 3" pitchFamily="18" charset="2"/>
                        </a:rPr>
                        <a:t>向外推卸责任是把责任推向企业外部，这是一种相对容易的推卸责任的方式。</a:t>
                      </a:r>
                      <a:endParaRPr kumimoji="1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SimSun" pitchFamily="2" charset="-122"/>
                        <a:cs typeface="Times New Roman" pitchFamily="18" charset="0"/>
                        <a:sym typeface="Wingdings 3" pitchFamily="18" charset="2"/>
                      </a:endParaRPr>
                    </a:p>
                  </a:txBody>
                  <a:tcPr marL="46800" marR="468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066925" y="5600700"/>
            <a:ext cx="585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endParaRPr lang="zh-CN" altLang="en-US" sz="1400" i="0">
              <a:solidFill>
                <a:srgbClr val="FC6204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5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5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5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5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33" grpId="0" animBg="1"/>
      <p:bldP spid="8" grpId="0"/>
      <p:bldP spid="4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AutoShape 2"/>
          <p:cNvSpPr>
            <a:spLocks noChangeArrowheads="1"/>
          </p:cNvSpPr>
          <p:nvPr/>
        </p:nvSpPr>
        <p:spPr bwMode="auto">
          <a:xfrm rot="5400000">
            <a:off x="6665516" y="2227263"/>
            <a:ext cx="692150" cy="990600"/>
          </a:xfrm>
          <a:custGeom>
            <a:avLst/>
            <a:gdLst>
              <a:gd name="T0" fmla="*/ 519112 w 21600"/>
              <a:gd name="T1" fmla="*/ 0 h 21600"/>
              <a:gd name="T2" fmla="*/ 0 w 21600"/>
              <a:gd name="T3" fmla="*/ 457200 h 21600"/>
              <a:gd name="T4" fmla="*/ 519112 w 21600"/>
              <a:gd name="T5" fmla="*/ 914400 h 21600"/>
              <a:gd name="T6" fmla="*/ 69215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zh-CN" altLang="zh-CN" sz="1800"/>
          </a:p>
        </p:txBody>
      </p:sp>
      <p:sp>
        <p:nvSpPr>
          <p:cNvPr id="1366019" name="Rectangle 3"/>
          <p:cNvSpPr>
            <a:spLocks noChangeArrowheads="1"/>
          </p:cNvSpPr>
          <p:nvPr/>
        </p:nvSpPr>
        <p:spPr bwMode="auto">
          <a:xfrm>
            <a:off x="5030391" y="3068638"/>
            <a:ext cx="3714750" cy="1377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buFontTx/>
              <a:buChar char="•"/>
              <a:defRPr/>
            </a:pPr>
            <a:r>
              <a:rPr lang="zh-CN" altLang="en-US"/>
              <a:t>保持良好的工作情绪</a:t>
            </a:r>
          </a:p>
          <a:p>
            <a:pPr algn="l">
              <a:buFontTx/>
              <a:buChar char="•"/>
              <a:defRPr/>
            </a:pPr>
            <a:r>
              <a:rPr lang="zh-CN" altLang="en-US"/>
              <a:t>稳定品质</a:t>
            </a:r>
          </a:p>
          <a:p>
            <a:pPr algn="l">
              <a:buFontTx/>
              <a:buChar char="•"/>
              <a:defRPr/>
            </a:pPr>
            <a:r>
              <a:rPr lang="zh-CN" altLang="en-US"/>
              <a:t>达到零故障、零损耗</a:t>
            </a:r>
          </a:p>
        </p:txBody>
      </p:sp>
      <p:sp>
        <p:nvSpPr>
          <p:cNvPr id="1366020" name="Oval 4"/>
          <p:cNvSpPr>
            <a:spLocks noChangeArrowheads="1"/>
          </p:cNvSpPr>
          <p:nvPr/>
        </p:nvSpPr>
        <p:spPr bwMode="auto">
          <a:xfrm>
            <a:off x="5360591" y="2687638"/>
            <a:ext cx="11557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/>
              <a:t>目的</a:t>
            </a:r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330200" y="4489451"/>
            <a:ext cx="7899004" cy="16748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zh-CN" altLang="en-US"/>
              <a:t>除了能消除污秽，确保员工的健康、安全卫生外，</a:t>
            </a:r>
          </a:p>
          <a:p>
            <a:pPr algn="l">
              <a:defRPr/>
            </a:pPr>
            <a:r>
              <a:rPr lang="zh-CN" altLang="en-US"/>
              <a:t>还能早期发现设备的异常、松动等，以达到全员预</a:t>
            </a:r>
          </a:p>
          <a:p>
            <a:pPr algn="l">
              <a:defRPr/>
            </a:pPr>
            <a:r>
              <a:rPr lang="zh-CN" altLang="en-US"/>
              <a:t>防保养的目的。</a:t>
            </a:r>
          </a:p>
        </p:txBody>
      </p:sp>
      <p:sp>
        <p:nvSpPr>
          <p:cNvPr id="1366022" name="AutoShape 6"/>
          <p:cNvSpPr>
            <a:spLocks noChangeArrowheads="1"/>
          </p:cNvSpPr>
          <p:nvPr/>
        </p:nvSpPr>
        <p:spPr bwMode="auto">
          <a:xfrm>
            <a:off x="1238250" y="3956050"/>
            <a:ext cx="1651000" cy="609600"/>
          </a:xfrm>
          <a:prstGeom prst="downArrowCallout">
            <a:avLst>
              <a:gd name="adj1" fmla="val 62500"/>
              <a:gd name="adj2" fmla="val 625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/>
              <a:t>特别说明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2311400" y="304800"/>
            <a:ext cx="3007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zh-CN" altLang="en-US" sz="3600">
                <a:solidFill>
                  <a:schemeClr val="tx2"/>
                </a:solidFill>
              </a:rPr>
              <a:t>清扫的含义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37136" y="1"/>
            <a:ext cx="2177256" cy="2276475"/>
            <a:chOff x="4150" y="0"/>
            <a:chExt cx="1266" cy="1434"/>
          </a:xfrm>
        </p:grpSpPr>
        <p:graphicFrame>
          <p:nvGraphicFramePr>
            <p:cNvPr id="365577" name="Object 9"/>
            <p:cNvGraphicFramePr>
              <a:graphicFrameLocks noChangeAspect="1"/>
            </p:cNvGraphicFramePr>
            <p:nvPr/>
          </p:nvGraphicFramePr>
          <p:xfrm>
            <a:off x="4150" y="0"/>
            <a:ext cx="1266" cy="1434"/>
          </p:xfrm>
          <a:graphic>
            <a:graphicData uri="http://schemas.openxmlformats.org/presentationml/2006/ole">
              <p:oleObj spid="_x0000_s2619394" name="位图图像" r:id="rId3" imgW="2285714" imgH="2591162" progId="PBrush">
                <p:embed/>
              </p:oleObj>
            </a:graphicData>
          </a:graphic>
        </p:graphicFrame>
        <p:sp>
          <p:nvSpPr>
            <p:cNvPr id="365578" name="Text Box 10"/>
            <p:cNvSpPr txBox="1">
              <a:spLocks noChangeArrowheads="1"/>
            </p:cNvSpPr>
            <p:nvPr/>
          </p:nvSpPr>
          <p:spPr bwMode="auto">
            <a:xfrm>
              <a:off x="4740" y="436"/>
              <a:ext cx="317" cy="173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800"/>
                <a:t>含义</a:t>
              </a:r>
            </a:p>
          </p:txBody>
        </p:sp>
      </p:grpSp>
      <p:sp>
        <p:nvSpPr>
          <p:cNvPr id="1366027" name="Rectangle 11"/>
          <p:cNvSpPr>
            <a:spLocks noChangeArrowheads="1"/>
          </p:cNvSpPr>
          <p:nvPr/>
        </p:nvSpPr>
        <p:spPr bwMode="auto">
          <a:xfrm>
            <a:off x="271727" y="1484313"/>
            <a:ext cx="718185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zh-CN" altLang="en-US" dirty="0"/>
              <a:t>将岗位变得无垃圾、无灰尘，干净整洁，将设备</a:t>
            </a:r>
          </a:p>
          <a:p>
            <a:pPr algn="l">
              <a:defRPr/>
            </a:pPr>
            <a:r>
              <a:rPr lang="zh-CN" altLang="en-US" dirty="0"/>
              <a:t>保养得锃亮完好，创造一个一尘不染的环境。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464344" y="1604308"/>
            <a:ext cx="7966075" cy="387798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/>
              <a:t>先用扫把清扫不要的东西统统清除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0"/>
              <a:t>机器漏油把机器洗刷干净后，点检并查出漏油所在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0"/>
              <a:t>水槽或水管漏水点检并查明记录后，顺序改善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0"/>
              <a:t>粘性物的附着追求粘性物来源加以改善</a:t>
            </a:r>
          </a:p>
          <a:p>
            <a:pPr algn="l"/>
            <a:endParaRPr lang="zh-CN" altLang="en-US"/>
          </a:p>
          <a:p>
            <a:pPr algn="l"/>
            <a:endParaRPr lang="en-US" altLang="zh-CN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1520264" y="1418045"/>
            <a:ext cx="65" cy="27699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zh-CN" altLang="zh-CN" sz="1800"/>
          </a:p>
        </p:txBody>
      </p:sp>
      <p:sp>
        <p:nvSpPr>
          <p:cNvPr id="1367044" name="Rectangle 4"/>
          <p:cNvSpPr>
            <a:spLocks noChangeArrowheads="1"/>
          </p:cNvSpPr>
          <p:nvPr/>
        </p:nvSpPr>
        <p:spPr bwMode="auto">
          <a:xfrm>
            <a:off x="309562" y="1357314"/>
            <a:ext cx="3666596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 sz="3200" dirty="0"/>
              <a:t>抹布作战法 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3783542" y="638176"/>
            <a:ext cx="349117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zh-CN" altLang="en-US" sz="4000">
                <a:solidFill>
                  <a:srgbClr val="EE0C06"/>
                </a:solidFill>
              </a:rPr>
              <a:t>清扫的方法</a:t>
            </a:r>
          </a:p>
        </p:txBody>
      </p:sp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7508611" y="1357314"/>
          <a:ext cx="2087827" cy="1550987"/>
        </p:xfrm>
        <a:graphic>
          <a:graphicData uri="http://schemas.openxmlformats.org/presentationml/2006/ole">
            <p:oleObj spid="_x0000_s2620418" name="位图图像" r:id="rId3" imgW="1609524" imgH="1295238" progId="PBrush">
              <p:embed/>
            </p:oleObj>
          </a:graphicData>
        </a:graphic>
      </p:graphicFrame>
      <p:graphicFrame>
        <p:nvGraphicFramePr>
          <p:cNvPr id="366599" name="Object 7"/>
          <p:cNvGraphicFramePr>
            <a:graphicFrameLocks noChangeAspect="1"/>
          </p:cNvGraphicFramePr>
          <p:nvPr/>
        </p:nvGraphicFramePr>
        <p:xfrm>
          <a:off x="7505171" y="4286250"/>
          <a:ext cx="2201333" cy="1982788"/>
        </p:xfrm>
        <a:graphic>
          <a:graphicData uri="http://schemas.openxmlformats.org/presentationml/2006/ole">
            <p:oleObj spid="_x0000_s2620419" name="位图图像" r:id="rId4" imgW="1980952" imgH="1933333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灯片编号占位符 3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279FDEE-083D-4894-B793-7653B562C752}" type="slidenum">
              <a:rPr lang="en-US" altLang="zh-CN" sz="1800"/>
              <a:pPr/>
              <a:t>62</a:t>
            </a:fld>
            <a:endParaRPr lang="en-US" altLang="zh-CN" sz="1800"/>
          </a:p>
        </p:txBody>
      </p:sp>
      <p:pic>
        <p:nvPicPr>
          <p:cNvPr id="3676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200" y="-228600"/>
            <a:ext cx="10566400" cy="731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圆角矩形 3"/>
          <p:cNvSpPr/>
          <p:nvPr/>
        </p:nvSpPr>
        <p:spPr bwMode="auto">
          <a:xfrm>
            <a:off x="3018235" y="-71438"/>
            <a:ext cx="4256484" cy="6572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划分责任区法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AutoShape 2"/>
          <p:cNvSpPr>
            <a:spLocks noChangeArrowheads="1"/>
          </p:cNvSpPr>
          <p:nvPr/>
        </p:nvSpPr>
        <p:spPr bwMode="auto">
          <a:xfrm rot="5400000">
            <a:off x="6431625" y="2082800"/>
            <a:ext cx="692150" cy="990600"/>
          </a:xfrm>
          <a:custGeom>
            <a:avLst/>
            <a:gdLst>
              <a:gd name="T0" fmla="*/ 519112 w 21600"/>
              <a:gd name="T1" fmla="*/ 0 h 21600"/>
              <a:gd name="T2" fmla="*/ 0 w 21600"/>
              <a:gd name="T3" fmla="*/ 457200 h 21600"/>
              <a:gd name="T4" fmla="*/ 519112 w 21600"/>
              <a:gd name="T5" fmla="*/ 914400 h 21600"/>
              <a:gd name="T6" fmla="*/ 69215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zh-CN" altLang="en-US" sz="180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381379" name="Rectangle 3"/>
          <p:cNvSpPr>
            <a:spLocks noChangeArrowheads="1"/>
          </p:cNvSpPr>
          <p:nvPr/>
        </p:nvSpPr>
        <p:spPr bwMode="auto">
          <a:xfrm>
            <a:off x="4796500" y="2924175"/>
            <a:ext cx="3714750" cy="1377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buFontTx/>
              <a:buChar char="•"/>
              <a:defRPr/>
            </a:pPr>
            <a:r>
              <a:rPr lang="zh-CN" altLang="en-US"/>
              <a:t>成为惯例和制度；</a:t>
            </a:r>
          </a:p>
          <a:p>
            <a:pPr algn="l">
              <a:buFontTx/>
              <a:buChar char="•"/>
              <a:defRPr/>
            </a:pPr>
            <a:r>
              <a:rPr lang="zh-CN" altLang="en-US"/>
              <a:t>是标准化的基础；</a:t>
            </a:r>
          </a:p>
          <a:p>
            <a:pPr algn="l">
              <a:buFontTx/>
              <a:buChar char="•"/>
              <a:defRPr/>
            </a:pPr>
            <a:r>
              <a:rPr lang="zh-CN" altLang="en-US"/>
              <a:t>企业文化开始形成。</a:t>
            </a:r>
          </a:p>
        </p:txBody>
      </p:sp>
      <p:sp>
        <p:nvSpPr>
          <p:cNvPr id="1381380" name="Oval 4"/>
          <p:cNvSpPr>
            <a:spLocks noChangeArrowheads="1"/>
          </p:cNvSpPr>
          <p:nvPr/>
        </p:nvSpPr>
        <p:spPr bwMode="auto">
          <a:xfrm>
            <a:off x="5126699" y="2543175"/>
            <a:ext cx="11557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/>
              <a:t>目的</a:t>
            </a:r>
          </a:p>
        </p:txBody>
      </p:sp>
      <p:sp>
        <p:nvSpPr>
          <p:cNvPr id="1381381" name="AutoShape 5"/>
          <p:cNvSpPr>
            <a:spLocks noChangeArrowheads="1"/>
          </p:cNvSpPr>
          <p:nvPr/>
        </p:nvSpPr>
        <p:spPr bwMode="auto">
          <a:xfrm>
            <a:off x="507340" y="4421189"/>
            <a:ext cx="7487973" cy="1793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 sz="2800" dirty="0"/>
              <a:t>清洁就是对前</a:t>
            </a:r>
            <a:r>
              <a:rPr lang="en-US" altLang="zh-CN" sz="2800" dirty="0"/>
              <a:t>3S</a:t>
            </a:r>
            <a:r>
              <a:rPr lang="zh-CN" altLang="en-US" sz="2800" dirty="0"/>
              <a:t>的保持状态</a:t>
            </a:r>
          </a:p>
        </p:txBody>
      </p:sp>
      <p:sp>
        <p:nvSpPr>
          <p:cNvPr id="1381382" name="AutoShape 6"/>
          <p:cNvSpPr>
            <a:spLocks noChangeArrowheads="1"/>
          </p:cNvSpPr>
          <p:nvPr/>
        </p:nvSpPr>
        <p:spPr bwMode="auto">
          <a:xfrm>
            <a:off x="1209014" y="3714750"/>
            <a:ext cx="1651000" cy="609600"/>
          </a:xfrm>
          <a:prstGeom prst="downArrowCallout">
            <a:avLst>
              <a:gd name="adj1" fmla="val 62500"/>
              <a:gd name="adj2" fmla="val 625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 dirty="0"/>
              <a:t>特别说明</a:t>
            </a:r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2252928" y="449263"/>
            <a:ext cx="270007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zh-CN" altLang="en-US" sz="3600">
                <a:solidFill>
                  <a:schemeClr val="tx2"/>
                </a:solidFill>
              </a:rPr>
              <a:t>清洁的含义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84281" y="0"/>
            <a:ext cx="2043113" cy="2286000"/>
            <a:chOff x="4150" y="0"/>
            <a:chExt cx="1266" cy="1434"/>
          </a:xfrm>
        </p:grpSpPr>
        <p:graphicFrame>
          <p:nvGraphicFramePr>
            <p:cNvPr id="380937" name="Object 9"/>
            <p:cNvGraphicFramePr>
              <a:graphicFrameLocks noChangeAspect="1"/>
            </p:cNvGraphicFramePr>
            <p:nvPr/>
          </p:nvGraphicFramePr>
          <p:xfrm>
            <a:off x="4150" y="0"/>
            <a:ext cx="1266" cy="1434"/>
          </p:xfrm>
          <a:graphic>
            <a:graphicData uri="http://schemas.openxmlformats.org/presentationml/2006/ole">
              <p:oleObj spid="_x0000_s2623490" name="位图图像" r:id="rId3" imgW="2285714" imgH="2591162" progId="PBrush">
                <p:embed/>
              </p:oleObj>
            </a:graphicData>
          </a:graphic>
        </p:graphicFrame>
        <p:sp>
          <p:nvSpPr>
            <p:cNvPr id="380938" name="Text Box 10"/>
            <p:cNvSpPr txBox="1">
              <a:spLocks noChangeArrowheads="1"/>
            </p:cNvSpPr>
            <p:nvPr/>
          </p:nvSpPr>
          <p:spPr bwMode="auto">
            <a:xfrm>
              <a:off x="4740" y="436"/>
              <a:ext cx="317" cy="174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800"/>
                <a:t>含义</a:t>
              </a:r>
            </a:p>
          </p:txBody>
        </p:sp>
      </p:grpSp>
      <p:sp>
        <p:nvSpPr>
          <p:cNvPr id="1381387" name="Rectangle 11"/>
          <p:cNvSpPr>
            <a:spLocks noChangeArrowheads="1"/>
          </p:cNvSpPr>
          <p:nvPr/>
        </p:nvSpPr>
        <p:spPr bwMode="auto">
          <a:xfrm>
            <a:off x="507339" y="1412875"/>
            <a:ext cx="718185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zh-CN" altLang="en-US" dirty="0"/>
              <a:t>将整理、整顿、清扫进行到底，并且标准化、</a:t>
            </a:r>
          </a:p>
          <a:p>
            <a:pPr algn="l">
              <a:defRPr/>
            </a:pPr>
            <a:r>
              <a:rPr lang="zh-CN" altLang="en-US" dirty="0"/>
              <a:t>制度化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954" name="Object 2"/>
          <p:cNvGraphicFramePr>
            <a:graphicFrameLocks noChangeAspect="1"/>
          </p:cNvGraphicFramePr>
          <p:nvPr/>
        </p:nvGraphicFramePr>
        <p:xfrm>
          <a:off x="3912525" y="4041068"/>
          <a:ext cx="5993475" cy="2465387"/>
        </p:xfrm>
        <a:graphic>
          <a:graphicData uri="http://schemas.openxmlformats.org/presentationml/2006/ole">
            <p:oleObj spid="_x0000_s2624514" name="BMP 图像" r:id="rId3" imgW="2088061" imgH="929524" progId="PBrush">
              <p:embed/>
            </p:oleObj>
          </a:graphicData>
        </a:graphic>
      </p:graphicFrame>
      <p:sp>
        <p:nvSpPr>
          <p:cNvPr id="381955" name="Rectangle 6"/>
          <p:cNvSpPr>
            <a:spLocks noChangeArrowheads="1"/>
          </p:cNvSpPr>
          <p:nvPr/>
        </p:nvSpPr>
        <p:spPr bwMode="auto">
          <a:xfrm>
            <a:off x="1520264" y="1418045"/>
            <a:ext cx="65" cy="27699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zh-CN" altLang="zh-CN" sz="1800"/>
          </a:p>
        </p:txBody>
      </p:sp>
      <p:sp>
        <p:nvSpPr>
          <p:cNvPr id="381956" name="Rectangle 10"/>
          <p:cNvSpPr>
            <a:spLocks noChangeArrowheads="1"/>
          </p:cNvSpPr>
          <p:nvPr/>
        </p:nvSpPr>
        <p:spPr bwMode="auto">
          <a:xfrm>
            <a:off x="2940844" y="449263"/>
            <a:ext cx="425648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zh-CN" altLang="en-US" sz="4000">
                <a:solidFill>
                  <a:srgbClr val="EE0C06"/>
                </a:solidFill>
              </a:rPr>
              <a:t>清洁的实施方法</a:t>
            </a:r>
          </a:p>
        </p:txBody>
      </p:sp>
      <p:sp>
        <p:nvSpPr>
          <p:cNvPr id="381957" name="TextBox 11"/>
          <p:cNvSpPr txBox="1">
            <a:spLocks noChangeArrowheads="1"/>
          </p:cNvSpPr>
          <p:nvPr/>
        </p:nvSpPr>
        <p:spPr bwMode="auto">
          <a:xfrm>
            <a:off x="696516" y="1500189"/>
            <a:ext cx="515237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/>
              <a:t>1</a:t>
            </a:r>
            <a:r>
              <a:rPr lang="zh-CN" altLang="en-US" sz="2800"/>
              <a:t>、维持全员</a:t>
            </a:r>
            <a:r>
              <a:rPr lang="en-US" altLang="zh-CN" sz="2800"/>
              <a:t>3S</a:t>
            </a:r>
            <a:r>
              <a:rPr lang="zh-CN" altLang="en-US" sz="2800"/>
              <a:t>的意识</a:t>
            </a:r>
          </a:p>
          <a:p>
            <a:pPr algn="l">
              <a:lnSpc>
                <a:spcPct val="150000"/>
              </a:lnSpc>
            </a:pPr>
            <a:r>
              <a:rPr lang="en-US" altLang="zh-CN" sz="2800"/>
              <a:t>2</a:t>
            </a:r>
            <a:r>
              <a:rPr lang="zh-CN" altLang="en-US" sz="2800"/>
              <a:t>、运用</a:t>
            </a:r>
            <a:r>
              <a:rPr lang="en-US" altLang="zh-CN" sz="2800"/>
              <a:t>3S</a:t>
            </a:r>
            <a:r>
              <a:rPr lang="zh-CN" altLang="en-US" sz="2800"/>
              <a:t>的预防措施维护清洁</a:t>
            </a:r>
          </a:p>
          <a:p>
            <a:pPr algn="l">
              <a:lnSpc>
                <a:spcPct val="150000"/>
              </a:lnSpc>
            </a:pPr>
            <a:r>
              <a:rPr lang="en-US" altLang="zh-CN" sz="2800"/>
              <a:t>3</a:t>
            </a:r>
            <a:r>
              <a:rPr lang="zh-CN" altLang="en-US" sz="2800"/>
              <a:t>、制定清洁手册</a:t>
            </a:r>
          </a:p>
          <a:p>
            <a:pPr algn="l">
              <a:lnSpc>
                <a:spcPct val="150000"/>
              </a:lnSpc>
            </a:pPr>
            <a:r>
              <a:rPr lang="en-US" altLang="zh-CN" sz="2800"/>
              <a:t>4</a:t>
            </a:r>
            <a:r>
              <a:rPr lang="zh-CN" altLang="en-US" sz="2800"/>
              <a:t>、定期检查建立标准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Box 1"/>
          <p:cNvSpPr txBox="1">
            <a:spLocks noChangeArrowheads="1"/>
          </p:cNvSpPr>
          <p:nvPr/>
        </p:nvSpPr>
        <p:spPr bwMode="auto">
          <a:xfrm>
            <a:off x="3995401" y="642938"/>
            <a:ext cx="2964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/>
              <a:t>制定清洁手册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125" y="1530350"/>
            <a:ext cx="866775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dirty="0"/>
              <a:t>工作现场地板的清洁程序、方法和清洁状态；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dirty="0"/>
              <a:t>确定区域和界线，规定完成后的状态；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dirty="0"/>
              <a:t>设备的清扫、检查的进程和完成后的状态；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dirty="0"/>
              <a:t>设备的动力部分、传动部分、润滑油、油压、气压等部位的清扫、检查进程及完成后状态；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zh-CN" altLang="en-US" dirty="0"/>
              <a:t>公司的清扫计划和责任者、规定清扫实施后及日常检查方法</a:t>
            </a:r>
          </a:p>
        </p:txBody>
      </p:sp>
      <p:pic>
        <p:nvPicPr>
          <p:cNvPr id="385028" name="Picture 4" descr="MCj02817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680" y="5000626"/>
            <a:ext cx="347054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AutoShape 2"/>
          <p:cNvSpPr>
            <a:spLocks noChangeArrowheads="1"/>
          </p:cNvSpPr>
          <p:nvPr/>
        </p:nvSpPr>
        <p:spPr bwMode="auto">
          <a:xfrm rot="5400000">
            <a:off x="7165975" y="2001838"/>
            <a:ext cx="692150" cy="990600"/>
          </a:xfrm>
          <a:custGeom>
            <a:avLst/>
            <a:gdLst>
              <a:gd name="T0" fmla="*/ 519112 w 21600"/>
              <a:gd name="T1" fmla="*/ 0 h 21600"/>
              <a:gd name="T2" fmla="*/ 0 w 21600"/>
              <a:gd name="T3" fmla="*/ 457200 h 21600"/>
              <a:gd name="T4" fmla="*/ 519112 w 21600"/>
              <a:gd name="T5" fmla="*/ 914400 h 21600"/>
              <a:gd name="T6" fmla="*/ 692150 w 21600"/>
              <a:gd name="T7" fmla="*/ 457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zh-CN" alt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391619" name="Rectangle 3"/>
          <p:cNvSpPr>
            <a:spLocks noChangeArrowheads="1"/>
          </p:cNvSpPr>
          <p:nvPr/>
        </p:nvSpPr>
        <p:spPr bwMode="auto">
          <a:xfrm>
            <a:off x="5530850" y="3055938"/>
            <a:ext cx="4044950" cy="1301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buFontTx/>
              <a:buChar char="•"/>
              <a:defRPr/>
            </a:pPr>
            <a:r>
              <a:rPr lang="zh-CN" altLang="en-US" dirty="0"/>
              <a:t>让员工遵守规章制度</a:t>
            </a:r>
          </a:p>
          <a:p>
            <a:pPr algn="l">
              <a:buFontTx/>
              <a:buChar char="•"/>
              <a:defRPr/>
            </a:pPr>
            <a:r>
              <a:rPr lang="zh-CN" altLang="en-US" dirty="0"/>
              <a:t>培养良好素质习惯的人才</a:t>
            </a:r>
          </a:p>
          <a:p>
            <a:pPr algn="l">
              <a:buFontTx/>
              <a:buChar char="•"/>
              <a:defRPr/>
            </a:pPr>
            <a:r>
              <a:rPr lang="zh-CN" altLang="en-US" dirty="0"/>
              <a:t>铸造团队精神</a:t>
            </a:r>
          </a:p>
        </p:txBody>
      </p:sp>
      <p:sp>
        <p:nvSpPr>
          <p:cNvPr id="1391620" name="Oval 4"/>
          <p:cNvSpPr>
            <a:spLocks noChangeArrowheads="1"/>
          </p:cNvSpPr>
          <p:nvPr/>
        </p:nvSpPr>
        <p:spPr bwMode="auto">
          <a:xfrm>
            <a:off x="5861050" y="2462213"/>
            <a:ext cx="11557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/>
              <a:t>目的</a:t>
            </a:r>
          </a:p>
        </p:txBody>
      </p:sp>
      <p:sp>
        <p:nvSpPr>
          <p:cNvPr id="1391621" name="AutoShape 5"/>
          <p:cNvSpPr>
            <a:spLocks noChangeArrowheads="1"/>
          </p:cNvSpPr>
          <p:nvPr/>
        </p:nvSpPr>
        <p:spPr bwMode="auto">
          <a:xfrm>
            <a:off x="428229" y="4500563"/>
            <a:ext cx="9025467" cy="1643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zh-CN" altLang="en-US" dirty="0"/>
              <a:t>素养是</a:t>
            </a:r>
            <a:r>
              <a:rPr lang="en-US" altLang="zh-CN" dirty="0"/>
              <a:t>6S</a:t>
            </a:r>
            <a:r>
              <a:rPr lang="zh-CN" altLang="en-US" dirty="0"/>
              <a:t>的核心，也是</a:t>
            </a:r>
            <a:r>
              <a:rPr lang="en-US" altLang="zh-CN" dirty="0"/>
              <a:t>6S</a:t>
            </a:r>
            <a:r>
              <a:rPr lang="zh-CN" altLang="en-US" dirty="0"/>
              <a:t>的最终目的，没有人员素质的提</a:t>
            </a:r>
            <a:endParaRPr lang="en-US" altLang="zh-CN" dirty="0"/>
          </a:p>
          <a:p>
            <a:pPr algn="l">
              <a:defRPr/>
            </a:pPr>
            <a:r>
              <a:rPr lang="zh-CN" altLang="en-US" dirty="0"/>
              <a:t>高，各项活动就不能顺利的开展，开展了也不能坚持长久。</a:t>
            </a:r>
            <a:endParaRPr lang="en-US" altLang="zh-CN" dirty="0"/>
          </a:p>
        </p:txBody>
      </p:sp>
      <p:sp>
        <p:nvSpPr>
          <p:cNvPr id="1391622" name="AutoShape 6"/>
          <p:cNvSpPr>
            <a:spLocks noChangeArrowheads="1"/>
          </p:cNvSpPr>
          <p:nvPr/>
        </p:nvSpPr>
        <p:spPr bwMode="auto">
          <a:xfrm>
            <a:off x="1286404" y="3500438"/>
            <a:ext cx="1651000" cy="857250"/>
          </a:xfrm>
          <a:prstGeom prst="downArrowCallout">
            <a:avLst>
              <a:gd name="adj1" fmla="val 62500"/>
              <a:gd name="adj2" fmla="val 62500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 dirty="0"/>
              <a:t>特别说明</a:t>
            </a:r>
          </a:p>
        </p:txBody>
      </p:sp>
      <p:sp>
        <p:nvSpPr>
          <p:cNvPr id="390151" name="Rectangle 7"/>
          <p:cNvSpPr>
            <a:spLocks noChangeArrowheads="1"/>
          </p:cNvSpPr>
          <p:nvPr/>
        </p:nvSpPr>
        <p:spPr bwMode="auto">
          <a:xfrm>
            <a:off x="1872854" y="35718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zh-CN" altLang="en-US" sz="3600">
                <a:solidFill>
                  <a:schemeClr val="tx2"/>
                </a:solidFill>
              </a:rPr>
              <a:t>素养的含义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739063" y="1"/>
            <a:ext cx="1731831" cy="1928813"/>
            <a:chOff x="4150" y="0"/>
            <a:chExt cx="1266" cy="1434"/>
          </a:xfrm>
        </p:grpSpPr>
        <p:graphicFrame>
          <p:nvGraphicFramePr>
            <p:cNvPr id="390153" name="Object 9"/>
            <p:cNvGraphicFramePr>
              <a:graphicFrameLocks noChangeAspect="1"/>
            </p:cNvGraphicFramePr>
            <p:nvPr/>
          </p:nvGraphicFramePr>
          <p:xfrm>
            <a:off x="4150" y="0"/>
            <a:ext cx="1266" cy="1434"/>
          </p:xfrm>
          <a:graphic>
            <a:graphicData uri="http://schemas.openxmlformats.org/presentationml/2006/ole">
              <p:oleObj spid="_x0000_s2625538" name="位图图像" r:id="rId3" imgW="2285714" imgH="2591162" progId="PBrush">
                <p:embed/>
              </p:oleObj>
            </a:graphicData>
          </a:graphic>
        </p:graphicFrame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4740" y="436"/>
              <a:ext cx="316" cy="408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800"/>
                <a:t>含义</a:t>
              </a:r>
            </a:p>
          </p:txBody>
        </p:sp>
      </p:grpSp>
      <p:sp>
        <p:nvSpPr>
          <p:cNvPr id="1391627" name="Rectangle 11"/>
          <p:cNvSpPr>
            <a:spLocks noChangeArrowheads="1"/>
          </p:cNvSpPr>
          <p:nvPr/>
        </p:nvSpPr>
        <p:spPr bwMode="auto">
          <a:xfrm>
            <a:off x="507339" y="1285875"/>
            <a:ext cx="718185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zh-CN" altLang="en-US" sz="2000" i="0" dirty="0"/>
              <a:t>对于规定了的事情，大家都按要求去执行，并养</a:t>
            </a:r>
          </a:p>
          <a:p>
            <a:pPr algn="l">
              <a:defRPr/>
            </a:pPr>
            <a:r>
              <a:rPr lang="zh-CN" altLang="en-US" sz="2000" i="0" dirty="0"/>
              <a:t>成一种习惯。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Box 1"/>
          <p:cNvSpPr txBox="1">
            <a:spLocks noChangeArrowheads="1"/>
          </p:cNvSpPr>
          <p:nvPr/>
        </p:nvSpPr>
        <p:spPr bwMode="auto">
          <a:xfrm>
            <a:off x="3358078" y="457201"/>
            <a:ext cx="37866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/>
              <a:t>素养的实施方法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344" y="1870075"/>
            <a:ext cx="9054704" cy="4339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dirty="0"/>
              <a:t>持续推进</a:t>
            </a:r>
            <a:r>
              <a:rPr lang="en-US" altLang="zh-CN" dirty="0"/>
              <a:t>4S</a:t>
            </a:r>
            <a:r>
              <a:rPr lang="zh-CN" altLang="en-US" dirty="0"/>
              <a:t>：形式化→行事化→习惯化→企业文化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dirty="0"/>
              <a:t>建立共同遵守的规章制度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dirty="0"/>
              <a:t>制定礼仪手册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dirty="0"/>
              <a:t>将各种规章制度目视化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dirty="0"/>
              <a:t>实施各种教育培训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dirty="0"/>
              <a:t>开展各种精神提升的活动</a:t>
            </a:r>
            <a:r>
              <a:rPr lang="en-US" altLang="zh-CN" dirty="0"/>
              <a:t>——</a:t>
            </a:r>
            <a:r>
              <a:rPr lang="zh-CN" altLang="en-US" dirty="0"/>
              <a:t>早会、竞赛、征文等</a:t>
            </a:r>
          </a:p>
        </p:txBody>
      </p:sp>
      <p:graphicFrame>
        <p:nvGraphicFramePr>
          <p:cNvPr id="391172" name="Object 13"/>
          <p:cNvGraphicFramePr>
            <a:graphicFrameLocks noChangeAspect="1"/>
          </p:cNvGraphicFramePr>
          <p:nvPr/>
        </p:nvGraphicFramePr>
        <p:xfrm>
          <a:off x="5494736" y="2714625"/>
          <a:ext cx="1716352" cy="1981200"/>
        </p:xfrm>
        <a:graphic>
          <a:graphicData uri="http://schemas.openxmlformats.org/presentationml/2006/ole">
            <p:oleObj spid="_x0000_s2626562" name="位图图像" r:id="rId3" imgW="2495238" imgH="2971429" progId="PBrush">
              <p:embed/>
            </p:oleObj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7739063" y="2786064"/>
          <a:ext cx="1898650" cy="1527175"/>
        </p:xfrm>
        <a:graphic>
          <a:graphicData uri="http://schemas.openxmlformats.org/presentationml/2006/ole">
            <p:oleObj spid="_x0000_s2626563" name="剪辑" r:id="rId4" imgW="4519440" imgH="3466800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标题 3"/>
          <p:cNvSpPr>
            <a:spLocks noGrp="1"/>
          </p:cNvSpPr>
          <p:nvPr>
            <p:ph type="ctrTitle" idx="4294967295"/>
          </p:nvPr>
        </p:nvSpPr>
        <p:spPr>
          <a:xfrm>
            <a:off x="742950" y="2714625"/>
            <a:ext cx="8420100" cy="1471613"/>
          </a:xfrm>
        </p:spPr>
        <p:txBody>
          <a:bodyPr lIns="91386" tIns="45690" rIns="91386" bIns="45690"/>
          <a:lstStyle/>
          <a:p>
            <a:pPr algn="ctr"/>
            <a:r>
              <a:rPr lang="zh-CN" altLang="en-US" dirty="0"/>
              <a:t>   </a:t>
            </a:r>
            <a:r>
              <a:rPr lang="zh-CN" altLang="en-US" dirty="0" smtClean="0"/>
              <a:t>第六部</a:t>
            </a:r>
            <a:r>
              <a:rPr lang="zh-CN" altLang="en-US" dirty="0"/>
              <a:t>分：</a:t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>高效沟通技巧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7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475" y="293688"/>
            <a:ext cx="3995738" cy="1208087"/>
          </a:xfrm>
        </p:spPr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、什么是沟通？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814388" defTabSz="914400">
              <a:lnSpc>
                <a:spcPct val="200000"/>
              </a:lnSpc>
            </a:pPr>
            <a:r>
              <a:rPr lang="zh-CN" altLang="en-US" sz="3200">
                <a:solidFill>
                  <a:srgbClr val="000074"/>
                </a:solidFill>
              </a:rPr>
              <a:t>沟通是为了一个设定的</a:t>
            </a:r>
            <a:r>
              <a:rPr lang="zh-CN" altLang="en-US" sz="3200" b="1">
                <a:solidFill>
                  <a:srgbClr val="FF9327"/>
                </a:solidFill>
              </a:rPr>
              <a:t>目标</a:t>
            </a:r>
            <a:r>
              <a:rPr lang="zh-CN" altLang="en-US" sz="3200">
                <a:solidFill>
                  <a:srgbClr val="FF9327"/>
                </a:solidFill>
              </a:rPr>
              <a:t>，把</a:t>
            </a:r>
            <a:r>
              <a:rPr lang="zh-CN" altLang="en-US" sz="3200" b="1">
                <a:solidFill>
                  <a:srgbClr val="FF9327"/>
                </a:solidFill>
              </a:rPr>
              <a:t>信息、思想</a:t>
            </a:r>
            <a:r>
              <a:rPr lang="zh-CN" altLang="en-US" sz="3200">
                <a:solidFill>
                  <a:srgbClr val="FF9327"/>
                </a:solidFill>
              </a:rPr>
              <a:t>和</a:t>
            </a:r>
            <a:r>
              <a:rPr lang="zh-CN" altLang="en-US" sz="3200" b="1">
                <a:solidFill>
                  <a:srgbClr val="FF9327"/>
                </a:solidFill>
              </a:rPr>
              <a:t>情感</a:t>
            </a:r>
            <a:r>
              <a:rPr lang="zh-CN" altLang="en-US" sz="3200">
                <a:solidFill>
                  <a:srgbClr val="000078"/>
                </a:solidFill>
              </a:rPr>
              <a:t>在个人或群体间传递，并且达成</a:t>
            </a:r>
            <a:r>
              <a:rPr lang="zh-CN" altLang="en-US" sz="3200" b="1">
                <a:solidFill>
                  <a:srgbClr val="FF9327"/>
                </a:solidFill>
              </a:rPr>
              <a:t>共同协议的过程</a:t>
            </a:r>
            <a:r>
              <a:rPr lang="zh-CN" altLang="en-US" sz="3200">
                <a:solidFill>
                  <a:srgbClr val="FF9327"/>
                </a:solidFill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矩形 5"/>
          <p:cNvSpPr>
            <a:spLocks noChangeArrowheads="1"/>
          </p:cNvSpPr>
          <p:nvPr/>
        </p:nvSpPr>
        <p:spPr bwMode="auto">
          <a:xfrm>
            <a:off x="52388" y="2416175"/>
            <a:ext cx="9847262" cy="558800"/>
          </a:xfrm>
          <a:prstGeom prst="roundRect">
            <a:avLst/>
          </a:prstGeom>
          <a:solidFill>
            <a:srgbClr val="BCBCBC">
              <a:alpha val="30196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800" i="0"/>
              <a:t>一个人若失去了危机感，就会变得裹足不前，安于现状。等待他的是只有被淘汰的命运。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5654675" y="1484313"/>
            <a:ext cx="4133850" cy="576262"/>
          </a:xfrm>
          <a:custGeom>
            <a:avLst/>
            <a:gdLst>
              <a:gd name="connsiteX0" fmla="*/ 0 w 3140186"/>
              <a:gd name="connsiteY0" fmla="*/ 140385 h 842291"/>
              <a:gd name="connsiteX1" fmla="*/ 140385 w 3140186"/>
              <a:gd name="connsiteY1" fmla="*/ 0 h 842291"/>
              <a:gd name="connsiteX2" fmla="*/ 2999801 w 3140186"/>
              <a:gd name="connsiteY2" fmla="*/ 0 h 842291"/>
              <a:gd name="connsiteX3" fmla="*/ 3140186 w 3140186"/>
              <a:gd name="connsiteY3" fmla="*/ 140385 h 842291"/>
              <a:gd name="connsiteX4" fmla="*/ 3140186 w 3140186"/>
              <a:gd name="connsiteY4" fmla="*/ 701906 h 842291"/>
              <a:gd name="connsiteX5" fmla="*/ 2999801 w 3140186"/>
              <a:gd name="connsiteY5" fmla="*/ 842291 h 842291"/>
              <a:gd name="connsiteX6" fmla="*/ 140385 w 3140186"/>
              <a:gd name="connsiteY6" fmla="*/ 842291 h 842291"/>
              <a:gd name="connsiteX7" fmla="*/ 0 w 3140186"/>
              <a:gd name="connsiteY7" fmla="*/ 701906 h 842291"/>
              <a:gd name="connsiteX8" fmla="*/ 0 w 3140186"/>
              <a:gd name="connsiteY8" fmla="*/ 140385 h 84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0186" h="842291">
                <a:moveTo>
                  <a:pt x="0" y="140385"/>
                </a:moveTo>
                <a:cubicBezTo>
                  <a:pt x="0" y="62853"/>
                  <a:pt x="62853" y="0"/>
                  <a:pt x="140385" y="0"/>
                </a:cubicBezTo>
                <a:lnTo>
                  <a:pt x="2999801" y="0"/>
                </a:lnTo>
                <a:cubicBezTo>
                  <a:pt x="3077333" y="0"/>
                  <a:pt x="3140186" y="62853"/>
                  <a:pt x="3140186" y="140385"/>
                </a:cubicBezTo>
                <a:lnTo>
                  <a:pt x="3140186" y="701906"/>
                </a:lnTo>
                <a:cubicBezTo>
                  <a:pt x="3140186" y="779438"/>
                  <a:pt x="3077333" y="842291"/>
                  <a:pt x="2999801" y="842291"/>
                </a:cubicBezTo>
                <a:lnTo>
                  <a:pt x="140385" y="842291"/>
                </a:lnTo>
                <a:cubicBezTo>
                  <a:pt x="62853" y="842291"/>
                  <a:pt x="0" y="779438"/>
                  <a:pt x="0" y="701906"/>
                </a:cubicBezTo>
                <a:lnTo>
                  <a:pt x="0" y="1403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136800" tIns="136367" rIns="136367" bIns="136367" spcCol="1270" anchor="ctr"/>
          <a:lstStyle/>
          <a:p>
            <a:pPr algn="l" defTabSz="1111250" eaLnBrk="0" fontAlgn="auto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Tx/>
              <a:buFont typeface="Arial" pitchFamily="34" charset="0"/>
              <a:buNone/>
              <a:defRPr/>
            </a:pPr>
            <a:r>
              <a:rPr lang="zh-CN" altLang="en-US" sz="2800" i="0" dirty="0">
                <a:solidFill>
                  <a:srgbClr val="FF0000"/>
                </a:solidFill>
                <a:latin typeface="微软雅黑" pitchFamily="34" charset="-122"/>
              </a:rPr>
              <a:t>② </a:t>
            </a:r>
            <a:r>
              <a:rPr lang="zh-CN" altLang="en-US" sz="2200" i="0" dirty="0">
                <a:solidFill>
                  <a:srgbClr val="FF0000"/>
                </a:solidFill>
                <a:latin typeface="微软雅黑" pitchFamily="34" charset="-122"/>
              </a:rPr>
              <a:t>危机感淡薄，学习力不够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38588" y="3357563"/>
            <a:ext cx="483711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  <a:buSzTx/>
              <a:buFont typeface="Arial" pitchFamily="34" charset="0"/>
              <a:buNone/>
            </a:pPr>
            <a:r>
              <a:rPr lang="zh-CN" altLang="en-US" sz="2800" i="0">
                <a:latin typeface="SimSun" pitchFamily="2" charset="-122"/>
              </a:rPr>
              <a:t>你可以拒绝学习，但你的竞争对手不会！</a:t>
            </a:r>
          </a:p>
          <a:p>
            <a:pPr algn="r" eaLnBrk="0" hangingPunct="0"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  <a:buSzTx/>
              <a:buFont typeface="Arial" pitchFamily="34" charset="0"/>
              <a:buNone/>
            </a:pPr>
            <a:r>
              <a:rPr lang="zh-CN" altLang="en-US" sz="2800" i="0">
                <a:latin typeface="SimSun" pitchFamily="2" charset="-122"/>
              </a:rPr>
              <a:t>杰克</a:t>
            </a:r>
            <a:r>
              <a:rPr lang="en-US" altLang="zh-CN" sz="2800" i="0">
                <a:latin typeface="SimSun" pitchFamily="2" charset="-122"/>
              </a:rPr>
              <a:t>·</a:t>
            </a:r>
            <a:r>
              <a:rPr lang="zh-CN" altLang="en-US" sz="2800" i="0">
                <a:latin typeface="SimSun" pitchFamily="2" charset="-122"/>
              </a:rPr>
              <a:t>韦尔奇</a:t>
            </a: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661988" y="3284538"/>
            <a:ext cx="268605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30300" y="333375"/>
            <a:ext cx="348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3200" i="0" dirty="0" smtClean="0"/>
              <a:t>班组长三</a:t>
            </a:r>
            <a:r>
              <a:rPr lang="zh-CN" altLang="en-US" sz="3200" i="0" dirty="0"/>
              <a:t>大内伤：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33" grpId="0" animBg="1"/>
      <p:bldP spid="12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519113"/>
            <a:ext cx="6708775" cy="496887"/>
          </a:xfrm>
        </p:spPr>
        <p:txBody>
          <a:bodyPr/>
          <a:lstStyle/>
          <a:p>
            <a:r>
              <a:rPr lang="zh-CN" altLang="en-US"/>
              <a:t>沟通的三大要素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2313" indent="-722313" defTabSz="914400">
              <a:lnSpc>
                <a:spcPct val="165000"/>
              </a:lnSpc>
              <a:buSzPct val="90000"/>
              <a:buFont typeface="Wingdings" pitchFamily="2" charset="2"/>
              <a:buChar char="1"/>
            </a:pPr>
            <a:r>
              <a:rPr lang="zh-CN" altLang="en-US" sz="3500"/>
              <a:t>要有一个明确的目标</a:t>
            </a:r>
          </a:p>
          <a:p>
            <a:pPr marL="722313" indent="-722313" defTabSz="914400">
              <a:lnSpc>
                <a:spcPct val="165000"/>
              </a:lnSpc>
              <a:buSzPct val="90000"/>
              <a:buFont typeface="Wingdings" pitchFamily="2" charset="2"/>
              <a:buChar char="1"/>
            </a:pPr>
            <a:r>
              <a:rPr lang="zh-CN" altLang="en-US" sz="3500"/>
              <a:t>达成共同的协议</a:t>
            </a:r>
          </a:p>
          <a:p>
            <a:pPr marL="722313" indent="-722313" defTabSz="914400">
              <a:lnSpc>
                <a:spcPct val="165000"/>
              </a:lnSpc>
              <a:buSzPct val="90000"/>
              <a:buFont typeface="Wingdings" pitchFamily="2" charset="2"/>
              <a:buChar char="1"/>
            </a:pPr>
            <a:r>
              <a:rPr lang="zh-CN" altLang="en-US" sz="3500"/>
              <a:t>沟通信息、思想和情感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沟通的两种方式</a:t>
            </a:r>
          </a:p>
        </p:txBody>
      </p:sp>
      <p:sp>
        <p:nvSpPr>
          <p:cNvPr id="1732611" name="AutoShape 3"/>
          <p:cNvSpPr>
            <a:spLocks noChangeArrowheads="1"/>
          </p:cNvSpPr>
          <p:nvPr/>
        </p:nvSpPr>
        <p:spPr bwMode="auto">
          <a:xfrm>
            <a:off x="3987800" y="1876425"/>
            <a:ext cx="1695450" cy="642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1B4F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b="0" i="0">
                <a:latin typeface="Times New Roman" pitchFamily="18" charset="0"/>
              </a:rPr>
              <a:t>沟通</a:t>
            </a:r>
          </a:p>
        </p:txBody>
      </p:sp>
      <p:sp>
        <p:nvSpPr>
          <p:cNvPr id="1732612" name="AutoShape 4"/>
          <p:cNvSpPr>
            <a:spLocks noChangeArrowheads="1"/>
          </p:cNvSpPr>
          <p:nvPr/>
        </p:nvSpPr>
        <p:spPr bwMode="auto">
          <a:xfrm>
            <a:off x="2068513" y="3163888"/>
            <a:ext cx="1146175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1B4F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b="0" i="0">
                <a:latin typeface="Times New Roman" pitchFamily="18" charset="0"/>
              </a:rPr>
              <a:t>语言</a:t>
            </a:r>
          </a:p>
        </p:txBody>
      </p:sp>
      <p:sp>
        <p:nvSpPr>
          <p:cNvPr id="1732613" name="AutoShape 5"/>
          <p:cNvSpPr>
            <a:spLocks noChangeArrowheads="1"/>
          </p:cNvSpPr>
          <p:nvPr/>
        </p:nvSpPr>
        <p:spPr bwMode="auto">
          <a:xfrm>
            <a:off x="4902200" y="4654550"/>
            <a:ext cx="1258888" cy="1181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1B4F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b="0" i="0">
                <a:latin typeface="Times New Roman" pitchFamily="18" charset="0"/>
              </a:rPr>
              <a:t>声音语气</a:t>
            </a:r>
          </a:p>
        </p:txBody>
      </p:sp>
      <p:sp>
        <p:nvSpPr>
          <p:cNvPr id="1732614" name="AutoShape 6"/>
          <p:cNvSpPr>
            <a:spLocks noChangeArrowheads="1"/>
          </p:cNvSpPr>
          <p:nvPr/>
        </p:nvSpPr>
        <p:spPr bwMode="auto">
          <a:xfrm>
            <a:off x="6116638" y="3108325"/>
            <a:ext cx="1589087" cy="642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1B4F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b="0" i="0">
                <a:latin typeface="Times New Roman" pitchFamily="18" charset="0"/>
              </a:rPr>
              <a:t>非语言</a:t>
            </a:r>
          </a:p>
        </p:txBody>
      </p:sp>
      <p:sp>
        <p:nvSpPr>
          <p:cNvPr id="1732615" name="AutoShape 7"/>
          <p:cNvSpPr>
            <a:spLocks noChangeArrowheads="1"/>
          </p:cNvSpPr>
          <p:nvPr/>
        </p:nvSpPr>
        <p:spPr bwMode="auto">
          <a:xfrm>
            <a:off x="2820988" y="4524375"/>
            <a:ext cx="1222375" cy="642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1B4F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b="0" i="0">
                <a:latin typeface="Times New Roman" pitchFamily="18" charset="0"/>
              </a:rPr>
              <a:t>书面</a:t>
            </a:r>
          </a:p>
        </p:txBody>
      </p:sp>
      <p:sp>
        <p:nvSpPr>
          <p:cNvPr id="1732616" name="AutoShape 8"/>
          <p:cNvSpPr>
            <a:spLocks noChangeArrowheads="1"/>
          </p:cNvSpPr>
          <p:nvPr/>
        </p:nvSpPr>
        <p:spPr bwMode="auto">
          <a:xfrm>
            <a:off x="947738" y="4541838"/>
            <a:ext cx="1276350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1B4F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b="0" i="0">
                <a:latin typeface="Times New Roman" pitchFamily="18" charset="0"/>
              </a:rPr>
              <a:t>口头</a:t>
            </a:r>
          </a:p>
        </p:txBody>
      </p:sp>
      <p:sp>
        <p:nvSpPr>
          <p:cNvPr id="1732617" name="AutoShape 9"/>
          <p:cNvSpPr>
            <a:spLocks noChangeArrowheads="1"/>
          </p:cNvSpPr>
          <p:nvPr/>
        </p:nvSpPr>
        <p:spPr bwMode="auto">
          <a:xfrm>
            <a:off x="6405563" y="4608513"/>
            <a:ext cx="1241425" cy="1181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1B4F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b="0" i="0">
                <a:latin typeface="Times New Roman" pitchFamily="18" charset="0"/>
              </a:rPr>
              <a:t>肢体语言</a:t>
            </a:r>
          </a:p>
        </p:txBody>
      </p:sp>
      <p:sp>
        <p:nvSpPr>
          <p:cNvPr id="1732618" name="AutoShape 10"/>
          <p:cNvSpPr>
            <a:spLocks noChangeArrowheads="1"/>
          </p:cNvSpPr>
          <p:nvPr/>
        </p:nvSpPr>
        <p:spPr bwMode="auto">
          <a:xfrm>
            <a:off x="7921625" y="4597400"/>
            <a:ext cx="1208088" cy="1177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1B4F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kumimoji="1" lang="zh-CN" altLang="en-US" sz="3200" b="0" i="0">
                <a:latin typeface="Times New Roman" pitchFamily="18" charset="0"/>
              </a:rPr>
              <a:t>身体动作</a:t>
            </a:r>
          </a:p>
        </p:txBody>
      </p:sp>
      <p:sp>
        <p:nvSpPr>
          <p:cNvPr id="1732619" name="Line 11"/>
          <p:cNvSpPr>
            <a:spLocks noChangeShapeType="1"/>
          </p:cNvSpPr>
          <p:nvPr/>
        </p:nvSpPr>
        <p:spPr bwMode="auto">
          <a:xfrm flipH="1">
            <a:off x="2682875" y="2565400"/>
            <a:ext cx="1255713" cy="614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32620" name="Line 12"/>
          <p:cNvSpPr>
            <a:spLocks noChangeShapeType="1"/>
          </p:cNvSpPr>
          <p:nvPr/>
        </p:nvSpPr>
        <p:spPr bwMode="auto">
          <a:xfrm>
            <a:off x="5734050" y="2565400"/>
            <a:ext cx="111760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32621" name="Line 13"/>
          <p:cNvSpPr>
            <a:spLocks noChangeShapeType="1"/>
          </p:cNvSpPr>
          <p:nvPr/>
        </p:nvSpPr>
        <p:spPr bwMode="auto">
          <a:xfrm flipH="1">
            <a:off x="1600200" y="3890963"/>
            <a:ext cx="4127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32622" name="Line 14"/>
          <p:cNvSpPr>
            <a:spLocks noChangeShapeType="1"/>
          </p:cNvSpPr>
          <p:nvPr/>
        </p:nvSpPr>
        <p:spPr bwMode="auto">
          <a:xfrm>
            <a:off x="3013075" y="3887788"/>
            <a:ext cx="4953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32623" name="Line 15"/>
          <p:cNvSpPr>
            <a:spLocks noChangeShapeType="1"/>
          </p:cNvSpPr>
          <p:nvPr/>
        </p:nvSpPr>
        <p:spPr bwMode="auto">
          <a:xfrm flipH="1">
            <a:off x="5576888" y="3789363"/>
            <a:ext cx="62547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32624" name="Line 16"/>
          <p:cNvSpPr>
            <a:spLocks noChangeShapeType="1"/>
          </p:cNvSpPr>
          <p:nvPr/>
        </p:nvSpPr>
        <p:spPr bwMode="auto">
          <a:xfrm>
            <a:off x="6904038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32625" name="Line 17"/>
          <p:cNvSpPr>
            <a:spLocks noChangeShapeType="1"/>
          </p:cNvSpPr>
          <p:nvPr/>
        </p:nvSpPr>
        <p:spPr bwMode="auto">
          <a:xfrm>
            <a:off x="7605713" y="3789363"/>
            <a:ext cx="70167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高效沟通的三原则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0888" y="1612900"/>
            <a:ext cx="4524375" cy="4311650"/>
          </a:xfrm>
        </p:spPr>
        <p:txBody>
          <a:bodyPr/>
          <a:lstStyle/>
          <a:p>
            <a:pPr marL="533400" indent="-533400" defTabSz="914400">
              <a:lnSpc>
                <a:spcPct val="160000"/>
              </a:lnSpc>
              <a:buSzPct val="85000"/>
              <a:buFont typeface="Wingdings" pitchFamily="2" charset="2"/>
              <a:buAutoNum type="arabicPeriod"/>
            </a:pPr>
            <a:r>
              <a:rPr lang="zh-CN" altLang="en-US" sz="4000"/>
              <a:t>谈论行为不谈论个性</a:t>
            </a:r>
          </a:p>
          <a:p>
            <a:pPr marL="533400" indent="-533400" defTabSz="914400">
              <a:lnSpc>
                <a:spcPct val="160000"/>
              </a:lnSpc>
              <a:buSzPct val="85000"/>
              <a:buFont typeface="Wingdings" pitchFamily="2" charset="2"/>
              <a:buAutoNum type="arabicPeriod"/>
            </a:pPr>
            <a:r>
              <a:rPr lang="zh-CN" altLang="en-US" sz="4000"/>
              <a:t>要明确沟通</a:t>
            </a:r>
          </a:p>
          <a:p>
            <a:pPr marL="533400" indent="-533400" defTabSz="914400">
              <a:lnSpc>
                <a:spcPct val="160000"/>
              </a:lnSpc>
              <a:buSzPct val="85000"/>
              <a:buFont typeface="Wingdings" pitchFamily="2" charset="2"/>
              <a:buAutoNum type="arabicPeriod"/>
            </a:pPr>
            <a:r>
              <a:rPr lang="zh-CN" altLang="en-US" sz="4000"/>
              <a:t>积极聆听</a:t>
            </a:r>
          </a:p>
          <a:p>
            <a:pPr marL="533400" indent="-533400" defTabSz="914400"/>
            <a:endParaRPr lang="zh-CN" altLang="en-US" sz="4000"/>
          </a:p>
        </p:txBody>
      </p:sp>
      <p:pic>
        <p:nvPicPr>
          <p:cNvPr id="1735684" name="Picture 4" descr="BD06517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51513" y="3141663"/>
            <a:ext cx="3557587" cy="2457450"/>
          </a:xfrm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3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68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常用的信息发送方法：</a:t>
            </a:r>
          </a:p>
        </p:txBody>
      </p:sp>
      <p:sp>
        <p:nvSpPr>
          <p:cNvPr id="1741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603375"/>
            <a:ext cx="4846637" cy="4321175"/>
          </a:xfrm>
        </p:spPr>
        <p:txBody>
          <a:bodyPr/>
          <a:lstStyle/>
          <a:p>
            <a:pPr marL="446088" indent="-360363" defTabSz="914400">
              <a:lnSpc>
                <a:spcPct val="155000"/>
              </a:lnSpc>
              <a:buSzPct val="60000"/>
              <a:buFontTx/>
              <a:buBlip>
                <a:blip r:embed="rId2"/>
              </a:buBlip>
            </a:pPr>
            <a:r>
              <a:rPr lang="zh-CN" altLang="en-US" sz="4400"/>
              <a:t>电子邮件</a:t>
            </a:r>
          </a:p>
          <a:p>
            <a:pPr marL="446088" indent="-360363" defTabSz="914400">
              <a:lnSpc>
                <a:spcPct val="155000"/>
              </a:lnSpc>
              <a:buSzPct val="60000"/>
              <a:buFontTx/>
              <a:buBlip>
                <a:blip r:embed="rId2"/>
              </a:buBlip>
            </a:pPr>
            <a:r>
              <a:rPr lang="zh-CN" altLang="en-US" sz="4400"/>
              <a:t>电话</a:t>
            </a:r>
          </a:p>
          <a:p>
            <a:pPr marL="446088" indent="-360363" defTabSz="914400">
              <a:lnSpc>
                <a:spcPct val="155000"/>
              </a:lnSpc>
              <a:buSzPct val="60000"/>
              <a:buFontTx/>
              <a:buBlip>
                <a:blip r:embed="rId2"/>
              </a:buBlip>
            </a:pPr>
            <a:r>
              <a:rPr lang="zh-CN" altLang="en-US" sz="4400"/>
              <a:t>开会或者面对面谈话</a:t>
            </a:r>
          </a:p>
        </p:txBody>
      </p:sp>
      <p:pic>
        <p:nvPicPr>
          <p:cNvPr id="1741828" name="Picture 4" descr="j0292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0" y="2411413"/>
            <a:ext cx="3136900" cy="3443287"/>
          </a:xfrm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98" name="AutoShape 2" descr="粉色面巾纸"/>
          <p:cNvSpPr>
            <a:spLocks noChangeArrowheads="1"/>
          </p:cNvSpPr>
          <p:nvPr/>
        </p:nvSpPr>
        <p:spPr bwMode="auto">
          <a:xfrm rot="21480000">
            <a:off x="1912938" y="1844675"/>
            <a:ext cx="6318250" cy="3673475"/>
          </a:xfrm>
          <a:prstGeom prst="foldedCorner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727075" algn="l">
              <a:lnSpc>
                <a:spcPct val="13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4000" b="0" i="0">
                <a:ea typeface="隶书" pitchFamily="49" charset="-122"/>
              </a:rPr>
              <a:t>选择恰当的沟通时</a:t>
            </a:r>
          </a:p>
          <a:p>
            <a:pPr marL="727075" algn="l">
              <a:lnSpc>
                <a:spcPct val="13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4000" b="0" i="0">
                <a:ea typeface="隶书" pitchFamily="49" charset="-122"/>
              </a:rPr>
              <a:t>间，应充分考虑对</a:t>
            </a:r>
          </a:p>
          <a:p>
            <a:pPr marL="727075" algn="l">
              <a:lnSpc>
                <a:spcPct val="135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4000" b="0" i="0">
                <a:ea typeface="隶书" pitchFamily="49" charset="-122"/>
              </a:rPr>
              <a:t>方的情绪。</a:t>
            </a:r>
          </a:p>
        </p:txBody>
      </p:sp>
      <p:sp>
        <p:nvSpPr>
          <p:cNvPr id="1744899" name="Rectangle 3"/>
          <p:cNvSpPr>
            <a:spLocks noChangeArrowheads="1"/>
          </p:cNvSpPr>
          <p:nvPr/>
        </p:nvSpPr>
        <p:spPr bwMode="auto">
          <a:xfrm>
            <a:off x="1220788" y="379413"/>
            <a:ext cx="2574925" cy="935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4400" b="0">
                <a:ea typeface="隶书" pitchFamily="49" charset="-122"/>
              </a:rPr>
              <a:t>注意：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496888"/>
            <a:ext cx="6708775" cy="466725"/>
          </a:xfrm>
        </p:spPr>
        <p:txBody>
          <a:bodyPr/>
          <a:lstStyle/>
          <a:p>
            <a:r>
              <a:rPr lang="zh-CN" altLang="en-US"/>
              <a:t>聆听的原则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16113"/>
            <a:ext cx="8915400" cy="4105275"/>
          </a:xfrm>
        </p:spPr>
        <p:txBody>
          <a:bodyPr/>
          <a:lstStyle/>
          <a:p>
            <a:pPr marL="609600" indent="-609600" defTabSz="914400"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适应讲话者的风格</a:t>
            </a:r>
          </a:p>
          <a:p>
            <a:pPr marL="609600" indent="-609600" defTabSz="914400"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眼耳并用</a:t>
            </a:r>
          </a:p>
          <a:p>
            <a:pPr marL="609600" indent="-609600" defTabSz="914400"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首先寻求理解他人，然后再被他人理解</a:t>
            </a:r>
          </a:p>
          <a:p>
            <a:pPr marL="609600" indent="-609600" defTabSz="914400"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鼓励他人表达自己，表示赞同</a:t>
            </a:r>
          </a:p>
          <a:p>
            <a:pPr marL="609600" indent="-609600" defTabSz="914400"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聆听全部信息</a:t>
            </a:r>
          </a:p>
          <a:p>
            <a:pPr marL="609600" indent="-609600" defTabSz="914400"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表现出有兴趣聆听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44488"/>
            <a:ext cx="4983162" cy="885825"/>
          </a:xfrm>
        </p:spPr>
        <p:txBody>
          <a:bodyPr/>
          <a:lstStyle/>
          <a:p>
            <a:r>
              <a:rPr lang="zh-CN" altLang="en-US"/>
              <a:t>有效聆听的步骤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1603375"/>
            <a:ext cx="8826500" cy="4321175"/>
          </a:xfrm>
        </p:spPr>
        <p:txBody>
          <a:bodyPr/>
          <a:lstStyle/>
          <a:p>
            <a:pPr marL="609600" indent="-609600" defTabSz="914400">
              <a:lnSpc>
                <a:spcPct val="170000"/>
              </a:lnSpc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准备聆听</a:t>
            </a:r>
          </a:p>
          <a:p>
            <a:pPr marL="609600" indent="-609600" defTabSz="914400">
              <a:lnSpc>
                <a:spcPct val="170000"/>
              </a:lnSpc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在沟通过程中采取积极的行动</a:t>
            </a:r>
          </a:p>
          <a:p>
            <a:pPr marL="609600" indent="-609600" defTabSz="914400">
              <a:lnSpc>
                <a:spcPct val="170000"/>
              </a:lnSpc>
              <a:buSzPct val="85000"/>
              <a:buFont typeface="Wingdings" pitchFamily="2" charset="2"/>
              <a:buAutoNum type="arabicPeriod"/>
            </a:pPr>
            <a:r>
              <a:rPr lang="zh-CN" altLang="en-US" sz="3500"/>
              <a:t>通知对方如果你没听清、理解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3988" y="577850"/>
            <a:ext cx="5448300" cy="628650"/>
          </a:xfrm>
        </p:spPr>
        <p:txBody>
          <a:bodyPr/>
          <a:lstStyle/>
          <a:p>
            <a:r>
              <a:rPr lang="zh-CN" altLang="en-US"/>
              <a:t>反馈有两种：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988" y="1612900"/>
            <a:ext cx="4967287" cy="4311650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Blip>
                <a:blip r:embed="rId2"/>
              </a:buBlip>
            </a:pPr>
            <a:r>
              <a:rPr lang="zh-CN" altLang="en-US" sz="3500"/>
              <a:t>正面的反馈</a:t>
            </a:r>
          </a:p>
          <a:p>
            <a:pPr>
              <a:lnSpc>
                <a:spcPct val="200000"/>
              </a:lnSpc>
              <a:buFontTx/>
              <a:buBlip>
                <a:blip r:embed="rId2"/>
              </a:buBlip>
            </a:pPr>
            <a:r>
              <a:rPr lang="zh-CN" altLang="en-US" sz="3500"/>
              <a:t>建设性反馈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有效利用肢体语言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843088"/>
            <a:ext cx="8748712" cy="4024312"/>
          </a:xfrm>
        </p:spPr>
        <p:txBody>
          <a:bodyPr/>
          <a:lstStyle/>
          <a:p>
            <a:pPr marL="539750" indent="-539750" defTabSz="914400">
              <a:lnSpc>
                <a:spcPct val="150000"/>
              </a:lnSpc>
              <a:buSzPct val="65000"/>
              <a:buFont typeface="Wingdings" pitchFamily="2" charset="2"/>
              <a:buAutoNum type="arabicPeriod"/>
            </a:pPr>
            <a:r>
              <a:rPr lang="zh-CN" altLang="en-US" sz="3500"/>
              <a:t>第一印象：决定性的七秒种</a:t>
            </a:r>
          </a:p>
          <a:p>
            <a:pPr marL="539750" indent="-539750" defTabSz="914400">
              <a:lnSpc>
                <a:spcPct val="150000"/>
              </a:lnSpc>
              <a:buSzPct val="65000"/>
              <a:buFont typeface="Wingdings" pitchFamily="2" charset="2"/>
              <a:buAutoNum type="arabicPeriod"/>
            </a:pPr>
            <a:r>
              <a:rPr lang="zh-CN" altLang="en-US" sz="3500"/>
              <a:t>说话语气及音色的运用</a:t>
            </a:r>
          </a:p>
          <a:p>
            <a:pPr marL="539750" indent="-539750" defTabSz="914400">
              <a:lnSpc>
                <a:spcPct val="150000"/>
              </a:lnSpc>
              <a:buSzPct val="65000"/>
              <a:buFont typeface="Wingdings" pitchFamily="2" charset="2"/>
              <a:buAutoNum type="arabicPeriod"/>
            </a:pPr>
            <a:r>
              <a:rPr lang="zh-CN" altLang="en-US" sz="3500"/>
              <a:t>有效利用肢体语言</a:t>
            </a:r>
          </a:p>
          <a:p>
            <a:pPr marL="539750" indent="-539750" defTabSz="914400">
              <a:lnSpc>
                <a:spcPct val="150000"/>
              </a:lnSpc>
              <a:buSzPct val="65000"/>
              <a:buFont typeface="Wingdings" pitchFamily="2" charset="2"/>
              <a:buAutoNum type="arabicPeriod"/>
            </a:pPr>
            <a:r>
              <a:rPr lang="zh-CN" altLang="en-US" sz="3500"/>
              <a:t>沟通视窗及运用技巧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5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5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75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75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616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不同的产音色</a:t>
            </a:r>
          </a:p>
        </p:txBody>
      </p:sp>
      <p:sp>
        <p:nvSpPr>
          <p:cNvPr id="176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7550" y="1914525"/>
            <a:ext cx="4375150" cy="3887788"/>
          </a:xfrm>
        </p:spPr>
        <p:txBody>
          <a:bodyPr/>
          <a:lstStyle/>
          <a:p>
            <a:pPr marL="609600" indent="-527050" defTabSz="9144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CN" altLang="en-US" sz="3200"/>
              <a:t>高兴的</a:t>
            </a:r>
          </a:p>
          <a:p>
            <a:pPr marL="609600" indent="-527050" defTabSz="9144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CN" altLang="en-US" sz="3200"/>
              <a:t>伤心的</a:t>
            </a:r>
          </a:p>
          <a:p>
            <a:pPr marL="609600" indent="-527050" defTabSz="9144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CN" altLang="en-US" sz="3200"/>
              <a:t>愤怒的</a:t>
            </a:r>
          </a:p>
          <a:p>
            <a:pPr marL="609600" indent="-527050" defTabSz="9144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CN" altLang="en-US" sz="3200"/>
              <a:t>亲切的</a:t>
            </a:r>
          </a:p>
          <a:p>
            <a:pPr marL="609600" indent="-527050" defTabSz="9144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CN" altLang="en-US" sz="3200"/>
              <a:t>平和的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矩形 5"/>
          <p:cNvSpPr>
            <a:spLocks noChangeArrowheads="1"/>
          </p:cNvSpPr>
          <p:nvPr/>
        </p:nvSpPr>
        <p:spPr bwMode="auto">
          <a:xfrm>
            <a:off x="23813" y="2570163"/>
            <a:ext cx="9858375" cy="558800"/>
          </a:xfrm>
          <a:prstGeom prst="roundRect">
            <a:avLst/>
          </a:prstGeom>
          <a:solidFill>
            <a:srgbClr val="BCBCBC">
              <a:alpha val="30196"/>
            </a:srgbClr>
          </a:solidFill>
          <a:ln>
            <a:solidFill>
              <a:schemeClr val="bg1">
                <a:lumMod val="85000"/>
              </a:schemeClr>
            </a:solidFill>
            <a:prstDash val="dash"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1800" i="0"/>
              <a:t>老板心态就是对企业设施、工作程序以及费用花销充分负责具有主人的责任感。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6235700" y="1557338"/>
            <a:ext cx="3670300" cy="576262"/>
          </a:xfrm>
          <a:custGeom>
            <a:avLst/>
            <a:gdLst>
              <a:gd name="connsiteX0" fmla="*/ 0 w 3140186"/>
              <a:gd name="connsiteY0" fmla="*/ 140385 h 842291"/>
              <a:gd name="connsiteX1" fmla="*/ 140385 w 3140186"/>
              <a:gd name="connsiteY1" fmla="*/ 0 h 842291"/>
              <a:gd name="connsiteX2" fmla="*/ 2999801 w 3140186"/>
              <a:gd name="connsiteY2" fmla="*/ 0 h 842291"/>
              <a:gd name="connsiteX3" fmla="*/ 3140186 w 3140186"/>
              <a:gd name="connsiteY3" fmla="*/ 140385 h 842291"/>
              <a:gd name="connsiteX4" fmla="*/ 3140186 w 3140186"/>
              <a:gd name="connsiteY4" fmla="*/ 701906 h 842291"/>
              <a:gd name="connsiteX5" fmla="*/ 2999801 w 3140186"/>
              <a:gd name="connsiteY5" fmla="*/ 842291 h 842291"/>
              <a:gd name="connsiteX6" fmla="*/ 140385 w 3140186"/>
              <a:gd name="connsiteY6" fmla="*/ 842291 h 842291"/>
              <a:gd name="connsiteX7" fmla="*/ 0 w 3140186"/>
              <a:gd name="connsiteY7" fmla="*/ 701906 h 842291"/>
              <a:gd name="connsiteX8" fmla="*/ 0 w 3140186"/>
              <a:gd name="connsiteY8" fmla="*/ 140385 h 84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0186" h="842291">
                <a:moveTo>
                  <a:pt x="0" y="140385"/>
                </a:moveTo>
                <a:cubicBezTo>
                  <a:pt x="0" y="62853"/>
                  <a:pt x="62853" y="0"/>
                  <a:pt x="140385" y="0"/>
                </a:cubicBezTo>
                <a:lnTo>
                  <a:pt x="2999801" y="0"/>
                </a:lnTo>
                <a:cubicBezTo>
                  <a:pt x="3077333" y="0"/>
                  <a:pt x="3140186" y="62853"/>
                  <a:pt x="3140186" y="140385"/>
                </a:cubicBezTo>
                <a:lnTo>
                  <a:pt x="3140186" y="701906"/>
                </a:lnTo>
                <a:cubicBezTo>
                  <a:pt x="3140186" y="779438"/>
                  <a:pt x="3077333" y="842291"/>
                  <a:pt x="2999801" y="842291"/>
                </a:cubicBezTo>
                <a:lnTo>
                  <a:pt x="140385" y="842291"/>
                </a:lnTo>
                <a:cubicBezTo>
                  <a:pt x="62853" y="842291"/>
                  <a:pt x="0" y="779438"/>
                  <a:pt x="0" y="701906"/>
                </a:cubicBezTo>
                <a:lnTo>
                  <a:pt x="0" y="14038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136800" tIns="136367" rIns="136367" bIns="136367" spcCol="1270" anchor="ctr"/>
          <a:lstStyle/>
          <a:p>
            <a:pPr algn="l" defTabSz="1111250" eaLnBrk="0" fontAlgn="auto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Tx/>
              <a:buFont typeface="Arial" pitchFamily="34" charset="0"/>
              <a:buNone/>
              <a:defRPr/>
            </a:pPr>
            <a:r>
              <a:rPr lang="zh-CN" altLang="en-US" sz="2800" i="0" dirty="0">
                <a:solidFill>
                  <a:srgbClr val="FF0000"/>
                </a:solidFill>
                <a:latin typeface="微软雅黑" pitchFamily="34" charset="-122"/>
              </a:rPr>
              <a:t>③ </a:t>
            </a:r>
            <a:r>
              <a:rPr lang="zh-CN" altLang="en-US" sz="2200" i="0" dirty="0">
                <a:solidFill>
                  <a:srgbClr val="FF0000"/>
                </a:solidFill>
                <a:latin typeface="微软雅黑" pitchFamily="34" charset="-122"/>
              </a:rPr>
              <a:t>缺乏总经理</a:t>
            </a:r>
            <a:r>
              <a:rPr lang="en-US" altLang="zh-CN" sz="2200" i="0" dirty="0">
                <a:solidFill>
                  <a:srgbClr val="FF0000"/>
                </a:solidFill>
                <a:latin typeface="微软雅黑" pitchFamily="34" charset="-122"/>
              </a:rPr>
              <a:t>/</a:t>
            </a:r>
            <a:r>
              <a:rPr lang="zh-CN" altLang="en-US" sz="2200" i="0" dirty="0">
                <a:solidFill>
                  <a:srgbClr val="FF0000"/>
                </a:solidFill>
                <a:latin typeface="微软雅黑" pitchFamily="34" charset="-122"/>
              </a:rPr>
              <a:t>老板心态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0825" y="3644900"/>
            <a:ext cx="6084888" cy="736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0"/>
              </a:spcBef>
              <a:buSzTx/>
              <a:buFont typeface="Arial" pitchFamily="34" charset="0"/>
              <a:buNone/>
            </a:pPr>
            <a:r>
              <a:rPr kumimoji="1" lang="zh-CN" altLang="en-US" sz="2800" i="0">
                <a:solidFill>
                  <a:srgbClr val="FF0000"/>
                </a:solidFill>
                <a:latin typeface="SimSun" pitchFamily="2" charset="-122"/>
              </a:rPr>
              <a:t>老板心态，就是当家者的心态！</a:t>
            </a:r>
            <a:endParaRPr kumimoji="1" lang="en-US" altLang="zh-CN" sz="2800" i="0">
              <a:solidFill>
                <a:srgbClr val="FF0000"/>
              </a:solidFill>
              <a:latin typeface="SimSun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30300" y="333375"/>
            <a:ext cx="348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SzTx/>
              <a:buFont typeface="Arial" pitchFamily="34" charset="0"/>
              <a:buNone/>
            </a:pPr>
            <a:r>
              <a:rPr lang="zh-CN" altLang="en-US" sz="3200" i="0" dirty="0" smtClean="0"/>
              <a:t>班组长三</a:t>
            </a:r>
            <a:r>
              <a:rPr lang="zh-CN" altLang="en-US" sz="3200" i="0" dirty="0"/>
              <a:t>大内伤：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33" grpId="0" animBg="1"/>
      <p:bldP spid="15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注意说话的语气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3500"/>
              <a:t>（</a:t>
            </a:r>
            <a:r>
              <a:rPr lang="en-US" altLang="zh-CN" sz="3500">
                <a:solidFill>
                  <a:srgbClr val="E23220"/>
                </a:solidFill>
              </a:rPr>
              <a:t>7%</a:t>
            </a:r>
            <a:r>
              <a:rPr lang="zh-CN" altLang="en-US" sz="3500"/>
              <a:t>）你在说什么</a:t>
            </a:r>
          </a:p>
          <a:p>
            <a:pPr>
              <a:lnSpc>
                <a:spcPct val="200000"/>
              </a:lnSpc>
            </a:pPr>
            <a:r>
              <a:rPr lang="zh-CN" altLang="en-US" sz="3500"/>
              <a:t>（</a:t>
            </a:r>
            <a:r>
              <a:rPr lang="en-US" altLang="zh-CN" sz="3500">
                <a:solidFill>
                  <a:srgbClr val="E23220"/>
                </a:solidFill>
              </a:rPr>
              <a:t>38%</a:t>
            </a:r>
            <a:r>
              <a:rPr lang="zh-CN" altLang="en-US" sz="3500"/>
              <a:t>）你是怎么说的</a:t>
            </a:r>
          </a:p>
          <a:p>
            <a:pPr>
              <a:lnSpc>
                <a:spcPct val="200000"/>
              </a:lnSpc>
            </a:pPr>
            <a:r>
              <a:rPr lang="zh-CN" altLang="en-US" sz="3500"/>
              <a:t>（</a:t>
            </a:r>
            <a:r>
              <a:rPr lang="en-US" altLang="zh-CN" sz="3500">
                <a:solidFill>
                  <a:srgbClr val="E23220"/>
                </a:solidFill>
              </a:rPr>
              <a:t>55%</a:t>
            </a:r>
            <a:r>
              <a:rPr lang="zh-CN" altLang="en-US" sz="3500"/>
              <a:t>）你的身体语言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好的肢体语言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93763" indent="-539750" defTabSz="9144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3500"/>
              <a:t>友好开放性的动作</a:t>
            </a:r>
          </a:p>
          <a:p>
            <a:pPr marL="893763" indent="-539750" defTabSz="9144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3500"/>
              <a:t>面带微笑</a:t>
            </a:r>
          </a:p>
          <a:p>
            <a:pPr marL="893763" indent="-539750" defTabSz="9144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3500"/>
              <a:t>眼神的交流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不好的肢体语言</a:t>
            </a:r>
          </a:p>
        </p:txBody>
      </p:sp>
      <p:sp>
        <p:nvSpPr>
          <p:cNvPr id="1763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603375"/>
            <a:ext cx="5314950" cy="4321175"/>
          </a:xfrm>
        </p:spPr>
        <p:txBody>
          <a:bodyPr/>
          <a:lstStyle/>
          <a:p>
            <a:pPr marL="811213" indent="-520700" defTabSz="914400">
              <a:lnSpc>
                <a:spcPct val="200000"/>
              </a:lnSpc>
              <a:buFontTx/>
              <a:buBlip>
                <a:blip r:embed="rId2"/>
              </a:buBlip>
            </a:pPr>
            <a:r>
              <a:rPr lang="zh-CN" altLang="en-US" sz="4000"/>
              <a:t>眼睛左顾右盼</a:t>
            </a:r>
          </a:p>
          <a:p>
            <a:pPr marL="811213" indent="-520700" defTabSz="914400">
              <a:lnSpc>
                <a:spcPct val="200000"/>
              </a:lnSpc>
              <a:buFontTx/>
              <a:buBlip>
                <a:blip r:embed="rId2"/>
              </a:buBlip>
            </a:pPr>
            <a:r>
              <a:rPr lang="zh-CN" altLang="en-US" sz="4000"/>
              <a:t>注意力不集中</a:t>
            </a:r>
          </a:p>
          <a:p>
            <a:pPr marL="811213" indent="-520700" defTabSz="914400">
              <a:lnSpc>
                <a:spcPct val="200000"/>
              </a:lnSpc>
              <a:buFontTx/>
              <a:buBlip>
                <a:blip r:embed="rId2"/>
              </a:buBlip>
            </a:pPr>
            <a:r>
              <a:rPr lang="zh-CN" altLang="en-US" sz="4000"/>
              <a:t>不礼貌的动作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Line 2"/>
          <p:cNvSpPr>
            <a:spLocks noChangeShapeType="1"/>
          </p:cNvSpPr>
          <p:nvPr/>
        </p:nvSpPr>
        <p:spPr bwMode="auto">
          <a:xfrm>
            <a:off x="6980238" y="27082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7507" name="AutoShape 3" descr="蓝色面巾纸"/>
          <p:cNvSpPr>
            <a:spLocks noChangeArrowheads="1"/>
          </p:cNvSpPr>
          <p:nvPr/>
        </p:nvSpPr>
        <p:spPr bwMode="auto">
          <a:xfrm>
            <a:off x="5811838" y="1773238"/>
            <a:ext cx="2420937" cy="9017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    生产技术型    </a:t>
            </a:r>
          </a:p>
        </p:txBody>
      </p:sp>
      <p:sp>
        <p:nvSpPr>
          <p:cNvPr id="1557508" name="AutoShape 4" descr="蓝色面巾纸"/>
          <p:cNvSpPr>
            <a:spLocks noChangeArrowheads="1"/>
          </p:cNvSpPr>
          <p:nvPr/>
        </p:nvSpPr>
        <p:spPr bwMode="auto">
          <a:xfrm>
            <a:off x="5811838" y="2924175"/>
            <a:ext cx="2420937" cy="9017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       盲目执行型        </a:t>
            </a:r>
          </a:p>
        </p:txBody>
      </p:sp>
      <p:sp>
        <p:nvSpPr>
          <p:cNvPr id="1557509" name="AutoShape 5" descr="蓝色面巾纸"/>
          <p:cNvSpPr>
            <a:spLocks noChangeArrowheads="1"/>
          </p:cNvSpPr>
          <p:nvPr/>
        </p:nvSpPr>
        <p:spPr bwMode="auto">
          <a:xfrm>
            <a:off x="5811838" y="4076700"/>
            <a:ext cx="2420937" cy="9017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    劳动模范型     </a:t>
            </a:r>
          </a:p>
        </p:txBody>
      </p:sp>
      <p:sp>
        <p:nvSpPr>
          <p:cNvPr id="1557510" name="Line 6"/>
          <p:cNvSpPr>
            <a:spLocks noChangeShapeType="1"/>
          </p:cNvSpPr>
          <p:nvPr/>
        </p:nvSpPr>
        <p:spPr bwMode="auto">
          <a:xfrm>
            <a:off x="5241925" y="2492375"/>
            <a:ext cx="536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7511" name="Line 7"/>
          <p:cNvSpPr>
            <a:spLocks noChangeShapeType="1"/>
          </p:cNvSpPr>
          <p:nvPr/>
        </p:nvSpPr>
        <p:spPr bwMode="auto">
          <a:xfrm>
            <a:off x="5264150" y="5661025"/>
            <a:ext cx="57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7512" name="Line 8"/>
          <p:cNvSpPr>
            <a:spLocks noChangeShapeType="1"/>
          </p:cNvSpPr>
          <p:nvPr/>
        </p:nvSpPr>
        <p:spPr bwMode="auto">
          <a:xfrm>
            <a:off x="5241925" y="2492375"/>
            <a:ext cx="22225" cy="316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7513" name="AutoShape 9" descr="蓝色面巾纸"/>
          <p:cNvSpPr>
            <a:spLocks noChangeArrowheads="1"/>
          </p:cNvSpPr>
          <p:nvPr/>
        </p:nvSpPr>
        <p:spPr bwMode="auto">
          <a:xfrm>
            <a:off x="3627438" y="1989138"/>
            <a:ext cx="935037" cy="3684587"/>
          </a:xfrm>
          <a:prstGeom prst="octagon">
            <a:avLst>
              <a:gd name="adj" fmla="val 2928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zh-CN" altLang="en-US" sz="2800" i="0" dirty="0">
              <a:effectLst>
                <a:outerShdw blurRad="38100" dist="38100" dir="2700000" algn="tl">
                  <a:srgbClr val="FFFFFF"/>
                </a:outerShdw>
              </a:effectLst>
              <a:ea typeface="楷体_GB2312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班</a:t>
            </a:r>
            <a:endParaRPr lang="en-US" altLang="zh-CN" sz="2800" i="0" dirty="0" smtClean="0">
              <a:effectLst>
                <a:outerShdw blurRad="38100" dist="38100" dir="2700000" algn="tl">
                  <a:srgbClr val="FFFFFF"/>
                </a:outerShdw>
              </a:effectLst>
              <a:ea typeface="楷体_GB2312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组</a:t>
            </a:r>
            <a:endParaRPr lang="en-US" altLang="zh-CN" sz="2800" i="0" dirty="0" smtClean="0">
              <a:effectLst>
                <a:outerShdw blurRad="38100" dist="38100" dir="2700000" algn="tl">
                  <a:srgbClr val="FFFFFF"/>
                </a:outerShdw>
              </a:effectLst>
              <a:ea typeface="楷体_GB2312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管</a:t>
            </a:r>
            <a:endParaRPr lang="zh-CN" altLang="en-US" sz="2800" i="0" dirty="0">
              <a:effectLst>
                <a:outerShdw blurRad="38100" dist="38100" dir="2700000" algn="tl">
                  <a:srgbClr val="FFFFFF"/>
                </a:outerShdw>
              </a:effectLst>
              <a:ea typeface="楷体_GB2312" pitchFamily="49" charset="-122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 dirty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理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 dirty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现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 dirty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状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zh-CN" altLang="en-US" sz="2800" i="0" dirty="0">
              <a:effectLst>
                <a:outerShdw blurRad="38100" dist="38100" dir="2700000" algn="tl">
                  <a:srgbClr val="FFFFFF"/>
                </a:outerShdw>
              </a:effectLst>
              <a:ea typeface="楷体_GB2312" pitchFamily="49" charset="-122"/>
            </a:endParaRPr>
          </a:p>
        </p:txBody>
      </p:sp>
      <p:pic>
        <p:nvPicPr>
          <p:cNvPr id="1557514" name="Picture 10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1700213"/>
            <a:ext cx="29638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7515" name="AutoShape 11" descr="蓝色面巾纸"/>
          <p:cNvSpPr>
            <a:spLocks noChangeArrowheads="1"/>
          </p:cNvSpPr>
          <p:nvPr/>
        </p:nvSpPr>
        <p:spPr bwMode="auto">
          <a:xfrm>
            <a:off x="5811838" y="5229225"/>
            <a:ext cx="2420937" cy="9017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zh-CN" altLang="en-US" sz="2800" i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49" charset="-122"/>
              </a:rPr>
              <a:t>    哥儿义气型     </a:t>
            </a:r>
          </a:p>
        </p:txBody>
      </p:sp>
      <p:sp>
        <p:nvSpPr>
          <p:cNvPr id="1557516" name="Line 12"/>
          <p:cNvSpPr>
            <a:spLocks noChangeShapeType="1"/>
          </p:cNvSpPr>
          <p:nvPr/>
        </p:nvSpPr>
        <p:spPr bwMode="auto">
          <a:xfrm>
            <a:off x="6980238" y="38608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7517" name="Line 13"/>
          <p:cNvSpPr>
            <a:spLocks noChangeShapeType="1"/>
          </p:cNvSpPr>
          <p:nvPr/>
        </p:nvSpPr>
        <p:spPr bwMode="auto">
          <a:xfrm>
            <a:off x="6980238" y="50133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7518" name="Line 14"/>
          <p:cNvSpPr>
            <a:spLocks noChangeShapeType="1"/>
          </p:cNvSpPr>
          <p:nvPr/>
        </p:nvSpPr>
        <p:spPr bwMode="auto">
          <a:xfrm flipH="1">
            <a:off x="4562475" y="3860800"/>
            <a:ext cx="701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57519" name="Line 15"/>
          <p:cNvSpPr>
            <a:spLocks noChangeShapeType="1"/>
          </p:cNvSpPr>
          <p:nvPr/>
        </p:nvSpPr>
        <p:spPr bwMode="auto">
          <a:xfrm flipH="1">
            <a:off x="5264150" y="3429000"/>
            <a:ext cx="547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57520" name="Line 16"/>
          <p:cNvSpPr>
            <a:spLocks noChangeShapeType="1"/>
          </p:cNvSpPr>
          <p:nvPr/>
        </p:nvSpPr>
        <p:spPr bwMode="auto">
          <a:xfrm flipH="1">
            <a:off x="5264150" y="4508500"/>
            <a:ext cx="547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57521" name="Line 17"/>
          <p:cNvSpPr>
            <a:spLocks noChangeShapeType="1"/>
          </p:cNvSpPr>
          <p:nvPr/>
        </p:nvSpPr>
        <p:spPr bwMode="auto">
          <a:xfrm>
            <a:off x="0" y="1295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57522" name="Rectangle 1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1427" tIns="45712" rIns="91427" bIns="45712"/>
          <a:lstStyle/>
          <a:p>
            <a:r>
              <a:rPr lang="zh-CN" altLang="en-US" sz="3600" dirty="0"/>
              <a:t>目前一部</a:t>
            </a:r>
            <a:r>
              <a:rPr lang="zh-CN" altLang="en-US" sz="3600" dirty="0" smtClean="0"/>
              <a:t>分班组长的</a:t>
            </a:r>
            <a:r>
              <a:rPr lang="zh-CN" altLang="en-US" sz="3600" dirty="0"/>
              <a:t>现状</a:t>
            </a:r>
          </a:p>
        </p:txBody>
      </p:sp>
    </p:spTree>
  </p:cSld>
  <p:clrMapOvr>
    <a:masterClrMapping/>
  </p:clrMapOvr>
  <p:transition>
    <p:zoom dir="in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5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22" grpId="0"/>
    </p:bldLst>
  </p:timing>
</p:sld>
</file>

<file path=ppt/theme/theme1.xml><?xml version="1.0" encoding="utf-8"?>
<a:theme xmlns:a="http://schemas.openxmlformats.org/drawingml/2006/main" name="上海Nordri专业商务幻灯演示设计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上海Nordri专业商务幻灯演示设计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>
          <a:outerShdw dist="20000" dir="5400000" algn="ctr" rotWithShape="0">
            <a:srgbClr val="000000">
              <a:alpha val="34000"/>
            </a:srgbClr>
          </a:outer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455613" marR="0" indent="-455613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20000"/>
          <a:buFont typeface="Wingdings" pitchFamily="2" charset="2"/>
          <a:buNone/>
          <a:tabLst/>
          <a:defRPr kumimoji="0" lang="zh-CN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>
          <a:outerShdw dist="20000" dir="5400000" algn="ctr" rotWithShape="0">
            <a:srgbClr val="000000">
              <a:alpha val="34000"/>
            </a:srgbClr>
          </a:outer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455613" marR="0" indent="-455613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20000"/>
          <a:buFont typeface="Wingdings" pitchFamily="2" charset="2"/>
          <a:buNone/>
          <a:tabLst/>
          <a:defRPr kumimoji="0" lang="zh-CN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Nordri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66CC"/>
      </a:folHlink>
    </a:clrScheme>
    <a:fontScheme name="Nordri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>
          <a:outerShdw dist="20000" dir="5400000" algn="ctr" rotWithShape="0">
            <a:srgbClr val="000000">
              <a:alpha val="34000"/>
            </a:srgbClr>
          </a:outer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455613" marR="0" indent="-455613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20000"/>
          <a:buFont typeface="Wingdings" pitchFamily="2" charset="2"/>
          <a:buNone/>
          <a:tabLst/>
          <a:defRPr kumimoji="0" lang="zh-CN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>
          <a:outerShdw dist="20000" dir="5400000" algn="ctr" rotWithShape="0">
            <a:srgbClr val="000000">
              <a:alpha val="34000"/>
            </a:srgbClr>
          </a:outer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455613" marR="0" indent="-455613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20000"/>
          <a:buFont typeface="Wingdings" pitchFamily="2" charset="2"/>
          <a:buNone/>
          <a:tabLst/>
          <a:defRPr kumimoji="0" lang="zh-CN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20478</TotalTime>
  <Pages>0</Pages>
  <Words>3502</Words>
  <Characters>0</Characters>
  <Application>Microsoft Office PowerPoint</Application>
  <DocSecurity>0</DocSecurity>
  <PresentationFormat>A4 纸张(210x297 毫米)</PresentationFormat>
  <Lines>0</Lines>
  <Paragraphs>639</Paragraphs>
  <Slides>82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82</vt:i4>
      </vt:variant>
    </vt:vector>
  </HeadingPairs>
  <TitlesOfParts>
    <vt:vector size="87" baseType="lpstr">
      <vt:lpstr>上海Nordri专业商务幻灯演示设计</vt:lpstr>
      <vt:lpstr>NordriDesign</vt:lpstr>
      <vt:lpstr>位图图像</vt:lpstr>
      <vt:lpstr>BMP 图像</vt:lpstr>
      <vt:lpstr>剪辑</vt:lpstr>
      <vt:lpstr>幻灯片 1</vt:lpstr>
      <vt:lpstr>讲师介绍   Lecturer Instructors</vt:lpstr>
      <vt:lpstr>课程大纲</vt:lpstr>
      <vt:lpstr>第一部分：班组长的角色认知</vt:lpstr>
      <vt:lpstr>幻灯片 5</vt:lpstr>
      <vt:lpstr>幻灯片 6</vt:lpstr>
      <vt:lpstr>幻灯片 7</vt:lpstr>
      <vt:lpstr>幻灯片 8</vt:lpstr>
      <vt:lpstr>目前一部分班组长的现状</vt:lpstr>
      <vt:lpstr>幻灯片 10</vt:lpstr>
      <vt:lpstr>幻灯片 11</vt:lpstr>
      <vt:lpstr>幻灯片 12</vt:lpstr>
      <vt:lpstr>   第二部分：  班组员工培训管理 </vt:lpstr>
      <vt:lpstr>幻灯片 14</vt:lpstr>
      <vt:lpstr>第一阶段——准备</vt:lpstr>
      <vt:lpstr>第二阶段——示范</vt:lpstr>
      <vt:lpstr>第三阶段——实作</vt:lpstr>
      <vt:lpstr>第四阶段——上线</vt:lpstr>
      <vt:lpstr>工作教导应有的理念</vt:lpstr>
      <vt:lpstr>   第三部分：工作改善JM与创新管理  </vt:lpstr>
      <vt:lpstr>一、现场工作的主要内容？  二、工作改善的对象？  三、如何改善？ </vt:lpstr>
      <vt:lpstr>幻灯片 22</vt:lpstr>
      <vt:lpstr>精益生产追求的目标</vt:lpstr>
      <vt:lpstr>幻灯片 24</vt:lpstr>
      <vt:lpstr>幻灯片 25</vt:lpstr>
      <vt:lpstr>一、现场工作的主要内容？  二、工作改善的对象？  三、如何改善？ </vt:lpstr>
      <vt:lpstr>       如何改善工作方法</vt:lpstr>
      <vt:lpstr>工作改善一：动作经济原则</vt:lpstr>
      <vt:lpstr>幻灯片 29</vt:lpstr>
      <vt:lpstr>幻灯片 30</vt:lpstr>
      <vt:lpstr>幻灯片 31</vt:lpstr>
      <vt:lpstr>幻灯片 32</vt:lpstr>
      <vt:lpstr>工作改善二：流程优化</vt:lpstr>
      <vt:lpstr>幻灯片 34</vt:lpstr>
      <vt:lpstr>幻灯片 35</vt:lpstr>
      <vt:lpstr>幻灯片 36</vt:lpstr>
      <vt:lpstr>班组创新管理</vt:lpstr>
      <vt:lpstr>   第四部分：  班组工作安全JS </vt:lpstr>
      <vt:lpstr>为什么要安全管理？</vt:lpstr>
      <vt:lpstr>安全事故的分类</vt:lpstr>
      <vt:lpstr>海因里希法则</vt:lpstr>
      <vt:lpstr>海因里希法则</vt:lpstr>
      <vt:lpstr>  班组长的安全责任；  </vt:lpstr>
      <vt:lpstr>班组长安全责任制（参考）</vt:lpstr>
      <vt:lpstr>班组长安全责任制（参考）</vt:lpstr>
      <vt:lpstr>班组长安全责任制（参考）</vt:lpstr>
      <vt:lpstr>班组安全教育</vt:lpstr>
      <vt:lpstr>班组安全教育</vt:lpstr>
      <vt:lpstr>班组安全教育</vt:lpstr>
      <vt:lpstr>   第五部分：  现场5S管理 </vt:lpstr>
      <vt:lpstr>幻灯片 51</vt:lpstr>
      <vt:lpstr>整理的含义</vt:lpstr>
      <vt:lpstr>幻灯片 53</vt:lpstr>
      <vt:lpstr>幻灯片 54</vt:lpstr>
      <vt:lpstr>幻灯片 55</vt:lpstr>
      <vt:lpstr>整顿的含义</vt:lpstr>
      <vt:lpstr>幻灯片 57</vt:lpstr>
      <vt:lpstr>看板管理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   第六部分：  高效沟通技巧 </vt:lpstr>
      <vt:lpstr>1、什么是沟通？</vt:lpstr>
      <vt:lpstr>沟通的三大要素</vt:lpstr>
      <vt:lpstr>沟通的两种方式</vt:lpstr>
      <vt:lpstr>高效沟通的三原则</vt:lpstr>
      <vt:lpstr>常用的信息发送方法：</vt:lpstr>
      <vt:lpstr>幻灯片 74</vt:lpstr>
      <vt:lpstr>聆听的原则</vt:lpstr>
      <vt:lpstr>有效聆听的步骤</vt:lpstr>
      <vt:lpstr>反馈有两种：</vt:lpstr>
      <vt:lpstr>有效利用肢体语言</vt:lpstr>
      <vt:lpstr>不同的产音色</vt:lpstr>
      <vt:lpstr>注意说话的语气</vt:lpstr>
      <vt:lpstr>好的肢体语言</vt:lpstr>
      <vt:lpstr>不好的肢体语言</vt:lpstr>
    </vt:vector>
  </TitlesOfParts>
  <Company>use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</dc:creator>
  <cp:lastModifiedBy>win 7</cp:lastModifiedBy>
  <cp:revision>1971</cp:revision>
  <cp:lastPrinted>1899-12-30T00:00:00Z</cp:lastPrinted>
  <dcterms:created xsi:type="dcterms:W3CDTF">2008-10-29T08:44:51Z</dcterms:created>
  <dcterms:modified xsi:type="dcterms:W3CDTF">2016-03-14T02:29:21Z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