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6" r:id="rId1"/>
  </p:sldMasterIdLst>
  <p:notesMasterIdLst>
    <p:notesMasterId r:id="rId82"/>
  </p:notesMasterIdLst>
  <p:handoutMasterIdLst>
    <p:handoutMasterId r:id="rId83"/>
  </p:handoutMasterIdLst>
  <p:sldIdLst>
    <p:sldId id="801" r:id="rId2"/>
    <p:sldId id="803" r:id="rId3"/>
    <p:sldId id="804" r:id="rId4"/>
    <p:sldId id="805" r:id="rId5"/>
    <p:sldId id="806" r:id="rId6"/>
    <p:sldId id="807" r:id="rId7"/>
    <p:sldId id="808" r:id="rId8"/>
    <p:sldId id="809" r:id="rId9"/>
    <p:sldId id="810" r:id="rId10"/>
    <p:sldId id="811" r:id="rId11"/>
    <p:sldId id="812" r:id="rId12"/>
    <p:sldId id="813" r:id="rId13"/>
    <p:sldId id="814" r:id="rId14"/>
    <p:sldId id="815" r:id="rId15"/>
    <p:sldId id="816" r:id="rId16"/>
    <p:sldId id="817" r:id="rId17"/>
    <p:sldId id="818" r:id="rId18"/>
    <p:sldId id="819" r:id="rId19"/>
    <p:sldId id="820" r:id="rId20"/>
    <p:sldId id="821" r:id="rId21"/>
    <p:sldId id="822" r:id="rId22"/>
    <p:sldId id="823" r:id="rId23"/>
    <p:sldId id="824" r:id="rId24"/>
    <p:sldId id="825" r:id="rId25"/>
    <p:sldId id="826" r:id="rId26"/>
    <p:sldId id="827" r:id="rId27"/>
    <p:sldId id="828" r:id="rId28"/>
    <p:sldId id="829" r:id="rId29"/>
    <p:sldId id="830" r:id="rId30"/>
    <p:sldId id="831" r:id="rId31"/>
    <p:sldId id="832" r:id="rId32"/>
    <p:sldId id="833" r:id="rId33"/>
    <p:sldId id="834" r:id="rId34"/>
    <p:sldId id="835" r:id="rId35"/>
    <p:sldId id="836" r:id="rId36"/>
    <p:sldId id="837" r:id="rId37"/>
    <p:sldId id="838" r:id="rId38"/>
    <p:sldId id="839" r:id="rId39"/>
    <p:sldId id="840" r:id="rId40"/>
    <p:sldId id="841" r:id="rId41"/>
    <p:sldId id="842" r:id="rId42"/>
    <p:sldId id="843" r:id="rId43"/>
    <p:sldId id="844" r:id="rId44"/>
    <p:sldId id="845" r:id="rId45"/>
    <p:sldId id="846" r:id="rId46"/>
    <p:sldId id="847" r:id="rId47"/>
    <p:sldId id="848" r:id="rId48"/>
    <p:sldId id="849" r:id="rId49"/>
    <p:sldId id="850" r:id="rId50"/>
    <p:sldId id="851" r:id="rId51"/>
    <p:sldId id="852" r:id="rId52"/>
    <p:sldId id="853" r:id="rId53"/>
    <p:sldId id="854" r:id="rId54"/>
    <p:sldId id="855" r:id="rId55"/>
    <p:sldId id="856" r:id="rId56"/>
    <p:sldId id="857" r:id="rId57"/>
    <p:sldId id="858" r:id="rId58"/>
    <p:sldId id="859" r:id="rId59"/>
    <p:sldId id="860" r:id="rId60"/>
    <p:sldId id="861" r:id="rId61"/>
    <p:sldId id="862" r:id="rId62"/>
    <p:sldId id="863" r:id="rId63"/>
    <p:sldId id="864" r:id="rId64"/>
    <p:sldId id="865" r:id="rId65"/>
    <p:sldId id="866" r:id="rId66"/>
    <p:sldId id="867" r:id="rId67"/>
    <p:sldId id="868" r:id="rId68"/>
    <p:sldId id="869" r:id="rId69"/>
    <p:sldId id="870" r:id="rId70"/>
    <p:sldId id="871" r:id="rId71"/>
    <p:sldId id="872" r:id="rId72"/>
    <p:sldId id="873" r:id="rId73"/>
    <p:sldId id="874" r:id="rId74"/>
    <p:sldId id="875" r:id="rId75"/>
    <p:sldId id="876" r:id="rId76"/>
    <p:sldId id="877" r:id="rId77"/>
    <p:sldId id="878" r:id="rId78"/>
    <p:sldId id="879" r:id="rId79"/>
    <p:sldId id="880" r:id="rId80"/>
    <p:sldId id="881" r:id="rId8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0000"/>
    <a:srgbClr val="FF0000"/>
    <a:srgbClr val="CC3300"/>
    <a:srgbClr val="FFCCFF"/>
    <a:srgbClr val="FFFF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28" autoAdjust="0"/>
    <p:restoredTop sz="82482" autoAdjust="0"/>
  </p:normalViewPr>
  <p:slideViewPr>
    <p:cSldViewPr>
      <p:cViewPr>
        <p:scale>
          <a:sx n="70" d="100"/>
          <a:sy n="70" d="100"/>
        </p:scale>
        <p:origin x="-528" y="-138"/>
      </p:cViewPr>
      <p:guideLst>
        <p:guide orient="horz" pos="4319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" d="100"/>
        <a:sy n="2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A9BCE21-E036-43E8-A459-304999F4FBCB}" type="datetimeFigureOut">
              <a:rPr lang="zh-CN" altLang="en-US"/>
              <a:pPr>
                <a:defRPr/>
              </a:pPr>
              <a:t>2016-3-15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234971E-682F-47EC-8235-F55401A235C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8091543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5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378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78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99FDF1-8CCB-4490-966C-3C498B10FCC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86101720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幻灯片图像占位符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6675" name="备注占位符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zh-CN" altLang="en-US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rrowheads="1" noTextEdit="1"/>
          </p:cNvSpPr>
          <p:nvPr>
            <p:ph type="sldImg"/>
          </p:nvPr>
        </p:nvSpPr>
        <p:spPr/>
      </p:sp>
      <p:sp>
        <p:nvSpPr>
          <p:cNvPr id="86019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zh-CN" smtClean="0">
                <a:latin typeface="Arial" charset="0"/>
                <a:ea typeface="宋体" charset="-122"/>
              </a:rPr>
              <a:t>i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Rot="1" noChangeArrowheads="1" noTextEdit="1"/>
          </p:cNvSpPr>
          <p:nvPr>
            <p:ph type="sldImg"/>
          </p:nvPr>
        </p:nvSpPr>
        <p:spPr/>
      </p:sp>
      <p:sp>
        <p:nvSpPr>
          <p:cNvPr id="87043" name="Rectangle 3"/>
          <p:cNvSpPr>
            <a:spLocks noGrp="1" noRot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zh-CN" altLang="zh-CN" smtClean="0">
                <a:latin typeface="Arial" charset="0"/>
                <a:ea typeface="宋体" charset="-122"/>
              </a:rPr>
              <a:t>i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和君logo-rgb副本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47813" y="1844675"/>
            <a:ext cx="5757862" cy="284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1700213"/>
            <a:ext cx="9144000" cy="34575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xmlns="" val="2775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9ABED-20D9-4E79-84DF-7121F36D3E5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37864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99250" y="11113"/>
            <a:ext cx="2125663" cy="6442075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17500" y="11113"/>
            <a:ext cx="6229350" cy="6442075"/>
          </a:xfrm>
        </p:spPr>
        <p:txBody>
          <a:bodyPr vert="eaVert"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FF1098-2DD2-4748-A0B2-A1E0AEB4C59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4003263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317500" y="11113"/>
            <a:ext cx="8507413" cy="6442075"/>
          </a:xfrm>
        </p:spPr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E8BBD3-22DC-4DAD-A5B5-9E4433F2283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273569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  <a:lvl2pPr>
              <a:defRPr>
                <a:latin typeface="+mj-ea"/>
                <a:ea typeface="+mj-ea"/>
              </a:defRPr>
            </a:lvl2pPr>
            <a:lvl3pPr>
              <a:defRPr>
                <a:latin typeface="+mj-ea"/>
                <a:ea typeface="+mj-ea"/>
              </a:defRPr>
            </a:lvl3pPr>
            <a:lvl4pPr>
              <a:defRPr>
                <a:latin typeface="+mj-ea"/>
                <a:ea typeface="+mj-ea"/>
              </a:defRPr>
            </a:lvl4pPr>
            <a:lvl5pPr>
              <a:defRPr>
                <a:latin typeface="+mj-ea"/>
                <a:ea typeface="+mj-ea"/>
              </a:defRPr>
            </a:lvl5pPr>
          </a:lstStyle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860C31-8FE4-4E87-9863-EF84312D6A9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7168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+mj-ea"/>
                <a:ea typeface="+mj-ea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A695E-7175-4940-825B-12ABADE0097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760691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17500" y="1196975"/>
            <a:ext cx="4176713" cy="5256213"/>
          </a:xfrm>
        </p:spPr>
        <p:txBody>
          <a:bodyPr/>
          <a:lstStyle>
            <a:lvl1pPr>
              <a:defRPr sz="2800">
                <a:latin typeface="+mj-ea"/>
                <a:ea typeface="+mj-ea"/>
              </a:defRPr>
            </a:lvl1pPr>
            <a:lvl2pPr>
              <a:defRPr sz="2400">
                <a:latin typeface="+mj-ea"/>
                <a:ea typeface="+mj-ea"/>
              </a:defRPr>
            </a:lvl2pPr>
            <a:lvl3pPr>
              <a:defRPr sz="2000">
                <a:latin typeface="+mj-ea"/>
                <a:ea typeface="+mj-ea"/>
              </a:defRPr>
            </a:lvl3pPr>
            <a:lvl4pPr>
              <a:defRPr sz="1800">
                <a:latin typeface="+mj-ea"/>
                <a:ea typeface="+mj-ea"/>
              </a:defRPr>
            </a:lvl4pPr>
            <a:lvl5pPr>
              <a:defRPr sz="1800">
                <a:latin typeface="+mj-ea"/>
                <a:ea typeface="+mj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6613" y="1196975"/>
            <a:ext cx="4178300" cy="5256213"/>
          </a:xfrm>
        </p:spPr>
        <p:txBody>
          <a:bodyPr/>
          <a:lstStyle>
            <a:lvl1pPr>
              <a:defRPr sz="2800">
                <a:latin typeface="+mj-ea"/>
                <a:ea typeface="+mj-ea"/>
              </a:defRPr>
            </a:lvl1pPr>
            <a:lvl2pPr>
              <a:defRPr sz="2400">
                <a:latin typeface="+mj-ea"/>
                <a:ea typeface="+mj-ea"/>
              </a:defRPr>
            </a:lvl2pPr>
            <a:lvl3pPr>
              <a:defRPr sz="2000">
                <a:latin typeface="+mj-ea"/>
                <a:ea typeface="+mj-ea"/>
              </a:defRPr>
            </a:lvl3pPr>
            <a:lvl4pPr>
              <a:defRPr sz="1800">
                <a:latin typeface="+mj-ea"/>
                <a:ea typeface="+mj-ea"/>
              </a:defRPr>
            </a:lvl4pPr>
            <a:lvl5pPr>
              <a:defRPr sz="1800">
                <a:latin typeface="+mj-ea"/>
                <a:ea typeface="+mj-e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2D5A2C-C35F-4129-B969-38BD0CBA6D0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583470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+mj-ea"/>
                <a:ea typeface="+mj-ea"/>
              </a:defRPr>
            </a:lvl1pPr>
            <a:lvl2pPr>
              <a:defRPr sz="2000">
                <a:latin typeface="+mj-ea"/>
                <a:ea typeface="+mj-ea"/>
              </a:defRPr>
            </a:lvl2pPr>
            <a:lvl3pPr>
              <a:defRPr sz="1800">
                <a:latin typeface="+mj-ea"/>
                <a:ea typeface="+mj-ea"/>
              </a:defRPr>
            </a:lvl3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+mj-ea"/>
                <a:ea typeface="+mj-ea"/>
              </a:defRPr>
            </a:lvl1pPr>
            <a:lvl2pPr>
              <a:defRPr sz="2000">
                <a:latin typeface="+mj-ea"/>
                <a:ea typeface="+mj-ea"/>
              </a:defRPr>
            </a:lvl2pPr>
            <a:lvl3pPr>
              <a:defRPr sz="1800">
                <a:latin typeface="+mj-ea"/>
                <a:ea typeface="+mj-ea"/>
              </a:defRPr>
            </a:lvl3pPr>
            <a:lvl4pPr>
              <a:defRPr sz="1600">
                <a:latin typeface="+mj-ea"/>
                <a:ea typeface="+mj-ea"/>
              </a:defRPr>
            </a:lvl4pPr>
            <a:lvl5pPr>
              <a:defRPr sz="1600">
                <a:latin typeface="+mj-ea"/>
                <a:ea typeface="+mj-ea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BE364-A0CD-4FDE-9D4D-466B72D8A93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311746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6F55A8-01E9-4773-9BBE-521361BBBE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3068739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85A8F-C5A5-43F8-8178-AD4E17FCC73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99010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+mj-ea"/>
                <a:ea typeface="+mj-ea"/>
              </a:defRPr>
            </a:lvl1pPr>
            <a:lvl2pPr>
              <a:defRPr sz="2800">
                <a:latin typeface="+mj-ea"/>
                <a:ea typeface="+mj-ea"/>
              </a:defRPr>
            </a:lvl2pPr>
            <a:lvl3pPr>
              <a:defRPr sz="2400">
                <a:latin typeface="+mj-ea"/>
                <a:ea typeface="+mj-ea"/>
              </a:defRPr>
            </a:lvl3pPr>
            <a:lvl4pPr>
              <a:defRPr sz="2000">
                <a:latin typeface="+mj-ea"/>
                <a:ea typeface="+mj-ea"/>
              </a:defRPr>
            </a:lvl4pPr>
            <a:lvl5pPr>
              <a:defRPr sz="2000">
                <a:latin typeface="+mj-ea"/>
                <a:ea typeface="+mj-ea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+mj-ea"/>
                <a:ea typeface="+mj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FBE902-C6A8-4F7A-91BC-3A2F20EF8F2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135744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+mj-ea"/>
                <a:ea typeface="+mj-ea"/>
              </a:defRPr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+mj-ea"/>
                <a:ea typeface="+mj-ea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 smtClean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+mj-ea"/>
                <a:ea typeface="+mj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3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1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CF8CD-CE48-4B12-B390-7B5E8E2551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xmlns="" val="2367383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F:\work\第二\奥运\未标题-1副本.png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1588" y="-1588"/>
            <a:ext cx="9145588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7" descr="D:\和君\和君ppt模版\1003新版\未标题-2--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72227"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7" name="Rectangle 3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5263"/>
            <a:ext cx="2133600" cy="26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17500" y="1196975"/>
            <a:ext cx="8507413" cy="525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</p:txBody>
      </p:sp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24075" y="11113"/>
            <a:ext cx="6624638" cy="836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1" name="Line 26"/>
          <p:cNvSpPr>
            <a:spLocks noChangeShapeType="1"/>
          </p:cNvSpPr>
          <p:nvPr/>
        </p:nvSpPr>
        <p:spPr bwMode="black">
          <a:xfrm>
            <a:off x="8845550" y="6665913"/>
            <a:ext cx="0" cy="192087"/>
          </a:xfrm>
          <a:prstGeom prst="line">
            <a:avLst/>
          </a:prstGeom>
          <a:noFill/>
          <a:ln w="9525">
            <a:solidFill>
              <a:srgbClr val="C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55" name="Rectangle 3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16913" y="6546850"/>
            <a:ext cx="549275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>
                    <a:lumMod val="65000"/>
                    <a:lumOff val="35000"/>
                  </a:schemeClr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52485898-30B8-4A19-B2DA-BF31298AA75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1033" name="Rectangle 49"/>
          <p:cNvSpPr>
            <a:spLocks noChangeArrowheads="1"/>
          </p:cNvSpPr>
          <p:nvPr/>
        </p:nvSpPr>
        <p:spPr bwMode="auto">
          <a:xfrm>
            <a:off x="0" y="981075"/>
            <a:ext cx="9144000" cy="7143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34" name="Rectangle 50"/>
          <p:cNvSpPr>
            <a:spLocks noChangeArrowheads="1"/>
          </p:cNvSpPr>
          <p:nvPr/>
        </p:nvSpPr>
        <p:spPr bwMode="auto">
          <a:xfrm>
            <a:off x="0" y="981075"/>
            <a:ext cx="1079500" cy="714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59" r:id="rId3"/>
    <p:sldLayoutId id="2147483960" r:id="rId4"/>
    <p:sldLayoutId id="2147483961" r:id="rId5"/>
    <p:sldLayoutId id="2147483962" r:id="rId6"/>
    <p:sldLayoutId id="2147483963" r:id="rId7"/>
    <p:sldLayoutId id="2147483964" r:id="rId8"/>
    <p:sldLayoutId id="2147483965" r:id="rId9"/>
    <p:sldLayoutId id="2147483966" r:id="rId10"/>
    <p:sldLayoutId id="2147483967" r:id="rId11"/>
    <p:sldLayoutId id="2147483968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bg1"/>
          </a:solidFill>
          <a:latin typeface="Arial" charset="0"/>
          <a:ea typeface="黑体" pitchFamily="2" charset="-122"/>
        </a:defRPr>
      </a:lvl9pPr>
    </p:titleStyle>
    <p:bodyStyle>
      <a:lvl1pPr marL="342900" indent="-342900" algn="l" rtl="0" eaLnBrk="0" fontAlgn="base" hangingPunct="0">
        <a:lnSpc>
          <a:spcPct val="130000"/>
        </a:lnSpc>
        <a:spcBef>
          <a:spcPct val="30000"/>
        </a:spcBef>
        <a:spcAft>
          <a:spcPct val="0"/>
        </a:spcAft>
        <a:buClr>
          <a:srgbClr val="336699"/>
        </a:buClr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方正中等线简体"/>
        </a:defRPr>
      </a:lvl1pPr>
      <a:lvl2pPr marL="742950" indent="-220663" algn="l" rtl="0" eaLnBrk="0" fontAlgn="base" hangingPunct="0">
        <a:lnSpc>
          <a:spcPct val="130000"/>
        </a:lnSpc>
        <a:spcBef>
          <a:spcPct val="30000"/>
        </a:spcBef>
        <a:spcAft>
          <a:spcPct val="0"/>
        </a:spcAft>
        <a:buClr>
          <a:srgbClr val="336699"/>
        </a:buClr>
        <a:buFont typeface="Wingdings" pitchFamily="2" charset="2"/>
        <a:buChar char="¨"/>
        <a:defRPr sz="2400">
          <a:solidFill>
            <a:schemeClr val="tx1"/>
          </a:solidFill>
          <a:latin typeface="+mn-lt"/>
          <a:ea typeface="幼圆" pitchFamily="49" charset="-122"/>
          <a:cs typeface="方正中等线简体"/>
        </a:defRPr>
      </a:lvl2pPr>
      <a:lvl3pPr marL="1150938" indent="-228600" algn="l" rtl="0" eaLnBrk="0" fontAlgn="base" hangingPunct="0">
        <a:lnSpc>
          <a:spcPct val="130000"/>
        </a:lnSpc>
        <a:spcBef>
          <a:spcPct val="30000"/>
        </a:spcBef>
        <a:spcAft>
          <a:spcPct val="0"/>
        </a:spcAft>
        <a:buClr>
          <a:srgbClr val="336699"/>
        </a:buClr>
        <a:buFont typeface="Wingdings" pitchFamily="2" charset="2"/>
        <a:buChar char="n"/>
        <a:defRPr sz="2000" b="1">
          <a:solidFill>
            <a:schemeClr val="tx1"/>
          </a:solidFill>
          <a:latin typeface="+mn-lt"/>
          <a:ea typeface="+mn-ea"/>
          <a:cs typeface="方正中等线简体"/>
        </a:defRPr>
      </a:lvl3pPr>
      <a:lvl4pPr marL="1600200" indent="-228600" algn="l" rtl="0" eaLnBrk="0" fontAlgn="base" hangingPunct="0">
        <a:lnSpc>
          <a:spcPct val="130000"/>
        </a:lnSpc>
        <a:spcBef>
          <a:spcPct val="30000"/>
        </a:spcBef>
        <a:spcAft>
          <a:spcPct val="0"/>
        </a:spcAft>
        <a:buClr>
          <a:srgbClr val="336699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  <a:ea typeface="幼圆" pitchFamily="49" charset="-122"/>
          <a:cs typeface="方正中等线简体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itchFamily="2" charset="-122"/>
          <a:cs typeface="方正中等线简体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itchFamily="2" charset="-122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itchFamily="2" charset="-122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itchFamily="2" charset="-122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6"/>
        </a:buBlip>
        <a:defRPr sz="2000">
          <a:solidFill>
            <a:schemeClr val="tx1"/>
          </a:solidFill>
          <a:latin typeface="+mn-lt"/>
          <a:ea typeface="宋体" pitchFamily="2" charset="-122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5.xml"/><Relationship Id="rId1" Type="http://schemas.openxmlformats.org/officeDocument/2006/relationships/slideLayout" Target="../slideLayouts/slideLayout2.xml"/><Relationship Id="rId4" Type="http://schemas.openxmlformats.org/officeDocument/2006/relationships/slide" Target="slide1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" Target="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&#31649;&#29702;&#21019;&#26032;&#19982;&#39046;&#23548;&#33402;&#26415;(1&#22825;).ppt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" Target="slide32.xml"/><Relationship Id="rId2" Type="http://schemas.openxmlformats.org/officeDocument/2006/relationships/slide" Target="slide31.xml"/><Relationship Id="rId1" Type="http://schemas.openxmlformats.org/officeDocument/2006/relationships/slideLayout" Target="../slideLayouts/slideLayout2.xml"/><Relationship Id="rId5" Type="http://schemas.openxmlformats.org/officeDocument/2006/relationships/slide" Target="slide35.xml"/><Relationship Id="rId4" Type="http://schemas.openxmlformats.org/officeDocument/2006/relationships/slide" Target="slide3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slide" Target="slide4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slide" Target="slide62.xml"/><Relationship Id="rId2" Type="http://schemas.openxmlformats.org/officeDocument/2006/relationships/slide" Target="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" Target="slide5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slide" Target="slide60.xml"/><Relationship Id="rId2" Type="http://schemas.openxmlformats.org/officeDocument/2006/relationships/slide" Target="slide5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49"/>
          <p:cNvSpPr>
            <a:spLocks noChangeArrowheads="1"/>
          </p:cNvSpPr>
          <p:nvPr/>
        </p:nvSpPr>
        <p:spPr bwMode="auto">
          <a:xfrm>
            <a:off x="1907704" y="2996952"/>
            <a:ext cx="5111750" cy="71438"/>
          </a:xfrm>
          <a:prstGeom prst="rect">
            <a:avLst/>
          </a:prstGeom>
          <a:solidFill>
            <a:srgbClr val="C0C0C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5126" name="Rectangle 50"/>
          <p:cNvSpPr>
            <a:spLocks noChangeArrowheads="1"/>
          </p:cNvSpPr>
          <p:nvPr/>
        </p:nvSpPr>
        <p:spPr bwMode="auto">
          <a:xfrm>
            <a:off x="1907704" y="2996952"/>
            <a:ext cx="1079500" cy="71438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 bwMode="auto">
          <a:xfrm>
            <a:off x="2915816" y="3284984"/>
            <a:ext cx="2664296" cy="187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ct val="130000"/>
              </a:lnSpc>
              <a:spcBef>
                <a:spcPct val="30000"/>
              </a:spcBef>
              <a:buClr>
                <a:srgbClr val="336699"/>
              </a:buClr>
              <a:defRPr/>
            </a:pPr>
            <a:endParaRPr lang="en-US" altLang="zh-CN" sz="2800" dirty="0" smtClean="0">
              <a:solidFill>
                <a:srgbClr val="0E2462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2" charset="-122"/>
            </a:endParaRPr>
          </a:p>
          <a:p>
            <a:pPr marL="342900" indent="-342900" algn="ctr">
              <a:lnSpc>
                <a:spcPct val="130000"/>
              </a:lnSpc>
              <a:spcBef>
                <a:spcPct val="30000"/>
              </a:spcBef>
              <a:buClr>
                <a:srgbClr val="336699"/>
              </a:buClr>
              <a:defRPr/>
            </a:pPr>
            <a:r>
              <a:rPr lang="zh-CN" altLang="en-US" sz="28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主讲：王</a:t>
            </a:r>
            <a:r>
              <a:rPr lang="zh-CN" altLang="en-US" sz="28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安民</a:t>
            </a:r>
            <a:endParaRPr lang="en-US" altLang="zh-CN" sz="2800" b="1" dirty="0" smtClean="0">
              <a:solidFill>
                <a:srgbClr val="0E2462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2" charset="-122"/>
            </a:endParaRPr>
          </a:p>
          <a:p>
            <a:pPr marL="342900" indent="-342900" algn="ctr">
              <a:lnSpc>
                <a:spcPct val="130000"/>
              </a:lnSpc>
              <a:spcBef>
                <a:spcPct val="30000"/>
              </a:spcBef>
              <a:buClr>
                <a:srgbClr val="336699"/>
              </a:buClr>
              <a:defRPr/>
            </a:pPr>
            <a:r>
              <a:rPr lang="zh-CN" altLang="en-US" sz="24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（深圳</a:t>
            </a:r>
            <a:r>
              <a:rPr lang="en-US" altLang="zh-CN" sz="24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 </a:t>
            </a:r>
            <a:r>
              <a:rPr lang="zh-CN" altLang="en-US" sz="24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）</a:t>
            </a:r>
            <a:r>
              <a:rPr lang="en-US" altLang="zh-CN" sz="28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 </a:t>
            </a:r>
          </a:p>
          <a:p>
            <a:pPr marL="342900" indent="-342900" algn="ctr">
              <a:lnSpc>
                <a:spcPct val="130000"/>
              </a:lnSpc>
              <a:spcBef>
                <a:spcPct val="30000"/>
              </a:spcBef>
              <a:buClr>
                <a:srgbClr val="336699"/>
              </a:buClr>
              <a:defRPr/>
            </a:pPr>
            <a:endParaRPr lang="en-US" altLang="zh-CN" sz="2800" b="1" dirty="0" smtClean="0">
              <a:solidFill>
                <a:srgbClr val="0E2462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2" charset="-122"/>
            </a:endParaRPr>
          </a:p>
          <a:p>
            <a:pPr marL="342900" indent="-342900" algn="ctr">
              <a:lnSpc>
                <a:spcPct val="130000"/>
              </a:lnSpc>
              <a:spcBef>
                <a:spcPct val="30000"/>
              </a:spcBef>
              <a:buClr>
                <a:srgbClr val="336699"/>
              </a:buClr>
              <a:defRPr/>
            </a:pPr>
            <a:r>
              <a:rPr lang="en-US" altLang="zh-CN" sz="2800" b="1" dirty="0" smtClean="0">
                <a:solidFill>
                  <a:srgbClr val="0E246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2016.3.26</a:t>
            </a:r>
            <a:endParaRPr lang="zh-CN" altLang="en-US" sz="2800" b="1" dirty="0">
              <a:solidFill>
                <a:srgbClr val="0E2462"/>
              </a:solidFill>
              <a:effectLst>
                <a:outerShdw blurRad="38100" dist="38100" dir="2700000" algn="tl">
                  <a:srgbClr val="C0C0C0"/>
                </a:outerShdw>
              </a:effectLst>
              <a:ea typeface="黑体" pitchFamily="2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123728" y="2204864"/>
            <a:ext cx="467995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904875">
              <a:spcBef>
                <a:spcPct val="50000"/>
              </a:spcBef>
              <a:defRPr/>
            </a:pPr>
            <a:r>
              <a:rPr lang="zh-CN" altLang="en-US" sz="3600" b="1" dirty="0" smtClean="0">
                <a:effectLst>
                  <a:outerShdw blurRad="38100" dist="38100" dir="2700000" algn="tl">
                    <a:srgbClr val="C0C0C0"/>
                  </a:outerShdw>
                </a:effectLst>
                <a:ea typeface="黑体" pitchFamily="2" charset="-122"/>
              </a:rPr>
              <a:t>管理创新与领导艺术</a:t>
            </a:r>
            <a:endParaRPr lang="zh-CN" altLang="en-US" sz="3600" b="1" dirty="0">
              <a:effectLst>
                <a:outerShdw blurRad="38100" dist="38100" dir="2700000" algn="tl">
                  <a:srgbClr val="C0C0C0"/>
                </a:outerShdw>
              </a:effectLst>
              <a:ea typeface="黑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331913" y="1600200"/>
            <a:ext cx="73548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第一层面    </a:t>
            </a:r>
            <a:r>
              <a:rPr lang="zh-CN" b="1" dirty="0" smtClean="0">
                <a:solidFill>
                  <a:srgbClr val="CC0000"/>
                </a:solidFill>
              </a:rPr>
              <a:t>先后</a:t>
            </a:r>
          </a:p>
          <a:p>
            <a:pPr eaLnBrk="1" hangingPunct="1">
              <a:defRPr/>
            </a:pPr>
            <a:r>
              <a:rPr lang="zh-CN" b="1" dirty="0" smtClean="0"/>
              <a:t>  第二层面    </a:t>
            </a:r>
            <a:r>
              <a:rPr lang="zh-CN" b="1" dirty="0" smtClean="0">
                <a:solidFill>
                  <a:srgbClr val="CC0000"/>
                </a:solidFill>
              </a:rPr>
              <a:t>结合</a:t>
            </a:r>
          </a:p>
          <a:p>
            <a:pPr eaLnBrk="1" hangingPunct="1">
              <a:defRPr/>
            </a:pPr>
            <a:r>
              <a:rPr lang="zh-CN" b="1" dirty="0" smtClean="0"/>
              <a:t>  第三层面    </a:t>
            </a:r>
            <a:r>
              <a:rPr lang="zh-CN" b="1" dirty="0" smtClean="0">
                <a:solidFill>
                  <a:srgbClr val="CC0000"/>
                </a:solidFill>
              </a:rPr>
              <a:t>多少</a:t>
            </a:r>
          </a:p>
          <a:p>
            <a:pPr eaLnBrk="1" hangingPunct="1">
              <a:defRPr/>
            </a:pPr>
            <a:r>
              <a:rPr lang="zh-CN" b="1" dirty="0" smtClean="0"/>
              <a:t>  第四层面    </a:t>
            </a:r>
            <a:r>
              <a:rPr lang="zh-CN" b="1" dirty="0" smtClean="0">
                <a:solidFill>
                  <a:srgbClr val="CC0000"/>
                </a:solidFill>
              </a:rPr>
              <a:t>重点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7499350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b="1" dirty="0" smtClean="0"/>
              <a:t>第一个层面    </a:t>
            </a:r>
            <a:r>
              <a:rPr lang="zh-CN" b="1" dirty="0" smtClean="0"/>
              <a:t>先后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管理    先理后管</a:t>
            </a:r>
          </a:p>
          <a:p>
            <a:pPr lvl="2" eaLnBrk="1" hangingPunct="1">
              <a:defRPr/>
            </a:pPr>
            <a:r>
              <a:rPr lang="zh-CN" sz="2800" dirty="0" smtClean="0"/>
              <a:t>  决策    先策后决</a:t>
            </a:r>
          </a:p>
          <a:p>
            <a:pPr lvl="2" eaLnBrk="1" hangingPunct="1">
              <a:defRPr/>
            </a:pPr>
            <a:r>
              <a:rPr lang="zh-CN" sz="2800" dirty="0" smtClean="0"/>
              <a:t>  激励    先激后励</a:t>
            </a:r>
          </a:p>
          <a:p>
            <a:pPr lvl="2" eaLnBrk="1" hangingPunct="1">
              <a:defRPr/>
            </a:pPr>
            <a:r>
              <a:rPr lang="zh-CN" sz="2800" dirty="0" smtClean="0"/>
              <a:t>  领导    先领后导</a:t>
            </a:r>
          </a:p>
          <a:p>
            <a:pPr lvl="4" eaLnBrk="1" hangingPunct="1">
              <a:defRPr/>
            </a:pPr>
            <a:endParaRPr lang="zh-CN" altLang="zh-CN" sz="28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340768"/>
            <a:ext cx="7499350" cy="453072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第二个层面    </a:t>
            </a:r>
            <a:r>
              <a:rPr lang="zh-CN" b="1" dirty="0" smtClean="0"/>
              <a:t>结合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  管    理    管        结合    </a:t>
            </a:r>
          </a:p>
          <a:p>
            <a:pPr lvl="2" eaLnBrk="1" hangingPunct="1">
              <a:defRPr/>
            </a:pPr>
            <a:r>
              <a:rPr lang="zh-CN" sz="2800" dirty="0" smtClean="0"/>
              <a:t>    决    策    决        结合    </a:t>
            </a:r>
          </a:p>
          <a:p>
            <a:pPr lvl="2" eaLnBrk="1" hangingPunct="1">
              <a:defRPr/>
            </a:pPr>
            <a:r>
              <a:rPr lang="zh-CN" sz="2800" dirty="0" smtClean="0"/>
              <a:t>    激    励    激        结合  </a:t>
            </a:r>
          </a:p>
          <a:p>
            <a:pPr lvl="2" eaLnBrk="1" hangingPunct="1">
              <a:defRPr/>
            </a:pPr>
            <a:r>
              <a:rPr lang="zh-CN" sz="2800" dirty="0" smtClean="0"/>
              <a:t>    领    导    领        结合</a:t>
            </a:r>
          </a:p>
          <a:p>
            <a:pPr lvl="4" eaLnBrk="1" hangingPunct="1">
              <a:defRPr/>
            </a:pPr>
            <a:endParaRPr lang="zh-CN" altLang="zh-CN" sz="2800" dirty="0" smtClean="0"/>
          </a:p>
        </p:txBody>
      </p:sp>
      <p:sp>
        <p:nvSpPr>
          <p:cNvPr id="15363" name="Line 3"/>
          <p:cNvSpPr>
            <a:spLocks noChangeShapeType="1"/>
          </p:cNvSpPr>
          <p:nvPr/>
        </p:nvSpPr>
        <p:spPr bwMode="auto">
          <a:xfrm>
            <a:off x="3131840" y="2636912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4" name="Line 4"/>
          <p:cNvSpPr>
            <a:spLocks noChangeShapeType="1"/>
          </p:cNvSpPr>
          <p:nvPr/>
        </p:nvSpPr>
        <p:spPr bwMode="auto">
          <a:xfrm>
            <a:off x="3131840" y="3284984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3131840" y="4005064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3131840" y="4725144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>
            <a:off x="4211960" y="2636912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211960" y="3284984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4211960" y="4005064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4211960" y="4725144"/>
            <a:ext cx="288925" cy="0"/>
          </a:xfrm>
          <a:prstGeom prst="line">
            <a:avLst/>
          </a:prstGeom>
          <a:noFill/>
          <a:ln w="9525" cmpd="sng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7499350" cy="453072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b="1" dirty="0" smtClean="0"/>
              <a:t>第三个层面    </a:t>
            </a:r>
            <a:r>
              <a:rPr lang="zh-CN" b="1" dirty="0" smtClean="0"/>
              <a:t>多少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管理    要多理少管</a:t>
            </a:r>
          </a:p>
          <a:p>
            <a:pPr lvl="2" eaLnBrk="1" hangingPunct="1">
              <a:defRPr/>
            </a:pPr>
            <a:r>
              <a:rPr lang="zh-CN" sz="2800" dirty="0" smtClean="0"/>
              <a:t>  决策    要多策少决</a:t>
            </a:r>
          </a:p>
          <a:p>
            <a:pPr lvl="2" eaLnBrk="1" hangingPunct="1">
              <a:defRPr/>
            </a:pPr>
            <a:r>
              <a:rPr lang="zh-CN" sz="2800" dirty="0" smtClean="0"/>
              <a:t>  激励    要多鼓励少激</a:t>
            </a:r>
          </a:p>
          <a:p>
            <a:pPr lvl="2" eaLnBrk="1" hangingPunct="1">
              <a:defRPr/>
            </a:pPr>
            <a:r>
              <a:rPr lang="zh-CN" sz="2800" dirty="0" smtClean="0"/>
              <a:t>  领导    要多导少领</a:t>
            </a:r>
          </a:p>
          <a:p>
            <a:pPr lvl="4" eaLnBrk="1" hangingPunct="1">
              <a:defRPr/>
            </a:pPr>
            <a:endParaRPr lang="zh-CN" altLang="zh-CN" sz="28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7499350" cy="453072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b="1" dirty="0" smtClean="0"/>
              <a:t>第四个层面    讲</a:t>
            </a:r>
            <a:r>
              <a:rPr lang="zh-CN" b="1" dirty="0" smtClean="0"/>
              <a:t>重点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管理    重点在</a:t>
            </a:r>
            <a:r>
              <a:rPr lang="zh-CN" sz="2800" dirty="0" smtClean="0">
                <a:solidFill>
                  <a:srgbClr val="CC0000"/>
                </a:solidFill>
              </a:rPr>
              <a:t>理</a:t>
            </a:r>
          </a:p>
          <a:p>
            <a:pPr lvl="2" eaLnBrk="1" hangingPunct="1">
              <a:defRPr/>
            </a:pPr>
            <a:r>
              <a:rPr lang="zh-CN" sz="2800" dirty="0" smtClean="0"/>
              <a:t>  决策    重点在</a:t>
            </a:r>
            <a:r>
              <a:rPr lang="zh-CN" sz="2800" dirty="0" smtClean="0">
                <a:solidFill>
                  <a:srgbClr val="CC0000"/>
                </a:solidFill>
              </a:rPr>
              <a:t>决</a:t>
            </a:r>
          </a:p>
          <a:p>
            <a:pPr lvl="2" eaLnBrk="1" hangingPunct="1">
              <a:defRPr/>
            </a:pPr>
            <a:r>
              <a:rPr lang="zh-CN" sz="2800" dirty="0" smtClean="0"/>
              <a:t>  激励    重点在</a:t>
            </a:r>
            <a:r>
              <a:rPr lang="zh-CN" sz="2800" dirty="0" smtClean="0">
                <a:solidFill>
                  <a:srgbClr val="CC0000"/>
                </a:solidFill>
              </a:rPr>
              <a:t>励</a:t>
            </a:r>
          </a:p>
          <a:p>
            <a:pPr lvl="2" eaLnBrk="1" hangingPunct="1">
              <a:defRPr/>
            </a:pPr>
            <a:r>
              <a:rPr lang="zh-CN" sz="2800" dirty="0" smtClean="0"/>
              <a:t>  领导    重点在</a:t>
            </a:r>
            <a:r>
              <a:rPr lang="zh-CN" sz="2800" dirty="0" smtClean="0">
                <a:solidFill>
                  <a:srgbClr val="CC0000"/>
                </a:solidFill>
              </a:rPr>
              <a:t>导</a:t>
            </a: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8229600" cy="522287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管理创新的四个领导</a:t>
            </a:r>
            <a:r>
              <a:rPr lang="zh-CN" b="1" dirty="0" smtClean="0"/>
              <a:t>观</a:t>
            </a:r>
            <a:endParaRPr lang="zh-CN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第一    由</a:t>
            </a:r>
            <a:r>
              <a:rPr lang="zh-CN" sz="2800" dirty="0" smtClean="0">
                <a:solidFill>
                  <a:srgbClr val="CC0000"/>
                </a:solidFill>
              </a:rPr>
              <a:t>控制</a:t>
            </a:r>
            <a:r>
              <a:rPr lang="zh-CN" sz="2800" dirty="0" smtClean="0"/>
              <a:t>为主转到以</a:t>
            </a:r>
            <a:r>
              <a:rPr lang="zh-CN" sz="2800" dirty="0" smtClean="0">
                <a:solidFill>
                  <a:srgbClr val="CC0000"/>
                </a:solidFill>
              </a:rPr>
              <a:t>激励</a:t>
            </a:r>
            <a:r>
              <a:rPr lang="zh-CN" sz="2800" dirty="0" smtClean="0"/>
              <a:t>为主</a:t>
            </a:r>
            <a:endParaRPr lang="zh-CN" sz="2800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第二    由</a:t>
            </a:r>
            <a:r>
              <a:rPr lang="zh-CN" sz="2800" dirty="0" smtClean="0">
                <a:solidFill>
                  <a:srgbClr val="CC0000"/>
                </a:solidFill>
              </a:rPr>
              <a:t>重事</a:t>
            </a:r>
            <a:r>
              <a:rPr lang="zh-CN" sz="2800" dirty="0" smtClean="0"/>
              <a:t>为主转到以</a:t>
            </a:r>
            <a:r>
              <a:rPr lang="zh-CN" sz="2800" dirty="0" smtClean="0">
                <a:solidFill>
                  <a:srgbClr val="CC0000"/>
                </a:solidFill>
              </a:rPr>
              <a:t>重人</a:t>
            </a:r>
            <a:r>
              <a:rPr lang="zh-CN" sz="2800" dirty="0" smtClean="0"/>
              <a:t>为主</a:t>
            </a:r>
            <a:endParaRPr lang="zh-CN" sz="2800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第三    由</a:t>
            </a:r>
            <a:r>
              <a:rPr lang="zh-CN" sz="2800" dirty="0" smtClean="0">
                <a:solidFill>
                  <a:srgbClr val="CC0000"/>
                </a:solidFill>
              </a:rPr>
              <a:t>硬权力</a:t>
            </a:r>
            <a:r>
              <a:rPr lang="zh-CN" sz="2800" dirty="0" smtClean="0"/>
              <a:t>为主转到以</a:t>
            </a:r>
            <a:r>
              <a:rPr lang="zh-CN" sz="2800" dirty="0" smtClean="0">
                <a:solidFill>
                  <a:srgbClr val="CC0000"/>
                </a:solidFill>
              </a:rPr>
              <a:t>软权力</a:t>
            </a:r>
            <a:r>
              <a:rPr lang="zh-CN" sz="2800" dirty="0" smtClean="0"/>
              <a:t>为主</a:t>
            </a:r>
            <a:endParaRPr lang="zh-CN" sz="2400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第四    由</a:t>
            </a:r>
            <a:r>
              <a:rPr lang="zh-CN" sz="2800" dirty="0" smtClean="0">
                <a:solidFill>
                  <a:srgbClr val="CC0000"/>
                </a:solidFill>
              </a:rPr>
              <a:t>管理</a:t>
            </a:r>
            <a:r>
              <a:rPr lang="zh-CN" sz="2800" dirty="0" smtClean="0"/>
              <a:t>为主转到以</a:t>
            </a:r>
            <a:r>
              <a:rPr lang="zh-CN" sz="2800" dirty="0" smtClean="0">
                <a:solidFill>
                  <a:srgbClr val="CC0000"/>
                </a:solidFill>
              </a:rPr>
              <a:t>领导</a:t>
            </a:r>
            <a:r>
              <a:rPr lang="zh-CN" sz="2800" dirty="0" smtClean="0"/>
              <a:t>为主 </a:t>
            </a:r>
          </a:p>
          <a:p>
            <a:pPr lvl="2" eaLnBrk="1" hangingPunct="1">
              <a:defRPr/>
            </a:pPr>
            <a:endParaRPr lang="zh-CN" altLang="zh-CN" sz="2800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84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412776"/>
            <a:ext cx="8229600" cy="5222875"/>
          </a:xfrm>
        </p:spPr>
        <p:txBody>
          <a:bodyPr/>
          <a:lstStyle/>
          <a:p>
            <a:pPr eaLnBrk="1" hangingPunct="1">
              <a:lnSpc>
                <a:spcPts val="3000"/>
              </a:lnSpc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管理创新与新领导观结合的四个转换</a:t>
            </a:r>
          </a:p>
          <a:p>
            <a:pPr eaLnBrk="1" hangingPunct="1">
              <a:lnSpc>
                <a:spcPts val="3000"/>
              </a:lnSpc>
              <a:defRPr/>
            </a:pPr>
            <a:endParaRPr lang="zh-CN" dirty="0" smtClean="0"/>
          </a:p>
          <a:p>
            <a:pPr lvl="2" indent="-252000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zh-CN" sz="2800" dirty="0" smtClean="0"/>
              <a:t>第一    由用小看大转换到用大看小</a:t>
            </a:r>
          </a:p>
          <a:p>
            <a:pPr lvl="2" indent="-252000" eaLnBrk="1" hangingPunct="1">
              <a:lnSpc>
                <a:spcPts val="3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indent="-252000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zh-CN" sz="2800" dirty="0" smtClean="0">
                <a:hlinkClick r:id="rId2" action="ppaction://hlinksldjump"/>
              </a:rPr>
              <a:t>第二    由排斥差异转换到重视差异</a:t>
            </a:r>
            <a:endParaRPr lang="zh-CN" sz="2800" dirty="0" smtClean="0"/>
          </a:p>
          <a:p>
            <a:pPr lvl="2" indent="-252000" eaLnBrk="1" hangingPunct="1">
              <a:lnSpc>
                <a:spcPts val="3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indent="-252000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zh-CN" sz="2800" dirty="0" smtClean="0">
                <a:hlinkClick r:id="rId3" action="ppaction://hlinksldjump"/>
              </a:rPr>
              <a:t>第三    由单项思维转化到多项思维</a:t>
            </a:r>
            <a:endParaRPr lang="zh-CN" sz="2800" dirty="0" smtClean="0"/>
          </a:p>
          <a:p>
            <a:pPr lvl="4" indent="-252000" eaLnBrk="1" hangingPunct="1">
              <a:lnSpc>
                <a:spcPts val="3000"/>
              </a:lnSpc>
              <a:spcBef>
                <a:spcPts val="0"/>
              </a:spcBef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indent="-252000" eaLnBrk="1" hangingPunct="1">
              <a:lnSpc>
                <a:spcPts val="3000"/>
              </a:lnSpc>
              <a:spcBef>
                <a:spcPts val="0"/>
              </a:spcBef>
              <a:buNone/>
              <a:defRPr/>
            </a:pPr>
            <a:r>
              <a:rPr lang="zh-CN" sz="2800" dirty="0" smtClean="0">
                <a:hlinkClick r:id="rId4" action="ppaction://hlinksldjump"/>
              </a:rPr>
              <a:t>第四    由单脑思维转换到多脑思维 </a:t>
            </a:r>
            <a:endParaRPr lang="zh-CN" sz="2800" dirty="0" smtClean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94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94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945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7499350" cy="453072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创新的四个</a:t>
            </a:r>
            <a:r>
              <a:rPr lang="zh-CN" b="1" dirty="0" smtClean="0"/>
              <a:t>容</a:t>
            </a: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要容</a:t>
            </a:r>
            <a:r>
              <a:rPr lang="zh-CN" sz="2800" dirty="0" smtClean="0">
                <a:solidFill>
                  <a:srgbClr val="CC0000"/>
                </a:solidFill>
              </a:rPr>
              <a:t>异</a:t>
            </a:r>
          </a:p>
          <a:p>
            <a:pPr lvl="2" eaLnBrk="1" hangingPunct="1">
              <a:defRPr/>
            </a:pPr>
            <a:r>
              <a:rPr lang="zh-CN" sz="2800" dirty="0" smtClean="0"/>
              <a:t>  第二    要容</a:t>
            </a:r>
            <a:r>
              <a:rPr lang="zh-CN" sz="2800" dirty="0" smtClean="0">
                <a:solidFill>
                  <a:srgbClr val="CC0000"/>
                </a:solidFill>
              </a:rPr>
              <a:t>错</a:t>
            </a:r>
          </a:p>
          <a:p>
            <a:pPr lvl="2" eaLnBrk="1" hangingPunct="1">
              <a:defRPr/>
            </a:pPr>
            <a:r>
              <a:rPr lang="zh-CN" sz="2800" dirty="0" smtClean="0"/>
              <a:t>  第三    要容</a:t>
            </a:r>
            <a:r>
              <a:rPr lang="zh-CN" sz="2800" dirty="0" smtClean="0">
                <a:solidFill>
                  <a:srgbClr val="CC0000"/>
                </a:solidFill>
              </a:rPr>
              <a:t>言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要容</a:t>
            </a:r>
            <a:r>
              <a:rPr lang="zh-CN" sz="2800" dirty="0" smtClean="0">
                <a:solidFill>
                  <a:srgbClr val="CC0000"/>
                </a:solidFill>
              </a:rPr>
              <a:t>人</a:t>
            </a: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7499350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女性和男性的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女性的亲和力比较强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女性认真  细致  做事负责任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女性的悟性  商业直觉好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女性兼顾协调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7499350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女性和男性的差异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男性做事有胆量  气魄 意志 勇气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男性理性  抽象思维的思维很强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CN" altLang="zh-CN" dirty="0" smtClean="0"/>
              <a:t>   </a:t>
            </a:r>
            <a:endParaRPr lang="en-US" altLang="zh-CN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dirty="0" smtClean="0"/>
              <a:t> </a:t>
            </a:r>
            <a:r>
              <a:rPr lang="en-US" altLang="zh-CN" dirty="0" smtClean="0"/>
              <a:t> </a:t>
            </a:r>
            <a:r>
              <a:rPr lang="zh-CN" dirty="0" smtClean="0"/>
              <a:t>沃</a:t>
            </a:r>
            <a:r>
              <a:rPr lang="zh-CN" dirty="0" smtClean="0"/>
              <a:t>伦</a:t>
            </a:r>
            <a:r>
              <a:rPr lang="zh-CN" altLang="zh-CN" dirty="0" smtClean="0"/>
              <a:t>.</a:t>
            </a:r>
            <a:r>
              <a:rPr lang="zh-CN" dirty="0" smtClean="0"/>
              <a:t>本尼斯说：“领导力可跟营销课程不一样。这门课是关于人生。这门课是关于你想要什么。这是关于你的目的是什么，什么能带给你最大的幸福、影响和福利。你想造福于谁？你想有什么样的影响？什么能使你快乐、过上好的生活？你要回答这些问题。这是这门课的内容。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55576" y="1484784"/>
            <a:ext cx="7499350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管理的五个多项</a:t>
            </a:r>
            <a:r>
              <a:rPr lang="zh-CN" b="1" dirty="0" smtClean="0"/>
              <a:t>思维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一管自己是起点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二管下级是重点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三管同级是盲点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四管上级是难点</a:t>
            </a:r>
          </a:p>
          <a:p>
            <a:pPr lvl="2" eaLnBrk="1" hangingPunct="1">
              <a:defRPr/>
            </a:pPr>
            <a:r>
              <a:rPr lang="zh-CN" sz="2800" dirty="0" smtClean="0"/>
              <a:t>  五管外部是亮点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556792"/>
            <a:ext cx="7499350" cy="4214812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Font typeface="Wingdings" pitchFamily="2" charset="2"/>
              <a:buNone/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第一    听多数人的意见要</a:t>
            </a:r>
            <a:r>
              <a:rPr lang="zh-CN" b="1" dirty="0" smtClean="0"/>
              <a:t>广</a:t>
            </a:r>
            <a:endParaRPr lang="zh-CN" b="1" dirty="0" smtClean="0"/>
          </a:p>
          <a:p>
            <a:pPr eaLnBrk="1" hangingPunct="1">
              <a:lnSpc>
                <a:spcPct val="200000"/>
              </a:lnSpc>
              <a:buFont typeface="Wingdings" pitchFamily="2" charset="2"/>
              <a:buNone/>
              <a:defRPr/>
            </a:pPr>
            <a:r>
              <a:rPr lang="zh-CN" b="1" dirty="0" smtClean="0"/>
              <a:t>  第二</a:t>
            </a:r>
            <a:r>
              <a:rPr lang="zh-CN" b="1" dirty="0" smtClean="0">
                <a:solidFill>
                  <a:srgbClr val="CC0000"/>
                </a:solidFill>
              </a:rPr>
              <a:t>    </a:t>
            </a:r>
            <a:r>
              <a:rPr lang="zh-CN" b="1" dirty="0" smtClean="0"/>
              <a:t>与少数人商量要</a:t>
            </a:r>
            <a:r>
              <a:rPr lang="zh-CN" b="1" dirty="0" smtClean="0"/>
              <a:t>细</a:t>
            </a:r>
            <a:endParaRPr lang="zh-CN" b="1" dirty="0" smtClean="0"/>
          </a:p>
          <a:p>
            <a:pPr eaLnBrk="1" hangingPunct="1">
              <a:lnSpc>
                <a:spcPct val="200000"/>
              </a:lnSpc>
              <a:buFont typeface="Wingdings" pitchFamily="2" charset="2"/>
              <a:buNone/>
              <a:defRPr/>
            </a:pPr>
            <a:r>
              <a:rPr lang="zh-CN" b="1" dirty="0" smtClean="0"/>
              <a:t>  第三    个人的决断要快</a:t>
            </a:r>
          </a:p>
          <a:p>
            <a:pPr lvl="4" eaLnBrk="1" hangingPunct="1">
              <a:defRPr/>
            </a:pPr>
            <a:endParaRPr lang="zh-CN" altLang="zh-CN" sz="2800" dirty="0" smtClean="0"/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600" y="1484784"/>
            <a:ext cx="7499350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多脑思维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内脑加外脑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人脑加电脑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左脑加右脑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sz="3200" dirty="0" smtClean="0">
                <a:solidFill>
                  <a:schemeClr val="tx1"/>
                </a:solidFill>
              </a:rPr>
              <a:t>第二讲  管理创新与领导决策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8075612" cy="43862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zh-CN" altLang="zh-CN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3200" dirty="0" smtClean="0"/>
          </a:p>
          <a:p>
            <a:pPr eaLnBrk="1" hangingPunct="1">
              <a:defRPr/>
            </a:pPr>
            <a:endParaRPr lang="zh-CN" altLang="zh-CN" sz="3200" b="1" kern="1200" dirty="0" smtClean="0">
              <a:cs typeface="+mj-cs"/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altLang="zh-CN" sz="3200" kern="1200" dirty="0" smtClean="0">
                <a:cs typeface="+mj-cs"/>
              </a:rPr>
              <a:t>    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539552" y="1700808"/>
            <a:ext cx="7786687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Blip>
                <a:blip r:embed="rId2"/>
              </a:buBlip>
              <a:defRPr/>
            </a:pPr>
            <a:r>
              <a:rPr lang="zh-CN" altLang="zh-CN" sz="2800" b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rPr>
              <a:t> 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领导决策</a:t>
            </a:r>
          </a:p>
          <a:p>
            <a:pPr marL="342900" indent="-342900" fontAlgn="base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zh-CN" sz="2800" b="0" dirty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宋体" pitchFamily="2" charset="-122"/>
            </a:endParaRP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zh-CN" sz="2800" b="0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rPr>
              <a:t>  </a:t>
            </a:r>
            <a:r>
              <a:rPr lang="en-US" altLang="zh-CN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rPr>
              <a:t> 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第一   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少做决策  </a:t>
            </a: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  第二    不做决策</a:t>
            </a: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  第三    助人决策</a:t>
            </a: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Blip>
                <a:blip r:embed="rId3"/>
              </a:buBlip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  第四    与人一起决策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领导决策应注意的</a:t>
            </a:r>
            <a:r>
              <a:rPr lang="zh-CN" b="1" dirty="0" smtClean="0"/>
              <a:t>问题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>
                <a:hlinkClick r:id="rId2" action="ppaction://hlinksldjump"/>
              </a:rPr>
              <a:t>  第一　 领导的替代与决策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　 要避免误霍布森选择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　 要避免布里丹选择</a:t>
            </a:r>
          </a:p>
          <a:p>
            <a:pPr lvl="2" eaLnBrk="1" hangingPunct="1">
              <a:defRPr/>
            </a:pPr>
            <a:r>
              <a:rPr lang="zh-CN" sz="2800" dirty="0" smtClean="0"/>
              <a:t>  第四　 如何修正决策　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8280400" cy="51784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领导替代的六</a:t>
            </a:r>
            <a:r>
              <a:rPr lang="zh-CN" b="1" dirty="0" smtClean="0"/>
              <a:t>点</a:t>
            </a:r>
            <a:endParaRPr lang="zh-CN" b="1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第一    被领导者替代领导者决策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第二    工作简单明确替代领导者决策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第三    规章制度太详细替代领导者决策　　　　　　　　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第四    网络技术替代领导者决策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第五　</a:t>
            </a:r>
            <a:r>
              <a:rPr lang="en-US" altLang="zh-CN" sz="2800" dirty="0" smtClean="0"/>
              <a:t>  </a:t>
            </a:r>
            <a:r>
              <a:rPr lang="zh-CN" sz="2800" dirty="0" smtClean="0"/>
              <a:t>市场经济</a:t>
            </a:r>
            <a:r>
              <a:rPr lang="zh-CN" sz="2800" dirty="0" smtClean="0"/>
              <a:t>发达替代领导者决策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第六    民主政治完善替代领导者决策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领导决策常犯的错误（西蒙</a:t>
            </a:r>
            <a:r>
              <a:rPr lang="zh-CN" b="1" dirty="0" smtClean="0"/>
              <a:t>）</a:t>
            </a:r>
            <a:endParaRPr lang="zh-CN" b="1" dirty="0" smtClean="0">
              <a:hlinkClick r:id="rId2" action="ppaction://hlinkpres?slideindex=1&amp;slidetitle="/>
            </a:endParaRPr>
          </a:p>
          <a:p>
            <a:pPr lvl="2" eaLnBrk="1" hangingPunct="1">
              <a:lnSpc>
                <a:spcPct val="150000"/>
              </a:lnSpc>
              <a:defRPr/>
            </a:pPr>
            <a:r>
              <a:rPr lang="zh-CN" sz="2800" dirty="0" smtClean="0">
                <a:hlinkClick r:id="rId2" action="ppaction://hlinkpres?slideindex=1&amp;slidetitle=25. 幻灯片 25"/>
              </a:rPr>
              <a:t>  第一　要避免霍布森选择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50000"/>
              </a:lnSpc>
              <a:defRPr/>
            </a:pPr>
            <a:r>
              <a:rPr lang="zh-CN" sz="2800" dirty="0" smtClean="0"/>
              <a:t>  第二    要避免布里丹选择</a:t>
            </a:r>
          </a:p>
          <a:p>
            <a:pPr lvl="2" eaLnBrk="1" hangingPunct="1">
              <a:lnSpc>
                <a:spcPct val="150000"/>
              </a:lnSpc>
              <a:defRPr/>
            </a:pPr>
            <a:r>
              <a:rPr lang="zh-CN" sz="2800" dirty="0" smtClean="0"/>
              <a:t>  第三    要避免最优选择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568" y="148478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霍布森选择的特点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zh-CN" sz="2800" dirty="0" smtClean="0"/>
              <a:t>  第一　 </a:t>
            </a:r>
            <a:r>
              <a:rPr lang="en-US" altLang="zh-CN" sz="2800" dirty="0" smtClean="0"/>
              <a:t>  </a:t>
            </a:r>
            <a:r>
              <a:rPr lang="zh-CN" sz="2800" dirty="0" smtClean="0"/>
              <a:t>是</a:t>
            </a:r>
            <a:r>
              <a:rPr lang="zh-CN" sz="2800" dirty="0" smtClean="0"/>
              <a:t>小选择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zh-CN" sz="2800" dirty="0" smtClean="0"/>
              <a:t>  第二     是假选择</a:t>
            </a:r>
          </a:p>
          <a:p>
            <a:pPr lvl="2" eaLnBrk="1" hangingPunct="1">
              <a:lnSpc>
                <a:spcPct val="150000"/>
              </a:lnSpc>
              <a:spcBef>
                <a:spcPct val="0"/>
              </a:spcBef>
              <a:defRPr/>
            </a:pPr>
            <a:r>
              <a:rPr lang="zh-CN" sz="2800" dirty="0" smtClean="0"/>
              <a:t>  第三     是死选择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71500" y="1484313"/>
            <a:ext cx="8115300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如何避免最优创新</a:t>
            </a:r>
            <a:r>
              <a:rPr lang="zh-CN" b="1" dirty="0" smtClean="0"/>
              <a:t>决策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　 从最优退到次优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　 借助多个方案的综合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　 借助外部资源</a:t>
            </a:r>
          </a:p>
          <a:p>
            <a:pPr lvl="2" eaLnBrk="1" hangingPunct="1">
              <a:defRPr/>
            </a:pPr>
            <a:r>
              <a:rPr lang="zh-CN" sz="2800" dirty="0" smtClean="0"/>
              <a:t>  第四　 针对问题原因的原因找方案</a:t>
            </a:r>
          </a:p>
          <a:p>
            <a:pPr lvl="2" eaLnBrk="1" hangingPunct="1">
              <a:defRPr/>
            </a:pPr>
            <a:r>
              <a:rPr lang="zh-CN" sz="2800" dirty="0" smtClean="0"/>
              <a:t>  第五   </a:t>
            </a:r>
            <a:r>
              <a:rPr lang="zh-CN" sz="2800" dirty="0" smtClean="0"/>
              <a:t>融入</a:t>
            </a:r>
            <a:r>
              <a:rPr lang="zh-CN" sz="2800" dirty="0" smtClean="0"/>
              <a:t>激励机制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修正决策应注意的四</a:t>
            </a:r>
            <a:r>
              <a:rPr lang="zh-CN" b="1" dirty="0" smtClean="0"/>
              <a:t>点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　 回溯分析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　 非零效应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　 心理效应</a:t>
            </a:r>
          </a:p>
          <a:p>
            <a:pPr lvl="2" eaLnBrk="1" hangingPunct="1">
              <a:defRPr/>
            </a:pPr>
            <a:r>
              <a:rPr lang="zh-CN" sz="2800" dirty="0" smtClean="0"/>
              <a:t>  第四　 要注重未来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CN" altLang="zh-CN" dirty="0" smtClean="0"/>
              <a:t>   </a:t>
            </a:r>
            <a:endParaRPr lang="en-US" altLang="zh-CN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dirty="0" smtClean="0"/>
              <a:t> </a:t>
            </a:r>
            <a:r>
              <a:rPr lang="en-US" altLang="zh-CN" dirty="0" smtClean="0"/>
              <a:t> </a:t>
            </a:r>
            <a:r>
              <a:rPr lang="zh-CN" dirty="0" smtClean="0"/>
              <a:t>詹</a:t>
            </a:r>
            <a:r>
              <a:rPr lang="zh-CN" dirty="0" smtClean="0"/>
              <a:t>姆斯</a:t>
            </a:r>
            <a:r>
              <a:rPr lang="zh-CN" altLang="zh-CN" dirty="0" smtClean="0"/>
              <a:t>.</a:t>
            </a:r>
            <a:r>
              <a:rPr lang="zh-CN" dirty="0" smtClean="0"/>
              <a:t>马奇指出：“领导力的基本难题</a:t>
            </a:r>
            <a:r>
              <a:rPr lang="zh-CN" altLang="zh-CN" dirty="0" smtClean="0"/>
              <a:t>——</a:t>
            </a:r>
            <a:r>
              <a:rPr lang="zh-CN" dirty="0" smtClean="0"/>
              <a:t>成为、作为、面对和评价领导者所涉及的种种复杂情形</a:t>
            </a:r>
            <a:r>
              <a:rPr lang="zh-CN" altLang="zh-CN" dirty="0" smtClean="0"/>
              <a:t>——</a:t>
            </a:r>
            <a:r>
              <a:rPr lang="zh-CN" dirty="0" smtClean="0"/>
              <a:t>并非领导力所独有。它们是在更普遍的意义上人生的重要难题的回响。”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dirty="0" smtClean="0"/>
              <a:t>  </a:t>
            </a:r>
            <a:r>
              <a:rPr lang="zh-CN" dirty="0" smtClean="0"/>
              <a:t>因此</a:t>
            </a:r>
            <a:r>
              <a:rPr lang="zh-CN" dirty="0" smtClean="0"/>
              <a:t>，领导力的基本难题就是人生的基本难题，领导力的修炼其实就是人生的修炼。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827584" y="1196752"/>
            <a:ext cx="7848600" cy="51784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dirty="0" smtClean="0"/>
              <a:t>内脑外脑的六大</a:t>
            </a:r>
            <a:r>
              <a:rPr lang="zh-CN" dirty="0" smtClean="0"/>
              <a:t>关系</a:t>
            </a:r>
            <a:endParaRPr lang="zh-CN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>
                <a:hlinkClick r:id="" action="ppaction://noaction"/>
              </a:rPr>
              <a:t>第一    外谋内断是分工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第二    外多内少是人数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第三    外先内后是程序　　　　　　　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第四    外放内收是思维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第五　外辅内主是责任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第六    外上内心是角色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00113" y="1484313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断的四种</a:t>
            </a:r>
            <a:r>
              <a:rPr lang="zh-CN" b="1" dirty="0" smtClean="0"/>
              <a:t>形式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　 多中选一　　</a:t>
            </a:r>
            <a:r>
              <a:rPr lang="zh-CN" sz="2800" dirty="0" smtClean="0">
                <a:solidFill>
                  <a:srgbClr val="CC0000"/>
                </a:solidFill>
              </a:rPr>
              <a:t>选</a:t>
            </a:r>
          </a:p>
          <a:p>
            <a:pPr lvl="2" eaLnBrk="1" hangingPunct="1">
              <a:defRPr/>
            </a:pPr>
            <a:r>
              <a:rPr lang="zh-CN" sz="2800" dirty="0" smtClean="0"/>
              <a:t>  第二　 合多为一　　</a:t>
            </a:r>
            <a:r>
              <a:rPr lang="zh-CN" sz="2800" dirty="0" smtClean="0">
                <a:solidFill>
                  <a:srgbClr val="CC0000"/>
                </a:solidFill>
              </a:rPr>
              <a:t>合</a:t>
            </a:r>
          </a:p>
          <a:p>
            <a:pPr lvl="2" eaLnBrk="1" hangingPunct="1">
              <a:defRPr/>
            </a:pPr>
            <a:r>
              <a:rPr lang="zh-CN" sz="2800" dirty="0" smtClean="0"/>
              <a:t>  第三　 另起炉灶　　</a:t>
            </a:r>
            <a:r>
              <a:rPr lang="zh-CN" sz="2800" dirty="0" smtClean="0">
                <a:solidFill>
                  <a:srgbClr val="CC0000"/>
                </a:solidFill>
              </a:rPr>
              <a:t>换</a:t>
            </a:r>
          </a:p>
          <a:p>
            <a:pPr lvl="2" eaLnBrk="1" hangingPunct="1">
              <a:defRPr/>
            </a:pPr>
            <a:r>
              <a:rPr lang="zh-CN" sz="2800" dirty="0" smtClean="0"/>
              <a:t>  第四　 等待机会　　</a:t>
            </a:r>
            <a:r>
              <a:rPr lang="zh-CN" sz="2800" dirty="0" smtClean="0">
                <a:solidFill>
                  <a:srgbClr val="CC0000"/>
                </a:solidFill>
              </a:rPr>
              <a:t>缓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sz="3200" dirty="0" smtClean="0">
                <a:solidFill>
                  <a:schemeClr val="tx1"/>
                </a:solidFill>
              </a:rPr>
              <a:t>第三讲  管理创新与领导特质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568" y="1412776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dirty="0" smtClean="0"/>
              <a:t>领导</a:t>
            </a:r>
            <a:endParaRPr lang="zh-CN" dirty="0" smtClean="0"/>
          </a:p>
          <a:p>
            <a:pPr eaLnBrk="1" hangingPunct="1">
              <a:defRPr/>
            </a:pPr>
            <a:r>
              <a:rPr lang="zh-CN" dirty="0" smtClean="0"/>
              <a:t>  情商的四大特点</a:t>
            </a:r>
          </a:p>
          <a:p>
            <a:pPr lvl="2" eaLnBrk="1" hangingPunct="1">
              <a:defRPr/>
            </a:pPr>
            <a:r>
              <a:rPr lang="zh-CN" sz="2800" dirty="0" smtClean="0">
                <a:hlinkClick r:id="rId2" action="ppaction://hlinksldjump"/>
              </a:rPr>
              <a:t>  第一    自知之明 </a:t>
            </a:r>
            <a:r>
              <a:rPr lang="zh-CN" altLang="zh-CN" sz="2800" dirty="0" smtClean="0">
                <a:hlinkClick r:id="rId2" action="ppaction://hlinksldjump"/>
              </a:rPr>
              <a:t>(</a:t>
            </a:r>
            <a:r>
              <a:rPr lang="zh-CN" sz="2800" dirty="0" smtClean="0">
                <a:hlinkClick r:id="rId2" action="ppaction://hlinksldjump"/>
              </a:rPr>
              <a:t>认识自我</a:t>
            </a:r>
            <a:r>
              <a:rPr lang="zh-CN" altLang="zh-CN" sz="2800" dirty="0" smtClean="0">
                <a:hlinkClick r:id="rId2" action="ppaction://hlinksldjump"/>
              </a:rPr>
              <a:t>)</a:t>
            </a:r>
            <a:endParaRPr lang="zh-CN" altLang="zh-CN" sz="2800" dirty="0" smtClean="0"/>
          </a:p>
          <a:p>
            <a:pPr lvl="2" eaLnBrk="1" hangingPunct="1">
              <a:defRPr/>
            </a:pPr>
            <a:r>
              <a:rPr lang="zh-CN" altLang="zh-CN" sz="2800" dirty="0" smtClean="0">
                <a:hlinkClick r:id="rId3" action="ppaction://hlinksldjump"/>
              </a:rPr>
              <a:t>  </a:t>
            </a:r>
            <a:r>
              <a:rPr lang="zh-CN" sz="2800" dirty="0" smtClean="0">
                <a:hlinkClick r:id="rId3" action="ppaction://hlinksldjump"/>
              </a:rPr>
              <a:t>第二    自我管理 </a:t>
            </a:r>
            <a:r>
              <a:rPr lang="zh-CN" altLang="zh-CN" sz="2800" dirty="0" smtClean="0">
                <a:hlinkClick r:id="rId3" action="ppaction://hlinksldjump"/>
              </a:rPr>
              <a:t>(</a:t>
            </a:r>
            <a:r>
              <a:rPr lang="zh-CN" sz="2800" dirty="0" smtClean="0">
                <a:hlinkClick r:id="rId3" action="ppaction://hlinksldjump"/>
              </a:rPr>
              <a:t>管好自我</a:t>
            </a:r>
            <a:r>
              <a:rPr lang="zh-CN" altLang="zh-CN" sz="2800" dirty="0" smtClean="0">
                <a:hlinkClick r:id="rId3" action="ppaction://hlinksldjump"/>
              </a:rPr>
              <a:t>)   </a:t>
            </a:r>
            <a:endParaRPr lang="zh-CN" altLang="zh-CN" sz="2800" dirty="0" smtClean="0"/>
          </a:p>
          <a:p>
            <a:pPr lvl="2" eaLnBrk="1" hangingPunct="1">
              <a:defRPr/>
            </a:pPr>
            <a:r>
              <a:rPr lang="zh-CN" altLang="zh-CN" sz="2800" dirty="0" smtClean="0">
                <a:hlinkClick r:id="rId4" action="ppaction://hlinksldjump"/>
              </a:rPr>
              <a:t>  </a:t>
            </a:r>
            <a:r>
              <a:rPr lang="zh-CN" sz="2800" dirty="0" smtClean="0">
                <a:hlinkClick r:id="rId4" action="ppaction://hlinksldjump"/>
              </a:rPr>
              <a:t>第三    识别他人</a:t>
            </a:r>
            <a:r>
              <a:rPr lang="zh-CN" sz="2800" dirty="0" smtClean="0"/>
              <a:t>    </a:t>
            </a:r>
          </a:p>
          <a:p>
            <a:pPr lvl="2" eaLnBrk="1" hangingPunct="1">
              <a:defRPr/>
            </a:pPr>
            <a:r>
              <a:rPr lang="zh-CN" sz="2800" dirty="0" smtClean="0">
                <a:hlinkClick r:id="rId5" action="ppaction://hlinksldjump"/>
              </a:rPr>
              <a:t>  第四    与他人交往</a:t>
            </a:r>
            <a:r>
              <a:rPr lang="zh-CN" sz="2800" dirty="0" smtClean="0"/>
              <a:t>    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556792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自知之明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知道自己的职责和使命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知道自己真正的优势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知道自己致命的缺陷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568" y="1556792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自我</a:t>
            </a:r>
            <a:r>
              <a:rPr lang="zh-CN" b="1" dirty="0" smtClean="0"/>
              <a:t>管理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管自己的心态要积极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管自己的情绪要稳定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管自己的时间要有序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340768"/>
            <a:ext cx="7786687" cy="49625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处理矛盾纠纷的五个</a:t>
            </a:r>
            <a:r>
              <a:rPr lang="zh-CN" b="1" dirty="0" smtClean="0"/>
              <a:t>先后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先方后园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先虚后实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</a:t>
            </a:r>
            <a:r>
              <a:rPr lang="zh-CN" altLang="zh-CN" sz="2800" dirty="0" smtClean="0"/>
              <a:t>(</a:t>
            </a:r>
            <a:r>
              <a:rPr lang="zh-CN" sz="2800" dirty="0" smtClean="0"/>
              <a:t>时间</a:t>
            </a:r>
            <a:r>
              <a:rPr lang="zh-CN" altLang="zh-CN" sz="2800" dirty="0" smtClean="0"/>
              <a:t>)</a:t>
            </a:r>
            <a:r>
              <a:rPr lang="zh-CN" sz="2800" dirty="0" smtClean="0"/>
              <a:t>先新后旧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</a:t>
            </a:r>
            <a:r>
              <a:rPr lang="zh-CN" altLang="zh-CN" sz="2800" dirty="0" smtClean="0"/>
              <a:t>(</a:t>
            </a:r>
            <a:r>
              <a:rPr lang="zh-CN" sz="2800" dirty="0" smtClean="0"/>
              <a:t>空间</a:t>
            </a:r>
            <a:r>
              <a:rPr lang="zh-CN" altLang="zh-CN" sz="2800" dirty="0" smtClean="0"/>
              <a:t>)</a:t>
            </a:r>
            <a:r>
              <a:rPr lang="zh-CN" sz="2800" dirty="0" smtClean="0"/>
              <a:t>先内后外</a:t>
            </a:r>
          </a:p>
          <a:p>
            <a:pPr lvl="2" eaLnBrk="1" hangingPunct="1">
              <a:defRPr/>
            </a:pPr>
            <a:r>
              <a:rPr lang="zh-CN" sz="2800" dirty="0" smtClean="0"/>
              <a:t>  第五    先明后暗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628800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识别</a:t>
            </a:r>
            <a:r>
              <a:rPr lang="zh-CN" b="1" dirty="0" smtClean="0"/>
              <a:t>他人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识别人的能力看长短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识别人的品德分高下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识别人的距离辨远近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与他人的</a:t>
            </a:r>
            <a:r>
              <a:rPr lang="zh-CN" b="1" dirty="0" smtClean="0"/>
              <a:t>交往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要与上级交往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协调与同级之间的关系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协调与下级之间的关系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628800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与下属的关系要注意两点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要经常地用其</a:t>
            </a:r>
            <a:r>
              <a:rPr lang="zh-CN" sz="2800" dirty="0" smtClean="0"/>
              <a:t>所长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要敢管  约束  控制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>
              <a:solidFill>
                <a:srgbClr val="CC0000"/>
              </a:solidFill>
            </a:endParaRPr>
          </a:p>
          <a:p>
            <a:pPr lvl="4" eaLnBrk="1" hangingPunct="1"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484784"/>
            <a:ext cx="7786687" cy="49625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判断情商应注意四</a:t>
            </a:r>
            <a:r>
              <a:rPr lang="zh-CN" b="1" dirty="0" smtClean="0"/>
              <a:t>点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亲和力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适应性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敏感性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要有伦理道德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sz="3200" dirty="0" smtClean="0">
                <a:solidFill>
                  <a:schemeClr val="tx1"/>
                </a:solidFill>
              </a:rPr>
              <a:t>第一讲  管理创新与新领导观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0200"/>
            <a:ext cx="7786687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管理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先理后管</a:t>
            </a:r>
          </a:p>
          <a:p>
            <a:pPr lvl="2" eaLnBrk="1" hangingPunct="1">
              <a:defRPr/>
            </a:pPr>
            <a:r>
              <a:rPr lang="zh-CN" sz="2800" dirty="0" smtClean="0"/>
              <a:t>  多理少管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传统的管理重点在</a:t>
            </a:r>
            <a:r>
              <a:rPr lang="zh-CN" sz="2800" dirty="0" smtClean="0">
                <a:solidFill>
                  <a:srgbClr val="CC0000"/>
                </a:solidFill>
              </a:rPr>
              <a:t>管</a:t>
            </a:r>
          </a:p>
          <a:p>
            <a:pPr lvl="2" eaLnBrk="1" hangingPunct="1">
              <a:defRPr/>
            </a:pPr>
            <a:r>
              <a:rPr lang="zh-CN" sz="2800" dirty="0" smtClean="0"/>
              <a:t>  创新的管理重点在</a:t>
            </a:r>
            <a:r>
              <a:rPr lang="zh-CN" sz="2800" dirty="0" smtClean="0">
                <a:solidFill>
                  <a:srgbClr val="CC0000"/>
                </a:solidFill>
              </a:rPr>
              <a:t>理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556792"/>
            <a:ext cx="7786687" cy="49625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管理创新的四</a:t>
            </a:r>
            <a:r>
              <a:rPr lang="zh-CN" b="1" dirty="0" smtClean="0"/>
              <a:t>商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情商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胆商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智商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德商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7786687" cy="49625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将  者    </a:t>
            </a:r>
            <a:r>
              <a:rPr lang="zh-CN" altLang="zh-CN" b="1" dirty="0" smtClean="0"/>
              <a:t>(</a:t>
            </a:r>
            <a:r>
              <a:rPr lang="zh-CN" b="1" dirty="0" smtClean="0"/>
              <a:t>孙子兵法</a:t>
            </a:r>
            <a:r>
              <a:rPr lang="zh-CN" altLang="zh-CN" dirty="0" smtClean="0"/>
              <a:t>)</a:t>
            </a:r>
            <a:endParaRPr lang="zh-CN" altLang="zh-CN" dirty="0" smtClean="0"/>
          </a:p>
          <a:p>
            <a:pPr lvl="2" eaLnBrk="1" hangingPunct="1">
              <a:defRPr/>
            </a:pPr>
            <a:r>
              <a:rPr lang="zh-CN" altLang="zh-CN" sz="2800" dirty="0" smtClean="0"/>
              <a:t>  </a:t>
            </a:r>
            <a:r>
              <a:rPr lang="zh-CN" sz="2800" dirty="0" smtClean="0">
                <a:solidFill>
                  <a:srgbClr val="C00000"/>
                </a:solidFill>
              </a:rPr>
              <a:t>智</a:t>
            </a:r>
            <a:r>
              <a:rPr lang="zh-CN" sz="2800" dirty="0" smtClean="0"/>
              <a:t>       智力  智慧        </a:t>
            </a:r>
            <a:r>
              <a:rPr lang="zh-CN" sz="2800" dirty="0" smtClean="0">
                <a:solidFill>
                  <a:srgbClr val="C00000"/>
                </a:solidFill>
              </a:rPr>
              <a:t>智商</a:t>
            </a:r>
            <a:endParaRPr lang="zh-CN" sz="2800" dirty="0" smtClean="0">
              <a:solidFill>
                <a:srgbClr val="C0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</a:t>
            </a:r>
            <a:r>
              <a:rPr lang="zh-CN" sz="2800" dirty="0" smtClean="0">
                <a:solidFill>
                  <a:srgbClr val="C00000"/>
                </a:solidFill>
              </a:rPr>
              <a:t>信</a:t>
            </a:r>
            <a:r>
              <a:rPr lang="zh-CN" sz="2800" dirty="0" smtClean="0"/>
              <a:t>       自信  诚信        </a:t>
            </a:r>
            <a:r>
              <a:rPr lang="zh-CN" sz="2800" dirty="0" smtClean="0">
                <a:solidFill>
                  <a:srgbClr val="C00000"/>
                </a:solidFill>
              </a:rPr>
              <a:t>情</a:t>
            </a:r>
            <a:r>
              <a:rPr lang="zh-CN" sz="2800" dirty="0" smtClean="0">
                <a:solidFill>
                  <a:srgbClr val="C00000"/>
                </a:solidFill>
              </a:rPr>
              <a:t>商</a:t>
            </a:r>
          </a:p>
          <a:p>
            <a:pPr lvl="2" eaLnBrk="1" hangingPunct="1">
              <a:defRPr/>
            </a:pPr>
            <a:r>
              <a:rPr lang="zh-CN" sz="2800" dirty="0" smtClean="0"/>
              <a:t>  </a:t>
            </a:r>
            <a:r>
              <a:rPr lang="zh-CN" sz="2800" dirty="0" smtClean="0">
                <a:solidFill>
                  <a:srgbClr val="C00000"/>
                </a:solidFill>
              </a:rPr>
              <a:t>仁</a:t>
            </a:r>
            <a:r>
              <a:rPr lang="zh-CN" sz="2800" dirty="0" smtClean="0"/>
              <a:t>       仁者  仁义        </a:t>
            </a:r>
            <a:r>
              <a:rPr lang="zh-CN" sz="2800" dirty="0" smtClean="0">
                <a:solidFill>
                  <a:srgbClr val="C00000"/>
                </a:solidFill>
              </a:rPr>
              <a:t>德</a:t>
            </a:r>
            <a:r>
              <a:rPr lang="zh-CN" sz="2800" dirty="0" smtClean="0">
                <a:solidFill>
                  <a:srgbClr val="C00000"/>
                </a:solidFill>
              </a:rPr>
              <a:t>商</a:t>
            </a:r>
          </a:p>
          <a:p>
            <a:pPr lvl="2" eaLnBrk="1" hangingPunct="1">
              <a:defRPr/>
            </a:pPr>
            <a:r>
              <a:rPr lang="zh-CN" sz="2800" dirty="0" smtClean="0"/>
              <a:t> </a:t>
            </a:r>
            <a:r>
              <a:rPr lang="zh-CN" sz="2800" dirty="0" smtClean="0">
                <a:solidFill>
                  <a:srgbClr val="FFFF00"/>
                </a:solidFill>
              </a:rPr>
              <a:t> </a:t>
            </a:r>
            <a:r>
              <a:rPr lang="zh-CN" sz="2800" dirty="0" smtClean="0">
                <a:solidFill>
                  <a:srgbClr val="C00000"/>
                </a:solidFill>
              </a:rPr>
              <a:t>勇</a:t>
            </a:r>
            <a:r>
              <a:rPr lang="zh-CN" sz="2800" dirty="0" smtClean="0"/>
              <a:t>                                 </a:t>
            </a:r>
          </a:p>
          <a:p>
            <a:pPr lvl="2" eaLnBrk="1" hangingPunct="1">
              <a:defRPr/>
            </a:pPr>
            <a:r>
              <a:rPr lang="zh-CN" sz="2800" dirty="0" smtClean="0"/>
              <a:t> </a:t>
            </a:r>
            <a:r>
              <a:rPr lang="zh-CN" sz="2800" dirty="0" smtClean="0">
                <a:solidFill>
                  <a:srgbClr val="FFFF00"/>
                </a:solidFill>
              </a:rPr>
              <a:t> </a:t>
            </a:r>
            <a:r>
              <a:rPr lang="zh-CN" sz="2800" dirty="0" smtClean="0">
                <a:solidFill>
                  <a:srgbClr val="C00000"/>
                </a:solidFill>
              </a:rPr>
              <a:t>严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  <p:sp>
        <p:nvSpPr>
          <p:cNvPr id="47107" name="Line 3"/>
          <p:cNvSpPr>
            <a:spLocks noChangeShapeType="1"/>
          </p:cNvSpPr>
          <p:nvPr/>
        </p:nvSpPr>
        <p:spPr bwMode="auto">
          <a:xfrm>
            <a:off x="2699792" y="2420888"/>
            <a:ext cx="503237" cy="0"/>
          </a:xfrm>
          <a:prstGeom prst="line">
            <a:avLst/>
          </a:prstGeom>
          <a:noFill/>
          <a:ln w="57150" cmpd="sng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宋体" pitchFamily="2" charset="-122"/>
            </a:endParaRP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2699792" y="3140968"/>
            <a:ext cx="503237" cy="0"/>
          </a:xfrm>
          <a:prstGeom prst="line">
            <a:avLst/>
          </a:prstGeom>
          <a:noFill/>
          <a:ln w="57150" cmpd="sng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2699792" y="3789040"/>
            <a:ext cx="503237" cy="0"/>
          </a:xfrm>
          <a:prstGeom prst="line">
            <a:avLst/>
          </a:prstGeom>
          <a:noFill/>
          <a:ln w="57150" cmpd="sng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V="1">
            <a:off x="2771800" y="4941168"/>
            <a:ext cx="431800" cy="215900"/>
          </a:xfrm>
          <a:prstGeom prst="line">
            <a:avLst/>
          </a:prstGeom>
          <a:noFill/>
          <a:ln w="57150" cmpd="sng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buFont typeface="Arial" pitchFamily="34" charset="0"/>
              <a:buNone/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2699792" y="4437112"/>
            <a:ext cx="431800" cy="144463"/>
          </a:xfrm>
          <a:prstGeom prst="line">
            <a:avLst/>
          </a:prstGeom>
          <a:noFill/>
          <a:ln w="57150" cmpd="sng">
            <a:solidFill>
              <a:srgbClr val="0070C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pPr>
              <a:defRPr/>
            </a:pPr>
            <a:endParaRPr lang="zh-CN" alt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</a:endParaRPr>
          </a:p>
        </p:txBody>
      </p:sp>
      <p:sp>
        <p:nvSpPr>
          <p:cNvPr id="44040" name="Text Box 8"/>
          <p:cNvSpPr txBox="1">
            <a:spLocks noChangeArrowheads="1"/>
          </p:cNvSpPr>
          <p:nvPr/>
        </p:nvSpPr>
        <p:spPr bwMode="auto">
          <a:xfrm>
            <a:off x="3635896" y="4509120"/>
            <a:ext cx="143973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fontAlgn="base">
              <a:spcBef>
                <a:spcPct val="50000"/>
              </a:spcBef>
            </a:pPr>
            <a:r>
              <a:rPr lang="zh-CN" sz="2800" b="1" dirty="0" smtClean="0">
                <a:latin typeface="+mj-ea"/>
                <a:ea typeface="+mj-ea"/>
                <a:cs typeface="方正中等线简体"/>
              </a:rPr>
              <a:t>勇敢</a:t>
            </a:r>
          </a:p>
        </p:txBody>
      </p:sp>
      <p:sp>
        <p:nvSpPr>
          <p:cNvPr id="44041" name="Text Box 9"/>
          <p:cNvSpPr txBox="1">
            <a:spLocks noChangeArrowheads="1"/>
          </p:cNvSpPr>
          <p:nvPr/>
        </p:nvSpPr>
        <p:spPr bwMode="auto">
          <a:xfrm>
            <a:off x="6372200" y="4509120"/>
            <a:ext cx="16557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</a:pPr>
            <a:r>
              <a:rPr lang="zh-CN" sz="2800" b="1" dirty="0">
                <a:solidFill>
                  <a:srgbClr val="C00000"/>
                </a:solidFill>
              </a:rPr>
              <a:t>胆商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7786687" cy="5251450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胆商的六个</a:t>
            </a:r>
            <a:r>
              <a:rPr lang="zh-CN" b="1" dirty="0" smtClean="0"/>
              <a:t>概念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勇于面对困境  逆境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勇于面对压力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勇于面对变化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勇于面对责任</a:t>
            </a:r>
          </a:p>
          <a:p>
            <a:pPr lvl="2" eaLnBrk="1" hangingPunct="1">
              <a:defRPr/>
            </a:pPr>
            <a:r>
              <a:rPr lang="zh-CN" sz="2800" dirty="0" smtClean="0"/>
              <a:t>  第五    勇于面对风险</a:t>
            </a:r>
          </a:p>
          <a:p>
            <a:pPr lvl="2" eaLnBrk="1" hangingPunct="1">
              <a:defRPr/>
            </a:pPr>
            <a:r>
              <a:rPr lang="zh-CN" sz="2800" dirty="0" smtClean="0"/>
              <a:t>  第六    勇于面对诱惑  勇于放弃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556792"/>
            <a:ext cx="8218487" cy="4962525"/>
          </a:xfrm>
        </p:spPr>
        <p:txBody>
          <a:bodyPr/>
          <a:lstStyle/>
          <a:p>
            <a:pPr eaLnBrk="1" hangingPunct="1">
              <a:defRPr/>
            </a:pPr>
            <a:r>
              <a:rPr lang="zh-CN" b="1" dirty="0" smtClean="0"/>
              <a:t>联合国教科文组织关于学习的</a:t>
            </a:r>
            <a:r>
              <a:rPr lang="zh-CN" b="1" dirty="0" smtClean="0"/>
              <a:t>定义</a:t>
            </a:r>
            <a:endParaRPr lang="zh-CN" b="1" dirty="0" smtClean="0"/>
          </a:p>
          <a:p>
            <a:pPr lvl="2" eaLnBrk="1" hangingPunct="1">
              <a:buNone/>
              <a:defRPr/>
            </a:pPr>
            <a:r>
              <a:rPr lang="zh-CN" sz="2800" dirty="0" smtClean="0"/>
              <a:t> </a:t>
            </a:r>
            <a:r>
              <a:rPr lang="zh-CN" sz="2800" dirty="0" smtClean="0"/>
              <a:t>第一    </a:t>
            </a:r>
            <a:r>
              <a:rPr lang="zh-CN" sz="2800" dirty="0" smtClean="0"/>
              <a:t>学会生存，适应压力和环境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None/>
              <a:defRPr/>
            </a:pPr>
            <a:r>
              <a:rPr lang="en-US" altLang="zh-CN" sz="2800" dirty="0" smtClean="0"/>
              <a:t> </a:t>
            </a:r>
            <a:r>
              <a:rPr lang="zh-CN" sz="2800" dirty="0" smtClean="0"/>
              <a:t>第二    </a:t>
            </a:r>
            <a:r>
              <a:rPr lang="zh-CN" sz="2800" dirty="0" smtClean="0"/>
              <a:t>学会沟通，适应</a:t>
            </a:r>
            <a:r>
              <a:rPr lang="zh-CN" sz="2800" dirty="0" smtClean="0"/>
              <a:t>人际关系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None/>
              <a:defRPr/>
            </a:pPr>
            <a:r>
              <a:rPr lang="zh-CN" sz="2800" dirty="0" smtClean="0"/>
              <a:t> 第三    学会学习，适应信息化</a:t>
            </a:r>
          </a:p>
          <a:p>
            <a:pPr lvl="2" eaLnBrk="1" hangingPunct="1">
              <a:buNone/>
              <a:defRPr/>
            </a:pPr>
            <a:r>
              <a:rPr lang="zh-CN" sz="2800" dirty="0" smtClean="0"/>
              <a:t> </a:t>
            </a:r>
            <a:r>
              <a:rPr lang="zh-CN" sz="2800" dirty="0" smtClean="0"/>
              <a:t>第四    学会技能，适应职业生涯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484784"/>
            <a:ext cx="7786687" cy="49625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德商的四个</a:t>
            </a:r>
            <a:r>
              <a:rPr lang="zh-CN" b="1" dirty="0" smtClean="0"/>
              <a:t>概念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要讲诚信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要讲仁义道德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要尊重人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要与人为善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700808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不同</a:t>
            </a: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重视胆商  德商  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重视情商  智商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重视智商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700808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关注战略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关注战术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重视技术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84482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关注结果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关注过程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重视细节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84482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关注目的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关注目标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重视方法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1560" y="184482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关注领导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关注管理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重视执行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71550" y="1628775"/>
            <a:ext cx="7726363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决策</a:t>
            </a:r>
          </a:p>
          <a:p>
            <a:pPr lvl="2" eaLnBrk="1" hangingPunct="1">
              <a:defRPr/>
            </a:pPr>
            <a:r>
              <a:rPr lang="zh-CN" sz="2800" dirty="0" smtClean="0"/>
              <a:t>  先策后决</a:t>
            </a:r>
          </a:p>
          <a:p>
            <a:pPr lvl="2" eaLnBrk="1" hangingPunct="1">
              <a:defRPr/>
            </a:pPr>
            <a:r>
              <a:rPr lang="zh-CN" sz="2800" dirty="0" smtClean="0"/>
              <a:t>  多策少决</a:t>
            </a:r>
          </a:p>
          <a:p>
            <a:pPr eaLnBrk="1" hangingPunct="1"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管理就是决策</a:t>
            </a:r>
            <a:r>
              <a:rPr lang="zh-CN" altLang="zh-CN" sz="2800" dirty="0" smtClean="0"/>
              <a:t>(</a:t>
            </a:r>
            <a:r>
              <a:rPr lang="zh-CN" sz="2800" dirty="0" smtClean="0"/>
              <a:t>西蒙</a:t>
            </a:r>
            <a:r>
              <a:rPr lang="zh-CN" altLang="zh-CN" sz="2800" dirty="0" smtClean="0"/>
              <a:t>)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568" y="1916832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关注价值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关注效率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重视业绩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988840"/>
            <a:ext cx="82184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高中基层领导的</a:t>
            </a:r>
            <a:r>
              <a:rPr lang="zh-CN" b="1" dirty="0" smtClean="0"/>
              <a:t>差异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</a:t>
            </a:r>
            <a:r>
              <a:rPr lang="zh-CN" sz="2800" dirty="0" smtClean="0"/>
              <a:t>高层</a:t>
            </a:r>
            <a:r>
              <a:rPr lang="zh-CN" sz="2800" dirty="0" smtClean="0"/>
              <a:t>要超脱</a:t>
            </a:r>
            <a:r>
              <a:rPr lang="zh-CN" altLang="zh-CN" sz="2800" dirty="0" smtClean="0"/>
              <a:t>,</a:t>
            </a:r>
            <a:r>
              <a:rPr lang="zh-CN" sz="2800" dirty="0" smtClean="0"/>
              <a:t>少管闲事管大事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中层</a:t>
            </a:r>
            <a:r>
              <a:rPr lang="zh-CN" sz="2800" dirty="0" smtClean="0"/>
              <a:t>要去协调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基层</a:t>
            </a:r>
            <a:r>
              <a:rPr lang="zh-CN" sz="2800" dirty="0" smtClean="0"/>
              <a:t>要去忙去累去表露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sz="3200" dirty="0" smtClean="0">
                <a:solidFill>
                  <a:schemeClr val="tx1"/>
                </a:solidFill>
              </a:rPr>
              <a:t>第四讲  管理创新与领导行为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772816"/>
            <a:ext cx="7786687" cy="453072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Font typeface="Wingdings" pitchFamily="2" charset="2"/>
              <a:buNone/>
              <a:defRPr/>
            </a:pPr>
            <a:r>
              <a:rPr lang="zh-CN" b="1" dirty="0" smtClean="0"/>
              <a:t>毛泽东</a:t>
            </a:r>
            <a:r>
              <a:rPr lang="zh-CN" b="1" dirty="0" smtClean="0"/>
              <a:t>说过</a:t>
            </a:r>
            <a:r>
              <a:rPr lang="zh-CN" altLang="zh-CN" b="1" dirty="0" smtClean="0"/>
              <a:t>:</a:t>
            </a:r>
            <a:endParaRPr lang="zh-CN" altLang="zh-CN" sz="2800" dirty="0" smtClean="0"/>
          </a:p>
          <a:p>
            <a:pPr lvl="2" eaLnBrk="1" hangingPunct="1">
              <a:defRPr/>
            </a:pPr>
            <a:r>
              <a:rPr lang="zh-CN" altLang="zh-CN" sz="2800" dirty="0" smtClean="0"/>
              <a:t> </a:t>
            </a:r>
            <a:r>
              <a:rPr lang="zh-CN" sz="2800" dirty="0" smtClean="0"/>
              <a:t>刘邦</a:t>
            </a:r>
            <a:r>
              <a:rPr lang="zh-CN" sz="2800" dirty="0" smtClean="0"/>
              <a:t>是个高明的政治家 </a:t>
            </a:r>
          </a:p>
          <a:p>
            <a:pPr lvl="2" eaLnBrk="1" hangingPunct="1">
              <a:defRPr/>
            </a:pPr>
            <a:r>
              <a:rPr lang="zh-CN" sz="2800" dirty="0" smtClean="0"/>
              <a:t> </a:t>
            </a:r>
            <a:r>
              <a:rPr lang="zh-CN" sz="2800" dirty="0" smtClean="0"/>
              <a:t>项羽</a:t>
            </a:r>
            <a:r>
              <a:rPr lang="zh-CN" sz="2800" dirty="0" smtClean="0"/>
              <a:t>则不是   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    </a:t>
            </a:r>
            <a:endParaRPr 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8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8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8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8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48478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送给大家两句</a:t>
            </a:r>
            <a:r>
              <a:rPr lang="zh-CN" b="1" dirty="0" smtClean="0"/>
              <a:t>话</a:t>
            </a:r>
            <a:endParaRPr lang="en-US" altLang="zh-CN" b="1" dirty="0" smtClean="0"/>
          </a:p>
          <a:p>
            <a:pPr eaLnBrk="1" hangingPunct="1"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</a:t>
            </a:r>
            <a:r>
              <a:rPr lang="zh-CN" sz="2800" dirty="0" smtClean="0"/>
              <a:t>第一  下级</a:t>
            </a:r>
            <a:r>
              <a:rPr lang="zh-CN" sz="2800" dirty="0" smtClean="0"/>
              <a:t>有功你</a:t>
            </a:r>
            <a:r>
              <a:rPr lang="zh-CN" sz="2800" dirty="0" smtClean="0"/>
              <a:t>有功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</a:t>
            </a:r>
            <a:r>
              <a:rPr lang="zh-CN" sz="2800" dirty="0" smtClean="0"/>
              <a:t>第二  下级</a:t>
            </a:r>
            <a:r>
              <a:rPr lang="zh-CN" sz="2800" dirty="0" smtClean="0"/>
              <a:t>无功你有过     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628800"/>
            <a:ext cx="82184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企业管理的三种境界</a:t>
            </a:r>
            <a:r>
              <a:rPr lang="zh-CN" altLang="zh-CN" dirty="0" smtClean="0"/>
              <a:t>(</a:t>
            </a:r>
            <a:r>
              <a:rPr lang="zh-CN" dirty="0" smtClean="0">
                <a:solidFill>
                  <a:srgbClr val="CC0000"/>
                </a:solidFill>
              </a:rPr>
              <a:t>松下幸之助</a:t>
            </a:r>
            <a:r>
              <a:rPr lang="zh-CN" altLang="zh-CN" dirty="0" smtClean="0"/>
              <a:t>)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altLang="zh-CN" dirty="0" smtClean="0"/>
          </a:p>
          <a:p>
            <a:pPr lvl="2" eaLnBrk="1" hangingPunct="1">
              <a:defRPr/>
            </a:pPr>
            <a:r>
              <a:rPr lang="zh-CN" altLang="zh-CN" sz="2800" dirty="0" smtClean="0"/>
              <a:t>  </a:t>
            </a:r>
            <a:r>
              <a:rPr lang="zh-CN" sz="2800" dirty="0" smtClean="0"/>
              <a:t>第一    经理忙下级不忙 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经理忙下级也忙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经理不忙下级忙 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340768"/>
            <a:ext cx="8218487" cy="51069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zh-CN" altLang="zh-CN" dirty="0" smtClean="0"/>
          </a:p>
          <a:p>
            <a:pPr lvl="2" eaLnBrk="1" hangingPunct="1">
              <a:lnSpc>
                <a:spcPct val="150000"/>
              </a:lnSpc>
              <a:defRPr/>
            </a:pPr>
            <a:r>
              <a:rPr lang="zh-CN" altLang="zh-CN" sz="2800" dirty="0" smtClean="0"/>
              <a:t>  </a:t>
            </a:r>
            <a:r>
              <a:rPr lang="zh-CN" sz="2800" dirty="0" smtClean="0"/>
              <a:t>第一  </a:t>
            </a:r>
            <a:r>
              <a:rPr lang="zh-CN" sz="2800" dirty="0" smtClean="0"/>
              <a:t>领导</a:t>
            </a:r>
            <a:r>
              <a:rPr lang="zh-CN" sz="2800" dirty="0" smtClean="0"/>
              <a:t>重在</a:t>
            </a:r>
            <a:r>
              <a:rPr lang="zh-CN" sz="2800" dirty="0" smtClean="0"/>
              <a:t>用人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50000"/>
              </a:lnSpc>
              <a:defRPr/>
            </a:pPr>
            <a:r>
              <a:rPr lang="zh-CN" sz="2800" dirty="0" smtClean="0"/>
              <a:t>  第二  </a:t>
            </a:r>
            <a:r>
              <a:rPr lang="zh-CN" sz="2800" dirty="0" smtClean="0"/>
              <a:t>用人</a:t>
            </a:r>
            <a:r>
              <a:rPr lang="zh-CN" sz="2800" dirty="0" smtClean="0"/>
              <a:t>中在</a:t>
            </a:r>
            <a:r>
              <a:rPr lang="zh-CN" sz="2800" dirty="0" smtClean="0"/>
              <a:t>激励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50000"/>
              </a:lnSpc>
              <a:defRPr/>
            </a:pPr>
            <a:r>
              <a:rPr lang="zh-CN" sz="2800" dirty="0" smtClean="0"/>
              <a:t>  第三  </a:t>
            </a:r>
            <a:r>
              <a:rPr lang="zh-CN" sz="2800" dirty="0" smtClean="0"/>
              <a:t>激励</a:t>
            </a:r>
            <a:r>
              <a:rPr lang="zh-CN" sz="2800" dirty="0" smtClean="0"/>
              <a:t>重在结合 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218487" cy="46751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zh-CN" altLang="zh-CN" b="1" dirty="0" smtClean="0"/>
              <a:t> </a:t>
            </a:r>
            <a:r>
              <a:rPr lang="zh-CN" b="1" dirty="0" smtClean="0"/>
              <a:t>激励</a:t>
            </a:r>
            <a:r>
              <a:rPr lang="zh-CN" b="1" dirty="0" smtClean="0"/>
              <a:t>的八个</a:t>
            </a:r>
            <a:r>
              <a:rPr lang="zh-CN" b="1" dirty="0" smtClean="0"/>
              <a:t>结合</a:t>
            </a:r>
            <a:endParaRPr lang="zh-CN" b="1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>
                <a:hlinkClick r:id="rId2" action="ppaction://hlinksldjump"/>
              </a:rPr>
              <a:t>第一 </a:t>
            </a:r>
            <a:r>
              <a:rPr lang="en-US" altLang="zh-CN" sz="2800" dirty="0" smtClean="0">
                <a:hlinkClick r:id="rId2" action="ppaction://hlinksldjump"/>
              </a:rPr>
              <a:t> </a:t>
            </a:r>
            <a:r>
              <a:rPr lang="zh-CN" sz="2800" dirty="0" smtClean="0">
                <a:hlinkClick r:id="rId2" action="ppaction://hlinksldjump"/>
              </a:rPr>
              <a:t>先</a:t>
            </a:r>
            <a:r>
              <a:rPr lang="zh-CN" sz="2800" dirty="0" smtClean="0">
                <a:hlinkClick r:id="rId2" action="ppaction://hlinksldjump"/>
              </a:rPr>
              <a:t>激励我 </a:t>
            </a:r>
            <a:r>
              <a:rPr lang="en-US" altLang="zh-CN" sz="2800" dirty="0" smtClean="0">
                <a:hlinkClick r:id="rId2" action="ppaction://hlinksldjump"/>
              </a:rPr>
              <a:t> </a:t>
            </a:r>
            <a:r>
              <a:rPr lang="zh-CN" sz="2800" dirty="0" smtClean="0">
                <a:hlinkClick r:id="rId2" action="ppaction://hlinksldjump"/>
              </a:rPr>
              <a:t>后</a:t>
            </a:r>
            <a:r>
              <a:rPr lang="zh-CN" sz="2800" dirty="0" smtClean="0">
                <a:hlinkClick r:id="rId2" action="ppaction://hlinksldjump"/>
              </a:rPr>
              <a:t>激励他    我跟他结合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第二  </a:t>
            </a:r>
            <a:r>
              <a:rPr lang="zh-CN" sz="2800" dirty="0" smtClean="0"/>
              <a:t>先</a:t>
            </a:r>
            <a:r>
              <a:rPr lang="zh-CN" sz="2800" dirty="0" smtClean="0"/>
              <a:t>激励心 后激励智    </a:t>
            </a:r>
            <a:r>
              <a:rPr lang="en-US" altLang="zh-CN" sz="2800" dirty="0" smtClean="0"/>
              <a:t> </a:t>
            </a:r>
            <a:r>
              <a:rPr lang="zh-CN" sz="2800" dirty="0" smtClean="0"/>
              <a:t>心</a:t>
            </a:r>
            <a:r>
              <a:rPr lang="zh-CN" sz="2800" dirty="0" smtClean="0"/>
              <a:t>跟智结合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第三  </a:t>
            </a:r>
            <a:r>
              <a:rPr lang="zh-CN" sz="2800" dirty="0" smtClean="0"/>
              <a:t>先</a:t>
            </a:r>
            <a:r>
              <a:rPr lang="zh-CN" sz="2800" dirty="0" smtClean="0"/>
              <a:t>激     </a:t>
            </a:r>
            <a:r>
              <a:rPr lang="zh-CN" sz="2800" dirty="0" smtClean="0"/>
              <a:t>后</a:t>
            </a:r>
            <a:r>
              <a:rPr lang="zh-CN" sz="2800" dirty="0" smtClean="0"/>
              <a:t>励         </a:t>
            </a:r>
            <a:r>
              <a:rPr lang="zh-CN" sz="2800" dirty="0" smtClean="0"/>
              <a:t>激</a:t>
            </a:r>
            <a:r>
              <a:rPr lang="zh-CN" sz="2800" dirty="0" smtClean="0"/>
              <a:t>跟励结合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第四  </a:t>
            </a:r>
            <a:r>
              <a:rPr lang="zh-CN" sz="2800" dirty="0" smtClean="0"/>
              <a:t>先</a:t>
            </a:r>
            <a:r>
              <a:rPr lang="zh-CN" sz="2800" dirty="0" smtClean="0"/>
              <a:t>分     </a:t>
            </a:r>
            <a:r>
              <a:rPr lang="zh-CN" sz="2800" dirty="0" smtClean="0"/>
              <a:t>后</a:t>
            </a:r>
            <a:r>
              <a:rPr lang="zh-CN" sz="2800" dirty="0" smtClean="0"/>
              <a:t>合         </a:t>
            </a:r>
            <a:r>
              <a:rPr lang="zh-CN" sz="2800" dirty="0" smtClean="0"/>
              <a:t>分</a:t>
            </a:r>
            <a:r>
              <a:rPr lang="zh-CN" sz="2800" dirty="0" smtClean="0"/>
              <a:t>跟合结合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628800"/>
            <a:ext cx="7570787" cy="4602162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激励</a:t>
            </a:r>
            <a:r>
              <a:rPr lang="zh-CN" b="1" dirty="0" smtClean="0"/>
              <a:t>三部曲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激励我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激励他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相互激励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3568" y="1268760"/>
            <a:ext cx="7499350" cy="4891087"/>
          </a:xfrm>
        </p:spPr>
        <p:txBody>
          <a:bodyPr/>
          <a:lstStyle/>
          <a:p>
            <a:pPr eaLnBrk="1" hangingPunct="1">
              <a:defRPr/>
            </a:pPr>
            <a:endParaRPr lang="en-US" altLang="zh-CN" b="1" dirty="0" smtClean="0"/>
          </a:p>
          <a:p>
            <a:pPr eaLnBrk="1" hangingPunct="1">
              <a:defRPr/>
            </a:pPr>
            <a:r>
              <a:rPr lang="zh-CN" altLang="zh-CN" b="1" dirty="0" smtClean="0"/>
              <a:t>激励</a:t>
            </a:r>
            <a:r>
              <a:rPr lang="zh-CN" altLang="zh-CN" b="1" dirty="0" smtClean="0"/>
              <a:t>我重要呢  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zh-CN" b="1" dirty="0" smtClean="0"/>
              <a:t>       还是激励他重要  </a:t>
            </a:r>
            <a:r>
              <a:rPr lang="zh-CN" altLang="zh-CN" b="1" dirty="0" smtClean="0">
                <a:solidFill>
                  <a:srgbClr val="FF0000"/>
                </a:solidFill>
              </a:rPr>
              <a:t>?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/>
          </a:p>
          <a:p>
            <a:pPr eaLnBrk="1" hangingPunct="1">
              <a:defRPr/>
            </a:pPr>
            <a:r>
              <a:rPr lang="zh-CN" altLang="zh-CN" b="1" dirty="0" smtClean="0"/>
              <a:t> </a:t>
            </a:r>
            <a:r>
              <a:rPr lang="zh-CN" b="1" dirty="0" smtClean="0"/>
              <a:t>激励</a:t>
            </a:r>
            <a:r>
              <a:rPr lang="zh-CN" b="1" dirty="0" smtClean="0"/>
              <a:t>心重要呢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b="1" dirty="0" smtClean="0"/>
              <a:t>       还是激励智重要呢</a:t>
            </a:r>
            <a:r>
              <a:rPr lang="zh-CN" b="1" dirty="0" smtClean="0">
                <a:solidFill>
                  <a:srgbClr val="CC0000"/>
                </a:solidFill>
              </a:rPr>
              <a:t>  </a:t>
            </a:r>
            <a:r>
              <a:rPr lang="zh-CN" altLang="zh-CN" b="1" dirty="0" smtClean="0">
                <a:solidFill>
                  <a:srgbClr val="CC0000"/>
                </a:solidFill>
              </a:rPr>
              <a:t>? </a:t>
            </a:r>
            <a:r>
              <a:rPr lang="zh-CN" altLang="zh-CN" b="1" dirty="0" smtClean="0"/>
              <a:t> </a:t>
            </a:r>
            <a:endParaRPr lang="zh-CN" altLang="zh-CN" b="1" dirty="0" smtClean="0">
              <a:solidFill>
                <a:srgbClr val="CC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altLang="zh-CN" dirty="0" smtClean="0">
                <a:solidFill>
                  <a:srgbClr val="CC0000"/>
                </a:solidFill>
              </a:rPr>
              <a:t>    </a:t>
            </a:r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82184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b="1" dirty="0" smtClean="0"/>
              <a:t>激励</a:t>
            </a:r>
            <a:r>
              <a:rPr lang="zh-CN" b="1" dirty="0" smtClean="0"/>
              <a:t>的八个</a:t>
            </a:r>
            <a:r>
              <a:rPr lang="zh-CN" b="1" dirty="0" smtClean="0"/>
              <a:t>结合</a:t>
            </a:r>
            <a:endParaRPr lang="zh-CN" b="1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第五    保健跟激励结合    先保健后激励   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第六    制度跟艺术结合    先制度后艺术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第七    激励跟约束结合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sz="2800" dirty="0" smtClean="0"/>
              <a:t>第八    激励跟决策结合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58888" y="1628775"/>
            <a:ext cx="7427912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激励的两层含义</a:t>
            </a:r>
          </a:p>
          <a:p>
            <a:pPr eaLnBrk="1" hangingPunct="1"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　是激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eaLnBrk="1" hangingPunct="1">
              <a:defRPr/>
            </a:pPr>
            <a:r>
              <a:rPr lang="zh-CN" sz="2800" dirty="0" smtClean="0"/>
              <a:t>  第二　是励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四大</a:t>
            </a:r>
            <a:r>
              <a:rPr lang="zh-CN" b="1" dirty="0" smtClean="0"/>
              <a:t>领导行为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修己行为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定向行为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变革行为  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激励行为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sz="3200" dirty="0" smtClean="0">
                <a:solidFill>
                  <a:schemeClr val="tx1"/>
                </a:solidFill>
              </a:rPr>
              <a:t>第五讲  管理创新与领导权变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1773238"/>
            <a:ext cx="8075612" cy="4386262"/>
          </a:xfrm>
        </p:spPr>
        <p:txBody>
          <a:bodyPr/>
          <a:lstStyle/>
          <a:p>
            <a:pPr lvl="2" eaLnBrk="1" hangingPunct="1">
              <a:buFont typeface="Wingdings" pitchFamily="2" charset="2"/>
              <a:buNone/>
              <a:defRPr/>
            </a:pPr>
            <a:r>
              <a:rPr lang="zh-CN" altLang="zh-CN" sz="3200" dirty="0" smtClean="0"/>
              <a:t>   </a:t>
            </a:r>
            <a:r>
              <a:rPr lang="zh-CN" altLang="zh-CN" sz="2800" kern="1200" dirty="0" smtClean="0">
                <a:cs typeface="+mj-cs"/>
              </a:rPr>
              <a:t> </a:t>
            </a:r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683568" y="1700808"/>
            <a:ext cx="7786687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n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领导权变的四个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权</a:t>
            </a:r>
            <a:endParaRPr lang="en-US" altLang="zh-CN" sz="2800" b="1" dirty="0" smtClean="0">
              <a:latin typeface="+mj-ea"/>
              <a:ea typeface="+mj-ea"/>
              <a:cs typeface="+mj-cs"/>
            </a:endParaRPr>
          </a:p>
          <a:p>
            <a:pPr marL="1257300" lvl="2" indent="-3429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zh-CN" sz="2800" b="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</a:rPr>
              <a:t> </a:t>
            </a:r>
            <a:endParaRPr lang="en-US" altLang="zh-CN" sz="2800" b="0" dirty="0" smtClean="0"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ea typeface="宋体" pitchFamily="2" charset="-122"/>
            </a:endParaRPr>
          </a:p>
          <a:p>
            <a:pPr marL="1257300" lvl="2" indent="-3429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第一   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限制硬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权</a:t>
            </a:r>
            <a:endParaRPr lang="en-US" altLang="zh-CN" sz="2800" b="1" dirty="0" smtClean="0">
              <a:latin typeface="+mj-ea"/>
              <a:ea typeface="+mj-ea"/>
              <a:cs typeface="+mj-cs"/>
            </a:endParaRPr>
          </a:p>
          <a:p>
            <a:pPr marL="1257300" lvl="2" indent="-3429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第二   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多用软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权</a:t>
            </a:r>
            <a:endParaRPr lang="en-US" altLang="zh-CN" sz="2800" b="1" dirty="0" smtClean="0">
              <a:latin typeface="+mj-ea"/>
              <a:ea typeface="+mj-ea"/>
              <a:cs typeface="+mj-cs"/>
            </a:endParaRPr>
          </a:p>
          <a:p>
            <a:pPr marL="1257300" lvl="2" indent="-3429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  <a:hlinkClick r:id="rId2" action="ppaction://hlinksldjump"/>
              </a:rPr>
              <a:t>第三    </a:t>
            </a:r>
            <a:r>
              <a:rPr lang="zh-CN" sz="2800" b="1" dirty="0" smtClean="0">
                <a:latin typeface="+mj-ea"/>
                <a:ea typeface="+mj-ea"/>
                <a:cs typeface="+mj-cs"/>
                <a:hlinkClick r:id="rId2" action="ppaction://hlinksldjump"/>
              </a:rPr>
              <a:t>善于授权  </a:t>
            </a:r>
            <a:endParaRPr lang="en-US" altLang="zh-CN" sz="2800" b="1" dirty="0" smtClean="0">
              <a:latin typeface="+mj-ea"/>
              <a:ea typeface="+mj-ea"/>
              <a:cs typeface="+mj-cs"/>
            </a:endParaRPr>
          </a:p>
          <a:p>
            <a:pPr marL="1257300" lvl="2" indent="-342900"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  <a:hlinkClick r:id="rId3" action="ppaction://hlinksldjump"/>
              </a:rPr>
              <a:t>第四    </a:t>
            </a:r>
            <a:r>
              <a:rPr lang="zh-CN" sz="2800" b="1" dirty="0" smtClean="0">
                <a:latin typeface="+mj-ea"/>
                <a:ea typeface="+mj-ea"/>
                <a:cs typeface="+mj-cs"/>
                <a:hlinkClick r:id="rId3" action="ppaction://hlinksldjump"/>
              </a:rPr>
              <a:t>重在权变</a:t>
            </a:r>
            <a:endParaRPr lang="zh-CN" sz="2800" b="1" dirty="0" smtClean="0">
              <a:latin typeface="+mj-ea"/>
              <a:ea typeface="+mj-ea"/>
              <a:cs typeface="+mj-cs"/>
            </a:endParaRPr>
          </a:p>
          <a:p>
            <a:pPr marL="2971800" lvl="6" indent="-228600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defRPr/>
            </a:pPr>
            <a:endParaRPr lang="zh-CN" altLang="zh-CN" sz="2800" b="1" dirty="0" smtClean="0">
              <a:latin typeface="+mj-ea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528" y="1412776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授权的四大</a:t>
            </a:r>
            <a:r>
              <a:rPr lang="zh-CN" b="1" dirty="0" smtClean="0"/>
              <a:t>原则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授给做事的人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授给有责任心的人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授给有能力的人 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授给你信任的人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授权的三大</a:t>
            </a:r>
            <a:r>
              <a:rPr lang="zh-CN" b="1" dirty="0" smtClean="0"/>
              <a:t>好处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可以培养下级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可以激励人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授权就是分身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7786687" cy="546735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sz="2400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权变</a:t>
            </a:r>
            <a:endParaRPr lang="zh-CN" b="1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第一    角色的权变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>
                <a:hlinkClick r:id="rId2" action="ppaction://hlinksldjump"/>
              </a:rPr>
              <a:t>  第二    方圆的权变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第三    能力距离的权变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第四    心里距离的权变 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第五    因人而权变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第六    因关系权变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第七    因事而权变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第八    情境</a:t>
            </a:r>
            <a:r>
              <a:rPr lang="zh-CN" altLang="zh-CN" sz="2400" dirty="0" smtClean="0"/>
              <a:t>/</a:t>
            </a:r>
            <a:r>
              <a:rPr lang="zh-CN" sz="2400" dirty="0" smtClean="0"/>
              <a:t>环境的权变</a:t>
            </a:r>
            <a:endParaRPr lang="zh-CN" sz="24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412776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方圆</a:t>
            </a:r>
            <a:r>
              <a:rPr lang="zh-CN" b="1" dirty="0" smtClean="0"/>
              <a:t>权变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大方小圆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内方外圆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第三    后方先圆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严于律己  宽于待人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124744"/>
            <a:ext cx="7786687" cy="5467350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软</a:t>
            </a:r>
            <a:r>
              <a:rPr lang="zh-CN" b="1" dirty="0" smtClean="0"/>
              <a:t>权力</a:t>
            </a:r>
            <a:endParaRPr lang="zh-CN" b="1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</a:t>
            </a:r>
            <a:r>
              <a:rPr lang="en-US" altLang="zh-CN" sz="2400" dirty="0" smtClean="0"/>
              <a:t> </a:t>
            </a:r>
            <a:r>
              <a:rPr lang="zh-CN" sz="2400" dirty="0" smtClean="0"/>
              <a:t>第一    </a:t>
            </a:r>
            <a:r>
              <a:rPr lang="zh-CN" sz="2400" dirty="0" smtClean="0"/>
              <a:t>品德能带来软权力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第二    个性能带来软权力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第三    业务专长能带来软权力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第四    绩效业绩能带来软权力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第五    领导艺术能带来软权力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第六    资历能带来软权力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第七    能力能带来软权力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第八    人格能带来软权力</a:t>
            </a:r>
          </a:p>
        </p:txBody>
      </p:sp>
    </p:spTree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268760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四种管理境界</a:t>
            </a:r>
            <a:r>
              <a:rPr lang="zh-CN" altLang="zh-CN" b="1" dirty="0" smtClean="0"/>
              <a:t>(</a:t>
            </a:r>
            <a:r>
              <a:rPr lang="zh-CN" b="1" dirty="0" smtClean="0"/>
              <a:t>老子</a:t>
            </a:r>
            <a:r>
              <a:rPr lang="zh-CN" altLang="zh-CN" b="1" dirty="0" smtClean="0"/>
              <a:t>)</a:t>
            </a:r>
            <a:endParaRPr lang="zh-CN" altLang="zh-CN" dirty="0" smtClean="0"/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altLang="zh-CN" sz="2800" dirty="0" smtClean="0"/>
              <a:t>  </a:t>
            </a:r>
            <a:r>
              <a:rPr lang="zh-CN" sz="2800" dirty="0" smtClean="0"/>
              <a:t>第一    恨之恶之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第二    敬之畏之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第三    亲而誉之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第四    不知有之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7786687" cy="5178425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不知有之的六个</a:t>
            </a:r>
            <a:r>
              <a:rPr lang="zh-CN" b="1" dirty="0" smtClean="0"/>
              <a:t>靠</a:t>
            </a:r>
            <a:endParaRPr lang="zh-CN" b="1" dirty="0" smtClean="0"/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第一    靠氛围环境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第二    靠企业文化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第三    靠共同愿景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第四    靠规章制度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第五    靠人格魅力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第六    靠领导艺术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0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zh-CN" sz="3200" dirty="0" smtClean="0">
                <a:solidFill>
                  <a:schemeClr val="tx1"/>
                </a:solidFill>
              </a:rPr>
              <a:t>第六讲  管理创新与领导变革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8075612" cy="4386262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endParaRPr lang="zh-CN" altLang="zh-CN" sz="3200" b="1" dirty="0" smtClean="0">
              <a:cs typeface="+mj-cs"/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3200" dirty="0" smtClean="0">
              <a:cs typeface="+mj-cs"/>
            </a:endParaRPr>
          </a:p>
          <a:p>
            <a:pPr eaLnBrk="1" hangingPunct="1">
              <a:defRPr/>
            </a:pPr>
            <a:endParaRPr lang="zh-CN" altLang="zh-CN" sz="3200" b="1" dirty="0" smtClean="0">
              <a:cs typeface="+mj-cs"/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zh-CN" altLang="zh-CN" sz="3200" dirty="0" smtClean="0">
                <a:cs typeface="+mj-cs"/>
              </a:rPr>
              <a:t>    </a:t>
            </a: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539552" y="1556792"/>
            <a:ext cx="7786687" cy="388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fontAlgn="base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n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领导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理论的四个发展阶段</a:t>
            </a:r>
          </a:p>
          <a:p>
            <a:pPr marL="342900" indent="-342900" fontAlgn="base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None/>
              <a:defRPr/>
            </a:pPr>
            <a:endParaRPr lang="zh-CN" sz="2800" b="1" dirty="0" smtClean="0">
              <a:latin typeface="+mj-ea"/>
              <a:ea typeface="+mj-ea"/>
              <a:cs typeface="+mj-cs"/>
            </a:endParaRP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  <a:hlinkClick r:id="rId2" action="ppaction://hlinksldjump"/>
              </a:rPr>
              <a:t> </a:t>
            </a:r>
            <a:r>
              <a:rPr lang="zh-CN" sz="2800" b="1" dirty="0" smtClean="0">
                <a:latin typeface="+mj-ea"/>
                <a:ea typeface="+mj-ea"/>
                <a:cs typeface="+mj-cs"/>
                <a:hlinkClick r:id="rId2" action="ppaction://hlinksldjump"/>
              </a:rPr>
              <a:t>第一    领导特质</a:t>
            </a:r>
            <a:endParaRPr lang="zh-CN" sz="2800" b="1" dirty="0" smtClean="0">
              <a:latin typeface="+mj-ea"/>
              <a:ea typeface="+mj-ea"/>
              <a:cs typeface="+mj-cs"/>
            </a:endParaRP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  <a:hlinkClick r:id="rId3" action="ppaction://hlinksldjump"/>
              </a:rPr>
              <a:t> </a:t>
            </a:r>
            <a:r>
              <a:rPr lang="zh-CN" sz="2800" b="1" dirty="0" smtClean="0">
                <a:latin typeface="+mj-ea"/>
                <a:ea typeface="+mj-ea"/>
                <a:cs typeface="+mj-cs"/>
                <a:hlinkClick r:id="rId3" action="ppaction://hlinksldjump"/>
              </a:rPr>
              <a:t>第二    领导行为</a:t>
            </a:r>
            <a:endParaRPr lang="zh-CN" sz="2800" b="1" dirty="0" smtClean="0">
              <a:latin typeface="+mj-ea"/>
              <a:ea typeface="+mj-ea"/>
              <a:cs typeface="+mj-cs"/>
            </a:endParaRP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defRPr/>
            </a:pPr>
            <a:r>
              <a:rPr lang="en-US" altLang="zh-CN" sz="2800" b="1" dirty="0" smtClean="0">
                <a:latin typeface="+mj-ea"/>
                <a:ea typeface="+mj-ea"/>
                <a:cs typeface="+mj-cs"/>
              </a:rPr>
              <a:t>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第三   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领导权变  </a:t>
            </a: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defRPr/>
            </a:pPr>
            <a:r>
              <a:rPr lang="zh-CN" sz="2800" b="1" dirty="0" smtClean="0">
                <a:latin typeface="+mj-ea"/>
                <a:ea typeface="+mj-ea"/>
                <a:cs typeface="+mj-cs"/>
              </a:rPr>
              <a:t> </a:t>
            </a:r>
            <a:r>
              <a:rPr lang="zh-CN" sz="2800" b="1" dirty="0" smtClean="0">
                <a:latin typeface="+mj-ea"/>
                <a:ea typeface="+mj-ea"/>
                <a:cs typeface="+mj-cs"/>
              </a:rPr>
              <a:t>第四    领导变革</a:t>
            </a:r>
          </a:p>
          <a:p>
            <a:pPr marL="1143000" lvl="2" indent="-228600" fontAlgn="base">
              <a:spcBef>
                <a:spcPct val="20000"/>
              </a:spcBef>
              <a:buClr>
                <a:schemeClr val="accent2"/>
              </a:buClr>
              <a:buSzPct val="90000"/>
              <a:buFont typeface="Wingdings" pitchFamily="2" charset="2"/>
              <a:buNone/>
              <a:defRPr/>
            </a:pPr>
            <a:endParaRPr lang="zh-CN" altLang="zh-CN" sz="2800" b="1" dirty="0" smtClean="0">
              <a:latin typeface="+mj-ea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58888" y="1600200"/>
            <a:ext cx="7427912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管理的重点在</a:t>
            </a:r>
            <a:r>
              <a:rPr lang="zh-CN" b="1" dirty="0" smtClean="0">
                <a:solidFill>
                  <a:srgbClr val="CC0000"/>
                </a:solidFill>
              </a:rPr>
              <a:t>理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b="1" dirty="0" smtClean="0"/>
          </a:p>
          <a:p>
            <a:pPr eaLnBrk="1" hangingPunct="1">
              <a:defRPr/>
            </a:pPr>
            <a:r>
              <a:rPr lang="zh-CN" b="1" dirty="0" smtClean="0"/>
              <a:t>  决策的重点在</a:t>
            </a:r>
            <a:r>
              <a:rPr lang="zh-CN" b="1" dirty="0" smtClean="0">
                <a:solidFill>
                  <a:srgbClr val="CC0000"/>
                </a:solidFill>
              </a:rPr>
              <a:t>决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b="1" dirty="0" smtClean="0"/>
          </a:p>
          <a:p>
            <a:pPr eaLnBrk="1" hangingPunct="1">
              <a:defRPr/>
            </a:pPr>
            <a:r>
              <a:rPr lang="zh-CN" b="1" dirty="0" smtClean="0"/>
              <a:t>  激励的重点在</a:t>
            </a:r>
            <a:r>
              <a:rPr lang="zh-CN" b="1" dirty="0" smtClean="0">
                <a:solidFill>
                  <a:srgbClr val="CC0000"/>
                </a:solidFill>
              </a:rPr>
              <a:t>励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340768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领导</a:t>
            </a:r>
            <a:r>
              <a:rPr lang="zh-CN" b="1" dirty="0" smtClean="0"/>
              <a:t>特质</a:t>
            </a:r>
            <a:endParaRPr lang="zh-CN" b="1" dirty="0" smtClean="0"/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第一    情商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第二    胆商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第三    智商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第四    德商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268760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领导行为</a:t>
            </a:r>
            <a:endParaRPr lang="zh-CN" b="1" dirty="0" smtClean="0"/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第一    修己行为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第二    定向行为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第三    用人</a:t>
            </a:r>
            <a:r>
              <a:rPr lang="zh-CN" altLang="zh-CN" sz="2800" dirty="0" smtClean="0"/>
              <a:t>/</a:t>
            </a:r>
            <a:r>
              <a:rPr lang="zh-CN" sz="2800" dirty="0" smtClean="0"/>
              <a:t>激励行为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第四    变革行为 </a:t>
            </a:r>
          </a:p>
          <a:p>
            <a:pPr lvl="2" eaLnBrk="1" hangingPunct="1">
              <a:lnSpc>
                <a:spcPct val="100000"/>
              </a:lnSpc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484784"/>
            <a:ext cx="7786687" cy="4675187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zh-CN" altLang="zh-CN" sz="3200" b="1" dirty="0" smtClean="0"/>
              <a:t>  </a:t>
            </a:r>
            <a:r>
              <a:rPr lang="en-US" altLang="zh-CN" sz="3200" b="1" dirty="0" smtClean="0"/>
              <a:t>    </a:t>
            </a:r>
            <a:r>
              <a:rPr lang="zh-CN" sz="3200" b="1" dirty="0" smtClean="0"/>
              <a:t>领导</a:t>
            </a:r>
            <a:r>
              <a:rPr lang="zh-CN" sz="3200" b="1" dirty="0" smtClean="0"/>
              <a:t>的创新，不是领导者的创新，而是领导者创造环境，创造条件让被领导者创新，让员工创新，让基层创新。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32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484784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领导变革的四个</a:t>
            </a:r>
            <a:r>
              <a:rPr lang="zh-CN" b="1" dirty="0" smtClean="0"/>
              <a:t>含义</a:t>
            </a:r>
            <a:endParaRPr lang="zh-CN" b="1" dirty="0" smtClean="0"/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第一    发现变革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第二    顺应变革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第三    发现机会</a:t>
            </a:r>
          </a:p>
          <a:p>
            <a:pPr lvl="2" eaLnBrk="1" hangingPunct="1">
              <a:lnSpc>
                <a:spcPct val="100000"/>
              </a:lnSpc>
              <a:defRPr/>
            </a:pPr>
            <a:r>
              <a:rPr lang="zh-CN" sz="2800" dirty="0" smtClean="0"/>
              <a:t>  第四    推动变革　引导变革 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412776"/>
            <a:ext cx="7786687" cy="467518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毛泽东提出两个</a:t>
            </a:r>
            <a:r>
              <a:rPr lang="zh-CN" b="1" dirty="0" smtClean="0"/>
              <a:t>务必</a:t>
            </a:r>
            <a:endParaRPr lang="en-US" altLang="zh-CN" b="1" dirty="0" smtClean="0"/>
          </a:p>
          <a:p>
            <a:pPr eaLnBrk="1" hangingPunct="1">
              <a:lnSpc>
                <a:spcPct val="100000"/>
              </a:lnSpc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务必</a:t>
            </a:r>
            <a:r>
              <a:rPr lang="zh-CN" sz="2800" dirty="0" smtClean="0"/>
              <a:t>谦虚谨慎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务必艰苦奋斗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484784"/>
            <a:ext cx="7786687" cy="4675187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 </a:t>
            </a:r>
            <a:r>
              <a:rPr lang="zh-CN" b="1" dirty="0" smtClean="0"/>
              <a:t>胡锦涛提出两个牢记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第一    情为民所</a:t>
            </a:r>
            <a:r>
              <a:rPr lang="zh-CN" sz="2800" dirty="0" smtClean="0"/>
              <a:t>系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defRPr/>
            </a:pPr>
            <a:r>
              <a:rPr lang="zh-CN" sz="2800" dirty="0" smtClean="0"/>
              <a:t>  第二    利为民所谋</a:t>
            </a:r>
            <a:endParaRPr lang="zh-CN" sz="2800" dirty="0" smtClean="0">
              <a:solidFill>
                <a:srgbClr val="CC0000"/>
              </a:solidFill>
            </a:endParaRP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484784"/>
            <a:ext cx="7786687" cy="46751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defRPr/>
            </a:pPr>
            <a:r>
              <a:rPr lang="zh-CN" altLang="zh-CN" b="1" dirty="0" smtClean="0"/>
              <a:t>  </a:t>
            </a:r>
            <a:r>
              <a:rPr lang="zh-CN" b="1" dirty="0" smtClean="0"/>
              <a:t>领导变革的四个</a:t>
            </a:r>
            <a:r>
              <a:rPr lang="zh-CN" b="1" dirty="0" smtClean="0"/>
              <a:t>内容</a:t>
            </a:r>
            <a:endParaRPr lang="zh-CN" b="1" dirty="0" smtClean="0"/>
          </a:p>
          <a:p>
            <a:pPr lvl="2" eaLnBrk="1" hangingPunct="1">
              <a:defRPr/>
            </a:pPr>
            <a:r>
              <a:rPr lang="zh-CN" sz="2800" dirty="0" smtClean="0"/>
              <a:t>  </a:t>
            </a:r>
            <a:r>
              <a:rPr lang="zh-CN" sz="2800" dirty="0" smtClean="0">
                <a:solidFill>
                  <a:schemeClr val="hlink"/>
                </a:solidFill>
              </a:rPr>
              <a:t>第一    角色的变化</a:t>
            </a:r>
          </a:p>
          <a:p>
            <a:pPr lvl="2" eaLnBrk="1" hangingPunct="1">
              <a:defRPr/>
            </a:pPr>
            <a:r>
              <a:rPr lang="zh-CN" sz="2800" dirty="0" smtClean="0"/>
              <a:t>  </a:t>
            </a:r>
            <a:r>
              <a:rPr lang="zh-CN" sz="2800" dirty="0" smtClean="0">
                <a:solidFill>
                  <a:schemeClr val="hlink"/>
                </a:solidFill>
              </a:rPr>
              <a:t>第二    观念的变化</a:t>
            </a:r>
          </a:p>
          <a:p>
            <a:pPr lvl="2" eaLnBrk="1" hangingPunct="1">
              <a:defRPr/>
            </a:pPr>
            <a:r>
              <a:rPr lang="zh-CN" sz="2800" dirty="0" smtClean="0"/>
              <a:t>  第三    方式的变化</a:t>
            </a:r>
          </a:p>
          <a:p>
            <a:pPr lvl="2" eaLnBrk="1" hangingPunct="1">
              <a:defRPr/>
            </a:pPr>
            <a:r>
              <a:rPr lang="zh-CN" sz="2800" dirty="0" smtClean="0"/>
              <a:t>  第四    制度和文化的变化　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1520" y="1319213"/>
            <a:ext cx="8496944" cy="5538787"/>
          </a:xfrm>
        </p:spPr>
        <p:txBody>
          <a:bodyPr/>
          <a:lstStyle/>
          <a:p>
            <a:pPr eaLnBrk="1" hangingPunct="1">
              <a:lnSpc>
                <a:spcPct val="100000"/>
              </a:lnSpc>
              <a:buNone/>
              <a:defRPr/>
            </a:pPr>
            <a:r>
              <a:rPr lang="zh-CN" dirty="0" smtClean="0"/>
              <a:t>一</a:t>
            </a:r>
            <a:r>
              <a:rPr lang="zh-CN" dirty="0" smtClean="0"/>
              <a:t>、</a:t>
            </a:r>
            <a:r>
              <a:rPr lang="zh-CN" b="1" dirty="0" smtClean="0"/>
              <a:t>角色转化的五</a:t>
            </a:r>
            <a:r>
              <a:rPr lang="zh-CN" b="1" dirty="0" smtClean="0"/>
              <a:t>点</a:t>
            </a:r>
            <a:endParaRPr lang="en-US" altLang="zh-CN" b="1" dirty="0" smtClean="0"/>
          </a:p>
          <a:p>
            <a:pPr eaLnBrk="1" hangingPunct="1">
              <a:lnSpc>
                <a:spcPct val="100000"/>
              </a:lnSpc>
              <a:buNone/>
              <a:defRPr/>
            </a:pPr>
            <a:endParaRPr lang="zh-CN" b="1" dirty="0" smtClean="0"/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CN" sz="2400" dirty="0" smtClean="0"/>
              <a:t>第一  </a:t>
            </a:r>
            <a:r>
              <a:rPr lang="zh-CN" sz="2400" dirty="0" smtClean="0"/>
              <a:t>由</a:t>
            </a:r>
            <a:r>
              <a:rPr lang="zh-CN" sz="2400" dirty="0" smtClean="0"/>
              <a:t>运动员转为教练员辅导员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CN" sz="2400" dirty="0" smtClean="0"/>
              <a:t>第二  </a:t>
            </a:r>
            <a:r>
              <a:rPr lang="zh-CN" sz="2400" dirty="0" smtClean="0"/>
              <a:t>由</a:t>
            </a:r>
            <a:r>
              <a:rPr lang="zh-CN" sz="2400" dirty="0" smtClean="0"/>
              <a:t>做事之人转为用人之人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buNone/>
              <a:defRPr/>
            </a:pPr>
            <a:r>
              <a:rPr lang="zh-CN" sz="2400" dirty="0" smtClean="0"/>
              <a:t>第三  </a:t>
            </a:r>
            <a:r>
              <a:rPr lang="zh-CN" sz="2400" dirty="0" smtClean="0"/>
              <a:t>由</a:t>
            </a:r>
            <a:r>
              <a:rPr lang="zh-CN" sz="2400" dirty="0" smtClean="0"/>
              <a:t>直接创造效益的人转为</a:t>
            </a:r>
            <a:r>
              <a:rPr lang="zh-CN" sz="2400" dirty="0" smtClean="0"/>
              <a:t>提供</a:t>
            </a:r>
            <a:r>
              <a:rPr lang="zh-CN" altLang="zh-CN" sz="2400" dirty="0" smtClean="0"/>
              <a:t>条件的人</a:t>
            </a:r>
            <a:r>
              <a:rPr lang="zh-CN" sz="2400" dirty="0" smtClean="0"/>
              <a:t>　　　　　　　　　　　　　　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CN" sz="2400" dirty="0" smtClean="0"/>
              <a:t>第四  </a:t>
            </a:r>
            <a:r>
              <a:rPr lang="zh-CN" sz="2400" dirty="0" smtClean="0"/>
              <a:t>由</a:t>
            </a:r>
            <a:r>
              <a:rPr lang="zh-CN" sz="2400" dirty="0" smtClean="0"/>
              <a:t>个人业绩实现者转为组织</a:t>
            </a:r>
            <a:r>
              <a:rPr lang="zh-CN" sz="2400" dirty="0" smtClean="0"/>
              <a:t>的业绩</a:t>
            </a:r>
            <a:r>
              <a:rPr lang="zh-CN" sz="2400" dirty="0" smtClean="0"/>
              <a:t>者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zh-CN" sz="2400" dirty="0" smtClean="0"/>
              <a:t>第五　</a:t>
            </a:r>
            <a:r>
              <a:rPr lang="zh-CN" sz="2400" dirty="0" smtClean="0"/>
              <a:t>先</a:t>
            </a:r>
            <a:r>
              <a:rPr lang="zh-CN" sz="2400" dirty="0" smtClean="0"/>
              <a:t>由一个员工转为管理者再</a:t>
            </a:r>
            <a:r>
              <a:rPr lang="zh-CN" sz="2400" dirty="0" smtClean="0"/>
              <a:t>进一步</a:t>
            </a:r>
            <a:r>
              <a:rPr lang="zh-CN" sz="2400" dirty="0" smtClean="0"/>
              <a:t>提升为领导者</a:t>
            </a:r>
            <a:endParaRPr lang="zh-CN" sz="24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196752"/>
            <a:ext cx="7705725" cy="5106987"/>
          </a:xfrm>
        </p:spPr>
        <p:txBody>
          <a:bodyPr/>
          <a:lstStyle/>
          <a:p>
            <a:pPr eaLnBrk="1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zh-CN" dirty="0" smtClean="0"/>
              <a:t>二</a:t>
            </a:r>
            <a:r>
              <a:rPr lang="zh-CN" dirty="0" smtClean="0"/>
              <a:t>、</a:t>
            </a:r>
            <a:r>
              <a:rPr lang="zh-CN" b="1" dirty="0" smtClean="0"/>
              <a:t>观念转变的四</a:t>
            </a:r>
            <a:r>
              <a:rPr lang="zh-CN" b="1" dirty="0" smtClean="0"/>
              <a:t>点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400" dirty="0" smtClean="0"/>
              <a:t>    </a:t>
            </a:r>
            <a:r>
              <a:rPr lang="zh-CN" sz="2400" b="1" dirty="0" smtClean="0"/>
              <a:t>第一 </a:t>
            </a:r>
            <a:r>
              <a:rPr lang="en-US" altLang="zh-CN" sz="2400" b="1" dirty="0" smtClean="0"/>
              <a:t> </a:t>
            </a:r>
            <a:r>
              <a:rPr lang="zh-CN" sz="2400" b="1" dirty="0" smtClean="0"/>
              <a:t>由重视目标和指标转换为重视目的和价值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400" b="1" dirty="0" smtClean="0"/>
              <a:t>    </a:t>
            </a:r>
            <a:r>
              <a:rPr lang="zh-CN" sz="2400" b="1" dirty="0" smtClean="0"/>
              <a:t>第二  过程</a:t>
            </a:r>
            <a:r>
              <a:rPr lang="zh-CN" sz="2400" b="1" dirty="0" smtClean="0"/>
              <a:t>没有结果重要，动机没有结果重要</a:t>
            </a:r>
          </a:p>
          <a:p>
            <a:pPr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sz="2400" b="1" dirty="0" smtClean="0"/>
              <a:t>    </a:t>
            </a:r>
            <a:r>
              <a:rPr lang="zh-CN" sz="2400" b="1" dirty="0" smtClean="0"/>
              <a:t>第三  成本</a:t>
            </a:r>
            <a:r>
              <a:rPr lang="zh-CN" sz="2400" b="1" dirty="0" smtClean="0"/>
              <a:t>没有价值重要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altLang="zh-CN" sz="2400" b="1" dirty="0" smtClean="0"/>
              <a:t>    </a:t>
            </a:r>
            <a:r>
              <a:rPr lang="zh-CN" sz="2400" b="1" dirty="0" smtClean="0"/>
              <a:t>第四  效率</a:t>
            </a:r>
            <a:r>
              <a:rPr lang="zh-CN" sz="2400" b="1" dirty="0" smtClean="0"/>
              <a:t>没有效益重要　</a:t>
            </a:r>
          </a:p>
          <a:p>
            <a:pPr lvl="2" eaLnBrk="1" hangingPunct="1">
              <a:lnSpc>
                <a:spcPct val="150000"/>
              </a:lnSpc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7544" y="1196752"/>
            <a:ext cx="7786687" cy="4675188"/>
          </a:xfrm>
        </p:spPr>
        <p:txBody>
          <a:bodyPr/>
          <a:lstStyle/>
          <a:p>
            <a:pPr eaLnBrk="1" hangingPunct="1">
              <a:lnSpc>
                <a:spcPct val="200000"/>
              </a:lnSpc>
              <a:buNone/>
              <a:defRPr/>
            </a:pPr>
            <a:r>
              <a:rPr lang="zh-CN" b="1" dirty="0" smtClean="0"/>
              <a:t>三</a:t>
            </a:r>
            <a:r>
              <a:rPr lang="zh-CN" b="1" dirty="0" smtClean="0"/>
              <a:t>、领导方式转变的四</a:t>
            </a:r>
            <a:r>
              <a:rPr lang="zh-CN" b="1" dirty="0" smtClean="0"/>
              <a:t>点</a:t>
            </a:r>
            <a:endParaRPr lang="zh-CN" sz="2800" dirty="0" smtClean="0"/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第一    由刚到柔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第二    注重沟通认同</a:t>
            </a:r>
            <a:endParaRPr lang="zh-CN" sz="2400" dirty="0" smtClean="0">
              <a:solidFill>
                <a:srgbClr val="CC0000"/>
              </a:solidFill>
            </a:endParaRP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第三    女性走上企业政府岗位</a:t>
            </a:r>
          </a:p>
          <a:p>
            <a:pPr lvl="2" eaLnBrk="1" hangingPunct="1">
              <a:lnSpc>
                <a:spcPct val="90000"/>
              </a:lnSpc>
              <a:defRPr/>
            </a:pPr>
            <a:r>
              <a:rPr lang="zh-CN" sz="2400" dirty="0" smtClean="0"/>
              <a:t>  第四    由硬权力转换为软权力　</a:t>
            </a:r>
          </a:p>
          <a:p>
            <a:pPr lvl="2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zh-CN" sz="2800" dirty="0" smtClean="0"/>
          </a:p>
          <a:p>
            <a:pPr eaLnBrk="1" hangingPunct="1">
              <a:lnSpc>
                <a:spcPct val="90000"/>
              </a:lnSpc>
              <a:buNone/>
              <a:defRPr/>
            </a:pPr>
            <a:r>
              <a:rPr lang="zh-CN" b="1" dirty="0" smtClean="0"/>
              <a:t>四</a:t>
            </a:r>
            <a:r>
              <a:rPr lang="zh-CN" b="1" dirty="0" smtClean="0"/>
              <a:t>、制度和文化的变化</a:t>
            </a:r>
            <a:r>
              <a:rPr lang="zh-CN" dirty="0" smtClean="0"/>
              <a:t>　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zh-CN" altLang="zh-CN" sz="2800" dirty="0" smtClean="0">
              <a:solidFill>
                <a:srgbClr val="CC0000"/>
              </a:solidFill>
            </a:endParaRP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58888" y="1600200"/>
            <a:ext cx="7427912" cy="4530725"/>
          </a:xfrm>
        </p:spPr>
        <p:txBody>
          <a:bodyPr/>
          <a:lstStyle/>
          <a:p>
            <a:pPr eaLnBrk="1" hangingPunct="1">
              <a:defRPr/>
            </a:pPr>
            <a:r>
              <a:rPr lang="zh-CN" altLang="zh-CN" dirty="0" smtClean="0"/>
              <a:t> </a:t>
            </a:r>
            <a:r>
              <a:rPr lang="zh-CN" altLang="zh-CN" b="1" dirty="0" smtClean="0"/>
              <a:t> </a:t>
            </a:r>
            <a:r>
              <a:rPr lang="zh-CN" b="1" dirty="0" smtClean="0"/>
              <a:t>领导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zh-CN" dirty="0" smtClean="0"/>
          </a:p>
          <a:p>
            <a:pPr lvl="2" eaLnBrk="1" hangingPunct="1">
              <a:defRPr/>
            </a:pPr>
            <a:r>
              <a:rPr lang="zh-CN" sz="2800" dirty="0" smtClean="0"/>
              <a:t>  先领后导</a:t>
            </a:r>
          </a:p>
          <a:p>
            <a:pPr lvl="2" eaLnBrk="1" hangingPunct="1">
              <a:buFont typeface="Wingdings" pitchFamily="2" charset="2"/>
              <a:buNone/>
              <a:defRPr/>
            </a:pPr>
            <a:endParaRPr lang="zh-CN" sz="2800" dirty="0" smtClean="0"/>
          </a:p>
          <a:p>
            <a:pPr lvl="2" eaLnBrk="1" hangingPunct="1">
              <a:defRPr/>
            </a:pPr>
            <a:r>
              <a:rPr lang="zh-CN" sz="2800" dirty="0" smtClean="0"/>
              <a:t>  多导少领</a:t>
            </a:r>
          </a:p>
          <a:p>
            <a:pPr eaLnBrk="1" hangingPunct="1">
              <a:defRPr/>
            </a:pPr>
            <a:endParaRPr lang="zh-CN" altLang="zh-CN" dirty="0" smtClean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123728" y="1268760"/>
            <a:ext cx="3384375" cy="3427288"/>
            <a:chOff x="0" y="0"/>
            <a:chExt cx="2938" cy="2517"/>
          </a:xfrm>
        </p:grpSpPr>
        <p:sp>
          <p:nvSpPr>
            <p:cNvPr id="87043" name="Oval 6"/>
            <p:cNvSpPr>
              <a:spLocks noChangeArrowheads="1"/>
            </p:cNvSpPr>
            <p:nvPr/>
          </p:nvSpPr>
          <p:spPr bwMode="auto">
            <a:xfrm>
              <a:off x="0" y="0"/>
              <a:ext cx="2938" cy="2517"/>
            </a:xfrm>
            <a:prstGeom prst="ellipse">
              <a:avLst/>
            </a:prstGeom>
            <a:solidFill>
              <a:srgbClr val="FFCC00"/>
            </a:solidFill>
            <a:ln w="57150" cmpd="sng">
              <a:solidFill>
                <a:srgbClr val="6633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fontAlgn="base">
                <a:buFont typeface="Arial" pitchFamily="34" charset="0"/>
                <a:buNone/>
                <a:defRPr/>
              </a:pPr>
              <a:endParaRPr lang="zh-CN" altLang="zh-CN" sz="18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7044" name="AutoShape 7"/>
            <p:cNvSpPr>
              <a:spLocks noChangeArrowheads="1"/>
            </p:cNvSpPr>
            <p:nvPr/>
          </p:nvSpPr>
          <p:spPr bwMode="auto">
            <a:xfrm rot="5400000" flipV="1">
              <a:off x="1880" y="517"/>
              <a:ext cx="319" cy="871"/>
            </a:xfrm>
            <a:prstGeom prst="moon">
              <a:avLst>
                <a:gd name="adj" fmla="val 64583"/>
              </a:avLst>
            </a:prstGeom>
            <a:solidFill>
              <a:srgbClr val="FFCC00"/>
            </a:solidFill>
            <a:ln w="57150" cmpd="sng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buFont typeface="Arial" pitchFamily="34" charset="0"/>
                <a:buNone/>
                <a:defRPr/>
              </a:pPr>
              <a:endParaRPr lang="zh-CN" altLang="zh-CN" sz="18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7045" name="AutoShape 8"/>
            <p:cNvSpPr>
              <a:spLocks noChangeArrowheads="1"/>
            </p:cNvSpPr>
            <p:nvPr/>
          </p:nvSpPr>
          <p:spPr bwMode="auto">
            <a:xfrm rot="16200000">
              <a:off x="1215" y="1025"/>
              <a:ext cx="502" cy="1307"/>
            </a:xfrm>
            <a:prstGeom prst="moon">
              <a:avLst>
                <a:gd name="adj" fmla="val 58681"/>
              </a:avLst>
            </a:prstGeom>
            <a:solidFill>
              <a:srgbClr val="FFCC00"/>
            </a:solidFill>
            <a:ln w="57150" cmpd="sng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buFont typeface="Arial" pitchFamily="34" charset="0"/>
                <a:buNone/>
                <a:defRPr/>
              </a:pPr>
              <a:endParaRPr lang="zh-CN" altLang="zh-CN" sz="18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  <p:sp>
          <p:nvSpPr>
            <p:cNvPr id="87046" name="AutoShape 9"/>
            <p:cNvSpPr>
              <a:spLocks noChangeArrowheads="1"/>
            </p:cNvSpPr>
            <p:nvPr/>
          </p:nvSpPr>
          <p:spPr bwMode="auto">
            <a:xfrm rot="5400000" flipV="1">
              <a:off x="719" y="512"/>
              <a:ext cx="308" cy="871"/>
            </a:xfrm>
            <a:prstGeom prst="moon">
              <a:avLst>
                <a:gd name="adj" fmla="val 66667"/>
              </a:avLst>
            </a:prstGeom>
            <a:solidFill>
              <a:srgbClr val="FFCC00"/>
            </a:solidFill>
            <a:ln w="57150" cmpd="sng">
              <a:solidFill>
                <a:srgbClr val="6633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buFont typeface="Arial" pitchFamily="34" charset="0"/>
                <a:buNone/>
                <a:defRPr/>
              </a:pPr>
              <a:endParaRPr lang="zh-CN" altLang="zh-CN" sz="1800" b="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ea typeface="宋体" pitchFamily="2" charset="-122"/>
                <a:cs typeface="Arial" pitchFamily="34" charset="0"/>
              </a:endParaRPr>
            </a:p>
          </p:txBody>
        </p:sp>
      </p:grpSp>
      <p:sp>
        <p:nvSpPr>
          <p:cNvPr id="83971" name="TextBox 14"/>
          <p:cNvSpPr txBox="1">
            <a:spLocks noChangeArrowheads="1"/>
          </p:cNvSpPr>
          <p:nvPr/>
        </p:nvSpPr>
        <p:spPr bwMode="auto">
          <a:xfrm>
            <a:off x="1835696" y="4941168"/>
            <a:ext cx="43576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base"/>
            <a:r>
              <a:rPr lang="zh-CN" sz="4800" b="0" dirty="0">
                <a:cs typeface="Arial" charset="0"/>
              </a:rPr>
              <a:t>谢   谢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87624" y="1772816"/>
            <a:ext cx="7354887" cy="45307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zh-CN" b="1" dirty="0" smtClean="0"/>
              <a:t>管理                  </a:t>
            </a:r>
            <a:r>
              <a:rPr lang="zh-CN" b="1" dirty="0" smtClean="0"/>
              <a:t>决策</a:t>
            </a:r>
            <a:endParaRPr lang="en-US" altLang="zh-CN" b="1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zh-CN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b="1" dirty="0" smtClean="0"/>
              <a:t>        </a:t>
            </a:r>
            <a:r>
              <a:rPr lang="zh-CN" b="1" dirty="0" smtClean="0">
                <a:solidFill>
                  <a:srgbClr val="CC0000"/>
                </a:solidFill>
              </a:rPr>
              <a:t>四</a:t>
            </a:r>
            <a:r>
              <a:rPr lang="zh-CN" b="1" dirty="0" smtClean="0">
                <a:solidFill>
                  <a:srgbClr val="CC0000"/>
                </a:solidFill>
              </a:rPr>
              <a:t>个</a:t>
            </a:r>
            <a:r>
              <a:rPr lang="zh-CN" b="1" dirty="0" smtClean="0">
                <a:solidFill>
                  <a:srgbClr val="CC0000"/>
                </a:solidFill>
              </a:rPr>
              <a:t>概念</a:t>
            </a:r>
            <a:endParaRPr lang="en-US" altLang="zh-CN" b="1" dirty="0" smtClean="0">
              <a:solidFill>
                <a:srgbClr val="CC0000"/>
              </a:solidFill>
            </a:endParaRPr>
          </a:p>
          <a:p>
            <a:pPr eaLnBrk="1" hangingPunct="1">
              <a:buFont typeface="Wingdings" pitchFamily="2" charset="2"/>
              <a:buNone/>
              <a:defRPr/>
            </a:pPr>
            <a:endParaRPr lang="zh-CN" b="1" dirty="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zh-CN" b="1" dirty="0" smtClean="0"/>
              <a:t>激励                  </a:t>
            </a:r>
            <a:r>
              <a:rPr lang="zh-CN" b="1" dirty="0" smtClean="0"/>
              <a:t>领导</a:t>
            </a:r>
            <a:endParaRPr lang="zh-CN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黑体"/>
        <a:cs typeface=""/>
      </a:majorFont>
      <a:minorFont>
        <a:latin typeface="Arial"/>
        <a:ea typeface="方正中等线简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13261</TotalTime>
  <Words>2171</Words>
  <Application>Microsoft Office PowerPoint</Application>
  <PresentationFormat>全屏显示(4:3)</PresentationFormat>
  <Paragraphs>419</Paragraphs>
  <Slides>80</Slides>
  <Notes>3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80</vt:i4>
      </vt:variant>
    </vt:vector>
  </HeadingPairs>
  <TitlesOfParts>
    <vt:vector size="81" baseType="lpstr">
      <vt:lpstr>1</vt:lpstr>
      <vt:lpstr>幻灯片 1</vt:lpstr>
      <vt:lpstr>幻灯片 2</vt:lpstr>
      <vt:lpstr>幻灯片 3</vt:lpstr>
      <vt:lpstr>第一讲  管理创新与新领导观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  <vt:lpstr>幻灯片 17</vt:lpstr>
      <vt:lpstr>幻灯片 18</vt:lpstr>
      <vt:lpstr>幻灯片 19</vt:lpstr>
      <vt:lpstr>幻灯片 20</vt:lpstr>
      <vt:lpstr>幻灯片 21</vt:lpstr>
      <vt:lpstr>幻灯片 22</vt:lpstr>
      <vt:lpstr>第二讲  管理创新与领导决策</vt:lpstr>
      <vt:lpstr>幻灯片 24</vt:lpstr>
      <vt:lpstr>幻灯片 25</vt:lpstr>
      <vt:lpstr>幻灯片 26</vt:lpstr>
      <vt:lpstr>幻灯片 27</vt:lpstr>
      <vt:lpstr>幻灯片 28</vt:lpstr>
      <vt:lpstr>幻灯片 29</vt:lpstr>
      <vt:lpstr>幻灯片 30</vt:lpstr>
      <vt:lpstr>幻灯片 31</vt:lpstr>
      <vt:lpstr>第三讲  管理创新与领导特质</vt:lpstr>
      <vt:lpstr>幻灯片 33</vt:lpstr>
      <vt:lpstr>幻灯片 34</vt:lpstr>
      <vt:lpstr>幻灯片 35</vt:lpstr>
      <vt:lpstr>幻灯片 36</vt:lpstr>
      <vt:lpstr>幻灯片 37</vt:lpstr>
      <vt:lpstr>幻灯片 38</vt:lpstr>
      <vt:lpstr>幻灯片 39</vt:lpstr>
      <vt:lpstr>幻灯片 40</vt:lpstr>
      <vt:lpstr>幻灯片 41</vt:lpstr>
      <vt:lpstr>幻灯片 42</vt:lpstr>
      <vt:lpstr>幻灯片 43</vt:lpstr>
      <vt:lpstr>幻灯片 44</vt:lpstr>
      <vt:lpstr>幻灯片 45</vt:lpstr>
      <vt:lpstr>幻灯片 46</vt:lpstr>
      <vt:lpstr>幻灯片 47</vt:lpstr>
      <vt:lpstr>幻灯片 48</vt:lpstr>
      <vt:lpstr>幻灯片 49</vt:lpstr>
      <vt:lpstr>幻灯片 50</vt:lpstr>
      <vt:lpstr>幻灯片 51</vt:lpstr>
      <vt:lpstr>第四讲  管理创新与领导行为</vt:lpstr>
      <vt:lpstr>幻灯片 53</vt:lpstr>
      <vt:lpstr>幻灯片 54</vt:lpstr>
      <vt:lpstr>幻灯片 55</vt:lpstr>
      <vt:lpstr>幻灯片 56</vt:lpstr>
      <vt:lpstr>幻灯片 57</vt:lpstr>
      <vt:lpstr>幻灯片 58</vt:lpstr>
      <vt:lpstr>幻灯片 59</vt:lpstr>
      <vt:lpstr>幻灯片 60</vt:lpstr>
      <vt:lpstr>第五讲  管理创新与领导权变</vt:lpstr>
      <vt:lpstr>幻灯片 62</vt:lpstr>
      <vt:lpstr>幻灯片 63</vt:lpstr>
      <vt:lpstr>幻灯片 64</vt:lpstr>
      <vt:lpstr>幻灯片 65</vt:lpstr>
      <vt:lpstr>幻灯片 66</vt:lpstr>
      <vt:lpstr>幻灯片 67</vt:lpstr>
      <vt:lpstr>幻灯片 68</vt:lpstr>
      <vt:lpstr>第六讲  管理创新与领导变革</vt:lpstr>
      <vt:lpstr>幻灯片 70</vt:lpstr>
      <vt:lpstr>幻灯片 71</vt:lpstr>
      <vt:lpstr>幻灯片 72</vt:lpstr>
      <vt:lpstr>幻灯片 73</vt:lpstr>
      <vt:lpstr>幻灯片 74</vt:lpstr>
      <vt:lpstr>幻灯片 75</vt:lpstr>
      <vt:lpstr>幻灯片 76</vt:lpstr>
      <vt:lpstr>幻灯片 77</vt:lpstr>
      <vt:lpstr>幻灯片 78</vt:lpstr>
      <vt:lpstr>幻灯片 79</vt:lpstr>
      <vt:lpstr>幻灯片 80</vt:lpstr>
    </vt:vector>
  </TitlesOfParts>
  <Company>PKU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资质模型</dc:title>
  <dc:creator>Xie Haoran</dc:creator>
  <cp:lastModifiedBy>zao</cp:lastModifiedBy>
  <cp:revision>305</cp:revision>
  <dcterms:created xsi:type="dcterms:W3CDTF">2005-04-10T13:34:13Z</dcterms:created>
  <dcterms:modified xsi:type="dcterms:W3CDTF">2016-03-15T11:16:08Z</dcterms:modified>
</cp:coreProperties>
</file>