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99" r:id="rId3"/>
    <p:sldMasterId id="2147483711" r:id="rId4"/>
    <p:sldMasterId id="2147483725" r:id="rId5"/>
    <p:sldMasterId id="2147483739" r:id="rId6"/>
    <p:sldMasterId id="2147483753" r:id="rId7"/>
  </p:sldMasterIdLst>
  <p:notesMasterIdLst>
    <p:notesMasterId r:id="rId132"/>
  </p:notesMasterIdLst>
  <p:handoutMasterIdLst>
    <p:handoutMasterId r:id="rId133"/>
  </p:handoutMasterIdLst>
  <p:sldIdLst>
    <p:sldId id="1699" r:id="rId8"/>
    <p:sldId id="1763" r:id="rId9"/>
    <p:sldId id="1701" r:id="rId10"/>
    <p:sldId id="1702" r:id="rId11"/>
    <p:sldId id="1703" r:id="rId12"/>
    <p:sldId id="1773" r:id="rId13"/>
    <p:sldId id="1775" r:id="rId14"/>
    <p:sldId id="1776" r:id="rId15"/>
    <p:sldId id="1777" r:id="rId16"/>
    <p:sldId id="1778" r:id="rId17"/>
    <p:sldId id="1767" r:id="rId18"/>
    <p:sldId id="1769" r:id="rId19"/>
    <p:sldId id="1770" r:id="rId20"/>
    <p:sldId id="1795" r:id="rId21"/>
    <p:sldId id="1796" r:id="rId22"/>
    <p:sldId id="1050" r:id="rId23"/>
    <p:sldId id="1051" r:id="rId24"/>
    <p:sldId id="1797" r:id="rId25"/>
    <p:sldId id="1799" r:id="rId26"/>
    <p:sldId id="1803" r:id="rId27"/>
    <p:sldId id="1819" r:id="rId28"/>
    <p:sldId id="1820" r:id="rId29"/>
    <p:sldId id="1714" r:id="rId30"/>
    <p:sldId id="1715" r:id="rId31"/>
    <p:sldId id="1838" r:id="rId32"/>
    <p:sldId id="1840" r:id="rId33"/>
    <p:sldId id="1837" r:id="rId34"/>
    <p:sldId id="1650" r:id="rId35"/>
    <p:sldId id="1174" r:id="rId36"/>
    <p:sldId id="1175" r:id="rId37"/>
    <p:sldId id="1180" r:id="rId38"/>
    <p:sldId id="1185" r:id="rId39"/>
    <p:sldId id="1489" r:id="rId40"/>
    <p:sldId id="1187" r:id="rId41"/>
    <p:sldId id="1188" r:id="rId42"/>
    <p:sldId id="1272" r:id="rId43"/>
    <p:sldId id="1542" r:id="rId44"/>
    <p:sldId id="1590" r:id="rId45"/>
    <p:sldId id="1858" r:id="rId46"/>
    <p:sldId id="1859" r:id="rId47"/>
    <p:sldId id="1869" r:id="rId48"/>
    <p:sldId id="1870" r:id="rId49"/>
    <p:sldId id="1871" r:id="rId50"/>
    <p:sldId id="1872" r:id="rId51"/>
    <p:sldId id="1874" r:id="rId52"/>
    <p:sldId id="1847" r:id="rId53"/>
    <p:sldId id="1848" r:id="rId54"/>
    <p:sldId id="1855" r:id="rId55"/>
    <p:sldId id="1856" r:id="rId56"/>
    <p:sldId id="1825" r:id="rId57"/>
    <p:sldId id="1826" r:id="rId58"/>
    <p:sldId id="1827" r:id="rId59"/>
    <p:sldId id="1830" r:id="rId60"/>
    <p:sldId id="1686" r:id="rId61"/>
    <p:sldId id="1651" r:id="rId62"/>
    <p:sldId id="1666" r:id="rId63"/>
    <p:sldId id="1668" r:id="rId64"/>
    <p:sldId id="1597" r:id="rId65"/>
    <p:sldId id="1602" r:id="rId66"/>
    <p:sldId id="1604" r:id="rId67"/>
    <p:sldId id="1893" r:id="rId68"/>
    <p:sldId id="1895" r:id="rId69"/>
    <p:sldId id="1629" r:id="rId70"/>
    <p:sldId id="1630" r:id="rId71"/>
    <p:sldId id="1411" r:id="rId72"/>
    <p:sldId id="1681" r:id="rId73"/>
    <p:sldId id="1416" r:id="rId74"/>
    <p:sldId id="1420" r:id="rId75"/>
    <p:sldId id="1631" r:id="rId76"/>
    <p:sldId id="1418" r:id="rId77"/>
    <p:sldId id="1424" r:id="rId78"/>
    <p:sldId id="1419" r:id="rId79"/>
    <p:sldId id="1620" r:id="rId80"/>
    <p:sldId id="1536" r:id="rId81"/>
    <p:sldId id="1537" r:id="rId82"/>
    <p:sldId id="1737" r:id="rId83"/>
    <p:sldId id="1738" r:id="rId84"/>
    <p:sldId id="1263" r:id="rId85"/>
    <p:sldId id="1285" r:id="rId86"/>
    <p:sldId id="1213" r:id="rId87"/>
    <p:sldId id="1092" r:id="rId88"/>
    <p:sldId id="1207" r:id="rId89"/>
    <p:sldId id="1923" r:id="rId90"/>
    <p:sldId id="1924" r:id="rId91"/>
    <p:sldId id="1929" r:id="rId92"/>
    <p:sldId id="1410" r:id="rId93"/>
    <p:sldId id="1396" r:id="rId94"/>
    <p:sldId id="1397" r:id="rId95"/>
    <p:sldId id="1405" r:id="rId96"/>
    <p:sldId id="1408" r:id="rId97"/>
    <p:sldId id="1366" r:id="rId98"/>
    <p:sldId id="1368" r:id="rId99"/>
    <p:sldId id="1369" r:id="rId100"/>
    <p:sldId id="1376" r:id="rId101"/>
    <p:sldId id="1379" r:id="rId102"/>
    <p:sldId id="1380" r:id="rId103"/>
    <p:sldId id="1442" r:id="rId104"/>
    <p:sldId id="1377" r:id="rId105"/>
    <p:sldId id="1443" r:id="rId106"/>
    <p:sldId id="1446" r:id="rId107"/>
    <p:sldId id="1939" r:id="rId108"/>
    <p:sldId id="1940" r:id="rId109"/>
    <p:sldId id="1942" r:id="rId110"/>
    <p:sldId id="1949" r:id="rId111"/>
    <p:sldId id="1304" r:id="rId112"/>
    <p:sldId id="1743" r:id="rId113"/>
    <p:sldId id="1954" r:id="rId114"/>
    <p:sldId id="1958" r:id="rId115"/>
    <p:sldId id="1959" r:id="rId116"/>
    <p:sldId id="1960" r:id="rId117"/>
    <p:sldId id="1967" r:id="rId118"/>
    <p:sldId id="1969" r:id="rId119"/>
    <p:sldId id="1970" r:id="rId120"/>
    <p:sldId id="1976" r:id="rId121"/>
    <p:sldId id="1981" r:id="rId122"/>
    <p:sldId id="1982" r:id="rId123"/>
    <p:sldId id="1983" r:id="rId124"/>
    <p:sldId id="1984" r:id="rId125"/>
    <p:sldId id="1985" r:id="rId126"/>
    <p:sldId id="1987" r:id="rId127"/>
    <p:sldId id="1989" r:id="rId128"/>
    <p:sldId id="1993" r:id="rId129"/>
    <p:sldId id="850" r:id="rId130"/>
    <p:sldId id="1748" r:id="rId13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k" initials="M"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FF00"/>
    <a:srgbClr val="3333CC"/>
    <a:srgbClr val="00FFCC"/>
    <a:srgbClr val="FFCC66"/>
    <a:srgbClr val="FFFFCC"/>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浅色样式 3 - 强调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EBBBCC-DAD2-459C-BE2E-F6DE35CF9A28}" styleName="深色样式 2 - 强调 3/强调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EC20E35-A176-4012-BC5E-935CFFF8708E}" styleName="中度样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中度样式 1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4" autoAdjust="0"/>
    <p:restoredTop sz="90984" autoAdjust="0"/>
  </p:normalViewPr>
  <p:slideViewPr>
    <p:cSldViewPr>
      <p:cViewPr varScale="1">
        <p:scale>
          <a:sx n="69" d="100"/>
          <a:sy n="69" d="100"/>
        </p:scale>
        <p:origin x="1404" y="60"/>
      </p:cViewPr>
      <p:guideLst>
        <p:guide orient="horz" pos="2160"/>
        <p:guide pos="2880"/>
      </p:guideLst>
    </p:cSldViewPr>
  </p:slideViewPr>
  <p:notesTextViewPr>
    <p:cViewPr>
      <p:scale>
        <a:sx n="100" d="100"/>
        <a:sy n="100" d="100"/>
      </p:scale>
      <p:origin x="0" y="0"/>
    </p:cViewPr>
  </p:notesTextViewPr>
  <p:notesViewPr>
    <p:cSldViewPr>
      <p:cViewPr varScale="1">
        <p:scale>
          <a:sx n="61" d="100"/>
          <a:sy n="61" d="100"/>
        </p:scale>
        <p:origin x="-246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handoutMaster" Target="handoutMasters/handoutMaster1.xml"/><Relationship Id="rId138" Type="http://schemas.openxmlformats.org/officeDocument/2006/relationships/tableStyles" Target="tableStyles.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28" Type="http://schemas.openxmlformats.org/officeDocument/2006/relationships/slide" Target="slides/slide121.xml"/><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slide" Target="slides/slide88.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13" Type="http://schemas.openxmlformats.org/officeDocument/2006/relationships/slide" Target="slides/slide106.xml"/><Relationship Id="rId118" Type="http://schemas.openxmlformats.org/officeDocument/2006/relationships/slide" Target="slides/slide111.xml"/><Relationship Id="rId126" Type="http://schemas.openxmlformats.org/officeDocument/2006/relationships/slide" Target="slides/slide119.xml"/><Relationship Id="rId134" Type="http://schemas.openxmlformats.org/officeDocument/2006/relationships/commentAuthors" Target="commentAuthor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slide" Target="slides/slide96.xml"/><Relationship Id="rId108" Type="http://schemas.openxmlformats.org/officeDocument/2006/relationships/slide" Target="slides/slide101.xml"/><Relationship Id="rId116" Type="http://schemas.openxmlformats.org/officeDocument/2006/relationships/slide" Target="slides/slide109.xml"/><Relationship Id="rId124" Type="http://schemas.openxmlformats.org/officeDocument/2006/relationships/slide" Target="slides/slide117.xml"/><Relationship Id="rId129" Type="http://schemas.openxmlformats.org/officeDocument/2006/relationships/slide" Target="slides/slide122.xml"/><Relationship Id="rId137"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11" Type="http://schemas.openxmlformats.org/officeDocument/2006/relationships/slide" Target="slides/slide104.xml"/><Relationship Id="rId13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slide" Target="slides/slide99.xml"/><Relationship Id="rId114" Type="http://schemas.openxmlformats.org/officeDocument/2006/relationships/slide" Target="slides/slide107.xml"/><Relationship Id="rId119" Type="http://schemas.openxmlformats.org/officeDocument/2006/relationships/slide" Target="slides/slide112.xml"/><Relationship Id="rId127" Type="http://schemas.openxmlformats.org/officeDocument/2006/relationships/slide" Target="slides/slide12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130" Type="http://schemas.openxmlformats.org/officeDocument/2006/relationships/slide" Target="slides/slide123.xml"/><Relationship Id="rId13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slide" Target="slides/slide113.xml"/><Relationship Id="rId125" Type="http://schemas.openxmlformats.org/officeDocument/2006/relationships/slide" Target="slides/slide118.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131" Type="http://schemas.openxmlformats.org/officeDocument/2006/relationships/slide" Target="slides/slide124.xml"/><Relationship Id="rId136" Type="http://schemas.openxmlformats.org/officeDocument/2006/relationships/viewProps" Target="viewProps.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26F3FB5-C478-4B1E-958D-EE78EA53A9AD}" type="datetimeFigureOut">
              <a:rPr lang="zh-CN" altLang="en-US" smtClean="0"/>
              <a:pPr/>
              <a:t>2016/1/13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5298FBD-7B58-4CF5-82C7-81850CDF4026}" type="slidenum">
              <a:rPr lang="zh-CN" altLang="en-US" smtClean="0"/>
              <a:pPr/>
              <a:t>‹#›</a:t>
            </a:fld>
            <a:endParaRPr lang="zh-CN" altLang="en-US"/>
          </a:p>
        </p:txBody>
      </p:sp>
    </p:spTree>
    <p:extLst>
      <p:ext uri="{BB962C8B-B14F-4D97-AF65-F5344CB8AC3E}">
        <p14:creationId xmlns:p14="http://schemas.microsoft.com/office/powerpoint/2010/main" val="2604029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113CE1-A6B9-443A-9589-09F5664D668E}" type="datetimeFigureOut">
              <a:rPr lang="zh-CN" altLang="en-US" smtClean="0"/>
              <a:pPr/>
              <a:t>2016/1/13</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3FD144-0003-4543-B6C3-CCDB12D806E5}" type="slidenum">
              <a:rPr lang="zh-CN" altLang="en-US" smtClean="0"/>
              <a:pPr/>
              <a:t>‹#›</a:t>
            </a:fld>
            <a:endParaRPr lang="zh-CN" altLang="en-US"/>
          </a:p>
        </p:txBody>
      </p:sp>
    </p:spTree>
    <p:extLst>
      <p:ext uri="{BB962C8B-B14F-4D97-AF65-F5344CB8AC3E}">
        <p14:creationId xmlns:p14="http://schemas.microsoft.com/office/powerpoint/2010/main" val="4028512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26690" name="Rectangle 2"/>
          <p:cNvSpPr>
            <a:spLocks noGrp="1" noRot="1" noChangeAspect="1" noChangeArrowheads="1" noTextEdit="1"/>
          </p:cNvSpPr>
          <p:nvPr>
            <p:ph type="sldImg"/>
          </p:nvPr>
        </p:nvSpPr>
        <p:spPr>
          <a:xfrm>
            <a:off x="1125538" y="677863"/>
            <a:ext cx="4581525" cy="3436937"/>
          </a:xfrm>
        </p:spPr>
      </p:sp>
      <p:sp>
        <p:nvSpPr>
          <p:cNvPr id="13315" name="Rectangle 3"/>
          <p:cNvSpPr>
            <a:spLocks noGrp="1" noChangeArrowheads="1"/>
          </p:cNvSpPr>
          <p:nvPr>
            <p:ph type="body" idx="1"/>
          </p:nvPr>
        </p:nvSpPr>
        <p:spPr>
          <a:xfrm>
            <a:off x="676276" y="4335463"/>
            <a:ext cx="5489575" cy="4114800"/>
          </a:xfrm>
          <a:ln/>
        </p:spPr>
        <p:txBody>
          <a:bodyPr/>
          <a:lstStyle/>
          <a:p>
            <a:pPr eaLnBrk="1" hangingPunct="1">
              <a:defRPr/>
            </a:pPr>
            <a:r>
              <a:rPr lang="zh-CN" altLang="en-US" b="1" smtClean="0">
                <a:effectLst>
                  <a:outerShdw blurRad="38100" dist="38100" dir="2700000" algn="tl">
                    <a:srgbClr val="C0C0C0"/>
                  </a:outerShdw>
                </a:effectLst>
                <a:latin typeface="楷体_GB2312" pitchFamily="1" charset="-122"/>
                <a:ea typeface="楷体_GB2312" pitchFamily="1" charset="-122"/>
              </a:rPr>
              <a:t> </a:t>
            </a:r>
            <a:endParaRPr lang="zh-CN" altLang="en-US" b="1" smtClean="0">
              <a:latin typeface="幼圆" pitchFamily="49" charset="-122"/>
              <a:ea typeface="幼圆" pitchFamily="49" charset="-122"/>
            </a:endParaRPr>
          </a:p>
        </p:txBody>
      </p:sp>
    </p:spTree>
    <p:extLst>
      <p:ext uri="{BB962C8B-B14F-4D97-AF65-F5344CB8AC3E}">
        <p14:creationId xmlns:p14="http://schemas.microsoft.com/office/powerpoint/2010/main" val="3288359125"/>
      </p:ext>
    </p:extLst>
  </p:cSld>
  <p:clrMapOvr>
    <a:overrideClrMapping bg1="lt1" tx1="dk1" bg2="lt2" tx2="dk2" accent1="accent1" accent2="accent2" accent3="accent3" accent4="accent4" accent5="accent5" accent6="accent6" hlink="hlink" folHlink="folHlink"/>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幻灯片图像占位符 1"/>
          <p:cNvSpPr>
            <a:spLocks noGrp="1" noRot="1" noChangeAspect="1" noTextEdit="1"/>
          </p:cNvSpPr>
          <p:nvPr>
            <p:ph type="sldImg"/>
          </p:nvPr>
        </p:nvSpPr>
        <p:spPr>
          <a:xfrm>
            <a:off x="1143000" y="685800"/>
            <a:ext cx="4572000" cy="3429000"/>
          </a:xfrm>
        </p:spPr>
      </p:sp>
      <p:sp>
        <p:nvSpPr>
          <p:cNvPr id="401411" name="备注占位符 2"/>
          <p:cNvSpPr>
            <a:spLocks noGrp="1"/>
          </p:cNvSpPr>
          <p:nvPr>
            <p:ph type="body" idx="1"/>
          </p:nvPr>
        </p:nvSpPr>
        <p:spPr>
          <a:noFill/>
          <a:ln/>
        </p:spPr>
        <p:txBody>
          <a:bodyPr/>
          <a:lstStyle/>
          <a:p>
            <a:pPr eaLnBrk="1" hangingPunct="1"/>
            <a:endParaRPr lang="zh-CN" altLang="en-US" smtClean="0"/>
          </a:p>
        </p:txBody>
      </p:sp>
      <p:sp>
        <p:nvSpPr>
          <p:cNvPr id="401412" name="灯片编号占位符 3"/>
          <p:cNvSpPr txBox="1">
            <a:spLocks noGrp="1"/>
          </p:cNvSpPr>
          <p:nvPr/>
        </p:nvSpPr>
        <p:spPr bwMode="auto">
          <a:xfrm>
            <a:off x="3884259" y="8685878"/>
            <a:ext cx="2972209" cy="456704"/>
          </a:xfrm>
          <a:prstGeom prst="rect">
            <a:avLst/>
          </a:prstGeom>
          <a:noFill/>
          <a:ln w="9525">
            <a:noFill/>
            <a:miter lim="800000"/>
            <a:headEnd/>
            <a:tailEnd/>
          </a:ln>
        </p:spPr>
        <p:txBody>
          <a:bodyPr lIns="91411" tIns="45706" rIns="91411" bIns="45706" anchor="b"/>
          <a:lstStyle/>
          <a:p>
            <a:pPr algn="r" defTabSz="914225">
              <a:spcBef>
                <a:spcPct val="0"/>
              </a:spcBef>
            </a:pPr>
            <a:fld id="{8C53FB32-1893-40A5-9172-40BA0B5C7CAE}" type="slidenum">
              <a:rPr lang="en-US" altLang="zh-CN" sz="1200"/>
              <a:pPr algn="r" defTabSz="914225">
                <a:spcBef>
                  <a:spcPct val="0"/>
                </a:spcBef>
              </a:pPr>
              <a:t>75</a:t>
            </a:fld>
            <a:endParaRPr lang="en-US" altLang="zh-CN" sz="1200" dirty="0"/>
          </a:p>
        </p:txBody>
      </p:sp>
    </p:spTree>
    <p:extLst>
      <p:ext uri="{BB962C8B-B14F-4D97-AF65-F5344CB8AC3E}">
        <p14:creationId xmlns:p14="http://schemas.microsoft.com/office/powerpoint/2010/main" val="1263194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C92639-07FF-4847-9915-BCAF8D01A2D8}" type="slidenum">
              <a:rPr lang="en-US" altLang="zh-CN"/>
              <a:pPr/>
              <a:t>79</a:t>
            </a:fld>
            <a:endParaRPr lang="en-US" altLang="zh-CN"/>
          </a:p>
        </p:txBody>
      </p:sp>
      <p:sp>
        <p:nvSpPr>
          <p:cNvPr id="214018" name="Rectangle 2"/>
          <p:cNvSpPr>
            <a:spLocks noGrp="1" noRot="1" noChangeAspect="1" noChangeArrowheads="1" noTextEdit="1"/>
          </p:cNvSpPr>
          <p:nvPr>
            <p:ph type="sldImg"/>
          </p:nvPr>
        </p:nvSpPr>
        <p:spPr>
          <a:xfrm>
            <a:off x="1143000" y="685800"/>
            <a:ext cx="4572000" cy="3429000"/>
          </a:xfrm>
          <a:ln/>
        </p:spPr>
      </p:sp>
      <p:sp>
        <p:nvSpPr>
          <p:cNvPr id="21401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644509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8C1C28-E71F-45A4-9B6D-0520A96587A8}" type="slidenum">
              <a:rPr lang="en-US" altLang="zh-CN"/>
              <a:pPr/>
              <a:t>97</a:t>
            </a:fld>
            <a:endParaRPr lang="en-US" altLang="zh-CN"/>
          </a:p>
        </p:txBody>
      </p:sp>
      <p:sp>
        <p:nvSpPr>
          <p:cNvPr id="28674" name="Rectangle 2"/>
          <p:cNvSpPr>
            <a:spLocks noGrp="1" noRot="1" noChangeAspect="1" noChangeArrowheads="1" noTextEdit="1"/>
          </p:cNvSpPr>
          <p:nvPr>
            <p:ph type="sldImg"/>
          </p:nvPr>
        </p:nvSpPr>
        <p:spPr>
          <a:xfrm>
            <a:off x="1143000" y="685800"/>
            <a:ext cx="4572000" cy="3429000"/>
          </a:xfrm>
          <a:ln/>
        </p:spPr>
      </p:sp>
      <p:sp>
        <p:nvSpPr>
          <p:cNvPr id="28675" name="Rectangle 3"/>
          <p:cNvSpPr>
            <a:spLocks noGrp="1" noChangeArrowheads="1"/>
          </p:cNvSpPr>
          <p:nvPr>
            <p:ph type="body" idx="1"/>
          </p:nvPr>
        </p:nvSpPr>
        <p:spPr>
          <a:xfrm>
            <a:off x="914400" y="4343400"/>
            <a:ext cx="5029200" cy="4114800"/>
          </a:xfrm>
        </p:spPr>
        <p:txBody>
          <a:bodyPr/>
          <a:lstStyle/>
          <a:p>
            <a:r>
              <a:rPr lang="zh-CN" altLang="en-US"/>
              <a:t>日本人把库存比作湖水，把企业运作中存在的问题比喻成水中的石头，库存太高，掩盖了企业的问题存在，当要降低库存时候，企业的问题就暴露出来。</a:t>
            </a:r>
          </a:p>
        </p:txBody>
      </p:sp>
    </p:spTree>
    <p:extLst>
      <p:ext uri="{BB962C8B-B14F-4D97-AF65-F5344CB8AC3E}">
        <p14:creationId xmlns:p14="http://schemas.microsoft.com/office/powerpoint/2010/main" val="2514330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2225C2-19A5-42CA-97A2-DB4F4255ADE5}" type="slidenum">
              <a:rPr lang="en-US" altLang="zh-CN"/>
              <a:pPr/>
              <a:t>107</a:t>
            </a:fld>
            <a:endParaRPr lang="en-US" altLang="zh-CN"/>
          </a:p>
        </p:txBody>
      </p:sp>
      <p:sp>
        <p:nvSpPr>
          <p:cNvPr id="126978" name="Rectangle 1026"/>
          <p:cNvSpPr>
            <a:spLocks noGrp="1" noRot="1" noChangeAspect="1" noChangeArrowheads="1" noTextEdit="1"/>
          </p:cNvSpPr>
          <p:nvPr>
            <p:ph type="sldImg"/>
          </p:nvPr>
        </p:nvSpPr>
        <p:spPr>
          <a:ln/>
        </p:spPr>
      </p:sp>
      <p:sp>
        <p:nvSpPr>
          <p:cNvPr id="126979" name="Rectangle 1027"/>
          <p:cNvSpPr>
            <a:spLocks noGrp="1" noChangeArrowheads="1"/>
          </p:cNvSpPr>
          <p:nvPr>
            <p:ph type="body" idx="1"/>
          </p:nvPr>
        </p:nvSpPr>
        <p:spPr/>
        <p:txBody>
          <a:bodyPr/>
          <a:lstStyle/>
          <a:p>
            <a:pPr>
              <a:spcBef>
                <a:spcPct val="50000"/>
              </a:spcBef>
            </a:pPr>
            <a:r>
              <a:rPr lang="zh-CN" altLang="en-US" sz="1000">
                <a:solidFill>
                  <a:srgbClr val="FF0066"/>
                </a:solidFill>
                <a:ea typeface="隶书" panose="02010509060101010101" pitchFamily="49" charset="-122"/>
              </a:rPr>
              <a:t>什么是时间管理？</a:t>
            </a:r>
          </a:p>
          <a:p>
            <a:pPr>
              <a:spcBef>
                <a:spcPct val="50000"/>
              </a:spcBef>
            </a:pPr>
            <a:r>
              <a:rPr lang="en-US" altLang="zh-CN" sz="900"/>
              <a:t>——“</a:t>
            </a:r>
            <a:r>
              <a:rPr lang="zh-CN" altLang="en-US" sz="900"/>
              <a:t>管理”时间是不对的，你并不能让时间停下来让你去管理，管理的只能是你自己，因此“时间管理”就是“自我”管理；</a:t>
            </a:r>
          </a:p>
          <a:p>
            <a:pPr>
              <a:spcBef>
                <a:spcPct val="50000"/>
              </a:spcBef>
            </a:pPr>
            <a:r>
              <a:rPr lang="en-US" altLang="zh-CN" sz="900"/>
              <a:t>——</a:t>
            </a:r>
            <a:r>
              <a:rPr lang="zh-CN" altLang="en-US" sz="900"/>
              <a:t>很多人平常都在抱怨的所谓时间不够用的问题；</a:t>
            </a:r>
          </a:p>
          <a:p>
            <a:pPr>
              <a:spcBef>
                <a:spcPct val="50000"/>
              </a:spcBef>
            </a:pPr>
            <a:r>
              <a:rPr lang="zh-CN" altLang="en-US" sz="900"/>
              <a:t>        其实并没有所谓“时间太多”或“时间不够”的情形所在；</a:t>
            </a:r>
          </a:p>
          <a:p>
            <a:pPr>
              <a:spcBef>
                <a:spcPct val="50000"/>
              </a:spcBef>
            </a:pPr>
            <a:r>
              <a:rPr lang="zh-CN" altLang="en-US" sz="900"/>
              <a:t>        一天就是</a:t>
            </a:r>
            <a:r>
              <a:rPr lang="en-US" altLang="zh-CN" sz="900"/>
              <a:t>24</a:t>
            </a:r>
            <a:r>
              <a:rPr lang="zh-CN" altLang="en-US" sz="900"/>
              <a:t>小时，不多也不少；</a:t>
            </a:r>
          </a:p>
          <a:p>
            <a:pPr>
              <a:spcBef>
                <a:spcPct val="50000"/>
              </a:spcBef>
            </a:pPr>
            <a:r>
              <a:rPr lang="zh-CN" altLang="en-US" sz="900"/>
              <a:t>        不管你是谁，都是一样的；</a:t>
            </a:r>
          </a:p>
          <a:p>
            <a:pPr>
              <a:spcBef>
                <a:spcPct val="50000"/>
              </a:spcBef>
            </a:pPr>
            <a:r>
              <a:rPr lang="zh-CN" altLang="en-US" sz="900"/>
              <a:t>        所谓时间太少，只是表示在这段时间里要做的事情太多，以至这段时间不允许而已；</a:t>
            </a:r>
          </a:p>
          <a:p>
            <a:pPr>
              <a:spcBef>
                <a:spcPct val="50000"/>
              </a:spcBef>
            </a:pPr>
            <a:r>
              <a:rPr lang="zh-CN" altLang="en-US" sz="900"/>
              <a:t>        时间并不允许任何人去做每一件他的良知或幻觉告诉他们值得去做的事；</a:t>
            </a:r>
          </a:p>
          <a:p>
            <a:pPr>
              <a:spcBef>
                <a:spcPct val="50000"/>
              </a:spcBef>
            </a:pPr>
            <a:r>
              <a:rPr lang="zh-CN" altLang="en-US" sz="900"/>
              <a:t>       “能够做”和“本来可以做”基本上并没有多大的差别存在</a:t>
            </a:r>
          </a:p>
          <a:p>
            <a:endParaRPr lang="en-US" altLang="zh-CN"/>
          </a:p>
        </p:txBody>
      </p:sp>
    </p:spTree>
    <p:extLst>
      <p:ext uri="{BB962C8B-B14F-4D97-AF65-F5344CB8AC3E}">
        <p14:creationId xmlns:p14="http://schemas.microsoft.com/office/powerpoint/2010/main" val="3084943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33E6BF-D208-41ED-9FEB-CD7B8495D4AC}" type="slidenum">
              <a:rPr lang="en-US" altLang="zh-TW"/>
              <a:pPr/>
              <a:t>108</a:t>
            </a:fld>
            <a:endParaRPr lang="en-US" altLang="zh-TW"/>
          </a:p>
        </p:txBody>
      </p:sp>
      <p:sp>
        <p:nvSpPr>
          <p:cNvPr id="70658" name="Rectangle 2"/>
          <p:cNvSpPr>
            <a:spLocks noGrp="1" noRot="1" noChangeAspect="1" noChangeArrowheads="1" noTextEdit="1"/>
          </p:cNvSpPr>
          <p:nvPr>
            <p:ph type="sldImg"/>
          </p:nvPr>
        </p:nvSpPr>
        <p:spPr>
          <a:xfrm>
            <a:off x="917575" y="744538"/>
            <a:ext cx="4962525" cy="3722687"/>
          </a:xfrm>
          <a:ln/>
        </p:spPr>
      </p:sp>
      <p:sp>
        <p:nvSpPr>
          <p:cNvPr id="7065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592414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E63EBF-CF6F-4CE2-84BC-8AA27D420722}" type="slidenum">
              <a:rPr lang="en-US" altLang="zh-TW"/>
              <a:pPr/>
              <a:t>109</a:t>
            </a:fld>
            <a:endParaRPr lang="en-US" altLang="zh-TW"/>
          </a:p>
        </p:txBody>
      </p:sp>
      <p:sp>
        <p:nvSpPr>
          <p:cNvPr id="71682" name="Rectangle 2"/>
          <p:cNvSpPr>
            <a:spLocks noGrp="1" noRot="1" noChangeAspect="1" noChangeArrowheads="1" noTextEdit="1"/>
          </p:cNvSpPr>
          <p:nvPr>
            <p:ph type="sldImg"/>
          </p:nvPr>
        </p:nvSpPr>
        <p:spPr>
          <a:xfrm>
            <a:off x="917575" y="744538"/>
            <a:ext cx="4962525" cy="3722687"/>
          </a:xfrm>
          <a:ln/>
        </p:spPr>
      </p:sp>
      <p:sp>
        <p:nvSpPr>
          <p:cNvPr id="7168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125510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2B660C-16AA-4E3D-A7D4-D9C38587ED11}" type="slidenum">
              <a:rPr lang="en-US" altLang="zh-TW"/>
              <a:pPr/>
              <a:t>110</a:t>
            </a:fld>
            <a:endParaRPr lang="en-US" altLang="zh-TW"/>
          </a:p>
        </p:txBody>
      </p:sp>
      <p:sp>
        <p:nvSpPr>
          <p:cNvPr id="72706" name="Rectangle 2"/>
          <p:cNvSpPr>
            <a:spLocks noGrp="1" noRot="1" noChangeAspect="1" noChangeArrowheads="1" noTextEdit="1"/>
          </p:cNvSpPr>
          <p:nvPr>
            <p:ph type="sldImg"/>
          </p:nvPr>
        </p:nvSpPr>
        <p:spPr>
          <a:xfrm>
            <a:off x="917575" y="744538"/>
            <a:ext cx="4962525" cy="3722687"/>
          </a:xfrm>
          <a:ln/>
        </p:spPr>
      </p:sp>
      <p:sp>
        <p:nvSpPr>
          <p:cNvPr id="7270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96260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2E250A-0A23-4A7F-9D23-AF5284965E74}" type="slidenum">
              <a:rPr lang="en-US" altLang="zh-CN"/>
              <a:pPr/>
              <a:t>112</a:t>
            </a:fld>
            <a:endParaRPr lang="en-US" altLang="zh-CN"/>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r>
              <a:rPr lang="zh-CN" altLang="en-US"/>
              <a:t>许多人认为“应该”做什么时，是有必要做了。</a:t>
            </a:r>
          </a:p>
          <a:p>
            <a:r>
              <a:rPr lang="zh-CN" altLang="en-US"/>
              <a:t>例：某磁卡生产公司，</a:t>
            </a:r>
            <a:r>
              <a:rPr lang="en-US" altLang="zh-CN"/>
              <a:t>97</a:t>
            </a:r>
            <a:r>
              <a:rPr lang="zh-CN" altLang="en-US"/>
              <a:t>年触摸卡销售额</a:t>
            </a:r>
            <a:r>
              <a:rPr lang="en-US" altLang="zh-CN"/>
              <a:t>3000</a:t>
            </a:r>
            <a:r>
              <a:rPr lang="zh-CN" altLang="en-US"/>
              <a:t>万，当意识到应非触摸卡是将来的趋势时，由于现在销售量很好，而没有去开发，至</a:t>
            </a:r>
            <a:r>
              <a:rPr lang="en-US" altLang="zh-CN"/>
              <a:t>98</a:t>
            </a:r>
            <a:r>
              <a:rPr lang="zh-CN" altLang="en-US"/>
              <a:t>年销售量只有</a:t>
            </a:r>
            <a:r>
              <a:rPr lang="en-US" altLang="zh-CN"/>
              <a:t>600</a:t>
            </a:r>
            <a:r>
              <a:rPr lang="zh-CN" altLang="en-US"/>
              <a:t>万了。</a:t>
            </a:r>
          </a:p>
          <a:p>
            <a:r>
              <a:rPr lang="zh-CN" altLang="en-US"/>
              <a:t>对于第</a:t>
            </a:r>
            <a:r>
              <a:rPr lang="en-US" altLang="zh-CN"/>
              <a:t>3</a:t>
            </a:r>
            <a:r>
              <a:rPr lang="zh-CN" altLang="en-US"/>
              <a:t>象限的事情可能会认为是有秘书的人的做法，其实不是这样的。</a:t>
            </a:r>
          </a:p>
          <a:p>
            <a:r>
              <a:rPr lang="zh-CN" altLang="en-US"/>
              <a:t>问自己：什么对我来说是重要的？</a:t>
            </a:r>
          </a:p>
          <a:p>
            <a:r>
              <a:rPr lang="zh-CN" altLang="en-US"/>
              <a:t>第</a:t>
            </a:r>
            <a:r>
              <a:rPr lang="en-US" altLang="zh-CN"/>
              <a:t>2</a:t>
            </a:r>
            <a:r>
              <a:rPr lang="zh-CN" altLang="en-US"/>
              <a:t>象限向第一象限转化：关于家庭，对有孩子的人讲师会体会更深。</a:t>
            </a:r>
          </a:p>
          <a:p>
            <a:r>
              <a:rPr lang="zh-CN" altLang="en-US"/>
              <a:t>例：一个远离父母的人总想回去看看父母，但直至母亲病危，他也没有见上最后一面，因此非常后悔。</a:t>
            </a:r>
          </a:p>
          <a:p>
            <a:r>
              <a:rPr lang="zh-CN" altLang="en-US"/>
              <a:t>人们知道这是重要的，但往往会被事业、朋友等事情所替代。刚到外地的人会时常给家里打电话，是由于当时自己很孤独，需要家里人的关心</a:t>
            </a:r>
            <a:r>
              <a:rPr lang="en-US" altLang="zh-CN"/>
              <a:t>——</a:t>
            </a:r>
            <a:r>
              <a:rPr lang="zh-CN" altLang="en-US"/>
              <a:t>自己的需要，而后来却没有想到父母的需要。</a:t>
            </a:r>
          </a:p>
          <a:p>
            <a:r>
              <a:rPr lang="zh-CN" altLang="en-US"/>
              <a:t>代价：什么时候做这件事代价却不一样。</a:t>
            </a:r>
          </a:p>
          <a:p>
            <a:r>
              <a:rPr lang="zh-CN" altLang="en-US"/>
              <a:t>例</a:t>
            </a:r>
            <a:r>
              <a:rPr lang="en-US" altLang="zh-CN"/>
              <a:t>1</a:t>
            </a:r>
            <a:r>
              <a:rPr lang="zh-CN" altLang="en-US"/>
              <a:t>：长江水灾损失</a:t>
            </a:r>
            <a:r>
              <a:rPr lang="en-US" altLang="zh-CN"/>
              <a:t>1666</a:t>
            </a:r>
            <a:r>
              <a:rPr lang="zh-CN" altLang="en-US"/>
              <a:t>亿元，这是事发时的代价。</a:t>
            </a:r>
          </a:p>
          <a:p>
            <a:r>
              <a:rPr lang="zh-CN" altLang="en-US"/>
              <a:t>如果提早做准备，可能不用花这么多的钱，</a:t>
            </a:r>
          </a:p>
          <a:p>
            <a:r>
              <a:rPr lang="zh-CN" altLang="en-US"/>
              <a:t>例</a:t>
            </a:r>
            <a:r>
              <a:rPr lang="en-US" altLang="zh-CN"/>
              <a:t>2</a:t>
            </a:r>
            <a:r>
              <a:rPr lang="zh-CN" altLang="en-US"/>
              <a:t>：</a:t>
            </a:r>
            <a:r>
              <a:rPr lang="en-US" altLang="zh-CN"/>
              <a:t>LG</a:t>
            </a:r>
            <a:r>
              <a:rPr lang="zh-CN" altLang="en-US"/>
              <a:t>主席曾经制定一项政策，各分公司的总经理负责一切事情。但大家仍习惯于碰到事情找他，</a:t>
            </a:r>
            <a:r>
              <a:rPr lang="en-US" altLang="zh-CN"/>
              <a:t>——</a:t>
            </a:r>
            <a:r>
              <a:rPr lang="zh-CN" altLang="en-US"/>
              <a:t>工会挑头员工罢工，因为由总经理负责了，大家就要求长工资。总经理找到主席请求处理办法，但主席拒不告知。主席认为虽然罢工给公司带来的代价很大，但比以后事事找他代价要小得多，所以宁可付出此代价。</a:t>
            </a:r>
          </a:p>
          <a:p>
            <a:r>
              <a:rPr lang="zh-CN" altLang="en-US"/>
              <a:t>每种选择都有代价，重在第二象限代价会小。</a:t>
            </a:r>
          </a:p>
        </p:txBody>
      </p:sp>
    </p:spTree>
    <p:extLst>
      <p:ext uri="{BB962C8B-B14F-4D97-AF65-F5344CB8AC3E}">
        <p14:creationId xmlns:p14="http://schemas.microsoft.com/office/powerpoint/2010/main" val="1324184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843B34-1A2D-4B38-9838-F0301C666F0C}" type="slidenum">
              <a:rPr lang="en-US" altLang="zh-TW"/>
              <a:pPr/>
              <a:t>113</a:t>
            </a:fld>
            <a:endParaRPr lang="en-US" altLang="zh-TW"/>
          </a:p>
        </p:txBody>
      </p:sp>
      <p:sp>
        <p:nvSpPr>
          <p:cNvPr id="179202" name="Rectangle 2"/>
          <p:cNvSpPr>
            <a:spLocks noGrp="1" noRot="1" noChangeAspect="1" noChangeArrowheads="1" noTextEdit="1"/>
          </p:cNvSpPr>
          <p:nvPr>
            <p:ph type="sldImg"/>
          </p:nvPr>
        </p:nvSpPr>
        <p:spPr>
          <a:xfrm>
            <a:off x="917575" y="744538"/>
            <a:ext cx="4962525" cy="3722687"/>
          </a:xfrm>
          <a:ln/>
        </p:spPr>
      </p:sp>
      <p:sp>
        <p:nvSpPr>
          <p:cNvPr id="17920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6382438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099534-8B63-4807-ACDB-D5EDC66A943C}" type="slidenum">
              <a:rPr lang="en-US" altLang="zh-TW"/>
              <a:pPr/>
              <a:t>114</a:t>
            </a:fld>
            <a:endParaRPr lang="en-US" altLang="zh-TW"/>
          </a:p>
        </p:txBody>
      </p:sp>
      <p:sp>
        <p:nvSpPr>
          <p:cNvPr id="148482" name="Rectangle 2"/>
          <p:cNvSpPr>
            <a:spLocks noGrp="1" noRot="1" noChangeAspect="1" noChangeArrowheads="1" noTextEdit="1"/>
          </p:cNvSpPr>
          <p:nvPr>
            <p:ph type="sldImg"/>
          </p:nvPr>
        </p:nvSpPr>
        <p:spPr>
          <a:xfrm>
            <a:off x="917575" y="744538"/>
            <a:ext cx="4962525" cy="3722687"/>
          </a:xfrm>
          <a:ln/>
        </p:spPr>
      </p:sp>
      <p:sp>
        <p:nvSpPr>
          <p:cNvPr id="14848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97674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CC777BA-937B-48C8-A67A-8C8B3C953FB1}" type="slidenum">
              <a:rPr lang="en-US" altLang="zh-CN"/>
              <a:pPr/>
              <a:t>21</a:t>
            </a:fld>
            <a:endParaRPr lang="en-US" altLang="zh-CN"/>
          </a:p>
        </p:txBody>
      </p:sp>
      <p:sp>
        <p:nvSpPr>
          <p:cNvPr id="2508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2071" tIns="46036" rIns="92071" bIns="46036" anchor="b"/>
          <a:lstStyle/>
          <a:p>
            <a:pPr algn="r"/>
            <a:fld id="{DEE50AA1-332F-4DF1-95E5-C24699D0B129}" type="slidenum">
              <a:rPr kumimoji="1" lang="en-US" altLang="ja-JP" sz="1200">
                <a:ea typeface="MS PGothic" pitchFamily="34" charset="-128"/>
              </a:rPr>
              <a:pPr algn="r"/>
              <a:t>21</a:t>
            </a:fld>
            <a:endParaRPr kumimoji="1" lang="en-US" altLang="ja-JP" sz="1200">
              <a:ea typeface="MS PGothic" pitchFamily="34" charset="-128"/>
            </a:endParaRPr>
          </a:p>
        </p:txBody>
      </p:sp>
      <p:sp>
        <p:nvSpPr>
          <p:cNvPr id="250883" name="Rectangle 2"/>
          <p:cNvSpPr>
            <a:spLocks noGrp="1" noRot="1" noChangeAspect="1" noChangeArrowheads="1" noTextEdit="1"/>
          </p:cNvSpPr>
          <p:nvPr>
            <p:ph type="sldImg"/>
          </p:nvPr>
        </p:nvSpPr>
        <p:spPr>
          <a:xfrm>
            <a:off x="1146175" y="687388"/>
            <a:ext cx="4567238" cy="3425825"/>
          </a:xfrm>
          <a:ln cap="flat"/>
        </p:spPr>
      </p:sp>
      <p:sp>
        <p:nvSpPr>
          <p:cNvPr id="250884" name="Rectangle 3"/>
          <p:cNvSpPr>
            <a:spLocks noGrp="1" noChangeArrowheads="1"/>
          </p:cNvSpPr>
          <p:nvPr>
            <p:ph type="body" idx="1"/>
          </p:nvPr>
        </p:nvSpPr>
        <p:spPr>
          <a:xfrm>
            <a:off x="914400" y="4343400"/>
            <a:ext cx="5029200" cy="4114800"/>
          </a:xfrm>
          <a:noFill/>
        </p:spPr>
        <p:txBody>
          <a:bodyPr lIns="92071" tIns="46036" rIns="92071" bIns="46036"/>
          <a:lstStyle/>
          <a:p>
            <a:r>
              <a:rPr lang="ja-JP" altLang="en-US" dirty="0"/>
              <a:t>ムダには７つあります。人･物・質に分類して、１．動作のムダから７．加工そのもののムダについて順次説明していきます。</a:t>
            </a:r>
          </a:p>
        </p:txBody>
      </p:sp>
    </p:spTree>
    <p:extLst>
      <p:ext uri="{BB962C8B-B14F-4D97-AF65-F5344CB8AC3E}">
        <p14:creationId xmlns:p14="http://schemas.microsoft.com/office/powerpoint/2010/main" val="20192105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5"/>
          <p:cNvSpPr txBox="1">
            <a:spLocks noGrp="1" noChangeArrowheads="1"/>
          </p:cNvSpPr>
          <p:nvPr/>
        </p:nvSpPr>
        <p:spPr bwMode="auto">
          <a:xfrm>
            <a:off x="3885792" y="8687297"/>
            <a:ext cx="2972208" cy="456704"/>
          </a:xfrm>
          <a:prstGeom prst="rect">
            <a:avLst/>
          </a:prstGeom>
          <a:noFill/>
          <a:ln w="9525">
            <a:noFill/>
            <a:miter lim="800000"/>
            <a:headEnd/>
            <a:tailEnd/>
          </a:ln>
        </p:spPr>
        <p:txBody>
          <a:bodyPr lIns="19046" tIns="0" rIns="19046" bIns="0" anchor="b"/>
          <a:lstStyle/>
          <a:p>
            <a:pPr algn="r" defTabSz="760389" eaLnBrk="0" hangingPunct="0"/>
            <a:fld id="{68E73755-3529-4EC8-A239-3441CE60C477}" type="slidenum">
              <a:rPr lang="zh-CN" altLang="en-US" sz="1000">
                <a:latin typeface="Times New Roman" pitchFamily="18" charset="0"/>
              </a:rPr>
              <a:pPr algn="r" defTabSz="760389" eaLnBrk="0" hangingPunct="0"/>
              <a:t>121</a:t>
            </a:fld>
            <a:endParaRPr lang="en-US" altLang="zh-CN" sz="1000" dirty="0">
              <a:latin typeface="Times New Roman" pitchFamily="18" charset="0"/>
            </a:endParaRPr>
          </a:p>
        </p:txBody>
      </p:sp>
      <p:sp>
        <p:nvSpPr>
          <p:cNvPr id="516099" name="Rectangle 2"/>
          <p:cNvSpPr>
            <a:spLocks noGrp="1" noRot="1" noChangeAspect="1" noChangeArrowheads="1" noTextEdit="1"/>
          </p:cNvSpPr>
          <p:nvPr>
            <p:ph type="sldImg"/>
          </p:nvPr>
        </p:nvSpPr>
        <p:spPr/>
      </p:sp>
      <p:sp>
        <p:nvSpPr>
          <p:cNvPr id="516100" name="Rectangle 3"/>
          <p:cNvSpPr>
            <a:spLocks noGrp="1" noChangeArrowheads="1"/>
          </p:cNvSpPr>
          <p:nvPr>
            <p:ph type="body" idx="1"/>
          </p:nvPr>
        </p:nvSpPr>
        <p:spPr>
          <a:noFill/>
          <a:ln/>
        </p:spPr>
        <p:txBody>
          <a:bodyPr/>
          <a:lstStyle/>
          <a:p>
            <a:endParaRPr lang="zh-CN" altLang="en-US" smtClean="0"/>
          </a:p>
        </p:txBody>
      </p:sp>
    </p:spTree>
    <p:extLst>
      <p:ext uri="{BB962C8B-B14F-4D97-AF65-F5344CB8AC3E}">
        <p14:creationId xmlns:p14="http://schemas.microsoft.com/office/powerpoint/2010/main" val="1681614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幻灯片图像占位符 1"/>
          <p:cNvSpPr>
            <a:spLocks noGrp="1" noRot="1" noChangeAspect="1" noTextEdit="1"/>
          </p:cNvSpPr>
          <p:nvPr>
            <p:ph type="sldImg"/>
          </p:nvPr>
        </p:nvSpPr>
        <p:spPr>
          <a:xfrm>
            <a:off x="1143000" y="685800"/>
            <a:ext cx="4572000" cy="3429000"/>
          </a:xfrm>
          <a:ln/>
        </p:spPr>
      </p:sp>
      <p:sp>
        <p:nvSpPr>
          <p:cNvPr id="115715" name="备注占位符 2"/>
          <p:cNvSpPr>
            <a:spLocks noGrp="1"/>
          </p:cNvSpPr>
          <p:nvPr>
            <p:ph type="body" idx="1"/>
          </p:nvPr>
        </p:nvSpPr>
        <p:spPr>
          <a:noFill/>
          <a:ln/>
        </p:spPr>
        <p:txBody>
          <a:bodyPr/>
          <a:lstStyle/>
          <a:p>
            <a:pPr eaLnBrk="1" hangingPunct="1"/>
            <a:endParaRPr lang="zh-CN" altLang="en-US" smtClean="0"/>
          </a:p>
        </p:txBody>
      </p:sp>
      <p:sp>
        <p:nvSpPr>
          <p:cNvPr id="115716" name="灯片编号占位符 3"/>
          <p:cNvSpPr>
            <a:spLocks noGrp="1"/>
          </p:cNvSpPr>
          <p:nvPr>
            <p:ph type="sldNum" sz="quarter" idx="5"/>
          </p:nvPr>
        </p:nvSpPr>
        <p:spPr>
          <a:noFill/>
        </p:spPr>
        <p:txBody>
          <a:bodyPr/>
          <a:lstStyle/>
          <a:p>
            <a:fld id="{E01E42E2-B17A-4A3F-89EC-9B2A03A46252}" type="slidenum">
              <a:rPr lang="en-US" altLang="zh-CN"/>
              <a:pPr/>
              <a:t>34</a:t>
            </a:fld>
            <a:endParaRPr lang="en-US" altLang="zh-CN"/>
          </a:p>
        </p:txBody>
      </p:sp>
    </p:spTree>
    <p:extLst>
      <p:ext uri="{BB962C8B-B14F-4D97-AF65-F5344CB8AC3E}">
        <p14:creationId xmlns:p14="http://schemas.microsoft.com/office/powerpoint/2010/main" val="2363751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幻灯片图像占位符 1"/>
          <p:cNvSpPr>
            <a:spLocks noGrp="1" noRot="1" noChangeAspect="1" noTextEdit="1"/>
          </p:cNvSpPr>
          <p:nvPr>
            <p:ph type="sldImg"/>
          </p:nvPr>
        </p:nvSpPr>
        <p:spPr>
          <a:xfrm>
            <a:off x="1143000" y="685800"/>
            <a:ext cx="4572000" cy="3429000"/>
          </a:xfrm>
          <a:ln/>
        </p:spPr>
      </p:sp>
      <p:sp>
        <p:nvSpPr>
          <p:cNvPr id="122883" name="备注占位符 2"/>
          <p:cNvSpPr>
            <a:spLocks noGrp="1"/>
          </p:cNvSpPr>
          <p:nvPr>
            <p:ph type="body" idx="1"/>
          </p:nvPr>
        </p:nvSpPr>
        <p:spPr>
          <a:noFill/>
          <a:ln/>
        </p:spPr>
        <p:txBody>
          <a:bodyPr/>
          <a:lstStyle/>
          <a:p>
            <a:pPr eaLnBrk="1" hangingPunct="1"/>
            <a:endParaRPr lang="zh-CN" altLang="en-US" smtClean="0"/>
          </a:p>
        </p:txBody>
      </p:sp>
      <p:sp>
        <p:nvSpPr>
          <p:cNvPr id="122884" name="灯片编号占位符 3"/>
          <p:cNvSpPr>
            <a:spLocks noGrp="1"/>
          </p:cNvSpPr>
          <p:nvPr>
            <p:ph type="sldNum" sz="quarter" idx="5"/>
          </p:nvPr>
        </p:nvSpPr>
        <p:spPr>
          <a:noFill/>
        </p:spPr>
        <p:txBody>
          <a:bodyPr/>
          <a:lstStyle/>
          <a:p>
            <a:fld id="{ED410883-08B9-4B47-80EF-25A88E86E2FB}" type="slidenum">
              <a:rPr lang="en-US" altLang="zh-CN"/>
              <a:pPr/>
              <a:t>35</a:t>
            </a:fld>
            <a:endParaRPr lang="en-US" altLang="zh-CN"/>
          </a:p>
        </p:txBody>
      </p:sp>
    </p:spTree>
    <p:extLst>
      <p:ext uri="{BB962C8B-B14F-4D97-AF65-F5344CB8AC3E}">
        <p14:creationId xmlns:p14="http://schemas.microsoft.com/office/powerpoint/2010/main" val="2758971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EF3FF1-E32C-42C1-9F20-8A3D1C32BF66}" type="slidenum">
              <a:rPr lang="en-US" altLang="zh-CN"/>
              <a:pPr/>
              <a:t>54</a:t>
            </a:fld>
            <a:endParaRPr lang="en-US" altLang="zh-CN"/>
          </a:p>
        </p:txBody>
      </p:sp>
      <p:sp>
        <p:nvSpPr>
          <p:cNvPr id="273410" name="Rectangle 2"/>
          <p:cNvSpPr>
            <a:spLocks noGrp="1" noRot="1" noChangeAspect="1" noChangeArrowheads="1" noTextEdit="1"/>
          </p:cNvSpPr>
          <p:nvPr>
            <p:ph type="sldImg"/>
          </p:nvPr>
        </p:nvSpPr>
        <p:spPr>
          <a:xfrm>
            <a:off x="1143000" y="685800"/>
            <a:ext cx="4572000" cy="3429000"/>
          </a:xfrm>
          <a:ln/>
        </p:spPr>
      </p:sp>
      <p:sp>
        <p:nvSpPr>
          <p:cNvPr id="27341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089609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F1C5A7-78B1-44CA-8F83-B94622C16AD0}" type="slidenum">
              <a:rPr lang="en-US" altLang="zh-CN"/>
              <a:pPr/>
              <a:t>63</a:t>
            </a:fld>
            <a:endParaRPr lang="en-US" altLang="zh-CN"/>
          </a:p>
        </p:txBody>
      </p:sp>
      <p:sp>
        <p:nvSpPr>
          <p:cNvPr id="292866" name="Rectangle 2"/>
          <p:cNvSpPr>
            <a:spLocks noGrp="1" noRot="1" noChangeAspect="1" noChangeArrowheads="1" noTextEdit="1"/>
          </p:cNvSpPr>
          <p:nvPr>
            <p:ph type="sldImg"/>
          </p:nvPr>
        </p:nvSpPr>
        <p:spPr>
          <a:xfrm>
            <a:off x="1143000" y="685800"/>
            <a:ext cx="4572000" cy="3429000"/>
          </a:xfrm>
          <a:ln/>
        </p:spPr>
      </p:sp>
      <p:sp>
        <p:nvSpPr>
          <p:cNvPr id="29286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666494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84BEA6-3DF0-414D-BCCA-900894198E6C}" type="slidenum">
              <a:rPr lang="en-US" altLang="zh-CN"/>
              <a:pPr/>
              <a:t>64</a:t>
            </a:fld>
            <a:endParaRPr lang="en-US" altLang="zh-CN"/>
          </a:p>
        </p:txBody>
      </p:sp>
      <p:sp>
        <p:nvSpPr>
          <p:cNvPr id="293890" name="Rectangle 2"/>
          <p:cNvSpPr>
            <a:spLocks noGrp="1" noRot="1" noChangeAspect="1" noChangeArrowheads="1" noTextEdit="1"/>
          </p:cNvSpPr>
          <p:nvPr>
            <p:ph type="sldImg"/>
          </p:nvPr>
        </p:nvSpPr>
        <p:spPr>
          <a:xfrm>
            <a:off x="1143000" y="685800"/>
            <a:ext cx="4572000" cy="3429000"/>
          </a:xfrm>
          <a:ln/>
        </p:spPr>
      </p:sp>
      <p:sp>
        <p:nvSpPr>
          <p:cNvPr id="29389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547894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0302A7-0E17-4734-B217-3E36EF452AA4}" type="slidenum">
              <a:rPr lang="en-US" altLang="zh-CN"/>
              <a:pPr/>
              <a:t>66</a:t>
            </a:fld>
            <a:endParaRPr lang="en-US" altLang="zh-CN"/>
          </a:p>
        </p:txBody>
      </p:sp>
      <p:sp>
        <p:nvSpPr>
          <p:cNvPr id="224461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446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zh-CN" altLang="zh-CN"/>
          </a:p>
        </p:txBody>
      </p:sp>
    </p:spTree>
    <p:extLst>
      <p:ext uri="{BB962C8B-B14F-4D97-AF65-F5344CB8AC3E}">
        <p14:creationId xmlns:p14="http://schemas.microsoft.com/office/powerpoint/2010/main" val="606536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AA781B-A87A-4785-8281-6F9F0C2A7EE6}" type="slidenum">
              <a:rPr lang="en-US" altLang="zh-CN"/>
              <a:pPr/>
              <a:t>69</a:t>
            </a:fld>
            <a:endParaRPr lang="en-US" altLang="zh-CN"/>
          </a:p>
        </p:txBody>
      </p:sp>
      <p:sp>
        <p:nvSpPr>
          <p:cNvPr id="294914" name="Rectangle 2"/>
          <p:cNvSpPr>
            <a:spLocks noGrp="1" noRot="1" noChangeAspect="1" noChangeArrowheads="1" noTextEdit="1"/>
          </p:cNvSpPr>
          <p:nvPr>
            <p:ph type="sldImg"/>
          </p:nvPr>
        </p:nvSpPr>
        <p:spPr>
          <a:xfrm>
            <a:off x="1143000" y="685800"/>
            <a:ext cx="4572000" cy="3429000"/>
          </a:xfrm>
          <a:ln/>
        </p:spPr>
      </p:sp>
      <p:sp>
        <p:nvSpPr>
          <p:cNvPr id="29491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740753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30"/>
            <a:ext cx="7772400" cy="1470025"/>
          </a:xfrm>
        </p:spPr>
        <p:txBody>
          <a:body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fld id="{BBF263D7-1364-4FC6-B565-F98080B3E50C}" type="datetime1">
              <a:rPr lang="zh-CN" altLang="en-US" smtClean="0"/>
              <a:pPr/>
              <a:t>2016/1/13</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166"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166"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fld id="{03C40217-99FE-4A6C-9A65-842B7CC5991C}" type="datetime1">
              <a:rPr lang="zh-CN" altLang="en-US" smtClean="0"/>
              <a:pPr/>
              <a:t>2016/1/13</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fld id="{FBD9DEE5-1265-4994-A5E7-9053A5E5D803}" type="datetime1">
              <a:rPr lang="zh-CN" altLang="en-US" smtClean="0"/>
              <a:pPr/>
              <a:t>2016/1/13</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0866" y="274642"/>
            <a:ext cx="2057400" cy="58578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5737" y="274642"/>
            <a:ext cx="6034454" cy="585787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fld id="{1031507E-DFCC-44F5-A934-916E865BE628}" type="datetime1">
              <a:rPr lang="zh-CN" altLang="en-US" smtClean="0"/>
              <a:pPr/>
              <a:t>2016/1/13</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5735" y="274642"/>
            <a:ext cx="8232531" cy="58578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4"/>
          <p:cNvSpPr>
            <a:spLocks noGrp="1" noChangeArrowheads="1"/>
          </p:cNvSpPr>
          <p:nvPr>
            <p:ph type="dt" sz="half" idx="10"/>
          </p:nvPr>
        </p:nvSpPr>
        <p:spPr>
          <a:ln/>
        </p:spPr>
        <p:txBody>
          <a:bodyPr/>
          <a:lstStyle>
            <a:lvl1pPr>
              <a:defRPr/>
            </a:lvl1pPr>
          </a:lstStyle>
          <a:p>
            <a:fld id="{FB46BEBD-0230-4B4D-8310-613E7F3EDD5C}" type="datetime1">
              <a:rPr lang="zh-CN" altLang="en-US" smtClean="0"/>
              <a:pPr/>
              <a:t>2016/1/13</a:t>
            </a:fld>
            <a:endParaRPr lang="zh-CN" altLang="en-US"/>
          </a:p>
        </p:txBody>
      </p:sp>
      <p:sp>
        <p:nvSpPr>
          <p:cNvPr id="4" name="灯片编号占位符 5"/>
          <p:cNvSpPr>
            <a:spLocks noGrp="1"/>
          </p:cNvSpPr>
          <p:nvPr>
            <p:ph type="sldNum" sz="quarter" idx="12"/>
          </p:nvPr>
        </p:nvSpPr>
        <p:spPr>
          <a:xfrm>
            <a:off x="3779912" y="6381332"/>
            <a:ext cx="2133600" cy="365125"/>
          </a:xfrm>
          <a:prstGeom prst="rect">
            <a:avLst/>
          </a:prstGeom>
        </p:spPr>
        <p:txBody>
          <a:bodyPr/>
          <a:lstStyle>
            <a:lvl1pPr algn="ctr">
              <a:defRPr sz="2000">
                <a:solidFill>
                  <a:schemeClr val="tx1"/>
                </a:solidFill>
              </a:defRPr>
            </a:lvl1pPr>
          </a:lstStyle>
          <a:p>
            <a:fld id="{8BA16DCC-C50E-4AD5-94C9-747C0058B3E1}" type="slidenum">
              <a:rPr lang="zh-CN" altLang="en-US" smtClean="0"/>
              <a:pPr/>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5735" y="274638"/>
            <a:ext cx="8232531" cy="1143000"/>
          </a:xfrm>
        </p:spPr>
        <p:txBody>
          <a:bodyPr/>
          <a:lstStyle/>
          <a:p>
            <a:r>
              <a:rPr lang="zh-CN" altLang="en-US" dirty="0" smtClean="0"/>
              <a:t>单击此处编辑母版标题样式</a:t>
            </a:r>
            <a:endParaRPr lang="zh-CN" altLang="en-US" dirty="0"/>
          </a:p>
        </p:txBody>
      </p:sp>
      <p:sp>
        <p:nvSpPr>
          <p:cNvPr id="3" name="表格占位符 2"/>
          <p:cNvSpPr>
            <a:spLocks noGrp="1"/>
          </p:cNvSpPr>
          <p:nvPr>
            <p:ph type="tbl" idx="1"/>
          </p:nvPr>
        </p:nvSpPr>
        <p:spPr>
          <a:xfrm>
            <a:off x="455735" y="1595438"/>
            <a:ext cx="8232531" cy="4537075"/>
          </a:xfrm>
        </p:spPr>
        <p:txBody>
          <a:bodyPr/>
          <a:lstStyle/>
          <a:p>
            <a:pPr lvl="0"/>
            <a:r>
              <a:rPr lang="zh-CN" altLang="en-US" noProof="0" smtClean="0"/>
              <a:t>单击图标添加表格</a:t>
            </a:r>
          </a:p>
        </p:txBody>
      </p:sp>
      <p:sp>
        <p:nvSpPr>
          <p:cNvPr id="4" name="Rectangle 4"/>
          <p:cNvSpPr>
            <a:spLocks noGrp="1" noChangeArrowheads="1"/>
          </p:cNvSpPr>
          <p:nvPr>
            <p:ph type="dt" sz="half" idx="10"/>
          </p:nvPr>
        </p:nvSpPr>
        <p:spPr>
          <a:ln/>
        </p:spPr>
        <p:txBody>
          <a:bodyPr/>
          <a:lstStyle>
            <a:lvl1pPr>
              <a:defRPr/>
            </a:lvl1pPr>
          </a:lstStyle>
          <a:p>
            <a:fld id="{3ED683E4-D124-4F23-8C39-3C485C0E61E3}" type="datetime1">
              <a:rPr lang="zh-CN" altLang="en-US" smtClean="0"/>
              <a:pPr/>
              <a:t>2016/1/13</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5735" y="274638"/>
            <a:ext cx="8232531"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5736" y="1595438"/>
            <a:ext cx="4045926" cy="45370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2341" y="1595438"/>
            <a:ext cx="4045927" cy="45370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fld id="{4CFBD37E-D230-4EA9-B96E-FD70D6AF35D8}" type="datetime1">
              <a:rPr lang="zh-CN" altLang="en-US" smtClean="0"/>
              <a:pPr/>
              <a:t>2016/1/13</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4"/>
            <a:ext cx="4038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92"/>
            <a:ext cx="4038600" cy="21875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4"/>
            <a:ext cx="4038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92"/>
            <a:ext cx="4038600" cy="21875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4"/>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剪贴画占位符 3"/>
          <p:cNvSpPr>
            <a:spLocks noGrp="1"/>
          </p:cNvSpPr>
          <p:nvPr>
            <p:ph type="clipArt" sz="half" idx="2"/>
          </p:nvPr>
        </p:nvSpPr>
        <p:spPr>
          <a:xfrm>
            <a:off x="4648200" y="1600204"/>
            <a:ext cx="4038600" cy="4525963"/>
          </a:xfrm>
        </p:spPr>
        <p:txBody>
          <a:bodyPr/>
          <a:lstStyle/>
          <a:p>
            <a:endParaRPr lang="zh-CN" altLang="en-US"/>
          </a:p>
        </p:txBody>
      </p:sp>
      <p:sp>
        <p:nvSpPr>
          <p:cNvPr id="5" name="日期占位符 4"/>
          <p:cNvSpPr>
            <a:spLocks noGrp="1"/>
          </p:cNvSpPr>
          <p:nvPr>
            <p:ph type="dt" sz="half" idx="10"/>
          </p:nvPr>
        </p:nvSpPr>
        <p:spPr>
          <a:xfrm>
            <a:off x="457200" y="6245225"/>
            <a:ext cx="2133600" cy="476250"/>
          </a:xfrm>
        </p:spPr>
        <p:txBody>
          <a:bodyPr/>
          <a:lstStyle>
            <a:lvl1pPr>
              <a:defRPr/>
            </a:lvl1pPr>
          </a:lstStyle>
          <a:p>
            <a:endParaRPr lang="en-US" altLang="zh-CN"/>
          </a:p>
        </p:txBody>
      </p:sp>
      <p:sp>
        <p:nvSpPr>
          <p:cNvPr id="6" name="页脚占位符 5"/>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zh-CN"/>
          </a:p>
        </p:txBody>
      </p:sp>
      <p:sp>
        <p:nvSpPr>
          <p:cNvPr id="7" name="灯片编号占位符 6"/>
          <p:cNvSpPr>
            <a:spLocks noGrp="1"/>
          </p:cNvSpPr>
          <p:nvPr>
            <p:ph type="sldNum" sz="quarter" idx="12"/>
          </p:nvPr>
        </p:nvSpPr>
        <p:spPr>
          <a:xfrm>
            <a:off x="6553200" y="6245225"/>
            <a:ext cx="2133600" cy="476250"/>
          </a:xfrm>
          <a:prstGeom prst="rect">
            <a:avLst/>
          </a:prstGeom>
        </p:spPr>
        <p:txBody>
          <a:bodyPr/>
          <a:lstStyle>
            <a:lvl1pPr>
              <a:defRPr/>
            </a:lvl1pPr>
          </a:lstStyle>
          <a:p>
            <a:fld id="{A708A0EA-438A-4A8B-9460-F9B2EF87ADD3}" type="slidenum">
              <a:rPr lang="en-US" altLang="zh-CN"/>
              <a:pPr/>
              <a:t>‹#›</a:t>
            </a:fld>
            <a:endParaRPr lang="en-US" altLang="zh-CN"/>
          </a:p>
        </p:txBody>
      </p:sp>
    </p:spTree>
  </p:cSld>
  <p:clrMapOvr>
    <a:masterClrMapping/>
  </p:clrMapOvr>
  <p:transition spd="med">
    <p:strips dir="ru"/>
    <p:sndAc>
      <p:stSnd>
        <p:snd r:embed="rId1" name="whoosh.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xOverObj">
  <p:cSld name="标题和文本在内容之上">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8229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57200" y="3938592"/>
            <a:ext cx="8229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6245225"/>
            <a:ext cx="2133600" cy="476250"/>
          </a:xfrm>
        </p:spPr>
        <p:txBody>
          <a:bodyPr/>
          <a:lstStyle>
            <a:lvl1pPr>
              <a:defRPr/>
            </a:lvl1pPr>
          </a:lstStyle>
          <a:p>
            <a:endParaRPr lang="en-US" altLang="zh-CN"/>
          </a:p>
        </p:txBody>
      </p:sp>
      <p:sp>
        <p:nvSpPr>
          <p:cNvPr id="6" name="页脚占位符 5"/>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zh-CN"/>
          </a:p>
        </p:txBody>
      </p:sp>
      <p:sp>
        <p:nvSpPr>
          <p:cNvPr id="7" name="灯片编号占位符 6"/>
          <p:cNvSpPr>
            <a:spLocks noGrp="1"/>
          </p:cNvSpPr>
          <p:nvPr>
            <p:ph type="sldNum" sz="quarter" idx="12"/>
          </p:nvPr>
        </p:nvSpPr>
        <p:spPr>
          <a:xfrm>
            <a:off x="6553200" y="6245225"/>
            <a:ext cx="2133600" cy="476250"/>
          </a:xfrm>
          <a:prstGeom prst="rect">
            <a:avLst/>
          </a:prstGeom>
        </p:spPr>
        <p:txBody>
          <a:bodyPr/>
          <a:lstStyle>
            <a:lvl1pPr>
              <a:defRPr/>
            </a:lvl1pPr>
          </a:lstStyle>
          <a:p>
            <a:fld id="{02FFF679-A266-4BFA-8B69-2372CECD0C8C}" type="slidenum">
              <a:rPr lang="en-US" altLang="zh-CN"/>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251520" y="1340768"/>
            <a:ext cx="8640960" cy="4824536"/>
          </a:xfrm>
        </p:spPr>
        <p:txBody>
          <a:bodyPr/>
          <a:lstStyle>
            <a:lvl1pPr>
              <a:buFont typeface="Wingdings" pitchFamily="2" charset="2"/>
              <a:buChar char="Ø"/>
              <a:defRPr sz="2800" b="1">
                <a:latin typeface="微软雅黑" pitchFamily="34" charset="-122"/>
                <a:ea typeface="微软雅黑" pitchFamily="34" charset="-122"/>
              </a:defRPr>
            </a:lvl1pPr>
            <a:lvl2pPr>
              <a:defRPr sz="2400">
                <a:latin typeface="微软雅黑" pitchFamily="34" charset="-122"/>
                <a:ea typeface="微软雅黑" pitchFamily="34" charset="-122"/>
              </a:defRPr>
            </a:lvl2pPr>
            <a:lvl3pPr>
              <a:defRPr sz="2000">
                <a:latin typeface="微软雅黑" pitchFamily="34" charset="-122"/>
                <a:ea typeface="微软雅黑" pitchFamily="34" charset="-122"/>
              </a:defRPr>
            </a:lvl3pPr>
            <a:lvl4pPr>
              <a:defRPr sz="1800">
                <a:latin typeface="微软雅黑" pitchFamily="34" charset="-122"/>
                <a:ea typeface="微软雅黑" pitchFamily="34" charset="-122"/>
              </a:defRPr>
            </a:lvl4pPr>
            <a:lvl5pPr>
              <a:defRPr sz="1600">
                <a:latin typeface="微软雅黑" pitchFamily="34" charset="-122"/>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8" name="标题 7"/>
          <p:cNvSpPr>
            <a:spLocks noGrp="1"/>
          </p:cNvSpPr>
          <p:nvPr>
            <p:ph type="title"/>
          </p:nvPr>
        </p:nvSpPr>
        <p:spPr>
          <a:xfrm>
            <a:off x="455735" y="548680"/>
            <a:ext cx="8232531" cy="648072"/>
          </a:xfrm>
        </p:spPr>
        <p:txBody>
          <a:bodyPr/>
          <a:lstStyle>
            <a:lvl1pPr>
              <a:defRPr sz="3200" b="1">
                <a:solidFill>
                  <a:srgbClr val="FF0000"/>
                </a:solidFill>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5" name="灯片编号占位符 5"/>
          <p:cNvSpPr>
            <a:spLocks noGrp="1"/>
          </p:cNvSpPr>
          <p:nvPr>
            <p:ph type="sldNum" sz="quarter" idx="12"/>
          </p:nvPr>
        </p:nvSpPr>
        <p:spPr>
          <a:xfrm>
            <a:off x="3779912" y="6381332"/>
            <a:ext cx="2133600" cy="365125"/>
          </a:xfrm>
          <a:prstGeom prst="rect">
            <a:avLst/>
          </a:prstGeom>
        </p:spPr>
        <p:txBody>
          <a:bodyPr/>
          <a:lstStyle>
            <a:lvl1pPr algn="ctr">
              <a:defRPr sz="2000">
                <a:solidFill>
                  <a:schemeClr val="tx1"/>
                </a:solidFill>
              </a:defRPr>
            </a:lvl1pPr>
          </a:lstStyle>
          <a:p>
            <a:fld id="{8BA16DCC-C50E-4AD5-94C9-747C0058B3E1}" type="slidenum">
              <a:rPr lang="zh-CN" altLang="en-US" smtClean="0"/>
              <a:pPr/>
              <a:t>‹#›</a:t>
            </a:fld>
            <a:endParaRPr lang="zh-CN" altLang="en-US" dirty="0"/>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183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580"/>
            <a:ext cx="6858000" cy="1655233"/>
          </a:xfrm>
        </p:spPr>
        <p:txBody>
          <a:bodyPr/>
          <a:lstStyle>
            <a:lvl1pPr marL="0" indent="0" algn="ctr">
              <a:buNone/>
              <a:defRPr sz="2400"/>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zh-CN" altLang="en-US" smtClean="0"/>
              <a:t>单击此处编辑母版副标题样式</a:t>
            </a:r>
            <a:endParaRPr lang="zh-CN" altLang="en-US"/>
          </a:p>
        </p:txBody>
      </p:sp>
      <p:sp>
        <p:nvSpPr>
          <p:cNvPr id="5" name="灯片编号占位符 1"/>
          <p:cNvSpPr>
            <a:spLocks noGrp="1"/>
          </p:cNvSpPr>
          <p:nvPr>
            <p:ph type="sldNum" sz="quarter" idx="4"/>
          </p:nvPr>
        </p:nvSpPr>
        <p:spPr>
          <a:xfrm>
            <a:off x="3552825" y="6483361"/>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pPr/>
              <a:t>‹#›</a:t>
            </a:fld>
            <a:endParaRPr lang="zh-CN" altLang="en-US"/>
          </a:p>
        </p:txBody>
      </p:sp>
    </p:spTree>
    <p:extLst>
      <p:ext uri="{BB962C8B-B14F-4D97-AF65-F5344CB8AC3E}">
        <p14:creationId xmlns:p14="http://schemas.microsoft.com/office/powerpoint/2010/main" val="2532502759"/>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灯片编号占位符 1"/>
          <p:cNvSpPr>
            <a:spLocks noGrp="1"/>
          </p:cNvSpPr>
          <p:nvPr>
            <p:ph type="sldNum" sz="quarter" idx="4"/>
          </p:nvPr>
        </p:nvSpPr>
        <p:spPr>
          <a:xfrm>
            <a:off x="3552825" y="6483361"/>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8BA16DCC-C50E-4AD5-94C9-747C0058B3E1}" type="slidenum">
              <a:rPr lang="zh-CN" altLang="en-US" smtClean="0"/>
              <a:pPr/>
              <a:t>‹#›</a:t>
            </a:fld>
            <a:endParaRPr lang="zh-CN" altLang="en-US" dirty="0"/>
          </a:p>
        </p:txBody>
      </p:sp>
    </p:spTree>
    <p:extLst>
      <p:ext uri="{BB962C8B-B14F-4D97-AF65-F5344CB8AC3E}">
        <p14:creationId xmlns:p14="http://schemas.microsoft.com/office/powerpoint/2010/main" val="2562603577"/>
      </p:ext>
    </p:extLst>
  </p:cSld>
  <p:clrMapOvr>
    <a:masterClrMapping/>
  </p:clrMapOvr>
  <p:transition>
    <p:fade/>
  </p:transition>
  <p:timing>
    <p:tnLst>
      <p:par>
        <p:cTn id="1" dur="indefinite" restart="never" nodeType="tmRoot"/>
      </p:par>
    </p:tnLst>
  </p:timing>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1" y="1710271"/>
            <a:ext cx="7886700" cy="285326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91" y="4588938"/>
            <a:ext cx="7886700" cy="1500717"/>
          </a:xfrm>
        </p:spPr>
        <p:txBody>
          <a:bodyPr/>
          <a:lstStyle>
            <a:lvl1pPr marL="0" indent="0">
              <a:buNone/>
              <a:defRPr sz="2400"/>
            </a:lvl1pPr>
            <a:lvl2pPr marL="457167" indent="0">
              <a:buNone/>
              <a:defRPr sz="2000"/>
            </a:lvl2pPr>
            <a:lvl3pPr marL="914332" indent="0">
              <a:buNone/>
              <a:defRPr sz="1800"/>
            </a:lvl3pPr>
            <a:lvl4pPr marL="1371498" indent="0">
              <a:buNone/>
              <a:defRPr sz="1600"/>
            </a:lvl4pPr>
            <a:lvl5pPr marL="1828664" indent="0">
              <a:buNone/>
              <a:defRPr sz="1600"/>
            </a:lvl5pPr>
            <a:lvl6pPr marL="2285830" indent="0">
              <a:buNone/>
              <a:defRPr sz="1600"/>
            </a:lvl6pPr>
            <a:lvl7pPr marL="2742994" indent="0">
              <a:buNone/>
              <a:defRPr sz="1600"/>
            </a:lvl7pPr>
            <a:lvl8pPr marL="3200160" indent="0">
              <a:buNone/>
              <a:defRPr sz="1600"/>
            </a:lvl8pPr>
            <a:lvl9pPr marL="3657327" indent="0">
              <a:buNone/>
              <a:defRPr sz="1600"/>
            </a:lvl9pPr>
          </a:lstStyle>
          <a:p>
            <a:pPr lvl="0"/>
            <a:r>
              <a:rPr lang="zh-CN" altLang="en-US" smtClean="0"/>
              <a:t>单击此处编辑母版文本样式</a:t>
            </a:r>
          </a:p>
        </p:txBody>
      </p:sp>
      <p:sp>
        <p:nvSpPr>
          <p:cNvPr id="4" name="灯片编号占位符 1"/>
          <p:cNvSpPr>
            <a:spLocks noGrp="1"/>
          </p:cNvSpPr>
          <p:nvPr>
            <p:ph type="sldNum" sz="quarter" idx="4"/>
          </p:nvPr>
        </p:nvSpPr>
        <p:spPr>
          <a:xfrm>
            <a:off x="3552825" y="6483361"/>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pPr/>
              <a:t>‹#›</a:t>
            </a:fld>
            <a:endParaRPr lang="zh-CN" altLang="en-US"/>
          </a:p>
        </p:txBody>
      </p:sp>
    </p:spTree>
    <p:extLst>
      <p:ext uri="{BB962C8B-B14F-4D97-AF65-F5344CB8AC3E}">
        <p14:creationId xmlns:p14="http://schemas.microsoft.com/office/powerpoint/2010/main" val="1502869428"/>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6725" y="1604438"/>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7725" y="1604438"/>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1"/>
          <p:cNvSpPr>
            <a:spLocks noGrp="1"/>
          </p:cNvSpPr>
          <p:nvPr>
            <p:ph type="sldNum" sz="quarter" idx="4"/>
          </p:nvPr>
        </p:nvSpPr>
        <p:spPr>
          <a:xfrm>
            <a:off x="3552825" y="6483361"/>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pPr/>
              <a:t>‹#›</a:t>
            </a:fld>
            <a:endParaRPr lang="zh-CN" altLang="en-US"/>
          </a:p>
        </p:txBody>
      </p:sp>
    </p:spTree>
    <p:extLst>
      <p:ext uri="{BB962C8B-B14F-4D97-AF65-F5344CB8AC3E}">
        <p14:creationId xmlns:p14="http://schemas.microsoft.com/office/powerpoint/2010/main" val="4096100193"/>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9" y="366191"/>
            <a:ext cx="7886700" cy="132503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45" y="1680634"/>
            <a:ext cx="3868737" cy="825500"/>
          </a:xfrm>
        </p:spPr>
        <p:txBody>
          <a:bodyPr anchor="b"/>
          <a:lstStyle>
            <a:lvl1pPr marL="0" indent="0">
              <a:buNone/>
              <a:defRPr sz="24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45" y="2506133"/>
            <a:ext cx="3868737" cy="368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3" y="1680634"/>
            <a:ext cx="3887788" cy="825500"/>
          </a:xfrm>
        </p:spPr>
        <p:txBody>
          <a:bodyPr anchor="b"/>
          <a:lstStyle>
            <a:lvl1pPr marL="0" indent="0">
              <a:buNone/>
              <a:defRPr sz="24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3" y="2506133"/>
            <a:ext cx="3887788" cy="368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1"/>
          <p:cNvSpPr>
            <a:spLocks noGrp="1"/>
          </p:cNvSpPr>
          <p:nvPr>
            <p:ph type="sldNum" sz="quarter" idx="10"/>
          </p:nvPr>
        </p:nvSpPr>
        <p:spPr>
          <a:xfrm>
            <a:off x="3552825" y="6483361"/>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pPr/>
              <a:t>‹#›</a:t>
            </a:fld>
            <a:endParaRPr lang="zh-CN" altLang="en-US"/>
          </a:p>
        </p:txBody>
      </p:sp>
    </p:spTree>
    <p:extLst>
      <p:ext uri="{BB962C8B-B14F-4D97-AF65-F5344CB8AC3E}">
        <p14:creationId xmlns:p14="http://schemas.microsoft.com/office/powerpoint/2010/main" val="1626543370"/>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1"/>
          <p:cNvSpPr>
            <a:spLocks noGrp="1"/>
          </p:cNvSpPr>
          <p:nvPr>
            <p:ph type="sldNum" sz="quarter" idx="4"/>
          </p:nvPr>
        </p:nvSpPr>
        <p:spPr>
          <a:xfrm>
            <a:off x="3552825" y="6483361"/>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pPr/>
              <a:t>‹#›</a:t>
            </a:fld>
            <a:endParaRPr lang="zh-CN" altLang="en-US"/>
          </a:p>
        </p:txBody>
      </p:sp>
    </p:spTree>
    <p:extLst>
      <p:ext uri="{BB962C8B-B14F-4D97-AF65-F5344CB8AC3E}">
        <p14:creationId xmlns:p14="http://schemas.microsoft.com/office/powerpoint/2010/main" val="2847736468"/>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3552825" y="6483361"/>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8BA16DCC-C50E-4AD5-94C9-747C0058B3E1}" type="slidenum">
              <a:rPr lang="zh-CN" altLang="en-US" smtClean="0"/>
              <a:pPr/>
              <a:t>‹#›</a:t>
            </a:fld>
            <a:endParaRPr lang="zh-CN" altLang="en-US" dirty="0"/>
          </a:p>
        </p:txBody>
      </p:sp>
    </p:spTree>
    <p:extLst>
      <p:ext uri="{BB962C8B-B14F-4D97-AF65-F5344CB8AC3E}">
        <p14:creationId xmlns:p14="http://schemas.microsoft.com/office/powerpoint/2010/main" val="2007931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5"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94" y="988497"/>
            <a:ext cx="4629151" cy="48725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45" y="2057402"/>
            <a:ext cx="2949575" cy="3812117"/>
          </a:xfrm>
        </p:spPr>
        <p:txBody>
          <a:bodyPr/>
          <a:lstStyle>
            <a:lvl1pPr marL="0" indent="0">
              <a:buNone/>
              <a:defRPr sz="16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zh-CN" altLang="en-US" smtClean="0"/>
              <a:t>单击此处编辑母版文本样式</a:t>
            </a:r>
          </a:p>
        </p:txBody>
      </p:sp>
      <p:sp>
        <p:nvSpPr>
          <p:cNvPr id="5" name="灯片编号占位符 1"/>
          <p:cNvSpPr>
            <a:spLocks noGrp="1"/>
          </p:cNvSpPr>
          <p:nvPr>
            <p:ph type="sldNum" sz="quarter" idx="4"/>
          </p:nvPr>
        </p:nvSpPr>
        <p:spPr>
          <a:xfrm>
            <a:off x="3552825" y="6483361"/>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pPr/>
              <a:t>‹#›</a:t>
            </a:fld>
            <a:endParaRPr lang="zh-CN" altLang="en-US"/>
          </a:p>
        </p:txBody>
      </p:sp>
    </p:spTree>
    <p:extLst>
      <p:ext uri="{BB962C8B-B14F-4D97-AF65-F5344CB8AC3E}">
        <p14:creationId xmlns:p14="http://schemas.microsoft.com/office/powerpoint/2010/main" val="60758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5"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94" y="988497"/>
            <a:ext cx="4629151" cy="4872567"/>
          </a:xfrm>
        </p:spPr>
        <p:txBody>
          <a:bodyPr/>
          <a:lstStyle>
            <a:lvl1pPr marL="0" indent="0">
              <a:buNone/>
              <a:defRPr sz="32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630245" y="2057402"/>
            <a:ext cx="2949575" cy="3812117"/>
          </a:xfrm>
        </p:spPr>
        <p:txBody>
          <a:bodyPr/>
          <a:lstStyle>
            <a:lvl1pPr marL="0" indent="0">
              <a:buNone/>
              <a:defRPr sz="16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zh-CN" altLang="en-US" smtClean="0"/>
              <a:t>单击此处编辑母版文本样式</a:t>
            </a:r>
          </a:p>
        </p:txBody>
      </p:sp>
      <p:sp>
        <p:nvSpPr>
          <p:cNvPr id="5" name="灯片编号占位符 1"/>
          <p:cNvSpPr>
            <a:spLocks noGrp="1"/>
          </p:cNvSpPr>
          <p:nvPr>
            <p:ph type="sldNum" sz="quarter" idx="4"/>
          </p:nvPr>
        </p:nvSpPr>
        <p:spPr>
          <a:xfrm>
            <a:off x="3552825" y="6483361"/>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pPr/>
              <a:t>‹#›</a:t>
            </a:fld>
            <a:endParaRPr lang="zh-CN" altLang="en-US"/>
          </a:p>
        </p:txBody>
      </p:sp>
    </p:spTree>
    <p:extLst>
      <p:ext uri="{BB962C8B-B14F-4D97-AF65-F5344CB8AC3E}">
        <p14:creationId xmlns:p14="http://schemas.microsoft.com/office/powerpoint/2010/main" val="1619042160"/>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1"/>
          <p:cNvSpPr>
            <a:spLocks noGrp="1"/>
          </p:cNvSpPr>
          <p:nvPr>
            <p:ph type="sldNum" sz="quarter" idx="4"/>
          </p:nvPr>
        </p:nvSpPr>
        <p:spPr>
          <a:xfrm>
            <a:off x="3552825" y="6483361"/>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pPr/>
              <a:t>‹#›</a:t>
            </a:fld>
            <a:endParaRPr lang="zh-CN" altLang="en-US"/>
          </a:p>
        </p:txBody>
      </p:sp>
    </p:spTree>
    <p:extLst>
      <p:ext uri="{BB962C8B-B14F-4D97-AF65-F5344CB8AC3E}">
        <p14:creationId xmlns:p14="http://schemas.microsoft.com/office/powerpoint/2010/main" val="2591479089"/>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67544" y="597242"/>
            <a:ext cx="8208912" cy="576064"/>
          </a:xfrm>
        </p:spPr>
        <p:txBody>
          <a:bodyPr/>
          <a:lstStyle>
            <a:lvl1pPr>
              <a:defRPr sz="3200" b="1" i="0">
                <a:solidFill>
                  <a:srgbClr val="FF0000"/>
                </a:solidFill>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251520" y="1340768"/>
            <a:ext cx="8640960" cy="4824536"/>
          </a:xfrm>
        </p:spPr>
        <p:txBody>
          <a:bodyPr/>
          <a:lstStyle>
            <a:lvl1pPr>
              <a:buFont typeface="Wingdings" pitchFamily="2" charset="2"/>
              <a:buChar char="Ø"/>
              <a:defRPr sz="2800" b="1">
                <a:latin typeface="微软雅黑" pitchFamily="34" charset="-122"/>
                <a:ea typeface="微软雅黑" pitchFamily="34" charset="-122"/>
              </a:defRPr>
            </a:lvl1pPr>
            <a:lvl2pPr>
              <a:defRPr sz="2800" b="1">
                <a:latin typeface="微软雅黑" pitchFamily="34" charset="-122"/>
                <a:ea typeface="微软雅黑" pitchFamily="34" charset="-122"/>
              </a:defRPr>
            </a:lvl2pPr>
            <a:lvl3pPr>
              <a:defRPr b="1">
                <a:latin typeface="微软雅黑" pitchFamily="34" charset="-122"/>
                <a:ea typeface="微软雅黑" pitchFamily="34" charset="-122"/>
              </a:defRPr>
            </a:lvl3pPr>
            <a:lvl4pPr>
              <a:defRPr b="1">
                <a:latin typeface="微软雅黑" pitchFamily="34" charset="-122"/>
                <a:ea typeface="微软雅黑" pitchFamily="34" charset="-122"/>
              </a:defRPr>
            </a:lvl4pPr>
            <a:lvl5pPr>
              <a:defRPr sz="1800" b="1">
                <a:latin typeface="微软雅黑" pitchFamily="34" charset="-122"/>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pPr>
              <a:defRPr/>
            </a:pPr>
            <a:endParaRPr lang="en-US" altLang="zh-CN"/>
          </a:p>
        </p:txBody>
      </p:sp>
      <p:sp>
        <p:nvSpPr>
          <p:cNvPr id="5" name="页脚占位符 4"/>
          <p:cNvSpPr>
            <a:spLocks noGrp="1"/>
          </p:cNvSpPr>
          <p:nvPr>
            <p:ph type="ftr" sz="quarter" idx="11"/>
          </p:nvPr>
        </p:nvSpPr>
        <p:spPr>
          <a:xfrm>
            <a:off x="3124200" y="635636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60"/>
            <a:ext cx="2133600" cy="365125"/>
          </a:xfrm>
          <a:prstGeom prst="rect">
            <a:avLst/>
          </a:prstGeom>
        </p:spPr>
        <p:txBody>
          <a:bodyPr/>
          <a:lstStyle>
            <a:lvl1pPr>
              <a:defRPr sz="2000">
                <a:solidFill>
                  <a:schemeClr val="tx1"/>
                </a:solidFill>
              </a:defRPr>
            </a:lvl1pPr>
          </a:lstStyle>
          <a:p>
            <a:fld id="{8BA16DCC-C50E-4AD5-94C9-747C0058B3E1}" type="slidenum">
              <a:rPr lang="zh-CN" altLang="en-US" smtClean="0"/>
              <a:pPr/>
              <a:t>‹#›</a:t>
            </a:fld>
            <a:endParaRPr lang="zh-CN" altLang="en-US"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452967"/>
            <a:ext cx="2057400" cy="547158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6725" y="452967"/>
            <a:ext cx="6019800" cy="547158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1"/>
          <p:cNvSpPr>
            <a:spLocks noGrp="1"/>
          </p:cNvSpPr>
          <p:nvPr>
            <p:ph type="sldNum" sz="quarter" idx="4"/>
          </p:nvPr>
        </p:nvSpPr>
        <p:spPr>
          <a:xfrm>
            <a:off x="3552825" y="6483361"/>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pPr/>
              <a:t>‹#›</a:t>
            </a:fld>
            <a:endParaRPr lang="zh-CN" altLang="en-US"/>
          </a:p>
        </p:txBody>
      </p:sp>
    </p:spTree>
    <p:extLst>
      <p:ext uri="{BB962C8B-B14F-4D97-AF65-F5344CB8AC3E}">
        <p14:creationId xmlns:p14="http://schemas.microsoft.com/office/powerpoint/2010/main" val="1363342575"/>
      </p:ext>
    </p:extLst>
  </p:cSld>
  <p:clrMapOvr>
    <a:masterClrMapping/>
  </p:clrMapOvr>
  <p:transition>
    <p:fade/>
  </p:transition>
  <p:timing>
    <p:tnLst>
      <p:par>
        <p:cTn id="1" dur="indefinite" restart="never" nodeType="tmRoot"/>
      </p:par>
    </p:tnLst>
  </p:timing>
  <p:hf hdr="0"/>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116017" y="452980"/>
            <a:ext cx="6192837" cy="563033"/>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66725" y="1604438"/>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7725" y="1604438"/>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1"/>
          <p:cNvSpPr>
            <a:spLocks noGrp="1"/>
          </p:cNvSpPr>
          <p:nvPr>
            <p:ph type="sldNum" sz="quarter" idx="4"/>
          </p:nvPr>
        </p:nvSpPr>
        <p:spPr>
          <a:xfrm>
            <a:off x="3552825" y="6483361"/>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pPr/>
              <a:t>‹#›</a:t>
            </a:fld>
            <a:endParaRPr lang="zh-CN" altLang="en-US"/>
          </a:p>
        </p:txBody>
      </p:sp>
    </p:spTree>
    <p:extLst>
      <p:ext uri="{BB962C8B-B14F-4D97-AF65-F5344CB8AC3E}">
        <p14:creationId xmlns:p14="http://schemas.microsoft.com/office/powerpoint/2010/main" val="4008852360"/>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5"/>
            <a:ext cx="4038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5"/>
            <a:ext cx="4038600" cy="21859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602"/>
            <a:ext cx="4038600" cy="21875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1"/>
          <p:cNvSpPr>
            <a:spLocks noGrp="1"/>
          </p:cNvSpPr>
          <p:nvPr>
            <p:ph type="sldNum" sz="quarter" idx="4"/>
          </p:nvPr>
        </p:nvSpPr>
        <p:spPr>
          <a:xfrm>
            <a:off x="3552825" y="6483361"/>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pPr/>
              <a:t>‹#›</a:t>
            </a:fld>
            <a:endParaRPr lang="zh-CN" altLang="en-US"/>
          </a:p>
        </p:txBody>
      </p:sp>
    </p:spTree>
    <p:extLst>
      <p:ext uri="{BB962C8B-B14F-4D97-AF65-F5344CB8AC3E}">
        <p14:creationId xmlns:p14="http://schemas.microsoft.com/office/powerpoint/2010/main" val="2848347340"/>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1833"/>
            <a:ext cx="6858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580"/>
            <a:ext cx="6858000" cy="1655233"/>
          </a:xfrm>
          <a:prstGeom prst="rect">
            <a:avLst/>
          </a:prstGeom>
        </p:spPr>
        <p:txBody>
          <a:bodyPr/>
          <a:lstStyle>
            <a:lvl1pPr marL="0" indent="0" algn="ctr">
              <a:buNone/>
              <a:defRPr sz="2400"/>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448850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1" y="366191"/>
            <a:ext cx="7886700" cy="132503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28651" y="1826685"/>
            <a:ext cx="7886700" cy="4349749"/>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0080225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1" y="1710271"/>
            <a:ext cx="7886700" cy="285326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91" y="4588938"/>
            <a:ext cx="7886700" cy="1500717"/>
          </a:xfrm>
          <a:prstGeom prst="rect">
            <a:avLst/>
          </a:prstGeom>
        </p:spPr>
        <p:txBody>
          <a:bodyPr/>
          <a:lstStyle>
            <a:lvl1pPr marL="0" indent="0">
              <a:buNone/>
              <a:defRPr sz="2400"/>
            </a:lvl1pPr>
            <a:lvl2pPr marL="457167" indent="0">
              <a:buNone/>
              <a:defRPr sz="2000"/>
            </a:lvl2pPr>
            <a:lvl3pPr marL="914332" indent="0">
              <a:buNone/>
              <a:defRPr sz="1800"/>
            </a:lvl3pPr>
            <a:lvl4pPr marL="1371498" indent="0">
              <a:buNone/>
              <a:defRPr sz="1600"/>
            </a:lvl4pPr>
            <a:lvl5pPr marL="1828664" indent="0">
              <a:buNone/>
              <a:defRPr sz="1600"/>
            </a:lvl5pPr>
            <a:lvl6pPr marL="2285830" indent="0">
              <a:buNone/>
              <a:defRPr sz="1600"/>
            </a:lvl6pPr>
            <a:lvl7pPr marL="2742994" indent="0">
              <a:buNone/>
              <a:defRPr sz="1600"/>
            </a:lvl7pPr>
            <a:lvl8pPr marL="3200160" indent="0">
              <a:buNone/>
              <a:defRPr sz="1600"/>
            </a:lvl8pPr>
            <a:lvl9pPr marL="3657327" indent="0">
              <a:buNone/>
              <a:defRPr sz="1600"/>
            </a:lvl9pPr>
          </a:lstStyle>
          <a:p>
            <a:pPr lvl="0"/>
            <a:r>
              <a:rPr lang="zh-CN" altLang="en-US" smtClean="0"/>
              <a:t>单击此处编辑母版文本样式</a:t>
            </a:r>
          </a:p>
        </p:txBody>
      </p:sp>
    </p:spTree>
    <p:extLst>
      <p:ext uri="{BB962C8B-B14F-4D97-AF65-F5344CB8AC3E}">
        <p14:creationId xmlns:p14="http://schemas.microsoft.com/office/powerpoint/2010/main" val="37813284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1" y="366191"/>
            <a:ext cx="7886700" cy="132503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6" y="1826685"/>
            <a:ext cx="3867151" cy="4349749"/>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6" y="1826685"/>
            <a:ext cx="3867151" cy="4349749"/>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3886604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9" y="366191"/>
            <a:ext cx="7886700" cy="132503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45" y="1680634"/>
            <a:ext cx="3868737" cy="825500"/>
          </a:xfrm>
          <a:prstGeom prst="rect">
            <a:avLst/>
          </a:prstGeom>
        </p:spPr>
        <p:txBody>
          <a:bodyPr anchor="b"/>
          <a:lstStyle>
            <a:lvl1pPr marL="0" indent="0">
              <a:buNone/>
              <a:defRPr sz="24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45" y="2506133"/>
            <a:ext cx="3868737" cy="3683000"/>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3" y="1680634"/>
            <a:ext cx="3887788" cy="825500"/>
          </a:xfrm>
          <a:prstGeom prst="rect">
            <a:avLst/>
          </a:prstGeom>
        </p:spPr>
        <p:txBody>
          <a:bodyPr anchor="b"/>
          <a:lstStyle>
            <a:lvl1pPr marL="0" indent="0">
              <a:buNone/>
              <a:defRPr sz="24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3" y="2506133"/>
            <a:ext cx="3887788" cy="3683000"/>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971524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1" y="366191"/>
            <a:ext cx="7886700" cy="1325033"/>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5445921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896597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5" y="4406905"/>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35"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fld id="{E53AC955-E851-4674-B712-BD9C2497A7C6}" type="datetime1">
              <a:rPr lang="zh-CN" altLang="en-US" smtClean="0"/>
              <a:pPr/>
              <a:t>2016/1/13</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5" y="457200"/>
            <a:ext cx="2949575"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94" y="988497"/>
            <a:ext cx="4629151" cy="487256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45" y="2057402"/>
            <a:ext cx="2949575" cy="3812117"/>
          </a:xfrm>
          <a:prstGeom prst="rect">
            <a:avLst/>
          </a:prstGeom>
        </p:spPr>
        <p:txBody>
          <a:bodyPr/>
          <a:lstStyle>
            <a:lvl1pPr marL="0" indent="0">
              <a:buNone/>
              <a:defRPr sz="16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zh-CN" altLang="en-US" smtClean="0"/>
              <a:t>单击此处编辑母版文本样式</a:t>
            </a:r>
          </a:p>
        </p:txBody>
      </p:sp>
    </p:spTree>
    <p:extLst>
      <p:ext uri="{BB962C8B-B14F-4D97-AF65-F5344CB8AC3E}">
        <p14:creationId xmlns:p14="http://schemas.microsoft.com/office/powerpoint/2010/main" val="38159260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5" y="457200"/>
            <a:ext cx="2949575"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94" y="988497"/>
            <a:ext cx="4629151" cy="4872567"/>
          </a:xfrm>
          <a:prstGeom prst="rect">
            <a:avLst/>
          </a:prstGeom>
        </p:spPr>
        <p:txBody>
          <a:bodyPr/>
          <a:lstStyle>
            <a:lvl1pPr marL="0" indent="0">
              <a:buNone/>
              <a:defRPr sz="32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630245" y="2057402"/>
            <a:ext cx="2949575" cy="3812117"/>
          </a:xfrm>
          <a:prstGeom prst="rect">
            <a:avLst/>
          </a:prstGeom>
        </p:spPr>
        <p:txBody>
          <a:bodyPr/>
          <a:lstStyle>
            <a:lvl1pPr marL="0" indent="0">
              <a:buNone/>
              <a:defRPr sz="16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zh-CN" altLang="en-US" smtClean="0"/>
              <a:t>单击此处编辑母版文本样式</a:t>
            </a:r>
          </a:p>
        </p:txBody>
      </p:sp>
    </p:spTree>
    <p:extLst>
      <p:ext uri="{BB962C8B-B14F-4D97-AF65-F5344CB8AC3E}">
        <p14:creationId xmlns:p14="http://schemas.microsoft.com/office/powerpoint/2010/main" val="23546107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1" y="366191"/>
            <a:ext cx="7886700" cy="132503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1" y="1826685"/>
            <a:ext cx="7886700" cy="4349749"/>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502176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80" y="366197"/>
            <a:ext cx="1971675" cy="5810249"/>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5" y="366197"/>
            <a:ext cx="5762625" cy="5810249"/>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126342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183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576"/>
            <a:ext cx="6858000" cy="165523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zh-CN" altLang="en-US" smtClean="0"/>
              <a:t>单击此处编辑母版副标题样式</a:t>
            </a:r>
            <a:endParaRPr lang="zh-CN" altLang="en-US"/>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883471222"/>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3033069747"/>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1" y="1710267"/>
            <a:ext cx="7886700" cy="285326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91" y="4588934"/>
            <a:ext cx="7886700" cy="1500717"/>
          </a:xfrm>
        </p:spPr>
        <p:txBody>
          <a:bodyPr/>
          <a:lstStyle>
            <a:lvl1pPr marL="0" indent="0">
              <a:buNone/>
              <a:defRPr sz="2400"/>
            </a:lvl1pPr>
            <a:lvl2pPr marL="457178" indent="0">
              <a:buNone/>
              <a:defRPr sz="2000"/>
            </a:lvl2pPr>
            <a:lvl3pPr marL="914354" indent="0">
              <a:buNone/>
              <a:defRPr sz="1800"/>
            </a:lvl3pPr>
            <a:lvl4pPr marL="1371532" indent="0">
              <a:buNone/>
              <a:defRPr sz="1600"/>
            </a:lvl4pPr>
            <a:lvl5pPr marL="1828709" indent="0">
              <a:buNone/>
              <a:defRPr sz="1600"/>
            </a:lvl5pPr>
            <a:lvl6pPr marL="2285886" indent="0">
              <a:buNone/>
              <a:defRPr sz="1600"/>
            </a:lvl6pPr>
            <a:lvl7pPr marL="2743062" indent="0">
              <a:buNone/>
              <a:defRPr sz="1600"/>
            </a:lvl7pPr>
            <a:lvl8pPr marL="3200240" indent="0">
              <a:buNone/>
              <a:defRPr sz="1600"/>
            </a:lvl8pPr>
            <a:lvl9pPr marL="3657418" indent="0">
              <a:buNone/>
              <a:defRPr sz="1600"/>
            </a:lvl9pPr>
          </a:lstStyle>
          <a:p>
            <a:pPr lvl="0"/>
            <a:r>
              <a:rPr lang="zh-CN" altLang="en-US" smtClean="0"/>
              <a:t>单击此处编辑母版文本样式</a:t>
            </a:r>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874763460"/>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6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7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618817082"/>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9" y="366191"/>
            <a:ext cx="7886700" cy="132503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43" y="1680634"/>
            <a:ext cx="3868737" cy="825500"/>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43" y="2506133"/>
            <a:ext cx="3868737" cy="368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1" y="1680634"/>
            <a:ext cx="3887788" cy="825500"/>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1" y="2506133"/>
            <a:ext cx="3887788" cy="368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1"/>
          <p:cNvSpPr>
            <a:spLocks noGrp="1"/>
          </p:cNvSpPr>
          <p:nvPr>
            <p:ph type="sldNum" sz="quarter" idx="10"/>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462628322"/>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478058922"/>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455736" y="1595438"/>
            <a:ext cx="4045926" cy="453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2341" y="1595438"/>
            <a:ext cx="4045927" cy="453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fld id="{837C73CF-347C-412D-94EA-808A5A1E99FA}" type="datetime1">
              <a:rPr lang="zh-CN" altLang="en-US" smtClean="0"/>
              <a:pPr/>
              <a:t>2016/1/13</a:t>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698911063"/>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3"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92" y="988493"/>
            <a:ext cx="4629151" cy="48725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43" y="2057400"/>
            <a:ext cx="2949575" cy="3812117"/>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smtClean="0"/>
              <a:t>单击此处编辑母版文本样式</a:t>
            </a:r>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091482026"/>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3"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92" y="988493"/>
            <a:ext cx="4629151" cy="4872567"/>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zh-CN" altLang="en-US"/>
          </a:p>
        </p:txBody>
      </p:sp>
      <p:sp>
        <p:nvSpPr>
          <p:cNvPr id="4" name="文本占位符 3"/>
          <p:cNvSpPr>
            <a:spLocks noGrp="1"/>
          </p:cNvSpPr>
          <p:nvPr>
            <p:ph type="body" sz="half" idx="2"/>
          </p:nvPr>
        </p:nvSpPr>
        <p:spPr>
          <a:xfrm>
            <a:off x="630243" y="2057400"/>
            <a:ext cx="2949575" cy="3812117"/>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smtClean="0"/>
              <a:t>单击此处编辑母版文本样式</a:t>
            </a:r>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09826955"/>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054944577"/>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452967"/>
            <a:ext cx="2057400" cy="547158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6725" y="452967"/>
            <a:ext cx="6019800" cy="547158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974297136"/>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116017" y="452976"/>
            <a:ext cx="6192837" cy="563033"/>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66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7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96428152"/>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1"/>
            <a:ext cx="4038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5"/>
            <a:ext cx="4038600" cy="21859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98"/>
            <a:ext cx="4038600" cy="21875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587173651"/>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183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576"/>
            <a:ext cx="6858000" cy="165523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zh-CN" altLang="en-US" smtClean="0"/>
              <a:t>单击此处编辑母版副标题样式</a:t>
            </a:r>
            <a:endParaRPr lang="zh-CN" altLang="en-US"/>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684037784"/>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909549702"/>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1" y="1710267"/>
            <a:ext cx="7886700" cy="285326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91" y="4588934"/>
            <a:ext cx="7886700" cy="1500717"/>
          </a:xfrm>
        </p:spPr>
        <p:txBody>
          <a:bodyPr/>
          <a:lstStyle>
            <a:lvl1pPr marL="0" indent="0">
              <a:buNone/>
              <a:defRPr sz="2400"/>
            </a:lvl1pPr>
            <a:lvl2pPr marL="457178" indent="0">
              <a:buNone/>
              <a:defRPr sz="2000"/>
            </a:lvl2pPr>
            <a:lvl3pPr marL="914354" indent="0">
              <a:buNone/>
              <a:defRPr sz="1800"/>
            </a:lvl3pPr>
            <a:lvl4pPr marL="1371532" indent="0">
              <a:buNone/>
              <a:defRPr sz="1600"/>
            </a:lvl4pPr>
            <a:lvl5pPr marL="1828709" indent="0">
              <a:buNone/>
              <a:defRPr sz="1600"/>
            </a:lvl5pPr>
            <a:lvl6pPr marL="2285886" indent="0">
              <a:buNone/>
              <a:defRPr sz="1600"/>
            </a:lvl6pPr>
            <a:lvl7pPr marL="2743062" indent="0">
              <a:buNone/>
              <a:defRPr sz="1600"/>
            </a:lvl7pPr>
            <a:lvl8pPr marL="3200240" indent="0">
              <a:buNone/>
              <a:defRPr sz="1600"/>
            </a:lvl8pPr>
            <a:lvl9pPr marL="3657418" indent="0">
              <a:buNone/>
              <a:defRPr sz="1600"/>
            </a:lvl9pPr>
          </a:lstStyle>
          <a:p>
            <a:pPr lvl="0"/>
            <a:r>
              <a:rPr lang="zh-CN" altLang="en-US" smtClean="0"/>
              <a:t>单击此处编辑母版文本样式</a:t>
            </a:r>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093329357"/>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1" y="1535113"/>
            <a:ext cx="4040066"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1"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271" y="1535113"/>
            <a:ext cx="4041531"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271"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fld id="{E0B0BC37-8CD2-4D26-82AD-6117AF98054F}" type="datetime1">
              <a:rPr lang="zh-CN" altLang="en-US" smtClean="0"/>
              <a:pPr/>
              <a:t>2016/1/13</a:t>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6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7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326387992"/>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9" y="366191"/>
            <a:ext cx="7886700" cy="132503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43" y="1680634"/>
            <a:ext cx="3868737" cy="825500"/>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43" y="2506133"/>
            <a:ext cx="3868737" cy="368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1" y="1680634"/>
            <a:ext cx="3887788" cy="825500"/>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1" y="2506133"/>
            <a:ext cx="3887788" cy="368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1"/>
          <p:cNvSpPr>
            <a:spLocks noGrp="1"/>
          </p:cNvSpPr>
          <p:nvPr>
            <p:ph type="sldNum" sz="quarter" idx="10"/>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860678855"/>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906609013"/>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543025216"/>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3"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92" y="988493"/>
            <a:ext cx="4629151" cy="48725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43" y="2057400"/>
            <a:ext cx="2949575" cy="3812117"/>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smtClean="0"/>
              <a:t>单击此处编辑母版文本样式</a:t>
            </a:r>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530468311"/>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3"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92" y="988493"/>
            <a:ext cx="4629151" cy="4872567"/>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zh-CN" altLang="en-US"/>
          </a:p>
        </p:txBody>
      </p:sp>
      <p:sp>
        <p:nvSpPr>
          <p:cNvPr id="4" name="文本占位符 3"/>
          <p:cNvSpPr>
            <a:spLocks noGrp="1"/>
          </p:cNvSpPr>
          <p:nvPr>
            <p:ph type="body" sz="half" idx="2"/>
          </p:nvPr>
        </p:nvSpPr>
        <p:spPr>
          <a:xfrm>
            <a:off x="630243" y="2057400"/>
            <a:ext cx="2949575" cy="3812117"/>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smtClean="0"/>
              <a:t>单击此处编辑母版文本样式</a:t>
            </a:r>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917544436"/>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927106518"/>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452967"/>
            <a:ext cx="2057400" cy="547158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6725" y="452967"/>
            <a:ext cx="6019800" cy="547158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301183626"/>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116017" y="452976"/>
            <a:ext cx="6192837" cy="563033"/>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66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7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382368379"/>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1"/>
            <a:ext cx="4038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5"/>
            <a:ext cx="4038600" cy="21859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98"/>
            <a:ext cx="4038600" cy="21875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034318961"/>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fld id="{AD9640FE-B1BF-44FA-AE62-5866D329C39C}" type="datetime1">
              <a:rPr lang="zh-CN" altLang="en-US" smtClean="0"/>
              <a:pPr/>
              <a:t>2016/1/13</a:t>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183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576"/>
            <a:ext cx="6858000" cy="165523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zh-CN" altLang="en-US" smtClean="0"/>
              <a:t>单击此处编辑母版副标题样式</a:t>
            </a:r>
            <a:endParaRPr lang="zh-CN" altLang="en-US"/>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159192573"/>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2060292942"/>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1" y="1710267"/>
            <a:ext cx="7886700" cy="285326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91" y="4588934"/>
            <a:ext cx="7886700" cy="1500717"/>
          </a:xfrm>
        </p:spPr>
        <p:txBody>
          <a:bodyPr/>
          <a:lstStyle>
            <a:lvl1pPr marL="0" indent="0">
              <a:buNone/>
              <a:defRPr sz="2400"/>
            </a:lvl1pPr>
            <a:lvl2pPr marL="457178" indent="0">
              <a:buNone/>
              <a:defRPr sz="2000"/>
            </a:lvl2pPr>
            <a:lvl3pPr marL="914354" indent="0">
              <a:buNone/>
              <a:defRPr sz="1800"/>
            </a:lvl3pPr>
            <a:lvl4pPr marL="1371532" indent="0">
              <a:buNone/>
              <a:defRPr sz="1600"/>
            </a:lvl4pPr>
            <a:lvl5pPr marL="1828709" indent="0">
              <a:buNone/>
              <a:defRPr sz="1600"/>
            </a:lvl5pPr>
            <a:lvl6pPr marL="2285886" indent="0">
              <a:buNone/>
              <a:defRPr sz="1600"/>
            </a:lvl6pPr>
            <a:lvl7pPr marL="2743062" indent="0">
              <a:buNone/>
              <a:defRPr sz="1600"/>
            </a:lvl7pPr>
            <a:lvl8pPr marL="3200240" indent="0">
              <a:buNone/>
              <a:defRPr sz="1600"/>
            </a:lvl8pPr>
            <a:lvl9pPr marL="3657418" indent="0">
              <a:buNone/>
              <a:defRPr sz="1600"/>
            </a:lvl9pPr>
          </a:lstStyle>
          <a:p>
            <a:pPr lvl="0"/>
            <a:r>
              <a:rPr lang="zh-CN" altLang="en-US" smtClean="0"/>
              <a:t>单击此处编辑母版文本样式</a:t>
            </a:r>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958626198"/>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6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7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450703730"/>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9" y="366191"/>
            <a:ext cx="7886700" cy="132503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43" y="1680634"/>
            <a:ext cx="3868737" cy="825500"/>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43" y="2506133"/>
            <a:ext cx="3868737" cy="368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1" y="1680634"/>
            <a:ext cx="3887788" cy="825500"/>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1" y="2506133"/>
            <a:ext cx="3887788" cy="368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1"/>
          <p:cNvSpPr>
            <a:spLocks noGrp="1"/>
          </p:cNvSpPr>
          <p:nvPr>
            <p:ph type="sldNum" sz="quarter" idx="10"/>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228703617"/>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615100941"/>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482326733"/>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3"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92" y="988493"/>
            <a:ext cx="4629151" cy="48725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43" y="2057400"/>
            <a:ext cx="2949575" cy="3812117"/>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smtClean="0"/>
              <a:t>单击此处编辑母版文本样式</a:t>
            </a:r>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723622200"/>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3"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92" y="988493"/>
            <a:ext cx="4629151" cy="4872567"/>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zh-CN" altLang="en-US"/>
          </a:p>
        </p:txBody>
      </p:sp>
      <p:sp>
        <p:nvSpPr>
          <p:cNvPr id="4" name="文本占位符 3"/>
          <p:cNvSpPr>
            <a:spLocks noGrp="1"/>
          </p:cNvSpPr>
          <p:nvPr>
            <p:ph type="body" sz="half" idx="2"/>
          </p:nvPr>
        </p:nvSpPr>
        <p:spPr>
          <a:xfrm>
            <a:off x="630243" y="2057400"/>
            <a:ext cx="2949575" cy="3812117"/>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smtClean="0"/>
              <a:t>单击此处编辑母版文本样式</a:t>
            </a:r>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253887149"/>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310075324"/>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灯片编号占位符 5"/>
          <p:cNvSpPr>
            <a:spLocks noGrp="1"/>
          </p:cNvSpPr>
          <p:nvPr>
            <p:ph type="sldNum" sz="quarter" idx="12"/>
          </p:nvPr>
        </p:nvSpPr>
        <p:spPr>
          <a:xfrm>
            <a:off x="3779912" y="6381332"/>
            <a:ext cx="2133600" cy="365125"/>
          </a:xfrm>
          <a:prstGeom prst="rect">
            <a:avLst/>
          </a:prstGeom>
        </p:spPr>
        <p:txBody>
          <a:bodyPr/>
          <a:lstStyle>
            <a:lvl1pPr algn="ctr">
              <a:defRPr sz="2000">
                <a:solidFill>
                  <a:schemeClr val="tx1"/>
                </a:solidFill>
              </a:defRPr>
            </a:lvl1pPr>
          </a:lstStyle>
          <a:p>
            <a:fld id="{8BA16DCC-C50E-4AD5-94C9-747C0058B3E1}" type="slidenum">
              <a:rPr lang="zh-CN" altLang="en-US" smtClean="0"/>
              <a:pPr/>
              <a:t>‹#›</a:t>
            </a:fld>
            <a:endParaRPr lang="zh-CN" alt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452967"/>
            <a:ext cx="2057400" cy="547158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6725" y="452967"/>
            <a:ext cx="6019800" cy="547158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027429694"/>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116017" y="452976"/>
            <a:ext cx="6192837" cy="563033"/>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66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7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060633367"/>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1"/>
            <a:ext cx="4038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5"/>
            <a:ext cx="4038600" cy="21859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98"/>
            <a:ext cx="4038600" cy="21875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960001599"/>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183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576"/>
            <a:ext cx="6858000" cy="165523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zh-CN" altLang="en-US" smtClean="0"/>
              <a:t>单击此处编辑母版副标题样式</a:t>
            </a:r>
            <a:endParaRPr lang="zh-CN" altLang="en-US"/>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91355294"/>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3974773380"/>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1" y="1710267"/>
            <a:ext cx="7886700" cy="285326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91" y="4588934"/>
            <a:ext cx="7886700" cy="1500717"/>
          </a:xfrm>
        </p:spPr>
        <p:txBody>
          <a:bodyPr/>
          <a:lstStyle>
            <a:lvl1pPr marL="0" indent="0">
              <a:buNone/>
              <a:defRPr sz="2400"/>
            </a:lvl1pPr>
            <a:lvl2pPr marL="457178" indent="0">
              <a:buNone/>
              <a:defRPr sz="2000"/>
            </a:lvl2pPr>
            <a:lvl3pPr marL="914354" indent="0">
              <a:buNone/>
              <a:defRPr sz="1800"/>
            </a:lvl3pPr>
            <a:lvl4pPr marL="1371532" indent="0">
              <a:buNone/>
              <a:defRPr sz="1600"/>
            </a:lvl4pPr>
            <a:lvl5pPr marL="1828709" indent="0">
              <a:buNone/>
              <a:defRPr sz="1600"/>
            </a:lvl5pPr>
            <a:lvl6pPr marL="2285886" indent="0">
              <a:buNone/>
              <a:defRPr sz="1600"/>
            </a:lvl6pPr>
            <a:lvl7pPr marL="2743062" indent="0">
              <a:buNone/>
              <a:defRPr sz="1600"/>
            </a:lvl7pPr>
            <a:lvl8pPr marL="3200240" indent="0">
              <a:buNone/>
              <a:defRPr sz="1600"/>
            </a:lvl8pPr>
            <a:lvl9pPr marL="3657418" indent="0">
              <a:buNone/>
              <a:defRPr sz="1600"/>
            </a:lvl9pPr>
          </a:lstStyle>
          <a:p>
            <a:pPr lvl="0"/>
            <a:r>
              <a:rPr lang="zh-CN" altLang="en-US" smtClean="0"/>
              <a:t>单击此处编辑母版文本样式</a:t>
            </a:r>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916212694"/>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6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7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781537031"/>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9" y="366191"/>
            <a:ext cx="7886700" cy="132503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43" y="1680634"/>
            <a:ext cx="3868737" cy="825500"/>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43" y="2506133"/>
            <a:ext cx="3868737" cy="368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1" y="1680634"/>
            <a:ext cx="3887788" cy="825500"/>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1" y="2506133"/>
            <a:ext cx="3887788" cy="368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1"/>
          <p:cNvSpPr>
            <a:spLocks noGrp="1"/>
          </p:cNvSpPr>
          <p:nvPr>
            <p:ph type="sldNum" sz="quarter" idx="10"/>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582141039"/>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797519102"/>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271821580"/>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50"/>
            <a:ext cx="3008435"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538" y="273055"/>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2" y="1435103"/>
            <a:ext cx="3008435"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fld id="{11626762-A1F8-4980-9F23-A52EA214E58C}" type="datetime1">
              <a:rPr lang="zh-CN" altLang="en-US" smtClean="0"/>
              <a:pPr/>
              <a:t>2016/1/13</a:t>
            </a:fld>
            <a:endParaRPr lang="zh-CN"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3"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92" y="988493"/>
            <a:ext cx="4629151" cy="48725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43" y="2057400"/>
            <a:ext cx="2949575" cy="3812117"/>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smtClean="0"/>
              <a:t>单击此处编辑母版文本样式</a:t>
            </a:r>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02723984"/>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3"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92" y="988493"/>
            <a:ext cx="4629151" cy="4872567"/>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zh-CN" altLang="en-US"/>
          </a:p>
        </p:txBody>
      </p:sp>
      <p:sp>
        <p:nvSpPr>
          <p:cNvPr id="4" name="文本占位符 3"/>
          <p:cNvSpPr>
            <a:spLocks noGrp="1"/>
          </p:cNvSpPr>
          <p:nvPr>
            <p:ph type="body" sz="half" idx="2"/>
          </p:nvPr>
        </p:nvSpPr>
        <p:spPr>
          <a:xfrm>
            <a:off x="630243" y="2057400"/>
            <a:ext cx="2949575" cy="3812117"/>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smtClean="0"/>
              <a:t>单击此处编辑母版文本样式</a:t>
            </a:r>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915291893"/>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968470225"/>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452967"/>
            <a:ext cx="2057400" cy="547158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6725" y="452967"/>
            <a:ext cx="6019800" cy="547158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754469103"/>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116017" y="452976"/>
            <a:ext cx="6192837" cy="563033"/>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66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7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329629609"/>
      </p:ext>
    </p:extLst>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1"/>
            <a:ext cx="4038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5"/>
            <a:ext cx="4038600" cy="21859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98"/>
            <a:ext cx="4038600" cy="21875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904798138"/>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6" Type="http://schemas.openxmlformats.org/officeDocument/2006/relationships/hyperlink" Target="http://www.nordridesign.com/" TargetMode="Externa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image" Target="../media/image5.jpeg"/><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hyperlink" Target="http://www.nordridesign.com/" TargetMode="External"/><Relationship Id="rId18" Type="http://schemas.openxmlformats.org/officeDocument/2006/relationships/image" Target="../media/image9.png"/><Relationship Id="rId3" Type="http://schemas.openxmlformats.org/officeDocument/2006/relationships/slideLayout" Target="../slideLayouts/slideLayout35.xml"/><Relationship Id="rId21" Type="http://schemas.openxmlformats.org/officeDocument/2006/relationships/image" Target="../media/image10.png"/><Relationship Id="rId7" Type="http://schemas.openxmlformats.org/officeDocument/2006/relationships/slideLayout" Target="../slideLayouts/slideLayout39.xml"/><Relationship Id="rId12" Type="http://schemas.openxmlformats.org/officeDocument/2006/relationships/theme" Target="../theme/theme3.xml"/><Relationship Id="rId17" Type="http://schemas.openxmlformats.org/officeDocument/2006/relationships/image" Target="../media/image8.png"/><Relationship Id="rId2" Type="http://schemas.openxmlformats.org/officeDocument/2006/relationships/slideLayout" Target="../slideLayouts/slideLayout34.xml"/><Relationship Id="rId16" Type="http://schemas.openxmlformats.org/officeDocument/2006/relationships/image" Target="../media/image7.png"/><Relationship Id="rId20" Type="http://schemas.openxmlformats.org/officeDocument/2006/relationships/hyperlink" Target="http://www.nordri.net/" TargetMode="Externa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6.png"/><Relationship Id="rId10" Type="http://schemas.openxmlformats.org/officeDocument/2006/relationships/slideLayout" Target="../slideLayouts/slideLayout42.xml"/><Relationship Id="rId19" Type="http://schemas.openxmlformats.org/officeDocument/2006/relationships/hyperlink" Target="http://www.nordridesign.cn/" TargetMode="Externa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hyperlink" Target="http://creativecommons.org/licenses/by-nc/2.5/cn/legalcode" TargetMode="External"/><Relationship Id="rId22" Type="http://schemas.openxmlformats.org/officeDocument/2006/relationships/image" Target="../media/image1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6" Type="http://schemas.openxmlformats.org/officeDocument/2006/relationships/hyperlink" Target="http://www.nordridesign.com/" TargetMode="Externa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image" Target="../media/image5.jpeg"/><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6" Type="http://schemas.openxmlformats.org/officeDocument/2006/relationships/hyperlink" Target="http://www.nordridesign.com/" TargetMode="Externa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image" Target="../media/image5.jpeg"/><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6" Type="http://schemas.openxmlformats.org/officeDocument/2006/relationships/hyperlink" Target="http://www.nordridesign.com/" TargetMode="Externa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image" Target="../media/image5.jpeg"/><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6" Type="http://schemas.openxmlformats.org/officeDocument/2006/relationships/hyperlink" Target="http://www.nordridesign.com/" TargetMode="Externa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image" Target="../media/image5.jpeg"/><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9689" name="Rectangle 9" descr="Dark vertical"/>
          <p:cNvSpPr>
            <a:spLocks noChangeArrowheads="1"/>
          </p:cNvSpPr>
          <p:nvPr/>
        </p:nvSpPr>
        <p:spPr bwMode="auto">
          <a:xfrm>
            <a:off x="2" y="2"/>
            <a:ext cx="1332035" cy="976313"/>
          </a:xfrm>
          <a:prstGeom prst="rect">
            <a:avLst/>
          </a:prstGeom>
          <a:pattFill prst="dkVert">
            <a:fgClr>
              <a:schemeClr val="accent1"/>
            </a:fgClr>
            <a:bgClr>
              <a:schemeClr val="bg1"/>
            </a:bgClr>
          </a:pattFill>
          <a:ln w="9525">
            <a:noFill/>
            <a:miter lim="800000"/>
            <a:headEnd/>
            <a:tailEnd/>
          </a:ln>
        </p:spPr>
        <p:txBody>
          <a:bodyPr wrap="none" lIns="91427" tIns="45712" rIns="91427" bIns="45712" anchor="ctr"/>
          <a:lstStyle/>
          <a:p>
            <a:pPr algn="l" eaLnBrk="0" hangingPunct="0">
              <a:buSzTx/>
              <a:buFontTx/>
              <a:buNone/>
              <a:defRPr/>
            </a:pPr>
            <a:endParaRPr lang="zh-CN" altLang="en-US" sz="1400" b="0" i="0" dirty="0"/>
          </a:p>
        </p:txBody>
      </p:sp>
      <p:sp>
        <p:nvSpPr>
          <p:cNvPr id="3075" name="Rectangle 2"/>
          <p:cNvSpPr>
            <a:spLocks noGrp="1" noChangeArrowheads="1"/>
          </p:cNvSpPr>
          <p:nvPr>
            <p:ph type="title"/>
          </p:nvPr>
        </p:nvSpPr>
        <p:spPr bwMode="auto">
          <a:xfrm>
            <a:off x="455735" y="274638"/>
            <a:ext cx="8232531" cy="1143000"/>
          </a:xfrm>
          <a:prstGeom prst="rect">
            <a:avLst/>
          </a:prstGeom>
          <a:noFill/>
          <a:ln w="9525">
            <a:noFill/>
            <a:miter lim="800000"/>
            <a:headEnd/>
            <a:tailEnd/>
          </a:ln>
        </p:spPr>
        <p:txBody>
          <a:bodyPr vert="horz" wrap="square" lIns="91427" tIns="45712" rIns="91427" bIns="45712" numCol="1" anchor="ctr" anchorCtr="0" compatLnSpc="1">
            <a:prstTxWarp prst="textNoShape">
              <a:avLst/>
            </a:prstTxWarp>
          </a:bodyPr>
          <a:lstStyle/>
          <a:p>
            <a:pPr lvl="0"/>
            <a:r>
              <a:rPr lang="zh-CN" altLang="en-US" dirty="0" smtClean="0"/>
              <a:t>单击此处编辑母版标题样式</a:t>
            </a:r>
          </a:p>
        </p:txBody>
      </p:sp>
      <p:sp>
        <p:nvSpPr>
          <p:cNvPr id="3076" name="Rectangle 3"/>
          <p:cNvSpPr>
            <a:spLocks noGrp="1" noChangeArrowheads="1"/>
          </p:cNvSpPr>
          <p:nvPr>
            <p:ph type="body" idx="1"/>
          </p:nvPr>
        </p:nvSpPr>
        <p:spPr bwMode="auto">
          <a:xfrm>
            <a:off x="455735" y="1595438"/>
            <a:ext cx="8232531" cy="4537075"/>
          </a:xfrm>
          <a:prstGeom prst="rect">
            <a:avLst/>
          </a:prstGeom>
          <a:noFill/>
          <a:ln w="9525">
            <a:noFill/>
            <a:miter lim="800000"/>
            <a:headEnd/>
            <a:tailEnd/>
          </a:ln>
        </p:spPr>
        <p:txBody>
          <a:bodyPr vert="horz" wrap="square" lIns="91427" tIns="45712" rIns="91427" bIns="45712"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 name="Rectangle 4"/>
          <p:cNvSpPr>
            <a:spLocks noGrp="1" noChangeArrowheads="1"/>
          </p:cNvSpPr>
          <p:nvPr>
            <p:ph type="dt" sz="half" idx="2"/>
          </p:nvPr>
        </p:nvSpPr>
        <p:spPr bwMode="auto">
          <a:xfrm>
            <a:off x="455735" y="6251575"/>
            <a:ext cx="2136531" cy="476250"/>
          </a:xfrm>
          <a:prstGeom prst="rect">
            <a:avLst/>
          </a:prstGeom>
          <a:noFill/>
          <a:ln w="9525">
            <a:noFill/>
            <a:miter lim="800000"/>
            <a:headEnd/>
            <a:tailEnd/>
          </a:ln>
        </p:spPr>
        <p:txBody>
          <a:bodyPr vert="horz" wrap="square" lIns="91427" tIns="45712" rIns="91427" bIns="45712" numCol="1" anchor="t" anchorCtr="0" compatLnSpc="1">
            <a:prstTxWarp prst="textNoShape">
              <a:avLst/>
            </a:prstTxWarp>
          </a:bodyPr>
          <a:lstStyle>
            <a:lvl1pPr algn="l">
              <a:spcBef>
                <a:spcPct val="0"/>
              </a:spcBef>
              <a:buSzTx/>
              <a:buFontTx/>
              <a:buNone/>
              <a:defRPr sz="1400" b="0" i="0">
                <a:latin typeface="+mn-lt"/>
                <a:ea typeface="+mn-ea"/>
              </a:defRPr>
            </a:lvl1pPr>
          </a:lstStyle>
          <a:p>
            <a:fld id="{E72D0BC4-1AEC-4D93-953A-F2127CF53EE3}" type="datetime1">
              <a:rPr lang="zh-CN" altLang="en-US" smtClean="0"/>
              <a:pPr/>
              <a:t>2016/1/13</a:t>
            </a:fld>
            <a:endParaRPr lang="zh-CN" altLang="en-US"/>
          </a:p>
        </p:txBody>
      </p:sp>
      <p:pic>
        <p:nvPicPr>
          <p:cNvPr id="3078" name="Picture 10" descr="HRTransformation_small"/>
          <p:cNvPicPr>
            <a:picLocks noChangeAspect="1" noChangeArrowheads="1"/>
          </p:cNvPicPr>
          <p:nvPr/>
        </p:nvPicPr>
        <p:blipFill>
          <a:blip r:embed="rId21" cstate="email"/>
          <a:srcRect/>
          <a:stretch>
            <a:fillRect/>
          </a:stretch>
        </p:blipFill>
        <p:spPr bwMode="auto">
          <a:xfrm>
            <a:off x="0" y="2"/>
            <a:ext cx="1059474" cy="976313"/>
          </a:xfrm>
          <a:prstGeom prst="rect">
            <a:avLst/>
          </a:prstGeom>
          <a:noFill/>
          <a:ln w="9525">
            <a:noFill/>
            <a:miter lim="800000"/>
            <a:headEnd/>
            <a:tailEnd/>
          </a:ln>
        </p:spPr>
      </p:pic>
      <p:sp>
        <p:nvSpPr>
          <p:cNvPr id="199682" name="Rectangle 2"/>
          <p:cNvSpPr>
            <a:spLocks noChangeArrowheads="1"/>
          </p:cNvSpPr>
          <p:nvPr/>
        </p:nvSpPr>
        <p:spPr bwMode="auto">
          <a:xfrm>
            <a:off x="0" y="6286500"/>
            <a:ext cx="9144000" cy="571500"/>
          </a:xfrm>
          <a:prstGeom prst="rect">
            <a:avLst/>
          </a:prstGeom>
          <a:solidFill>
            <a:srgbClr val="00B0F0"/>
          </a:solidFill>
          <a:ln w="3175" algn="ctr">
            <a:solidFill>
              <a:schemeClr val="bg1"/>
            </a:solidFill>
            <a:miter lim="800000"/>
            <a:headEnd/>
            <a:tailEnd/>
          </a:ln>
        </p:spPr>
        <p:txBody>
          <a:bodyPr wrap="none" lIns="91427" tIns="45712" rIns="91427" bIns="45712" anchor="ctr"/>
          <a:lstStyle/>
          <a:p>
            <a:pPr algn="l" eaLnBrk="0" hangingPunct="0">
              <a:buSzTx/>
              <a:buFontTx/>
              <a:buNone/>
              <a:defRPr/>
            </a:pPr>
            <a:endParaRPr lang="zh-CN" altLang="en-US" sz="1400" b="0" i="0" dirty="0">
              <a:solidFill>
                <a:srgbClr val="0070C0"/>
              </a:solidFill>
            </a:endParaRPr>
          </a:p>
        </p:txBody>
      </p:sp>
      <p:sp>
        <p:nvSpPr>
          <p:cNvPr id="199685" name="Line 5"/>
          <p:cNvSpPr>
            <a:spLocks noChangeShapeType="1"/>
          </p:cNvSpPr>
          <p:nvPr/>
        </p:nvSpPr>
        <p:spPr bwMode="auto">
          <a:xfrm>
            <a:off x="0" y="1214438"/>
            <a:ext cx="9144000" cy="0"/>
          </a:xfrm>
          <a:prstGeom prst="line">
            <a:avLst/>
          </a:prstGeom>
          <a:noFill/>
          <a:ln w="19050">
            <a:solidFill>
              <a:srgbClr val="33CCFF"/>
            </a:solidFill>
            <a:round/>
            <a:headEnd/>
            <a:tailEnd/>
          </a:ln>
          <a:effectLst/>
        </p:spPr>
        <p:txBody>
          <a:bodyPr wrap="none" lIns="91431" tIns="45715" rIns="91431" bIns="45715" anchor="ctr"/>
          <a:lstStyle/>
          <a:p>
            <a:pPr algn="l" eaLnBrk="0" hangingPunct="0">
              <a:buSzTx/>
              <a:buFontTx/>
              <a:buNone/>
              <a:defRPr/>
            </a:pPr>
            <a:endParaRPr lang="zh-CN" altLang="en-US" sz="1400" b="0" i="0" dirty="0"/>
          </a:p>
        </p:txBody>
      </p:sp>
      <p:sp>
        <p:nvSpPr>
          <p:cNvPr id="9" name="Rectangle 2"/>
          <p:cNvSpPr>
            <a:spLocks noChangeArrowheads="1"/>
          </p:cNvSpPr>
          <p:nvPr/>
        </p:nvSpPr>
        <p:spPr bwMode="auto">
          <a:xfrm>
            <a:off x="0" y="0"/>
            <a:ext cx="9144000" cy="571500"/>
          </a:xfrm>
          <a:prstGeom prst="rect">
            <a:avLst/>
          </a:prstGeom>
          <a:solidFill>
            <a:srgbClr val="00B0F0"/>
          </a:solidFill>
          <a:ln w="3175" algn="ctr">
            <a:solidFill>
              <a:schemeClr val="bg1"/>
            </a:solidFill>
            <a:miter lim="800000"/>
            <a:headEnd/>
            <a:tailEnd/>
          </a:ln>
        </p:spPr>
        <p:txBody>
          <a:bodyPr wrap="none" lIns="91427" tIns="45712" rIns="91427" bIns="45712" anchor="ctr"/>
          <a:lstStyle/>
          <a:p>
            <a:pPr algn="l" eaLnBrk="0" hangingPunct="0">
              <a:buSzTx/>
              <a:buFontTx/>
              <a:buNone/>
              <a:defRPr/>
            </a:pPr>
            <a:endParaRPr lang="zh-CN" altLang="en-US" sz="1400" b="0" i="0" dirty="0">
              <a:solidFill>
                <a:srgbClr val="0070C0"/>
              </a:solidFill>
            </a:endParaRPr>
          </a:p>
        </p:txBody>
      </p:sp>
      <p:pic>
        <p:nvPicPr>
          <p:cNvPr id="10" name="图片 9" descr="百朗教育loog.jpg"/>
          <p:cNvPicPr>
            <a:picLocks noChangeAspect="1"/>
          </p:cNvPicPr>
          <p:nvPr/>
        </p:nvPicPr>
        <p:blipFill>
          <a:blip r:embed="rId22" cstate="email"/>
          <a:stretch>
            <a:fillRect/>
          </a:stretch>
        </p:blipFill>
        <p:spPr>
          <a:xfrm>
            <a:off x="8500699" y="0"/>
            <a:ext cx="643303" cy="584200"/>
          </a:xfrm>
          <a:prstGeom prst="rect">
            <a:avLst/>
          </a:prstGeom>
          <a:solidFill>
            <a:schemeClr val="accent1"/>
          </a:solidFill>
          <a:effectLst>
            <a:outerShdw blurRad="50800" dist="50800" dir="5400000" algn="ctr" rotWithShape="0">
              <a:srgbClr val="000000">
                <a:alpha val="0"/>
              </a:srgbClr>
            </a:outerShdw>
          </a:effectLst>
        </p:spPr>
      </p:pic>
      <p:sp>
        <p:nvSpPr>
          <p:cNvPr id="3083" name="WordArt 11"/>
          <p:cNvSpPr>
            <a:spLocks noChangeArrowheads="1" noChangeShapeType="1" noTextEdit="1"/>
          </p:cNvSpPr>
          <p:nvPr/>
        </p:nvSpPr>
        <p:spPr bwMode="auto">
          <a:xfrm>
            <a:off x="984738" y="6324605"/>
            <a:ext cx="334108" cy="180975"/>
          </a:xfrm>
          <a:prstGeom prst="rect">
            <a:avLst/>
          </a:prstGeom>
        </p:spPr>
        <p:txBody>
          <a:bodyPr wrap="none" fromWordArt="1">
            <a:prstTxWarp prst="textPlain">
              <a:avLst>
                <a:gd name="adj" fmla="val 50000"/>
              </a:avLst>
            </a:prstTxWarp>
          </a:bodyPr>
          <a:lstStyle/>
          <a:p>
            <a:r>
              <a:rPr lang="zh-CN" altLang="en-US" sz="1400" kern="10">
                <a:ln w="9525">
                  <a:solidFill>
                    <a:srgbClr val="333333"/>
                  </a:solidFill>
                  <a:round/>
                  <a:headEnd/>
                  <a:tailEnd/>
                </a:ln>
                <a:solidFill>
                  <a:srgbClr val="808080"/>
                </a:solidFill>
                <a:latin typeface="宋体"/>
                <a:ea typeface="宋体"/>
              </a:rPr>
              <a:t>百 朗</a:t>
            </a:r>
          </a:p>
        </p:txBody>
      </p:sp>
      <p:sp>
        <p:nvSpPr>
          <p:cNvPr id="3084" name="WordArt 12"/>
          <p:cNvSpPr>
            <a:spLocks noChangeArrowheads="1" noChangeShapeType="1" noTextEdit="1"/>
          </p:cNvSpPr>
          <p:nvPr/>
        </p:nvSpPr>
        <p:spPr bwMode="auto">
          <a:xfrm>
            <a:off x="967156" y="6553205"/>
            <a:ext cx="369277" cy="104775"/>
          </a:xfrm>
          <a:prstGeom prst="rect">
            <a:avLst/>
          </a:prstGeom>
        </p:spPr>
        <p:txBody>
          <a:bodyPr wrap="none" fromWordArt="1">
            <a:prstTxWarp prst="textPlain">
              <a:avLst>
                <a:gd name="adj" fmla="val 50000"/>
              </a:avLst>
            </a:prstTxWarp>
          </a:bodyPr>
          <a:lstStyle/>
          <a:p>
            <a:r>
              <a:rPr lang="en-US" altLang="zh-CN" sz="800" kern="10">
                <a:ln w="9525">
                  <a:solidFill>
                    <a:srgbClr val="333333"/>
                  </a:solidFill>
                  <a:round/>
                  <a:headEnd/>
                  <a:tailEnd/>
                </a:ln>
                <a:solidFill>
                  <a:srgbClr val="808080"/>
                </a:solidFill>
                <a:latin typeface="宋体"/>
                <a:ea typeface="宋体"/>
              </a:rPr>
              <a:t>BAILANG</a:t>
            </a:r>
            <a:endParaRPr lang="zh-CN" altLang="en-US" sz="800" kern="10">
              <a:ln w="9525">
                <a:solidFill>
                  <a:srgbClr val="333333"/>
                </a:solidFill>
                <a:round/>
                <a:headEnd/>
                <a:tailEnd/>
              </a:ln>
              <a:solidFill>
                <a:srgbClr val="808080"/>
              </a:solidFill>
              <a:latin typeface="宋体"/>
              <a:ea typeface="宋体"/>
            </a:endParaRPr>
          </a:p>
        </p:txBody>
      </p:sp>
      <p:pic>
        <p:nvPicPr>
          <p:cNvPr id="3085" name="Picture 13" descr="logo4"/>
          <p:cNvPicPr>
            <a:picLocks noChangeAspect="1" noChangeArrowheads="1"/>
          </p:cNvPicPr>
          <p:nvPr/>
        </p:nvPicPr>
        <p:blipFill>
          <a:blip r:embed="rId23" cstate="email"/>
          <a:srcRect/>
          <a:stretch>
            <a:fillRect/>
          </a:stretch>
        </p:blipFill>
        <p:spPr bwMode="auto">
          <a:xfrm>
            <a:off x="483580" y="6237293"/>
            <a:ext cx="465992" cy="473075"/>
          </a:xfrm>
          <a:prstGeom prst="rect">
            <a:avLst/>
          </a:prstGeom>
          <a:noFill/>
          <a:ln w="9525">
            <a:noFill/>
            <a:miter lim="800000"/>
            <a:headEnd/>
            <a:tailEnd/>
          </a:ln>
        </p:spPr>
      </p:pic>
      <p:sp>
        <p:nvSpPr>
          <p:cNvPr id="432142" name="WordArt 14"/>
          <p:cNvSpPr>
            <a:spLocks noChangeArrowheads="1" noChangeShapeType="1" noTextEdit="1"/>
          </p:cNvSpPr>
          <p:nvPr/>
        </p:nvSpPr>
        <p:spPr bwMode="auto">
          <a:xfrm>
            <a:off x="7030916" y="6381750"/>
            <a:ext cx="1336431" cy="152400"/>
          </a:xfrm>
          <a:prstGeom prst="rect">
            <a:avLst/>
          </a:prstGeom>
        </p:spPr>
        <p:txBody>
          <a:bodyPr wrap="none" fromWordArt="1">
            <a:prstTxWarp prst="textPlain">
              <a:avLst>
                <a:gd name="adj" fmla="val 50000"/>
              </a:avLst>
            </a:prstTxWarp>
          </a:bodyPr>
          <a:lstStyle/>
          <a:p>
            <a:pPr>
              <a:defRPr/>
            </a:pPr>
            <a:r>
              <a:rPr lang="zh-CN" altLang="en-US" sz="1200" kern="10">
                <a:ln w="9525">
                  <a:solidFill>
                    <a:srgbClr val="800000"/>
                  </a:solidFill>
                  <a:round/>
                  <a:headEnd/>
                  <a:tailEnd/>
                </a:ln>
                <a:solidFill>
                  <a:srgbClr val="800000"/>
                </a:solidFill>
                <a:latin typeface="宋体"/>
                <a:ea typeface="宋体"/>
              </a:rPr>
              <a:t>专业</a:t>
            </a:r>
            <a:r>
              <a:rPr lang="en-US" altLang="zh-CN" sz="1200" kern="10">
                <a:ln w="9525">
                  <a:solidFill>
                    <a:srgbClr val="800000"/>
                  </a:solidFill>
                  <a:round/>
                  <a:headEnd/>
                  <a:tailEnd/>
                </a:ln>
                <a:solidFill>
                  <a:srgbClr val="800000"/>
                </a:solidFill>
                <a:latin typeface="宋体"/>
                <a:ea typeface="宋体"/>
              </a:rPr>
              <a:t>·</a:t>
            </a:r>
            <a:r>
              <a:rPr lang="zh-CN" altLang="en-US" sz="1200" kern="10">
                <a:ln w="9525">
                  <a:solidFill>
                    <a:srgbClr val="800000"/>
                  </a:solidFill>
                  <a:round/>
                  <a:headEnd/>
                  <a:tailEnd/>
                </a:ln>
                <a:solidFill>
                  <a:srgbClr val="800000"/>
                </a:solidFill>
                <a:latin typeface="宋体"/>
                <a:ea typeface="宋体"/>
              </a:rPr>
              <a:t>专注</a:t>
            </a:r>
            <a:r>
              <a:rPr lang="en-US" altLang="zh-CN" sz="1200" kern="10">
                <a:ln w="9525">
                  <a:solidFill>
                    <a:srgbClr val="800000"/>
                  </a:solidFill>
                  <a:round/>
                  <a:headEnd/>
                  <a:tailEnd/>
                </a:ln>
                <a:solidFill>
                  <a:srgbClr val="800000"/>
                </a:solidFill>
                <a:latin typeface="宋体"/>
                <a:ea typeface="宋体"/>
              </a:rPr>
              <a:t>·</a:t>
            </a:r>
            <a:r>
              <a:rPr lang="zh-CN" altLang="en-US" sz="1200" kern="10">
                <a:ln w="9525">
                  <a:solidFill>
                    <a:srgbClr val="800000"/>
                  </a:solidFill>
                  <a:round/>
                  <a:headEnd/>
                  <a:tailEnd/>
                </a:ln>
                <a:solidFill>
                  <a:srgbClr val="800000"/>
                </a:solidFill>
                <a:latin typeface="宋体"/>
                <a:ea typeface="宋体"/>
              </a:rPr>
              <a:t>专长</a:t>
            </a:r>
          </a:p>
        </p:txBody>
      </p:sp>
      <p:pic>
        <p:nvPicPr>
          <p:cNvPr id="3087" name="Picture 15" descr="4"/>
          <p:cNvPicPr>
            <a:picLocks noChangeAspect="1" noChangeArrowheads="1"/>
          </p:cNvPicPr>
          <p:nvPr/>
        </p:nvPicPr>
        <p:blipFill>
          <a:blip r:embed="rId24" cstate="email">
            <a:clrChange>
              <a:clrFrom>
                <a:srgbClr val="FDFDFD"/>
              </a:clrFrom>
              <a:clrTo>
                <a:srgbClr val="FDFDFD">
                  <a:alpha val="0"/>
                </a:srgbClr>
              </a:clrTo>
            </a:clrChange>
          </a:blip>
          <a:srcRect b="-19116"/>
          <a:stretch>
            <a:fillRect/>
          </a:stretch>
        </p:blipFill>
        <p:spPr bwMode="auto">
          <a:xfrm>
            <a:off x="8229600" y="6062668"/>
            <a:ext cx="914400" cy="7953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6" r:id="rId16"/>
    <p:sldLayoutId id="2147483677" r:id="rId17"/>
    <p:sldLayoutId id="2147483678" r:id="rId18"/>
    <p:sldLayoutId id="2147483679" r:id="rId19"/>
  </p:sldLayoutIdLst>
  <p:timing>
    <p:tnLst>
      <p:par>
        <p:cTn id="1" dur="indefinite" restart="never" nodeType="tmRoot"/>
      </p:par>
    </p:tnLst>
  </p:timing>
  <p:hf hdr="0"/>
  <p:txStyles>
    <p:titleStyle>
      <a:lvl1pPr algn="ctr" rtl="0" eaLnBrk="1" fontAlgn="base" hangingPunct="1">
        <a:spcBef>
          <a:spcPct val="0"/>
        </a:spcBef>
        <a:spcAft>
          <a:spcPct val="0"/>
        </a:spcAft>
        <a:defRPr sz="4500">
          <a:solidFill>
            <a:schemeClr val="tx2"/>
          </a:solidFill>
          <a:latin typeface="+mj-lt"/>
          <a:ea typeface="+mj-ea"/>
          <a:cs typeface="+mj-cs"/>
        </a:defRPr>
      </a:lvl1pPr>
      <a:lvl2pPr algn="ctr" rtl="0" eaLnBrk="1" fontAlgn="base" hangingPunct="1">
        <a:spcBef>
          <a:spcPct val="0"/>
        </a:spcBef>
        <a:spcAft>
          <a:spcPct val="0"/>
        </a:spcAft>
        <a:defRPr sz="4500">
          <a:solidFill>
            <a:schemeClr val="tx2"/>
          </a:solidFill>
          <a:latin typeface="Arial" pitchFamily="34" charset="0"/>
          <a:ea typeface="宋体" pitchFamily="2" charset="-122"/>
        </a:defRPr>
      </a:lvl2pPr>
      <a:lvl3pPr algn="ctr" rtl="0" eaLnBrk="1" fontAlgn="base" hangingPunct="1">
        <a:spcBef>
          <a:spcPct val="0"/>
        </a:spcBef>
        <a:spcAft>
          <a:spcPct val="0"/>
        </a:spcAft>
        <a:defRPr sz="4500">
          <a:solidFill>
            <a:schemeClr val="tx2"/>
          </a:solidFill>
          <a:latin typeface="Arial" pitchFamily="34" charset="0"/>
          <a:ea typeface="宋体" pitchFamily="2" charset="-122"/>
        </a:defRPr>
      </a:lvl3pPr>
      <a:lvl4pPr algn="ctr" rtl="0" eaLnBrk="1" fontAlgn="base" hangingPunct="1">
        <a:spcBef>
          <a:spcPct val="0"/>
        </a:spcBef>
        <a:spcAft>
          <a:spcPct val="0"/>
        </a:spcAft>
        <a:defRPr sz="4500">
          <a:solidFill>
            <a:schemeClr val="tx2"/>
          </a:solidFill>
          <a:latin typeface="Arial" pitchFamily="34" charset="0"/>
          <a:ea typeface="宋体" pitchFamily="2" charset="-122"/>
        </a:defRPr>
      </a:lvl4pPr>
      <a:lvl5pPr algn="ctr" rtl="0" eaLnBrk="1" fontAlgn="base" hangingPunct="1">
        <a:spcBef>
          <a:spcPct val="0"/>
        </a:spcBef>
        <a:spcAft>
          <a:spcPct val="0"/>
        </a:spcAft>
        <a:defRPr sz="4500">
          <a:solidFill>
            <a:schemeClr val="tx2"/>
          </a:solidFill>
          <a:latin typeface="Arial" pitchFamily="34" charset="0"/>
          <a:ea typeface="宋体" pitchFamily="2" charset="-122"/>
        </a:defRPr>
      </a:lvl5pPr>
      <a:lvl6pPr marL="457189" algn="ctr" rtl="0" eaLnBrk="1" fontAlgn="base" hangingPunct="1">
        <a:spcBef>
          <a:spcPct val="0"/>
        </a:spcBef>
        <a:spcAft>
          <a:spcPct val="0"/>
        </a:spcAft>
        <a:defRPr sz="4500">
          <a:solidFill>
            <a:schemeClr val="tx2"/>
          </a:solidFill>
          <a:latin typeface="Arial" pitchFamily="34" charset="0"/>
          <a:ea typeface="宋体" pitchFamily="2" charset="-122"/>
        </a:defRPr>
      </a:lvl6pPr>
      <a:lvl7pPr marL="914377" algn="ctr" rtl="0" eaLnBrk="1" fontAlgn="base" hangingPunct="1">
        <a:spcBef>
          <a:spcPct val="0"/>
        </a:spcBef>
        <a:spcAft>
          <a:spcPct val="0"/>
        </a:spcAft>
        <a:defRPr sz="4500">
          <a:solidFill>
            <a:schemeClr val="tx2"/>
          </a:solidFill>
          <a:latin typeface="Arial" pitchFamily="34" charset="0"/>
          <a:ea typeface="宋体" pitchFamily="2" charset="-122"/>
        </a:defRPr>
      </a:lvl7pPr>
      <a:lvl8pPr marL="1371566" algn="ctr" rtl="0" eaLnBrk="1" fontAlgn="base" hangingPunct="1">
        <a:spcBef>
          <a:spcPct val="0"/>
        </a:spcBef>
        <a:spcAft>
          <a:spcPct val="0"/>
        </a:spcAft>
        <a:defRPr sz="4500">
          <a:solidFill>
            <a:schemeClr val="tx2"/>
          </a:solidFill>
          <a:latin typeface="Arial" pitchFamily="34" charset="0"/>
          <a:ea typeface="宋体" pitchFamily="2" charset="-122"/>
        </a:defRPr>
      </a:lvl8pPr>
      <a:lvl9pPr marL="1828754" algn="ctr" rtl="0" eaLnBrk="1" fontAlgn="base" hangingPunct="1">
        <a:spcBef>
          <a:spcPct val="0"/>
        </a:spcBef>
        <a:spcAft>
          <a:spcPct val="0"/>
        </a:spcAft>
        <a:defRPr sz="4500">
          <a:solidFill>
            <a:schemeClr val="tx2"/>
          </a:solidFill>
          <a:latin typeface="Arial" pitchFamily="34" charset="0"/>
          <a:ea typeface="宋体" pitchFamily="2" charset="-122"/>
        </a:defRPr>
      </a:lvl9pPr>
    </p:titleStyle>
    <p:bodyStyle>
      <a:lvl1pPr marL="342891" indent="-342891" algn="l" rtl="0" eaLnBrk="1" fontAlgn="base" hangingPunct="1">
        <a:spcBef>
          <a:spcPct val="20000"/>
        </a:spcBef>
        <a:spcAft>
          <a:spcPct val="0"/>
        </a:spcAft>
        <a:buChar char="•"/>
        <a:defRPr sz="3300">
          <a:solidFill>
            <a:schemeClr val="tx1"/>
          </a:solidFill>
          <a:latin typeface="+mn-lt"/>
          <a:ea typeface="+mn-ea"/>
          <a:cs typeface="+mn-cs"/>
        </a:defRPr>
      </a:lvl1pPr>
      <a:lvl2pPr marL="739756" indent="-284156" algn="l" rtl="0" eaLnBrk="1" fontAlgn="base" hangingPunct="1">
        <a:spcBef>
          <a:spcPct val="20000"/>
        </a:spcBef>
        <a:spcAft>
          <a:spcPct val="0"/>
        </a:spcAft>
        <a:buChar char="–"/>
        <a:defRPr sz="2900">
          <a:solidFill>
            <a:schemeClr val="tx1"/>
          </a:solidFill>
          <a:latin typeface="+mn-lt"/>
          <a:ea typeface="+mn-ea"/>
        </a:defRPr>
      </a:lvl2pPr>
      <a:lvl3pPr marL="1141385" indent="-227008" algn="l" rtl="0" eaLnBrk="1" fontAlgn="base" hangingPunct="1">
        <a:spcBef>
          <a:spcPct val="20000"/>
        </a:spcBef>
        <a:spcAft>
          <a:spcPct val="0"/>
        </a:spcAft>
        <a:buChar char="•"/>
        <a:defRPr sz="2400">
          <a:solidFill>
            <a:schemeClr val="tx1"/>
          </a:solidFill>
          <a:latin typeface="+mn-lt"/>
          <a:ea typeface="+mn-ea"/>
        </a:defRPr>
      </a:lvl3pPr>
      <a:lvl4pPr marL="1596985" indent="-225420" algn="l" rtl="0" eaLnBrk="1" fontAlgn="base" hangingPunct="1">
        <a:spcBef>
          <a:spcPct val="20000"/>
        </a:spcBef>
        <a:spcAft>
          <a:spcPct val="0"/>
        </a:spcAft>
        <a:buChar char="–"/>
        <a:defRPr sz="2000">
          <a:solidFill>
            <a:schemeClr val="tx1"/>
          </a:solidFill>
          <a:latin typeface="+mn-lt"/>
          <a:ea typeface="+mn-ea"/>
        </a:defRPr>
      </a:lvl4pPr>
      <a:lvl5pPr marL="2057349" indent="-227008" algn="l" rtl="0" eaLnBrk="1" fontAlgn="base" hangingPunct="1">
        <a:spcBef>
          <a:spcPct val="20000"/>
        </a:spcBef>
        <a:spcAft>
          <a:spcPct val="0"/>
        </a:spcAft>
        <a:buChar char="»"/>
        <a:defRPr sz="2000">
          <a:solidFill>
            <a:schemeClr val="tx1"/>
          </a:solidFill>
          <a:latin typeface="+mn-lt"/>
          <a:ea typeface="+mn-ea"/>
        </a:defRPr>
      </a:lvl5pPr>
      <a:lvl6pPr marL="2514537" indent="-227008" algn="l" rtl="0" eaLnBrk="1" fontAlgn="base" hangingPunct="1">
        <a:spcBef>
          <a:spcPct val="20000"/>
        </a:spcBef>
        <a:spcAft>
          <a:spcPct val="0"/>
        </a:spcAft>
        <a:buChar char="»"/>
        <a:defRPr sz="2000">
          <a:solidFill>
            <a:schemeClr val="tx1"/>
          </a:solidFill>
          <a:latin typeface="+mn-lt"/>
          <a:ea typeface="+mn-ea"/>
        </a:defRPr>
      </a:lvl6pPr>
      <a:lvl7pPr marL="2971726" indent="-227008" algn="l" rtl="0" eaLnBrk="1" fontAlgn="base" hangingPunct="1">
        <a:spcBef>
          <a:spcPct val="20000"/>
        </a:spcBef>
        <a:spcAft>
          <a:spcPct val="0"/>
        </a:spcAft>
        <a:buChar char="»"/>
        <a:defRPr sz="2000">
          <a:solidFill>
            <a:schemeClr val="tx1"/>
          </a:solidFill>
          <a:latin typeface="+mn-lt"/>
          <a:ea typeface="+mn-ea"/>
        </a:defRPr>
      </a:lvl7pPr>
      <a:lvl8pPr marL="3428914" indent="-227008" algn="l" rtl="0" eaLnBrk="1" fontAlgn="base" hangingPunct="1">
        <a:spcBef>
          <a:spcPct val="20000"/>
        </a:spcBef>
        <a:spcAft>
          <a:spcPct val="0"/>
        </a:spcAft>
        <a:buChar char="»"/>
        <a:defRPr sz="2000">
          <a:solidFill>
            <a:schemeClr val="tx1"/>
          </a:solidFill>
          <a:latin typeface="+mn-lt"/>
          <a:ea typeface="+mn-ea"/>
        </a:defRPr>
      </a:lvl8pPr>
      <a:lvl9pPr marL="3886103" indent="-227008"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idx="4294967295"/>
          </p:nvPr>
        </p:nvSpPr>
        <p:spPr bwMode="auto">
          <a:xfrm>
            <a:off x="1116017" y="452980"/>
            <a:ext cx="6192837" cy="56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Arial" panose="020B0604020202020204" pitchFamily="34" charset="0"/>
              </a:rPr>
              <a:t>单击此处编辑母版标题样式</a:t>
            </a:r>
          </a:p>
        </p:txBody>
      </p:sp>
      <p:sp>
        <p:nvSpPr>
          <p:cNvPr id="1027" name="Rectangle 6">
            <a:hlinkClick r:id="rId16"/>
          </p:cNvPr>
          <p:cNvSpPr>
            <a:spLocks noChangeArrowheads="1"/>
          </p:cNvSpPr>
          <p:nvPr/>
        </p:nvSpPr>
        <p:spPr bwMode="auto">
          <a:xfrm>
            <a:off x="7" y="6364817"/>
            <a:ext cx="8748713" cy="31961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r">
              <a:spcBef>
                <a:spcPct val="20000"/>
              </a:spcBef>
              <a:buClr>
                <a:schemeClr val="hlink"/>
              </a:buClr>
              <a:buFont typeface="Wingdings" panose="05000000000000000000" pitchFamily="2" charset="2"/>
              <a:buNone/>
            </a:pPr>
            <a:r>
              <a:rPr lang="en-US" altLang="zh-CN" sz="1000" b="1">
                <a:solidFill>
                  <a:srgbClr val="808080"/>
                </a:solidFill>
              </a:rPr>
              <a:t>www.2001bailang.com</a:t>
            </a:r>
          </a:p>
        </p:txBody>
      </p:sp>
      <p:sp>
        <p:nvSpPr>
          <p:cNvPr id="1028" name="Rectangle 7"/>
          <p:cNvSpPr>
            <a:spLocks noGrp="1" noChangeArrowheads="1"/>
          </p:cNvSpPr>
          <p:nvPr>
            <p:ph type="body" idx="1"/>
          </p:nvPr>
        </p:nvSpPr>
        <p:spPr bwMode="auto">
          <a:xfrm>
            <a:off x="466725" y="1604438"/>
            <a:ext cx="8229600" cy="432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dirty="0" smtClean="0">
                <a:sym typeface="Arial" panose="020B0604020202020204" pitchFamily="34" charset="0"/>
              </a:rPr>
              <a:t>单击此处编辑母版文本样式</a:t>
            </a:r>
          </a:p>
          <a:p>
            <a:pPr lvl="1"/>
            <a:r>
              <a:rPr lang="zh-CN" altLang="zh-CN" dirty="0" smtClean="0">
                <a:sym typeface="Arial" panose="020B0604020202020204" pitchFamily="34" charset="0"/>
              </a:rPr>
              <a:t>第二级</a:t>
            </a:r>
          </a:p>
          <a:p>
            <a:pPr lvl="2"/>
            <a:r>
              <a:rPr lang="zh-CN" altLang="zh-CN" dirty="0" smtClean="0">
                <a:sym typeface="Arial" panose="020B0604020202020204" pitchFamily="34" charset="0"/>
              </a:rPr>
              <a:t>第三级</a:t>
            </a:r>
          </a:p>
          <a:p>
            <a:pPr lvl="3"/>
            <a:r>
              <a:rPr lang="zh-CN" altLang="zh-CN" dirty="0" smtClean="0">
                <a:sym typeface="Arial" panose="020B0604020202020204" pitchFamily="34" charset="0"/>
              </a:rPr>
              <a:t>第四级</a:t>
            </a:r>
          </a:p>
          <a:p>
            <a:pPr lvl="4"/>
            <a:r>
              <a:rPr lang="zh-CN" altLang="zh-CN" dirty="0" smtClean="0">
                <a:sym typeface="Arial" panose="020B0604020202020204" pitchFamily="34" charset="0"/>
              </a:rPr>
              <a:t>第五级</a:t>
            </a:r>
          </a:p>
        </p:txBody>
      </p:sp>
      <p:sp>
        <p:nvSpPr>
          <p:cNvPr id="2" name="灯片编号占位符 1"/>
          <p:cNvSpPr>
            <a:spLocks noGrp="1"/>
          </p:cNvSpPr>
          <p:nvPr>
            <p:ph type="sldNum" sz="quarter" idx="4"/>
          </p:nvPr>
        </p:nvSpPr>
        <p:spPr>
          <a:xfrm>
            <a:off x="3552825" y="6483361"/>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pPr/>
              <a:t>‹#›</a:t>
            </a:fld>
            <a:endParaRPr lang="zh-CN" altLang="en-US" dirty="0"/>
          </a:p>
        </p:txBody>
      </p:sp>
    </p:spTree>
    <p:extLst>
      <p:ext uri="{BB962C8B-B14F-4D97-AF65-F5344CB8AC3E}">
        <p14:creationId xmlns:p14="http://schemas.microsoft.com/office/powerpoint/2010/main" val="198055496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transition>
    <p:fade/>
  </p:transition>
  <p:timing>
    <p:tnLst>
      <p:par>
        <p:cTn id="1" dur="indefinite" restart="never" nodeType="tmRoot"/>
      </p:par>
    </p:tnLst>
  </p:timing>
  <p:hf hdr="0"/>
  <p:txStyles>
    <p:titleStyle>
      <a:lvl1pPr algn="l" rtl="0" eaLnBrk="1" fontAlgn="base" hangingPunct="1">
        <a:spcBef>
          <a:spcPct val="0"/>
        </a:spcBef>
        <a:spcAft>
          <a:spcPct val="0"/>
        </a:spcAft>
        <a:defRPr sz="2400" b="1" kern="1200">
          <a:solidFill>
            <a:schemeClr val="tx1"/>
          </a:solidFill>
          <a:latin typeface="+mj-lt"/>
          <a:ea typeface="+mj-ea"/>
          <a:cs typeface="+mj-cs"/>
          <a:sym typeface="Arial" panose="020B0604020202020204" pitchFamily="34" charset="0"/>
        </a:defRPr>
      </a:lvl1pPr>
      <a:lvl2pPr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457167"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914332"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371498"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1828664"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9pPr>
    </p:titleStyle>
    <p:bodyStyle>
      <a:lvl1pPr marL="342874" indent="-342874" algn="l" defTabSz="0" rtl="0" eaLnBrk="1" fontAlgn="base" hangingPunct="1">
        <a:spcBef>
          <a:spcPct val="20000"/>
        </a:spcBef>
        <a:spcAft>
          <a:spcPct val="0"/>
        </a:spcAft>
        <a:buChar char="•"/>
        <a:defRPr sz="1600" kern="1200">
          <a:solidFill>
            <a:schemeClr val="tx1"/>
          </a:solidFill>
          <a:latin typeface="+mn-lt"/>
          <a:ea typeface="+mn-ea"/>
          <a:cs typeface="+mn-cs"/>
          <a:sym typeface="Arial" panose="020B0604020202020204" pitchFamily="34" charset="0"/>
        </a:defRPr>
      </a:lvl1pPr>
      <a:lvl2pPr marL="742895" indent="-285730" algn="l" defTabSz="0" rtl="0" eaLnBrk="1" fontAlgn="base" hangingPunct="1">
        <a:spcBef>
          <a:spcPct val="20000"/>
        </a:spcBef>
        <a:spcAft>
          <a:spcPct val="0"/>
        </a:spcAft>
        <a:buChar char="–"/>
        <a:defRPr sz="1600" kern="1200">
          <a:solidFill>
            <a:schemeClr val="tx1"/>
          </a:solidFill>
          <a:latin typeface="+mn-lt"/>
          <a:ea typeface="+mn-ea"/>
          <a:cs typeface="+mn-cs"/>
          <a:sym typeface="Arial" panose="020B0604020202020204" pitchFamily="34" charset="0"/>
        </a:defRPr>
      </a:lvl2pPr>
      <a:lvl3pPr marL="1142914" indent="-228584" algn="l" defTabSz="0" rtl="0" eaLnBrk="1" fontAlgn="base" hangingPunct="1">
        <a:spcBef>
          <a:spcPct val="20000"/>
        </a:spcBef>
        <a:spcAft>
          <a:spcPct val="0"/>
        </a:spcAft>
        <a:buChar char="•"/>
        <a:defRPr sz="1600" kern="1200">
          <a:solidFill>
            <a:schemeClr val="tx1"/>
          </a:solidFill>
          <a:latin typeface="+mn-lt"/>
          <a:ea typeface="+mn-ea"/>
          <a:cs typeface="+mn-cs"/>
          <a:sym typeface="Arial" panose="020B0604020202020204" pitchFamily="34" charset="0"/>
        </a:defRPr>
      </a:lvl3pPr>
      <a:lvl4pPr marL="1600080" indent="-228584" algn="l" defTabSz="0" rtl="0" eaLnBrk="1" fontAlgn="base" hangingPunct="1">
        <a:spcBef>
          <a:spcPct val="20000"/>
        </a:spcBef>
        <a:spcAft>
          <a:spcPct val="0"/>
        </a:spcAft>
        <a:buChar char="–"/>
        <a:defRPr sz="1600" kern="1200">
          <a:solidFill>
            <a:schemeClr val="tx1"/>
          </a:solidFill>
          <a:latin typeface="+mn-lt"/>
          <a:ea typeface="+mn-ea"/>
          <a:cs typeface="+mn-cs"/>
          <a:sym typeface="Arial" panose="020B0604020202020204" pitchFamily="34" charset="0"/>
        </a:defRPr>
      </a:lvl4pPr>
      <a:lvl5pPr marL="2057247" indent="-228584" algn="l" defTabSz="0" rtl="0" eaLnBrk="1" fontAlgn="base" hangingPunct="1">
        <a:spcBef>
          <a:spcPct val="20000"/>
        </a:spcBef>
        <a:spcAft>
          <a:spcPct val="0"/>
        </a:spcAft>
        <a:buChar char="»"/>
        <a:defRPr sz="1600" kern="1200">
          <a:solidFill>
            <a:schemeClr val="tx1"/>
          </a:solidFill>
          <a:latin typeface="+mn-lt"/>
          <a:ea typeface="+mn-ea"/>
          <a:cs typeface="+mn-cs"/>
          <a:sym typeface="Arial" panose="020B0604020202020204" pitchFamily="34" charset="0"/>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050" name="Rectangle 7">
            <a:hlinkClick r:id="rId13"/>
          </p:cNvPr>
          <p:cNvSpPr>
            <a:spLocks noChangeArrowheads="1"/>
          </p:cNvSpPr>
          <p:nvPr/>
        </p:nvSpPr>
        <p:spPr bwMode="auto">
          <a:xfrm>
            <a:off x="1333500" y="2277546"/>
            <a:ext cx="2159000" cy="1149351"/>
          </a:xfrm>
          <a:prstGeom prst="rect">
            <a:avLst/>
          </a:prstGeom>
          <a:solidFill>
            <a:schemeClr val="bg1"/>
          </a:solidFill>
          <a:ln w="6350" cmpd="sng">
            <a:solidFill>
              <a:srgbClr val="5F5F5F"/>
            </a:solidFill>
            <a:prstDash val="dash"/>
            <a:miter lim="800000"/>
            <a:headEnd/>
            <a:tailEnd/>
          </a:ln>
        </p:spPr>
        <p:txBody>
          <a:bodyPr wrap="none" anchor="ctr"/>
          <a:lstStyle/>
          <a:p>
            <a:pPr>
              <a:lnSpc>
                <a:spcPct val="150000"/>
              </a:lnSpc>
            </a:pPr>
            <a:endParaRPr lang="zh-CN" altLang="zh-CN" sz="1400" b="1">
              <a:solidFill>
                <a:srgbClr val="5F5F5F"/>
              </a:solidFill>
              <a:ea typeface="微软雅黑" panose="020B0503020204020204" pitchFamily="34" charset="-122"/>
            </a:endParaRPr>
          </a:p>
        </p:txBody>
      </p:sp>
      <p:sp>
        <p:nvSpPr>
          <p:cNvPr id="2051" name="Rectangle 7">
            <a:hlinkClick r:id="rId13"/>
          </p:cNvPr>
          <p:cNvSpPr>
            <a:spLocks noChangeArrowheads="1"/>
          </p:cNvSpPr>
          <p:nvPr/>
        </p:nvSpPr>
        <p:spPr bwMode="auto">
          <a:xfrm>
            <a:off x="3492502" y="2277546"/>
            <a:ext cx="2159000" cy="1149351"/>
          </a:xfrm>
          <a:prstGeom prst="rect">
            <a:avLst/>
          </a:prstGeom>
          <a:solidFill>
            <a:schemeClr val="bg1"/>
          </a:solidFill>
          <a:ln w="6350" cmpd="sng">
            <a:solidFill>
              <a:srgbClr val="5F5F5F"/>
            </a:solidFill>
            <a:prstDash val="dash"/>
            <a:miter lim="800000"/>
            <a:headEnd/>
            <a:tailEnd/>
          </a:ln>
        </p:spPr>
        <p:txBody>
          <a:bodyPr wrap="none" anchor="ctr"/>
          <a:lstStyle/>
          <a:p>
            <a:pPr>
              <a:lnSpc>
                <a:spcPct val="150000"/>
              </a:lnSpc>
            </a:pPr>
            <a:endParaRPr lang="zh-CN" altLang="zh-CN" sz="1400" b="1">
              <a:solidFill>
                <a:srgbClr val="5F5F5F"/>
              </a:solidFill>
              <a:ea typeface="微软雅黑" panose="020B0503020204020204" pitchFamily="34" charset="-122"/>
            </a:endParaRPr>
          </a:p>
        </p:txBody>
      </p:sp>
      <p:sp>
        <p:nvSpPr>
          <p:cNvPr id="2052" name="Rectangle 7">
            <a:hlinkClick r:id="rId13"/>
          </p:cNvPr>
          <p:cNvSpPr>
            <a:spLocks noChangeArrowheads="1"/>
          </p:cNvSpPr>
          <p:nvPr/>
        </p:nvSpPr>
        <p:spPr bwMode="auto">
          <a:xfrm>
            <a:off x="5653089" y="2277546"/>
            <a:ext cx="2159000" cy="1149351"/>
          </a:xfrm>
          <a:prstGeom prst="rect">
            <a:avLst/>
          </a:prstGeom>
          <a:solidFill>
            <a:schemeClr val="bg1"/>
          </a:solidFill>
          <a:ln w="6350" cmpd="sng">
            <a:solidFill>
              <a:srgbClr val="5F5F5F"/>
            </a:solidFill>
            <a:prstDash val="dash"/>
            <a:miter lim="800000"/>
            <a:headEnd/>
            <a:tailEnd/>
          </a:ln>
        </p:spPr>
        <p:txBody>
          <a:bodyPr wrap="none" anchor="ctr"/>
          <a:lstStyle/>
          <a:p>
            <a:pPr>
              <a:lnSpc>
                <a:spcPct val="150000"/>
              </a:lnSpc>
            </a:pPr>
            <a:endParaRPr lang="zh-CN" altLang="zh-CN" sz="1400" b="1">
              <a:solidFill>
                <a:srgbClr val="5F5F5F"/>
              </a:solidFill>
              <a:ea typeface="微软雅黑" panose="020B0503020204020204" pitchFamily="34" charset="-122"/>
            </a:endParaRPr>
          </a:p>
        </p:txBody>
      </p:sp>
      <p:sp>
        <p:nvSpPr>
          <p:cNvPr id="2053" name="Rectangle 13">
            <a:hlinkClick r:id="rId14"/>
          </p:cNvPr>
          <p:cNvSpPr>
            <a:spLocks noChangeArrowheads="1"/>
          </p:cNvSpPr>
          <p:nvPr/>
        </p:nvSpPr>
        <p:spPr bwMode="auto">
          <a:xfrm>
            <a:off x="1331920" y="3858829"/>
            <a:ext cx="51956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zh-CN" altLang="en-US" sz="1200">
                <a:solidFill>
                  <a:srgbClr val="000000"/>
                </a:solidFill>
                <a:ea typeface="微软雅黑" panose="020B0503020204020204" pitchFamily="34" charset="-122"/>
              </a:rPr>
              <a:t>本作品采用</a:t>
            </a:r>
            <a:r>
              <a:rPr lang="zh-CN" altLang="en-US" sz="1200" b="1">
                <a:solidFill>
                  <a:srgbClr val="003366"/>
                </a:solidFill>
                <a:ea typeface="微软雅黑" panose="020B0503020204020204" pitchFamily="34" charset="-122"/>
              </a:rPr>
              <a:t>知识共享署名</a:t>
            </a:r>
            <a:r>
              <a:rPr lang="en-US" altLang="zh-CN" sz="1200" b="1">
                <a:solidFill>
                  <a:srgbClr val="003366"/>
                </a:solidFill>
                <a:ea typeface="微软雅黑" panose="020B0503020204020204" pitchFamily="34" charset="-122"/>
              </a:rPr>
              <a:t>-</a:t>
            </a:r>
            <a:r>
              <a:rPr lang="zh-CN" altLang="en-US" sz="1200" b="1">
                <a:solidFill>
                  <a:srgbClr val="003366"/>
                </a:solidFill>
                <a:ea typeface="微软雅黑" panose="020B0503020204020204" pitchFamily="34" charset="-122"/>
              </a:rPr>
              <a:t>非商业性使用 </a:t>
            </a:r>
            <a:r>
              <a:rPr lang="en-US" altLang="zh-CN" sz="1200" b="1">
                <a:solidFill>
                  <a:srgbClr val="003366"/>
                </a:solidFill>
                <a:ea typeface="微软雅黑" panose="020B0503020204020204" pitchFamily="34" charset="-122"/>
              </a:rPr>
              <a:t>2.5 </a:t>
            </a:r>
            <a:r>
              <a:rPr lang="zh-CN" altLang="en-US" sz="1200" b="1">
                <a:solidFill>
                  <a:srgbClr val="003366"/>
                </a:solidFill>
                <a:ea typeface="微软雅黑" panose="020B0503020204020204" pitchFamily="34" charset="-122"/>
              </a:rPr>
              <a:t>中国大陆许可协议</a:t>
            </a:r>
            <a:r>
              <a:rPr lang="zh-CN" altLang="en-US" sz="1200">
                <a:solidFill>
                  <a:srgbClr val="000000"/>
                </a:solidFill>
                <a:ea typeface="微软雅黑" panose="020B0503020204020204" pitchFamily="34" charset="-122"/>
              </a:rPr>
              <a:t>进行许可。</a:t>
            </a:r>
            <a:r>
              <a:rPr lang="zh-CN" altLang="en-US" sz="1200" i="1">
                <a:solidFill>
                  <a:srgbClr val="000000"/>
                </a:solidFill>
                <a:ea typeface="微软雅黑" panose="020B0503020204020204" pitchFamily="34" charset="-122"/>
              </a:rPr>
              <a:t> </a:t>
            </a:r>
            <a:endParaRPr lang="zh-CN" altLang="en-US" sz="1800">
              <a:ea typeface="黑体" panose="02010609060101010101" pitchFamily="49" charset="-122"/>
            </a:endParaRPr>
          </a:p>
        </p:txBody>
      </p:sp>
      <p:pic>
        <p:nvPicPr>
          <p:cNvPr id="2054" name="Picture 14" descr="png-005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72231" y="2347395"/>
            <a:ext cx="720725" cy="721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15" descr="png-000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52643" y="2347388"/>
            <a:ext cx="720725" cy="71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6" name="Group 8"/>
          <p:cNvGrpSpPr>
            <a:grpSpLocks noChangeAspect="1"/>
          </p:cNvGrpSpPr>
          <p:nvPr/>
        </p:nvGrpSpPr>
        <p:grpSpPr bwMode="auto">
          <a:xfrm>
            <a:off x="4211643" y="2347393"/>
            <a:ext cx="720725" cy="647700"/>
            <a:chOff x="0" y="0"/>
            <a:chExt cx="454" cy="447"/>
          </a:xfrm>
        </p:grpSpPr>
        <p:pic>
          <p:nvPicPr>
            <p:cNvPr id="2057" name="Picture 17" descr="soft7"/>
            <p:cNvPicPr>
              <a:picLocks noChangeAspect="1" noChangeArrowheads="1"/>
            </p:cNvPicPr>
            <p:nvPr/>
          </p:nvPicPr>
          <p:blipFill>
            <a:blip r:embed="rId17">
              <a:extLst>
                <a:ext uri="{28A0092B-C50C-407E-A947-70E740481C1C}">
                  <a14:useLocalDpi xmlns:a14="http://schemas.microsoft.com/office/drawing/2010/main" val="0"/>
                </a:ext>
              </a:extLst>
            </a:blip>
            <a:srcRect b="19881"/>
            <a:stretch>
              <a:fillRect/>
            </a:stretch>
          </p:blipFill>
          <p:spPr bwMode="auto">
            <a:xfrm>
              <a:off x="0" y="0"/>
              <a:ext cx="454" cy="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8" descr="soft7"/>
            <p:cNvPicPr>
              <a:picLocks noChangeAspect="1" noChangeArrowheads="1"/>
            </p:cNvPicPr>
            <p:nvPr/>
          </p:nvPicPr>
          <p:blipFill>
            <a:blip r:embed="rId18" cstate="print">
              <a:extLst>
                <a:ext uri="{28A0092B-C50C-407E-A947-70E740481C1C}">
                  <a14:useLocalDpi xmlns:a14="http://schemas.microsoft.com/office/drawing/2010/main" val="0"/>
                </a:ext>
              </a:extLst>
            </a:blip>
            <a:srcRect b="19881"/>
            <a:stretch>
              <a:fillRect/>
            </a:stretch>
          </p:blipFill>
          <p:spPr bwMode="auto">
            <a:xfrm rot="1178135">
              <a:off x="74" y="110"/>
              <a:ext cx="363" cy="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9" name="Rectangle 24">
            <a:hlinkClick r:id="rId19"/>
          </p:cNvPr>
          <p:cNvSpPr>
            <a:spLocks noChangeArrowheads="1"/>
          </p:cNvSpPr>
          <p:nvPr/>
        </p:nvSpPr>
        <p:spPr bwMode="auto">
          <a:xfrm>
            <a:off x="1333500" y="3069173"/>
            <a:ext cx="2159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200" b="1">
                <a:solidFill>
                  <a:srgbClr val="5F5F5F"/>
                </a:solidFill>
                <a:ea typeface="微软雅黑" panose="020B0503020204020204" pitchFamily="34" charset="-122"/>
              </a:rPr>
              <a:t>专业交流</a:t>
            </a:r>
            <a:endParaRPr lang="zh-CN" altLang="en-US" sz="1800">
              <a:ea typeface="黑体" panose="02010609060101010101" pitchFamily="49" charset="-122"/>
            </a:endParaRPr>
          </a:p>
        </p:txBody>
      </p:sp>
      <p:sp>
        <p:nvSpPr>
          <p:cNvPr id="2060" name="Rectangle 25">
            <a:hlinkClick r:id="rId19"/>
          </p:cNvPr>
          <p:cNvSpPr>
            <a:spLocks noChangeArrowheads="1"/>
          </p:cNvSpPr>
          <p:nvPr/>
        </p:nvSpPr>
        <p:spPr bwMode="auto">
          <a:xfrm>
            <a:off x="3492502" y="3069173"/>
            <a:ext cx="2159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200" b="1">
                <a:solidFill>
                  <a:srgbClr val="5F5F5F"/>
                </a:solidFill>
                <a:ea typeface="微软雅黑" panose="020B0503020204020204" pitchFamily="34" charset="-122"/>
              </a:rPr>
              <a:t>模板超市</a:t>
            </a:r>
            <a:endParaRPr lang="zh-CN" altLang="en-US" sz="1800">
              <a:ea typeface="黑体" panose="02010609060101010101" pitchFamily="49" charset="-122"/>
            </a:endParaRPr>
          </a:p>
        </p:txBody>
      </p:sp>
      <p:sp>
        <p:nvSpPr>
          <p:cNvPr id="2061" name="Rectangle 26">
            <a:hlinkClick r:id="rId19"/>
          </p:cNvPr>
          <p:cNvSpPr>
            <a:spLocks noChangeArrowheads="1"/>
          </p:cNvSpPr>
          <p:nvPr/>
        </p:nvSpPr>
        <p:spPr bwMode="auto">
          <a:xfrm>
            <a:off x="5653089" y="3069173"/>
            <a:ext cx="2159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200" b="1">
                <a:solidFill>
                  <a:srgbClr val="5F5F5F"/>
                </a:solidFill>
                <a:ea typeface="微软雅黑" panose="020B0503020204020204" pitchFamily="34" charset="-122"/>
              </a:rPr>
              <a:t>设计服务</a:t>
            </a:r>
            <a:endParaRPr lang="zh-CN" altLang="en-US" sz="1800">
              <a:ea typeface="黑体" panose="02010609060101010101" pitchFamily="49" charset="-122"/>
            </a:endParaRPr>
          </a:p>
        </p:txBody>
      </p:sp>
      <p:sp>
        <p:nvSpPr>
          <p:cNvPr id="2062" name="Rectangle 7"/>
          <p:cNvSpPr>
            <a:spLocks noChangeArrowheads="1"/>
          </p:cNvSpPr>
          <p:nvPr/>
        </p:nvSpPr>
        <p:spPr bwMode="auto">
          <a:xfrm>
            <a:off x="1331920" y="2061642"/>
            <a:ext cx="6480175" cy="215900"/>
          </a:xfrm>
          <a:prstGeom prst="rect">
            <a:avLst/>
          </a:prstGeom>
          <a:solidFill>
            <a:srgbClr val="EAEAEA"/>
          </a:solidFill>
          <a:ln w="6350" cmpd="sng">
            <a:solidFill>
              <a:srgbClr val="5F5F5F"/>
            </a:solidFill>
            <a:prstDash val="dash"/>
            <a:miter lim="800000"/>
            <a:headEnd/>
            <a:tailEnd/>
          </a:ln>
        </p:spPr>
        <p:txBody>
          <a:bodyPr wrap="none" anchor="ctr"/>
          <a:lstStyle/>
          <a:p>
            <a:pPr algn="ctr">
              <a:lnSpc>
                <a:spcPct val="150000"/>
              </a:lnSpc>
            </a:pPr>
            <a:r>
              <a:rPr lang="en-US" altLang="zh-CN" sz="1000">
                <a:solidFill>
                  <a:srgbClr val="000000"/>
                </a:solidFill>
                <a:ea typeface="微软雅黑" panose="020B0503020204020204" pitchFamily="34" charset="-122"/>
              </a:rPr>
              <a:t>NordriDesign</a:t>
            </a:r>
            <a:r>
              <a:rPr lang="zh-CN" altLang="en-US" sz="1000">
                <a:solidFill>
                  <a:srgbClr val="000000"/>
                </a:solidFill>
                <a:ea typeface="微软雅黑" panose="020B0503020204020204" pitchFamily="34" charset="-122"/>
              </a:rPr>
              <a:t>中国专业</a:t>
            </a:r>
            <a:r>
              <a:rPr lang="en-US" altLang="zh-CN" sz="1000">
                <a:solidFill>
                  <a:srgbClr val="000000"/>
                </a:solidFill>
                <a:ea typeface="微软雅黑" panose="020B0503020204020204" pitchFamily="34" charset="-122"/>
              </a:rPr>
              <a:t>PowerPoint</a:t>
            </a:r>
            <a:r>
              <a:rPr lang="zh-CN" altLang="en-US" sz="1000">
                <a:solidFill>
                  <a:srgbClr val="000000"/>
                </a:solidFill>
                <a:ea typeface="微软雅黑" panose="020B0503020204020204" pitchFamily="34" charset="-122"/>
              </a:rPr>
              <a:t>媒体设计与开发</a:t>
            </a:r>
            <a:endParaRPr lang="zh-CN" altLang="en-US" sz="1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63" name="Rectangle 28"/>
          <p:cNvSpPr>
            <a:spLocks noChangeArrowheads="1"/>
          </p:cNvSpPr>
          <p:nvPr/>
        </p:nvSpPr>
        <p:spPr bwMode="auto">
          <a:xfrm>
            <a:off x="1331920" y="4188263"/>
            <a:ext cx="64801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ct val="120000"/>
              </a:lnSpc>
            </a:pPr>
            <a:r>
              <a:rPr lang="zh-CN" altLang="en-US" sz="1000">
                <a:solidFill>
                  <a:srgbClr val="111111"/>
                </a:solidFill>
                <a:ea typeface="微软雅黑" panose="020B0503020204020204" pitchFamily="34" charset="-122"/>
              </a:rPr>
              <a:t>本作品的提供是以适用知识共享组织的公共许可（ 简称“</a:t>
            </a:r>
            <a:r>
              <a:rPr lang="en-US" altLang="zh-CN" sz="1000">
                <a:solidFill>
                  <a:srgbClr val="111111"/>
                </a:solidFill>
                <a:ea typeface="微软雅黑" panose="020B0503020204020204" pitchFamily="34" charset="-122"/>
              </a:rPr>
              <a:t>CCPL” </a:t>
            </a:r>
            <a:r>
              <a:rPr lang="zh-CN" altLang="en-US" sz="1000">
                <a:solidFill>
                  <a:srgbClr val="111111"/>
                </a:solidFill>
                <a:ea typeface="微软雅黑" panose="020B0503020204020204" pitchFamily="34" charset="-122"/>
              </a:rPr>
              <a:t>或 “许可”） 条款为前提的。本作品受著作权法以及其他相关法律的保护。对本作品的使用不得超越本许可授权的范围。</a:t>
            </a:r>
          </a:p>
          <a:p>
            <a:pPr>
              <a:lnSpc>
                <a:spcPct val="120000"/>
              </a:lnSpc>
            </a:pPr>
            <a:r>
              <a:rPr lang="zh-CN" altLang="en-US" sz="1000">
                <a:solidFill>
                  <a:srgbClr val="111111"/>
                </a:solidFill>
                <a:ea typeface="微软雅黑" panose="020B0503020204020204" pitchFamily="34" charset="-122"/>
              </a:rPr>
              <a:t>如您行使本许可授予的使用本作品的权利，就表明您接受并同意遵守本许可的条款。在您接受这些条款和规定的前提下，许可人授予您本许可所包括的权利。 </a:t>
            </a:r>
            <a:endParaRPr lang="zh-CN" altLang="en-US" sz="1800">
              <a:ea typeface="黑体" panose="02010609060101010101" pitchFamily="49" charset="-122"/>
            </a:endParaRPr>
          </a:p>
        </p:txBody>
      </p:sp>
      <p:sp>
        <p:nvSpPr>
          <p:cNvPr id="2064" name="Rectangle 7">
            <a:hlinkClick r:id="rId20"/>
          </p:cNvPr>
          <p:cNvSpPr>
            <a:spLocks noChangeArrowheads="1"/>
          </p:cNvSpPr>
          <p:nvPr/>
        </p:nvSpPr>
        <p:spPr bwMode="auto">
          <a:xfrm>
            <a:off x="3492503" y="2277546"/>
            <a:ext cx="2160588" cy="1149351"/>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50000"/>
              </a:lnSpc>
            </a:pPr>
            <a:endParaRPr lang="zh-CN" altLang="zh-CN" sz="1400" b="1">
              <a:solidFill>
                <a:srgbClr val="5F5F5F"/>
              </a:solidFill>
              <a:ea typeface="微软雅黑" panose="020B0503020204020204" pitchFamily="34" charset="-122"/>
            </a:endParaRPr>
          </a:p>
        </p:txBody>
      </p:sp>
      <p:sp>
        <p:nvSpPr>
          <p:cNvPr id="2065" name="Rectangle 7">
            <a:hlinkClick r:id="rId13"/>
          </p:cNvPr>
          <p:cNvSpPr>
            <a:spLocks noChangeArrowheads="1"/>
          </p:cNvSpPr>
          <p:nvPr/>
        </p:nvSpPr>
        <p:spPr bwMode="auto">
          <a:xfrm>
            <a:off x="5653089" y="2277546"/>
            <a:ext cx="2159000" cy="1149351"/>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50000"/>
              </a:lnSpc>
            </a:pPr>
            <a:endParaRPr lang="zh-CN" altLang="zh-CN" sz="1400" b="1">
              <a:solidFill>
                <a:srgbClr val="5F5F5F"/>
              </a:solidFill>
              <a:ea typeface="微软雅黑" panose="020B0503020204020204" pitchFamily="34" charset="-122"/>
            </a:endParaRPr>
          </a:p>
        </p:txBody>
      </p:sp>
      <p:sp>
        <p:nvSpPr>
          <p:cNvPr id="2066" name="Rectangle 7">
            <a:hlinkClick r:id="rId19"/>
          </p:cNvPr>
          <p:cNvSpPr>
            <a:spLocks noChangeArrowheads="1"/>
          </p:cNvSpPr>
          <p:nvPr/>
        </p:nvSpPr>
        <p:spPr bwMode="auto">
          <a:xfrm>
            <a:off x="1331916" y="2277546"/>
            <a:ext cx="2160587" cy="1149351"/>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50000"/>
              </a:lnSpc>
            </a:pPr>
            <a:endParaRPr lang="zh-CN" altLang="zh-CN" sz="1400" b="1">
              <a:solidFill>
                <a:srgbClr val="5F5F5F"/>
              </a:solidFill>
              <a:ea typeface="微软雅黑" panose="020B0503020204020204" pitchFamily="34" charset="-122"/>
            </a:endParaRPr>
          </a:p>
        </p:txBody>
      </p:sp>
      <p:sp>
        <p:nvSpPr>
          <p:cNvPr id="2067" name="Text Box 32">
            <a:hlinkClick r:id="rId14"/>
          </p:cNvPr>
          <p:cNvSpPr>
            <a:spLocks noChangeArrowheads="1"/>
          </p:cNvSpPr>
          <p:nvPr/>
        </p:nvSpPr>
        <p:spPr bwMode="auto">
          <a:xfrm>
            <a:off x="1331916" y="5056722"/>
            <a:ext cx="10795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000" b="1">
                <a:solidFill>
                  <a:srgbClr val="003366"/>
                </a:solidFill>
                <a:ea typeface="微软雅黑" panose="020B0503020204020204" pitchFamily="34" charset="-122"/>
              </a:rPr>
              <a:t>查看全部</a:t>
            </a:r>
            <a:r>
              <a:rPr lang="en-US" altLang="zh-CN" sz="1000" b="1">
                <a:solidFill>
                  <a:srgbClr val="003366"/>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000" b="1">
              <a:solidFill>
                <a:srgbClr val="003366"/>
              </a:solidFill>
              <a:ea typeface="微软雅黑" panose="020B0503020204020204" pitchFamily="34" charset="-122"/>
            </a:endParaRPr>
          </a:p>
        </p:txBody>
      </p:sp>
      <p:grpSp>
        <p:nvGrpSpPr>
          <p:cNvPr id="2068" name="Group 20"/>
          <p:cNvGrpSpPr>
            <a:grpSpLocks/>
          </p:cNvGrpSpPr>
          <p:nvPr/>
        </p:nvGrpSpPr>
        <p:grpSpPr bwMode="auto">
          <a:xfrm>
            <a:off x="1331920" y="1126071"/>
            <a:ext cx="4321175" cy="575733"/>
            <a:chOff x="0" y="0"/>
            <a:chExt cx="3402" cy="454"/>
          </a:xfrm>
        </p:grpSpPr>
        <p:pic>
          <p:nvPicPr>
            <p:cNvPr id="2069" name="Picture 12" descr="cc"/>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14" y="0"/>
              <a:ext cx="1588"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9" descr="logo"/>
            <p:cNvPicPr>
              <a:picLocks noChangeAspect="1" noChangeArrowheads="1"/>
            </p:cNvPicPr>
            <p:nvPr/>
          </p:nvPicPr>
          <p:blipFill>
            <a:blip r:embed="rId22" cstate="print">
              <a:lum bright="-12000"/>
              <a:grayscl/>
              <a:extLst>
                <a:ext uri="{28A0092B-C50C-407E-A947-70E740481C1C}">
                  <a14:useLocalDpi xmlns:a14="http://schemas.microsoft.com/office/drawing/2010/main" val="0"/>
                </a:ext>
              </a:extLst>
            </a:blip>
            <a:srcRect/>
            <a:stretch>
              <a:fillRect/>
            </a:stretch>
          </p:blipFill>
          <p:spPr bwMode="auto">
            <a:xfrm>
              <a:off x="0" y="46"/>
              <a:ext cx="1361"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1" name="Line 34"/>
            <p:cNvSpPr>
              <a:spLocks noChangeShapeType="1"/>
            </p:cNvSpPr>
            <p:nvPr/>
          </p:nvSpPr>
          <p:spPr bwMode="auto">
            <a:xfrm>
              <a:off x="1588" y="0"/>
              <a:ext cx="1" cy="454"/>
            </a:xfrm>
            <a:prstGeom prst="line">
              <a:avLst/>
            </a:prstGeom>
            <a:noFill/>
            <a:ln w="9525" cmpd="sng">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zh-CN" sz="1800">
                <a:solidFill>
                  <a:srgbClr val="000000"/>
                </a:solidFill>
                <a:ea typeface="微软雅黑" panose="020B0503020204020204" pitchFamily="34" charset="-122"/>
              </a:endParaRPr>
            </a:p>
          </p:txBody>
        </p:sp>
      </p:grpSp>
    </p:spTree>
    <p:extLst>
      <p:ext uri="{BB962C8B-B14F-4D97-AF65-F5344CB8AC3E}">
        <p14:creationId xmlns:p14="http://schemas.microsoft.com/office/powerpoint/2010/main" val="258494532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2"/>
          </a:solidFill>
          <a:latin typeface="+mj-lt"/>
          <a:ea typeface="+mj-ea"/>
          <a:cs typeface="+mj-cs"/>
          <a:sym typeface="Arial" panose="020B0604020202020204" pitchFamily="34" charset="0"/>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5pPr>
      <a:lvl6pPr marL="457167"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6pPr>
      <a:lvl7pPr marL="914332"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7pPr>
      <a:lvl8pPr marL="1371498"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8pPr>
      <a:lvl9pPr marL="1828664"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9pPr>
    </p:titleStyle>
    <p:bodyStyle>
      <a:lvl1pPr marL="342874" indent="-342874" algn="l" defTabSz="0" rtl="0" eaLnBrk="1" fontAlgn="base" hangingPunct="1">
        <a:spcBef>
          <a:spcPct val="20000"/>
        </a:spcBef>
        <a:spcAft>
          <a:spcPct val="0"/>
        </a:spcAft>
        <a:buChar char="•"/>
        <a:defRPr sz="3200" kern="1200">
          <a:solidFill>
            <a:schemeClr val="tx1"/>
          </a:solidFill>
          <a:latin typeface="+mn-lt"/>
          <a:ea typeface="+mn-ea"/>
          <a:cs typeface="+mn-cs"/>
          <a:sym typeface="Arial" panose="020B0604020202020204" pitchFamily="34" charset="0"/>
        </a:defRPr>
      </a:lvl1pPr>
      <a:lvl2pPr marL="742895" indent="-285730" algn="l" defTabSz="0" rtl="0" eaLnBrk="1" fontAlgn="base" hangingPunct="1">
        <a:spcBef>
          <a:spcPct val="20000"/>
        </a:spcBef>
        <a:spcAft>
          <a:spcPct val="0"/>
        </a:spcAft>
        <a:buChar char="–"/>
        <a:defRPr sz="2800" kern="1200">
          <a:solidFill>
            <a:schemeClr val="tx1"/>
          </a:solidFill>
          <a:latin typeface="+mn-lt"/>
          <a:ea typeface="+mn-ea"/>
          <a:cs typeface="+mn-cs"/>
          <a:sym typeface="Arial" panose="020B0604020202020204" pitchFamily="34" charset="0"/>
        </a:defRPr>
      </a:lvl2pPr>
      <a:lvl3pPr marL="1142914" indent="-228584" algn="l" defTabSz="0" rtl="0" eaLnBrk="1" fontAlgn="base" hangingPunct="1">
        <a:spcBef>
          <a:spcPct val="20000"/>
        </a:spcBef>
        <a:spcAft>
          <a:spcPct val="0"/>
        </a:spcAft>
        <a:buChar char="•"/>
        <a:defRPr sz="2400" kern="1200">
          <a:solidFill>
            <a:schemeClr val="tx1"/>
          </a:solidFill>
          <a:latin typeface="+mn-lt"/>
          <a:ea typeface="+mn-ea"/>
          <a:cs typeface="+mn-cs"/>
          <a:sym typeface="Arial" panose="020B0604020202020204" pitchFamily="34" charset="0"/>
        </a:defRPr>
      </a:lvl3pPr>
      <a:lvl4pPr marL="1600080" indent="-228584" algn="l" defTabSz="0" rtl="0" eaLnBrk="1" fontAlgn="base" hangingPunct="1">
        <a:spcBef>
          <a:spcPct val="20000"/>
        </a:spcBef>
        <a:spcAft>
          <a:spcPct val="0"/>
        </a:spcAft>
        <a:buChar char="–"/>
        <a:defRPr sz="2000" kern="1200">
          <a:solidFill>
            <a:schemeClr val="tx1"/>
          </a:solidFill>
          <a:latin typeface="+mn-lt"/>
          <a:ea typeface="+mn-ea"/>
          <a:cs typeface="+mn-cs"/>
          <a:sym typeface="Arial" panose="020B0604020202020204" pitchFamily="34" charset="0"/>
        </a:defRPr>
      </a:lvl4pPr>
      <a:lvl5pPr marL="2057247" indent="-228584" algn="l" defTabSz="0" rtl="0" eaLnBrk="1" fontAlgn="base" hangingPunct="1">
        <a:spcBef>
          <a:spcPct val="20000"/>
        </a:spcBef>
        <a:spcAft>
          <a:spcPct val="0"/>
        </a:spcAft>
        <a:buChar char="»"/>
        <a:defRPr sz="2000" kern="1200">
          <a:solidFill>
            <a:schemeClr val="tx1"/>
          </a:solidFill>
          <a:latin typeface="+mn-lt"/>
          <a:ea typeface="+mn-ea"/>
          <a:cs typeface="+mn-cs"/>
          <a:sym typeface="Arial" panose="020B0604020202020204" pitchFamily="34" charset="0"/>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idx="4294967295"/>
          </p:nvPr>
        </p:nvSpPr>
        <p:spPr bwMode="auto">
          <a:xfrm>
            <a:off x="1116017" y="452976"/>
            <a:ext cx="6192837" cy="56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Arial" panose="020B0604020202020204" pitchFamily="34" charset="0"/>
              </a:rPr>
              <a:t>单击此处编辑母版标题样式</a:t>
            </a:r>
          </a:p>
        </p:txBody>
      </p:sp>
      <p:sp>
        <p:nvSpPr>
          <p:cNvPr id="1027" name="Rectangle 6">
            <a:hlinkClick r:id="rId16"/>
          </p:cNvPr>
          <p:cNvSpPr>
            <a:spLocks noChangeArrowheads="1"/>
          </p:cNvSpPr>
          <p:nvPr/>
        </p:nvSpPr>
        <p:spPr bwMode="auto">
          <a:xfrm>
            <a:off x="5" y="6364817"/>
            <a:ext cx="8748713" cy="31961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r" eaLnBrk="0" fontAlgn="base" hangingPunct="0">
              <a:spcBef>
                <a:spcPct val="20000"/>
              </a:spcBef>
              <a:spcAft>
                <a:spcPct val="0"/>
              </a:spcAft>
              <a:buClr>
                <a:srgbClr val="CC3300"/>
              </a:buClr>
              <a:buFont typeface="Wingdings" panose="05000000000000000000" pitchFamily="2" charset="2"/>
              <a:buNone/>
            </a:pPr>
            <a:r>
              <a:rPr lang="en-US" altLang="zh-CN" sz="1000" b="1">
                <a:solidFill>
                  <a:srgbClr val="808080"/>
                </a:solidFill>
                <a:ea typeface="宋体" panose="02010600030101010101" pitchFamily="2" charset="-122"/>
              </a:rPr>
              <a:t>www.2001bailang.com</a:t>
            </a:r>
          </a:p>
        </p:txBody>
      </p:sp>
      <p:sp>
        <p:nvSpPr>
          <p:cNvPr id="1028" name="Rectangle 7"/>
          <p:cNvSpPr>
            <a:spLocks noGrp="1" noChangeArrowheads="1"/>
          </p:cNvSpPr>
          <p:nvPr>
            <p:ph type="body" idx="1"/>
          </p:nvPr>
        </p:nvSpPr>
        <p:spPr bwMode="auto">
          <a:xfrm>
            <a:off x="466725" y="1604434"/>
            <a:ext cx="8229600" cy="432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dirty="0" smtClean="0">
                <a:sym typeface="Arial" panose="020B0604020202020204" pitchFamily="34" charset="0"/>
              </a:rPr>
              <a:t>单击此处编辑母版文本样式</a:t>
            </a:r>
          </a:p>
          <a:p>
            <a:pPr lvl="1"/>
            <a:r>
              <a:rPr lang="zh-CN" altLang="zh-CN" dirty="0" smtClean="0">
                <a:sym typeface="Arial" panose="020B0604020202020204" pitchFamily="34" charset="0"/>
              </a:rPr>
              <a:t>第二级</a:t>
            </a:r>
          </a:p>
          <a:p>
            <a:pPr lvl="2"/>
            <a:r>
              <a:rPr lang="zh-CN" altLang="zh-CN" dirty="0" smtClean="0">
                <a:sym typeface="Arial" panose="020B0604020202020204" pitchFamily="34" charset="0"/>
              </a:rPr>
              <a:t>第三级</a:t>
            </a:r>
          </a:p>
          <a:p>
            <a:pPr lvl="3"/>
            <a:r>
              <a:rPr lang="zh-CN" altLang="zh-CN" dirty="0" smtClean="0">
                <a:sym typeface="Arial" panose="020B0604020202020204" pitchFamily="34" charset="0"/>
              </a:rPr>
              <a:t>第四级</a:t>
            </a:r>
          </a:p>
          <a:p>
            <a:pPr lvl="4"/>
            <a:r>
              <a:rPr lang="zh-CN" altLang="zh-CN" dirty="0" smtClean="0">
                <a:sym typeface="Arial" panose="020B0604020202020204" pitchFamily="34" charset="0"/>
              </a:rPr>
              <a:t>第五级</a:t>
            </a:r>
          </a:p>
        </p:txBody>
      </p:sp>
      <p:sp>
        <p:nvSpPr>
          <p:cNvPr id="2"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buFont typeface="Arial" panose="020B0604020202020204" pitchFamily="34" charset="0"/>
              <a:buNone/>
            </a:pPr>
            <a:fld id="{D065990C-D54C-4FC3-B4C7-03BEB07D7E46}" type="slidenum">
              <a:rPr lang="zh-CN" altLang="en-US" smtClean="0">
                <a:solidFill>
                  <a:srgbClr val="000000">
                    <a:tint val="75000"/>
                  </a:srgbClr>
                </a:solidFill>
                <a:ea typeface="宋体" panose="02010600030101010101" pitchFamily="2" charset="-122"/>
              </a:rPr>
              <a:pPr eaLnBrk="0" fontAlgn="base" hangingPunct="0">
                <a:spcBef>
                  <a:spcPct val="0"/>
                </a:spcBef>
                <a:spcAft>
                  <a:spcPct val="0"/>
                </a:spcAft>
                <a:buFont typeface="Arial" panose="020B0604020202020204" pitchFamily="34" charset="0"/>
                <a:buNone/>
              </a:pPr>
              <a:t>‹#›</a:t>
            </a:fld>
            <a:endParaRPr lang="zh-CN" altLang="en-US" dirty="0">
              <a:solidFill>
                <a:srgbClr val="000000">
                  <a:tint val="75000"/>
                </a:srgbClr>
              </a:solidFill>
              <a:ea typeface="宋体" panose="02010600030101010101" pitchFamily="2" charset="-122"/>
            </a:endParaRPr>
          </a:p>
        </p:txBody>
      </p:sp>
    </p:spTree>
    <p:extLst>
      <p:ext uri="{BB962C8B-B14F-4D97-AF65-F5344CB8AC3E}">
        <p14:creationId xmlns:p14="http://schemas.microsoft.com/office/powerpoint/2010/main" val="317773506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Lst>
  <p:transition>
    <p:fade/>
  </p:transition>
  <p:timing>
    <p:tnLst>
      <p:par>
        <p:cTn id="1" dur="indefinite" restart="never" nodeType="tmRoot"/>
      </p:par>
    </p:tnLst>
  </p:timing>
  <p:hf hdr="0" ftr="0" dt="0"/>
  <p:txStyles>
    <p:titleStyle>
      <a:lvl1pPr algn="l" rtl="0" fontAlgn="base">
        <a:spcBef>
          <a:spcPct val="0"/>
        </a:spcBef>
        <a:spcAft>
          <a:spcPct val="0"/>
        </a:spcAft>
        <a:defRPr sz="2400" b="1" kern="1200">
          <a:solidFill>
            <a:schemeClr val="tx1"/>
          </a:solidFill>
          <a:latin typeface="+mj-lt"/>
          <a:ea typeface="+mj-ea"/>
          <a:cs typeface="+mj-cs"/>
          <a:sym typeface="Arial" panose="020B0604020202020204" pitchFamily="34" charset="0"/>
        </a:defRPr>
      </a:lvl1pPr>
      <a:lvl2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457178"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914354"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371532"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1828709"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9pPr>
    </p:titleStyle>
    <p:bodyStyle>
      <a:lvl1pPr marL="342882" indent="-342882"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1pPr>
      <a:lvl2pPr marL="742913" indent="-285737"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2pPr>
      <a:lvl3pPr marL="1142942" indent="-228589"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3pPr>
      <a:lvl4pPr marL="1600120" indent="-228589"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4pPr>
      <a:lvl5pPr marL="2057298" indent="-228589"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idx="4294967295"/>
          </p:nvPr>
        </p:nvSpPr>
        <p:spPr bwMode="auto">
          <a:xfrm>
            <a:off x="1116017" y="452976"/>
            <a:ext cx="6192837" cy="56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Arial" panose="020B0604020202020204" pitchFamily="34" charset="0"/>
              </a:rPr>
              <a:t>单击此处编辑母版标题样式</a:t>
            </a:r>
          </a:p>
        </p:txBody>
      </p:sp>
      <p:sp>
        <p:nvSpPr>
          <p:cNvPr id="1027" name="Rectangle 6">
            <a:hlinkClick r:id="rId16"/>
          </p:cNvPr>
          <p:cNvSpPr>
            <a:spLocks noChangeArrowheads="1"/>
          </p:cNvSpPr>
          <p:nvPr/>
        </p:nvSpPr>
        <p:spPr bwMode="auto">
          <a:xfrm>
            <a:off x="5" y="6364817"/>
            <a:ext cx="8748713" cy="31961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r" eaLnBrk="0" fontAlgn="base" hangingPunct="0">
              <a:spcBef>
                <a:spcPct val="20000"/>
              </a:spcBef>
              <a:spcAft>
                <a:spcPct val="0"/>
              </a:spcAft>
              <a:buClr>
                <a:srgbClr val="CC3300"/>
              </a:buClr>
              <a:buFont typeface="Wingdings" panose="05000000000000000000" pitchFamily="2" charset="2"/>
              <a:buNone/>
            </a:pPr>
            <a:r>
              <a:rPr lang="en-US" altLang="zh-CN" sz="1000" b="1">
                <a:solidFill>
                  <a:srgbClr val="808080"/>
                </a:solidFill>
                <a:ea typeface="宋体" panose="02010600030101010101" pitchFamily="2" charset="-122"/>
              </a:rPr>
              <a:t>www.2001bailang.com</a:t>
            </a:r>
          </a:p>
        </p:txBody>
      </p:sp>
      <p:sp>
        <p:nvSpPr>
          <p:cNvPr id="1028" name="Rectangle 7"/>
          <p:cNvSpPr>
            <a:spLocks noGrp="1" noChangeArrowheads="1"/>
          </p:cNvSpPr>
          <p:nvPr>
            <p:ph type="body" idx="1"/>
          </p:nvPr>
        </p:nvSpPr>
        <p:spPr bwMode="auto">
          <a:xfrm>
            <a:off x="466725" y="1604434"/>
            <a:ext cx="8229600" cy="432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dirty="0" smtClean="0">
                <a:sym typeface="Arial" panose="020B0604020202020204" pitchFamily="34" charset="0"/>
              </a:rPr>
              <a:t>单击此处编辑母版文本样式</a:t>
            </a:r>
          </a:p>
          <a:p>
            <a:pPr lvl="1"/>
            <a:r>
              <a:rPr lang="zh-CN" altLang="zh-CN" dirty="0" smtClean="0">
                <a:sym typeface="Arial" panose="020B0604020202020204" pitchFamily="34" charset="0"/>
              </a:rPr>
              <a:t>第二级</a:t>
            </a:r>
          </a:p>
          <a:p>
            <a:pPr lvl="2"/>
            <a:r>
              <a:rPr lang="zh-CN" altLang="zh-CN" dirty="0" smtClean="0">
                <a:sym typeface="Arial" panose="020B0604020202020204" pitchFamily="34" charset="0"/>
              </a:rPr>
              <a:t>第三级</a:t>
            </a:r>
          </a:p>
          <a:p>
            <a:pPr lvl="3"/>
            <a:r>
              <a:rPr lang="zh-CN" altLang="zh-CN" dirty="0" smtClean="0">
                <a:sym typeface="Arial" panose="020B0604020202020204" pitchFamily="34" charset="0"/>
              </a:rPr>
              <a:t>第四级</a:t>
            </a:r>
          </a:p>
          <a:p>
            <a:pPr lvl="4"/>
            <a:r>
              <a:rPr lang="zh-CN" altLang="zh-CN" dirty="0" smtClean="0">
                <a:sym typeface="Arial" panose="020B0604020202020204" pitchFamily="34" charset="0"/>
              </a:rPr>
              <a:t>第五级</a:t>
            </a:r>
          </a:p>
        </p:txBody>
      </p:sp>
      <p:sp>
        <p:nvSpPr>
          <p:cNvPr id="2"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buFont typeface="Arial" panose="020B0604020202020204" pitchFamily="34" charset="0"/>
              <a:buNone/>
            </a:pPr>
            <a:fld id="{D065990C-D54C-4FC3-B4C7-03BEB07D7E46}" type="slidenum">
              <a:rPr lang="zh-CN" altLang="en-US" smtClean="0">
                <a:solidFill>
                  <a:srgbClr val="000000">
                    <a:tint val="75000"/>
                  </a:srgbClr>
                </a:solidFill>
                <a:ea typeface="宋体" panose="02010600030101010101" pitchFamily="2" charset="-122"/>
              </a:rPr>
              <a:pPr eaLnBrk="0" fontAlgn="base" hangingPunct="0">
                <a:spcBef>
                  <a:spcPct val="0"/>
                </a:spcBef>
                <a:spcAft>
                  <a:spcPct val="0"/>
                </a:spcAft>
                <a:buFont typeface="Arial" panose="020B0604020202020204" pitchFamily="34" charset="0"/>
                <a:buNone/>
              </a:pPr>
              <a:t>‹#›</a:t>
            </a:fld>
            <a:endParaRPr lang="zh-CN" altLang="en-US" dirty="0">
              <a:solidFill>
                <a:srgbClr val="000000">
                  <a:tint val="75000"/>
                </a:srgbClr>
              </a:solidFill>
              <a:ea typeface="宋体" panose="02010600030101010101" pitchFamily="2" charset="-122"/>
            </a:endParaRPr>
          </a:p>
        </p:txBody>
      </p:sp>
    </p:spTree>
    <p:extLst>
      <p:ext uri="{BB962C8B-B14F-4D97-AF65-F5344CB8AC3E}">
        <p14:creationId xmlns:p14="http://schemas.microsoft.com/office/powerpoint/2010/main" val="3847305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transition>
    <p:fade/>
  </p:transition>
  <p:timing>
    <p:tnLst>
      <p:par>
        <p:cTn id="1" dur="indefinite" restart="never" nodeType="tmRoot"/>
      </p:par>
    </p:tnLst>
  </p:timing>
  <p:hf hdr="0" ftr="0" dt="0"/>
  <p:txStyles>
    <p:titleStyle>
      <a:lvl1pPr algn="l" rtl="0" fontAlgn="base">
        <a:spcBef>
          <a:spcPct val="0"/>
        </a:spcBef>
        <a:spcAft>
          <a:spcPct val="0"/>
        </a:spcAft>
        <a:defRPr sz="2400" b="1" kern="1200">
          <a:solidFill>
            <a:schemeClr val="tx1"/>
          </a:solidFill>
          <a:latin typeface="+mj-lt"/>
          <a:ea typeface="+mj-ea"/>
          <a:cs typeface="+mj-cs"/>
          <a:sym typeface="Arial" panose="020B0604020202020204" pitchFamily="34" charset="0"/>
        </a:defRPr>
      </a:lvl1pPr>
      <a:lvl2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457178"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914354"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371532"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1828709"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9pPr>
    </p:titleStyle>
    <p:bodyStyle>
      <a:lvl1pPr marL="342882" indent="-342882"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1pPr>
      <a:lvl2pPr marL="742913" indent="-285737"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2pPr>
      <a:lvl3pPr marL="1142942" indent="-228589"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3pPr>
      <a:lvl4pPr marL="1600120" indent="-228589"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4pPr>
      <a:lvl5pPr marL="2057298" indent="-228589"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idx="4294967295"/>
          </p:nvPr>
        </p:nvSpPr>
        <p:spPr bwMode="auto">
          <a:xfrm>
            <a:off x="1116017" y="452976"/>
            <a:ext cx="6192837" cy="56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Arial" panose="020B0604020202020204" pitchFamily="34" charset="0"/>
              </a:rPr>
              <a:t>单击此处编辑母版标题样式</a:t>
            </a:r>
          </a:p>
        </p:txBody>
      </p:sp>
      <p:sp>
        <p:nvSpPr>
          <p:cNvPr id="1027" name="Rectangle 6">
            <a:hlinkClick r:id="rId16"/>
          </p:cNvPr>
          <p:cNvSpPr>
            <a:spLocks noChangeArrowheads="1"/>
          </p:cNvSpPr>
          <p:nvPr/>
        </p:nvSpPr>
        <p:spPr bwMode="auto">
          <a:xfrm>
            <a:off x="5" y="6364817"/>
            <a:ext cx="8748713" cy="31961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r" eaLnBrk="0" fontAlgn="base" hangingPunct="0">
              <a:spcBef>
                <a:spcPct val="20000"/>
              </a:spcBef>
              <a:spcAft>
                <a:spcPct val="0"/>
              </a:spcAft>
              <a:buClr>
                <a:srgbClr val="CC3300"/>
              </a:buClr>
              <a:buFont typeface="Wingdings" panose="05000000000000000000" pitchFamily="2" charset="2"/>
              <a:buNone/>
            </a:pPr>
            <a:r>
              <a:rPr lang="en-US" altLang="zh-CN" sz="1000" b="1">
                <a:solidFill>
                  <a:srgbClr val="808080"/>
                </a:solidFill>
                <a:ea typeface="宋体" panose="02010600030101010101" pitchFamily="2" charset="-122"/>
              </a:rPr>
              <a:t>www.2001bailang.com</a:t>
            </a:r>
          </a:p>
        </p:txBody>
      </p:sp>
      <p:sp>
        <p:nvSpPr>
          <p:cNvPr id="1028" name="Rectangle 7"/>
          <p:cNvSpPr>
            <a:spLocks noGrp="1" noChangeArrowheads="1"/>
          </p:cNvSpPr>
          <p:nvPr>
            <p:ph type="body" idx="1"/>
          </p:nvPr>
        </p:nvSpPr>
        <p:spPr bwMode="auto">
          <a:xfrm>
            <a:off x="466725" y="1604434"/>
            <a:ext cx="8229600" cy="432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dirty="0" smtClean="0">
                <a:sym typeface="Arial" panose="020B0604020202020204" pitchFamily="34" charset="0"/>
              </a:rPr>
              <a:t>单击此处编辑母版文本样式</a:t>
            </a:r>
          </a:p>
          <a:p>
            <a:pPr lvl="1"/>
            <a:r>
              <a:rPr lang="zh-CN" altLang="zh-CN" dirty="0" smtClean="0">
                <a:sym typeface="Arial" panose="020B0604020202020204" pitchFamily="34" charset="0"/>
              </a:rPr>
              <a:t>第二级</a:t>
            </a:r>
          </a:p>
          <a:p>
            <a:pPr lvl="2"/>
            <a:r>
              <a:rPr lang="zh-CN" altLang="zh-CN" dirty="0" smtClean="0">
                <a:sym typeface="Arial" panose="020B0604020202020204" pitchFamily="34" charset="0"/>
              </a:rPr>
              <a:t>第三级</a:t>
            </a:r>
          </a:p>
          <a:p>
            <a:pPr lvl="3"/>
            <a:r>
              <a:rPr lang="zh-CN" altLang="zh-CN" dirty="0" smtClean="0">
                <a:sym typeface="Arial" panose="020B0604020202020204" pitchFamily="34" charset="0"/>
              </a:rPr>
              <a:t>第四级</a:t>
            </a:r>
          </a:p>
          <a:p>
            <a:pPr lvl="4"/>
            <a:r>
              <a:rPr lang="zh-CN" altLang="zh-CN" dirty="0" smtClean="0">
                <a:sym typeface="Arial" panose="020B0604020202020204" pitchFamily="34" charset="0"/>
              </a:rPr>
              <a:t>第五级</a:t>
            </a:r>
          </a:p>
        </p:txBody>
      </p:sp>
      <p:sp>
        <p:nvSpPr>
          <p:cNvPr id="2"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buFont typeface="Arial" panose="020B0604020202020204" pitchFamily="34" charset="0"/>
              <a:buNone/>
            </a:pPr>
            <a:fld id="{D065990C-D54C-4FC3-B4C7-03BEB07D7E46}" type="slidenum">
              <a:rPr lang="zh-CN" altLang="en-US" smtClean="0">
                <a:solidFill>
                  <a:srgbClr val="000000">
                    <a:tint val="75000"/>
                  </a:srgbClr>
                </a:solidFill>
                <a:ea typeface="宋体" panose="02010600030101010101" pitchFamily="2" charset="-122"/>
              </a:rPr>
              <a:pPr eaLnBrk="0" fontAlgn="base" hangingPunct="0">
                <a:spcBef>
                  <a:spcPct val="0"/>
                </a:spcBef>
                <a:spcAft>
                  <a:spcPct val="0"/>
                </a:spcAft>
                <a:buFont typeface="Arial" panose="020B0604020202020204" pitchFamily="34" charset="0"/>
                <a:buNone/>
              </a:pPr>
              <a:t>‹#›</a:t>
            </a:fld>
            <a:endParaRPr lang="zh-CN" altLang="en-US" dirty="0">
              <a:solidFill>
                <a:srgbClr val="000000">
                  <a:tint val="75000"/>
                </a:srgbClr>
              </a:solidFill>
              <a:ea typeface="宋体" panose="02010600030101010101" pitchFamily="2" charset="-122"/>
            </a:endParaRPr>
          </a:p>
        </p:txBody>
      </p:sp>
    </p:spTree>
    <p:extLst>
      <p:ext uri="{BB962C8B-B14F-4D97-AF65-F5344CB8AC3E}">
        <p14:creationId xmlns:p14="http://schemas.microsoft.com/office/powerpoint/2010/main" val="3633020604"/>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Lst>
  <p:transition>
    <p:fade/>
  </p:transition>
  <p:timing>
    <p:tnLst>
      <p:par>
        <p:cTn id="1" dur="indefinite" restart="never" nodeType="tmRoot"/>
      </p:par>
    </p:tnLst>
  </p:timing>
  <p:hf hdr="0" ftr="0" dt="0"/>
  <p:txStyles>
    <p:titleStyle>
      <a:lvl1pPr algn="l" rtl="0" fontAlgn="base">
        <a:spcBef>
          <a:spcPct val="0"/>
        </a:spcBef>
        <a:spcAft>
          <a:spcPct val="0"/>
        </a:spcAft>
        <a:defRPr sz="2400" b="1" kern="1200">
          <a:solidFill>
            <a:schemeClr val="tx1"/>
          </a:solidFill>
          <a:latin typeface="+mj-lt"/>
          <a:ea typeface="+mj-ea"/>
          <a:cs typeface="+mj-cs"/>
          <a:sym typeface="Arial" panose="020B0604020202020204" pitchFamily="34" charset="0"/>
        </a:defRPr>
      </a:lvl1pPr>
      <a:lvl2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457178"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914354"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371532"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1828709"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9pPr>
    </p:titleStyle>
    <p:bodyStyle>
      <a:lvl1pPr marL="342882" indent="-342882"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1pPr>
      <a:lvl2pPr marL="742913" indent="-285737"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2pPr>
      <a:lvl3pPr marL="1142942" indent="-228589"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3pPr>
      <a:lvl4pPr marL="1600120" indent="-228589"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4pPr>
      <a:lvl5pPr marL="2057298" indent="-228589"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idx="4294967295"/>
          </p:nvPr>
        </p:nvSpPr>
        <p:spPr bwMode="auto">
          <a:xfrm>
            <a:off x="1116017" y="452976"/>
            <a:ext cx="6192837" cy="56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Arial" panose="020B0604020202020204" pitchFamily="34" charset="0"/>
              </a:rPr>
              <a:t>单击此处编辑母版标题样式</a:t>
            </a:r>
          </a:p>
        </p:txBody>
      </p:sp>
      <p:sp>
        <p:nvSpPr>
          <p:cNvPr id="1027" name="Rectangle 6">
            <a:hlinkClick r:id="rId16"/>
          </p:cNvPr>
          <p:cNvSpPr>
            <a:spLocks noChangeArrowheads="1"/>
          </p:cNvSpPr>
          <p:nvPr/>
        </p:nvSpPr>
        <p:spPr bwMode="auto">
          <a:xfrm>
            <a:off x="5" y="6364817"/>
            <a:ext cx="8748713" cy="31961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r" eaLnBrk="0" fontAlgn="base" hangingPunct="0">
              <a:spcBef>
                <a:spcPct val="20000"/>
              </a:spcBef>
              <a:spcAft>
                <a:spcPct val="0"/>
              </a:spcAft>
              <a:buClr>
                <a:srgbClr val="CC3300"/>
              </a:buClr>
              <a:buFont typeface="Wingdings" panose="05000000000000000000" pitchFamily="2" charset="2"/>
              <a:buNone/>
            </a:pPr>
            <a:r>
              <a:rPr lang="en-US" altLang="zh-CN" sz="1000" b="1">
                <a:solidFill>
                  <a:srgbClr val="808080"/>
                </a:solidFill>
                <a:ea typeface="宋体" panose="02010600030101010101" pitchFamily="2" charset="-122"/>
              </a:rPr>
              <a:t>www.2001bailang.com</a:t>
            </a:r>
          </a:p>
        </p:txBody>
      </p:sp>
      <p:sp>
        <p:nvSpPr>
          <p:cNvPr id="1028" name="Rectangle 7"/>
          <p:cNvSpPr>
            <a:spLocks noGrp="1" noChangeArrowheads="1"/>
          </p:cNvSpPr>
          <p:nvPr>
            <p:ph type="body" idx="1"/>
          </p:nvPr>
        </p:nvSpPr>
        <p:spPr bwMode="auto">
          <a:xfrm>
            <a:off x="466725" y="1604434"/>
            <a:ext cx="8229600" cy="432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dirty="0" smtClean="0">
                <a:sym typeface="Arial" panose="020B0604020202020204" pitchFamily="34" charset="0"/>
              </a:rPr>
              <a:t>单击此处编辑母版文本样式</a:t>
            </a:r>
          </a:p>
          <a:p>
            <a:pPr lvl="1"/>
            <a:r>
              <a:rPr lang="zh-CN" altLang="zh-CN" dirty="0" smtClean="0">
                <a:sym typeface="Arial" panose="020B0604020202020204" pitchFamily="34" charset="0"/>
              </a:rPr>
              <a:t>第二级</a:t>
            </a:r>
          </a:p>
          <a:p>
            <a:pPr lvl="2"/>
            <a:r>
              <a:rPr lang="zh-CN" altLang="zh-CN" dirty="0" smtClean="0">
                <a:sym typeface="Arial" panose="020B0604020202020204" pitchFamily="34" charset="0"/>
              </a:rPr>
              <a:t>第三级</a:t>
            </a:r>
          </a:p>
          <a:p>
            <a:pPr lvl="3"/>
            <a:r>
              <a:rPr lang="zh-CN" altLang="zh-CN" dirty="0" smtClean="0">
                <a:sym typeface="Arial" panose="020B0604020202020204" pitchFamily="34" charset="0"/>
              </a:rPr>
              <a:t>第四级</a:t>
            </a:r>
          </a:p>
          <a:p>
            <a:pPr lvl="4"/>
            <a:r>
              <a:rPr lang="zh-CN" altLang="zh-CN" dirty="0" smtClean="0">
                <a:sym typeface="Arial" panose="020B0604020202020204" pitchFamily="34" charset="0"/>
              </a:rPr>
              <a:t>第五级</a:t>
            </a:r>
          </a:p>
        </p:txBody>
      </p:sp>
      <p:sp>
        <p:nvSpPr>
          <p:cNvPr id="2"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buFont typeface="Arial" panose="020B0604020202020204" pitchFamily="34" charset="0"/>
              <a:buNone/>
            </a:pPr>
            <a:fld id="{D065990C-D54C-4FC3-B4C7-03BEB07D7E46}" type="slidenum">
              <a:rPr lang="zh-CN" altLang="en-US" smtClean="0">
                <a:solidFill>
                  <a:srgbClr val="000000">
                    <a:tint val="75000"/>
                  </a:srgbClr>
                </a:solidFill>
                <a:ea typeface="宋体" panose="02010600030101010101" pitchFamily="2" charset="-122"/>
              </a:rPr>
              <a:pPr eaLnBrk="0" fontAlgn="base" hangingPunct="0">
                <a:spcBef>
                  <a:spcPct val="0"/>
                </a:spcBef>
                <a:spcAft>
                  <a:spcPct val="0"/>
                </a:spcAft>
                <a:buFont typeface="Arial" panose="020B0604020202020204" pitchFamily="34" charset="0"/>
                <a:buNone/>
              </a:pPr>
              <a:t>‹#›</a:t>
            </a:fld>
            <a:endParaRPr lang="zh-CN" altLang="en-US" dirty="0">
              <a:solidFill>
                <a:srgbClr val="000000">
                  <a:tint val="75000"/>
                </a:srgbClr>
              </a:solidFill>
              <a:ea typeface="宋体" panose="02010600030101010101" pitchFamily="2" charset="-122"/>
            </a:endParaRPr>
          </a:p>
        </p:txBody>
      </p:sp>
    </p:spTree>
    <p:extLst>
      <p:ext uri="{BB962C8B-B14F-4D97-AF65-F5344CB8AC3E}">
        <p14:creationId xmlns:p14="http://schemas.microsoft.com/office/powerpoint/2010/main" val="263011983"/>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Lst>
  <p:transition>
    <p:fade/>
  </p:transition>
  <p:timing>
    <p:tnLst>
      <p:par>
        <p:cTn id="1" dur="indefinite" restart="never" nodeType="tmRoot"/>
      </p:par>
    </p:tnLst>
  </p:timing>
  <p:hf hdr="0" ftr="0" dt="0"/>
  <p:txStyles>
    <p:titleStyle>
      <a:lvl1pPr algn="l" rtl="0" fontAlgn="base">
        <a:spcBef>
          <a:spcPct val="0"/>
        </a:spcBef>
        <a:spcAft>
          <a:spcPct val="0"/>
        </a:spcAft>
        <a:defRPr sz="2400" b="1" kern="1200">
          <a:solidFill>
            <a:schemeClr val="tx1"/>
          </a:solidFill>
          <a:latin typeface="+mj-lt"/>
          <a:ea typeface="+mj-ea"/>
          <a:cs typeface="+mj-cs"/>
          <a:sym typeface="Arial" panose="020B0604020202020204" pitchFamily="34" charset="0"/>
        </a:defRPr>
      </a:lvl1pPr>
      <a:lvl2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457178"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914354"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371532"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1828709"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9pPr>
    </p:titleStyle>
    <p:bodyStyle>
      <a:lvl1pPr marL="342882" indent="-342882"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1pPr>
      <a:lvl2pPr marL="742913" indent="-285737"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2pPr>
      <a:lvl3pPr marL="1142942" indent="-228589"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3pPr>
      <a:lvl4pPr marL="1600120" indent="-228589"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4pPr>
      <a:lvl5pPr marL="2057298" indent="-228589"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6.xml"/><Relationship Id="rId1" Type="http://schemas.openxmlformats.org/officeDocument/2006/relationships/vmlDrawing" Target="../drawings/vmlDrawing1.vml"/><Relationship Id="rId5" Type="http://schemas.openxmlformats.org/officeDocument/2006/relationships/image" Target="../media/image35.wmf"/><Relationship Id="rId4" Type="http://schemas.openxmlformats.org/officeDocument/2006/relationships/oleObject" Target="../embeddings/oleObject1.bin"/></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6.xml"/><Relationship Id="rId1" Type="http://schemas.openxmlformats.org/officeDocument/2006/relationships/vmlDrawing" Target="../drawings/vmlDrawing2.vml"/><Relationship Id="rId5" Type="http://schemas.openxmlformats.org/officeDocument/2006/relationships/image" Target="../media/image36.wmf"/><Relationship Id="rId4" Type="http://schemas.openxmlformats.org/officeDocument/2006/relationships/oleObject" Target="../embeddings/oleObject2.bin"/></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1.xml"/></Relationships>
</file>

<file path=ppt/slides/_rels/slide119.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hi.baidu.com/wei23weizhao/album/item/4986fd6f7697c5c781cb4aa1.html" TargetMode="External"/><Relationship Id="rId1" Type="http://schemas.openxmlformats.org/officeDocument/2006/relationships/slideLayout" Target="../slideLayouts/slideLayout21.xml"/></Relationships>
</file>

<file path=ppt/slides/_rels/slide124.xml.rels><?xml version="1.0" encoding="UTF-8" standalone="yes"?>
<Relationships xmlns="http://schemas.openxmlformats.org/package/2006/relationships"><Relationship Id="rId3" Type="http://schemas.openxmlformats.org/officeDocument/2006/relationships/hyperlink" Target="http://www.china-peixun.com/" TargetMode="External"/><Relationship Id="rId2" Type="http://schemas.openxmlformats.org/officeDocument/2006/relationships/image" Target="../media/image40.jpeg"/><Relationship Id="rId1" Type="http://schemas.openxmlformats.org/officeDocument/2006/relationships/slideLayout" Target="../slideLayouts/slideLayout20.xml"/><Relationship Id="rId5" Type="http://schemas.openxmlformats.org/officeDocument/2006/relationships/hyperlink" Target="http://e.weibo.com/zhongpei123" TargetMode="External"/><Relationship Id="rId4" Type="http://schemas.openxmlformats.org/officeDocument/2006/relationships/hyperlink" Target="http://www.zhongpei123.co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21.xml"/><Relationship Id="rId5" Type="http://schemas.openxmlformats.org/officeDocument/2006/relationships/image" Target="../media/image20.wmf"/><Relationship Id="rId4" Type="http://schemas.openxmlformats.org/officeDocument/2006/relationships/image" Target="../media/image19.wmf"/></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4.xml"/></Relationships>
</file>

<file path=ppt/slides/_rels/slide50.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1.wav"/><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0.xml"/><Relationship Id="rId5" Type="http://schemas.openxmlformats.org/officeDocument/2006/relationships/image" Target="../media/image27.gif"/><Relationship Id="rId4" Type="http://schemas.openxmlformats.org/officeDocument/2006/relationships/hyperlink" Target="http://www.3lian.com/gif/DetailView.htm?Detail=http://img4.3lian.com/sucai/img1/30/gif007.gif"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7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8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9.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90.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7.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9" name="TextBox 4"/>
          <p:cNvSpPr>
            <a:spLocks noChangeArrowheads="1"/>
          </p:cNvSpPr>
          <p:nvPr/>
        </p:nvSpPr>
        <p:spPr bwMode="auto">
          <a:xfrm>
            <a:off x="1403648" y="844772"/>
            <a:ext cx="756009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fontAlgn="base" hangingPunct="0">
              <a:spcBef>
                <a:spcPct val="0"/>
              </a:spcBef>
              <a:spcAft>
                <a:spcPct val="0"/>
              </a:spcAft>
              <a:buFont typeface="Arial" panose="020B0604020202020204" pitchFamily="34" charset="0"/>
              <a:buNone/>
            </a:pPr>
            <a:r>
              <a:rPr lang="zh-CN" altLang="en-US" sz="4400" b="1" dirty="0">
                <a:solidFill>
                  <a:srgbClr val="FF0000"/>
                </a:solidFill>
                <a:latin typeface="华文行楷" panose="02010800040101010101" pitchFamily="2" charset="-122"/>
                <a:sym typeface="华文行楷" panose="02010800040101010101" pitchFamily="2" charset="-122"/>
              </a:rPr>
              <a:t>生产计划与物料</a:t>
            </a:r>
            <a:r>
              <a:rPr lang="zh-CN" altLang="en-US" sz="4400" b="1" dirty="0" smtClean="0">
                <a:solidFill>
                  <a:srgbClr val="FF0000"/>
                </a:solidFill>
                <a:latin typeface="华文行楷" panose="02010800040101010101" pitchFamily="2" charset="-122"/>
                <a:sym typeface="华文行楷" panose="02010800040101010101" pitchFamily="2" charset="-122"/>
              </a:rPr>
              <a:t>控制提升实战</a:t>
            </a:r>
            <a:endParaRPr lang="zh-CN" altLang="en-US" sz="4400" b="1" dirty="0">
              <a:solidFill>
                <a:srgbClr val="FF0000"/>
              </a:solidFill>
              <a:latin typeface="华文行楷" panose="02010800040101010101" pitchFamily="2" charset="-122"/>
              <a:sym typeface="华文行楷" panose="02010800040101010101" pitchFamily="2" charset="-122"/>
            </a:endParaRPr>
          </a:p>
        </p:txBody>
      </p:sp>
      <p:sp>
        <p:nvSpPr>
          <p:cNvPr id="2" name="灯片编号占位符 1"/>
          <p:cNvSpPr>
            <a:spLocks noGrp="1"/>
          </p:cNvSpPr>
          <p:nvPr>
            <p:ph type="sldNum" sz="quarter" idx="4"/>
          </p:nvPr>
        </p:nvSpPr>
        <p:spPr/>
        <p:txBody>
          <a:bodyPr/>
          <a:lstStyle/>
          <a:p>
            <a:fld id="{D065990C-D54C-4FC3-B4C7-03BEB07D7E46}" type="slidenum">
              <a:rPr lang="zh-CN" altLang="en-US" smtClean="0">
                <a:solidFill>
                  <a:srgbClr val="000000">
                    <a:tint val="75000"/>
                  </a:srgbClr>
                </a:solidFill>
              </a:rPr>
              <a:pPr/>
              <a:t>1</a:t>
            </a:fld>
            <a:endParaRPr lang="zh-CN" altLang="en-US">
              <a:solidFill>
                <a:srgbClr val="000000">
                  <a:tint val="75000"/>
                </a:srgbClr>
              </a:solidFill>
            </a:endParaRPr>
          </a:p>
        </p:txBody>
      </p:sp>
    </p:spTree>
    <p:extLst>
      <p:ext uri="{BB962C8B-B14F-4D97-AF65-F5344CB8AC3E}">
        <p14:creationId xmlns:p14="http://schemas.microsoft.com/office/powerpoint/2010/main" val="96058562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61045" y="1420324"/>
            <a:ext cx="8640960" cy="57606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panose="05000000000000000000" pitchFamily="2" charset="2"/>
              <a:buChar char="Ø"/>
            </a:pPr>
            <a:r>
              <a:rPr lang="zh-CN" altLang="zh-CN" sz="2400" b="1" dirty="0"/>
              <a:t>企业生产计划与作业计划相脱节，计划控制力弱</a:t>
            </a:r>
            <a:endParaRPr lang="zh-CN" altLang="en-US" sz="2400" b="1" dirty="0"/>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10</a:t>
            </a:fld>
            <a:endParaRPr lang="zh-CN" altLang="en-US" dirty="0"/>
          </a:p>
        </p:txBody>
      </p:sp>
      <p:sp>
        <p:nvSpPr>
          <p:cNvPr id="6" name="矩形 5"/>
          <p:cNvSpPr/>
          <p:nvPr/>
        </p:nvSpPr>
        <p:spPr>
          <a:xfrm>
            <a:off x="395536" y="1916832"/>
            <a:ext cx="8280920" cy="3785652"/>
          </a:xfrm>
          <a:prstGeom prst="rect">
            <a:avLst/>
          </a:prstGeom>
        </p:spPr>
        <p:txBody>
          <a:bodyPr wrap="square">
            <a:spAutoFit/>
          </a:bodyPr>
          <a:lstStyle/>
          <a:p>
            <a:pPr>
              <a:lnSpc>
                <a:spcPct val="150000"/>
              </a:lnSpc>
              <a:buClr>
                <a:srgbClr val="C00000"/>
              </a:buClr>
              <a:buFont typeface="Wingdings" pitchFamily="2" charset="2"/>
              <a:buChar char="n"/>
            </a:pPr>
            <a:r>
              <a:rPr lang="en-US" altLang="zh-CN" sz="2000" dirty="0">
                <a:latin typeface="微软雅黑" pitchFamily="34" charset="-122"/>
                <a:ea typeface="微软雅黑" pitchFamily="34" charset="-122"/>
              </a:rPr>
              <a:t> </a:t>
            </a:r>
            <a:r>
              <a:rPr lang="zh-CN" altLang="zh-CN" sz="2000" dirty="0">
                <a:latin typeface="微软雅黑" pitchFamily="34" charset="-122"/>
                <a:ea typeface="微软雅黑" pitchFamily="34" charset="-122"/>
              </a:rPr>
              <a:t>传统生产管理模式在生产计划的编制过程中，是以产品为单位进行的，但又由于各生产阶段内部的“物流”和“信息流”是以零件为单位，因此，作为厂一级的生产计划只能以产品为单位，按台份下达到各生产阶段，即有关车间，而不能下达到生产车间内部。</a:t>
            </a:r>
            <a:endParaRPr lang="en-US" altLang="zh-CN" sz="2000" dirty="0">
              <a:latin typeface="微软雅黑" pitchFamily="34" charset="-122"/>
              <a:ea typeface="微软雅黑" pitchFamily="34" charset="-122"/>
            </a:endParaRPr>
          </a:p>
          <a:p>
            <a:pPr>
              <a:lnSpc>
                <a:spcPct val="150000"/>
              </a:lnSpc>
              <a:buClr>
                <a:srgbClr val="C00000"/>
              </a:buClr>
              <a:buFont typeface="Wingdings" pitchFamily="2" charset="2"/>
              <a:buChar char="n"/>
            </a:pPr>
            <a:r>
              <a:rPr lang="en-US" altLang="zh-CN" sz="2000" dirty="0">
                <a:latin typeface="微软雅黑" pitchFamily="34" charset="-122"/>
                <a:ea typeface="微软雅黑" pitchFamily="34" charset="-122"/>
              </a:rPr>
              <a:t> </a:t>
            </a:r>
            <a:r>
              <a:rPr lang="zh-CN" altLang="zh-CN" sz="2000" dirty="0">
                <a:latin typeface="微软雅黑" pitchFamily="34" charset="-122"/>
                <a:ea typeface="微软雅黑" pitchFamily="34" charset="-122"/>
              </a:rPr>
              <a:t>生产车间内部则根据厂级生产计划，以零件为单位自行编制本车间的生产作业计划，由于各生产车间的工艺、对象和生产作业计划的特殊性和独立性，致使各生产车间产量进度不尽相同。而厂级计划是以产品为单位编制，对各车间以零件为单位的生产作业计划不能起到控制作用。</a:t>
            </a:r>
            <a:endParaRPr lang="zh-CN" altLang="en-US" sz="2000" dirty="0">
              <a:latin typeface="微软雅黑" pitchFamily="34" charset="-122"/>
              <a:ea typeface="微软雅黑" pitchFamily="34" charset="-122"/>
            </a:endParaRPr>
          </a:p>
        </p:txBody>
      </p:sp>
      <p:sp>
        <p:nvSpPr>
          <p:cNvPr id="7" name="标题 2"/>
          <p:cNvSpPr txBox="1">
            <a:spLocks/>
          </p:cNvSpPr>
          <p:nvPr/>
        </p:nvSpPr>
        <p:spPr bwMode="auto">
          <a:xfrm>
            <a:off x="465259" y="335977"/>
            <a:ext cx="8232531" cy="576064"/>
          </a:xfrm>
          <a:prstGeom prst="rect">
            <a:avLst/>
          </a:prstGeom>
          <a:noFill/>
          <a:ln w="9525">
            <a:noFill/>
            <a:miter lim="800000"/>
            <a:headEnd/>
            <a:tailEnd/>
          </a:ln>
        </p:spPr>
        <p:txBody>
          <a:bodyPr vert="horz" wrap="square" lIns="91427" tIns="45712" rIns="91427" bIns="45712" numCol="1" anchor="ctr" anchorCtr="0" compatLnSpc="1">
            <a:prstTxWarp prst="textNoShape">
              <a:avLst/>
            </a:prstTxWarp>
          </a:bodyPr>
          <a:lstStyle/>
          <a:p>
            <a:pPr algn="ctr" fontAlgn="base">
              <a:spcBef>
                <a:spcPct val="0"/>
              </a:spcBef>
              <a:spcAft>
                <a:spcPct val="0"/>
              </a:spcAft>
              <a:defRPr/>
            </a:pPr>
            <a:r>
              <a:rPr lang="zh-CN" altLang="en-US" sz="3200" b="1" kern="0" dirty="0">
                <a:solidFill>
                  <a:srgbClr val="FF0000"/>
                </a:solidFill>
                <a:latin typeface="微软雅黑" pitchFamily="34" charset="-122"/>
                <a:ea typeface="微软雅黑" pitchFamily="34" charset="-122"/>
                <a:cs typeface="+mj-cs"/>
              </a:rPr>
              <a:t>传统生产管理模式的弊端</a:t>
            </a:r>
          </a:p>
        </p:txBody>
      </p:sp>
    </p:spTree>
    <p:extLst>
      <p:ext uri="{BB962C8B-B14F-4D97-AF65-F5344CB8AC3E}">
        <p14:creationId xmlns:p14="http://schemas.microsoft.com/office/powerpoint/2010/main" val="2552467583"/>
      </p:ext>
    </p:extLst>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2226" name="Group 2"/>
          <p:cNvGraphicFramePr>
            <a:graphicFrameLocks noGrp="1"/>
          </p:cNvGraphicFramePr>
          <p:nvPr/>
        </p:nvGraphicFramePr>
        <p:xfrm>
          <a:off x="539552" y="2204867"/>
          <a:ext cx="8208912" cy="3935588"/>
        </p:xfrm>
        <a:graphic>
          <a:graphicData uri="http://schemas.openxmlformats.org/drawingml/2006/table">
            <a:tbl>
              <a:tblPr/>
              <a:tblGrid>
                <a:gridCol w="2052228"/>
                <a:gridCol w="2052228"/>
                <a:gridCol w="2052228"/>
                <a:gridCol w="2052228"/>
              </a:tblGrid>
              <a:tr h="65695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2400" b="1" i="0" u="none" strike="noStrike" cap="none" normalizeH="0" baseline="0" dirty="0" smtClean="0">
                          <a:ln>
                            <a:noFill/>
                          </a:ln>
                          <a:solidFill>
                            <a:schemeClr val="tx1"/>
                          </a:solidFill>
                          <a:effectLst/>
                          <a:latin typeface="微软雅黑" pitchFamily="34" charset="-122"/>
                          <a:ea typeface="微软雅黑" pitchFamily="34" charset="-122"/>
                        </a:rPr>
                        <a:t> </a:t>
                      </a:r>
                      <a:r>
                        <a:rPr kumimoji="0" lang="zh-CN" altLang="en-US" sz="2400" b="1" i="0" u="none" strike="noStrike" cap="none" normalizeH="0" baseline="0" dirty="0" smtClean="0">
                          <a:ln>
                            <a:noFill/>
                          </a:ln>
                          <a:solidFill>
                            <a:schemeClr val="tx1"/>
                          </a:solidFill>
                          <a:effectLst/>
                          <a:latin typeface="微软雅黑" pitchFamily="34" charset="-122"/>
                          <a:ea typeface="微软雅黑" pitchFamily="34" charset="-122"/>
                        </a:rPr>
                        <a:t>控制项目</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2400" b="1" i="0" u="none" strike="noStrike" cap="none" normalizeH="0" baseline="0" dirty="0" smtClean="0">
                          <a:ln>
                            <a:noFill/>
                          </a:ln>
                          <a:solidFill>
                            <a:schemeClr val="tx1"/>
                          </a:solidFill>
                          <a:effectLst/>
                          <a:latin typeface="微软雅黑" pitchFamily="34" charset="-122"/>
                          <a:ea typeface="微软雅黑" pitchFamily="34" charset="-122"/>
                        </a:rPr>
                        <a:t>A</a:t>
                      </a:r>
                      <a:r>
                        <a:rPr kumimoji="0" lang="zh-CN" altLang="en-US" sz="2400" b="1" i="0" u="none" strike="noStrike" cap="none" normalizeH="0" baseline="0" dirty="0" smtClean="0">
                          <a:ln>
                            <a:noFill/>
                          </a:ln>
                          <a:solidFill>
                            <a:schemeClr val="tx1"/>
                          </a:solidFill>
                          <a:effectLst/>
                          <a:latin typeface="微软雅黑" pitchFamily="34" charset="-122"/>
                          <a:ea typeface="微软雅黑" pitchFamily="34" charset="-122"/>
                        </a:rPr>
                        <a:t>类 物品</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2400" b="1" i="0" u="none" strike="noStrike" cap="none" normalizeH="0" baseline="0" smtClean="0">
                          <a:ln>
                            <a:noFill/>
                          </a:ln>
                          <a:solidFill>
                            <a:schemeClr val="tx2"/>
                          </a:solidFill>
                          <a:effectLst/>
                          <a:latin typeface="微软雅黑" pitchFamily="34" charset="-122"/>
                          <a:ea typeface="微软雅黑" pitchFamily="34" charset="-122"/>
                        </a:rPr>
                        <a:t>B</a:t>
                      </a:r>
                      <a:r>
                        <a:rPr kumimoji="0" lang="zh-CN" altLang="en-US" sz="2400" b="1" i="0" u="none" strike="noStrike" cap="none" normalizeH="0" baseline="0" smtClean="0">
                          <a:ln>
                            <a:noFill/>
                          </a:ln>
                          <a:solidFill>
                            <a:schemeClr val="tx2"/>
                          </a:solidFill>
                          <a:effectLst/>
                          <a:latin typeface="微软雅黑" pitchFamily="34" charset="-122"/>
                          <a:ea typeface="微软雅黑" pitchFamily="34" charset="-122"/>
                        </a:rPr>
                        <a:t>类 物品</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2400" b="1" i="0" u="none" strike="noStrike" cap="none" normalizeH="0" baseline="0" smtClean="0">
                          <a:ln>
                            <a:noFill/>
                          </a:ln>
                          <a:solidFill>
                            <a:srgbClr val="FF9900"/>
                          </a:solidFill>
                          <a:effectLst/>
                          <a:latin typeface="微软雅黑" pitchFamily="34" charset="-122"/>
                          <a:ea typeface="微软雅黑" pitchFamily="34" charset="-122"/>
                        </a:rPr>
                        <a:t>C</a:t>
                      </a:r>
                      <a:r>
                        <a:rPr kumimoji="0" lang="zh-CN" altLang="en-US" sz="2400" b="1" i="0" u="none" strike="noStrike" cap="none" normalizeH="0" baseline="0" smtClean="0">
                          <a:ln>
                            <a:noFill/>
                          </a:ln>
                          <a:solidFill>
                            <a:srgbClr val="FF9900"/>
                          </a:solidFill>
                          <a:effectLst/>
                          <a:latin typeface="微软雅黑" pitchFamily="34" charset="-122"/>
                          <a:ea typeface="微软雅黑" pitchFamily="34" charset="-122"/>
                        </a:rPr>
                        <a:t>类 物品</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3884">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2400" b="1" i="0" u="none" strike="noStrike" cap="none" normalizeH="0" baseline="0" dirty="0" smtClean="0">
                          <a:ln>
                            <a:noFill/>
                          </a:ln>
                          <a:solidFill>
                            <a:srgbClr val="FF0000"/>
                          </a:solidFill>
                          <a:effectLst/>
                          <a:latin typeface="微软雅黑" pitchFamily="34" charset="-122"/>
                          <a:ea typeface="微软雅黑" pitchFamily="34" charset="-122"/>
                        </a:rPr>
                        <a:t>控制程度</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2400" b="1" i="0" u="none" strike="noStrike" cap="none" normalizeH="0" baseline="0" dirty="0" smtClean="0">
                          <a:ln>
                            <a:noFill/>
                          </a:ln>
                          <a:solidFill>
                            <a:schemeClr val="tx1"/>
                          </a:solidFill>
                          <a:effectLst/>
                          <a:latin typeface="微软雅黑" pitchFamily="34" charset="-122"/>
                          <a:ea typeface="微软雅黑" pitchFamily="34" charset="-122"/>
                        </a:rPr>
                        <a:t>严控精管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2400" b="1" i="0" u="none" strike="noStrike" cap="none" normalizeH="0" baseline="0" smtClean="0">
                          <a:ln>
                            <a:noFill/>
                          </a:ln>
                          <a:solidFill>
                            <a:schemeClr val="tx2"/>
                          </a:solidFill>
                          <a:effectLst/>
                          <a:latin typeface="微软雅黑" pitchFamily="34" charset="-122"/>
                          <a:ea typeface="微软雅黑" pitchFamily="34" charset="-122"/>
                        </a:rPr>
                        <a:t>一般控制</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2400" b="1" i="0" u="none" strike="noStrike" cap="none" normalizeH="0" baseline="0" smtClean="0">
                          <a:ln>
                            <a:noFill/>
                          </a:ln>
                          <a:solidFill>
                            <a:srgbClr val="FF9900"/>
                          </a:solidFill>
                          <a:effectLst/>
                          <a:latin typeface="微软雅黑" pitchFamily="34" charset="-122"/>
                          <a:ea typeface="微软雅黑" pitchFamily="34" charset="-122"/>
                        </a:rPr>
                        <a:t>简单控制</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695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2400" b="1" i="0" u="none" strike="noStrike" cap="none" normalizeH="0" baseline="0" smtClean="0">
                          <a:ln>
                            <a:noFill/>
                          </a:ln>
                          <a:solidFill>
                            <a:schemeClr val="tx2"/>
                          </a:solidFill>
                          <a:effectLst/>
                          <a:latin typeface="微软雅黑" pitchFamily="34" charset="-122"/>
                          <a:ea typeface="微软雅黑" pitchFamily="34" charset="-122"/>
                        </a:rPr>
                        <a:t>库存量计算</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2400" b="1" i="0" u="none" strike="noStrike" cap="none" normalizeH="0" baseline="0" dirty="0" smtClean="0">
                          <a:ln>
                            <a:noFill/>
                          </a:ln>
                          <a:solidFill>
                            <a:schemeClr val="tx1"/>
                          </a:solidFill>
                          <a:effectLst/>
                          <a:latin typeface="微软雅黑" pitchFamily="34" charset="-122"/>
                          <a:ea typeface="微软雅黑" pitchFamily="34" charset="-122"/>
                        </a:rPr>
                        <a:t>详细计算</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2400" b="1" i="0" u="none" strike="noStrike" cap="none" normalizeH="0" baseline="0" dirty="0" smtClean="0">
                          <a:ln>
                            <a:noFill/>
                          </a:ln>
                          <a:solidFill>
                            <a:schemeClr val="tx2"/>
                          </a:solidFill>
                          <a:effectLst/>
                          <a:latin typeface="微软雅黑" pitchFamily="34" charset="-122"/>
                          <a:ea typeface="微软雅黑" pitchFamily="34" charset="-122"/>
                        </a:rPr>
                        <a:t>一般计算</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2400" b="1" i="0" u="none" strike="noStrike" cap="none" normalizeH="0" baseline="0" smtClean="0">
                          <a:ln>
                            <a:noFill/>
                          </a:ln>
                          <a:solidFill>
                            <a:srgbClr val="FF9900"/>
                          </a:solidFill>
                          <a:effectLst/>
                          <a:latin typeface="微软雅黑" pitchFamily="34" charset="-122"/>
                          <a:ea typeface="微软雅黑" pitchFamily="34" charset="-122"/>
                        </a:rPr>
                        <a:t>简单或不计</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695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2400" b="1" i="0" u="none" strike="noStrike" cap="none" normalizeH="0" baseline="0" smtClean="0">
                          <a:ln>
                            <a:noFill/>
                          </a:ln>
                          <a:solidFill>
                            <a:srgbClr val="FF0000"/>
                          </a:solidFill>
                          <a:effectLst/>
                          <a:latin typeface="微软雅黑" pitchFamily="34" charset="-122"/>
                          <a:ea typeface="微软雅黑" pitchFamily="34" charset="-122"/>
                        </a:rPr>
                        <a:t>进出库记录</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2400" b="1" i="0" u="none" strike="noStrike" cap="none" normalizeH="0" baseline="0" dirty="0" smtClean="0">
                          <a:ln>
                            <a:noFill/>
                          </a:ln>
                          <a:solidFill>
                            <a:schemeClr val="tx1"/>
                          </a:solidFill>
                          <a:effectLst/>
                          <a:latin typeface="微软雅黑" pitchFamily="34" charset="-122"/>
                          <a:ea typeface="微软雅黑" pitchFamily="34" charset="-122"/>
                        </a:rPr>
                        <a:t>详细记录</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2400" b="1" i="0" u="none" strike="noStrike" cap="none" normalizeH="0" baseline="0" dirty="0" smtClean="0">
                          <a:ln>
                            <a:noFill/>
                          </a:ln>
                          <a:solidFill>
                            <a:schemeClr val="tx2"/>
                          </a:solidFill>
                          <a:effectLst/>
                          <a:latin typeface="微软雅黑" pitchFamily="34" charset="-122"/>
                          <a:ea typeface="微软雅黑" pitchFamily="34" charset="-122"/>
                        </a:rPr>
                        <a:t>一般记录</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2400" b="1" i="0" u="none" strike="noStrike" cap="none" normalizeH="0" baseline="0" smtClean="0">
                          <a:ln>
                            <a:noFill/>
                          </a:ln>
                          <a:solidFill>
                            <a:srgbClr val="FF9900"/>
                          </a:solidFill>
                          <a:effectLst/>
                          <a:latin typeface="微软雅黑" pitchFamily="34" charset="-122"/>
                          <a:ea typeface="微软雅黑" pitchFamily="34" charset="-122"/>
                        </a:rPr>
                        <a:t>简单记录</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695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2400" b="1" i="0" u="none" strike="noStrike" cap="none" normalizeH="0" baseline="0" smtClean="0">
                          <a:ln>
                            <a:noFill/>
                          </a:ln>
                          <a:solidFill>
                            <a:schemeClr val="tx2"/>
                          </a:solidFill>
                          <a:effectLst/>
                          <a:latin typeface="微软雅黑" pitchFamily="34" charset="-122"/>
                          <a:ea typeface="微软雅黑" pitchFamily="34" charset="-122"/>
                        </a:rPr>
                        <a:t>检查频率</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2400" b="1" i="0" u="none" strike="noStrike" cap="none" normalizeH="0" baseline="0" smtClean="0">
                          <a:ln>
                            <a:noFill/>
                          </a:ln>
                          <a:solidFill>
                            <a:schemeClr val="tx1"/>
                          </a:solidFill>
                          <a:effectLst/>
                          <a:latin typeface="微软雅黑" pitchFamily="34" charset="-122"/>
                          <a:ea typeface="微软雅黑" pitchFamily="34" charset="-122"/>
                        </a:rPr>
                        <a:t>密  集</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2400" b="1" i="0" u="none" strike="noStrike" cap="none" normalizeH="0" baseline="0" dirty="0" smtClean="0">
                          <a:ln>
                            <a:noFill/>
                          </a:ln>
                          <a:solidFill>
                            <a:schemeClr val="tx2"/>
                          </a:solidFill>
                          <a:effectLst/>
                          <a:latin typeface="微软雅黑" pitchFamily="34" charset="-122"/>
                          <a:ea typeface="微软雅黑" pitchFamily="34" charset="-122"/>
                        </a:rPr>
                        <a:t>一  般</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2400" b="1" i="0" u="none" strike="noStrike" cap="none" normalizeH="0" baseline="0" dirty="0" smtClean="0">
                          <a:ln>
                            <a:noFill/>
                          </a:ln>
                          <a:solidFill>
                            <a:srgbClr val="FF9900"/>
                          </a:solidFill>
                          <a:effectLst/>
                          <a:latin typeface="微软雅黑" pitchFamily="34" charset="-122"/>
                          <a:ea typeface="微软雅黑" pitchFamily="34" charset="-122"/>
                        </a:rPr>
                        <a:t>很  低</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3884">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2400" b="1" i="0" u="none" strike="noStrike" cap="none" normalizeH="0" baseline="0" dirty="0" smtClean="0">
                          <a:ln>
                            <a:noFill/>
                          </a:ln>
                          <a:solidFill>
                            <a:srgbClr val="FF0000"/>
                          </a:solidFill>
                          <a:effectLst/>
                          <a:latin typeface="微软雅黑" pitchFamily="34" charset="-122"/>
                          <a:ea typeface="微软雅黑" pitchFamily="34" charset="-122"/>
                        </a:rPr>
                        <a:t>安全库存量</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2400" b="1" i="0" u="none" strike="noStrike" cap="none" normalizeH="0" baseline="0" smtClean="0">
                          <a:ln>
                            <a:noFill/>
                          </a:ln>
                          <a:solidFill>
                            <a:schemeClr val="tx1"/>
                          </a:solidFill>
                          <a:effectLst/>
                          <a:latin typeface="微软雅黑" pitchFamily="34" charset="-122"/>
                          <a:ea typeface="微软雅黑" pitchFamily="34" charset="-122"/>
                        </a:rPr>
                        <a:t>低</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2400" b="1" i="0" u="none" strike="noStrike" cap="none" normalizeH="0" baseline="0" dirty="0" smtClean="0">
                          <a:ln>
                            <a:noFill/>
                          </a:ln>
                          <a:solidFill>
                            <a:schemeClr val="tx2"/>
                          </a:solidFill>
                          <a:effectLst/>
                          <a:latin typeface="微软雅黑" pitchFamily="34" charset="-122"/>
                          <a:ea typeface="微软雅黑" pitchFamily="34" charset="-122"/>
                        </a:rPr>
                        <a:t>较  大</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2400" b="1" i="0" u="none" strike="noStrike" cap="none" normalizeH="0" baseline="0" dirty="0" smtClean="0">
                          <a:ln>
                            <a:noFill/>
                          </a:ln>
                          <a:solidFill>
                            <a:srgbClr val="FF9900"/>
                          </a:solidFill>
                          <a:effectLst/>
                          <a:latin typeface="微软雅黑" pitchFamily="34" charset="-122"/>
                          <a:ea typeface="微软雅黑" pitchFamily="34" charset="-122"/>
                        </a:rPr>
                        <a:t>大  量</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0935" name="Rectangle 39"/>
          <p:cNvSpPr>
            <a:spLocks noChangeArrowheads="1"/>
          </p:cNvSpPr>
          <p:nvPr/>
        </p:nvSpPr>
        <p:spPr bwMode="auto">
          <a:xfrm>
            <a:off x="539553" y="1484787"/>
            <a:ext cx="3262432" cy="461665"/>
          </a:xfrm>
          <a:prstGeom prst="rect">
            <a:avLst/>
          </a:prstGeom>
          <a:noFill/>
          <a:ln w="12700">
            <a:noFill/>
            <a:miter lim="800000"/>
            <a:headEnd/>
            <a:tailEnd/>
          </a:ln>
        </p:spPr>
        <p:txBody>
          <a:bodyPr wrap="none">
            <a:spAutoFit/>
          </a:bodyPr>
          <a:lstStyle/>
          <a:p>
            <a:pPr algn="ctr" eaLnBrk="0" hangingPunct="0"/>
            <a:r>
              <a:rPr lang="zh-CN" altLang="en-GB" sz="2400" b="1" dirty="0">
                <a:solidFill>
                  <a:schemeClr val="tx2"/>
                </a:solidFill>
                <a:latin typeface="微软雅黑" pitchFamily="34" charset="-122"/>
                <a:ea typeface="微软雅黑" pitchFamily="34" charset="-122"/>
              </a:rPr>
              <a:t>三类物品管控方法比较</a:t>
            </a:r>
            <a:endParaRPr lang="zh-CN" altLang="en-US" sz="2400" b="1" dirty="0">
              <a:solidFill>
                <a:schemeClr val="tx2"/>
              </a:solidFill>
              <a:latin typeface="微软雅黑" pitchFamily="34" charset="-122"/>
              <a:ea typeface="微软雅黑" pitchFamily="34" charset="-122"/>
            </a:endParaRPr>
          </a:p>
        </p:txBody>
      </p:sp>
      <p:sp>
        <p:nvSpPr>
          <p:cNvPr id="4" name="TextBox 3"/>
          <p:cNvSpPr txBox="1"/>
          <p:nvPr/>
        </p:nvSpPr>
        <p:spPr>
          <a:xfrm>
            <a:off x="3347864" y="404664"/>
            <a:ext cx="2646878" cy="584775"/>
          </a:xfrm>
          <a:prstGeom prst="rect">
            <a:avLst/>
          </a:prstGeom>
          <a:noFill/>
        </p:spPr>
        <p:txBody>
          <a:bodyPr wrap="none" rtlCol="0">
            <a:spAutoFit/>
          </a:bodyPr>
          <a:lstStyle/>
          <a:p>
            <a:r>
              <a:rPr lang="zh-CN" altLang="en-US" sz="3200" b="1" dirty="0">
                <a:solidFill>
                  <a:srgbClr val="FF0000"/>
                </a:solidFill>
                <a:latin typeface="微软雅黑" pitchFamily="34" charset="-122"/>
                <a:ea typeface="微软雅黑" pitchFamily="34" charset="-122"/>
              </a:rPr>
              <a:t>存货改善方法</a:t>
            </a:r>
          </a:p>
        </p:txBody>
      </p:sp>
      <p:sp>
        <p:nvSpPr>
          <p:cNvPr id="5" name="灯片编号占位符 14"/>
          <p:cNvSpPr txBox="1">
            <a:spLocks/>
          </p:cNvSpPr>
          <p:nvPr/>
        </p:nvSpPr>
        <p:spPr>
          <a:xfrm>
            <a:off x="3707904" y="6396737"/>
            <a:ext cx="2133600" cy="365125"/>
          </a:xfrm>
          <a:prstGeom prst="rect">
            <a:avLst/>
          </a:prstGeom>
        </p:spPr>
        <p:txBody>
          <a:bodyPr/>
          <a:lstStyle/>
          <a:p>
            <a:pPr algn="ctr">
              <a:defRPr/>
            </a:pPr>
            <a:fld id="{8BA16DCC-C50E-4AD5-94C9-747C0058B3E1}" type="slidenum">
              <a:rPr lang="zh-CN" altLang="en-US"/>
              <a:pPr algn="ctr">
                <a:defRPr/>
              </a:pPr>
              <a:t>100</a:t>
            </a:fld>
            <a:endParaRPr lang="zh-CN" altLang="en-US" dirty="0"/>
          </a:p>
        </p:txBody>
      </p:sp>
    </p:spTree>
  </p:cSld>
  <p:clrMapOvr>
    <a:masterClrMapping/>
  </p:clrMapOvr>
  <p:transition>
    <p:pull dir="rd"/>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3"/>
          <p:cNvSpPr>
            <a:spLocks noGrp="1" noChangeArrowheads="1"/>
          </p:cNvSpPr>
          <p:nvPr>
            <p:ph idx="1"/>
          </p:nvPr>
        </p:nvSpPr>
        <p:spPr bwMode="auto">
          <a:xfrm>
            <a:off x="683568" y="1484784"/>
            <a:ext cx="8066289" cy="4752528"/>
          </a:xfrm>
          <a:noFill/>
          <a:ln>
            <a:miter lim="800000"/>
            <a:headEnd/>
            <a:tailEnd/>
          </a:ln>
        </p:spPr>
        <p:txBody>
          <a:bodyPr vert="horz" wrap="square" lIns="91440" tIns="45720" rIns="91440" bIns="45720" numCol="1" anchor="t" anchorCtr="0" compatLnSpc="1">
            <a:prstTxWarp prst="textNoShape">
              <a:avLst/>
            </a:prstTxWarp>
          </a:bodyPr>
          <a:lstStyle/>
          <a:p>
            <a:pPr>
              <a:lnSpc>
                <a:spcPct val="150000"/>
              </a:lnSpc>
              <a:buNone/>
            </a:pPr>
            <a:r>
              <a:rPr kumimoji="1" lang="zh-CN" altLang="en-US" sz="2400" dirty="0"/>
              <a:t>盘点又称盘库，即用清点、过秤和对帐等方法，检查仓库实际存货的数量和质量。</a:t>
            </a:r>
            <a:endParaRPr kumimoji="1" lang="en-US" altLang="zh-CN" sz="2400" dirty="0"/>
          </a:p>
          <a:p>
            <a:pPr>
              <a:lnSpc>
                <a:spcPct val="150000"/>
              </a:lnSpc>
              <a:buFont typeface="Wingdings" panose="05000000000000000000" pitchFamily="2" charset="2"/>
              <a:buChar char="Ø"/>
            </a:pPr>
            <a:r>
              <a:rPr kumimoji="1" lang="zh-CN" altLang="en-US" sz="2400" dirty="0">
                <a:sym typeface="Monotype Sorts" pitchFamily="2" charset="2"/>
              </a:rPr>
              <a:t> 查清实际库存量是否与帐卡相符</a:t>
            </a:r>
          </a:p>
          <a:p>
            <a:pPr>
              <a:lnSpc>
                <a:spcPct val="150000"/>
              </a:lnSpc>
              <a:buFont typeface="Wingdings" panose="05000000000000000000" pitchFamily="2" charset="2"/>
              <a:buChar char="Ø"/>
            </a:pPr>
            <a:r>
              <a:rPr kumimoji="1" lang="zh-CN" altLang="en-US" sz="2400" dirty="0">
                <a:sym typeface="Monotype Sorts" pitchFamily="2" charset="2"/>
              </a:rPr>
              <a:t> 查明库存货物的质量情况</a:t>
            </a:r>
          </a:p>
          <a:p>
            <a:pPr>
              <a:lnSpc>
                <a:spcPct val="150000"/>
              </a:lnSpc>
              <a:buFont typeface="Wingdings" panose="05000000000000000000" pitchFamily="2" charset="2"/>
              <a:buChar char="Ø"/>
            </a:pPr>
            <a:r>
              <a:rPr kumimoji="1" lang="zh-CN" altLang="en-US" sz="2400" dirty="0">
                <a:sym typeface="Monotype Sorts" pitchFamily="2" charset="2"/>
              </a:rPr>
              <a:t> 查明有无超过储存期限的存货</a:t>
            </a:r>
          </a:p>
          <a:p>
            <a:pPr>
              <a:lnSpc>
                <a:spcPct val="150000"/>
              </a:lnSpc>
              <a:buFont typeface="Wingdings" panose="05000000000000000000" pitchFamily="2" charset="2"/>
              <a:buChar char="Ø"/>
            </a:pPr>
            <a:r>
              <a:rPr kumimoji="1" lang="zh-CN" altLang="en-US" sz="2400" dirty="0">
                <a:sym typeface="Monotype Sorts" pitchFamily="2" charset="2"/>
              </a:rPr>
              <a:t> 查明存货发生盈亏的真正原因</a:t>
            </a:r>
            <a:endParaRPr kumimoji="1" lang="zh-CN" altLang="en-US" sz="2400" dirty="0"/>
          </a:p>
        </p:txBody>
      </p:sp>
      <p:sp>
        <p:nvSpPr>
          <p:cNvPr id="4" name="灯片编号占位符 5"/>
          <p:cNvSpPr>
            <a:spLocks noGrp="1"/>
          </p:cNvSpPr>
          <p:nvPr>
            <p:ph type="sldNum" sz="quarter" idx="4"/>
          </p:nvPr>
        </p:nvSpPr>
        <p:spPr/>
        <p:txBody>
          <a:bodyPr/>
          <a:lstStyle/>
          <a:p>
            <a:fld id="{3A99ABDF-0673-469B-A541-C1F89428C3D9}" type="slidenum">
              <a:rPr lang="en-US" altLang="zh-CN"/>
              <a:pPr/>
              <a:t>101</a:t>
            </a:fld>
            <a:endParaRPr lang="en-US"/>
          </a:p>
        </p:txBody>
      </p:sp>
      <p:sp>
        <p:nvSpPr>
          <p:cNvPr id="3" name="矩形 2"/>
          <p:cNvSpPr/>
          <p:nvPr/>
        </p:nvSpPr>
        <p:spPr>
          <a:xfrm>
            <a:off x="3463270" y="371189"/>
            <a:ext cx="2236510" cy="584775"/>
          </a:xfrm>
          <a:prstGeom prst="rect">
            <a:avLst/>
          </a:prstGeom>
        </p:spPr>
        <p:txBody>
          <a:bodyPr wrap="none">
            <a:spAutoFit/>
          </a:bodyPr>
          <a:lstStyle/>
          <a:p>
            <a:r>
              <a:rPr lang="zh-CN" altLang="en-US" sz="3200" b="1" dirty="0">
                <a:solidFill>
                  <a:srgbClr val="FF0000"/>
                </a:solidFill>
                <a:latin typeface="微软雅黑" pitchFamily="34" charset="-122"/>
                <a:ea typeface="微软雅黑" pitchFamily="34" charset="-122"/>
              </a:rPr>
              <a:t>盘点的概念</a:t>
            </a:r>
          </a:p>
        </p:txBody>
      </p:sp>
    </p:spTree>
    <p:extLst>
      <p:ext uri="{BB962C8B-B14F-4D97-AF65-F5344CB8AC3E}">
        <p14:creationId xmlns:p14="http://schemas.microsoft.com/office/powerpoint/2010/main" val="15776256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2035">
                                            <p:txEl>
                                              <p:pRg st="1" end="1"/>
                                            </p:txEl>
                                          </p:spTgt>
                                        </p:tgtEl>
                                        <p:attrNameLst>
                                          <p:attrName>style.visibility</p:attrName>
                                        </p:attrNameLst>
                                      </p:cBhvr>
                                      <p:to>
                                        <p:strVal val="visible"/>
                                      </p:to>
                                    </p:set>
                                    <p:animEffect transition="in" filter="blinds(horizontal)">
                                      <p:cBhvr>
                                        <p:cTn id="7" dur="500"/>
                                        <p:tgtEl>
                                          <p:spTgt spid="172035">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72035">
                                            <p:txEl>
                                              <p:pRg st="2" end="2"/>
                                            </p:txEl>
                                          </p:spTgt>
                                        </p:tgtEl>
                                        <p:attrNameLst>
                                          <p:attrName>style.visibility</p:attrName>
                                        </p:attrNameLst>
                                      </p:cBhvr>
                                      <p:to>
                                        <p:strVal val="visible"/>
                                      </p:to>
                                    </p:set>
                                    <p:animEffect transition="in" filter="blinds(horizontal)">
                                      <p:cBhvr>
                                        <p:cTn id="10" dur="500"/>
                                        <p:tgtEl>
                                          <p:spTgt spid="172035">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72035">
                                            <p:txEl>
                                              <p:pRg st="3" end="3"/>
                                            </p:txEl>
                                          </p:spTgt>
                                        </p:tgtEl>
                                        <p:attrNameLst>
                                          <p:attrName>style.visibility</p:attrName>
                                        </p:attrNameLst>
                                      </p:cBhvr>
                                      <p:to>
                                        <p:strVal val="visible"/>
                                      </p:to>
                                    </p:set>
                                    <p:animEffect transition="in" filter="blinds(horizontal)">
                                      <p:cBhvr>
                                        <p:cTn id="13" dur="500"/>
                                        <p:tgtEl>
                                          <p:spTgt spid="172035">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72035">
                                            <p:txEl>
                                              <p:pRg st="4" end="4"/>
                                            </p:txEl>
                                          </p:spTgt>
                                        </p:tgtEl>
                                        <p:attrNameLst>
                                          <p:attrName>style.visibility</p:attrName>
                                        </p:attrNameLst>
                                      </p:cBhvr>
                                      <p:to>
                                        <p:strVal val="visible"/>
                                      </p:to>
                                    </p:set>
                                    <p:animEffect transition="in" filter="blinds(horizontal)">
                                      <p:cBhvr>
                                        <p:cTn id="16" dur="500"/>
                                        <p:tgtEl>
                                          <p:spTgt spid="1720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idx="1"/>
          </p:nvPr>
        </p:nvSpPr>
        <p:spPr bwMode="auto">
          <a:xfrm>
            <a:off x="422348" y="1442378"/>
            <a:ext cx="8425633" cy="5040983"/>
          </a:xfrm>
          <a:noFill/>
          <a:ln>
            <a:miter lim="800000"/>
            <a:headEnd/>
            <a:tailEnd/>
          </a:ln>
        </p:spPr>
        <p:txBody>
          <a:bodyPr vert="horz" wrap="square" lIns="91440" tIns="45720" rIns="91440" bIns="45720" numCol="1" anchor="t" anchorCtr="0" compatLnSpc="1">
            <a:prstTxWarp prst="textNoShape">
              <a:avLst/>
            </a:prstTxWarp>
          </a:bodyPr>
          <a:lstStyle/>
          <a:p>
            <a:pPr>
              <a:lnSpc>
                <a:spcPct val="150000"/>
              </a:lnSpc>
              <a:buFontTx/>
              <a:buNone/>
            </a:pPr>
            <a:r>
              <a:rPr lang="zh-CN" altLang="en-US" sz="2400" dirty="0"/>
              <a:t>库存管理中最重要的部分在于库存的准确性，计算机中的库存</a:t>
            </a:r>
          </a:p>
          <a:p>
            <a:pPr>
              <a:lnSpc>
                <a:spcPct val="150000"/>
              </a:lnSpc>
              <a:buFontTx/>
              <a:buNone/>
            </a:pPr>
            <a:r>
              <a:rPr lang="zh-CN" altLang="en-US" sz="2400" dirty="0"/>
              <a:t>数据如果准确率不能达到</a:t>
            </a:r>
            <a:r>
              <a:rPr lang="en-US" altLang="zh-CN" sz="2400" dirty="0"/>
              <a:t>95%</a:t>
            </a:r>
            <a:r>
              <a:rPr lang="zh-CN" altLang="en-US" sz="2400" dirty="0"/>
              <a:t>以上，是不可能实现系统所需的，</a:t>
            </a:r>
          </a:p>
          <a:p>
            <a:pPr>
              <a:lnSpc>
                <a:spcPct val="150000"/>
              </a:lnSpc>
              <a:buFontTx/>
              <a:buNone/>
            </a:pPr>
            <a:r>
              <a:rPr lang="zh-CN" altLang="en-US" sz="2400" dirty="0"/>
              <a:t>即使用了也会造成大量的错误信息，使生产处于混乱状态</a:t>
            </a:r>
            <a:endParaRPr lang="zh-CN" altLang="en-US" sz="2400" dirty="0">
              <a:solidFill>
                <a:srgbClr val="0066FF"/>
              </a:solidFill>
            </a:endParaRPr>
          </a:p>
          <a:p>
            <a:pPr>
              <a:lnSpc>
                <a:spcPct val="150000"/>
              </a:lnSpc>
              <a:buFontTx/>
              <a:buNone/>
            </a:pPr>
            <a:r>
              <a:rPr lang="zh-CN" altLang="en-US" sz="2400" dirty="0"/>
              <a:t>盘点的作用：</a:t>
            </a:r>
          </a:p>
          <a:p>
            <a:pPr>
              <a:lnSpc>
                <a:spcPct val="150000"/>
              </a:lnSpc>
              <a:buFont typeface="Wingdings" panose="05000000000000000000" pitchFamily="2" charset="2"/>
              <a:buChar char="Ø"/>
            </a:pPr>
            <a:r>
              <a:rPr lang="zh-CN" altLang="en-US" sz="2000" dirty="0"/>
              <a:t>发现错误并消除；</a:t>
            </a:r>
          </a:p>
          <a:p>
            <a:pPr>
              <a:lnSpc>
                <a:spcPct val="150000"/>
              </a:lnSpc>
              <a:buFont typeface="Wingdings" panose="05000000000000000000" pitchFamily="2" charset="2"/>
              <a:buChar char="Ø"/>
            </a:pPr>
            <a:r>
              <a:rPr lang="zh-CN" altLang="en-US" sz="2000" dirty="0"/>
              <a:t>检测系统运行的结果；</a:t>
            </a:r>
          </a:p>
          <a:p>
            <a:pPr>
              <a:lnSpc>
                <a:spcPct val="150000"/>
              </a:lnSpc>
              <a:buFont typeface="Wingdings" panose="05000000000000000000" pitchFamily="2" charset="2"/>
              <a:buChar char="Ø"/>
            </a:pPr>
            <a:r>
              <a:rPr lang="zh-CN" altLang="en-US" sz="2000" dirty="0"/>
              <a:t>校正不准确的记录；</a:t>
            </a:r>
          </a:p>
          <a:p>
            <a:pPr>
              <a:lnSpc>
                <a:spcPct val="150000"/>
              </a:lnSpc>
              <a:buFont typeface="Wingdings" panose="05000000000000000000" pitchFamily="2" charset="2"/>
              <a:buChar char="Ø"/>
            </a:pPr>
            <a:r>
              <a:rPr lang="zh-CN" altLang="en-US" sz="2000" dirty="0"/>
              <a:t>提高仓库员工的素质等</a:t>
            </a:r>
          </a:p>
        </p:txBody>
      </p:sp>
      <p:sp>
        <p:nvSpPr>
          <p:cNvPr id="4" name="灯片编号占位符 5"/>
          <p:cNvSpPr>
            <a:spLocks noGrp="1"/>
          </p:cNvSpPr>
          <p:nvPr>
            <p:ph type="sldNum" sz="quarter" idx="4"/>
          </p:nvPr>
        </p:nvSpPr>
        <p:spPr/>
        <p:txBody>
          <a:bodyPr/>
          <a:lstStyle/>
          <a:p>
            <a:fld id="{3A99ABDF-0673-469B-A541-C1F89428C3D9}" type="slidenum">
              <a:rPr lang="en-US" altLang="zh-CN"/>
              <a:pPr/>
              <a:t>102</a:t>
            </a:fld>
            <a:endParaRPr lang="en-US"/>
          </a:p>
        </p:txBody>
      </p:sp>
      <p:sp>
        <p:nvSpPr>
          <p:cNvPr id="3" name="矩形 2"/>
          <p:cNvSpPr/>
          <p:nvPr/>
        </p:nvSpPr>
        <p:spPr>
          <a:xfrm>
            <a:off x="3516910" y="431920"/>
            <a:ext cx="2236510" cy="584775"/>
          </a:xfrm>
          <a:prstGeom prst="rect">
            <a:avLst/>
          </a:prstGeom>
        </p:spPr>
        <p:txBody>
          <a:bodyPr wrap="none">
            <a:spAutoFit/>
          </a:bodyPr>
          <a:lstStyle/>
          <a:p>
            <a:r>
              <a:rPr lang="zh-CN" altLang="en-US" sz="3200" b="1" dirty="0">
                <a:solidFill>
                  <a:srgbClr val="FF0000"/>
                </a:solidFill>
                <a:latin typeface="微软雅黑" pitchFamily="34" charset="-122"/>
                <a:ea typeface="微软雅黑" pitchFamily="34" charset="-122"/>
              </a:rPr>
              <a:t>盘点的概念</a:t>
            </a:r>
          </a:p>
        </p:txBody>
      </p:sp>
    </p:spTree>
    <p:extLst>
      <p:ext uri="{BB962C8B-B14F-4D97-AF65-F5344CB8AC3E}">
        <p14:creationId xmlns:p14="http://schemas.microsoft.com/office/powerpoint/2010/main" val="25230455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0115">
                                            <p:txEl>
                                              <p:pRg st="3" end="3"/>
                                            </p:txEl>
                                          </p:spTgt>
                                        </p:tgtEl>
                                        <p:attrNameLst>
                                          <p:attrName>style.visibility</p:attrName>
                                        </p:attrNameLst>
                                      </p:cBhvr>
                                      <p:to>
                                        <p:strVal val="visible"/>
                                      </p:to>
                                    </p:set>
                                    <p:animEffect transition="in" filter="blinds(horizontal)">
                                      <p:cBhvr>
                                        <p:cTn id="7" dur="500"/>
                                        <p:tgtEl>
                                          <p:spTgt spid="90115">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0115">
                                            <p:txEl>
                                              <p:pRg st="4" end="4"/>
                                            </p:txEl>
                                          </p:spTgt>
                                        </p:tgtEl>
                                        <p:attrNameLst>
                                          <p:attrName>style.visibility</p:attrName>
                                        </p:attrNameLst>
                                      </p:cBhvr>
                                      <p:to>
                                        <p:strVal val="visible"/>
                                      </p:to>
                                    </p:set>
                                    <p:animEffect transition="in" filter="blinds(horizontal)">
                                      <p:cBhvr>
                                        <p:cTn id="10" dur="500"/>
                                        <p:tgtEl>
                                          <p:spTgt spid="90115">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90115">
                                            <p:txEl>
                                              <p:pRg st="5" end="5"/>
                                            </p:txEl>
                                          </p:spTgt>
                                        </p:tgtEl>
                                        <p:attrNameLst>
                                          <p:attrName>style.visibility</p:attrName>
                                        </p:attrNameLst>
                                      </p:cBhvr>
                                      <p:to>
                                        <p:strVal val="visible"/>
                                      </p:to>
                                    </p:set>
                                    <p:animEffect transition="in" filter="blinds(horizontal)">
                                      <p:cBhvr>
                                        <p:cTn id="13" dur="500"/>
                                        <p:tgtEl>
                                          <p:spTgt spid="90115">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90115">
                                            <p:txEl>
                                              <p:pRg st="6" end="6"/>
                                            </p:txEl>
                                          </p:spTgt>
                                        </p:tgtEl>
                                        <p:attrNameLst>
                                          <p:attrName>style.visibility</p:attrName>
                                        </p:attrNameLst>
                                      </p:cBhvr>
                                      <p:to>
                                        <p:strVal val="visible"/>
                                      </p:to>
                                    </p:set>
                                    <p:animEffect transition="in" filter="blinds(horizontal)">
                                      <p:cBhvr>
                                        <p:cTn id="16" dur="500"/>
                                        <p:tgtEl>
                                          <p:spTgt spid="90115">
                                            <p:txEl>
                                              <p:pRg st="6" end="6"/>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90115">
                                            <p:txEl>
                                              <p:pRg st="7" end="7"/>
                                            </p:txEl>
                                          </p:spTgt>
                                        </p:tgtEl>
                                        <p:attrNameLst>
                                          <p:attrName>style.visibility</p:attrName>
                                        </p:attrNameLst>
                                      </p:cBhvr>
                                      <p:to>
                                        <p:strVal val="visible"/>
                                      </p:to>
                                    </p:set>
                                    <p:animEffect transition="in" filter="blinds(horizontal)">
                                      <p:cBhvr>
                                        <p:cTn id="19" dur="500"/>
                                        <p:tgtEl>
                                          <p:spTgt spid="901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0"/>
          <p:cNvGrpSpPr/>
          <p:nvPr/>
        </p:nvGrpSpPr>
        <p:grpSpPr>
          <a:xfrm>
            <a:off x="567456" y="1412776"/>
            <a:ext cx="7964987" cy="4680520"/>
            <a:chOff x="363869" y="1700808"/>
            <a:chExt cx="7964987" cy="4680520"/>
          </a:xfrm>
        </p:grpSpPr>
        <p:sp>
          <p:nvSpPr>
            <p:cNvPr id="175109" name="Rectangle 5"/>
            <p:cNvSpPr>
              <a:spLocks noChangeArrowheads="1"/>
            </p:cNvSpPr>
            <p:nvPr/>
          </p:nvSpPr>
          <p:spPr bwMode="auto">
            <a:xfrm>
              <a:off x="2627784" y="4639366"/>
              <a:ext cx="845999" cy="373810"/>
            </a:xfrm>
            <a:prstGeom prst="rect">
              <a:avLst/>
            </a:prstGeom>
            <a:solidFill>
              <a:srgbClr val="FFFFFF"/>
            </a:solidFill>
            <a:ln w="9525">
              <a:solidFill>
                <a:srgbClr val="FFFFFF"/>
              </a:solidFill>
              <a:miter lim="800000"/>
              <a:headEnd/>
              <a:tailEnd/>
            </a:ln>
          </p:spPr>
          <p:txBody>
            <a:bodyPr/>
            <a:lstStyle/>
            <a:p>
              <a:pPr algn="ctr" eaLnBrk="0" hangingPunct="0"/>
              <a:r>
                <a:rPr lang="en-US" altLang="zh-CN" sz="2400" b="1">
                  <a:latin typeface="微软雅黑" pitchFamily="34" charset="-122"/>
                  <a:ea typeface="微软雅黑" pitchFamily="34" charset="-122"/>
                </a:rPr>
                <a:t>No</a:t>
              </a:r>
            </a:p>
          </p:txBody>
        </p:sp>
        <p:sp>
          <p:nvSpPr>
            <p:cNvPr id="175110" name="Rectangle 6"/>
            <p:cNvSpPr>
              <a:spLocks noChangeArrowheads="1"/>
            </p:cNvSpPr>
            <p:nvPr/>
          </p:nvSpPr>
          <p:spPr bwMode="auto">
            <a:xfrm>
              <a:off x="4831361" y="4005138"/>
              <a:ext cx="947899" cy="359966"/>
            </a:xfrm>
            <a:prstGeom prst="rect">
              <a:avLst/>
            </a:prstGeom>
            <a:solidFill>
              <a:srgbClr val="FFFFFF"/>
            </a:solidFill>
            <a:ln w="9525">
              <a:solidFill>
                <a:srgbClr val="FFFFFF"/>
              </a:solidFill>
              <a:miter lim="800000"/>
              <a:headEnd/>
              <a:tailEnd/>
            </a:ln>
          </p:spPr>
          <p:txBody>
            <a:bodyPr/>
            <a:lstStyle/>
            <a:p>
              <a:pPr algn="ctr" eaLnBrk="0" hangingPunct="0"/>
              <a:r>
                <a:rPr lang="en-US" altLang="zh-CN" sz="2400" b="1">
                  <a:latin typeface="微软雅黑" pitchFamily="34" charset="-122"/>
                  <a:ea typeface="微软雅黑" pitchFamily="34" charset="-122"/>
                </a:rPr>
                <a:t>yes</a:t>
              </a:r>
            </a:p>
          </p:txBody>
        </p:sp>
        <p:sp>
          <p:nvSpPr>
            <p:cNvPr id="175111" name="Rectangle 7"/>
            <p:cNvSpPr>
              <a:spLocks noChangeArrowheads="1"/>
            </p:cNvSpPr>
            <p:nvPr/>
          </p:nvSpPr>
          <p:spPr bwMode="auto">
            <a:xfrm>
              <a:off x="880993" y="1700808"/>
              <a:ext cx="3412435" cy="479377"/>
            </a:xfrm>
            <a:prstGeom prst="rect">
              <a:avLst/>
            </a:prstGeom>
            <a:solidFill>
              <a:srgbClr val="FFFFFF"/>
            </a:solidFill>
            <a:ln w="9525">
              <a:solidFill>
                <a:srgbClr val="000000"/>
              </a:solidFill>
              <a:miter lim="800000"/>
              <a:headEnd/>
              <a:tailEnd/>
            </a:ln>
          </p:spPr>
          <p:txBody>
            <a:bodyPr/>
            <a:lstStyle/>
            <a:p>
              <a:pPr algn="ctr" eaLnBrk="0" hangingPunct="0"/>
              <a:r>
                <a:rPr lang="zh-CN" altLang="en-US" sz="2400" b="1">
                  <a:latin typeface="微软雅黑" pitchFamily="34" charset="-122"/>
                  <a:ea typeface="微软雅黑" pitchFamily="34" charset="-122"/>
                </a:rPr>
                <a:t>盘点前准备</a:t>
              </a:r>
            </a:p>
          </p:txBody>
        </p:sp>
        <p:sp>
          <p:nvSpPr>
            <p:cNvPr id="175112" name="Rectangle 8"/>
            <p:cNvSpPr>
              <a:spLocks noChangeArrowheads="1"/>
            </p:cNvSpPr>
            <p:nvPr/>
          </p:nvSpPr>
          <p:spPr bwMode="auto">
            <a:xfrm>
              <a:off x="880993" y="2493169"/>
              <a:ext cx="3412435" cy="479377"/>
            </a:xfrm>
            <a:prstGeom prst="rect">
              <a:avLst/>
            </a:prstGeom>
            <a:solidFill>
              <a:srgbClr val="FFFFFF"/>
            </a:solidFill>
            <a:ln w="9525">
              <a:solidFill>
                <a:srgbClr val="000000"/>
              </a:solidFill>
              <a:miter lim="800000"/>
              <a:headEnd/>
              <a:tailEnd/>
            </a:ln>
          </p:spPr>
          <p:txBody>
            <a:bodyPr/>
            <a:lstStyle/>
            <a:p>
              <a:pPr algn="ctr" eaLnBrk="0" hangingPunct="0"/>
              <a:r>
                <a:rPr lang="zh-CN" altLang="en-US" sz="2400" b="1">
                  <a:latin typeface="微软雅黑" pitchFamily="34" charset="-122"/>
                  <a:ea typeface="微软雅黑" pitchFamily="34" charset="-122"/>
                </a:rPr>
                <a:t>盘点进行</a:t>
              </a:r>
            </a:p>
          </p:txBody>
        </p:sp>
        <p:sp>
          <p:nvSpPr>
            <p:cNvPr id="175113" name="Rectangle 9"/>
            <p:cNvSpPr>
              <a:spLocks noChangeArrowheads="1"/>
            </p:cNvSpPr>
            <p:nvPr/>
          </p:nvSpPr>
          <p:spPr bwMode="auto">
            <a:xfrm>
              <a:off x="880993" y="3251102"/>
              <a:ext cx="3412435" cy="479377"/>
            </a:xfrm>
            <a:prstGeom prst="rect">
              <a:avLst/>
            </a:prstGeom>
            <a:solidFill>
              <a:srgbClr val="FFFFFF"/>
            </a:solidFill>
            <a:ln w="9525">
              <a:solidFill>
                <a:srgbClr val="000000"/>
              </a:solidFill>
              <a:miter lim="800000"/>
              <a:headEnd/>
              <a:tailEnd/>
            </a:ln>
          </p:spPr>
          <p:txBody>
            <a:bodyPr/>
            <a:lstStyle/>
            <a:p>
              <a:pPr algn="ctr" eaLnBrk="0" hangingPunct="0"/>
              <a:r>
                <a:rPr lang="zh-CN" altLang="en-US" sz="2400" b="1">
                  <a:latin typeface="微软雅黑" pitchFamily="34" charset="-122"/>
                  <a:ea typeface="微软雅黑" pitchFamily="34" charset="-122"/>
                </a:rPr>
                <a:t>盘点后复核</a:t>
              </a:r>
            </a:p>
          </p:txBody>
        </p:sp>
        <p:sp>
          <p:nvSpPr>
            <p:cNvPr id="175114" name="Rectangle 10"/>
            <p:cNvSpPr>
              <a:spLocks noChangeArrowheads="1"/>
            </p:cNvSpPr>
            <p:nvPr/>
          </p:nvSpPr>
          <p:spPr bwMode="auto">
            <a:xfrm>
              <a:off x="880993" y="5109863"/>
              <a:ext cx="3412435" cy="479377"/>
            </a:xfrm>
            <a:prstGeom prst="rect">
              <a:avLst/>
            </a:prstGeom>
            <a:solidFill>
              <a:srgbClr val="FFFFFF"/>
            </a:solidFill>
            <a:ln w="9525">
              <a:solidFill>
                <a:srgbClr val="000000"/>
              </a:solidFill>
              <a:miter lim="800000"/>
              <a:headEnd/>
              <a:tailEnd/>
            </a:ln>
          </p:spPr>
          <p:txBody>
            <a:bodyPr/>
            <a:lstStyle/>
            <a:p>
              <a:pPr algn="ctr" eaLnBrk="0" hangingPunct="0"/>
              <a:r>
                <a:rPr lang="zh-CN" altLang="en-US" sz="2400" b="1">
                  <a:latin typeface="微软雅黑" pitchFamily="34" charset="-122"/>
                  <a:ea typeface="微软雅黑" pitchFamily="34" charset="-122"/>
                </a:rPr>
                <a:t>调整与结算</a:t>
              </a:r>
            </a:p>
          </p:txBody>
        </p:sp>
        <p:sp>
          <p:nvSpPr>
            <p:cNvPr id="175115" name="Rectangle 11"/>
            <p:cNvSpPr>
              <a:spLocks noChangeArrowheads="1"/>
            </p:cNvSpPr>
            <p:nvPr/>
          </p:nvSpPr>
          <p:spPr bwMode="auto">
            <a:xfrm>
              <a:off x="880993" y="5901951"/>
              <a:ext cx="3412435" cy="479377"/>
            </a:xfrm>
            <a:prstGeom prst="rect">
              <a:avLst/>
            </a:prstGeom>
            <a:solidFill>
              <a:srgbClr val="FFFFFF"/>
            </a:solidFill>
            <a:ln w="9525">
              <a:solidFill>
                <a:srgbClr val="000000"/>
              </a:solidFill>
              <a:miter lim="800000"/>
              <a:headEnd/>
              <a:tailEnd/>
            </a:ln>
          </p:spPr>
          <p:txBody>
            <a:bodyPr/>
            <a:lstStyle/>
            <a:p>
              <a:pPr algn="ctr" eaLnBrk="0" hangingPunct="0"/>
              <a:r>
                <a:rPr lang="zh-CN" altLang="en-US" sz="2400" b="1">
                  <a:latin typeface="微软雅黑" pitchFamily="34" charset="-122"/>
                  <a:ea typeface="微软雅黑" pitchFamily="34" charset="-122"/>
                </a:rPr>
                <a:t>再发防止</a:t>
              </a:r>
            </a:p>
          </p:txBody>
        </p:sp>
        <p:sp>
          <p:nvSpPr>
            <p:cNvPr id="175116" name="AutoShape 12"/>
            <p:cNvSpPr>
              <a:spLocks noChangeArrowheads="1"/>
            </p:cNvSpPr>
            <p:nvPr/>
          </p:nvSpPr>
          <p:spPr bwMode="auto">
            <a:xfrm>
              <a:off x="363869" y="4063774"/>
              <a:ext cx="4436165" cy="719931"/>
            </a:xfrm>
            <a:prstGeom prst="diamond">
              <a:avLst/>
            </a:prstGeom>
            <a:solidFill>
              <a:srgbClr val="FFFFFF"/>
            </a:solidFill>
            <a:ln w="9525">
              <a:solidFill>
                <a:srgbClr val="000000"/>
              </a:solidFill>
              <a:miter lim="800000"/>
              <a:headEnd/>
              <a:tailEnd/>
            </a:ln>
          </p:spPr>
          <p:txBody>
            <a:bodyPr/>
            <a:lstStyle/>
            <a:p>
              <a:pPr algn="ctr" eaLnBrk="0" hangingPunct="0"/>
              <a:r>
                <a:rPr lang="zh-CN" altLang="en-US" sz="2400" b="1">
                  <a:latin typeface="微软雅黑" pitchFamily="34" charset="-122"/>
                  <a:ea typeface="微软雅黑" pitchFamily="34" charset="-122"/>
                </a:rPr>
                <a:t>重大差异</a:t>
              </a:r>
            </a:p>
          </p:txBody>
        </p:sp>
        <p:sp>
          <p:nvSpPr>
            <p:cNvPr id="175117" name="Line 13"/>
            <p:cNvSpPr>
              <a:spLocks noChangeShapeType="1"/>
            </p:cNvSpPr>
            <p:nvPr/>
          </p:nvSpPr>
          <p:spPr bwMode="auto">
            <a:xfrm>
              <a:off x="2587211" y="2204864"/>
              <a:ext cx="0" cy="240554"/>
            </a:xfrm>
            <a:prstGeom prst="line">
              <a:avLst/>
            </a:prstGeom>
            <a:noFill/>
            <a:ln w="9525">
              <a:solidFill>
                <a:srgbClr val="000000"/>
              </a:solidFill>
              <a:round/>
              <a:headEnd/>
              <a:tailEnd type="triangle" w="med" len="med"/>
            </a:ln>
          </p:spPr>
          <p:txBody>
            <a:bodyPr/>
            <a:lstStyle/>
            <a:p>
              <a:endParaRPr lang="zh-CN" altLang="en-US" sz="2400" b="1">
                <a:latin typeface="微软雅黑" pitchFamily="34" charset="-122"/>
                <a:ea typeface="微软雅黑" pitchFamily="34" charset="-122"/>
              </a:endParaRPr>
            </a:p>
          </p:txBody>
        </p:sp>
        <p:sp>
          <p:nvSpPr>
            <p:cNvPr id="175118" name="Line 14"/>
            <p:cNvSpPr>
              <a:spLocks noChangeShapeType="1"/>
            </p:cNvSpPr>
            <p:nvPr/>
          </p:nvSpPr>
          <p:spPr bwMode="auto">
            <a:xfrm>
              <a:off x="2587211" y="2999440"/>
              <a:ext cx="0" cy="240554"/>
            </a:xfrm>
            <a:prstGeom prst="line">
              <a:avLst/>
            </a:prstGeom>
            <a:noFill/>
            <a:ln w="9525">
              <a:solidFill>
                <a:srgbClr val="000000"/>
              </a:solidFill>
              <a:round/>
              <a:headEnd/>
              <a:tailEnd type="triangle" w="med" len="med"/>
            </a:ln>
          </p:spPr>
          <p:txBody>
            <a:bodyPr/>
            <a:lstStyle/>
            <a:p>
              <a:endParaRPr lang="zh-CN" altLang="en-US" sz="2400" b="1">
                <a:latin typeface="微软雅黑" pitchFamily="34" charset="-122"/>
                <a:ea typeface="微软雅黑" pitchFamily="34" charset="-122"/>
              </a:endParaRPr>
            </a:p>
          </p:txBody>
        </p:sp>
        <p:sp>
          <p:nvSpPr>
            <p:cNvPr id="175119" name="Line 15"/>
            <p:cNvSpPr>
              <a:spLocks noChangeShapeType="1"/>
            </p:cNvSpPr>
            <p:nvPr/>
          </p:nvSpPr>
          <p:spPr bwMode="auto">
            <a:xfrm>
              <a:off x="2587211" y="3777957"/>
              <a:ext cx="0" cy="240554"/>
            </a:xfrm>
            <a:prstGeom prst="line">
              <a:avLst/>
            </a:prstGeom>
            <a:noFill/>
            <a:ln w="9525">
              <a:solidFill>
                <a:srgbClr val="000000"/>
              </a:solidFill>
              <a:round/>
              <a:headEnd/>
              <a:tailEnd type="triangle" w="med" len="med"/>
            </a:ln>
          </p:spPr>
          <p:txBody>
            <a:bodyPr/>
            <a:lstStyle/>
            <a:p>
              <a:endParaRPr lang="zh-CN" altLang="en-US" sz="2400" b="1">
                <a:latin typeface="微软雅黑" pitchFamily="34" charset="-122"/>
                <a:ea typeface="微软雅黑" pitchFamily="34" charset="-122"/>
              </a:endParaRPr>
            </a:p>
          </p:txBody>
        </p:sp>
        <p:sp>
          <p:nvSpPr>
            <p:cNvPr id="175120" name="Line 16"/>
            <p:cNvSpPr>
              <a:spLocks noChangeShapeType="1"/>
            </p:cNvSpPr>
            <p:nvPr/>
          </p:nvSpPr>
          <p:spPr bwMode="auto">
            <a:xfrm>
              <a:off x="2587211" y="4844630"/>
              <a:ext cx="0" cy="240554"/>
            </a:xfrm>
            <a:prstGeom prst="line">
              <a:avLst/>
            </a:prstGeom>
            <a:noFill/>
            <a:ln w="9525">
              <a:solidFill>
                <a:srgbClr val="000000"/>
              </a:solidFill>
              <a:round/>
              <a:headEnd/>
              <a:tailEnd type="triangle" w="med" len="med"/>
            </a:ln>
          </p:spPr>
          <p:txBody>
            <a:bodyPr/>
            <a:lstStyle/>
            <a:p>
              <a:endParaRPr lang="zh-CN" altLang="en-US" sz="2400" b="1">
                <a:latin typeface="微软雅黑" pitchFamily="34" charset="-122"/>
                <a:ea typeface="微软雅黑" pitchFamily="34" charset="-122"/>
              </a:endParaRPr>
            </a:p>
          </p:txBody>
        </p:sp>
        <p:sp>
          <p:nvSpPr>
            <p:cNvPr id="175121" name="Line 17"/>
            <p:cNvSpPr>
              <a:spLocks noChangeShapeType="1"/>
            </p:cNvSpPr>
            <p:nvPr/>
          </p:nvSpPr>
          <p:spPr bwMode="auto">
            <a:xfrm>
              <a:off x="2587211" y="5636718"/>
              <a:ext cx="0" cy="240554"/>
            </a:xfrm>
            <a:prstGeom prst="line">
              <a:avLst/>
            </a:prstGeom>
            <a:noFill/>
            <a:ln w="9525">
              <a:solidFill>
                <a:srgbClr val="000000"/>
              </a:solidFill>
              <a:round/>
              <a:headEnd/>
              <a:tailEnd type="triangle" w="med" len="med"/>
            </a:ln>
          </p:spPr>
          <p:txBody>
            <a:bodyPr/>
            <a:lstStyle/>
            <a:p>
              <a:endParaRPr lang="zh-CN" altLang="en-US" sz="2400" b="1">
                <a:latin typeface="微软雅黑" pitchFamily="34" charset="-122"/>
                <a:ea typeface="微软雅黑" pitchFamily="34" charset="-122"/>
              </a:endParaRPr>
            </a:p>
          </p:txBody>
        </p:sp>
        <p:sp>
          <p:nvSpPr>
            <p:cNvPr id="175122" name="Line 18"/>
            <p:cNvSpPr>
              <a:spLocks noChangeShapeType="1"/>
            </p:cNvSpPr>
            <p:nvPr/>
          </p:nvSpPr>
          <p:spPr bwMode="auto">
            <a:xfrm>
              <a:off x="4860032" y="4437112"/>
              <a:ext cx="1023730" cy="0"/>
            </a:xfrm>
            <a:prstGeom prst="line">
              <a:avLst/>
            </a:prstGeom>
            <a:noFill/>
            <a:ln w="9525">
              <a:solidFill>
                <a:srgbClr val="000000"/>
              </a:solidFill>
              <a:round/>
              <a:headEnd/>
              <a:tailEnd type="triangle" w="med" len="med"/>
            </a:ln>
          </p:spPr>
          <p:txBody>
            <a:bodyPr/>
            <a:lstStyle/>
            <a:p>
              <a:endParaRPr lang="zh-CN" altLang="en-US" sz="2400" b="1">
                <a:latin typeface="微软雅黑" pitchFamily="34" charset="-122"/>
                <a:ea typeface="微软雅黑" pitchFamily="34" charset="-122"/>
              </a:endParaRPr>
            </a:p>
          </p:txBody>
        </p:sp>
        <p:sp>
          <p:nvSpPr>
            <p:cNvPr id="175123" name="Rectangle 19"/>
            <p:cNvSpPr>
              <a:spLocks noChangeArrowheads="1"/>
            </p:cNvSpPr>
            <p:nvPr/>
          </p:nvSpPr>
          <p:spPr bwMode="auto">
            <a:xfrm>
              <a:off x="5940152" y="4149080"/>
              <a:ext cx="2388704" cy="481108"/>
            </a:xfrm>
            <a:prstGeom prst="rect">
              <a:avLst/>
            </a:prstGeom>
            <a:solidFill>
              <a:srgbClr val="FFFFFF"/>
            </a:solidFill>
            <a:ln w="9525">
              <a:solidFill>
                <a:srgbClr val="000000"/>
              </a:solidFill>
              <a:miter lim="800000"/>
              <a:headEnd/>
              <a:tailEnd/>
            </a:ln>
          </p:spPr>
          <p:txBody>
            <a:bodyPr/>
            <a:lstStyle/>
            <a:p>
              <a:pPr algn="ctr" eaLnBrk="0" hangingPunct="0"/>
              <a:r>
                <a:rPr lang="zh-CN" altLang="en-US" sz="2400" b="1">
                  <a:latin typeface="微软雅黑" pitchFamily="34" charset="-122"/>
                  <a:ea typeface="微软雅黑" pitchFamily="34" charset="-122"/>
                </a:rPr>
                <a:t>重盘</a:t>
              </a:r>
            </a:p>
          </p:txBody>
        </p:sp>
        <p:sp>
          <p:nvSpPr>
            <p:cNvPr id="175124" name="Line 20"/>
            <p:cNvSpPr>
              <a:spLocks noChangeShapeType="1"/>
            </p:cNvSpPr>
            <p:nvPr/>
          </p:nvSpPr>
          <p:spPr bwMode="auto">
            <a:xfrm flipV="1">
              <a:off x="7236296" y="2714686"/>
              <a:ext cx="0" cy="1334296"/>
            </a:xfrm>
            <a:prstGeom prst="line">
              <a:avLst/>
            </a:prstGeom>
            <a:noFill/>
            <a:ln w="9525">
              <a:solidFill>
                <a:schemeClr val="tx1"/>
              </a:solidFill>
              <a:round/>
              <a:headEnd/>
              <a:tailEnd/>
            </a:ln>
            <a:effectLst/>
          </p:spPr>
          <p:txBody>
            <a:bodyPr/>
            <a:lstStyle/>
            <a:p>
              <a:endParaRPr lang="zh-CN" altLang="en-US" sz="2400" b="1">
                <a:latin typeface="微软雅黑" pitchFamily="34" charset="-122"/>
                <a:ea typeface="微软雅黑" pitchFamily="34" charset="-122"/>
              </a:endParaRPr>
            </a:p>
          </p:txBody>
        </p:sp>
        <p:sp>
          <p:nvSpPr>
            <p:cNvPr id="175125" name="Line 21"/>
            <p:cNvSpPr>
              <a:spLocks noChangeShapeType="1"/>
            </p:cNvSpPr>
            <p:nvPr/>
          </p:nvSpPr>
          <p:spPr bwMode="auto">
            <a:xfrm>
              <a:off x="4333357" y="2714686"/>
              <a:ext cx="2902939" cy="0"/>
            </a:xfrm>
            <a:prstGeom prst="line">
              <a:avLst/>
            </a:prstGeom>
            <a:noFill/>
            <a:ln w="9525">
              <a:solidFill>
                <a:schemeClr val="tx1"/>
              </a:solidFill>
              <a:round/>
              <a:headEnd type="triangle" w="med" len="med"/>
              <a:tailEnd/>
            </a:ln>
            <a:effectLst/>
          </p:spPr>
          <p:txBody>
            <a:bodyPr/>
            <a:lstStyle/>
            <a:p>
              <a:endParaRPr lang="zh-CN" altLang="en-US" sz="2400" b="1">
                <a:latin typeface="微软雅黑" pitchFamily="34" charset="-122"/>
                <a:ea typeface="微软雅黑" pitchFamily="34" charset="-122"/>
              </a:endParaRPr>
            </a:p>
          </p:txBody>
        </p:sp>
      </p:grpSp>
      <p:sp>
        <p:nvSpPr>
          <p:cNvPr id="175128" name="Text Box 24"/>
          <p:cNvSpPr txBox="1">
            <a:spLocks noChangeArrowheads="1"/>
          </p:cNvSpPr>
          <p:nvPr/>
        </p:nvSpPr>
        <p:spPr bwMode="auto">
          <a:xfrm>
            <a:off x="3103260" y="370529"/>
            <a:ext cx="3057247" cy="584775"/>
          </a:xfrm>
          <a:prstGeom prst="rect">
            <a:avLst/>
          </a:prstGeom>
          <a:noFill/>
          <a:ln w="9525">
            <a:noFill/>
            <a:miter lim="800000"/>
            <a:headEnd/>
            <a:tailEnd/>
          </a:ln>
          <a:effectLst/>
        </p:spPr>
        <p:txBody>
          <a:bodyPr wrap="none">
            <a:spAutoFit/>
          </a:bodyPr>
          <a:lstStyle/>
          <a:p>
            <a:r>
              <a:rPr lang="zh-CN" altLang="en-US" sz="3200" b="1" dirty="0">
                <a:solidFill>
                  <a:srgbClr val="FF0000"/>
                </a:solidFill>
                <a:latin typeface="微软雅黑" pitchFamily="34" charset="-122"/>
                <a:ea typeface="微软雅黑" pitchFamily="34" charset="-122"/>
              </a:rPr>
              <a:t>盘点的作业流程</a:t>
            </a:r>
          </a:p>
        </p:txBody>
      </p:sp>
      <p:sp>
        <p:nvSpPr>
          <p:cNvPr id="21" name="灯片编号占位符 5"/>
          <p:cNvSpPr>
            <a:spLocks noGrp="1"/>
          </p:cNvSpPr>
          <p:nvPr>
            <p:ph type="sldNum" sz="quarter" idx="4"/>
          </p:nvPr>
        </p:nvSpPr>
        <p:spPr/>
        <p:txBody>
          <a:bodyPr/>
          <a:lstStyle/>
          <a:p>
            <a:fld id="{3A99ABDF-0673-469B-A541-C1F89428C3D9}" type="slidenum">
              <a:rPr lang="en-US" altLang="zh-CN"/>
              <a:pPr/>
              <a:t>103</a:t>
            </a:fld>
            <a:endParaRPr lang="en-US"/>
          </a:p>
        </p:txBody>
      </p:sp>
    </p:spTree>
    <p:extLst>
      <p:ext uri="{BB962C8B-B14F-4D97-AF65-F5344CB8AC3E}">
        <p14:creationId xmlns:p14="http://schemas.microsoft.com/office/powerpoint/2010/main" val="1820307874"/>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9889" y="382357"/>
            <a:ext cx="8363272" cy="508919"/>
          </a:xfrm>
        </p:spPr>
        <p:txBody>
          <a:bodyPr/>
          <a:lstStyle/>
          <a:p>
            <a:pPr algn="ctr"/>
            <a:r>
              <a:rPr lang="zh-CN" altLang="en-US" sz="3200" dirty="0">
                <a:solidFill>
                  <a:srgbClr val="FF0000"/>
                </a:solidFill>
              </a:rPr>
              <a:t>呆料废料的处理</a:t>
            </a:r>
          </a:p>
        </p:txBody>
      </p:sp>
      <p:sp>
        <p:nvSpPr>
          <p:cNvPr id="3" name="内容占位符 2"/>
          <p:cNvSpPr>
            <a:spLocks noGrp="1"/>
          </p:cNvSpPr>
          <p:nvPr>
            <p:ph idx="1"/>
          </p:nvPr>
        </p:nvSpPr>
        <p:spPr>
          <a:xfrm>
            <a:off x="371233" y="1412776"/>
            <a:ext cx="8420583" cy="4968552"/>
          </a:xfrm>
        </p:spPr>
        <p:txBody>
          <a:bodyPr/>
          <a:lstStyle/>
          <a:p>
            <a:pPr>
              <a:lnSpc>
                <a:spcPct val="150000"/>
              </a:lnSpc>
              <a:buNone/>
            </a:pPr>
            <a:r>
              <a:rPr lang="zh-CN" altLang="en-US" sz="2400" dirty="0"/>
              <a:t>可以按照每个月的计划使用量，分别做成：</a:t>
            </a:r>
            <a:endParaRPr lang="en-US" altLang="zh-CN" sz="2400" dirty="0"/>
          </a:p>
          <a:p>
            <a:pPr>
              <a:lnSpc>
                <a:spcPct val="150000"/>
              </a:lnSpc>
              <a:buNone/>
            </a:pPr>
            <a:r>
              <a:rPr lang="en-US" altLang="zh-CN" sz="2400" dirty="0">
                <a:solidFill>
                  <a:srgbClr val="FF0000"/>
                </a:solidFill>
              </a:rPr>
              <a:t>3</a:t>
            </a:r>
            <a:r>
              <a:rPr lang="zh-CN" altLang="en-US" sz="2400" dirty="0">
                <a:solidFill>
                  <a:srgbClr val="FF0000"/>
                </a:solidFill>
              </a:rPr>
              <a:t>个月</a:t>
            </a:r>
            <a:r>
              <a:rPr lang="zh-CN" altLang="en-US" sz="2400" dirty="0"/>
              <a:t>不使用、</a:t>
            </a:r>
            <a:endParaRPr lang="en-US" altLang="zh-CN" sz="2400" dirty="0"/>
          </a:p>
          <a:p>
            <a:pPr>
              <a:lnSpc>
                <a:spcPct val="150000"/>
              </a:lnSpc>
              <a:buNone/>
            </a:pPr>
            <a:r>
              <a:rPr lang="en-US" altLang="zh-CN" sz="2400" dirty="0">
                <a:solidFill>
                  <a:srgbClr val="FF0000"/>
                </a:solidFill>
              </a:rPr>
              <a:t>6</a:t>
            </a:r>
            <a:r>
              <a:rPr lang="zh-CN" altLang="en-US" sz="2400" dirty="0">
                <a:solidFill>
                  <a:srgbClr val="FF0000"/>
                </a:solidFill>
              </a:rPr>
              <a:t>个月</a:t>
            </a:r>
            <a:r>
              <a:rPr lang="zh-CN" altLang="en-US" sz="2400" dirty="0"/>
              <a:t>不使用、</a:t>
            </a:r>
            <a:endParaRPr lang="en-US" altLang="zh-CN" sz="2400" dirty="0"/>
          </a:p>
          <a:p>
            <a:pPr>
              <a:lnSpc>
                <a:spcPct val="150000"/>
              </a:lnSpc>
              <a:buNone/>
            </a:pPr>
            <a:r>
              <a:rPr lang="en-US" altLang="zh-CN" sz="2400" dirty="0">
                <a:solidFill>
                  <a:srgbClr val="FF0000"/>
                </a:solidFill>
              </a:rPr>
              <a:t>1</a:t>
            </a:r>
            <a:r>
              <a:rPr lang="zh-CN" altLang="en-US" sz="2400" dirty="0">
                <a:solidFill>
                  <a:srgbClr val="FF0000"/>
                </a:solidFill>
              </a:rPr>
              <a:t>年</a:t>
            </a:r>
            <a:r>
              <a:rPr lang="zh-CN" altLang="en-US" sz="2400" dirty="0"/>
              <a:t>不使用的材料明细表</a:t>
            </a:r>
            <a:endParaRPr lang="en-US" altLang="zh-CN" sz="2400" dirty="0"/>
          </a:p>
          <a:p>
            <a:pPr>
              <a:lnSpc>
                <a:spcPct val="150000"/>
              </a:lnSpc>
              <a:buNone/>
            </a:pPr>
            <a:r>
              <a:rPr lang="zh-CN" altLang="en-US" sz="2400" dirty="0"/>
              <a:t>分析产生的原因，再根据未来的计划预计使用状况，进行处理</a:t>
            </a:r>
            <a:endParaRPr lang="en-US" altLang="zh-CN" sz="2400" dirty="0"/>
          </a:p>
          <a:p>
            <a:pPr>
              <a:lnSpc>
                <a:spcPct val="150000"/>
              </a:lnSpc>
              <a:buNone/>
            </a:pPr>
            <a:r>
              <a:rPr lang="zh-CN" altLang="en-US" sz="2400" dirty="0">
                <a:solidFill>
                  <a:srgbClr val="FF0000"/>
                </a:solidFill>
              </a:rPr>
              <a:t>目的：</a:t>
            </a:r>
            <a:endParaRPr lang="en-US" altLang="zh-CN" sz="2400" dirty="0">
              <a:solidFill>
                <a:srgbClr val="FF0000"/>
              </a:solidFill>
            </a:endParaRPr>
          </a:p>
          <a:p>
            <a:pPr>
              <a:lnSpc>
                <a:spcPct val="150000"/>
              </a:lnSpc>
              <a:buFont typeface="Wingdings" panose="05000000000000000000" pitchFamily="2" charset="2"/>
              <a:buChar char="Ø"/>
            </a:pPr>
            <a:r>
              <a:rPr lang="zh-CN" altLang="en-US" sz="2400" dirty="0"/>
              <a:t>尽可能将不良资产、占压的资金降低到最小</a:t>
            </a:r>
            <a:endParaRPr lang="en-US" altLang="zh-CN" sz="2400" dirty="0"/>
          </a:p>
          <a:p>
            <a:pPr>
              <a:lnSpc>
                <a:spcPct val="150000"/>
              </a:lnSpc>
              <a:buFont typeface="Wingdings" panose="05000000000000000000" pitchFamily="2" charset="2"/>
              <a:buChar char="Ø"/>
            </a:pPr>
            <a:r>
              <a:rPr lang="zh-CN" altLang="en-US" sz="2400" dirty="0"/>
              <a:t>不要等积压很多再处理，争取每个月都做处理</a:t>
            </a:r>
            <a:endParaRPr lang="en-US" altLang="zh-CN" sz="2400" dirty="0"/>
          </a:p>
        </p:txBody>
      </p:sp>
      <p:sp>
        <p:nvSpPr>
          <p:cNvPr id="4" name="灯片编号占位符 5"/>
          <p:cNvSpPr>
            <a:spLocks noGrp="1"/>
          </p:cNvSpPr>
          <p:nvPr>
            <p:ph type="sldNum" sz="quarter" idx="4"/>
          </p:nvPr>
        </p:nvSpPr>
        <p:spPr/>
        <p:txBody>
          <a:bodyPr/>
          <a:lstStyle/>
          <a:p>
            <a:fld id="{3A99ABDF-0673-469B-A541-C1F89428C3D9}" type="slidenum">
              <a:rPr lang="en-US" altLang="zh-CN"/>
              <a:pPr/>
              <a:t>104</a:t>
            </a:fld>
            <a:endParaRPr lang="en-US"/>
          </a:p>
        </p:txBody>
      </p:sp>
    </p:spTree>
    <p:extLst>
      <p:ext uri="{BB962C8B-B14F-4D97-AF65-F5344CB8AC3E}">
        <p14:creationId xmlns:p14="http://schemas.microsoft.com/office/powerpoint/2010/main" val="2934224093"/>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sz="3200" dirty="0" smtClean="0">
                <a:solidFill>
                  <a:srgbClr val="FF0000"/>
                </a:solidFill>
              </a:rPr>
              <a:t>仓储管理的十项基本原则</a:t>
            </a:r>
            <a:endParaRPr lang="zh-CN" altLang="en-US" sz="3200" dirty="0">
              <a:solidFill>
                <a:srgbClr val="FF0000"/>
              </a:solidFill>
            </a:endParaRPr>
          </a:p>
        </p:txBody>
      </p:sp>
      <p:sp>
        <p:nvSpPr>
          <p:cNvPr id="3" name="内容占位符 2"/>
          <p:cNvSpPr>
            <a:spLocks noGrp="1"/>
          </p:cNvSpPr>
          <p:nvPr>
            <p:ph idx="1"/>
          </p:nvPr>
        </p:nvSpPr>
        <p:spPr>
          <a:xfrm>
            <a:off x="683568" y="1576146"/>
            <a:ext cx="3744416" cy="4525963"/>
          </a:xfrm>
        </p:spPr>
        <p:txBody>
          <a:bodyPr/>
          <a:lstStyle/>
          <a:p>
            <a:pPr>
              <a:lnSpc>
                <a:spcPct val="200000"/>
              </a:lnSpc>
              <a:buFont typeface="Wingdings" panose="05000000000000000000" pitchFamily="2" charset="2"/>
              <a:buChar char="Ø"/>
            </a:pPr>
            <a:r>
              <a:rPr lang="zh-CN" altLang="en-US" sz="2800" b="1" dirty="0" smtClean="0"/>
              <a:t> 布局要明确</a:t>
            </a:r>
            <a:endParaRPr lang="en-US" altLang="zh-CN" sz="2800" b="1" dirty="0" smtClean="0"/>
          </a:p>
          <a:p>
            <a:pPr>
              <a:lnSpc>
                <a:spcPct val="200000"/>
              </a:lnSpc>
              <a:buFont typeface="Wingdings" panose="05000000000000000000" pitchFamily="2" charset="2"/>
              <a:buChar char="Ø"/>
            </a:pPr>
            <a:r>
              <a:rPr lang="zh-CN" altLang="en-US" sz="2800" b="1" dirty="0" smtClean="0"/>
              <a:t> 区域要合理</a:t>
            </a:r>
            <a:endParaRPr lang="en-US" altLang="zh-CN" sz="2800" b="1" dirty="0" smtClean="0"/>
          </a:p>
          <a:p>
            <a:pPr>
              <a:lnSpc>
                <a:spcPct val="200000"/>
              </a:lnSpc>
              <a:buFont typeface="Wingdings" panose="05000000000000000000" pitchFamily="2" charset="2"/>
              <a:buChar char="Ø"/>
            </a:pPr>
            <a:r>
              <a:rPr lang="zh-CN" altLang="en-US" sz="2800" b="1" dirty="0" smtClean="0"/>
              <a:t> 架位要标识</a:t>
            </a:r>
            <a:endParaRPr lang="en-US" altLang="zh-CN" sz="2800" b="1" dirty="0" smtClean="0"/>
          </a:p>
          <a:p>
            <a:pPr>
              <a:lnSpc>
                <a:spcPct val="200000"/>
              </a:lnSpc>
              <a:buFont typeface="Wingdings" panose="05000000000000000000" pitchFamily="2" charset="2"/>
              <a:buChar char="Ø"/>
            </a:pPr>
            <a:r>
              <a:rPr lang="zh-CN" altLang="en-US" sz="2800" b="1" dirty="0" smtClean="0"/>
              <a:t> 摆放要分开</a:t>
            </a:r>
            <a:endParaRPr lang="en-US" altLang="zh-CN" sz="2800" b="1" dirty="0" smtClean="0"/>
          </a:p>
          <a:p>
            <a:pPr>
              <a:lnSpc>
                <a:spcPct val="200000"/>
              </a:lnSpc>
              <a:buFont typeface="Wingdings" panose="05000000000000000000" pitchFamily="2" charset="2"/>
              <a:buChar char="Ø"/>
            </a:pPr>
            <a:r>
              <a:rPr lang="zh-CN" altLang="en-US" sz="2800" b="1" dirty="0" smtClean="0"/>
              <a:t> 先进要先出</a:t>
            </a:r>
            <a:endParaRPr lang="en-US" altLang="zh-CN" sz="2800" b="1" dirty="0" smtClean="0"/>
          </a:p>
        </p:txBody>
      </p:sp>
      <p:sp>
        <p:nvSpPr>
          <p:cNvPr id="5" name="灯片编号占位符 5"/>
          <p:cNvSpPr>
            <a:spLocks noGrp="1"/>
          </p:cNvSpPr>
          <p:nvPr>
            <p:ph type="sldNum" sz="quarter" idx="4"/>
          </p:nvPr>
        </p:nvSpPr>
        <p:spPr/>
        <p:txBody>
          <a:bodyPr/>
          <a:lstStyle/>
          <a:p>
            <a:fld id="{3A99ABDF-0673-469B-A541-C1F89428C3D9}" type="slidenum">
              <a:rPr lang="en-US" altLang="zh-CN"/>
              <a:pPr/>
              <a:t>105</a:t>
            </a:fld>
            <a:endParaRPr lang="en-US"/>
          </a:p>
        </p:txBody>
      </p:sp>
      <p:sp>
        <p:nvSpPr>
          <p:cNvPr id="4" name="矩形 3"/>
          <p:cNvSpPr/>
          <p:nvPr/>
        </p:nvSpPr>
        <p:spPr>
          <a:xfrm>
            <a:off x="5004048" y="1576146"/>
            <a:ext cx="2880320" cy="4837222"/>
          </a:xfrm>
          <a:prstGeom prst="rect">
            <a:avLst/>
          </a:prstGeom>
        </p:spPr>
        <p:txBody>
          <a:bodyPr wrap="square">
            <a:spAutoFit/>
          </a:bodyPr>
          <a:lstStyle/>
          <a:p>
            <a:pPr>
              <a:lnSpc>
                <a:spcPts val="7400"/>
              </a:lnSpc>
              <a:buFont typeface="Wingdings" pitchFamily="2" charset="2"/>
              <a:buChar char="Ø"/>
            </a:pPr>
            <a:r>
              <a:rPr lang="zh-CN" altLang="en-US" sz="2800" b="1" dirty="0">
                <a:latin typeface="微软雅黑" pitchFamily="34" charset="-122"/>
                <a:ea typeface="微软雅黑" pitchFamily="34" charset="-122"/>
              </a:rPr>
              <a:t> 门禁有控制</a:t>
            </a:r>
            <a:endParaRPr lang="en-US" altLang="zh-CN" sz="2800" b="1" dirty="0">
              <a:latin typeface="微软雅黑" pitchFamily="34" charset="-122"/>
              <a:ea typeface="微软雅黑" pitchFamily="34" charset="-122"/>
            </a:endParaRPr>
          </a:p>
          <a:p>
            <a:pPr>
              <a:lnSpc>
                <a:spcPts val="7400"/>
              </a:lnSpc>
              <a:buFont typeface="Wingdings" pitchFamily="2" charset="2"/>
              <a:buChar char="Ø"/>
            </a:pPr>
            <a:r>
              <a:rPr lang="zh-CN" altLang="en-US" sz="2800" b="1" dirty="0">
                <a:latin typeface="微软雅黑" pitchFamily="34" charset="-122"/>
                <a:ea typeface="微软雅黑" pitchFamily="34" charset="-122"/>
              </a:rPr>
              <a:t> 入库有手续</a:t>
            </a:r>
            <a:endParaRPr lang="en-US" altLang="zh-CN" sz="2800" b="1" dirty="0">
              <a:latin typeface="微软雅黑" pitchFamily="34" charset="-122"/>
              <a:ea typeface="微软雅黑" pitchFamily="34" charset="-122"/>
            </a:endParaRPr>
          </a:p>
          <a:p>
            <a:pPr>
              <a:lnSpc>
                <a:spcPts val="7400"/>
              </a:lnSpc>
              <a:buFont typeface="Wingdings" pitchFamily="2" charset="2"/>
              <a:buChar char="Ø"/>
            </a:pPr>
            <a:r>
              <a:rPr lang="zh-CN" altLang="en-US" sz="2800" b="1" dirty="0">
                <a:latin typeface="微软雅黑" pitchFamily="34" charset="-122"/>
                <a:ea typeface="微软雅黑" pitchFamily="34" charset="-122"/>
              </a:rPr>
              <a:t> 出库有要求</a:t>
            </a:r>
            <a:endParaRPr lang="en-US" altLang="zh-CN" sz="2800" b="1" dirty="0">
              <a:latin typeface="微软雅黑" pitchFamily="34" charset="-122"/>
              <a:ea typeface="微软雅黑" pitchFamily="34" charset="-122"/>
            </a:endParaRPr>
          </a:p>
          <a:p>
            <a:pPr>
              <a:lnSpc>
                <a:spcPts val="7400"/>
              </a:lnSpc>
              <a:buFont typeface="Wingdings" pitchFamily="2" charset="2"/>
              <a:buChar char="Ø"/>
            </a:pPr>
            <a:r>
              <a:rPr lang="zh-CN" altLang="en-US" sz="2800" b="1" dirty="0">
                <a:latin typeface="微软雅黑" pitchFamily="34" charset="-122"/>
                <a:ea typeface="微软雅黑" pitchFamily="34" charset="-122"/>
              </a:rPr>
              <a:t> 零头有管理</a:t>
            </a:r>
            <a:endParaRPr lang="en-US" altLang="zh-CN" sz="2800" b="1" dirty="0">
              <a:latin typeface="微软雅黑" pitchFamily="34" charset="-122"/>
              <a:ea typeface="微软雅黑" pitchFamily="34" charset="-122"/>
            </a:endParaRPr>
          </a:p>
          <a:p>
            <a:pPr>
              <a:lnSpc>
                <a:spcPts val="7400"/>
              </a:lnSpc>
              <a:buFont typeface="Wingdings" pitchFamily="2" charset="2"/>
              <a:buChar char="Ø"/>
            </a:pPr>
            <a:r>
              <a:rPr lang="zh-CN" altLang="en-US" sz="2800" b="1" dirty="0">
                <a:latin typeface="微软雅黑" pitchFamily="34" charset="-122"/>
                <a:ea typeface="微软雅黑" pitchFamily="34" charset="-122"/>
              </a:rPr>
              <a:t> 帐物必统一</a:t>
            </a:r>
            <a:endParaRPr lang="en-US" altLang="zh-CN" sz="2800" b="1" dirty="0">
              <a:latin typeface="微软雅黑" pitchFamily="34" charset="-122"/>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1000"/>
                                        <p:tgtEl>
                                          <p:spTgt spid="3">
                                            <p:txEl>
                                              <p:pRg st="1" end="1"/>
                                            </p:txEl>
                                          </p:spTgt>
                                        </p:tgtEl>
                                      </p:cBhvr>
                                    </p:animEffect>
                                  </p:childTnLst>
                                </p:cTn>
                              </p:par>
                            </p:childTnLst>
                          </p:cTn>
                        </p:par>
                        <p:par>
                          <p:cTn id="12" fill="hold">
                            <p:stCondLst>
                              <p:cond delay="1500"/>
                            </p:stCondLst>
                            <p:childTnLst>
                              <p:par>
                                <p:cTn id="13" presetID="3"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1000"/>
                                        <p:tgtEl>
                                          <p:spTgt spid="3">
                                            <p:txEl>
                                              <p:pRg st="2" end="2"/>
                                            </p:txEl>
                                          </p:spTgt>
                                        </p:tgtEl>
                                      </p:cBhvr>
                                    </p:animEffect>
                                  </p:childTnLst>
                                </p:cTn>
                              </p:par>
                            </p:childTnLst>
                          </p:cTn>
                        </p:par>
                        <p:par>
                          <p:cTn id="16" fill="hold">
                            <p:stCondLst>
                              <p:cond delay="2500"/>
                            </p:stCondLst>
                            <p:childTnLst>
                              <p:par>
                                <p:cTn id="17" presetID="3" presetClass="entr" presetSubtype="1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linds(horizontal)">
                                      <p:cBhvr>
                                        <p:cTn id="19" dur="1000"/>
                                        <p:tgtEl>
                                          <p:spTgt spid="3">
                                            <p:txEl>
                                              <p:pRg st="3" end="3"/>
                                            </p:txEl>
                                          </p:spTgt>
                                        </p:tgtEl>
                                      </p:cBhvr>
                                    </p:animEffect>
                                  </p:childTnLst>
                                </p:cTn>
                              </p:par>
                            </p:childTnLst>
                          </p:cTn>
                        </p:par>
                        <p:par>
                          <p:cTn id="20" fill="hold">
                            <p:stCondLst>
                              <p:cond delay="3500"/>
                            </p:stCondLst>
                            <p:childTnLst>
                              <p:par>
                                <p:cTn id="21" presetID="3" presetClass="entr" presetSubtype="1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1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blinds(horizontal)">
                                      <p:cBhvr>
                                        <p:cTn id="28" dur="500"/>
                                        <p:tgtEl>
                                          <p:spTgt spid="4">
                                            <p:txEl>
                                              <p:pRg st="0" end="0"/>
                                            </p:txEl>
                                          </p:spTgt>
                                        </p:tgtEl>
                                      </p:cBhvr>
                                    </p:animEffect>
                                  </p:childTnLst>
                                </p:cTn>
                              </p:par>
                            </p:childTnLst>
                          </p:cTn>
                        </p:par>
                        <p:par>
                          <p:cTn id="29" fill="hold">
                            <p:stCondLst>
                              <p:cond delay="500"/>
                            </p:stCondLst>
                            <p:childTnLst>
                              <p:par>
                                <p:cTn id="30" presetID="3" presetClass="entr" presetSubtype="10" fill="hold" nodeType="after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blinds(horizontal)">
                                      <p:cBhvr>
                                        <p:cTn id="32" dur="1000"/>
                                        <p:tgtEl>
                                          <p:spTgt spid="4">
                                            <p:txEl>
                                              <p:pRg st="1" end="1"/>
                                            </p:txEl>
                                          </p:spTgt>
                                        </p:tgtEl>
                                      </p:cBhvr>
                                    </p:animEffect>
                                  </p:childTnLst>
                                </p:cTn>
                              </p:par>
                            </p:childTnLst>
                          </p:cTn>
                        </p:par>
                        <p:par>
                          <p:cTn id="33" fill="hold">
                            <p:stCondLst>
                              <p:cond delay="1500"/>
                            </p:stCondLst>
                            <p:childTnLst>
                              <p:par>
                                <p:cTn id="34" presetID="3" presetClass="entr" presetSubtype="10" fill="hold" nodeType="after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blinds(horizontal)">
                                      <p:cBhvr>
                                        <p:cTn id="36" dur="1000"/>
                                        <p:tgtEl>
                                          <p:spTgt spid="4">
                                            <p:txEl>
                                              <p:pRg st="2" end="2"/>
                                            </p:txEl>
                                          </p:spTgt>
                                        </p:tgtEl>
                                      </p:cBhvr>
                                    </p:animEffect>
                                  </p:childTnLst>
                                </p:cTn>
                              </p:par>
                            </p:childTnLst>
                          </p:cTn>
                        </p:par>
                        <p:par>
                          <p:cTn id="37" fill="hold">
                            <p:stCondLst>
                              <p:cond delay="2500"/>
                            </p:stCondLst>
                            <p:childTnLst>
                              <p:par>
                                <p:cTn id="38" presetID="3" presetClass="entr" presetSubtype="10" fill="hold" nodeType="after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blinds(horizontal)">
                                      <p:cBhvr>
                                        <p:cTn id="40" dur="1000"/>
                                        <p:tgtEl>
                                          <p:spTgt spid="4">
                                            <p:txEl>
                                              <p:pRg st="3" end="3"/>
                                            </p:txEl>
                                          </p:spTgt>
                                        </p:tgtEl>
                                      </p:cBhvr>
                                    </p:animEffect>
                                  </p:childTnLst>
                                </p:cTn>
                              </p:par>
                            </p:childTnLst>
                          </p:cTn>
                        </p:par>
                        <p:par>
                          <p:cTn id="41" fill="hold">
                            <p:stCondLst>
                              <p:cond delay="3500"/>
                            </p:stCondLst>
                            <p:childTnLst>
                              <p:par>
                                <p:cTn id="42" presetID="3" presetClass="entr" presetSubtype="10" fill="hold" nodeType="after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blinds(horizontal)">
                                      <p:cBhvr>
                                        <p:cTn id="44"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770" y="1917706"/>
            <a:ext cx="3273425" cy="3816351"/>
          </a:xfrm>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6" name="AutoShape 4"/>
          <p:cNvSpPr>
            <a:spLocks noChangeArrowheads="1"/>
          </p:cNvSpPr>
          <p:nvPr/>
        </p:nvSpPr>
        <p:spPr bwMode="auto">
          <a:xfrm>
            <a:off x="3595690" y="2060578"/>
            <a:ext cx="4895851" cy="433388"/>
          </a:xfrm>
          <a:prstGeom prst="flowChartAlternateProcess">
            <a:avLst/>
          </a:prstGeom>
          <a:gradFill rotWithShape="0">
            <a:gsLst>
              <a:gs pos="0">
                <a:srgbClr val="6A8B25"/>
              </a:gs>
              <a:gs pos="100000">
                <a:srgbClr val="83B02F"/>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8197" name="Rectangle 5"/>
          <p:cNvSpPr>
            <a:spLocks noChangeArrowheads="1"/>
          </p:cNvSpPr>
          <p:nvPr/>
        </p:nvSpPr>
        <p:spPr bwMode="auto">
          <a:xfrm>
            <a:off x="3595690" y="2420944"/>
            <a:ext cx="4895851" cy="3240087"/>
          </a:xfrm>
          <a:prstGeom prst="rect">
            <a:avLst/>
          </a:prstGeom>
          <a:gradFill rotWithShape="0">
            <a:gsLst>
              <a:gs pos="0">
                <a:schemeClr val="bg1"/>
              </a:gs>
              <a:gs pos="100000">
                <a:srgbClr val="CBCBC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pPr algn="ctr">
              <a:lnSpc>
                <a:spcPct val="250000"/>
              </a:lnSpc>
              <a:buNone/>
            </a:pPr>
            <a:r>
              <a:rPr lang="zh-CN" altLang="en-US" sz="2800" b="1" dirty="0" smtClean="0"/>
              <a:t>第五单元</a:t>
            </a:r>
            <a:endParaRPr lang="en-US" altLang="zh-CN" sz="2800" b="1" dirty="0"/>
          </a:p>
          <a:p>
            <a:pPr algn="ctr">
              <a:lnSpc>
                <a:spcPct val="250000"/>
              </a:lnSpc>
              <a:buNone/>
            </a:pPr>
            <a:r>
              <a:rPr lang="en-US" altLang="zh-CN" sz="2800" b="1" dirty="0" smtClean="0"/>
              <a:t>PMC</a:t>
            </a:r>
            <a:r>
              <a:rPr lang="zh-CN" altLang="en-US" sz="2800" b="1" dirty="0" smtClean="0"/>
              <a:t>综合管理能力提升</a:t>
            </a:r>
            <a:endParaRPr lang="zh-CN" altLang="en-US" sz="2800" b="1" dirty="0"/>
          </a:p>
        </p:txBody>
      </p:sp>
      <p:sp>
        <p:nvSpPr>
          <p:cNvPr id="3" name="灯片编号占位符 2"/>
          <p:cNvSpPr>
            <a:spLocks noGrp="1"/>
          </p:cNvSpPr>
          <p:nvPr>
            <p:ph type="sldNum" sz="quarter" idx="4"/>
          </p:nvPr>
        </p:nvSpPr>
        <p:spPr/>
        <p:txBody>
          <a:bodyPr/>
          <a:lstStyle/>
          <a:p>
            <a:fld id="{D065990C-D54C-4FC3-B4C7-03BEB07D7E46}" type="slidenum">
              <a:rPr lang="zh-CN" altLang="en-US" smtClean="0"/>
              <a:pPr/>
              <a:t>106</a:t>
            </a:fld>
            <a:endParaRPr lang="zh-CN" altLang="en-US"/>
          </a:p>
        </p:txBody>
      </p:sp>
    </p:spTree>
    <p:extLst>
      <p:ext uri="{BB962C8B-B14F-4D97-AF65-F5344CB8AC3E}">
        <p14:creationId xmlns:p14="http://schemas.microsoft.com/office/powerpoint/2010/main" val="4178068393"/>
      </p:ext>
    </p:extLst>
  </p:cSld>
  <p:clrMapOvr>
    <a:masterClrMapping/>
  </p:clrMapOvr>
  <p:transition>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2"/>
          <p:cNvSpPr txBox="1">
            <a:spLocks noChangeArrowheads="1"/>
          </p:cNvSpPr>
          <p:nvPr/>
        </p:nvSpPr>
        <p:spPr bwMode="auto">
          <a:xfrm>
            <a:off x="1066800" y="5232102"/>
            <a:ext cx="7465640" cy="1077218"/>
          </a:xfrm>
          <a:prstGeom prst="rect">
            <a:avLst/>
          </a:prstGeom>
          <a:solidFill>
            <a:schemeClr val="bg1"/>
          </a:solidFill>
          <a:ln w="9525">
            <a:solidFill>
              <a:schemeClr val="tx1"/>
            </a:solidFill>
            <a:miter lim="800000"/>
            <a:headEnd/>
            <a:tailEnd/>
          </a:ln>
          <a:effectLst>
            <a:outerShdw dist="107763" dir="2700000" algn="ctr" rotWithShape="0">
              <a:srgbClr val="808080"/>
            </a:outerShdw>
          </a:effectLst>
        </p:spPr>
        <p:txBody>
          <a:bodyPr wrap="square">
            <a:spAutoFit/>
          </a:bodyPr>
          <a:lstStyle/>
          <a:p>
            <a:pPr algn="l">
              <a:lnSpc>
                <a:spcPct val="100000"/>
              </a:lnSpc>
              <a:spcBef>
                <a:spcPct val="50000"/>
              </a:spcBef>
            </a:pPr>
            <a:r>
              <a:rPr lang="en-US" altLang="zh-CN" sz="2800" b="1" dirty="0">
                <a:solidFill>
                  <a:srgbClr val="FF0066"/>
                </a:solidFill>
                <a:latin typeface="+mn-ea"/>
              </a:rPr>
              <a:t>“</a:t>
            </a:r>
            <a:r>
              <a:rPr lang="zh-CN" altLang="en-US" sz="2800" b="1" dirty="0">
                <a:solidFill>
                  <a:srgbClr val="FF0066"/>
                </a:solidFill>
                <a:latin typeface="+mn-ea"/>
              </a:rPr>
              <a:t>不能管理时间，便什么都不能管理”</a:t>
            </a:r>
            <a:endParaRPr lang="zh-CN" altLang="en-US" sz="2800" b="1" dirty="0">
              <a:latin typeface="+mn-ea"/>
            </a:endParaRPr>
          </a:p>
          <a:p>
            <a:pPr algn="l">
              <a:lnSpc>
                <a:spcPct val="100000"/>
              </a:lnSpc>
              <a:spcBef>
                <a:spcPct val="50000"/>
              </a:spcBef>
            </a:pPr>
            <a:r>
              <a:rPr lang="zh-CN" altLang="en-US" sz="2400" b="1" dirty="0">
                <a:latin typeface="+mn-ea"/>
              </a:rPr>
              <a:t>                                                         </a:t>
            </a:r>
            <a:r>
              <a:rPr lang="en-US" altLang="zh-CN" b="1" dirty="0">
                <a:latin typeface="+mn-ea"/>
              </a:rPr>
              <a:t>——</a:t>
            </a:r>
            <a:r>
              <a:rPr lang="zh-CN" altLang="en-US" b="1" dirty="0">
                <a:latin typeface="+mn-ea"/>
              </a:rPr>
              <a:t>（美）杜拉克</a:t>
            </a:r>
            <a:endParaRPr lang="zh-CN" altLang="en-US" sz="2400" dirty="0">
              <a:latin typeface="+mn-ea"/>
            </a:endParaRPr>
          </a:p>
        </p:txBody>
      </p:sp>
      <p:sp>
        <p:nvSpPr>
          <p:cNvPr id="125956" name="Text Box 4"/>
          <p:cNvSpPr txBox="1">
            <a:spLocks noChangeArrowheads="1"/>
          </p:cNvSpPr>
          <p:nvPr/>
        </p:nvSpPr>
        <p:spPr bwMode="auto">
          <a:xfrm>
            <a:off x="2895600" y="3555702"/>
            <a:ext cx="53340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spcBef>
                <a:spcPct val="50000"/>
              </a:spcBef>
            </a:pPr>
            <a:r>
              <a:rPr lang="en-US" altLang="zh-CN" sz="2800" u="sng" dirty="0">
                <a:solidFill>
                  <a:srgbClr val="0000FF"/>
                </a:solidFill>
                <a:latin typeface="+mn-ea"/>
              </a:rPr>
              <a:t>“</a:t>
            </a:r>
            <a:r>
              <a:rPr lang="zh-CN" altLang="en-US" sz="2800" u="sng" dirty="0">
                <a:solidFill>
                  <a:srgbClr val="0000FF"/>
                </a:solidFill>
                <a:latin typeface="+mn-ea"/>
              </a:rPr>
              <a:t>管理”时间是不对的，</a:t>
            </a:r>
          </a:p>
          <a:p>
            <a:pPr algn="l">
              <a:lnSpc>
                <a:spcPct val="100000"/>
              </a:lnSpc>
              <a:spcBef>
                <a:spcPct val="50000"/>
              </a:spcBef>
            </a:pPr>
            <a:r>
              <a:rPr lang="zh-CN" altLang="en-US" sz="2800" u="sng" dirty="0">
                <a:solidFill>
                  <a:srgbClr val="0000FF"/>
                </a:solidFill>
                <a:latin typeface="+mn-ea"/>
              </a:rPr>
              <a:t>“时间管理”就是</a:t>
            </a:r>
            <a:r>
              <a:rPr lang="zh-CN" altLang="en-US" sz="2800" b="1" u="sng" dirty="0">
                <a:solidFill>
                  <a:srgbClr val="C00000"/>
                </a:solidFill>
                <a:latin typeface="+mn-ea"/>
              </a:rPr>
              <a:t>“自我”管理</a:t>
            </a:r>
            <a:endParaRPr lang="zh-CN" altLang="en-US" sz="2800" b="1" dirty="0">
              <a:solidFill>
                <a:srgbClr val="C00000"/>
              </a:solidFill>
              <a:latin typeface="+mn-ea"/>
            </a:endParaRPr>
          </a:p>
        </p:txBody>
      </p:sp>
      <p:graphicFrame>
        <p:nvGraphicFramePr>
          <p:cNvPr id="125958" name="Object 6"/>
          <p:cNvGraphicFramePr>
            <a:graphicFrameLocks noChangeAspect="1"/>
          </p:cNvGraphicFramePr>
          <p:nvPr>
            <p:extLst/>
          </p:nvPr>
        </p:nvGraphicFramePr>
        <p:xfrm>
          <a:off x="609600" y="2412702"/>
          <a:ext cx="1247775" cy="2682875"/>
        </p:xfrm>
        <a:graphic>
          <a:graphicData uri="http://schemas.openxmlformats.org/presentationml/2006/ole">
            <mc:AlternateContent xmlns:mc="http://schemas.openxmlformats.org/markup-compatibility/2006">
              <mc:Choice xmlns:v="urn:schemas-microsoft-com:vml" Requires="v">
                <p:oleObj spid="_x0000_s3618822" name="剪辑" r:id="rId4" imgW="1857600" imgH="3995640" progId="MS_ClipArt_Gallery.2">
                  <p:embed/>
                </p:oleObj>
              </mc:Choice>
              <mc:Fallback>
                <p:oleObj name="剪辑" r:id="rId4" imgW="1857600" imgH="39956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412702"/>
                        <a:ext cx="1247775" cy="2682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5959" name="AutoShape 7"/>
          <p:cNvSpPr>
            <a:spLocks noChangeArrowheads="1"/>
          </p:cNvSpPr>
          <p:nvPr/>
        </p:nvSpPr>
        <p:spPr bwMode="auto">
          <a:xfrm>
            <a:off x="1524000" y="1806525"/>
            <a:ext cx="5029200" cy="702766"/>
          </a:xfrm>
          <a:prstGeom prst="cloudCallout">
            <a:avLst>
              <a:gd name="adj1" fmla="val -44981"/>
              <a:gd name="adj2" fmla="val 108380"/>
            </a:avLst>
          </a:prstGeom>
          <a:solidFill>
            <a:srgbClr val="66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zh-CN" altLang="en-US" sz="2400">
                <a:latin typeface="+mn-ea"/>
              </a:rPr>
              <a:t>时间管理就是管理时间？</a:t>
            </a:r>
            <a:endParaRPr lang="zh-CN" altLang="en-US">
              <a:latin typeface="+mn-ea"/>
            </a:endParaRPr>
          </a:p>
        </p:txBody>
      </p:sp>
      <p:sp>
        <p:nvSpPr>
          <p:cNvPr id="7" name="Text Box 3"/>
          <p:cNvSpPr txBox="1">
            <a:spLocks noChangeArrowheads="1"/>
          </p:cNvSpPr>
          <p:nvPr/>
        </p:nvSpPr>
        <p:spPr bwMode="auto">
          <a:xfrm>
            <a:off x="2195736" y="414163"/>
            <a:ext cx="4572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00000"/>
              </a:lnSpc>
              <a:spcBef>
                <a:spcPct val="50000"/>
              </a:spcBef>
            </a:pPr>
            <a:r>
              <a:rPr lang="zh-CN" altLang="en-US" sz="3200" b="1" dirty="0" smtClean="0">
                <a:solidFill>
                  <a:srgbClr val="FF0000"/>
                </a:solidFill>
                <a:latin typeface="+mn-ea"/>
              </a:rPr>
              <a:t>什么是时间管理</a:t>
            </a:r>
            <a:endParaRPr lang="zh-CN" altLang="en-US" sz="3200" b="1" dirty="0">
              <a:solidFill>
                <a:srgbClr val="FF0000"/>
              </a:solidFill>
              <a:latin typeface="+mn-ea"/>
            </a:endParaRPr>
          </a:p>
        </p:txBody>
      </p:sp>
    </p:spTree>
    <p:extLst>
      <p:ext uri="{BB962C8B-B14F-4D97-AF65-F5344CB8AC3E}">
        <p14:creationId xmlns:p14="http://schemas.microsoft.com/office/powerpoint/2010/main" val="2330742471"/>
      </p:ext>
    </p:extLst>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灯片编号占位符 3"/>
          <p:cNvSpPr>
            <a:spLocks noGrp="1"/>
          </p:cNvSpPr>
          <p:nvPr>
            <p:ph type="sldNum" sz="quarter" idx="4294967295"/>
          </p:nvPr>
        </p:nvSpPr>
        <p:spPr>
          <a:xfrm>
            <a:off x="6553200" y="6248400"/>
            <a:ext cx="1905000" cy="457200"/>
          </a:xfrm>
          <a:prstGeom prst="rect">
            <a:avLst/>
          </a:prstGeom>
        </p:spPr>
        <p:txBody>
          <a:bodyPr/>
          <a:lstStyle/>
          <a:p>
            <a:fld id="{9C3150C5-23C5-48F5-A277-24584AA429F9}" type="slidenum">
              <a:rPr lang="en-US" altLang="zh-TW">
                <a:latin typeface="+mn-ea"/>
              </a:rPr>
              <a:pPr/>
              <a:t>108</a:t>
            </a:fld>
            <a:endParaRPr lang="en-US" altLang="zh-TW">
              <a:latin typeface="+mn-ea"/>
            </a:endParaRPr>
          </a:p>
        </p:txBody>
      </p:sp>
      <p:sp>
        <p:nvSpPr>
          <p:cNvPr id="6148" name="Text Box 4"/>
          <p:cNvSpPr txBox="1">
            <a:spLocks noChangeArrowheads="1"/>
          </p:cNvSpPr>
          <p:nvPr/>
        </p:nvSpPr>
        <p:spPr bwMode="auto">
          <a:xfrm>
            <a:off x="465535" y="1495425"/>
            <a:ext cx="615553" cy="4752975"/>
          </a:xfrm>
          <a:prstGeom prst="rect">
            <a:avLst/>
          </a:prstGeom>
          <a:solidFill>
            <a:srgbClr val="0070C0"/>
          </a:solidFill>
          <a:ln>
            <a:noFill/>
          </a:ln>
          <a:effectLst/>
          <a:extLst/>
        </p:spPr>
        <p:txBody>
          <a:bodyPr vert="eaVert">
            <a:spAutoFit/>
          </a:bodyPr>
          <a:lstStyle/>
          <a:p>
            <a:r>
              <a:rPr lang="zh-TW" altLang="en-US" sz="2800" b="1" dirty="0" smtClean="0">
                <a:solidFill>
                  <a:schemeClr val="bg1"/>
                </a:solidFill>
                <a:latin typeface="+mn-ea"/>
              </a:rPr>
              <a:t>你的时间管理出了什么问题？</a:t>
            </a:r>
            <a:endParaRPr lang="zh-TW" altLang="en-US" sz="2800" b="1" dirty="0">
              <a:solidFill>
                <a:schemeClr val="bg1"/>
              </a:solidFill>
              <a:latin typeface="+mn-ea"/>
            </a:endParaRPr>
          </a:p>
        </p:txBody>
      </p:sp>
      <p:sp>
        <p:nvSpPr>
          <p:cNvPr id="6149" name="Text Box 5"/>
          <p:cNvSpPr txBox="1">
            <a:spLocks noChangeArrowheads="1"/>
          </p:cNvSpPr>
          <p:nvPr/>
        </p:nvSpPr>
        <p:spPr bwMode="auto">
          <a:xfrm>
            <a:off x="1431079" y="1576387"/>
            <a:ext cx="34419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sz="2400" b="1" dirty="0" smtClean="0">
                <a:latin typeface="+mn-ea"/>
              </a:rPr>
              <a:t>一</a:t>
            </a:r>
            <a:r>
              <a:rPr lang="en-US" altLang="zh-TW" sz="2400" b="1" dirty="0" smtClean="0">
                <a:latin typeface="+mn-ea"/>
              </a:rPr>
              <a:t>. </a:t>
            </a:r>
            <a:r>
              <a:rPr lang="zh-TW" altLang="en-US" sz="2400" b="1" dirty="0" smtClean="0">
                <a:latin typeface="+mn-ea"/>
              </a:rPr>
              <a:t>无法管理外在的要求</a:t>
            </a:r>
            <a:endParaRPr lang="zh-TW" altLang="en-US" sz="2400" b="1" dirty="0">
              <a:latin typeface="+mn-ea"/>
            </a:endParaRPr>
          </a:p>
        </p:txBody>
      </p:sp>
      <p:sp>
        <p:nvSpPr>
          <p:cNvPr id="6150" name="Text Box 6"/>
          <p:cNvSpPr txBox="1">
            <a:spLocks noChangeArrowheads="1"/>
          </p:cNvSpPr>
          <p:nvPr/>
        </p:nvSpPr>
        <p:spPr bwMode="auto">
          <a:xfrm>
            <a:off x="1638300" y="2157432"/>
            <a:ext cx="68199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lang="zh-TW" altLang="en-US" sz="2000" dirty="0" smtClean="0">
                <a:latin typeface="+mn-ea"/>
              </a:rPr>
              <a:t>主管最大的困扰就是，太多来自外界的干扰，随时得放下手边的工作去做别的事情。</a:t>
            </a:r>
            <a:endParaRPr lang="zh-TW" altLang="en-US" sz="2000" dirty="0">
              <a:latin typeface="+mn-ea"/>
            </a:endParaRPr>
          </a:p>
        </p:txBody>
      </p:sp>
      <p:sp>
        <p:nvSpPr>
          <p:cNvPr id="6151" name="Text Box 7"/>
          <p:cNvSpPr txBox="1">
            <a:spLocks noChangeArrowheads="1"/>
          </p:cNvSpPr>
          <p:nvPr/>
        </p:nvSpPr>
        <p:spPr bwMode="auto">
          <a:xfrm>
            <a:off x="1660839" y="3871912"/>
            <a:ext cx="6797361" cy="2169825"/>
          </a:xfrm>
          <a:prstGeom prst="rect">
            <a:avLst/>
          </a:prstGeom>
          <a:solidFill>
            <a:schemeClr val="accent1">
              <a:lumMod val="60000"/>
              <a:lumOff val="40000"/>
            </a:schemeClr>
          </a:solidFill>
          <a:ln>
            <a:noFill/>
          </a:ln>
          <a:effectLst/>
          <a:extLst/>
        </p:spPr>
        <p:txBody>
          <a:bodyPr wrap="square">
            <a:spAutoFit/>
          </a:bodyPr>
          <a:lstStyle/>
          <a:p>
            <a:pPr>
              <a:lnSpc>
                <a:spcPct val="150000"/>
              </a:lnSpc>
            </a:pPr>
            <a:r>
              <a:rPr lang="zh-TW" altLang="en-US" dirty="0" smtClean="0">
                <a:latin typeface="+mn-ea"/>
              </a:rPr>
              <a:t>担任主管的责任之一就是集合多人的努力，共同完成一份工作。换句话说，主管的工作有很大的一部份需要与别人互动，外界的干扰是主管工作的一部份。</a:t>
            </a:r>
          </a:p>
          <a:p>
            <a:pPr>
              <a:lnSpc>
                <a:spcPct val="150000"/>
              </a:lnSpc>
            </a:pPr>
            <a:r>
              <a:rPr lang="zh-TW" altLang="en-US" dirty="0" smtClean="0">
                <a:latin typeface="+mn-ea"/>
              </a:rPr>
              <a:t>你可以排定某些时段做为你的缓冲时间，当有人临时找你需要讨论事情时，可以请他在你有空的时间再来。</a:t>
            </a:r>
            <a:endParaRPr lang="zh-TW" altLang="en-US" dirty="0">
              <a:latin typeface="+mn-ea"/>
            </a:endParaRPr>
          </a:p>
        </p:txBody>
      </p:sp>
      <p:sp>
        <p:nvSpPr>
          <p:cNvPr id="6153" name="Text Box 9"/>
          <p:cNvSpPr txBox="1">
            <a:spLocks noChangeArrowheads="1"/>
          </p:cNvSpPr>
          <p:nvPr/>
        </p:nvSpPr>
        <p:spPr bwMode="auto">
          <a:xfrm>
            <a:off x="1660839" y="3173095"/>
            <a:ext cx="4572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zh-TW" altLang="en-US" sz="2800" b="1" dirty="0" smtClean="0">
                <a:solidFill>
                  <a:srgbClr val="003399"/>
                </a:solidFill>
                <a:latin typeface="+mn-ea"/>
              </a:rPr>
              <a:t>缺乏说 “</a:t>
            </a:r>
            <a:r>
              <a:rPr kumimoji="0" lang="zh-TW" altLang="en-US" sz="2800" b="1" dirty="0" smtClean="0">
                <a:solidFill>
                  <a:srgbClr val="FB400D"/>
                </a:solidFill>
                <a:latin typeface="+mn-ea"/>
              </a:rPr>
              <a:t>不</a:t>
            </a:r>
            <a:r>
              <a:rPr kumimoji="0" lang="zh-TW" altLang="en-US" sz="2800" b="1" dirty="0" smtClean="0">
                <a:solidFill>
                  <a:srgbClr val="003399"/>
                </a:solidFill>
                <a:latin typeface="+mn-ea"/>
              </a:rPr>
              <a:t>” 的勇气</a:t>
            </a:r>
            <a:r>
              <a:rPr lang="zh-TW" altLang="en-US" sz="3200" b="1" dirty="0" smtClean="0">
                <a:latin typeface="+mn-ea"/>
              </a:rPr>
              <a:t>。</a:t>
            </a:r>
            <a:endParaRPr lang="zh-TW" altLang="en-US" sz="3200" b="1" dirty="0">
              <a:latin typeface="+mn-ea"/>
            </a:endParaRPr>
          </a:p>
        </p:txBody>
      </p:sp>
      <p:sp>
        <p:nvSpPr>
          <p:cNvPr id="9" name="Text Box 3"/>
          <p:cNvSpPr txBox="1">
            <a:spLocks noChangeArrowheads="1"/>
          </p:cNvSpPr>
          <p:nvPr/>
        </p:nvSpPr>
        <p:spPr bwMode="auto">
          <a:xfrm>
            <a:off x="2195736" y="414163"/>
            <a:ext cx="4572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00000"/>
              </a:lnSpc>
              <a:spcBef>
                <a:spcPct val="50000"/>
              </a:spcBef>
            </a:pPr>
            <a:r>
              <a:rPr lang="zh-CN" altLang="en-US" sz="3200" b="1" dirty="0" smtClean="0">
                <a:solidFill>
                  <a:srgbClr val="FF0000"/>
                </a:solidFill>
                <a:latin typeface="+mn-ea"/>
              </a:rPr>
              <a:t>什么是时间管理</a:t>
            </a:r>
            <a:endParaRPr lang="zh-CN" altLang="en-US" sz="3200" b="1" dirty="0">
              <a:solidFill>
                <a:srgbClr val="FF0000"/>
              </a:solidFill>
              <a:latin typeface="+mn-ea"/>
            </a:endParaRPr>
          </a:p>
        </p:txBody>
      </p:sp>
    </p:spTree>
    <p:extLst>
      <p:ext uri="{BB962C8B-B14F-4D97-AF65-F5344CB8AC3E}">
        <p14:creationId xmlns:p14="http://schemas.microsoft.com/office/powerpoint/2010/main" val="381616988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iterate type="lt">
                                    <p:tmPct val="100000"/>
                                  </p:iterate>
                                  <p:childTnLst>
                                    <p:set>
                                      <p:cBhvr>
                                        <p:cTn id="6" dur="1" fill="hold">
                                          <p:stCondLst>
                                            <p:cond delay="0"/>
                                          </p:stCondLst>
                                        </p:cTn>
                                        <p:tgtEl>
                                          <p:spTgt spid="6148"/>
                                        </p:tgtEl>
                                        <p:attrNameLst>
                                          <p:attrName>style.visibility</p:attrName>
                                        </p:attrNameLst>
                                      </p:cBhvr>
                                      <p:to>
                                        <p:strVal val="visible"/>
                                      </p:to>
                                    </p:set>
                                    <p:anim calcmode="lin" valueType="num">
                                      <p:cBhvr additive="base">
                                        <p:cTn id="7" dur="75" fill="hold"/>
                                        <p:tgtEl>
                                          <p:spTgt spid="6148"/>
                                        </p:tgtEl>
                                        <p:attrNameLst>
                                          <p:attrName>ppt_x</p:attrName>
                                        </p:attrNameLst>
                                      </p:cBhvr>
                                      <p:tavLst>
                                        <p:tav tm="0">
                                          <p:val>
                                            <p:strVal val="0-#ppt_w/2"/>
                                          </p:val>
                                        </p:tav>
                                        <p:tav tm="100000">
                                          <p:val>
                                            <p:strVal val="#ppt_x"/>
                                          </p:val>
                                        </p:tav>
                                      </p:tavLst>
                                    </p:anim>
                                    <p:anim calcmode="lin" valueType="num">
                                      <p:cBhvr additive="base">
                                        <p:cTn id="8" dur="75" fill="hold"/>
                                        <p:tgtEl>
                                          <p:spTgt spid="614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975"/>
                            </p:stCondLst>
                            <p:childTnLst>
                              <p:par>
                                <p:cTn id="10" presetID="14" presetClass="entr" presetSubtype="10" fill="hold" grpId="0" nodeType="afterEffect">
                                  <p:stCondLst>
                                    <p:cond delay="0"/>
                                  </p:stCondLst>
                                  <p:childTnLst>
                                    <p:set>
                                      <p:cBhvr>
                                        <p:cTn id="11" dur="1" fill="hold">
                                          <p:stCondLst>
                                            <p:cond delay="0"/>
                                          </p:stCondLst>
                                        </p:cTn>
                                        <p:tgtEl>
                                          <p:spTgt spid="6149"/>
                                        </p:tgtEl>
                                        <p:attrNameLst>
                                          <p:attrName>style.visibility</p:attrName>
                                        </p:attrNameLst>
                                      </p:cBhvr>
                                      <p:to>
                                        <p:strVal val="visible"/>
                                      </p:to>
                                    </p:set>
                                    <p:animEffect transition="in" filter="randombar(horizontal)">
                                      <p:cBhvr>
                                        <p:cTn id="12" dur="500"/>
                                        <p:tgtEl>
                                          <p:spTgt spid="6149"/>
                                        </p:tgtEl>
                                      </p:cBhvr>
                                    </p:animEffect>
                                  </p:childTnLst>
                                </p:cTn>
                              </p:par>
                            </p:childTnLst>
                          </p:cTn>
                        </p:par>
                        <p:par>
                          <p:cTn id="13" fill="hold" nodeType="afterGroup">
                            <p:stCondLst>
                              <p:cond delay="1475"/>
                            </p:stCondLst>
                            <p:childTnLst>
                              <p:par>
                                <p:cTn id="14" presetID="14" presetClass="entr" presetSubtype="10" fill="hold" grpId="0" nodeType="afterEffect">
                                  <p:stCondLst>
                                    <p:cond delay="0"/>
                                  </p:stCondLst>
                                  <p:childTnLst>
                                    <p:set>
                                      <p:cBhvr>
                                        <p:cTn id="15" dur="1" fill="hold">
                                          <p:stCondLst>
                                            <p:cond delay="0"/>
                                          </p:stCondLst>
                                        </p:cTn>
                                        <p:tgtEl>
                                          <p:spTgt spid="6150"/>
                                        </p:tgtEl>
                                        <p:attrNameLst>
                                          <p:attrName>style.visibility</p:attrName>
                                        </p:attrNameLst>
                                      </p:cBhvr>
                                      <p:to>
                                        <p:strVal val="visible"/>
                                      </p:to>
                                    </p:set>
                                    <p:animEffect transition="in" filter="randombar(horizontal)">
                                      <p:cBhvr>
                                        <p:cTn id="16" dur="500"/>
                                        <p:tgtEl>
                                          <p:spTgt spid="6150"/>
                                        </p:tgtEl>
                                      </p:cBhvr>
                                    </p:animEffect>
                                  </p:childTnLst>
                                </p:cTn>
                              </p:par>
                            </p:childTnLst>
                          </p:cTn>
                        </p:par>
                        <p:par>
                          <p:cTn id="17" fill="hold" nodeType="afterGroup">
                            <p:stCondLst>
                              <p:cond delay="1975"/>
                            </p:stCondLst>
                            <p:childTnLst>
                              <p:par>
                                <p:cTn id="18" presetID="2" presetClass="entr" presetSubtype="8" fill="hold" grpId="0" nodeType="afterEffect">
                                  <p:stCondLst>
                                    <p:cond delay="0"/>
                                  </p:stCondLst>
                                  <p:childTnLst>
                                    <p:set>
                                      <p:cBhvr>
                                        <p:cTn id="19" dur="1" fill="hold">
                                          <p:stCondLst>
                                            <p:cond delay="0"/>
                                          </p:stCondLst>
                                        </p:cTn>
                                        <p:tgtEl>
                                          <p:spTgt spid="6153"/>
                                        </p:tgtEl>
                                        <p:attrNameLst>
                                          <p:attrName>style.visibility</p:attrName>
                                        </p:attrNameLst>
                                      </p:cBhvr>
                                      <p:to>
                                        <p:strVal val="visible"/>
                                      </p:to>
                                    </p:set>
                                    <p:anim calcmode="lin" valueType="num">
                                      <p:cBhvr additive="base">
                                        <p:cTn id="20" dur="500" fill="hold"/>
                                        <p:tgtEl>
                                          <p:spTgt spid="6153"/>
                                        </p:tgtEl>
                                        <p:attrNameLst>
                                          <p:attrName>ppt_x</p:attrName>
                                        </p:attrNameLst>
                                      </p:cBhvr>
                                      <p:tavLst>
                                        <p:tav tm="0">
                                          <p:val>
                                            <p:strVal val="0-#ppt_w/2"/>
                                          </p:val>
                                        </p:tav>
                                        <p:tav tm="100000">
                                          <p:val>
                                            <p:strVal val="#ppt_x"/>
                                          </p:val>
                                        </p:tav>
                                      </p:tavLst>
                                    </p:anim>
                                    <p:anim calcmode="lin" valueType="num">
                                      <p:cBhvr additive="base">
                                        <p:cTn id="21" dur="500" fill="hold"/>
                                        <p:tgtEl>
                                          <p:spTgt spid="6153"/>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2475"/>
                            </p:stCondLst>
                            <p:childTnLst>
                              <p:par>
                                <p:cTn id="23" presetID="4" presetClass="entr" presetSubtype="16" fill="hold" grpId="0" nodeType="afterEffect">
                                  <p:stCondLst>
                                    <p:cond delay="0"/>
                                  </p:stCondLst>
                                  <p:childTnLst>
                                    <p:set>
                                      <p:cBhvr>
                                        <p:cTn id="24" dur="1" fill="hold">
                                          <p:stCondLst>
                                            <p:cond delay="0"/>
                                          </p:stCondLst>
                                        </p:cTn>
                                        <p:tgtEl>
                                          <p:spTgt spid="6151"/>
                                        </p:tgtEl>
                                        <p:attrNameLst>
                                          <p:attrName>style.visibility</p:attrName>
                                        </p:attrNameLst>
                                      </p:cBhvr>
                                      <p:to>
                                        <p:strVal val="visible"/>
                                      </p:to>
                                    </p:set>
                                    <p:animEffect transition="in" filter="box(in)">
                                      <p:cBhvr>
                                        <p:cTn id="25"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autoUpdateAnimBg="0"/>
      <p:bldP spid="6149" grpId="0" autoUpdateAnimBg="0"/>
      <p:bldP spid="6150" grpId="0" autoUpdateAnimBg="0"/>
      <p:bldP spid="6151" grpId="0" animBg="1" autoUpdateAnimBg="0"/>
      <p:bldP spid="6153" grpId="0"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灯片编号占位符 3"/>
          <p:cNvSpPr>
            <a:spLocks noGrp="1"/>
          </p:cNvSpPr>
          <p:nvPr>
            <p:ph type="sldNum" sz="quarter" idx="4294967295"/>
          </p:nvPr>
        </p:nvSpPr>
        <p:spPr>
          <a:xfrm>
            <a:off x="6553200" y="6248400"/>
            <a:ext cx="1905000" cy="457200"/>
          </a:xfrm>
          <a:prstGeom prst="rect">
            <a:avLst/>
          </a:prstGeom>
        </p:spPr>
        <p:txBody>
          <a:bodyPr/>
          <a:lstStyle/>
          <a:p>
            <a:fld id="{F21D0E68-F3A8-4E09-BA39-AD64EFFB96E6}" type="slidenum">
              <a:rPr lang="en-US" altLang="zh-TW">
                <a:latin typeface="+mn-ea"/>
              </a:rPr>
              <a:pPr/>
              <a:t>109</a:t>
            </a:fld>
            <a:endParaRPr lang="en-US" altLang="zh-TW">
              <a:latin typeface="+mn-ea"/>
            </a:endParaRPr>
          </a:p>
        </p:txBody>
      </p:sp>
      <p:sp>
        <p:nvSpPr>
          <p:cNvPr id="7172" name="Text Box 4"/>
          <p:cNvSpPr txBox="1">
            <a:spLocks noChangeArrowheads="1"/>
          </p:cNvSpPr>
          <p:nvPr/>
        </p:nvSpPr>
        <p:spPr bwMode="auto">
          <a:xfrm>
            <a:off x="572890" y="1477757"/>
            <a:ext cx="615553" cy="4652963"/>
          </a:xfrm>
          <a:prstGeom prst="rect">
            <a:avLst/>
          </a:prstGeom>
          <a:solidFill>
            <a:srgbClr val="0070C0"/>
          </a:solidFill>
          <a:ln>
            <a:noFill/>
          </a:ln>
          <a:effectLst/>
          <a:extLst/>
        </p:spPr>
        <p:txBody>
          <a:bodyPr vert="eaVert">
            <a:spAutoFit/>
          </a:bodyPr>
          <a:lstStyle/>
          <a:p>
            <a:r>
              <a:rPr lang="zh-TW" altLang="en-US" sz="2800" b="1" smtClean="0">
                <a:solidFill>
                  <a:schemeClr val="bg1"/>
                </a:solidFill>
                <a:latin typeface="+mn-ea"/>
              </a:rPr>
              <a:t>你的时间管理出了什么问题？</a:t>
            </a:r>
            <a:endParaRPr lang="zh-TW" altLang="en-US" sz="2800" b="1" dirty="0">
              <a:solidFill>
                <a:schemeClr val="bg1"/>
              </a:solidFill>
              <a:latin typeface="+mn-ea"/>
            </a:endParaRPr>
          </a:p>
        </p:txBody>
      </p:sp>
      <p:sp>
        <p:nvSpPr>
          <p:cNvPr id="7173" name="Text Box 5"/>
          <p:cNvSpPr txBox="1">
            <a:spLocks noChangeArrowheads="1"/>
          </p:cNvSpPr>
          <p:nvPr/>
        </p:nvSpPr>
        <p:spPr bwMode="auto">
          <a:xfrm>
            <a:off x="1547664" y="1477757"/>
            <a:ext cx="25186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sz="2400" b="1" dirty="0" smtClean="0">
                <a:latin typeface="+mn-ea"/>
              </a:rPr>
              <a:t>二</a:t>
            </a:r>
            <a:r>
              <a:rPr lang="en-US" altLang="zh-TW" sz="2400" b="1" dirty="0" smtClean="0">
                <a:latin typeface="+mn-ea"/>
              </a:rPr>
              <a:t>. </a:t>
            </a:r>
            <a:r>
              <a:rPr lang="zh-TW" altLang="en-US" sz="2400" b="1" dirty="0" smtClean="0">
                <a:latin typeface="+mn-ea"/>
              </a:rPr>
              <a:t>做事没有方法</a:t>
            </a:r>
            <a:endParaRPr lang="zh-TW" altLang="en-US" sz="2400" b="1" dirty="0">
              <a:latin typeface="+mn-ea"/>
            </a:endParaRPr>
          </a:p>
        </p:txBody>
      </p:sp>
      <p:sp>
        <p:nvSpPr>
          <p:cNvPr id="7174" name="Text Box 6"/>
          <p:cNvSpPr txBox="1">
            <a:spLocks noChangeArrowheads="1"/>
          </p:cNvSpPr>
          <p:nvPr/>
        </p:nvSpPr>
        <p:spPr bwMode="auto">
          <a:xfrm>
            <a:off x="1569368" y="2142821"/>
            <a:ext cx="6649944" cy="101566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lang="zh-TW" altLang="en-US" sz="2000" dirty="0" smtClean="0">
                <a:latin typeface="+mn-ea"/>
              </a:rPr>
              <a:t>我们常运用自己所熟悉或直觉想到的方法做事，但事实上，这并不是最有效率的方法。</a:t>
            </a:r>
            <a:endParaRPr lang="zh-TW" altLang="en-US" sz="2000" dirty="0">
              <a:latin typeface="+mn-ea"/>
            </a:endParaRPr>
          </a:p>
        </p:txBody>
      </p:sp>
      <p:sp>
        <p:nvSpPr>
          <p:cNvPr id="7175" name="Text Box 7"/>
          <p:cNvSpPr txBox="1">
            <a:spLocks noChangeArrowheads="1"/>
          </p:cNvSpPr>
          <p:nvPr/>
        </p:nvSpPr>
        <p:spPr bwMode="auto">
          <a:xfrm>
            <a:off x="1576362" y="3396993"/>
            <a:ext cx="6927850" cy="1338828"/>
          </a:xfrm>
          <a:prstGeom prst="rect">
            <a:avLst/>
          </a:prstGeom>
          <a:solidFill>
            <a:schemeClr val="accent1">
              <a:lumMod val="60000"/>
              <a:lumOff val="40000"/>
            </a:schemeClr>
          </a:solidFill>
          <a:ln>
            <a:noFill/>
          </a:ln>
          <a:effectLst/>
          <a:extLst/>
        </p:spPr>
        <p:txBody>
          <a:bodyPr>
            <a:spAutoFit/>
          </a:bodyPr>
          <a:lstStyle/>
          <a:p>
            <a:pPr>
              <a:lnSpc>
                <a:spcPct val="150000"/>
              </a:lnSpc>
            </a:pPr>
            <a:r>
              <a:rPr lang="zh-TW" altLang="en-US" dirty="0" smtClean="0">
                <a:latin typeface="+mn-ea"/>
              </a:rPr>
              <a:t>完成一件事情，可以有许多方法，重点在于你能否找出最快速的方法。不要毫不考虑的就直接做了，先花几分钟的时间衡量一下，有什么方法可以更有效率的完成事情？</a:t>
            </a:r>
            <a:endParaRPr lang="zh-TW" altLang="en-US" dirty="0">
              <a:latin typeface="+mn-ea"/>
            </a:endParaRPr>
          </a:p>
        </p:txBody>
      </p:sp>
      <p:sp>
        <p:nvSpPr>
          <p:cNvPr id="7177" name="Text Box 9"/>
          <p:cNvSpPr txBox="1">
            <a:spLocks noChangeArrowheads="1"/>
          </p:cNvSpPr>
          <p:nvPr/>
        </p:nvSpPr>
        <p:spPr bwMode="auto">
          <a:xfrm>
            <a:off x="1576362" y="5102101"/>
            <a:ext cx="6881838" cy="40011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TW" sz="2000" dirty="0">
                <a:solidFill>
                  <a:srgbClr val="000099"/>
                </a:solidFill>
                <a:latin typeface="+mn-ea"/>
                <a:sym typeface="Wingdings" panose="05000000000000000000" pitchFamily="2" charset="2"/>
              </a:rPr>
              <a:t> </a:t>
            </a:r>
            <a:r>
              <a:rPr lang="zh-TW" altLang="en-US" sz="2000" dirty="0" smtClean="0">
                <a:solidFill>
                  <a:srgbClr val="000099"/>
                </a:solidFill>
                <a:latin typeface="+mn-ea"/>
              </a:rPr>
              <a:t>尽快完成最关键的部份</a:t>
            </a:r>
            <a:r>
              <a:rPr lang="en-US" altLang="zh-TW" sz="2000" dirty="0" smtClean="0">
                <a:solidFill>
                  <a:srgbClr val="000099"/>
                </a:solidFill>
                <a:latin typeface="+mn-ea"/>
              </a:rPr>
              <a:t>, </a:t>
            </a:r>
            <a:r>
              <a:rPr lang="zh-TW" altLang="en-US" sz="2000" dirty="0" smtClean="0">
                <a:solidFill>
                  <a:srgbClr val="000099"/>
                </a:solidFill>
                <a:latin typeface="+mn-ea"/>
              </a:rPr>
              <a:t>让事情看起来像做完 </a:t>
            </a:r>
            <a:r>
              <a:rPr lang="en-US" altLang="zh-TW" sz="2000" dirty="0" smtClean="0">
                <a:solidFill>
                  <a:srgbClr val="000099"/>
                </a:solidFill>
                <a:latin typeface="+mn-ea"/>
              </a:rPr>
              <a:t>80</a:t>
            </a:r>
            <a:r>
              <a:rPr lang="en-US" altLang="zh-TW" sz="2000" dirty="0">
                <a:solidFill>
                  <a:srgbClr val="000099"/>
                </a:solidFill>
                <a:latin typeface="+mn-ea"/>
              </a:rPr>
              <a:t>% </a:t>
            </a:r>
            <a:r>
              <a:rPr lang="zh-TW" altLang="en-US" sz="2000" dirty="0">
                <a:solidFill>
                  <a:srgbClr val="000099"/>
                </a:solidFill>
                <a:latin typeface="+mn-ea"/>
              </a:rPr>
              <a:t>一般</a:t>
            </a:r>
            <a:r>
              <a:rPr lang="zh-TW" altLang="en-US" sz="2000" dirty="0">
                <a:latin typeface="+mn-ea"/>
              </a:rPr>
              <a:t>。 </a:t>
            </a:r>
          </a:p>
        </p:txBody>
      </p:sp>
      <p:sp>
        <p:nvSpPr>
          <p:cNvPr id="9" name="Text Box 3"/>
          <p:cNvSpPr txBox="1">
            <a:spLocks noChangeArrowheads="1"/>
          </p:cNvSpPr>
          <p:nvPr/>
        </p:nvSpPr>
        <p:spPr bwMode="auto">
          <a:xfrm>
            <a:off x="2195736" y="414163"/>
            <a:ext cx="4572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00000"/>
              </a:lnSpc>
              <a:spcBef>
                <a:spcPct val="50000"/>
              </a:spcBef>
            </a:pPr>
            <a:r>
              <a:rPr lang="zh-CN" altLang="en-US" sz="3200" b="1" dirty="0" smtClean="0">
                <a:solidFill>
                  <a:srgbClr val="FF0000"/>
                </a:solidFill>
                <a:latin typeface="+mn-ea"/>
              </a:rPr>
              <a:t>什么是时间管理</a:t>
            </a:r>
            <a:endParaRPr lang="zh-CN" altLang="en-US" sz="3200" b="1" dirty="0">
              <a:solidFill>
                <a:srgbClr val="FF0000"/>
              </a:solidFill>
              <a:latin typeface="+mn-ea"/>
            </a:endParaRPr>
          </a:p>
        </p:txBody>
      </p:sp>
    </p:spTree>
    <p:extLst>
      <p:ext uri="{BB962C8B-B14F-4D97-AF65-F5344CB8AC3E}">
        <p14:creationId xmlns:p14="http://schemas.microsoft.com/office/powerpoint/2010/main" val="12845961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additive="base">
                                        <p:cTn id="7" dur="500" fill="hold"/>
                                        <p:tgtEl>
                                          <p:spTgt spid="7172"/>
                                        </p:tgtEl>
                                        <p:attrNameLst>
                                          <p:attrName>ppt_x</p:attrName>
                                        </p:attrNameLst>
                                      </p:cBhvr>
                                      <p:tavLst>
                                        <p:tav tm="0">
                                          <p:val>
                                            <p:strVal val="#ppt_x"/>
                                          </p:val>
                                        </p:tav>
                                        <p:tav tm="100000">
                                          <p:val>
                                            <p:strVal val="#ppt_x"/>
                                          </p:val>
                                        </p:tav>
                                      </p:tavLst>
                                    </p:anim>
                                    <p:anim calcmode="lin" valueType="num">
                                      <p:cBhvr additive="base">
                                        <p:cTn id="8" dur="500" fill="hold"/>
                                        <p:tgtEl>
                                          <p:spTgt spid="7172"/>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173"/>
                                        </p:tgtEl>
                                        <p:attrNameLst>
                                          <p:attrName>style.visibility</p:attrName>
                                        </p:attrNameLst>
                                      </p:cBhvr>
                                      <p:to>
                                        <p:strVal val="visible"/>
                                      </p:to>
                                    </p:set>
                                    <p:anim calcmode="lin" valueType="num">
                                      <p:cBhvr additive="base">
                                        <p:cTn id="12" dur="500" fill="hold"/>
                                        <p:tgtEl>
                                          <p:spTgt spid="7173"/>
                                        </p:tgtEl>
                                        <p:attrNameLst>
                                          <p:attrName>ppt_x</p:attrName>
                                        </p:attrNameLst>
                                      </p:cBhvr>
                                      <p:tavLst>
                                        <p:tav tm="0">
                                          <p:val>
                                            <p:strVal val="0-#ppt_w/2"/>
                                          </p:val>
                                        </p:tav>
                                        <p:tav tm="100000">
                                          <p:val>
                                            <p:strVal val="#ppt_x"/>
                                          </p:val>
                                        </p:tav>
                                      </p:tavLst>
                                    </p:anim>
                                    <p:anim calcmode="lin" valueType="num">
                                      <p:cBhvr additive="base">
                                        <p:cTn id="13" dur="500" fill="hold"/>
                                        <p:tgtEl>
                                          <p:spTgt spid="717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7174"/>
                                        </p:tgtEl>
                                        <p:attrNameLst>
                                          <p:attrName>style.visibility</p:attrName>
                                        </p:attrNameLst>
                                      </p:cBhvr>
                                      <p:to>
                                        <p:strVal val="visible"/>
                                      </p:to>
                                    </p:set>
                                    <p:anim calcmode="lin" valueType="num">
                                      <p:cBhvr additive="base">
                                        <p:cTn id="17" dur="500" fill="hold"/>
                                        <p:tgtEl>
                                          <p:spTgt spid="7174"/>
                                        </p:tgtEl>
                                        <p:attrNameLst>
                                          <p:attrName>ppt_x</p:attrName>
                                        </p:attrNameLst>
                                      </p:cBhvr>
                                      <p:tavLst>
                                        <p:tav tm="0">
                                          <p:val>
                                            <p:strVal val="0-#ppt_w/2"/>
                                          </p:val>
                                        </p:tav>
                                        <p:tav tm="100000">
                                          <p:val>
                                            <p:strVal val="#ppt_x"/>
                                          </p:val>
                                        </p:tav>
                                      </p:tavLst>
                                    </p:anim>
                                    <p:anim calcmode="lin" valueType="num">
                                      <p:cBhvr additive="base">
                                        <p:cTn id="18" dur="500" fill="hold"/>
                                        <p:tgtEl>
                                          <p:spTgt spid="7174"/>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7175"/>
                                        </p:tgtEl>
                                        <p:attrNameLst>
                                          <p:attrName>style.visibility</p:attrName>
                                        </p:attrNameLst>
                                      </p:cBhvr>
                                      <p:to>
                                        <p:strVal val="visible"/>
                                      </p:to>
                                    </p:set>
                                    <p:anim calcmode="lin" valueType="num">
                                      <p:cBhvr additive="base">
                                        <p:cTn id="22" dur="500" fill="hold"/>
                                        <p:tgtEl>
                                          <p:spTgt spid="7175"/>
                                        </p:tgtEl>
                                        <p:attrNameLst>
                                          <p:attrName>ppt_x</p:attrName>
                                        </p:attrNameLst>
                                      </p:cBhvr>
                                      <p:tavLst>
                                        <p:tav tm="0">
                                          <p:val>
                                            <p:strVal val="#ppt_x"/>
                                          </p:val>
                                        </p:tav>
                                        <p:tav tm="100000">
                                          <p:val>
                                            <p:strVal val="#ppt_x"/>
                                          </p:val>
                                        </p:tav>
                                      </p:tavLst>
                                    </p:anim>
                                    <p:anim calcmode="lin" valueType="num">
                                      <p:cBhvr additive="base">
                                        <p:cTn id="23" dur="500" fill="hold"/>
                                        <p:tgtEl>
                                          <p:spTgt spid="7175"/>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7177"/>
                                        </p:tgtEl>
                                        <p:attrNameLst>
                                          <p:attrName>style.visibility</p:attrName>
                                        </p:attrNameLst>
                                      </p:cBhvr>
                                      <p:to>
                                        <p:strVal val="visible"/>
                                      </p:to>
                                    </p:set>
                                    <p:anim calcmode="lin" valueType="num">
                                      <p:cBhvr additive="base">
                                        <p:cTn id="27" dur="500" fill="hold"/>
                                        <p:tgtEl>
                                          <p:spTgt spid="7177"/>
                                        </p:tgtEl>
                                        <p:attrNameLst>
                                          <p:attrName>ppt_x</p:attrName>
                                        </p:attrNameLst>
                                      </p:cBhvr>
                                      <p:tavLst>
                                        <p:tav tm="0">
                                          <p:val>
                                            <p:strVal val="#ppt_x"/>
                                          </p:val>
                                        </p:tav>
                                        <p:tav tm="100000">
                                          <p:val>
                                            <p:strVal val="#ppt_x"/>
                                          </p:val>
                                        </p:tav>
                                      </p:tavLst>
                                    </p:anim>
                                    <p:anim calcmode="lin" valueType="num">
                                      <p:cBhvr additive="base">
                                        <p:cTn id="28" dur="500" fill="hold"/>
                                        <p:tgtEl>
                                          <p:spTgt spid="71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autoUpdateAnimBg="0"/>
      <p:bldP spid="7173" grpId="0" autoUpdateAnimBg="0"/>
      <p:bldP spid="7174" grpId="0"/>
      <p:bldP spid="7175" grpId="0" animBg="1" autoUpdateAnimBg="0"/>
      <p:bldP spid="717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灯片编号占位符 3"/>
          <p:cNvSpPr>
            <a:spLocks noGrp="1"/>
          </p:cNvSpPr>
          <p:nvPr>
            <p:ph type="sldNum" sz="quarter" idx="4"/>
          </p:nvPr>
        </p:nvSpPr>
        <p:spPr/>
        <p:txBody>
          <a:bodyPr/>
          <a:lstStyle/>
          <a:p>
            <a:fld id="{86D43C70-247D-4803-89A8-EBB1ADB37624}" type="slidenum">
              <a:rPr lang="en-US" altLang="zh-CN"/>
              <a:pPr/>
              <a:t>11</a:t>
            </a:fld>
            <a:endParaRPr lang="en-US" altLang="zh-CN" dirty="0"/>
          </a:p>
        </p:txBody>
      </p:sp>
      <p:sp>
        <p:nvSpPr>
          <p:cNvPr id="25602" name="Text Box 2"/>
          <p:cNvSpPr txBox="1">
            <a:spLocks noChangeArrowheads="1"/>
          </p:cNvSpPr>
          <p:nvPr/>
        </p:nvSpPr>
        <p:spPr bwMode="auto">
          <a:xfrm>
            <a:off x="467544" y="1469531"/>
            <a:ext cx="914400" cy="4664996"/>
          </a:xfrm>
          <a:prstGeom prst="rect">
            <a:avLst/>
          </a:prstGeom>
          <a:noFill/>
          <a:ln w="38100">
            <a:solidFill>
              <a:srgbClr val="002060"/>
            </a:solidFill>
            <a:miter lim="800000"/>
            <a:headEnd/>
            <a:tailEnd/>
          </a:ln>
          <a:effectLst/>
        </p:spPr>
        <p:txBody>
          <a:bodyPr lIns="90000" tIns="46800" rIns="90000" bIns="46800">
            <a:spAutoFit/>
          </a:bodyPr>
          <a:lstStyle/>
          <a:p>
            <a:pPr algn="ctr">
              <a:lnSpc>
                <a:spcPts val="3000"/>
              </a:lnSpc>
              <a:spcBef>
                <a:spcPct val="50000"/>
              </a:spcBef>
            </a:pPr>
            <a:r>
              <a:rPr lang="zh-CN" altLang="en-US" sz="2800" b="1" dirty="0">
                <a:solidFill>
                  <a:srgbClr val="C00000"/>
                </a:solidFill>
                <a:ea typeface="华文琥珀" pitchFamily="2" charset="-122"/>
              </a:rPr>
              <a:t>投入</a:t>
            </a:r>
          </a:p>
          <a:p>
            <a:pPr algn="ctr">
              <a:lnSpc>
                <a:spcPts val="3000"/>
              </a:lnSpc>
              <a:spcBef>
                <a:spcPct val="50000"/>
              </a:spcBef>
            </a:pPr>
            <a:r>
              <a:rPr lang="zh-CN" altLang="en-US" b="1" dirty="0">
                <a:latin typeface="微软雅黑" pitchFamily="34" charset="-122"/>
                <a:ea typeface="微软雅黑" pitchFamily="34" charset="-122"/>
              </a:rPr>
              <a:t>人力</a:t>
            </a:r>
          </a:p>
          <a:p>
            <a:pPr algn="ctr">
              <a:lnSpc>
                <a:spcPts val="3000"/>
              </a:lnSpc>
              <a:spcBef>
                <a:spcPct val="50000"/>
              </a:spcBef>
            </a:pPr>
            <a:r>
              <a:rPr lang="zh-CN" altLang="en-US" b="1" dirty="0">
                <a:latin typeface="微软雅黑" pitchFamily="34" charset="-122"/>
                <a:ea typeface="微软雅黑" pitchFamily="34" charset="-122"/>
              </a:rPr>
              <a:t>物料</a:t>
            </a:r>
          </a:p>
          <a:p>
            <a:pPr algn="ctr">
              <a:lnSpc>
                <a:spcPts val="3000"/>
              </a:lnSpc>
              <a:spcBef>
                <a:spcPct val="50000"/>
              </a:spcBef>
            </a:pPr>
            <a:r>
              <a:rPr lang="zh-CN" altLang="en-US" b="1" dirty="0">
                <a:latin typeface="微软雅黑" pitchFamily="34" charset="-122"/>
                <a:ea typeface="微软雅黑" pitchFamily="34" charset="-122"/>
              </a:rPr>
              <a:t>设备</a:t>
            </a:r>
          </a:p>
          <a:p>
            <a:pPr algn="ctr">
              <a:lnSpc>
                <a:spcPts val="3000"/>
              </a:lnSpc>
              <a:spcBef>
                <a:spcPct val="50000"/>
              </a:spcBef>
            </a:pPr>
            <a:r>
              <a:rPr lang="zh-CN" altLang="en-US" b="1" dirty="0">
                <a:latin typeface="微软雅黑" pitchFamily="34" charset="-122"/>
                <a:ea typeface="微软雅黑" pitchFamily="34" charset="-122"/>
              </a:rPr>
              <a:t>技术</a:t>
            </a:r>
          </a:p>
          <a:p>
            <a:pPr algn="ctr">
              <a:lnSpc>
                <a:spcPts val="3000"/>
              </a:lnSpc>
              <a:spcBef>
                <a:spcPct val="50000"/>
              </a:spcBef>
            </a:pPr>
            <a:r>
              <a:rPr lang="zh-CN" altLang="en-US" b="1" dirty="0">
                <a:latin typeface="微软雅黑" pitchFamily="34" charset="-122"/>
                <a:ea typeface="微软雅黑" pitchFamily="34" charset="-122"/>
              </a:rPr>
              <a:t>信息</a:t>
            </a:r>
          </a:p>
          <a:p>
            <a:pPr algn="ctr">
              <a:lnSpc>
                <a:spcPts val="3000"/>
              </a:lnSpc>
              <a:spcBef>
                <a:spcPct val="50000"/>
              </a:spcBef>
            </a:pPr>
            <a:r>
              <a:rPr lang="zh-CN" altLang="en-US" b="1" dirty="0">
                <a:latin typeface="微软雅黑" pitchFamily="34" charset="-122"/>
                <a:ea typeface="微软雅黑" pitchFamily="34" charset="-122"/>
              </a:rPr>
              <a:t>能源</a:t>
            </a:r>
          </a:p>
          <a:p>
            <a:pPr algn="ctr">
              <a:lnSpc>
                <a:spcPts val="3000"/>
              </a:lnSpc>
              <a:spcBef>
                <a:spcPct val="50000"/>
              </a:spcBef>
            </a:pPr>
            <a:r>
              <a:rPr lang="zh-CN" altLang="en-US" b="1" dirty="0">
                <a:latin typeface="微软雅黑" pitchFamily="34" charset="-122"/>
                <a:ea typeface="微软雅黑" pitchFamily="34" charset="-122"/>
              </a:rPr>
              <a:t>土地</a:t>
            </a:r>
          </a:p>
          <a:p>
            <a:pPr algn="ctr">
              <a:lnSpc>
                <a:spcPts val="3000"/>
              </a:lnSpc>
              <a:spcBef>
                <a:spcPct val="50000"/>
              </a:spcBef>
            </a:pPr>
            <a:r>
              <a:rPr lang="zh-CN" altLang="en-US" b="1" dirty="0">
                <a:latin typeface="微软雅黑" pitchFamily="34" charset="-122"/>
                <a:ea typeface="微软雅黑" pitchFamily="34" charset="-122"/>
              </a:rPr>
              <a:t>资金</a:t>
            </a:r>
          </a:p>
        </p:txBody>
      </p:sp>
      <p:sp>
        <p:nvSpPr>
          <p:cNvPr id="25603" name="Text Box 3"/>
          <p:cNvSpPr txBox="1">
            <a:spLocks noChangeArrowheads="1"/>
          </p:cNvSpPr>
          <p:nvPr/>
        </p:nvSpPr>
        <p:spPr bwMode="auto">
          <a:xfrm>
            <a:off x="3131840" y="1340771"/>
            <a:ext cx="2667000" cy="402291"/>
          </a:xfrm>
          <a:prstGeom prst="rect">
            <a:avLst/>
          </a:prstGeom>
          <a:noFill/>
          <a:ln w="38100">
            <a:solidFill>
              <a:srgbClr val="002060"/>
            </a:solidFill>
            <a:miter lim="800000"/>
            <a:headEnd/>
            <a:tailEnd/>
          </a:ln>
          <a:effectLst/>
        </p:spPr>
        <p:txBody>
          <a:bodyPr lIns="90000" tIns="46800" rIns="90000" bIns="46800">
            <a:spAutoFit/>
          </a:bodyPr>
          <a:lstStyle/>
          <a:p>
            <a:pPr algn="ctr">
              <a:spcBef>
                <a:spcPct val="50000"/>
              </a:spcBef>
            </a:pPr>
            <a:r>
              <a:rPr lang="zh-CN" altLang="en-US" sz="2000" b="1">
                <a:latin typeface="微软雅黑" pitchFamily="34" charset="-122"/>
                <a:ea typeface="微软雅黑" pitchFamily="34" charset="-122"/>
              </a:rPr>
              <a:t>顾客或用户的参与</a:t>
            </a:r>
          </a:p>
        </p:txBody>
      </p:sp>
      <p:sp>
        <p:nvSpPr>
          <p:cNvPr id="25609" name="Text Box 9"/>
          <p:cNvSpPr txBox="1">
            <a:spLocks noChangeArrowheads="1"/>
          </p:cNvSpPr>
          <p:nvPr/>
        </p:nvSpPr>
        <p:spPr bwMode="auto">
          <a:xfrm>
            <a:off x="3491880" y="5805267"/>
            <a:ext cx="2133600" cy="402291"/>
          </a:xfrm>
          <a:prstGeom prst="rect">
            <a:avLst/>
          </a:prstGeom>
          <a:noFill/>
          <a:ln w="38100">
            <a:solidFill>
              <a:srgbClr val="002060"/>
            </a:solidFill>
            <a:miter lim="800000"/>
            <a:headEnd/>
            <a:tailEnd/>
          </a:ln>
          <a:effectLst/>
        </p:spPr>
        <p:txBody>
          <a:bodyPr lIns="90000" tIns="46800" rIns="90000" bIns="46800">
            <a:spAutoFit/>
          </a:bodyPr>
          <a:lstStyle/>
          <a:p>
            <a:pPr algn="ctr">
              <a:spcBef>
                <a:spcPct val="50000"/>
              </a:spcBef>
            </a:pPr>
            <a:r>
              <a:rPr lang="zh-CN" altLang="en-US" sz="2000" b="1" dirty="0">
                <a:latin typeface="微软雅黑" pitchFamily="34" charset="-122"/>
                <a:ea typeface="微软雅黑" pitchFamily="34" charset="-122"/>
              </a:rPr>
              <a:t>实施信息反馈</a:t>
            </a:r>
          </a:p>
        </p:txBody>
      </p:sp>
      <p:sp>
        <p:nvSpPr>
          <p:cNvPr id="25610" name="Text Box 10"/>
          <p:cNvSpPr txBox="1">
            <a:spLocks noChangeArrowheads="1"/>
          </p:cNvSpPr>
          <p:nvPr/>
        </p:nvSpPr>
        <p:spPr bwMode="auto">
          <a:xfrm>
            <a:off x="7162800" y="2926270"/>
            <a:ext cx="990600" cy="1356398"/>
          </a:xfrm>
          <a:prstGeom prst="rect">
            <a:avLst/>
          </a:prstGeom>
          <a:noFill/>
          <a:ln w="38100">
            <a:solidFill>
              <a:srgbClr val="002060"/>
            </a:solidFill>
            <a:miter lim="800000"/>
            <a:headEnd/>
            <a:tailEnd/>
          </a:ln>
          <a:effectLst/>
        </p:spPr>
        <p:txBody>
          <a:bodyPr lIns="90000" tIns="46800" rIns="90000" bIns="46800">
            <a:spAutoFit/>
          </a:bodyPr>
          <a:lstStyle/>
          <a:p>
            <a:pPr>
              <a:spcBef>
                <a:spcPct val="50000"/>
              </a:spcBef>
            </a:pPr>
            <a:r>
              <a:rPr lang="zh-CN" altLang="en-US" sz="2800" b="1" dirty="0">
                <a:solidFill>
                  <a:srgbClr val="C00000"/>
                </a:solidFill>
                <a:ea typeface="华文琥珀" pitchFamily="2" charset="-122"/>
              </a:rPr>
              <a:t>产出</a:t>
            </a:r>
          </a:p>
          <a:p>
            <a:pPr algn="ctr">
              <a:spcBef>
                <a:spcPct val="50000"/>
              </a:spcBef>
            </a:pPr>
            <a:r>
              <a:rPr lang="zh-CN" altLang="en-US" b="1" dirty="0">
                <a:latin typeface="微软雅黑" pitchFamily="34" charset="-122"/>
                <a:ea typeface="微软雅黑" pitchFamily="34" charset="-122"/>
              </a:rPr>
              <a:t>产品</a:t>
            </a:r>
          </a:p>
          <a:p>
            <a:pPr algn="ctr">
              <a:spcBef>
                <a:spcPct val="50000"/>
              </a:spcBef>
            </a:pPr>
            <a:r>
              <a:rPr lang="zh-CN" altLang="en-US" b="1" dirty="0">
                <a:latin typeface="微软雅黑" pitchFamily="34" charset="-122"/>
                <a:ea typeface="微软雅黑" pitchFamily="34" charset="-122"/>
              </a:rPr>
              <a:t>服务</a:t>
            </a:r>
          </a:p>
        </p:txBody>
      </p:sp>
      <p:sp>
        <p:nvSpPr>
          <p:cNvPr id="25611" name="Text Box 11"/>
          <p:cNvSpPr txBox="1">
            <a:spLocks noChangeArrowheads="1"/>
          </p:cNvSpPr>
          <p:nvPr/>
        </p:nvSpPr>
        <p:spPr bwMode="auto">
          <a:xfrm>
            <a:off x="2735560" y="2696573"/>
            <a:ext cx="3276600" cy="1956562"/>
          </a:xfrm>
          <a:prstGeom prst="rect">
            <a:avLst/>
          </a:prstGeom>
          <a:noFill/>
          <a:ln w="38100">
            <a:solidFill>
              <a:srgbClr val="002060"/>
            </a:solidFill>
            <a:miter lim="800000"/>
            <a:headEnd/>
            <a:tailEnd/>
          </a:ln>
          <a:effectLst/>
        </p:spPr>
        <p:txBody>
          <a:bodyPr lIns="90000" tIns="46800" rIns="90000" bIns="46800">
            <a:spAutoFit/>
          </a:bodyPr>
          <a:lstStyle/>
          <a:p>
            <a:pPr marL="457189" indent="-457189">
              <a:spcBef>
                <a:spcPct val="50000"/>
              </a:spcBef>
            </a:pPr>
            <a:r>
              <a:rPr lang="en-US" altLang="zh-CN" sz="2200" b="1" dirty="0">
                <a:latin typeface="微软雅黑" pitchFamily="34" charset="-122"/>
                <a:ea typeface="微软雅黑" pitchFamily="34" charset="-122"/>
              </a:rPr>
              <a:t>            </a:t>
            </a:r>
            <a:r>
              <a:rPr lang="zh-CN" altLang="en-US" sz="2200" b="1" dirty="0">
                <a:latin typeface="微软雅黑" pitchFamily="34" charset="-122"/>
                <a:ea typeface="微软雅黑" pitchFamily="34" charset="-122"/>
              </a:rPr>
              <a:t>变换过程</a:t>
            </a:r>
          </a:p>
          <a:p>
            <a:pPr marL="457189" indent="-457189">
              <a:spcBef>
                <a:spcPct val="50000"/>
              </a:spcBef>
            </a:pPr>
            <a:r>
              <a:rPr lang="zh-CN" altLang="en-US" sz="2200" b="1" dirty="0">
                <a:latin typeface="微软雅黑" pitchFamily="34" charset="-122"/>
                <a:ea typeface="微软雅黑" pitchFamily="34" charset="-122"/>
              </a:rPr>
              <a:t>①              ③</a:t>
            </a:r>
          </a:p>
          <a:p>
            <a:pPr marL="457189" indent="-457189">
              <a:spcBef>
                <a:spcPct val="50000"/>
              </a:spcBef>
            </a:pPr>
            <a:r>
              <a:rPr lang="zh-CN" altLang="en-US" sz="2200" b="1" dirty="0">
                <a:latin typeface="微软雅黑" pitchFamily="34" charset="-122"/>
                <a:ea typeface="微软雅黑" pitchFamily="34" charset="-122"/>
              </a:rPr>
              <a:t>                                  ⑤</a:t>
            </a:r>
          </a:p>
          <a:p>
            <a:pPr marL="457189" indent="-457189">
              <a:spcBef>
                <a:spcPct val="50000"/>
              </a:spcBef>
            </a:pPr>
            <a:r>
              <a:rPr lang="zh-CN" altLang="en-US" sz="2200" b="1" dirty="0">
                <a:latin typeface="微软雅黑" pitchFamily="34" charset="-122"/>
                <a:ea typeface="微软雅黑" pitchFamily="34" charset="-122"/>
              </a:rPr>
              <a:t>②               ④</a:t>
            </a:r>
          </a:p>
        </p:txBody>
      </p:sp>
      <p:sp>
        <p:nvSpPr>
          <p:cNvPr id="25621" name="Line 21"/>
          <p:cNvSpPr>
            <a:spLocks noChangeShapeType="1"/>
          </p:cNvSpPr>
          <p:nvPr/>
        </p:nvSpPr>
        <p:spPr bwMode="auto">
          <a:xfrm flipV="1">
            <a:off x="4427984" y="4725145"/>
            <a:ext cx="0" cy="978188"/>
          </a:xfrm>
          <a:prstGeom prst="line">
            <a:avLst/>
          </a:prstGeom>
          <a:noFill/>
          <a:ln w="38100" cap="rnd">
            <a:solidFill>
              <a:srgbClr val="002060"/>
            </a:solidFill>
            <a:prstDash val="sysDot"/>
            <a:round/>
            <a:headEnd/>
            <a:tailEnd type="triangle" w="med" len="med"/>
          </a:ln>
          <a:effectLst/>
        </p:spPr>
        <p:txBody>
          <a:bodyPr wrap="square" lIns="90000" tIns="46800" rIns="90000" bIns="46800">
            <a:spAutoFit/>
          </a:bodyPr>
          <a:lstStyle/>
          <a:p>
            <a:endParaRPr lang="zh-CN" altLang="en-US"/>
          </a:p>
        </p:txBody>
      </p:sp>
      <p:sp>
        <p:nvSpPr>
          <p:cNvPr id="25622" name="Line 22"/>
          <p:cNvSpPr>
            <a:spLocks noChangeShapeType="1"/>
          </p:cNvSpPr>
          <p:nvPr/>
        </p:nvSpPr>
        <p:spPr bwMode="auto">
          <a:xfrm flipH="1">
            <a:off x="2267744" y="6021288"/>
            <a:ext cx="1143000" cy="0"/>
          </a:xfrm>
          <a:prstGeom prst="line">
            <a:avLst/>
          </a:prstGeom>
          <a:noFill/>
          <a:ln w="38100" cap="rnd">
            <a:solidFill>
              <a:srgbClr val="002060"/>
            </a:solidFill>
            <a:prstDash val="sysDot"/>
            <a:round/>
            <a:headEnd/>
            <a:tailEnd/>
          </a:ln>
          <a:effectLst/>
        </p:spPr>
        <p:txBody>
          <a:bodyPr lIns="90000" tIns="46800" rIns="90000" bIns="46800">
            <a:spAutoFit/>
          </a:bodyPr>
          <a:lstStyle/>
          <a:p>
            <a:endParaRPr lang="zh-CN" altLang="en-US"/>
          </a:p>
        </p:txBody>
      </p:sp>
      <p:sp>
        <p:nvSpPr>
          <p:cNvPr id="25623" name="Line 23"/>
          <p:cNvSpPr>
            <a:spLocks noChangeShapeType="1"/>
          </p:cNvSpPr>
          <p:nvPr/>
        </p:nvSpPr>
        <p:spPr bwMode="auto">
          <a:xfrm flipV="1">
            <a:off x="2267744" y="3840669"/>
            <a:ext cx="18256" cy="2180620"/>
          </a:xfrm>
          <a:prstGeom prst="line">
            <a:avLst/>
          </a:prstGeom>
          <a:noFill/>
          <a:ln w="38100" cap="rnd">
            <a:solidFill>
              <a:srgbClr val="002060"/>
            </a:solidFill>
            <a:prstDash val="sysDot"/>
            <a:round/>
            <a:headEnd/>
            <a:tailEnd type="triangle" w="med" len="med"/>
          </a:ln>
          <a:effectLst/>
        </p:spPr>
        <p:txBody>
          <a:bodyPr wrap="square" lIns="90000" tIns="46800" rIns="90000" bIns="46800">
            <a:spAutoFit/>
          </a:bodyPr>
          <a:lstStyle/>
          <a:p>
            <a:endParaRPr lang="zh-CN" altLang="en-US"/>
          </a:p>
        </p:txBody>
      </p:sp>
      <p:sp>
        <p:nvSpPr>
          <p:cNvPr id="25624" name="Line 24"/>
          <p:cNvSpPr>
            <a:spLocks noChangeShapeType="1"/>
          </p:cNvSpPr>
          <p:nvPr/>
        </p:nvSpPr>
        <p:spPr bwMode="auto">
          <a:xfrm>
            <a:off x="2267744" y="1556793"/>
            <a:ext cx="18256" cy="2207676"/>
          </a:xfrm>
          <a:prstGeom prst="line">
            <a:avLst/>
          </a:prstGeom>
          <a:noFill/>
          <a:ln w="38100" cap="rnd">
            <a:solidFill>
              <a:srgbClr val="002060"/>
            </a:solidFill>
            <a:prstDash val="sysDot"/>
            <a:round/>
            <a:headEnd/>
            <a:tailEnd type="triangle" w="med" len="med"/>
          </a:ln>
          <a:effectLst/>
        </p:spPr>
        <p:txBody>
          <a:bodyPr wrap="square" lIns="90000" tIns="46800" rIns="90000" bIns="46800">
            <a:spAutoFit/>
          </a:bodyPr>
          <a:lstStyle/>
          <a:p>
            <a:endParaRPr lang="zh-CN" altLang="en-US"/>
          </a:p>
        </p:txBody>
      </p:sp>
      <p:sp>
        <p:nvSpPr>
          <p:cNvPr id="25626" name="Line 26"/>
          <p:cNvSpPr>
            <a:spLocks noChangeShapeType="1"/>
          </p:cNvSpPr>
          <p:nvPr/>
        </p:nvSpPr>
        <p:spPr bwMode="auto">
          <a:xfrm>
            <a:off x="6660232" y="3573016"/>
            <a:ext cx="0" cy="2438400"/>
          </a:xfrm>
          <a:prstGeom prst="line">
            <a:avLst/>
          </a:prstGeom>
          <a:noFill/>
          <a:ln w="38100" cap="rnd">
            <a:solidFill>
              <a:srgbClr val="002060"/>
            </a:solidFill>
            <a:prstDash val="sysDot"/>
            <a:round/>
            <a:headEnd/>
            <a:tailEnd/>
          </a:ln>
          <a:effectLst/>
        </p:spPr>
        <p:txBody>
          <a:bodyPr lIns="90000" tIns="46800" rIns="90000" bIns="46800">
            <a:spAutoFit/>
          </a:bodyPr>
          <a:lstStyle/>
          <a:p>
            <a:endParaRPr lang="zh-CN" altLang="en-US"/>
          </a:p>
        </p:txBody>
      </p:sp>
      <p:sp>
        <p:nvSpPr>
          <p:cNvPr id="25627" name="Line 27"/>
          <p:cNvSpPr>
            <a:spLocks noChangeShapeType="1"/>
          </p:cNvSpPr>
          <p:nvPr/>
        </p:nvSpPr>
        <p:spPr bwMode="auto">
          <a:xfrm flipH="1">
            <a:off x="5652120" y="5949280"/>
            <a:ext cx="990600" cy="0"/>
          </a:xfrm>
          <a:prstGeom prst="line">
            <a:avLst/>
          </a:prstGeom>
          <a:noFill/>
          <a:ln w="38100" cap="rnd">
            <a:solidFill>
              <a:srgbClr val="002060"/>
            </a:solidFill>
            <a:prstDash val="sysDot"/>
            <a:round/>
            <a:headEnd/>
            <a:tailEnd type="triangle" w="med" len="med"/>
          </a:ln>
          <a:effectLst/>
        </p:spPr>
        <p:txBody>
          <a:bodyPr lIns="90000" tIns="46800" rIns="90000" bIns="46800">
            <a:spAutoFit/>
          </a:bodyPr>
          <a:lstStyle/>
          <a:p>
            <a:endParaRPr lang="zh-CN" altLang="en-US"/>
          </a:p>
        </p:txBody>
      </p:sp>
      <p:sp>
        <p:nvSpPr>
          <p:cNvPr id="25628" name="Line 28"/>
          <p:cNvSpPr>
            <a:spLocks noChangeShapeType="1"/>
          </p:cNvSpPr>
          <p:nvPr/>
        </p:nvSpPr>
        <p:spPr bwMode="auto">
          <a:xfrm flipV="1">
            <a:off x="7524328" y="1484784"/>
            <a:ext cx="0" cy="1440160"/>
          </a:xfrm>
          <a:prstGeom prst="line">
            <a:avLst/>
          </a:prstGeom>
          <a:noFill/>
          <a:ln w="38100">
            <a:solidFill>
              <a:srgbClr val="002060"/>
            </a:solidFill>
            <a:round/>
            <a:headEnd/>
            <a:tailEnd/>
          </a:ln>
          <a:effectLst/>
        </p:spPr>
        <p:txBody>
          <a:bodyPr wrap="square" lIns="90000" tIns="46800" rIns="90000" bIns="46800">
            <a:spAutoFit/>
          </a:bodyPr>
          <a:lstStyle/>
          <a:p>
            <a:endParaRPr lang="zh-CN" altLang="en-US"/>
          </a:p>
        </p:txBody>
      </p:sp>
      <p:sp>
        <p:nvSpPr>
          <p:cNvPr id="25636" name="Line 36"/>
          <p:cNvSpPr>
            <a:spLocks noChangeShapeType="1"/>
          </p:cNvSpPr>
          <p:nvPr/>
        </p:nvSpPr>
        <p:spPr bwMode="auto">
          <a:xfrm flipH="1">
            <a:off x="5796136" y="1484784"/>
            <a:ext cx="1752600" cy="0"/>
          </a:xfrm>
          <a:prstGeom prst="line">
            <a:avLst/>
          </a:prstGeom>
          <a:noFill/>
          <a:ln w="38100">
            <a:solidFill>
              <a:srgbClr val="002060"/>
            </a:solidFill>
            <a:round/>
            <a:headEnd/>
            <a:tailEnd type="triangle" w="med" len="med"/>
          </a:ln>
          <a:effectLst/>
        </p:spPr>
        <p:txBody>
          <a:bodyPr lIns="90000" tIns="46800" rIns="90000" bIns="46800">
            <a:spAutoFit/>
          </a:bodyPr>
          <a:lstStyle/>
          <a:p>
            <a:endParaRPr lang="zh-CN" altLang="en-US"/>
          </a:p>
        </p:txBody>
      </p:sp>
      <p:sp>
        <p:nvSpPr>
          <p:cNvPr id="25637" name="Line 37"/>
          <p:cNvSpPr>
            <a:spLocks noChangeShapeType="1"/>
          </p:cNvSpPr>
          <p:nvPr/>
        </p:nvSpPr>
        <p:spPr bwMode="auto">
          <a:xfrm>
            <a:off x="2267744" y="1484784"/>
            <a:ext cx="838200" cy="0"/>
          </a:xfrm>
          <a:prstGeom prst="line">
            <a:avLst/>
          </a:prstGeom>
          <a:noFill/>
          <a:ln w="38100" cap="rnd">
            <a:solidFill>
              <a:srgbClr val="002060"/>
            </a:solidFill>
            <a:prstDash val="sysDot"/>
            <a:round/>
            <a:headEnd/>
            <a:tailEnd/>
          </a:ln>
          <a:effectLst/>
        </p:spPr>
        <p:txBody>
          <a:bodyPr lIns="90000" tIns="46800" rIns="90000" bIns="46800">
            <a:spAutoFit/>
          </a:bodyPr>
          <a:lstStyle/>
          <a:p>
            <a:endParaRPr lang="zh-CN" altLang="en-US"/>
          </a:p>
        </p:txBody>
      </p:sp>
      <p:sp>
        <p:nvSpPr>
          <p:cNvPr id="25638" name="Line 38"/>
          <p:cNvSpPr>
            <a:spLocks noChangeShapeType="1"/>
          </p:cNvSpPr>
          <p:nvPr/>
        </p:nvSpPr>
        <p:spPr bwMode="auto">
          <a:xfrm>
            <a:off x="2971800" y="3535868"/>
            <a:ext cx="0" cy="838200"/>
          </a:xfrm>
          <a:prstGeom prst="line">
            <a:avLst/>
          </a:prstGeom>
          <a:noFill/>
          <a:ln w="38100">
            <a:solidFill>
              <a:srgbClr val="002060"/>
            </a:solidFill>
            <a:round/>
            <a:headEnd/>
            <a:tailEnd type="triangle" w="med" len="med"/>
          </a:ln>
          <a:effectLst/>
        </p:spPr>
        <p:txBody>
          <a:bodyPr lIns="90000" tIns="46800" rIns="90000" bIns="46800">
            <a:spAutoFit/>
          </a:bodyPr>
          <a:lstStyle/>
          <a:p>
            <a:endParaRPr lang="zh-CN" altLang="en-US"/>
          </a:p>
        </p:txBody>
      </p:sp>
      <p:sp>
        <p:nvSpPr>
          <p:cNvPr id="25639" name="Line 39"/>
          <p:cNvSpPr>
            <a:spLocks noChangeShapeType="1"/>
          </p:cNvSpPr>
          <p:nvPr/>
        </p:nvSpPr>
        <p:spPr bwMode="auto">
          <a:xfrm>
            <a:off x="4419600" y="3535868"/>
            <a:ext cx="0" cy="838200"/>
          </a:xfrm>
          <a:prstGeom prst="line">
            <a:avLst/>
          </a:prstGeom>
          <a:noFill/>
          <a:ln w="38100">
            <a:solidFill>
              <a:srgbClr val="002060"/>
            </a:solidFill>
            <a:round/>
            <a:headEnd/>
            <a:tailEnd type="triangle" w="med" len="med"/>
          </a:ln>
          <a:effectLst/>
        </p:spPr>
        <p:txBody>
          <a:bodyPr lIns="90000" tIns="46800" rIns="90000" bIns="46800">
            <a:spAutoFit/>
          </a:bodyPr>
          <a:lstStyle/>
          <a:p>
            <a:endParaRPr lang="zh-CN" altLang="en-US"/>
          </a:p>
        </p:txBody>
      </p:sp>
      <p:sp>
        <p:nvSpPr>
          <p:cNvPr id="25640" name="Line 40"/>
          <p:cNvSpPr>
            <a:spLocks noChangeShapeType="1"/>
          </p:cNvSpPr>
          <p:nvPr/>
        </p:nvSpPr>
        <p:spPr bwMode="auto">
          <a:xfrm>
            <a:off x="3124200" y="3459668"/>
            <a:ext cx="1143000" cy="990600"/>
          </a:xfrm>
          <a:prstGeom prst="line">
            <a:avLst/>
          </a:prstGeom>
          <a:noFill/>
          <a:ln w="38100">
            <a:solidFill>
              <a:srgbClr val="002060"/>
            </a:solidFill>
            <a:round/>
            <a:headEnd/>
            <a:tailEnd type="triangle" w="med" len="med"/>
          </a:ln>
          <a:effectLst/>
        </p:spPr>
        <p:txBody>
          <a:bodyPr lIns="90000" tIns="46800" rIns="90000" bIns="46800">
            <a:spAutoFit/>
          </a:bodyPr>
          <a:lstStyle/>
          <a:p>
            <a:endParaRPr lang="zh-CN" altLang="en-US"/>
          </a:p>
        </p:txBody>
      </p:sp>
      <p:sp>
        <p:nvSpPr>
          <p:cNvPr id="25641" name="Line 41"/>
          <p:cNvSpPr>
            <a:spLocks noChangeShapeType="1"/>
          </p:cNvSpPr>
          <p:nvPr/>
        </p:nvSpPr>
        <p:spPr bwMode="auto">
          <a:xfrm flipV="1">
            <a:off x="3124200" y="3459668"/>
            <a:ext cx="1066800" cy="990600"/>
          </a:xfrm>
          <a:prstGeom prst="line">
            <a:avLst/>
          </a:prstGeom>
          <a:noFill/>
          <a:ln w="38100">
            <a:solidFill>
              <a:srgbClr val="002060"/>
            </a:solidFill>
            <a:round/>
            <a:headEnd/>
            <a:tailEnd type="triangle" w="med" len="med"/>
          </a:ln>
          <a:effectLst/>
        </p:spPr>
        <p:txBody>
          <a:bodyPr lIns="90000" tIns="46800" rIns="90000" bIns="46800">
            <a:spAutoFit/>
          </a:bodyPr>
          <a:lstStyle/>
          <a:p>
            <a:endParaRPr lang="zh-CN" altLang="en-US"/>
          </a:p>
        </p:txBody>
      </p:sp>
      <p:sp>
        <p:nvSpPr>
          <p:cNvPr id="25642" name="Line 42"/>
          <p:cNvSpPr>
            <a:spLocks noChangeShapeType="1"/>
          </p:cNvSpPr>
          <p:nvPr/>
        </p:nvSpPr>
        <p:spPr bwMode="auto">
          <a:xfrm>
            <a:off x="4499992" y="3356992"/>
            <a:ext cx="1066800" cy="533400"/>
          </a:xfrm>
          <a:prstGeom prst="line">
            <a:avLst/>
          </a:prstGeom>
          <a:noFill/>
          <a:ln w="38100">
            <a:solidFill>
              <a:srgbClr val="002060"/>
            </a:solidFill>
            <a:round/>
            <a:headEnd/>
            <a:tailEnd type="triangle" w="med" len="med"/>
          </a:ln>
          <a:effectLst/>
        </p:spPr>
        <p:txBody>
          <a:bodyPr lIns="90000" tIns="46800" rIns="90000" bIns="46800">
            <a:spAutoFit/>
          </a:bodyPr>
          <a:lstStyle/>
          <a:p>
            <a:endParaRPr lang="zh-CN" altLang="en-US"/>
          </a:p>
        </p:txBody>
      </p:sp>
      <p:sp>
        <p:nvSpPr>
          <p:cNvPr id="25643" name="Line 43"/>
          <p:cNvSpPr>
            <a:spLocks noChangeShapeType="1"/>
          </p:cNvSpPr>
          <p:nvPr/>
        </p:nvSpPr>
        <p:spPr bwMode="auto">
          <a:xfrm flipV="1">
            <a:off x="4572000" y="4005064"/>
            <a:ext cx="914400" cy="457200"/>
          </a:xfrm>
          <a:prstGeom prst="line">
            <a:avLst/>
          </a:prstGeom>
          <a:noFill/>
          <a:ln w="38100">
            <a:solidFill>
              <a:srgbClr val="002060"/>
            </a:solidFill>
            <a:round/>
            <a:headEnd/>
            <a:tailEnd type="triangle" w="med" len="med"/>
          </a:ln>
          <a:effectLst/>
        </p:spPr>
        <p:txBody>
          <a:bodyPr lIns="90000" tIns="46800" rIns="90000" bIns="46800">
            <a:spAutoFit/>
          </a:bodyPr>
          <a:lstStyle/>
          <a:p>
            <a:endParaRPr lang="zh-CN" altLang="en-US"/>
          </a:p>
        </p:txBody>
      </p:sp>
      <p:sp>
        <p:nvSpPr>
          <p:cNvPr id="25644" name="Text Box 44"/>
          <p:cNvSpPr txBox="1">
            <a:spLocks noChangeArrowheads="1"/>
          </p:cNvSpPr>
          <p:nvPr/>
        </p:nvSpPr>
        <p:spPr bwMode="auto">
          <a:xfrm>
            <a:off x="2061245" y="357595"/>
            <a:ext cx="5040560" cy="584775"/>
          </a:xfrm>
          <a:prstGeom prst="rect">
            <a:avLst/>
          </a:prstGeom>
          <a:noFill/>
          <a:ln w="9525">
            <a:noFill/>
            <a:miter lim="800000"/>
            <a:headEnd/>
            <a:tailEnd/>
          </a:ln>
          <a:effectLst/>
        </p:spPr>
        <p:txBody>
          <a:bodyPr wrap="square">
            <a:spAutoFit/>
          </a:bodyPr>
          <a:lstStyle/>
          <a:p>
            <a:pPr algn="ctr">
              <a:spcBef>
                <a:spcPct val="50000"/>
              </a:spcBef>
            </a:pPr>
            <a:r>
              <a:rPr lang="zh-CN" altLang="en-US" sz="3200" b="1" dirty="0">
                <a:solidFill>
                  <a:srgbClr val="FF0000"/>
                </a:solidFill>
                <a:latin typeface="微软雅黑" pitchFamily="34" charset="-122"/>
                <a:ea typeface="微软雅黑" pitchFamily="34" charset="-122"/>
              </a:rPr>
              <a:t>生产与运作系统活动过程</a:t>
            </a:r>
          </a:p>
        </p:txBody>
      </p:sp>
      <p:sp>
        <p:nvSpPr>
          <p:cNvPr id="26" name="右箭头 25"/>
          <p:cNvSpPr/>
          <p:nvPr/>
        </p:nvSpPr>
        <p:spPr bwMode="auto">
          <a:xfrm>
            <a:off x="1547664" y="3645024"/>
            <a:ext cx="1008112" cy="288032"/>
          </a:xfrm>
          <a:prstGeom prst="rightArrow">
            <a:avLst/>
          </a:prstGeom>
          <a:solidFill>
            <a:srgbClr val="00B050"/>
          </a:solidFill>
          <a:ln w="9525" cap="flat" cmpd="sng" algn="ctr">
            <a:solidFill>
              <a:srgbClr val="00B050"/>
            </a:solidFill>
            <a:prstDash val="solid"/>
            <a:round/>
            <a:headEnd type="none" w="med" len="med"/>
            <a:tailEnd type="stealth" w="lg" len="lg"/>
          </a:ln>
          <a:effectLst>
            <a:outerShdw dist="20000" dir="5400000" algn="ctr" rotWithShape="0">
              <a:srgbClr val="000000">
                <a:alpha val="34000"/>
              </a:srgbClr>
            </a:outerShdw>
          </a:effectLst>
        </p:spPr>
        <p:txBody>
          <a:bodyPr vert="horz" wrap="none" lIns="90000" tIns="46800" rIns="90000" bIns="46800" numCol="1" rtlCol="0" anchor="ctr" anchorCtr="0" compatLnSpc="1">
            <a:prstTxWarp prst="textNoShape">
              <a:avLst/>
            </a:prstTxWarp>
          </a:bodyPr>
          <a:lstStyle/>
          <a:p>
            <a:pPr marL="455602" indent="-455602" algn="ctr" fontAlgn="base">
              <a:spcBef>
                <a:spcPct val="50000"/>
              </a:spcBef>
              <a:spcAft>
                <a:spcPct val="0"/>
              </a:spcAft>
              <a:buSzPct val="120000"/>
            </a:pPr>
            <a:endParaRPr lang="zh-CN" altLang="en-US" b="1" i="1">
              <a:latin typeface="Arial" pitchFamily="34" charset="0"/>
              <a:ea typeface="宋体" pitchFamily="2" charset="-122"/>
            </a:endParaRPr>
          </a:p>
        </p:txBody>
      </p:sp>
      <p:sp>
        <p:nvSpPr>
          <p:cNvPr id="27" name="右箭头 26"/>
          <p:cNvSpPr/>
          <p:nvPr/>
        </p:nvSpPr>
        <p:spPr bwMode="auto">
          <a:xfrm>
            <a:off x="6156176" y="3501008"/>
            <a:ext cx="1008112" cy="288032"/>
          </a:xfrm>
          <a:prstGeom prst="rightArrow">
            <a:avLst/>
          </a:prstGeom>
          <a:solidFill>
            <a:srgbClr val="00B050"/>
          </a:solidFill>
          <a:ln w="9525" cap="flat" cmpd="sng" algn="ctr">
            <a:solidFill>
              <a:srgbClr val="00B050"/>
            </a:solidFill>
            <a:prstDash val="solid"/>
            <a:round/>
            <a:headEnd type="none" w="med" len="med"/>
            <a:tailEnd type="stealth" w="lg" len="lg"/>
          </a:ln>
          <a:effectLst>
            <a:outerShdw dist="20000" dir="5400000" algn="ctr" rotWithShape="0">
              <a:srgbClr val="000000">
                <a:alpha val="34000"/>
              </a:srgbClr>
            </a:outerShdw>
          </a:effectLst>
        </p:spPr>
        <p:txBody>
          <a:bodyPr vert="horz" wrap="none" lIns="90000" tIns="46800" rIns="90000" bIns="46800" numCol="1" rtlCol="0" anchor="ctr" anchorCtr="0" compatLnSpc="1">
            <a:prstTxWarp prst="textNoShape">
              <a:avLst/>
            </a:prstTxWarp>
          </a:bodyPr>
          <a:lstStyle/>
          <a:p>
            <a:pPr marL="455602" indent="-455602" algn="ctr" fontAlgn="base">
              <a:spcBef>
                <a:spcPct val="50000"/>
              </a:spcBef>
              <a:spcAft>
                <a:spcPct val="0"/>
              </a:spcAft>
              <a:buSzPct val="120000"/>
            </a:pPr>
            <a:endParaRPr lang="zh-CN" altLang="en-US" b="1" i="1">
              <a:latin typeface="Arial" pitchFamily="34" charset="0"/>
              <a:ea typeface="宋体" pitchFamily="2" charset="-122"/>
            </a:endParaRPr>
          </a:p>
        </p:txBody>
      </p:sp>
    </p:spTree>
    <p:extLst>
      <p:ext uri="{BB962C8B-B14F-4D97-AF65-F5344CB8AC3E}">
        <p14:creationId xmlns:p14="http://schemas.microsoft.com/office/powerpoint/2010/main" val="92235648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2">
                                            <p:txEl>
                                              <p:pRg st="1" end="1"/>
                                            </p:txEl>
                                          </p:spTgt>
                                        </p:tgtEl>
                                        <p:attrNameLst>
                                          <p:attrName>style.visibility</p:attrName>
                                        </p:attrNameLst>
                                      </p:cBhvr>
                                      <p:to>
                                        <p:strVal val="visible"/>
                                      </p:to>
                                    </p:set>
                                    <p:animEffect transition="in" filter="blinds(horizontal)">
                                      <p:cBhvr>
                                        <p:cTn id="7" dur="500"/>
                                        <p:tgtEl>
                                          <p:spTgt spid="25602">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5602">
                                            <p:txEl>
                                              <p:pRg st="2" end="2"/>
                                            </p:txEl>
                                          </p:spTgt>
                                        </p:tgtEl>
                                        <p:attrNameLst>
                                          <p:attrName>style.visibility</p:attrName>
                                        </p:attrNameLst>
                                      </p:cBhvr>
                                      <p:to>
                                        <p:strVal val="visible"/>
                                      </p:to>
                                    </p:set>
                                    <p:animEffect transition="in" filter="blinds(horizontal)">
                                      <p:cBhvr>
                                        <p:cTn id="10" dur="500"/>
                                        <p:tgtEl>
                                          <p:spTgt spid="25602">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5602">
                                            <p:txEl>
                                              <p:pRg st="3" end="3"/>
                                            </p:txEl>
                                          </p:spTgt>
                                        </p:tgtEl>
                                        <p:attrNameLst>
                                          <p:attrName>style.visibility</p:attrName>
                                        </p:attrNameLst>
                                      </p:cBhvr>
                                      <p:to>
                                        <p:strVal val="visible"/>
                                      </p:to>
                                    </p:set>
                                    <p:animEffect transition="in" filter="blinds(horizontal)">
                                      <p:cBhvr>
                                        <p:cTn id="13" dur="500"/>
                                        <p:tgtEl>
                                          <p:spTgt spid="25602">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5602">
                                            <p:txEl>
                                              <p:pRg st="4" end="4"/>
                                            </p:txEl>
                                          </p:spTgt>
                                        </p:tgtEl>
                                        <p:attrNameLst>
                                          <p:attrName>style.visibility</p:attrName>
                                        </p:attrNameLst>
                                      </p:cBhvr>
                                      <p:to>
                                        <p:strVal val="visible"/>
                                      </p:to>
                                    </p:set>
                                    <p:animEffect transition="in" filter="blinds(horizontal)">
                                      <p:cBhvr>
                                        <p:cTn id="16" dur="500"/>
                                        <p:tgtEl>
                                          <p:spTgt spid="25602">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5602">
                                            <p:txEl>
                                              <p:pRg st="5" end="5"/>
                                            </p:txEl>
                                          </p:spTgt>
                                        </p:tgtEl>
                                        <p:attrNameLst>
                                          <p:attrName>style.visibility</p:attrName>
                                        </p:attrNameLst>
                                      </p:cBhvr>
                                      <p:to>
                                        <p:strVal val="visible"/>
                                      </p:to>
                                    </p:set>
                                    <p:animEffect transition="in" filter="blinds(horizontal)">
                                      <p:cBhvr>
                                        <p:cTn id="19" dur="500"/>
                                        <p:tgtEl>
                                          <p:spTgt spid="25602">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5602">
                                            <p:txEl>
                                              <p:pRg st="6" end="6"/>
                                            </p:txEl>
                                          </p:spTgt>
                                        </p:tgtEl>
                                        <p:attrNameLst>
                                          <p:attrName>style.visibility</p:attrName>
                                        </p:attrNameLst>
                                      </p:cBhvr>
                                      <p:to>
                                        <p:strVal val="visible"/>
                                      </p:to>
                                    </p:set>
                                    <p:animEffect transition="in" filter="blinds(horizontal)">
                                      <p:cBhvr>
                                        <p:cTn id="22" dur="500"/>
                                        <p:tgtEl>
                                          <p:spTgt spid="25602">
                                            <p:txEl>
                                              <p:pRg st="6" end="6"/>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25602">
                                            <p:txEl>
                                              <p:pRg st="7" end="7"/>
                                            </p:txEl>
                                          </p:spTgt>
                                        </p:tgtEl>
                                        <p:attrNameLst>
                                          <p:attrName>style.visibility</p:attrName>
                                        </p:attrNameLst>
                                      </p:cBhvr>
                                      <p:to>
                                        <p:strVal val="visible"/>
                                      </p:to>
                                    </p:set>
                                    <p:animEffect transition="in" filter="blinds(horizontal)">
                                      <p:cBhvr>
                                        <p:cTn id="25" dur="500"/>
                                        <p:tgtEl>
                                          <p:spTgt spid="25602">
                                            <p:txEl>
                                              <p:pRg st="7" end="7"/>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25602">
                                            <p:txEl>
                                              <p:pRg st="8" end="8"/>
                                            </p:txEl>
                                          </p:spTgt>
                                        </p:tgtEl>
                                        <p:attrNameLst>
                                          <p:attrName>style.visibility</p:attrName>
                                        </p:attrNameLst>
                                      </p:cBhvr>
                                      <p:to>
                                        <p:strVal val="visible"/>
                                      </p:to>
                                    </p:set>
                                    <p:animEffect transition="in" filter="blinds(horizontal)">
                                      <p:cBhvr>
                                        <p:cTn id="28" dur="500"/>
                                        <p:tgtEl>
                                          <p:spTgt spid="25602">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blinds(horizontal)">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5611"/>
                                        </p:tgtEl>
                                        <p:attrNameLst>
                                          <p:attrName>style.visibility</p:attrName>
                                        </p:attrNameLst>
                                      </p:cBhvr>
                                      <p:to>
                                        <p:strVal val="visible"/>
                                      </p:to>
                                    </p:set>
                                    <p:animEffect transition="in" filter="blinds(horizontal)">
                                      <p:cBhvr>
                                        <p:cTn id="38" dur="500"/>
                                        <p:tgtEl>
                                          <p:spTgt spid="25611"/>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25638"/>
                                        </p:tgtEl>
                                        <p:attrNameLst>
                                          <p:attrName>style.visibility</p:attrName>
                                        </p:attrNameLst>
                                      </p:cBhvr>
                                      <p:to>
                                        <p:strVal val="visible"/>
                                      </p:to>
                                    </p:set>
                                    <p:animEffect transition="in" filter="blinds(horizontal)">
                                      <p:cBhvr>
                                        <p:cTn id="41" dur="500"/>
                                        <p:tgtEl>
                                          <p:spTgt spid="25638"/>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25639"/>
                                        </p:tgtEl>
                                        <p:attrNameLst>
                                          <p:attrName>style.visibility</p:attrName>
                                        </p:attrNameLst>
                                      </p:cBhvr>
                                      <p:to>
                                        <p:strVal val="visible"/>
                                      </p:to>
                                    </p:set>
                                    <p:animEffect transition="in" filter="blinds(horizontal)">
                                      <p:cBhvr>
                                        <p:cTn id="44" dur="500"/>
                                        <p:tgtEl>
                                          <p:spTgt spid="25639"/>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25640"/>
                                        </p:tgtEl>
                                        <p:attrNameLst>
                                          <p:attrName>style.visibility</p:attrName>
                                        </p:attrNameLst>
                                      </p:cBhvr>
                                      <p:to>
                                        <p:strVal val="visible"/>
                                      </p:to>
                                    </p:set>
                                    <p:animEffect transition="in" filter="blinds(horizontal)">
                                      <p:cBhvr>
                                        <p:cTn id="47" dur="500"/>
                                        <p:tgtEl>
                                          <p:spTgt spid="25640"/>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25641"/>
                                        </p:tgtEl>
                                        <p:attrNameLst>
                                          <p:attrName>style.visibility</p:attrName>
                                        </p:attrNameLst>
                                      </p:cBhvr>
                                      <p:to>
                                        <p:strVal val="visible"/>
                                      </p:to>
                                    </p:set>
                                    <p:animEffect transition="in" filter="blinds(horizontal)">
                                      <p:cBhvr>
                                        <p:cTn id="50" dur="500"/>
                                        <p:tgtEl>
                                          <p:spTgt spid="25641"/>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25642"/>
                                        </p:tgtEl>
                                        <p:attrNameLst>
                                          <p:attrName>style.visibility</p:attrName>
                                        </p:attrNameLst>
                                      </p:cBhvr>
                                      <p:to>
                                        <p:strVal val="visible"/>
                                      </p:to>
                                    </p:set>
                                    <p:animEffect transition="in" filter="blinds(horizontal)">
                                      <p:cBhvr>
                                        <p:cTn id="53" dur="500"/>
                                        <p:tgtEl>
                                          <p:spTgt spid="25642"/>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25643"/>
                                        </p:tgtEl>
                                        <p:attrNameLst>
                                          <p:attrName>style.visibility</p:attrName>
                                        </p:attrNameLst>
                                      </p:cBhvr>
                                      <p:to>
                                        <p:strVal val="visible"/>
                                      </p:to>
                                    </p:set>
                                    <p:animEffect transition="in" filter="blinds(horizontal)">
                                      <p:cBhvr>
                                        <p:cTn id="56" dur="500"/>
                                        <p:tgtEl>
                                          <p:spTgt spid="25643"/>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blinds(horizontal)">
                                      <p:cBhvr>
                                        <p:cTn id="61" dur="500"/>
                                        <p:tgtEl>
                                          <p:spTgt spid="27"/>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25610">
                                            <p:bg/>
                                          </p:spTgt>
                                        </p:tgtEl>
                                        <p:attrNameLst>
                                          <p:attrName>style.visibility</p:attrName>
                                        </p:attrNameLst>
                                      </p:cBhvr>
                                      <p:to>
                                        <p:strVal val="visible"/>
                                      </p:to>
                                    </p:set>
                                    <p:animEffect transition="in" filter="blinds(horizontal)">
                                      <p:cBhvr>
                                        <p:cTn id="66" dur="500"/>
                                        <p:tgtEl>
                                          <p:spTgt spid="25610">
                                            <p:bg/>
                                          </p:spTgt>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25610">
                                            <p:txEl>
                                              <p:pRg st="0" end="0"/>
                                            </p:txEl>
                                          </p:spTgt>
                                        </p:tgtEl>
                                        <p:attrNameLst>
                                          <p:attrName>style.visibility</p:attrName>
                                        </p:attrNameLst>
                                      </p:cBhvr>
                                      <p:to>
                                        <p:strVal val="visible"/>
                                      </p:to>
                                    </p:set>
                                    <p:animEffect transition="in" filter="blinds(horizontal)">
                                      <p:cBhvr>
                                        <p:cTn id="69" dur="500"/>
                                        <p:tgtEl>
                                          <p:spTgt spid="25610">
                                            <p:txEl>
                                              <p:pRg st="0" end="0"/>
                                            </p:txEl>
                                          </p:spTgt>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25610">
                                            <p:txEl>
                                              <p:pRg st="1" end="1"/>
                                            </p:txEl>
                                          </p:spTgt>
                                        </p:tgtEl>
                                        <p:attrNameLst>
                                          <p:attrName>style.visibility</p:attrName>
                                        </p:attrNameLst>
                                      </p:cBhvr>
                                      <p:to>
                                        <p:strVal val="visible"/>
                                      </p:to>
                                    </p:set>
                                    <p:animEffect transition="in" filter="blinds(horizontal)">
                                      <p:cBhvr>
                                        <p:cTn id="72" dur="500"/>
                                        <p:tgtEl>
                                          <p:spTgt spid="25610">
                                            <p:txEl>
                                              <p:pRg st="1" end="1"/>
                                            </p:txEl>
                                          </p:spTgt>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25610">
                                            <p:txEl>
                                              <p:pRg st="2" end="2"/>
                                            </p:txEl>
                                          </p:spTgt>
                                        </p:tgtEl>
                                        <p:attrNameLst>
                                          <p:attrName>style.visibility</p:attrName>
                                        </p:attrNameLst>
                                      </p:cBhvr>
                                      <p:to>
                                        <p:strVal val="visible"/>
                                      </p:to>
                                    </p:set>
                                    <p:animEffect transition="in" filter="blinds(horizontal)">
                                      <p:cBhvr>
                                        <p:cTn id="75" dur="500"/>
                                        <p:tgtEl>
                                          <p:spTgt spid="25610">
                                            <p:txEl>
                                              <p:pRg st="2" end="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25603"/>
                                        </p:tgtEl>
                                        <p:attrNameLst>
                                          <p:attrName>style.visibility</p:attrName>
                                        </p:attrNameLst>
                                      </p:cBhvr>
                                      <p:to>
                                        <p:strVal val="visible"/>
                                      </p:to>
                                    </p:set>
                                    <p:animEffect transition="in" filter="blinds(horizontal)">
                                      <p:cBhvr>
                                        <p:cTn id="80" dur="500"/>
                                        <p:tgtEl>
                                          <p:spTgt spid="25603"/>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25636"/>
                                        </p:tgtEl>
                                        <p:attrNameLst>
                                          <p:attrName>style.visibility</p:attrName>
                                        </p:attrNameLst>
                                      </p:cBhvr>
                                      <p:to>
                                        <p:strVal val="visible"/>
                                      </p:to>
                                    </p:set>
                                    <p:animEffect transition="in" filter="blinds(horizontal)">
                                      <p:cBhvr>
                                        <p:cTn id="83" dur="500"/>
                                        <p:tgtEl>
                                          <p:spTgt spid="25636"/>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25628"/>
                                        </p:tgtEl>
                                        <p:attrNameLst>
                                          <p:attrName>style.visibility</p:attrName>
                                        </p:attrNameLst>
                                      </p:cBhvr>
                                      <p:to>
                                        <p:strVal val="visible"/>
                                      </p:to>
                                    </p:set>
                                    <p:animEffect transition="in" filter="blinds(horizontal)">
                                      <p:cBhvr>
                                        <p:cTn id="86" dur="500"/>
                                        <p:tgtEl>
                                          <p:spTgt spid="25628"/>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25637"/>
                                        </p:tgtEl>
                                        <p:attrNameLst>
                                          <p:attrName>style.visibility</p:attrName>
                                        </p:attrNameLst>
                                      </p:cBhvr>
                                      <p:to>
                                        <p:strVal val="visible"/>
                                      </p:to>
                                    </p:set>
                                    <p:animEffect transition="in" filter="blinds(horizontal)">
                                      <p:cBhvr>
                                        <p:cTn id="89" dur="500"/>
                                        <p:tgtEl>
                                          <p:spTgt spid="25637"/>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25624"/>
                                        </p:tgtEl>
                                        <p:attrNameLst>
                                          <p:attrName>style.visibility</p:attrName>
                                        </p:attrNameLst>
                                      </p:cBhvr>
                                      <p:to>
                                        <p:strVal val="visible"/>
                                      </p:to>
                                    </p:set>
                                    <p:animEffect transition="in" filter="blinds(horizontal)">
                                      <p:cBhvr>
                                        <p:cTn id="92" dur="500"/>
                                        <p:tgtEl>
                                          <p:spTgt spid="25624"/>
                                        </p:tgtEl>
                                      </p:cBhvr>
                                    </p:animEffect>
                                  </p:childTnLst>
                                </p:cTn>
                              </p:par>
                              <p:par>
                                <p:cTn id="93" presetID="3" presetClass="entr" presetSubtype="10" fill="hold" grpId="0" nodeType="withEffect">
                                  <p:stCondLst>
                                    <p:cond delay="0"/>
                                  </p:stCondLst>
                                  <p:childTnLst>
                                    <p:set>
                                      <p:cBhvr>
                                        <p:cTn id="94" dur="1" fill="hold">
                                          <p:stCondLst>
                                            <p:cond delay="0"/>
                                          </p:stCondLst>
                                        </p:cTn>
                                        <p:tgtEl>
                                          <p:spTgt spid="25622"/>
                                        </p:tgtEl>
                                        <p:attrNameLst>
                                          <p:attrName>style.visibility</p:attrName>
                                        </p:attrNameLst>
                                      </p:cBhvr>
                                      <p:to>
                                        <p:strVal val="visible"/>
                                      </p:to>
                                    </p:set>
                                    <p:animEffect transition="in" filter="blinds(horizontal)">
                                      <p:cBhvr>
                                        <p:cTn id="95" dur="500"/>
                                        <p:tgtEl>
                                          <p:spTgt spid="25622"/>
                                        </p:tgtEl>
                                      </p:cBhvr>
                                    </p:animEffect>
                                  </p:childTnLst>
                                </p:cTn>
                              </p:par>
                              <p:par>
                                <p:cTn id="96" presetID="3" presetClass="entr" presetSubtype="10" fill="hold" grpId="0" nodeType="withEffect">
                                  <p:stCondLst>
                                    <p:cond delay="0"/>
                                  </p:stCondLst>
                                  <p:childTnLst>
                                    <p:set>
                                      <p:cBhvr>
                                        <p:cTn id="97" dur="1" fill="hold">
                                          <p:stCondLst>
                                            <p:cond delay="0"/>
                                          </p:stCondLst>
                                        </p:cTn>
                                        <p:tgtEl>
                                          <p:spTgt spid="25623"/>
                                        </p:tgtEl>
                                        <p:attrNameLst>
                                          <p:attrName>style.visibility</p:attrName>
                                        </p:attrNameLst>
                                      </p:cBhvr>
                                      <p:to>
                                        <p:strVal val="visible"/>
                                      </p:to>
                                    </p:set>
                                    <p:animEffect transition="in" filter="blinds(horizontal)">
                                      <p:cBhvr>
                                        <p:cTn id="98" dur="500"/>
                                        <p:tgtEl>
                                          <p:spTgt spid="25623"/>
                                        </p:tgtEl>
                                      </p:cBhvr>
                                    </p:animEffect>
                                  </p:childTnLst>
                                </p:cTn>
                              </p:par>
                              <p:par>
                                <p:cTn id="99" presetID="3" presetClass="entr" presetSubtype="10" fill="hold" grpId="0" nodeType="withEffect">
                                  <p:stCondLst>
                                    <p:cond delay="0"/>
                                  </p:stCondLst>
                                  <p:childTnLst>
                                    <p:set>
                                      <p:cBhvr>
                                        <p:cTn id="100" dur="1" fill="hold">
                                          <p:stCondLst>
                                            <p:cond delay="0"/>
                                          </p:stCondLst>
                                        </p:cTn>
                                        <p:tgtEl>
                                          <p:spTgt spid="25609"/>
                                        </p:tgtEl>
                                        <p:attrNameLst>
                                          <p:attrName>style.visibility</p:attrName>
                                        </p:attrNameLst>
                                      </p:cBhvr>
                                      <p:to>
                                        <p:strVal val="visible"/>
                                      </p:to>
                                    </p:set>
                                    <p:animEffect transition="in" filter="blinds(horizontal)">
                                      <p:cBhvr>
                                        <p:cTn id="101" dur="500"/>
                                        <p:tgtEl>
                                          <p:spTgt spid="25609"/>
                                        </p:tgtEl>
                                      </p:cBhvr>
                                    </p:animEffect>
                                  </p:childTnLst>
                                </p:cTn>
                              </p:par>
                              <p:par>
                                <p:cTn id="102" presetID="3" presetClass="entr" presetSubtype="10" fill="hold" grpId="0" nodeType="withEffect">
                                  <p:stCondLst>
                                    <p:cond delay="0"/>
                                  </p:stCondLst>
                                  <p:childTnLst>
                                    <p:set>
                                      <p:cBhvr>
                                        <p:cTn id="103" dur="1" fill="hold">
                                          <p:stCondLst>
                                            <p:cond delay="0"/>
                                          </p:stCondLst>
                                        </p:cTn>
                                        <p:tgtEl>
                                          <p:spTgt spid="25621"/>
                                        </p:tgtEl>
                                        <p:attrNameLst>
                                          <p:attrName>style.visibility</p:attrName>
                                        </p:attrNameLst>
                                      </p:cBhvr>
                                      <p:to>
                                        <p:strVal val="visible"/>
                                      </p:to>
                                    </p:set>
                                    <p:animEffect transition="in" filter="blinds(horizontal)">
                                      <p:cBhvr>
                                        <p:cTn id="104" dur="500"/>
                                        <p:tgtEl>
                                          <p:spTgt spid="25621"/>
                                        </p:tgtEl>
                                      </p:cBhvr>
                                    </p:animEffect>
                                  </p:childTnLst>
                                </p:cTn>
                              </p:par>
                              <p:par>
                                <p:cTn id="105" presetID="3" presetClass="entr" presetSubtype="10" fill="hold" grpId="0" nodeType="withEffect">
                                  <p:stCondLst>
                                    <p:cond delay="0"/>
                                  </p:stCondLst>
                                  <p:childTnLst>
                                    <p:set>
                                      <p:cBhvr>
                                        <p:cTn id="106" dur="1" fill="hold">
                                          <p:stCondLst>
                                            <p:cond delay="0"/>
                                          </p:stCondLst>
                                        </p:cTn>
                                        <p:tgtEl>
                                          <p:spTgt spid="25627"/>
                                        </p:tgtEl>
                                        <p:attrNameLst>
                                          <p:attrName>style.visibility</p:attrName>
                                        </p:attrNameLst>
                                      </p:cBhvr>
                                      <p:to>
                                        <p:strVal val="visible"/>
                                      </p:to>
                                    </p:set>
                                    <p:animEffect transition="in" filter="blinds(horizontal)">
                                      <p:cBhvr>
                                        <p:cTn id="107" dur="500"/>
                                        <p:tgtEl>
                                          <p:spTgt spid="25627"/>
                                        </p:tgtEl>
                                      </p:cBhvr>
                                    </p:animEffect>
                                  </p:childTnLst>
                                </p:cTn>
                              </p:par>
                              <p:par>
                                <p:cTn id="108" presetID="3" presetClass="entr" presetSubtype="10" fill="hold" grpId="0" nodeType="withEffect">
                                  <p:stCondLst>
                                    <p:cond delay="0"/>
                                  </p:stCondLst>
                                  <p:childTnLst>
                                    <p:set>
                                      <p:cBhvr>
                                        <p:cTn id="109" dur="1" fill="hold">
                                          <p:stCondLst>
                                            <p:cond delay="0"/>
                                          </p:stCondLst>
                                        </p:cTn>
                                        <p:tgtEl>
                                          <p:spTgt spid="25626"/>
                                        </p:tgtEl>
                                        <p:attrNameLst>
                                          <p:attrName>style.visibility</p:attrName>
                                        </p:attrNameLst>
                                      </p:cBhvr>
                                      <p:to>
                                        <p:strVal val="visible"/>
                                      </p:to>
                                    </p:set>
                                    <p:animEffect transition="in" filter="blinds(horizontal)">
                                      <p:cBhvr>
                                        <p:cTn id="110" dur="500"/>
                                        <p:tgtEl>
                                          <p:spTgt spid="25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nimBg="1"/>
      <p:bldP spid="25609" grpId="0" animBg="1"/>
      <p:bldP spid="25610" grpId="0" build="allAtOnce" animBg="1"/>
      <p:bldP spid="25611" grpId="0" animBg="1"/>
      <p:bldP spid="25621" grpId="0" animBg="1"/>
      <p:bldP spid="25622" grpId="0" animBg="1"/>
      <p:bldP spid="25623" grpId="0" animBg="1"/>
      <p:bldP spid="25624" grpId="0" animBg="1"/>
      <p:bldP spid="25626" grpId="0" animBg="1"/>
      <p:bldP spid="25627" grpId="0" animBg="1"/>
      <p:bldP spid="25628" grpId="0" animBg="1"/>
      <p:bldP spid="25636" grpId="0" animBg="1"/>
      <p:bldP spid="25637" grpId="0" animBg="1"/>
      <p:bldP spid="25638" grpId="0" animBg="1"/>
      <p:bldP spid="25639" grpId="0" animBg="1"/>
      <p:bldP spid="25640" grpId="0" animBg="1"/>
      <p:bldP spid="25641" grpId="0" animBg="1"/>
      <p:bldP spid="25642" grpId="0" animBg="1"/>
      <p:bldP spid="25643" grpId="0" animBg="1"/>
      <p:bldP spid="26" grpId="0" animBg="1"/>
      <p:bldP spid="27"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3"/>
          <p:cNvSpPr>
            <a:spLocks noGrp="1"/>
          </p:cNvSpPr>
          <p:nvPr>
            <p:ph type="sldNum" sz="quarter" idx="4294967295"/>
          </p:nvPr>
        </p:nvSpPr>
        <p:spPr>
          <a:xfrm>
            <a:off x="6553200" y="6248400"/>
            <a:ext cx="1905000" cy="457200"/>
          </a:xfrm>
          <a:prstGeom prst="rect">
            <a:avLst/>
          </a:prstGeom>
        </p:spPr>
        <p:txBody>
          <a:bodyPr/>
          <a:lstStyle/>
          <a:p>
            <a:fld id="{6C5DD081-D825-4F21-A6C1-8B13BC1D9CB0}" type="slidenum">
              <a:rPr lang="en-US" altLang="zh-TW">
                <a:latin typeface="+mn-ea"/>
              </a:rPr>
              <a:pPr/>
              <a:t>110</a:t>
            </a:fld>
            <a:endParaRPr lang="en-US" altLang="zh-TW">
              <a:latin typeface="+mn-ea"/>
            </a:endParaRPr>
          </a:p>
        </p:txBody>
      </p:sp>
      <p:sp>
        <p:nvSpPr>
          <p:cNvPr id="8196" name="Text Box 4"/>
          <p:cNvSpPr txBox="1">
            <a:spLocks noChangeArrowheads="1"/>
          </p:cNvSpPr>
          <p:nvPr/>
        </p:nvSpPr>
        <p:spPr bwMode="auto">
          <a:xfrm>
            <a:off x="468313" y="1512888"/>
            <a:ext cx="615553" cy="4679950"/>
          </a:xfrm>
          <a:prstGeom prst="rect">
            <a:avLst/>
          </a:prstGeom>
          <a:solidFill>
            <a:srgbClr val="0070C0"/>
          </a:solidFill>
          <a:ln>
            <a:noFill/>
          </a:ln>
          <a:effectLst/>
          <a:extLst/>
        </p:spPr>
        <p:txBody>
          <a:bodyPr vert="eaVert">
            <a:spAutoFit/>
          </a:bodyPr>
          <a:lstStyle/>
          <a:p>
            <a:r>
              <a:rPr lang="zh-TW" altLang="en-US" sz="2800" b="1" dirty="0" smtClean="0">
                <a:solidFill>
                  <a:schemeClr val="bg1"/>
                </a:solidFill>
                <a:latin typeface="+mn-ea"/>
              </a:rPr>
              <a:t>你的时间管理出了什么问题？</a:t>
            </a:r>
            <a:endParaRPr lang="zh-TW" altLang="en-US" sz="2800" b="1" dirty="0">
              <a:solidFill>
                <a:schemeClr val="bg1"/>
              </a:solidFill>
              <a:latin typeface="+mn-ea"/>
            </a:endParaRPr>
          </a:p>
        </p:txBody>
      </p:sp>
      <p:sp>
        <p:nvSpPr>
          <p:cNvPr id="8197" name="Text Box 5"/>
          <p:cNvSpPr txBox="1">
            <a:spLocks noChangeArrowheads="1"/>
          </p:cNvSpPr>
          <p:nvPr/>
        </p:nvSpPr>
        <p:spPr bwMode="auto">
          <a:xfrm>
            <a:off x="1336395" y="1412776"/>
            <a:ext cx="34419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sz="2400" b="1" dirty="0" smtClean="0">
                <a:latin typeface="+mn-ea"/>
              </a:rPr>
              <a:t>三</a:t>
            </a:r>
            <a:r>
              <a:rPr lang="en-US" altLang="zh-TW" sz="2400" b="1" dirty="0" smtClean="0">
                <a:latin typeface="+mn-ea"/>
              </a:rPr>
              <a:t>. </a:t>
            </a:r>
            <a:r>
              <a:rPr lang="zh-TW" altLang="en-US" sz="2400" b="1" dirty="0" smtClean="0">
                <a:latin typeface="+mn-ea"/>
              </a:rPr>
              <a:t>过度沟通而没有想法</a:t>
            </a:r>
            <a:endParaRPr lang="zh-TW" altLang="en-US" sz="2400" b="1" dirty="0">
              <a:latin typeface="+mn-ea"/>
            </a:endParaRPr>
          </a:p>
        </p:txBody>
      </p:sp>
      <p:sp>
        <p:nvSpPr>
          <p:cNvPr id="8198" name="Text Box 6"/>
          <p:cNvSpPr txBox="1">
            <a:spLocks noChangeArrowheads="1"/>
          </p:cNvSpPr>
          <p:nvPr/>
        </p:nvSpPr>
        <p:spPr bwMode="auto">
          <a:xfrm>
            <a:off x="1564727" y="2107148"/>
            <a:ext cx="6967713" cy="147732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lang="zh-TW" altLang="en-US" sz="2000" dirty="0" smtClean="0">
                <a:latin typeface="+mn-ea"/>
              </a:rPr>
              <a:t>如果真要开会，要避免毫无结果的讨论。当我们遇到问题时，第一个想到的是找人开会，希望多一点人一起商量讨论。但是「会议的核心目的在于做出决策，而非讨论。」</a:t>
            </a:r>
            <a:endParaRPr lang="zh-TW" altLang="en-US" sz="2000" dirty="0">
              <a:latin typeface="+mn-ea"/>
            </a:endParaRPr>
          </a:p>
        </p:txBody>
      </p:sp>
      <p:sp>
        <p:nvSpPr>
          <p:cNvPr id="8199" name="Text Box 7"/>
          <p:cNvSpPr txBox="1">
            <a:spLocks noChangeArrowheads="1"/>
          </p:cNvSpPr>
          <p:nvPr/>
        </p:nvSpPr>
        <p:spPr bwMode="auto">
          <a:xfrm>
            <a:off x="1564726" y="3882170"/>
            <a:ext cx="6893473" cy="1754326"/>
          </a:xfrm>
          <a:prstGeom prst="rect">
            <a:avLst/>
          </a:prstGeom>
          <a:solidFill>
            <a:schemeClr val="accent1">
              <a:lumMod val="60000"/>
              <a:lumOff val="40000"/>
            </a:schemeClr>
          </a:solidFill>
          <a:ln>
            <a:noFill/>
          </a:ln>
          <a:effectLst/>
          <a:extLst/>
        </p:spPr>
        <p:txBody>
          <a:bodyPr wrap="square">
            <a:spAutoFit/>
          </a:bodyPr>
          <a:lstStyle/>
          <a:p>
            <a:pPr>
              <a:lnSpc>
                <a:spcPct val="150000"/>
              </a:lnSpc>
            </a:pPr>
            <a:r>
              <a:rPr lang="zh-TW" altLang="en-US" dirty="0" smtClean="0">
                <a:latin typeface="+mn-ea"/>
              </a:rPr>
              <a:t>主管应该事先分析问题的可能原因、可能的解决方法，然后在会议上提出来让大家讨论，听听其他人有什么想法。这样可以让你原先的思考更为完整，而且可以当下做出决策，开完会后所有就能立即开始工作。</a:t>
            </a:r>
            <a:endParaRPr lang="zh-TW" altLang="en-US" dirty="0">
              <a:latin typeface="+mn-ea"/>
            </a:endParaRPr>
          </a:p>
        </p:txBody>
      </p:sp>
      <p:sp>
        <p:nvSpPr>
          <p:cNvPr id="8" name="Text Box 3"/>
          <p:cNvSpPr txBox="1">
            <a:spLocks noChangeArrowheads="1"/>
          </p:cNvSpPr>
          <p:nvPr/>
        </p:nvSpPr>
        <p:spPr bwMode="auto">
          <a:xfrm>
            <a:off x="2195736" y="414163"/>
            <a:ext cx="4572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00000"/>
              </a:lnSpc>
              <a:spcBef>
                <a:spcPct val="50000"/>
              </a:spcBef>
            </a:pPr>
            <a:r>
              <a:rPr lang="zh-CN" altLang="en-US" sz="3200" b="1" dirty="0" smtClean="0">
                <a:solidFill>
                  <a:srgbClr val="FF0000"/>
                </a:solidFill>
                <a:latin typeface="+mn-ea"/>
              </a:rPr>
              <a:t>什么是时间管理</a:t>
            </a:r>
            <a:endParaRPr lang="zh-CN" altLang="en-US" sz="3200" b="1" dirty="0">
              <a:solidFill>
                <a:srgbClr val="FF0000"/>
              </a:solidFill>
              <a:latin typeface="+mn-ea"/>
            </a:endParaRPr>
          </a:p>
        </p:txBody>
      </p:sp>
    </p:spTree>
    <p:extLst>
      <p:ext uri="{BB962C8B-B14F-4D97-AF65-F5344CB8AC3E}">
        <p14:creationId xmlns:p14="http://schemas.microsoft.com/office/powerpoint/2010/main" val="153399201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checkerboard(across)">
                                      <p:cBhvr>
                                        <p:cTn id="7" dur="500"/>
                                        <p:tgtEl>
                                          <p:spTgt spid="8196"/>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197"/>
                                        </p:tgtEl>
                                        <p:attrNameLst>
                                          <p:attrName>style.visibility</p:attrName>
                                        </p:attrNameLst>
                                      </p:cBhvr>
                                      <p:to>
                                        <p:strVal val="visible"/>
                                      </p:to>
                                    </p:set>
                                    <p:animEffect transition="in" filter="dissolve">
                                      <p:cBhvr>
                                        <p:cTn id="11" dur="500"/>
                                        <p:tgtEl>
                                          <p:spTgt spid="8197"/>
                                        </p:tgtEl>
                                      </p:cBhvr>
                                    </p:animEffect>
                                  </p:childTnLst>
                                </p:cTn>
                              </p:par>
                            </p:childTnLst>
                          </p:cTn>
                        </p:par>
                        <p:par>
                          <p:cTn id="12" fill="hold" nodeType="afterGroup">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8198"/>
                                        </p:tgtEl>
                                        <p:attrNameLst>
                                          <p:attrName>style.visibility</p:attrName>
                                        </p:attrNameLst>
                                      </p:cBhvr>
                                      <p:to>
                                        <p:strVal val="visible"/>
                                      </p:to>
                                    </p:set>
                                    <p:anim calcmode="lin" valueType="num">
                                      <p:cBhvr additive="base">
                                        <p:cTn id="15" dur="500" fill="hold"/>
                                        <p:tgtEl>
                                          <p:spTgt spid="8198"/>
                                        </p:tgtEl>
                                        <p:attrNameLst>
                                          <p:attrName>ppt_x</p:attrName>
                                        </p:attrNameLst>
                                      </p:cBhvr>
                                      <p:tavLst>
                                        <p:tav tm="0">
                                          <p:val>
                                            <p:strVal val="0-#ppt_w/2"/>
                                          </p:val>
                                        </p:tav>
                                        <p:tav tm="100000">
                                          <p:val>
                                            <p:strVal val="#ppt_x"/>
                                          </p:val>
                                        </p:tav>
                                      </p:tavLst>
                                    </p:anim>
                                    <p:anim calcmode="lin" valueType="num">
                                      <p:cBhvr additive="base">
                                        <p:cTn id="16" dur="500" fill="hold"/>
                                        <p:tgtEl>
                                          <p:spTgt spid="8198"/>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1500"/>
                            </p:stCondLst>
                            <p:childTnLst>
                              <p:par>
                                <p:cTn id="18" presetID="9" presetClass="entr" presetSubtype="0" fill="hold" grpId="0" nodeType="afterEffect">
                                  <p:stCondLst>
                                    <p:cond delay="0"/>
                                  </p:stCondLst>
                                  <p:childTnLst>
                                    <p:set>
                                      <p:cBhvr>
                                        <p:cTn id="19" dur="1" fill="hold">
                                          <p:stCondLst>
                                            <p:cond delay="0"/>
                                          </p:stCondLst>
                                        </p:cTn>
                                        <p:tgtEl>
                                          <p:spTgt spid="8199"/>
                                        </p:tgtEl>
                                        <p:attrNameLst>
                                          <p:attrName>style.visibility</p:attrName>
                                        </p:attrNameLst>
                                      </p:cBhvr>
                                      <p:to>
                                        <p:strVal val="visible"/>
                                      </p:to>
                                    </p:set>
                                    <p:animEffect transition="in" filter="dissolve">
                                      <p:cBhvr>
                                        <p:cTn id="20" dur="5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autoUpdateAnimBg="0"/>
      <p:bldP spid="8197" grpId="0" autoUpdateAnimBg="0"/>
      <p:bldP spid="8198" grpId="0"/>
      <p:bldP spid="8199" grpId="0" animBg="1"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2209800" y="3581400"/>
            <a:ext cx="2438400" cy="1295400"/>
          </a:xfrm>
          <a:prstGeom prst="rect">
            <a:avLst/>
          </a:prstGeom>
          <a:noFill/>
          <a:ln w="9525" cmpd="sng">
            <a:solidFill>
              <a:schemeClr val="tx1"/>
            </a:solidFill>
            <a:miter lim="800000"/>
            <a:headEnd/>
            <a:tailEnd/>
          </a:ln>
          <a:effectLst/>
          <a:extLst>
            <a:ext uri="{909E8E84-426E-40DD-AFC4-6F175D3DCCD1}">
              <a14:hiddenFill xmlns:a14="http://schemas.microsoft.com/office/drawing/2010/main">
                <a:solidFill>
                  <a:srgbClr val="FF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0" bIns="46800" anchor="ctr"/>
          <a:lstStyle/>
          <a:p>
            <a:pPr algn="ctr">
              <a:spcBef>
                <a:spcPct val="50000"/>
              </a:spcBef>
              <a:buFont typeface="Wingdings" panose="05000000000000000000" pitchFamily="2" charset="2"/>
              <a:buNone/>
            </a:pPr>
            <a:r>
              <a:rPr lang="zh-CN" altLang="en-US" sz="2400" b="1">
                <a:latin typeface="+mn-ea"/>
              </a:rPr>
              <a:t>第三象限</a:t>
            </a:r>
          </a:p>
          <a:p>
            <a:pPr algn="ctr">
              <a:spcBef>
                <a:spcPct val="50000"/>
              </a:spcBef>
              <a:buFont typeface="Wingdings" panose="05000000000000000000" pitchFamily="2" charset="2"/>
              <a:buNone/>
            </a:pPr>
            <a:r>
              <a:rPr lang="zh-CN" altLang="en-US" sz="2400" b="1">
                <a:latin typeface="+mn-ea"/>
              </a:rPr>
              <a:t>（轻）</a:t>
            </a:r>
          </a:p>
        </p:txBody>
      </p:sp>
      <p:sp>
        <p:nvSpPr>
          <p:cNvPr id="53251" name="Rectangle 3"/>
          <p:cNvSpPr>
            <a:spLocks noChangeArrowheads="1"/>
          </p:cNvSpPr>
          <p:nvPr/>
        </p:nvSpPr>
        <p:spPr bwMode="auto">
          <a:xfrm>
            <a:off x="2209800" y="2286000"/>
            <a:ext cx="2438400" cy="1295400"/>
          </a:xfrm>
          <a:prstGeom prst="rect">
            <a:avLst/>
          </a:prstGeom>
          <a:noFill/>
          <a:ln w="9525" cmpd="sng">
            <a:solidFill>
              <a:schemeClr val="tx1"/>
            </a:solidFill>
            <a:miter lim="800000"/>
            <a:headEnd/>
            <a:tailEnd/>
          </a:ln>
          <a:effectLst/>
          <a:extLst>
            <a:ext uri="{909E8E84-426E-40DD-AFC4-6F175D3DCCD1}">
              <a14:hiddenFill xmlns:a14="http://schemas.microsoft.com/office/drawing/2010/main">
                <a:solidFill>
                  <a:srgbClr val="FF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0" bIns="46800" anchor="ctr"/>
          <a:lstStyle/>
          <a:p>
            <a:pPr algn="ctr">
              <a:spcBef>
                <a:spcPct val="50000"/>
              </a:spcBef>
              <a:buFont typeface="Wingdings" panose="05000000000000000000" pitchFamily="2" charset="2"/>
              <a:buNone/>
            </a:pPr>
            <a:r>
              <a:rPr lang="zh-CN" altLang="en-US" sz="2400" b="1">
                <a:solidFill>
                  <a:srgbClr val="FF3300"/>
                </a:solidFill>
                <a:latin typeface="+mn-ea"/>
              </a:rPr>
              <a:t>第一象限</a:t>
            </a:r>
          </a:p>
          <a:p>
            <a:pPr algn="ctr">
              <a:spcBef>
                <a:spcPct val="50000"/>
              </a:spcBef>
              <a:buFont typeface="Wingdings" panose="05000000000000000000" pitchFamily="2" charset="2"/>
              <a:buNone/>
            </a:pPr>
            <a:r>
              <a:rPr lang="zh-CN" altLang="en-US" sz="2400" b="1">
                <a:solidFill>
                  <a:srgbClr val="FF3300"/>
                </a:solidFill>
                <a:latin typeface="+mn-ea"/>
              </a:rPr>
              <a:t>（急）</a:t>
            </a:r>
          </a:p>
        </p:txBody>
      </p:sp>
      <p:sp>
        <p:nvSpPr>
          <p:cNvPr id="53252" name="Rectangle 4"/>
          <p:cNvSpPr>
            <a:spLocks noChangeArrowheads="1"/>
          </p:cNvSpPr>
          <p:nvPr/>
        </p:nvSpPr>
        <p:spPr bwMode="auto">
          <a:xfrm>
            <a:off x="4648200" y="3581400"/>
            <a:ext cx="2438400" cy="1295400"/>
          </a:xfrm>
          <a:prstGeom prst="rect">
            <a:avLst/>
          </a:prstGeom>
          <a:noFill/>
          <a:ln w="9525" cmpd="sng">
            <a:solidFill>
              <a:schemeClr val="tx1"/>
            </a:solidFill>
            <a:miter lim="800000"/>
            <a:headEnd/>
            <a:tailEnd/>
          </a:ln>
          <a:effectLst/>
          <a:extLst>
            <a:ext uri="{909E8E84-426E-40DD-AFC4-6F175D3DCCD1}">
              <a14:hiddenFill xmlns:a14="http://schemas.microsoft.com/office/drawing/2010/main">
                <a:solidFill>
                  <a:srgbClr val="FF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0" bIns="46800" anchor="ctr"/>
          <a:lstStyle/>
          <a:p>
            <a:pPr algn="ctr">
              <a:spcBef>
                <a:spcPct val="50000"/>
              </a:spcBef>
              <a:buFont typeface="Wingdings" panose="05000000000000000000" pitchFamily="2" charset="2"/>
              <a:buNone/>
            </a:pPr>
            <a:r>
              <a:rPr lang="zh-CN" altLang="en-US" sz="2400" b="1">
                <a:latin typeface="+mn-ea"/>
              </a:rPr>
              <a:t>第四象限</a:t>
            </a:r>
          </a:p>
          <a:p>
            <a:pPr algn="ctr">
              <a:spcBef>
                <a:spcPct val="50000"/>
              </a:spcBef>
              <a:buFont typeface="Wingdings" panose="05000000000000000000" pitchFamily="2" charset="2"/>
              <a:buNone/>
            </a:pPr>
            <a:r>
              <a:rPr lang="zh-CN" altLang="en-US" sz="2400" b="1">
                <a:latin typeface="+mn-ea"/>
              </a:rPr>
              <a:t>（缓）</a:t>
            </a:r>
          </a:p>
        </p:txBody>
      </p:sp>
      <p:sp>
        <p:nvSpPr>
          <p:cNvPr id="53253" name="Rectangle 5"/>
          <p:cNvSpPr>
            <a:spLocks noChangeArrowheads="1"/>
          </p:cNvSpPr>
          <p:nvPr/>
        </p:nvSpPr>
        <p:spPr bwMode="auto">
          <a:xfrm>
            <a:off x="4648200" y="2286000"/>
            <a:ext cx="2438400" cy="1295400"/>
          </a:xfrm>
          <a:prstGeom prst="rect">
            <a:avLst/>
          </a:prstGeom>
          <a:noFill/>
          <a:ln w="9525" cmpd="sng">
            <a:solidFill>
              <a:schemeClr val="tx1"/>
            </a:solidFill>
            <a:miter lim="800000"/>
            <a:headEnd/>
            <a:tailEnd/>
          </a:ln>
          <a:effectLst/>
          <a:extLst>
            <a:ext uri="{909E8E84-426E-40DD-AFC4-6F175D3DCCD1}">
              <a14:hiddenFill xmlns:a14="http://schemas.microsoft.com/office/drawing/2010/main">
                <a:solidFill>
                  <a:srgbClr val="FF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0" bIns="46800" anchor="ctr"/>
          <a:lstStyle/>
          <a:p>
            <a:pPr algn="ctr">
              <a:spcBef>
                <a:spcPct val="50000"/>
              </a:spcBef>
              <a:buFont typeface="Wingdings" panose="05000000000000000000" pitchFamily="2" charset="2"/>
              <a:buNone/>
            </a:pPr>
            <a:r>
              <a:rPr lang="zh-CN" altLang="en-US" sz="2400" b="1">
                <a:solidFill>
                  <a:srgbClr val="FF3300"/>
                </a:solidFill>
                <a:latin typeface="+mn-ea"/>
              </a:rPr>
              <a:t>第二象限</a:t>
            </a:r>
          </a:p>
          <a:p>
            <a:pPr algn="ctr">
              <a:spcBef>
                <a:spcPct val="50000"/>
              </a:spcBef>
              <a:buFont typeface="Wingdings" panose="05000000000000000000" pitchFamily="2" charset="2"/>
              <a:buNone/>
            </a:pPr>
            <a:r>
              <a:rPr lang="en-US" altLang="zh-CN" sz="2400" b="1">
                <a:solidFill>
                  <a:srgbClr val="FF3300"/>
                </a:solidFill>
                <a:latin typeface="+mn-ea"/>
              </a:rPr>
              <a:t>(</a:t>
            </a:r>
            <a:r>
              <a:rPr lang="zh-CN" altLang="en-US" sz="2400" b="1">
                <a:solidFill>
                  <a:srgbClr val="FF3300"/>
                </a:solidFill>
                <a:latin typeface="+mn-ea"/>
              </a:rPr>
              <a:t>重</a:t>
            </a:r>
            <a:r>
              <a:rPr lang="en-US" altLang="zh-CN" sz="2400" b="1">
                <a:solidFill>
                  <a:srgbClr val="FF3300"/>
                </a:solidFill>
                <a:latin typeface="+mn-ea"/>
              </a:rPr>
              <a:t>)</a:t>
            </a:r>
          </a:p>
        </p:txBody>
      </p:sp>
      <p:sp>
        <p:nvSpPr>
          <p:cNvPr id="53254" name="Text Box 6"/>
          <p:cNvSpPr txBox="1">
            <a:spLocks noChangeArrowheads="1"/>
          </p:cNvSpPr>
          <p:nvPr/>
        </p:nvSpPr>
        <p:spPr bwMode="auto">
          <a:xfrm>
            <a:off x="2819400" y="1676400"/>
            <a:ext cx="762000" cy="463846"/>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6800" rIns="0" bIns="46800">
            <a:spAutoFit/>
          </a:bodyPr>
          <a:lstStyle/>
          <a:p>
            <a:pPr>
              <a:spcBef>
                <a:spcPct val="50000"/>
              </a:spcBef>
              <a:buFont typeface="Wingdings" panose="05000000000000000000" pitchFamily="2" charset="2"/>
              <a:buNone/>
            </a:pPr>
            <a:r>
              <a:rPr lang="zh-CN" altLang="en-US" sz="2400" b="1">
                <a:solidFill>
                  <a:srgbClr val="FF3300"/>
                </a:solidFill>
                <a:latin typeface="+mn-ea"/>
              </a:rPr>
              <a:t>急迫</a:t>
            </a:r>
          </a:p>
        </p:txBody>
      </p:sp>
      <p:sp>
        <p:nvSpPr>
          <p:cNvPr id="53255" name="Text Box 7"/>
          <p:cNvSpPr txBox="1">
            <a:spLocks noChangeArrowheads="1"/>
          </p:cNvSpPr>
          <p:nvPr/>
        </p:nvSpPr>
        <p:spPr bwMode="auto">
          <a:xfrm>
            <a:off x="1748393" y="2438400"/>
            <a:ext cx="369332" cy="83820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0" tIns="46800" rIns="0" bIns="46800">
            <a:spAutoFit/>
          </a:bodyPr>
          <a:lstStyle/>
          <a:p>
            <a:pPr>
              <a:spcBef>
                <a:spcPct val="50000"/>
              </a:spcBef>
              <a:buFont typeface="Wingdings" panose="05000000000000000000" pitchFamily="2" charset="2"/>
              <a:buNone/>
            </a:pPr>
            <a:r>
              <a:rPr lang="zh-CN" altLang="en-US" sz="2400" b="1">
                <a:solidFill>
                  <a:srgbClr val="FF3300"/>
                </a:solidFill>
                <a:latin typeface="+mn-ea"/>
              </a:rPr>
              <a:t>重要</a:t>
            </a:r>
          </a:p>
        </p:txBody>
      </p:sp>
      <p:sp>
        <p:nvSpPr>
          <p:cNvPr id="53256" name="Text Box 8"/>
          <p:cNvSpPr txBox="1">
            <a:spLocks noChangeArrowheads="1"/>
          </p:cNvSpPr>
          <p:nvPr/>
        </p:nvSpPr>
        <p:spPr bwMode="auto">
          <a:xfrm>
            <a:off x="1748393" y="3733800"/>
            <a:ext cx="369332" cy="106680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0" tIns="46800" rIns="0" bIns="46800">
            <a:spAutoFit/>
          </a:bodyPr>
          <a:lstStyle/>
          <a:p>
            <a:pPr>
              <a:spcBef>
                <a:spcPct val="50000"/>
              </a:spcBef>
              <a:buFont typeface="Wingdings" panose="05000000000000000000" pitchFamily="2" charset="2"/>
              <a:buNone/>
            </a:pPr>
            <a:r>
              <a:rPr lang="zh-CN" altLang="en-US" sz="2400" b="1">
                <a:solidFill>
                  <a:srgbClr val="FF3300"/>
                </a:solidFill>
                <a:latin typeface="+mn-ea"/>
              </a:rPr>
              <a:t>不重要</a:t>
            </a:r>
          </a:p>
        </p:txBody>
      </p:sp>
      <p:sp>
        <p:nvSpPr>
          <p:cNvPr id="53257" name="Text Box 9"/>
          <p:cNvSpPr txBox="1">
            <a:spLocks noChangeArrowheads="1"/>
          </p:cNvSpPr>
          <p:nvPr/>
        </p:nvSpPr>
        <p:spPr bwMode="auto">
          <a:xfrm>
            <a:off x="5181600" y="1676400"/>
            <a:ext cx="1143000" cy="463846"/>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6800" rIns="0" bIns="46800">
            <a:spAutoFit/>
          </a:bodyPr>
          <a:lstStyle/>
          <a:p>
            <a:pPr>
              <a:spcBef>
                <a:spcPct val="50000"/>
              </a:spcBef>
              <a:buFont typeface="Wingdings" panose="05000000000000000000" pitchFamily="2" charset="2"/>
              <a:buNone/>
            </a:pPr>
            <a:r>
              <a:rPr lang="zh-CN" altLang="en-US" sz="2400" b="1">
                <a:solidFill>
                  <a:srgbClr val="FF3300"/>
                </a:solidFill>
                <a:latin typeface="+mn-ea"/>
              </a:rPr>
              <a:t>不急迫</a:t>
            </a:r>
          </a:p>
        </p:txBody>
      </p:sp>
      <p:sp>
        <p:nvSpPr>
          <p:cNvPr id="12" name="Text Box 12"/>
          <p:cNvSpPr txBox="1">
            <a:spLocks noChangeArrowheads="1"/>
          </p:cNvSpPr>
          <p:nvPr/>
        </p:nvSpPr>
        <p:spPr bwMode="auto">
          <a:xfrm>
            <a:off x="1795391" y="405459"/>
            <a:ext cx="536740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00000"/>
              </a:lnSpc>
              <a:spcBef>
                <a:spcPct val="50000"/>
              </a:spcBef>
            </a:pPr>
            <a:r>
              <a:rPr lang="en-US" altLang="zh-CN" sz="3200" dirty="0">
                <a:solidFill>
                  <a:srgbClr val="FF0000"/>
                </a:solidFill>
                <a:latin typeface="+mn-ea"/>
              </a:rPr>
              <a:t>‘</a:t>
            </a:r>
            <a:r>
              <a:rPr lang="zh-CN" altLang="en-US" sz="3200" b="1" dirty="0">
                <a:solidFill>
                  <a:srgbClr val="FF0000"/>
                </a:solidFill>
                <a:latin typeface="+mn-ea"/>
              </a:rPr>
              <a:t>重要’与‘紧要’之区别</a:t>
            </a:r>
          </a:p>
        </p:txBody>
      </p:sp>
    </p:spTree>
    <p:extLst>
      <p:ext uri="{BB962C8B-B14F-4D97-AF65-F5344CB8AC3E}">
        <p14:creationId xmlns:p14="http://schemas.microsoft.com/office/powerpoint/2010/main" val="1703290211"/>
      </p:ext>
    </p:extLst>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13" name="Text Box 21"/>
          <p:cNvSpPr txBox="1">
            <a:spLocks noChangeArrowheads="1"/>
          </p:cNvSpPr>
          <p:nvPr/>
        </p:nvSpPr>
        <p:spPr bwMode="auto">
          <a:xfrm>
            <a:off x="2116832" y="2353072"/>
            <a:ext cx="2590800" cy="1631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100000"/>
              </a:lnSpc>
              <a:spcBef>
                <a:spcPct val="50000"/>
              </a:spcBef>
            </a:pPr>
            <a:r>
              <a:rPr lang="en-US" altLang="zh-CN" sz="2800">
                <a:solidFill>
                  <a:srgbClr val="FF0066"/>
                </a:solidFill>
                <a:latin typeface="+mn-ea"/>
              </a:rPr>
              <a:t>D</a:t>
            </a:r>
            <a:r>
              <a:rPr lang="en-US" altLang="zh-CN" sz="2800">
                <a:latin typeface="+mn-ea"/>
              </a:rPr>
              <a:t>iarize</a:t>
            </a:r>
            <a:r>
              <a:rPr lang="zh-CN" altLang="en-US">
                <a:latin typeface="+mn-ea"/>
              </a:rPr>
              <a:t>（定出做的时间）</a:t>
            </a:r>
          </a:p>
          <a:p>
            <a:pPr algn="l">
              <a:lnSpc>
                <a:spcPct val="100000"/>
              </a:lnSpc>
              <a:spcBef>
                <a:spcPct val="50000"/>
              </a:spcBef>
            </a:pPr>
            <a:r>
              <a:rPr lang="zh-CN" altLang="en-US">
                <a:latin typeface="+mn-ea"/>
              </a:rPr>
              <a:t>        </a:t>
            </a:r>
            <a:r>
              <a:rPr lang="zh-CN" altLang="en-US">
                <a:solidFill>
                  <a:srgbClr val="FF0066"/>
                </a:solidFill>
                <a:latin typeface="+mn-ea"/>
              </a:rPr>
              <a:t>变为</a:t>
            </a:r>
            <a:endParaRPr lang="zh-CN" altLang="en-US">
              <a:latin typeface="+mn-ea"/>
            </a:endParaRPr>
          </a:p>
          <a:p>
            <a:pPr algn="l">
              <a:lnSpc>
                <a:spcPct val="100000"/>
              </a:lnSpc>
              <a:spcBef>
                <a:spcPct val="50000"/>
              </a:spcBef>
            </a:pPr>
            <a:r>
              <a:rPr lang="en-US" altLang="zh-CN">
                <a:latin typeface="+mn-ea"/>
              </a:rPr>
              <a:t>Do  it  latter</a:t>
            </a:r>
            <a:r>
              <a:rPr lang="zh-CN" altLang="en-US">
                <a:latin typeface="+mn-ea"/>
              </a:rPr>
              <a:t>（呆会做）</a:t>
            </a:r>
          </a:p>
        </p:txBody>
      </p:sp>
      <p:sp>
        <p:nvSpPr>
          <p:cNvPr id="110595" name="Text Box 3"/>
          <p:cNvSpPr txBox="1">
            <a:spLocks noChangeArrowheads="1"/>
          </p:cNvSpPr>
          <p:nvPr/>
        </p:nvSpPr>
        <p:spPr bwMode="auto">
          <a:xfrm>
            <a:off x="2327969" y="1787922"/>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100000"/>
              </a:lnSpc>
            </a:pPr>
            <a:endParaRPr lang="zh-CN" altLang="zh-CN" sz="2800">
              <a:latin typeface="+mn-ea"/>
            </a:endParaRPr>
          </a:p>
        </p:txBody>
      </p:sp>
      <p:sp>
        <p:nvSpPr>
          <p:cNvPr id="110596" name="Oval 4"/>
          <p:cNvSpPr>
            <a:spLocks noChangeArrowheads="1"/>
          </p:cNvSpPr>
          <p:nvPr/>
        </p:nvSpPr>
        <p:spPr bwMode="auto">
          <a:xfrm>
            <a:off x="896044" y="1407596"/>
            <a:ext cx="259766" cy="51935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latin typeface="+mn-ea"/>
            </a:endParaRPr>
          </a:p>
        </p:txBody>
      </p:sp>
      <p:sp>
        <p:nvSpPr>
          <p:cNvPr id="110597" name="Oval 5"/>
          <p:cNvSpPr>
            <a:spLocks noChangeArrowheads="1"/>
          </p:cNvSpPr>
          <p:nvPr/>
        </p:nvSpPr>
        <p:spPr bwMode="auto">
          <a:xfrm>
            <a:off x="411857" y="1386034"/>
            <a:ext cx="1950270" cy="735747"/>
          </a:xfrm>
          <a:prstGeom prst="ellipse">
            <a:avLst/>
          </a:prstGeom>
          <a:solidFill>
            <a:srgbClr val="CCFF99"/>
          </a:solidFill>
          <a:ln w="9525">
            <a:solidFill>
              <a:schemeClr val="tx1"/>
            </a:solidFill>
            <a:round/>
            <a:headEnd/>
            <a:tailEnd/>
          </a:ln>
          <a:effectLst>
            <a:outerShdw dist="107763" dir="2700000" algn="ctr" rotWithShape="0">
              <a:schemeClr val="bg2"/>
            </a:outerShdw>
          </a:effectLst>
        </p:spPr>
        <p:txBody>
          <a:bodyPr wrap="none" anchor="ctr">
            <a:spAutoFit/>
          </a:bodyPr>
          <a:lstStyle/>
          <a:p>
            <a:pPr>
              <a:lnSpc>
                <a:spcPct val="100000"/>
              </a:lnSpc>
            </a:pPr>
            <a:r>
              <a:rPr lang="en-US" altLang="zh-CN" sz="2800">
                <a:latin typeface="+mn-ea"/>
              </a:rPr>
              <a:t>4D</a:t>
            </a:r>
            <a:r>
              <a:rPr lang="zh-CN" altLang="en-US" sz="2800">
                <a:latin typeface="+mn-ea"/>
              </a:rPr>
              <a:t>原则</a:t>
            </a:r>
          </a:p>
        </p:txBody>
      </p:sp>
      <p:graphicFrame>
        <p:nvGraphicFramePr>
          <p:cNvPr id="110599" name="Object 7"/>
          <p:cNvGraphicFramePr>
            <a:graphicFrameLocks noChangeAspect="1"/>
          </p:cNvGraphicFramePr>
          <p:nvPr>
            <p:extLst/>
          </p:nvPr>
        </p:nvGraphicFramePr>
        <p:xfrm>
          <a:off x="7676110" y="4553745"/>
          <a:ext cx="1049337" cy="1612900"/>
        </p:xfrm>
        <a:graphic>
          <a:graphicData uri="http://schemas.openxmlformats.org/presentationml/2006/ole">
            <mc:AlternateContent xmlns:mc="http://schemas.openxmlformats.org/markup-compatibility/2006">
              <mc:Choice xmlns:v="urn:schemas-microsoft-com:vml" Requires="v">
                <p:oleObj spid="_x0000_s3625990" name="剪辑" r:id="rId4" imgW="3687480" imgH="5662440" progId="MS_ClipArt_Gallery.2">
                  <p:embed/>
                </p:oleObj>
              </mc:Choice>
              <mc:Fallback>
                <p:oleObj name="剪辑" r:id="rId4" imgW="3687480" imgH="56624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6110" y="4553745"/>
                        <a:ext cx="1049337" cy="1612900"/>
                      </a:xfrm>
                      <a:prstGeom prst="rect">
                        <a:avLst/>
                      </a:prstGeom>
                      <a:noFill/>
                      <a:ln>
                        <a:noFill/>
                      </a:ln>
                      <a:effectLst>
                        <a:outerShdw dist="25400" dir="54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0601" name="Rectangle 9"/>
          <p:cNvSpPr>
            <a:spLocks noChangeArrowheads="1"/>
          </p:cNvSpPr>
          <p:nvPr/>
        </p:nvSpPr>
        <p:spPr bwMode="auto">
          <a:xfrm>
            <a:off x="1888232" y="2276872"/>
            <a:ext cx="5715000" cy="3657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zh-CN" altLang="en-US">
              <a:latin typeface="+mn-ea"/>
            </a:endParaRPr>
          </a:p>
        </p:txBody>
      </p:sp>
      <p:sp>
        <p:nvSpPr>
          <p:cNvPr id="110602" name="Line 10"/>
          <p:cNvSpPr>
            <a:spLocks noChangeShapeType="1"/>
          </p:cNvSpPr>
          <p:nvPr/>
        </p:nvSpPr>
        <p:spPr bwMode="auto">
          <a:xfrm>
            <a:off x="1888232" y="4105672"/>
            <a:ext cx="5715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ndParaRPr>
          </a:p>
        </p:txBody>
      </p:sp>
      <p:sp>
        <p:nvSpPr>
          <p:cNvPr id="110603" name="Line 11"/>
          <p:cNvSpPr>
            <a:spLocks noChangeShapeType="1"/>
          </p:cNvSpPr>
          <p:nvPr/>
        </p:nvSpPr>
        <p:spPr bwMode="auto">
          <a:xfrm>
            <a:off x="4860032" y="2276872"/>
            <a:ext cx="0" cy="3657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ndParaRPr>
          </a:p>
        </p:txBody>
      </p:sp>
      <p:sp>
        <p:nvSpPr>
          <p:cNvPr id="110604" name="Text Box 12"/>
          <p:cNvSpPr txBox="1">
            <a:spLocks noChangeArrowheads="1"/>
          </p:cNvSpPr>
          <p:nvPr/>
        </p:nvSpPr>
        <p:spPr bwMode="auto">
          <a:xfrm>
            <a:off x="4860032" y="2565797"/>
            <a:ext cx="2743200" cy="131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100000"/>
              </a:lnSpc>
              <a:spcBef>
                <a:spcPct val="50000"/>
              </a:spcBef>
            </a:pPr>
            <a:r>
              <a:rPr lang="en-US" altLang="zh-CN" sz="3200">
                <a:solidFill>
                  <a:srgbClr val="FF0066"/>
                </a:solidFill>
                <a:latin typeface="+mn-ea"/>
              </a:rPr>
              <a:t>D</a:t>
            </a:r>
            <a:r>
              <a:rPr lang="en-US" altLang="zh-CN" sz="3200">
                <a:latin typeface="+mn-ea"/>
              </a:rPr>
              <a:t>o  it  now</a:t>
            </a:r>
            <a:r>
              <a:rPr lang="zh-CN" altLang="en-US" sz="3200">
                <a:latin typeface="+mn-ea"/>
              </a:rPr>
              <a:t>！</a:t>
            </a:r>
          </a:p>
          <a:p>
            <a:pPr algn="l">
              <a:lnSpc>
                <a:spcPct val="100000"/>
              </a:lnSpc>
              <a:spcBef>
                <a:spcPct val="50000"/>
              </a:spcBef>
            </a:pPr>
            <a:r>
              <a:rPr lang="zh-CN" altLang="en-US" sz="3200">
                <a:latin typeface="+mn-ea"/>
              </a:rPr>
              <a:t>（马上就做）</a:t>
            </a:r>
            <a:endParaRPr lang="zh-CN" altLang="en-US" sz="2400">
              <a:latin typeface="+mn-ea"/>
            </a:endParaRPr>
          </a:p>
        </p:txBody>
      </p:sp>
      <p:sp>
        <p:nvSpPr>
          <p:cNvPr id="110606" name="Line 14"/>
          <p:cNvSpPr>
            <a:spLocks noChangeShapeType="1"/>
          </p:cNvSpPr>
          <p:nvPr/>
        </p:nvSpPr>
        <p:spPr bwMode="auto">
          <a:xfrm flipV="1">
            <a:off x="3412232" y="2810272"/>
            <a:ext cx="0" cy="838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mn-ea"/>
            </a:endParaRPr>
          </a:p>
        </p:txBody>
      </p:sp>
      <p:sp>
        <p:nvSpPr>
          <p:cNvPr id="110608" name="Text Box 16"/>
          <p:cNvSpPr txBox="1">
            <a:spLocks noChangeArrowheads="1"/>
          </p:cNvSpPr>
          <p:nvPr/>
        </p:nvSpPr>
        <p:spPr bwMode="auto">
          <a:xfrm>
            <a:off x="2116832" y="4410472"/>
            <a:ext cx="2590800" cy="1160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100000"/>
              </a:lnSpc>
              <a:spcBef>
                <a:spcPct val="50000"/>
              </a:spcBef>
            </a:pPr>
            <a:r>
              <a:rPr lang="en-US" altLang="zh-CN" sz="2800">
                <a:solidFill>
                  <a:srgbClr val="FF0066"/>
                </a:solidFill>
                <a:latin typeface="+mn-ea"/>
              </a:rPr>
              <a:t>D</a:t>
            </a:r>
            <a:r>
              <a:rPr lang="en-US" altLang="zh-CN" sz="2800">
                <a:latin typeface="+mn-ea"/>
              </a:rPr>
              <a:t>on`t  do  it</a:t>
            </a:r>
            <a:r>
              <a:rPr lang="zh-CN" altLang="en-US" sz="2800">
                <a:latin typeface="+mn-ea"/>
              </a:rPr>
              <a:t>。</a:t>
            </a:r>
          </a:p>
          <a:p>
            <a:pPr algn="l">
              <a:lnSpc>
                <a:spcPct val="100000"/>
              </a:lnSpc>
              <a:spcBef>
                <a:spcPct val="50000"/>
              </a:spcBef>
            </a:pPr>
            <a:r>
              <a:rPr lang="zh-CN" altLang="en-US" sz="2800">
                <a:latin typeface="+mn-ea"/>
              </a:rPr>
              <a:t>（别去做了）</a:t>
            </a:r>
          </a:p>
        </p:txBody>
      </p:sp>
      <p:sp>
        <p:nvSpPr>
          <p:cNvPr id="110609" name="Line 17"/>
          <p:cNvSpPr>
            <a:spLocks noChangeShapeType="1"/>
          </p:cNvSpPr>
          <p:nvPr/>
        </p:nvSpPr>
        <p:spPr bwMode="auto">
          <a:xfrm flipV="1">
            <a:off x="1354832" y="2276872"/>
            <a:ext cx="0" cy="3886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mn-ea"/>
            </a:endParaRPr>
          </a:p>
        </p:txBody>
      </p:sp>
      <p:sp>
        <p:nvSpPr>
          <p:cNvPr id="110610" name="Text Box 18"/>
          <p:cNvSpPr txBox="1">
            <a:spLocks noChangeArrowheads="1"/>
          </p:cNvSpPr>
          <p:nvPr/>
        </p:nvSpPr>
        <p:spPr bwMode="auto">
          <a:xfrm>
            <a:off x="680681" y="2232202"/>
            <a:ext cx="553998"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eaVert">
            <a:spAutoFit/>
          </a:bodyPr>
          <a:lstStyle/>
          <a:p>
            <a:pPr algn="l">
              <a:lnSpc>
                <a:spcPct val="100000"/>
              </a:lnSpc>
              <a:spcBef>
                <a:spcPct val="50000"/>
              </a:spcBef>
            </a:pPr>
            <a:r>
              <a:rPr lang="zh-CN" altLang="en-US" sz="2400" b="1" dirty="0" smtClean="0">
                <a:solidFill>
                  <a:srgbClr val="C00000"/>
                </a:solidFill>
                <a:latin typeface="+mn-ea"/>
              </a:rPr>
              <a:t>重要</a:t>
            </a:r>
            <a:endParaRPr lang="zh-CN" altLang="en-US" sz="2000" b="1" dirty="0">
              <a:solidFill>
                <a:srgbClr val="C00000"/>
              </a:solidFill>
              <a:latin typeface="+mn-ea"/>
            </a:endParaRPr>
          </a:p>
        </p:txBody>
      </p:sp>
      <p:sp>
        <p:nvSpPr>
          <p:cNvPr id="110611" name="Text Box 19"/>
          <p:cNvSpPr txBox="1">
            <a:spLocks noChangeArrowheads="1"/>
          </p:cNvSpPr>
          <p:nvPr/>
        </p:nvSpPr>
        <p:spPr bwMode="auto">
          <a:xfrm>
            <a:off x="6335599" y="6192589"/>
            <a:ext cx="1008112"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r">
              <a:lnSpc>
                <a:spcPct val="100000"/>
              </a:lnSpc>
              <a:spcBef>
                <a:spcPct val="50000"/>
              </a:spcBef>
            </a:pPr>
            <a:r>
              <a:rPr lang="zh-CN" altLang="en-US" sz="2400" b="1" dirty="0" smtClean="0">
                <a:solidFill>
                  <a:srgbClr val="C00000"/>
                </a:solidFill>
                <a:latin typeface="+mn-ea"/>
              </a:rPr>
              <a:t>紧迫</a:t>
            </a:r>
            <a:endParaRPr lang="zh-CN" altLang="en-US" sz="2000" b="1" dirty="0">
              <a:solidFill>
                <a:srgbClr val="C00000"/>
              </a:solidFill>
              <a:latin typeface="+mn-ea"/>
            </a:endParaRPr>
          </a:p>
        </p:txBody>
      </p:sp>
      <p:sp>
        <p:nvSpPr>
          <p:cNvPr id="110612" name="Line 20"/>
          <p:cNvSpPr>
            <a:spLocks noChangeShapeType="1"/>
          </p:cNvSpPr>
          <p:nvPr/>
        </p:nvSpPr>
        <p:spPr bwMode="auto">
          <a:xfrm rot="10800000" flipH="1">
            <a:off x="1354832" y="6163072"/>
            <a:ext cx="61722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mn-ea"/>
            </a:endParaRPr>
          </a:p>
        </p:txBody>
      </p:sp>
      <p:sp>
        <p:nvSpPr>
          <p:cNvPr id="110614" name="Text Box 22"/>
          <p:cNvSpPr txBox="1">
            <a:spLocks noChangeArrowheads="1"/>
          </p:cNvSpPr>
          <p:nvPr/>
        </p:nvSpPr>
        <p:spPr bwMode="auto">
          <a:xfrm>
            <a:off x="5088632" y="4469210"/>
            <a:ext cx="2438400" cy="1160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100000"/>
              </a:lnSpc>
              <a:spcBef>
                <a:spcPct val="50000"/>
              </a:spcBef>
            </a:pPr>
            <a:r>
              <a:rPr lang="en-US" altLang="zh-CN" sz="2800">
                <a:solidFill>
                  <a:srgbClr val="FF0066"/>
                </a:solidFill>
                <a:latin typeface="+mn-ea"/>
              </a:rPr>
              <a:t>D</a:t>
            </a:r>
            <a:r>
              <a:rPr lang="en-US" altLang="zh-CN" sz="2800">
                <a:latin typeface="+mn-ea"/>
              </a:rPr>
              <a:t>elegate</a:t>
            </a:r>
          </a:p>
          <a:p>
            <a:pPr algn="l">
              <a:lnSpc>
                <a:spcPct val="100000"/>
              </a:lnSpc>
              <a:spcBef>
                <a:spcPct val="50000"/>
              </a:spcBef>
            </a:pPr>
            <a:r>
              <a:rPr lang="zh-CN" altLang="en-US" sz="2800">
                <a:latin typeface="+mn-ea"/>
              </a:rPr>
              <a:t>授权别人去做</a:t>
            </a:r>
            <a:endParaRPr lang="zh-CN" altLang="en-US" sz="2400">
              <a:latin typeface="+mn-ea"/>
            </a:endParaRPr>
          </a:p>
        </p:txBody>
      </p:sp>
      <p:sp>
        <p:nvSpPr>
          <p:cNvPr id="19" name="Text Box 12"/>
          <p:cNvSpPr txBox="1">
            <a:spLocks noChangeArrowheads="1"/>
          </p:cNvSpPr>
          <p:nvPr/>
        </p:nvSpPr>
        <p:spPr bwMode="auto">
          <a:xfrm>
            <a:off x="1795391" y="405459"/>
            <a:ext cx="536740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00000"/>
              </a:lnSpc>
              <a:spcBef>
                <a:spcPct val="50000"/>
              </a:spcBef>
            </a:pPr>
            <a:r>
              <a:rPr lang="en-US" altLang="zh-CN" sz="3200" dirty="0">
                <a:solidFill>
                  <a:srgbClr val="FF0000"/>
                </a:solidFill>
                <a:latin typeface="+mn-ea"/>
              </a:rPr>
              <a:t>‘</a:t>
            </a:r>
            <a:r>
              <a:rPr lang="zh-CN" altLang="en-US" sz="3200" b="1" dirty="0">
                <a:solidFill>
                  <a:srgbClr val="FF0000"/>
                </a:solidFill>
                <a:latin typeface="+mn-ea"/>
              </a:rPr>
              <a:t>重要’与‘紧要’之区别</a:t>
            </a:r>
          </a:p>
        </p:txBody>
      </p:sp>
    </p:spTree>
    <p:extLst>
      <p:ext uri="{BB962C8B-B14F-4D97-AF65-F5344CB8AC3E}">
        <p14:creationId xmlns:p14="http://schemas.microsoft.com/office/powerpoint/2010/main" val="208952561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060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06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06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0608"/>
                                        </p:tgtEl>
                                        <p:attrNameLst>
                                          <p:attrName>style.visibility</p:attrName>
                                        </p:attrNameLst>
                                      </p:cBhvr>
                                      <p:to>
                                        <p:strVal val="visible"/>
                                      </p:to>
                                    </p:set>
                                    <p:anim calcmode="lin" valueType="num">
                                      <p:cBhvr additive="base">
                                        <p:cTn id="19" dur="500" fill="hold"/>
                                        <p:tgtEl>
                                          <p:spTgt spid="110608"/>
                                        </p:tgtEl>
                                        <p:attrNameLst>
                                          <p:attrName>ppt_x</p:attrName>
                                        </p:attrNameLst>
                                      </p:cBhvr>
                                      <p:tavLst>
                                        <p:tav tm="0">
                                          <p:val>
                                            <p:strVal val="0-#ppt_w/2"/>
                                          </p:val>
                                        </p:tav>
                                        <p:tav tm="100000">
                                          <p:val>
                                            <p:strVal val="#ppt_x"/>
                                          </p:val>
                                        </p:tav>
                                      </p:tavLst>
                                    </p:anim>
                                    <p:anim calcmode="lin" valueType="num">
                                      <p:cBhvr additive="base">
                                        <p:cTn id="20" dur="500" fill="hold"/>
                                        <p:tgtEl>
                                          <p:spTgt spid="1106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13" grpId="0" autoUpdateAnimBg="0"/>
      <p:bldP spid="110604" grpId="0" autoUpdateAnimBg="0"/>
      <p:bldP spid="110608" grpId="0" autoUpdateAnimBg="0"/>
      <p:bldP spid="110614" grpId="0" autoUpdateAnimBg="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5"/>
          <p:cNvSpPr>
            <a:spLocks noGrp="1"/>
          </p:cNvSpPr>
          <p:nvPr>
            <p:ph type="sldNum" sz="quarter" idx="4294967295"/>
          </p:nvPr>
        </p:nvSpPr>
        <p:spPr>
          <a:xfrm>
            <a:off x="6553200" y="6248400"/>
            <a:ext cx="1905000" cy="457200"/>
          </a:xfrm>
          <a:prstGeom prst="rect">
            <a:avLst/>
          </a:prstGeom>
        </p:spPr>
        <p:txBody>
          <a:bodyPr/>
          <a:lstStyle/>
          <a:p>
            <a:fld id="{5F36711D-AA10-4F11-A819-7DDA89251123}" type="slidenum">
              <a:rPr lang="en-US" altLang="zh-TW"/>
              <a:pPr/>
              <a:t>113</a:t>
            </a:fld>
            <a:endParaRPr lang="en-US" altLang="zh-TW"/>
          </a:p>
        </p:txBody>
      </p:sp>
      <p:sp>
        <p:nvSpPr>
          <p:cNvPr id="178178" name="Rectangle 2"/>
          <p:cNvSpPr>
            <a:spLocks noGrp="1" noChangeArrowheads="1"/>
          </p:cNvSpPr>
          <p:nvPr>
            <p:ph type="title"/>
          </p:nvPr>
        </p:nvSpPr>
        <p:spPr>
          <a:xfrm>
            <a:off x="1312863" y="381000"/>
            <a:ext cx="6192837" cy="563033"/>
          </a:xfrm>
        </p:spPr>
        <p:txBody>
          <a:bodyPr/>
          <a:lstStyle/>
          <a:p>
            <a:pPr algn="ctr"/>
            <a:r>
              <a:rPr lang="zh-TW" altLang="en-US" sz="3200" smtClean="0">
                <a:solidFill>
                  <a:srgbClr val="FF0000"/>
                </a:solidFill>
                <a:latin typeface="+mn-ea"/>
                <a:ea typeface="+mn-ea"/>
              </a:rPr>
              <a:t>有效管理时间的四大关键</a:t>
            </a:r>
            <a:endParaRPr lang="zh-TW" altLang="en-US" sz="3200" dirty="0">
              <a:solidFill>
                <a:srgbClr val="FF0000"/>
              </a:solidFill>
              <a:latin typeface="+mn-ea"/>
              <a:ea typeface="+mn-ea"/>
            </a:endParaRPr>
          </a:p>
        </p:txBody>
      </p:sp>
      <p:sp>
        <p:nvSpPr>
          <p:cNvPr id="178179" name="Rectangle 3" descr="Rectangle: Click to edit Master text styles&#10;Second level&#10;Third level&#10;Fourth level&#10;Fifth level"/>
          <p:cNvSpPr>
            <a:spLocks noGrp="1" noChangeArrowheads="1"/>
          </p:cNvSpPr>
          <p:nvPr>
            <p:ph type="body" idx="1"/>
          </p:nvPr>
        </p:nvSpPr>
        <p:spPr>
          <a:xfrm>
            <a:off x="899592" y="1617640"/>
            <a:ext cx="7772400" cy="2819400"/>
          </a:xfrm>
        </p:spPr>
        <p:txBody>
          <a:bodyPr/>
          <a:lstStyle/>
          <a:p>
            <a:pPr>
              <a:lnSpc>
                <a:spcPct val="150000"/>
              </a:lnSpc>
              <a:buFont typeface="Wingdings" panose="05000000000000000000" pitchFamily="2" charset="2"/>
              <a:buChar char="Ø"/>
            </a:pPr>
            <a:r>
              <a:rPr lang="zh-TW" altLang="en-US" sz="2400" b="1" smtClean="0">
                <a:latin typeface="+mn-ea"/>
              </a:rPr>
              <a:t>从自我可掌控的部份开始</a:t>
            </a:r>
          </a:p>
          <a:p>
            <a:pPr>
              <a:lnSpc>
                <a:spcPct val="150000"/>
              </a:lnSpc>
              <a:buFont typeface="Wingdings" panose="05000000000000000000" pitchFamily="2" charset="2"/>
              <a:buChar char="Ø"/>
            </a:pPr>
            <a:r>
              <a:rPr lang="zh-TW" altLang="en-US" sz="2400" b="1" smtClean="0">
                <a:latin typeface="+mn-ea"/>
              </a:rPr>
              <a:t>厘清不同性质的工作</a:t>
            </a:r>
          </a:p>
          <a:p>
            <a:pPr>
              <a:lnSpc>
                <a:spcPct val="150000"/>
              </a:lnSpc>
              <a:buFont typeface="Wingdings" panose="05000000000000000000" pitchFamily="2" charset="2"/>
              <a:buChar char="Ø"/>
            </a:pPr>
            <a:r>
              <a:rPr lang="zh-TW" altLang="en-US" sz="2400" b="1" smtClean="0">
                <a:latin typeface="+mn-ea"/>
              </a:rPr>
              <a:t>排定</a:t>
            </a:r>
            <a:r>
              <a:rPr lang="en-US" altLang="zh-TW" sz="2400" b="1" smtClean="0">
                <a:latin typeface="+mn-ea"/>
              </a:rPr>
              <a:t>ABCDE</a:t>
            </a:r>
            <a:r>
              <a:rPr lang="zh-TW" altLang="en-US" sz="2400" b="1" smtClean="0">
                <a:latin typeface="+mn-ea"/>
              </a:rPr>
              <a:t>优先级</a:t>
            </a:r>
          </a:p>
          <a:p>
            <a:pPr>
              <a:lnSpc>
                <a:spcPct val="150000"/>
              </a:lnSpc>
              <a:buFont typeface="Wingdings" panose="05000000000000000000" pitchFamily="2" charset="2"/>
              <a:buChar char="Ø"/>
            </a:pPr>
            <a:r>
              <a:rPr lang="zh-TW" altLang="en-US" sz="2400" b="1" smtClean="0">
                <a:latin typeface="+mn-ea"/>
              </a:rPr>
              <a:t>留点时间给自己</a:t>
            </a:r>
            <a:endParaRPr lang="zh-TW" altLang="en-US" sz="2400" b="1">
              <a:latin typeface="+mn-ea"/>
            </a:endParaRPr>
          </a:p>
        </p:txBody>
      </p:sp>
    </p:spTree>
    <p:extLst>
      <p:ext uri="{BB962C8B-B14F-4D97-AF65-F5344CB8AC3E}">
        <p14:creationId xmlns:p14="http://schemas.microsoft.com/office/powerpoint/2010/main" val="3434830274"/>
      </p:ext>
    </p:extLst>
  </p:cSld>
  <p:clrMapOvr>
    <a:masterClrMapping/>
  </p:clrMapOvr>
  <p:transition>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5"/>
          <p:cNvSpPr>
            <a:spLocks noGrp="1"/>
          </p:cNvSpPr>
          <p:nvPr>
            <p:ph type="sldNum" sz="quarter" idx="4294967295"/>
          </p:nvPr>
        </p:nvSpPr>
        <p:spPr>
          <a:xfrm>
            <a:off x="6553200" y="6248400"/>
            <a:ext cx="1905000" cy="457200"/>
          </a:xfrm>
          <a:prstGeom prst="rect">
            <a:avLst/>
          </a:prstGeom>
        </p:spPr>
        <p:txBody>
          <a:bodyPr/>
          <a:lstStyle/>
          <a:p>
            <a:fld id="{F2F60CA5-17B4-4ABC-B7CC-DEEF3DA8E067}" type="slidenum">
              <a:rPr lang="en-US" altLang="zh-TW"/>
              <a:pPr/>
              <a:t>114</a:t>
            </a:fld>
            <a:endParaRPr lang="en-US" altLang="zh-TW"/>
          </a:p>
        </p:txBody>
      </p:sp>
      <p:sp>
        <p:nvSpPr>
          <p:cNvPr id="147458" name="Rectangle 2"/>
          <p:cNvSpPr>
            <a:spLocks noGrp="1" noChangeArrowheads="1"/>
          </p:cNvSpPr>
          <p:nvPr>
            <p:ph type="title"/>
          </p:nvPr>
        </p:nvSpPr>
        <p:spPr>
          <a:xfrm>
            <a:off x="1285933" y="404664"/>
            <a:ext cx="6192837" cy="563033"/>
          </a:xfrm>
        </p:spPr>
        <p:txBody>
          <a:bodyPr/>
          <a:lstStyle/>
          <a:p>
            <a:pPr algn="ctr"/>
            <a:r>
              <a:rPr lang="zh-TW" altLang="en-US" sz="3200" smtClean="0">
                <a:solidFill>
                  <a:srgbClr val="FF0000"/>
                </a:solidFill>
                <a:latin typeface="+mn-ea"/>
                <a:ea typeface="+mn-ea"/>
              </a:rPr>
              <a:t>设定</a:t>
            </a:r>
            <a:r>
              <a:rPr lang="en-US" altLang="zh-TW" sz="3200" smtClean="0">
                <a:solidFill>
                  <a:srgbClr val="FF0000"/>
                </a:solidFill>
                <a:latin typeface="+mn-ea"/>
                <a:ea typeface="+mn-ea"/>
              </a:rPr>
              <a:t>SMART</a:t>
            </a:r>
            <a:r>
              <a:rPr lang="zh-TW" altLang="en-US" sz="3200" smtClean="0">
                <a:solidFill>
                  <a:srgbClr val="FF0000"/>
                </a:solidFill>
                <a:latin typeface="+mn-ea"/>
                <a:ea typeface="+mn-ea"/>
              </a:rPr>
              <a:t>的目标</a:t>
            </a:r>
            <a:endParaRPr lang="zh-TW" altLang="en-US" sz="3200" dirty="0">
              <a:solidFill>
                <a:srgbClr val="FF0000"/>
              </a:solidFill>
              <a:latin typeface="+mn-ea"/>
              <a:ea typeface="+mn-ea"/>
            </a:endParaRPr>
          </a:p>
        </p:txBody>
      </p:sp>
      <p:sp>
        <p:nvSpPr>
          <p:cNvPr id="147459" name="Rectangle 3" descr="Rectangle: Click to edit Master text styles&#10;Second level&#10;Third level&#10;Fourth level&#10;Fifth level"/>
          <p:cNvSpPr>
            <a:spLocks noGrp="1" noChangeArrowheads="1"/>
          </p:cNvSpPr>
          <p:nvPr>
            <p:ph type="body" idx="1"/>
          </p:nvPr>
        </p:nvSpPr>
        <p:spPr>
          <a:xfrm>
            <a:off x="695309" y="2385610"/>
            <a:ext cx="7772400" cy="4114800"/>
          </a:xfrm>
        </p:spPr>
        <p:txBody>
          <a:bodyPr/>
          <a:lstStyle/>
          <a:p>
            <a:pPr marL="0" indent="0">
              <a:lnSpc>
                <a:spcPct val="150000"/>
              </a:lnSpc>
              <a:buNone/>
            </a:pPr>
            <a:r>
              <a:rPr lang="zh-TW" altLang="en-US" sz="2000" b="1" dirty="0" smtClean="0"/>
              <a:t>目标设定要 </a:t>
            </a:r>
            <a:r>
              <a:rPr lang="en-US" altLang="zh-TW" sz="2000" b="1" dirty="0" smtClean="0"/>
              <a:t>SMART </a:t>
            </a:r>
            <a:endParaRPr lang="en-US" altLang="zh-TW" sz="2000" b="1" dirty="0"/>
          </a:p>
          <a:p>
            <a:pPr marL="457176" lvl="1" indent="0">
              <a:lnSpc>
                <a:spcPct val="150000"/>
              </a:lnSpc>
              <a:buNone/>
            </a:pPr>
            <a:r>
              <a:rPr lang="en-US" altLang="zh-TW" sz="2000" b="1" dirty="0">
                <a:solidFill>
                  <a:srgbClr val="FF0000"/>
                </a:solidFill>
              </a:rPr>
              <a:t>S</a:t>
            </a:r>
            <a:r>
              <a:rPr lang="en-US" altLang="zh-TW" sz="2000" b="1" dirty="0"/>
              <a:t>pecific </a:t>
            </a:r>
            <a:r>
              <a:rPr lang="zh-TW" altLang="en-US" sz="2000" b="1" dirty="0" smtClean="0"/>
              <a:t>要明确</a:t>
            </a:r>
          </a:p>
          <a:p>
            <a:pPr marL="457176" lvl="1" indent="0">
              <a:lnSpc>
                <a:spcPct val="150000"/>
              </a:lnSpc>
              <a:buNone/>
            </a:pPr>
            <a:r>
              <a:rPr lang="en-US" altLang="zh-TW" sz="2000" b="1" dirty="0" smtClean="0">
                <a:solidFill>
                  <a:srgbClr val="FF0000"/>
                </a:solidFill>
              </a:rPr>
              <a:t>M</a:t>
            </a:r>
            <a:r>
              <a:rPr lang="en-US" altLang="zh-TW" sz="2000" b="1" dirty="0" smtClean="0"/>
              <a:t>easurable </a:t>
            </a:r>
            <a:r>
              <a:rPr lang="zh-TW" altLang="en-US" sz="2000" b="1" dirty="0" smtClean="0"/>
              <a:t>要可量测</a:t>
            </a:r>
          </a:p>
          <a:p>
            <a:pPr marL="457176" lvl="1" indent="0">
              <a:lnSpc>
                <a:spcPct val="150000"/>
              </a:lnSpc>
              <a:buNone/>
            </a:pPr>
            <a:r>
              <a:rPr lang="en-US" altLang="zh-TW" sz="2000" b="1" dirty="0" smtClean="0">
                <a:solidFill>
                  <a:srgbClr val="FF0000"/>
                </a:solidFill>
              </a:rPr>
              <a:t>A</a:t>
            </a:r>
            <a:r>
              <a:rPr lang="en-US" altLang="zh-TW" sz="2000" b="1" dirty="0" smtClean="0"/>
              <a:t>ttainable </a:t>
            </a:r>
            <a:r>
              <a:rPr lang="en-US" altLang="zh-TW" sz="2000" b="1" dirty="0"/>
              <a:t>/ </a:t>
            </a:r>
            <a:r>
              <a:rPr lang="en-US" altLang="en-US" sz="2000" b="1" dirty="0"/>
              <a:t>Achievable</a:t>
            </a:r>
            <a:r>
              <a:rPr lang="en-US" altLang="zh-TW" sz="2000" b="1" dirty="0"/>
              <a:t> </a:t>
            </a:r>
            <a:r>
              <a:rPr lang="zh-TW" altLang="en-US" sz="2000" b="1" dirty="0" smtClean="0"/>
              <a:t>要可达成</a:t>
            </a:r>
          </a:p>
          <a:p>
            <a:pPr marL="457176" lvl="1" indent="0">
              <a:lnSpc>
                <a:spcPct val="150000"/>
              </a:lnSpc>
              <a:buNone/>
            </a:pPr>
            <a:r>
              <a:rPr lang="en-US" altLang="zh-TW" sz="2000" b="1" dirty="0" smtClean="0">
                <a:solidFill>
                  <a:srgbClr val="FF0000"/>
                </a:solidFill>
              </a:rPr>
              <a:t>R</a:t>
            </a:r>
            <a:r>
              <a:rPr lang="en-US" altLang="zh-TW" sz="2000" b="1" dirty="0" smtClean="0"/>
              <a:t>ealistic </a:t>
            </a:r>
            <a:r>
              <a:rPr lang="en-US" altLang="zh-TW" sz="2000" b="1" dirty="0"/>
              <a:t>/ Relevant </a:t>
            </a:r>
            <a:r>
              <a:rPr lang="zh-TW" altLang="en-US" sz="2000" b="1" dirty="0" smtClean="0"/>
              <a:t>要务实 </a:t>
            </a:r>
            <a:r>
              <a:rPr lang="en-US" altLang="zh-TW" sz="2000" b="1" dirty="0" smtClean="0"/>
              <a:t>/ </a:t>
            </a:r>
            <a:r>
              <a:rPr lang="zh-TW" altLang="en-US" sz="2000" b="1" dirty="0" smtClean="0"/>
              <a:t>要切题</a:t>
            </a:r>
          </a:p>
          <a:p>
            <a:pPr marL="457176" lvl="1" indent="0">
              <a:lnSpc>
                <a:spcPct val="150000"/>
              </a:lnSpc>
              <a:buNone/>
            </a:pPr>
            <a:r>
              <a:rPr lang="en-US" altLang="zh-TW" sz="2000" b="1" dirty="0" smtClean="0">
                <a:solidFill>
                  <a:srgbClr val="FF0000"/>
                </a:solidFill>
              </a:rPr>
              <a:t>T</a:t>
            </a:r>
            <a:r>
              <a:rPr lang="en-US" altLang="zh-TW" sz="2000" b="1" dirty="0" smtClean="0"/>
              <a:t>ime </a:t>
            </a:r>
            <a:r>
              <a:rPr lang="en-US" altLang="zh-TW" sz="2000" b="1" dirty="0"/>
              <a:t>bound </a:t>
            </a:r>
            <a:r>
              <a:rPr lang="zh-TW" altLang="en-US" sz="2000" b="1" dirty="0" smtClean="0"/>
              <a:t>要有时限</a:t>
            </a:r>
            <a:endParaRPr lang="zh-TW" altLang="en-US" sz="2000" b="1" dirty="0"/>
          </a:p>
        </p:txBody>
      </p:sp>
      <p:sp>
        <p:nvSpPr>
          <p:cNvPr id="147461" name="Text Box 5"/>
          <p:cNvSpPr txBox="1">
            <a:spLocks noChangeArrowheads="1"/>
          </p:cNvSpPr>
          <p:nvPr/>
        </p:nvSpPr>
        <p:spPr bwMode="auto">
          <a:xfrm>
            <a:off x="611560" y="1633565"/>
            <a:ext cx="4670425" cy="528637"/>
          </a:xfrm>
          <a:prstGeom prst="rect">
            <a:avLst/>
          </a:prstGeom>
          <a:noFill/>
          <a:ln w="9525">
            <a:solidFill>
              <a:srgbClr val="CA021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TW" altLang="en-US" sz="2800" b="1" smtClean="0">
                <a:solidFill>
                  <a:srgbClr val="FB400D"/>
                </a:solidFill>
              </a:rPr>
              <a:t>时间管理 </a:t>
            </a:r>
            <a:r>
              <a:rPr lang="zh-TW" altLang="en-US" smtClean="0"/>
              <a:t>就是 </a:t>
            </a:r>
            <a:r>
              <a:rPr lang="zh-TW" altLang="en-US" b="1" smtClean="0">
                <a:solidFill>
                  <a:srgbClr val="FB400D"/>
                </a:solidFill>
              </a:rPr>
              <a:t>要有好的规划</a:t>
            </a:r>
            <a:r>
              <a:rPr lang="zh-TW" altLang="en-US" smtClean="0"/>
              <a:t>。</a:t>
            </a:r>
            <a:endParaRPr lang="zh-TW" altLang="en-US"/>
          </a:p>
        </p:txBody>
      </p:sp>
    </p:spTree>
    <p:extLst>
      <p:ext uri="{BB962C8B-B14F-4D97-AF65-F5344CB8AC3E}">
        <p14:creationId xmlns:p14="http://schemas.microsoft.com/office/powerpoint/2010/main" val="61172934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47461"/>
                                        </p:tgtEl>
                                        <p:attrNameLst>
                                          <p:attrName>style.visibility</p:attrName>
                                        </p:attrNameLst>
                                      </p:cBhvr>
                                      <p:to>
                                        <p:strVal val="visible"/>
                                      </p:to>
                                    </p:set>
                                    <p:animEffect transition="in" filter="box(in)">
                                      <p:cBhvr>
                                        <p:cTn id="7" dur="500"/>
                                        <p:tgtEl>
                                          <p:spTgt spid="147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1" grpId="0" animBg="1" autoUpdateAnimBg="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body" idx="1"/>
          </p:nvPr>
        </p:nvSpPr>
        <p:spPr>
          <a:xfrm>
            <a:off x="1953233" y="404664"/>
            <a:ext cx="5256584" cy="534855"/>
          </a:xfrm>
        </p:spPr>
        <p:txBody>
          <a:bodyPr/>
          <a:lstStyle/>
          <a:p>
            <a:pPr marL="0" indent="0" algn="ctr">
              <a:buNone/>
            </a:pPr>
            <a:r>
              <a:rPr lang="en-US" altLang="zh-CN" sz="3200" b="1" dirty="0">
                <a:solidFill>
                  <a:srgbClr val="FF0000"/>
                </a:solidFill>
                <a:latin typeface="+mn-ea"/>
              </a:rPr>
              <a:t>80/20</a:t>
            </a:r>
            <a:r>
              <a:rPr lang="zh-CN" altLang="en-US" sz="3200" b="1" dirty="0">
                <a:solidFill>
                  <a:srgbClr val="FF0000"/>
                </a:solidFill>
                <a:latin typeface="+mn-ea"/>
              </a:rPr>
              <a:t>原则</a:t>
            </a:r>
          </a:p>
        </p:txBody>
      </p:sp>
      <p:sp>
        <p:nvSpPr>
          <p:cNvPr id="74755" name="Text Box 3"/>
          <p:cNvSpPr txBox="1">
            <a:spLocks noChangeArrowheads="1"/>
          </p:cNvSpPr>
          <p:nvPr/>
        </p:nvSpPr>
        <p:spPr bwMode="auto">
          <a:xfrm>
            <a:off x="539552" y="1556792"/>
            <a:ext cx="7848600" cy="1135054"/>
          </a:xfrm>
          <a:prstGeom prst="rect">
            <a:avLst/>
          </a:prstGeom>
          <a:noFill/>
          <a:ln>
            <a:noFill/>
          </a:ln>
          <a:effectLst/>
          <a:extLst>
            <a:ext uri="{909E8E84-426E-40DD-AFC4-6F175D3DCCD1}">
              <a14:hiddenFill xmlns:a14="http://schemas.microsoft.com/office/drawing/2010/main">
                <a:solidFill>
                  <a:srgbClr val="92183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pPr>
            <a:r>
              <a:rPr lang="zh-CN" altLang="en-US" sz="2400" b="1" dirty="0">
                <a:latin typeface="+mn-ea"/>
              </a:rPr>
              <a:t>含义：</a:t>
            </a:r>
            <a:r>
              <a:rPr lang="en-US" altLang="zh-CN" sz="2400" b="1" dirty="0">
                <a:latin typeface="+mn-ea"/>
              </a:rPr>
              <a:t>80%</a:t>
            </a:r>
            <a:r>
              <a:rPr lang="zh-CN" altLang="en-US" sz="2400" b="1" dirty="0">
                <a:latin typeface="+mn-ea"/>
              </a:rPr>
              <a:t>的工作价值来自于</a:t>
            </a:r>
            <a:r>
              <a:rPr lang="en-US" altLang="zh-CN" sz="2400" b="1" dirty="0">
                <a:latin typeface="+mn-ea"/>
              </a:rPr>
              <a:t>20%</a:t>
            </a:r>
            <a:r>
              <a:rPr lang="zh-CN" altLang="en-US" sz="2400" b="1" dirty="0">
                <a:latin typeface="+mn-ea"/>
              </a:rPr>
              <a:t>的工作事项，而剩下的</a:t>
            </a:r>
            <a:r>
              <a:rPr lang="en-US" altLang="zh-CN" sz="2400" b="1" dirty="0">
                <a:latin typeface="+mn-ea"/>
              </a:rPr>
              <a:t>20%</a:t>
            </a:r>
            <a:r>
              <a:rPr lang="zh-CN" altLang="en-US" sz="2400" b="1" dirty="0">
                <a:latin typeface="+mn-ea"/>
              </a:rPr>
              <a:t>的价值来自于</a:t>
            </a:r>
            <a:r>
              <a:rPr lang="en-US" altLang="zh-CN" sz="2400" b="1" dirty="0">
                <a:latin typeface="+mn-ea"/>
              </a:rPr>
              <a:t>80%</a:t>
            </a:r>
            <a:r>
              <a:rPr lang="zh-CN" altLang="en-US" sz="2400" b="1" dirty="0">
                <a:latin typeface="+mn-ea"/>
              </a:rPr>
              <a:t>的工作事项。</a:t>
            </a:r>
          </a:p>
        </p:txBody>
      </p:sp>
      <p:sp>
        <p:nvSpPr>
          <p:cNvPr id="6" name="Text Box 3"/>
          <p:cNvSpPr txBox="1">
            <a:spLocks noChangeArrowheads="1"/>
          </p:cNvSpPr>
          <p:nvPr/>
        </p:nvSpPr>
        <p:spPr bwMode="auto">
          <a:xfrm>
            <a:off x="546031" y="2780928"/>
            <a:ext cx="8093075" cy="3874907"/>
          </a:xfrm>
          <a:prstGeom prst="rect">
            <a:avLst/>
          </a:prstGeom>
          <a:noFill/>
          <a:ln>
            <a:noFill/>
          </a:ln>
          <a:effectLst/>
          <a:extLst>
            <a:ext uri="{909E8E84-426E-40DD-AFC4-6F175D3DCCD1}">
              <a14:hiddenFill xmlns:a14="http://schemas.microsoft.com/office/drawing/2010/main">
                <a:solidFill>
                  <a:srgbClr val="92183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Aft>
                <a:spcPts val="775"/>
              </a:spcAft>
              <a:buClr>
                <a:srgbClr val="921832"/>
              </a:buClr>
              <a:buSzPct val="60000"/>
            </a:pPr>
            <a:r>
              <a:rPr lang="zh-CN" altLang="en-US" sz="2000" dirty="0">
                <a:latin typeface="+mn-ea"/>
              </a:rPr>
              <a:t>启示：</a:t>
            </a:r>
            <a:r>
              <a:rPr lang="en-US" altLang="zh-CN" sz="2000" dirty="0">
                <a:latin typeface="+mn-ea"/>
              </a:rPr>
              <a:t>20%</a:t>
            </a:r>
            <a:r>
              <a:rPr lang="zh-CN" altLang="en-US" sz="2000" dirty="0">
                <a:latin typeface="+mn-ea"/>
              </a:rPr>
              <a:t>的工作事项创造</a:t>
            </a:r>
            <a:r>
              <a:rPr lang="en-US" altLang="zh-CN" sz="2000" dirty="0">
                <a:latin typeface="+mn-ea"/>
              </a:rPr>
              <a:t>80%</a:t>
            </a:r>
            <a:r>
              <a:rPr lang="zh-CN" altLang="en-US" sz="2000" dirty="0">
                <a:latin typeface="+mn-ea"/>
              </a:rPr>
              <a:t>的工作价值</a:t>
            </a:r>
            <a:r>
              <a:rPr lang="zh-CN" altLang="en-US" sz="2000" dirty="0" smtClean="0">
                <a:latin typeface="+mn-ea"/>
              </a:rPr>
              <a:t>；</a:t>
            </a:r>
            <a:endParaRPr lang="en-US" altLang="zh-CN" sz="2000" dirty="0" smtClean="0">
              <a:latin typeface="+mn-ea"/>
            </a:endParaRPr>
          </a:p>
          <a:p>
            <a:pPr>
              <a:lnSpc>
                <a:spcPct val="150000"/>
              </a:lnSpc>
              <a:spcAft>
                <a:spcPts val="775"/>
              </a:spcAft>
              <a:buClr>
                <a:srgbClr val="921832"/>
              </a:buClr>
              <a:buSzPct val="60000"/>
            </a:pPr>
            <a:r>
              <a:rPr lang="en-US" altLang="zh-CN" sz="2000" dirty="0">
                <a:latin typeface="+mn-ea"/>
              </a:rPr>
              <a:t> </a:t>
            </a:r>
            <a:r>
              <a:rPr lang="en-US" altLang="zh-CN" sz="2000" dirty="0" smtClean="0">
                <a:latin typeface="+mn-ea"/>
              </a:rPr>
              <a:t>         </a:t>
            </a:r>
            <a:r>
              <a:rPr lang="zh-CN" altLang="en-US" sz="2000" dirty="0" smtClean="0">
                <a:latin typeface="+mn-ea"/>
              </a:rPr>
              <a:t>抓住</a:t>
            </a:r>
            <a:r>
              <a:rPr lang="zh-CN" altLang="en-US" sz="2000" dirty="0">
                <a:latin typeface="+mn-ea"/>
              </a:rPr>
              <a:t>工作的关键，集中</a:t>
            </a:r>
            <a:r>
              <a:rPr lang="en-US" altLang="zh-CN" sz="2000" dirty="0">
                <a:latin typeface="+mn-ea"/>
              </a:rPr>
              <a:t>80%</a:t>
            </a:r>
            <a:r>
              <a:rPr lang="zh-CN" altLang="en-US" sz="2000" dirty="0">
                <a:latin typeface="+mn-ea"/>
              </a:rPr>
              <a:t>的主要精力做</a:t>
            </a:r>
            <a:r>
              <a:rPr lang="en-US" altLang="zh-CN" sz="2000" dirty="0">
                <a:latin typeface="+mn-ea"/>
              </a:rPr>
              <a:t>20%</a:t>
            </a:r>
            <a:r>
              <a:rPr lang="zh-CN" altLang="en-US" sz="2000" dirty="0">
                <a:latin typeface="+mn-ea"/>
              </a:rPr>
              <a:t>的主要工作，可以保证</a:t>
            </a:r>
            <a:r>
              <a:rPr lang="en-US" altLang="zh-CN" sz="2000" dirty="0">
                <a:latin typeface="+mn-ea"/>
              </a:rPr>
              <a:t>80%</a:t>
            </a:r>
            <a:r>
              <a:rPr lang="zh-CN" altLang="en-US" sz="2000" dirty="0">
                <a:latin typeface="+mn-ea"/>
              </a:rPr>
              <a:t>的工作结果</a:t>
            </a:r>
            <a:r>
              <a:rPr lang="zh-CN" altLang="en-US" sz="2000" dirty="0" smtClean="0">
                <a:latin typeface="+mn-ea"/>
              </a:rPr>
              <a:t>；</a:t>
            </a:r>
            <a:endParaRPr lang="en-US" altLang="zh-CN" sz="2000" dirty="0" smtClean="0">
              <a:latin typeface="+mn-ea"/>
            </a:endParaRPr>
          </a:p>
          <a:p>
            <a:pPr>
              <a:lnSpc>
                <a:spcPct val="150000"/>
              </a:lnSpc>
              <a:spcAft>
                <a:spcPts val="775"/>
              </a:spcAft>
              <a:buClr>
                <a:srgbClr val="921832"/>
              </a:buClr>
              <a:buSzPct val="60000"/>
            </a:pPr>
            <a:r>
              <a:rPr lang="en-US" altLang="zh-CN" sz="2000" dirty="0">
                <a:latin typeface="+mn-ea"/>
              </a:rPr>
              <a:t> </a:t>
            </a:r>
            <a:r>
              <a:rPr lang="en-US" altLang="zh-CN" sz="2000" dirty="0" smtClean="0">
                <a:latin typeface="+mn-ea"/>
              </a:rPr>
              <a:t>         </a:t>
            </a:r>
            <a:r>
              <a:rPr lang="zh-CN" altLang="en-US" sz="2000" dirty="0" smtClean="0">
                <a:latin typeface="+mn-ea"/>
              </a:rPr>
              <a:t>改进</a:t>
            </a:r>
            <a:r>
              <a:rPr lang="zh-CN" altLang="en-US" sz="2000" dirty="0">
                <a:latin typeface="+mn-ea"/>
              </a:rPr>
              <a:t>这</a:t>
            </a:r>
            <a:r>
              <a:rPr lang="en-US" altLang="zh-CN" sz="2000" dirty="0">
                <a:latin typeface="+mn-ea"/>
              </a:rPr>
              <a:t>20%</a:t>
            </a:r>
            <a:r>
              <a:rPr lang="zh-CN" altLang="en-US" sz="2000" dirty="0">
                <a:latin typeface="+mn-ea"/>
              </a:rPr>
              <a:t>的工作处理方法，可以获得</a:t>
            </a:r>
            <a:r>
              <a:rPr lang="en-US" altLang="zh-CN" sz="2000" dirty="0">
                <a:latin typeface="+mn-ea"/>
              </a:rPr>
              <a:t>80%</a:t>
            </a:r>
            <a:r>
              <a:rPr lang="zh-CN" altLang="en-US" sz="2000" dirty="0">
                <a:latin typeface="+mn-ea"/>
              </a:rPr>
              <a:t>的新效果。</a:t>
            </a:r>
            <a:r>
              <a:rPr lang="zh-CN" altLang="en-US" sz="2400" dirty="0">
                <a:latin typeface="+mn-ea"/>
              </a:rPr>
              <a:t>	</a:t>
            </a:r>
          </a:p>
          <a:p>
            <a:pPr>
              <a:lnSpc>
                <a:spcPct val="150000"/>
              </a:lnSpc>
              <a:spcAft>
                <a:spcPts val="775"/>
              </a:spcAft>
              <a:buClr>
                <a:srgbClr val="921832"/>
              </a:buClr>
              <a:buSzPct val="60000"/>
            </a:pPr>
            <a:r>
              <a:rPr lang="zh-CN" altLang="en-US" sz="2000" b="1" dirty="0">
                <a:latin typeface="+mn-ea"/>
              </a:rPr>
              <a:t>误区：面面俱到</a:t>
            </a:r>
            <a:r>
              <a:rPr lang="en-US" altLang="zh-CN" sz="2000" b="1" dirty="0">
                <a:latin typeface="+mn-ea"/>
              </a:rPr>
              <a:t>——</a:t>
            </a:r>
            <a:r>
              <a:rPr lang="zh-CN" altLang="en-US" sz="2000" b="1" dirty="0">
                <a:latin typeface="+mn-ea"/>
              </a:rPr>
              <a:t>都想做好；</a:t>
            </a:r>
          </a:p>
          <a:p>
            <a:pPr>
              <a:lnSpc>
                <a:spcPct val="150000"/>
              </a:lnSpc>
              <a:spcAft>
                <a:spcPts val="775"/>
              </a:spcAft>
              <a:buClr>
                <a:srgbClr val="921832"/>
              </a:buClr>
              <a:buSzPct val="60000"/>
            </a:pPr>
            <a:r>
              <a:rPr lang="zh-CN" altLang="en-US" sz="2000" b="1" dirty="0">
                <a:latin typeface="+mn-ea"/>
              </a:rPr>
              <a:t>      </a:t>
            </a:r>
            <a:r>
              <a:rPr lang="zh-CN" altLang="en-US" sz="2000" b="1" dirty="0" smtClean="0">
                <a:latin typeface="+mn-ea"/>
              </a:rPr>
              <a:t>    完全</a:t>
            </a:r>
            <a:r>
              <a:rPr lang="zh-CN" altLang="en-US" sz="2000" b="1" dirty="0">
                <a:latin typeface="+mn-ea"/>
              </a:rPr>
              <a:t>主义</a:t>
            </a:r>
            <a:r>
              <a:rPr lang="en-US" altLang="zh-CN" sz="2000" b="1" dirty="0">
                <a:latin typeface="+mn-ea"/>
              </a:rPr>
              <a:t>——</a:t>
            </a:r>
            <a:r>
              <a:rPr lang="zh-CN" altLang="en-US" sz="2000" b="1" dirty="0">
                <a:latin typeface="+mn-ea"/>
              </a:rPr>
              <a:t>都想做完；</a:t>
            </a:r>
          </a:p>
          <a:p>
            <a:pPr>
              <a:lnSpc>
                <a:spcPct val="150000"/>
              </a:lnSpc>
              <a:spcAft>
                <a:spcPts val="775"/>
              </a:spcAft>
              <a:buClr>
                <a:srgbClr val="921832"/>
              </a:buClr>
              <a:buSzPct val="60000"/>
            </a:pPr>
            <a:r>
              <a:rPr lang="zh-CN" altLang="en-US" sz="2000" b="1" dirty="0">
                <a:latin typeface="+mn-ea"/>
              </a:rPr>
              <a:t>      </a:t>
            </a:r>
            <a:r>
              <a:rPr lang="zh-CN" altLang="en-US" sz="2000" b="1" dirty="0" smtClean="0">
                <a:latin typeface="+mn-ea"/>
              </a:rPr>
              <a:t>    平均</a:t>
            </a:r>
            <a:r>
              <a:rPr lang="zh-CN" altLang="en-US" sz="2000" b="1" dirty="0">
                <a:latin typeface="+mn-ea"/>
              </a:rPr>
              <a:t>分配时间和精力。</a:t>
            </a:r>
          </a:p>
        </p:txBody>
      </p:sp>
    </p:spTree>
    <p:extLst>
      <p:ext uri="{BB962C8B-B14F-4D97-AF65-F5344CB8AC3E}">
        <p14:creationId xmlns:p14="http://schemas.microsoft.com/office/powerpoint/2010/main" val="2797555195"/>
      </p:ext>
    </p:extLst>
  </p:cSld>
  <p:clrMapOvr>
    <a:masterClrMapping/>
  </p:clrMapOvr>
  <p:transition>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body" idx="1"/>
          </p:nvPr>
        </p:nvSpPr>
        <p:spPr>
          <a:xfrm>
            <a:off x="467544" y="1484784"/>
            <a:ext cx="8424936" cy="4320117"/>
          </a:xfrm>
        </p:spPr>
        <p:txBody>
          <a:bodyPr/>
          <a:lstStyle/>
          <a:p>
            <a:pPr marL="0" indent="0">
              <a:lnSpc>
                <a:spcPct val="150000"/>
              </a:lnSpc>
              <a:buNone/>
            </a:pPr>
            <a:r>
              <a:rPr lang="en-US" altLang="zh-CN" sz="2400" dirty="0">
                <a:latin typeface="+mn-ea"/>
              </a:rPr>
              <a:t>80/20</a:t>
            </a:r>
            <a:r>
              <a:rPr lang="zh-CN" altLang="en-US" sz="2400" dirty="0">
                <a:latin typeface="+mn-ea"/>
              </a:rPr>
              <a:t>法则 </a:t>
            </a:r>
          </a:p>
          <a:p>
            <a:pPr marL="0" indent="0">
              <a:lnSpc>
                <a:spcPct val="150000"/>
              </a:lnSpc>
              <a:buNone/>
            </a:pPr>
            <a:r>
              <a:rPr lang="zh-CN" altLang="en-US" sz="2400" dirty="0">
                <a:latin typeface="+mn-ea"/>
              </a:rPr>
              <a:t>团体中的重要项目，是由全体中小部分的比例造成的</a:t>
            </a:r>
          </a:p>
          <a:p>
            <a:pPr lvl="1">
              <a:lnSpc>
                <a:spcPct val="150000"/>
              </a:lnSpc>
              <a:buFont typeface="Wingdings" panose="05000000000000000000" pitchFamily="2" charset="2"/>
              <a:buChar char="Ø"/>
            </a:pPr>
            <a:r>
              <a:rPr lang="zh-CN" altLang="en-US" sz="2000" dirty="0">
                <a:latin typeface="+mn-ea"/>
              </a:rPr>
              <a:t>当你面临很多工作而不知所措时，应该想到帕累托原则</a:t>
            </a:r>
          </a:p>
          <a:p>
            <a:pPr lvl="1">
              <a:lnSpc>
                <a:spcPct val="150000"/>
              </a:lnSpc>
              <a:buFont typeface="Wingdings" panose="05000000000000000000" pitchFamily="2" charset="2"/>
              <a:buChar char="Ø"/>
            </a:pPr>
            <a:r>
              <a:rPr lang="zh-CN" altLang="en-US" sz="2000" dirty="0">
                <a:latin typeface="+mn-ea"/>
              </a:rPr>
              <a:t>锻炼自己寻找占</a:t>
            </a:r>
            <a:r>
              <a:rPr lang="en-US" altLang="zh-CN" sz="2000" dirty="0">
                <a:latin typeface="+mn-ea"/>
              </a:rPr>
              <a:t>20</a:t>
            </a:r>
            <a:r>
              <a:rPr lang="zh-CN" altLang="en-US" sz="2000" dirty="0">
                <a:latin typeface="+mn-ea"/>
              </a:rPr>
              <a:t>％重要工作，并解决它。</a:t>
            </a:r>
          </a:p>
          <a:p>
            <a:pPr lvl="1">
              <a:lnSpc>
                <a:spcPct val="150000"/>
              </a:lnSpc>
              <a:buFont typeface="Wingdings" panose="05000000000000000000" pitchFamily="2" charset="2"/>
              <a:buChar char="Ø"/>
            </a:pPr>
            <a:r>
              <a:rPr lang="zh-CN" altLang="en-US" sz="2000" dirty="0">
                <a:latin typeface="+mn-ea"/>
              </a:rPr>
              <a:t>因为我们不是全能，也不想做完美主义者，能力、时间、空间总是会受到限制的。</a:t>
            </a:r>
          </a:p>
          <a:p>
            <a:pPr lvl="1">
              <a:lnSpc>
                <a:spcPct val="150000"/>
              </a:lnSpc>
              <a:buFont typeface="Wingdings" panose="05000000000000000000" pitchFamily="2" charset="2"/>
              <a:buChar char="Ø"/>
            </a:pPr>
            <a:r>
              <a:rPr lang="zh-CN" altLang="en-US" sz="2000" dirty="0">
                <a:latin typeface="+mn-ea"/>
              </a:rPr>
              <a:t>所以另</a:t>
            </a:r>
            <a:r>
              <a:rPr lang="en-US" altLang="zh-CN" sz="2000" dirty="0">
                <a:latin typeface="+mn-ea"/>
              </a:rPr>
              <a:t>80</a:t>
            </a:r>
            <a:r>
              <a:rPr lang="zh-CN" altLang="en-US" sz="2000" dirty="0">
                <a:latin typeface="+mn-ea"/>
              </a:rPr>
              <a:t>％的工作没有完成，就不再显得那么重要了。</a:t>
            </a:r>
          </a:p>
        </p:txBody>
      </p:sp>
    </p:spTree>
    <p:extLst>
      <p:ext uri="{BB962C8B-B14F-4D97-AF65-F5344CB8AC3E}">
        <p14:creationId xmlns:p14="http://schemas.microsoft.com/office/powerpoint/2010/main" val="28424688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7826">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7826">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7826">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782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0"/>
          <p:cNvGrpSpPr/>
          <p:nvPr/>
        </p:nvGrpSpPr>
        <p:grpSpPr>
          <a:xfrm>
            <a:off x="179512" y="1412776"/>
            <a:ext cx="8508023" cy="4759672"/>
            <a:chOff x="251520" y="1196752"/>
            <a:chExt cx="8508023" cy="4975696"/>
          </a:xfrm>
        </p:grpSpPr>
        <p:sp>
          <p:nvSpPr>
            <p:cNvPr id="1466372" name="Rectangle 4"/>
            <p:cNvSpPr>
              <a:spLocks noChangeArrowheads="1"/>
            </p:cNvSpPr>
            <p:nvPr/>
          </p:nvSpPr>
          <p:spPr bwMode="auto">
            <a:xfrm>
              <a:off x="251520" y="1556792"/>
              <a:ext cx="4218264" cy="4356100"/>
            </a:xfrm>
            <a:prstGeom prst="rect">
              <a:avLst/>
            </a:prstGeom>
            <a:solidFill>
              <a:srgbClr val="DDDDDD"/>
            </a:solidFill>
            <a:ln w="9525">
              <a:solidFill>
                <a:srgbClr val="FF0000"/>
              </a:solidFill>
              <a:miter lim="800000"/>
              <a:headEnd/>
              <a:tailEnd/>
            </a:ln>
            <a:effectLst>
              <a:outerShdw dist="107763" dir="2700000" algn="ctr" rotWithShape="0">
                <a:schemeClr val="bg2">
                  <a:alpha val="50000"/>
                </a:schemeClr>
              </a:outerShdw>
            </a:effectLst>
          </p:spPr>
          <p:txBody>
            <a:bodyPr wrap="none" anchor="ctr"/>
            <a:lstStyle/>
            <a:p>
              <a:pPr algn="l" eaLnBrk="0" hangingPunct="0"/>
              <a:r>
                <a:rPr lang="en-US" altLang="zh-CN" sz="6000" b="1">
                  <a:solidFill>
                    <a:schemeClr val="tx1"/>
                  </a:solidFill>
                  <a:latin typeface="Times New Roman" pitchFamily="18" charset="0"/>
                  <a:ea typeface="宋体" pitchFamily="2" charset="-122"/>
                </a:rPr>
                <a:t>  P</a:t>
              </a:r>
            </a:p>
          </p:txBody>
        </p:sp>
        <p:sp>
          <p:nvSpPr>
            <p:cNvPr id="1466373" name="AutoShape 5"/>
            <p:cNvSpPr>
              <a:spLocks noChangeArrowheads="1"/>
            </p:cNvSpPr>
            <p:nvPr/>
          </p:nvSpPr>
          <p:spPr bwMode="auto">
            <a:xfrm>
              <a:off x="751992" y="1734592"/>
              <a:ext cx="1429920" cy="889000"/>
            </a:xfrm>
            <a:prstGeom prst="roundRect">
              <a:avLst>
                <a:gd name="adj" fmla="val 16667"/>
              </a:avLst>
            </a:prstGeom>
            <a:noFill/>
            <a:ln w="38100">
              <a:solidFill>
                <a:srgbClr val="FF0000"/>
              </a:solidFill>
              <a:round/>
              <a:headEnd/>
              <a:tailEnd/>
            </a:ln>
            <a:effectLst/>
          </p:spPr>
          <p:txBody>
            <a:bodyPr wrap="none" anchor="ctr"/>
            <a:lstStyle/>
            <a:p>
              <a:pPr eaLnBrk="0" hangingPunct="0"/>
              <a:r>
                <a:rPr lang="zh-CN" altLang="en-US" sz="2400" b="1">
                  <a:solidFill>
                    <a:schemeClr val="tx1"/>
                  </a:solidFill>
                  <a:latin typeface="Times New Roman" pitchFamily="18" charset="0"/>
                  <a:ea typeface="黑体" pitchFamily="49" charset="-122"/>
                </a:rPr>
                <a:t>选择课题</a:t>
              </a:r>
            </a:p>
          </p:txBody>
        </p:sp>
        <p:sp>
          <p:nvSpPr>
            <p:cNvPr id="1466374" name="Line 6"/>
            <p:cNvSpPr>
              <a:spLocks noChangeShapeType="1"/>
            </p:cNvSpPr>
            <p:nvPr/>
          </p:nvSpPr>
          <p:spPr bwMode="auto">
            <a:xfrm flipH="1">
              <a:off x="2396400" y="2623592"/>
              <a:ext cx="1072440" cy="622300"/>
            </a:xfrm>
            <a:prstGeom prst="line">
              <a:avLst/>
            </a:prstGeom>
            <a:noFill/>
            <a:ln w="38100">
              <a:solidFill>
                <a:schemeClr val="accent2"/>
              </a:solidFill>
              <a:round/>
              <a:headEnd/>
              <a:tailEnd type="triangle" w="med" len="med"/>
            </a:ln>
            <a:effectLst/>
          </p:spPr>
          <p:txBody>
            <a:bodyPr/>
            <a:lstStyle/>
            <a:p>
              <a:endParaRPr lang="zh-CN" altLang="en-US" b="1"/>
            </a:p>
          </p:txBody>
        </p:sp>
        <p:sp>
          <p:nvSpPr>
            <p:cNvPr id="1466375" name="AutoShape 7"/>
            <p:cNvSpPr>
              <a:spLocks noChangeArrowheads="1"/>
            </p:cNvSpPr>
            <p:nvPr/>
          </p:nvSpPr>
          <p:spPr bwMode="auto">
            <a:xfrm>
              <a:off x="2753880" y="1734592"/>
              <a:ext cx="1429920" cy="889000"/>
            </a:xfrm>
            <a:prstGeom prst="roundRect">
              <a:avLst>
                <a:gd name="adj" fmla="val 16667"/>
              </a:avLst>
            </a:prstGeom>
            <a:noFill/>
            <a:ln w="38100">
              <a:solidFill>
                <a:srgbClr val="FF0000"/>
              </a:solidFill>
              <a:round/>
              <a:headEnd/>
              <a:tailEnd/>
            </a:ln>
            <a:effectLst/>
          </p:spPr>
          <p:txBody>
            <a:bodyPr wrap="none" anchor="ctr"/>
            <a:lstStyle/>
            <a:p>
              <a:pPr eaLnBrk="0" hangingPunct="0"/>
              <a:r>
                <a:rPr lang="zh-CN" altLang="en-US" sz="2400" b="1">
                  <a:solidFill>
                    <a:schemeClr val="tx1"/>
                  </a:solidFill>
                  <a:latin typeface="Times New Roman" pitchFamily="18" charset="0"/>
                  <a:ea typeface="黑体" pitchFamily="49" charset="-122"/>
                </a:rPr>
                <a:t>现状调查</a:t>
              </a:r>
            </a:p>
          </p:txBody>
        </p:sp>
        <p:sp>
          <p:nvSpPr>
            <p:cNvPr id="1466376" name="Line 8"/>
            <p:cNvSpPr>
              <a:spLocks noChangeShapeType="1"/>
            </p:cNvSpPr>
            <p:nvPr/>
          </p:nvSpPr>
          <p:spPr bwMode="auto">
            <a:xfrm flipH="1">
              <a:off x="1538448" y="4134892"/>
              <a:ext cx="857952" cy="711200"/>
            </a:xfrm>
            <a:prstGeom prst="line">
              <a:avLst/>
            </a:prstGeom>
            <a:noFill/>
            <a:ln w="38100">
              <a:solidFill>
                <a:schemeClr val="accent2"/>
              </a:solidFill>
              <a:round/>
              <a:headEnd/>
              <a:tailEnd type="triangle" w="med" len="med"/>
            </a:ln>
            <a:effectLst/>
          </p:spPr>
          <p:txBody>
            <a:bodyPr/>
            <a:lstStyle/>
            <a:p>
              <a:endParaRPr lang="zh-CN" altLang="en-US" b="1"/>
            </a:p>
          </p:txBody>
        </p:sp>
        <p:sp>
          <p:nvSpPr>
            <p:cNvPr id="1466377" name="AutoShape 9"/>
            <p:cNvSpPr>
              <a:spLocks noChangeArrowheads="1"/>
            </p:cNvSpPr>
            <p:nvPr/>
          </p:nvSpPr>
          <p:spPr bwMode="auto">
            <a:xfrm>
              <a:off x="1681440" y="3245892"/>
              <a:ext cx="1429920" cy="889000"/>
            </a:xfrm>
            <a:prstGeom prst="roundRect">
              <a:avLst>
                <a:gd name="adj" fmla="val 16667"/>
              </a:avLst>
            </a:prstGeom>
            <a:noFill/>
            <a:ln w="38100">
              <a:solidFill>
                <a:srgbClr val="FF0000"/>
              </a:solidFill>
              <a:round/>
              <a:headEnd/>
              <a:tailEnd/>
            </a:ln>
            <a:effectLst/>
          </p:spPr>
          <p:txBody>
            <a:bodyPr wrap="none" anchor="ctr"/>
            <a:lstStyle/>
            <a:p>
              <a:pPr eaLnBrk="0" hangingPunct="0"/>
              <a:r>
                <a:rPr lang="zh-CN" altLang="en-US" sz="2400" b="1" dirty="0">
                  <a:solidFill>
                    <a:schemeClr val="tx1"/>
                  </a:solidFill>
                  <a:latin typeface="Times New Roman" pitchFamily="18" charset="0"/>
                  <a:ea typeface="黑体" pitchFamily="49" charset="-122"/>
                </a:rPr>
                <a:t>设定目标</a:t>
              </a:r>
            </a:p>
          </p:txBody>
        </p:sp>
        <p:sp>
          <p:nvSpPr>
            <p:cNvPr id="1466378" name="AutoShape 10"/>
            <p:cNvSpPr>
              <a:spLocks noChangeArrowheads="1"/>
            </p:cNvSpPr>
            <p:nvPr/>
          </p:nvSpPr>
          <p:spPr bwMode="auto">
            <a:xfrm>
              <a:off x="751992" y="4846092"/>
              <a:ext cx="1429920" cy="889000"/>
            </a:xfrm>
            <a:prstGeom prst="roundRect">
              <a:avLst>
                <a:gd name="adj" fmla="val 16667"/>
              </a:avLst>
            </a:prstGeom>
            <a:noFill/>
            <a:ln w="38100">
              <a:solidFill>
                <a:srgbClr val="FF0000"/>
              </a:solidFill>
              <a:round/>
              <a:headEnd/>
              <a:tailEnd/>
            </a:ln>
            <a:effectLst/>
          </p:spPr>
          <p:txBody>
            <a:bodyPr wrap="none" anchor="ctr"/>
            <a:lstStyle/>
            <a:p>
              <a:pPr eaLnBrk="0" hangingPunct="0"/>
              <a:r>
                <a:rPr lang="zh-CN" altLang="en-US" sz="2400" b="1">
                  <a:solidFill>
                    <a:schemeClr val="tx1"/>
                  </a:solidFill>
                  <a:latin typeface="Times New Roman" pitchFamily="18" charset="0"/>
                  <a:ea typeface="黑体" pitchFamily="49" charset="-122"/>
                </a:rPr>
                <a:t>分析原因</a:t>
              </a:r>
            </a:p>
          </p:txBody>
        </p:sp>
        <p:sp>
          <p:nvSpPr>
            <p:cNvPr id="1466379" name="Line 11"/>
            <p:cNvSpPr>
              <a:spLocks noChangeShapeType="1"/>
            </p:cNvSpPr>
            <p:nvPr/>
          </p:nvSpPr>
          <p:spPr bwMode="auto">
            <a:xfrm flipV="1">
              <a:off x="2181912" y="5290592"/>
              <a:ext cx="571968" cy="0"/>
            </a:xfrm>
            <a:prstGeom prst="line">
              <a:avLst/>
            </a:prstGeom>
            <a:noFill/>
            <a:ln w="38100">
              <a:solidFill>
                <a:schemeClr val="accent2"/>
              </a:solidFill>
              <a:round/>
              <a:headEnd/>
              <a:tailEnd type="triangle" w="med" len="med"/>
            </a:ln>
            <a:effectLst/>
          </p:spPr>
          <p:txBody>
            <a:bodyPr/>
            <a:lstStyle/>
            <a:p>
              <a:endParaRPr lang="zh-CN" altLang="en-US" b="1"/>
            </a:p>
          </p:txBody>
        </p:sp>
        <p:sp>
          <p:nvSpPr>
            <p:cNvPr id="1466380" name="AutoShape 12"/>
            <p:cNvSpPr>
              <a:spLocks noChangeArrowheads="1"/>
            </p:cNvSpPr>
            <p:nvPr/>
          </p:nvSpPr>
          <p:spPr bwMode="auto">
            <a:xfrm>
              <a:off x="2753880" y="4846092"/>
              <a:ext cx="1429920" cy="889000"/>
            </a:xfrm>
            <a:prstGeom prst="roundRect">
              <a:avLst>
                <a:gd name="adj" fmla="val 16667"/>
              </a:avLst>
            </a:prstGeom>
            <a:noFill/>
            <a:ln w="38100">
              <a:solidFill>
                <a:srgbClr val="FF0000"/>
              </a:solidFill>
              <a:round/>
              <a:headEnd/>
              <a:tailEnd/>
            </a:ln>
            <a:effectLst/>
          </p:spPr>
          <p:txBody>
            <a:bodyPr wrap="none" anchor="ctr"/>
            <a:lstStyle/>
            <a:p>
              <a:pPr eaLnBrk="0" hangingPunct="0"/>
              <a:r>
                <a:rPr lang="zh-CN" altLang="en-US" sz="2400" b="1">
                  <a:solidFill>
                    <a:schemeClr val="tx1"/>
                  </a:solidFill>
                  <a:latin typeface="Times New Roman" pitchFamily="18" charset="0"/>
                  <a:ea typeface="黑体" pitchFamily="49" charset="-122"/>
                </a:rPr>
                <a:t>确定主因</a:t>
              </a:r>
            </a:p>
          </p:txBody>
        </p:sp>
        <p:sp>
          <p:nvSpPr>
            <p:cNvPr id="1466381" name="Line 13"/>
            <p:cNvSpPr>
              <a:spLocks noChangeShapeType="1"/>
            </p:cNvSpPr>
            <p:nvPr/>
          </p:nvSpPr>
          <p:spPr bwMode="auto">
            <a:xfrm flipV="1">
              <a:off x="2181912" y="2179092"/>
              <a:ext cx="571968" cy="0"/>
            </a:xfrm>
            <a:prstGeom prst="line">
              <a:avLst/>
            </a:prstGeom>
            <a:noFill/>
            <a:ln w="38100">
              <a:solidFill>
                <a:schemeClr val="accent2"/>
              </a:solidFill>
              <a:round/>
              <a:headEnd/>
              <a:tailEnd type="triangle" w="med" len="med"/>
            </a:ln>
            <a:effectLst/>
          </p:spPr>
          <p:txBody>
            <a:bodyPr/>
            <a:lstStyle/>
            <a:p>
              <a:endParaRPr lang="zh-CN" altLang="en-US" b="1"/>
            </a:p>
          </p:txBody>
        </p:sp>
        <p:sp>
          <p:nvSpPr>
            <p:cNvPr id="1466382" name="Line 14"/>
            <p:cNvSpPr>
              <a:spLocks noChangeShapeType="1"/>
            </p:cNvSpPr>
            <p:nvPr/>
          </p:nvSpPr>
          <p:spPr bwMode="auto">
            <a:xfrm>
              <a:off x="4183800" y="5290592"/>
              <a:ext cx="285984" cy="0"/>
            </a:xfrm>
            <a:prstGeom prst="line">
              <a:avLst/>
            </a:prstGeom>
            <a:noFill/>
            <a:ln w="38100">
              <a:solidFill>
                <a:schemeClr val="accent2"/>
              </a:solidFill>
              <a:round/>
              <a:headEnd/>
              <a:tailEnd/>
            </a:ln>
            <a:effectLst/>
          </p:spPr>
          <p:txBody>
            <a:bodyPr/>
            <a:lstStyle/>
            <a:p>
              <a:endParaRPr lang="zh-CN" altLang="en-US" b="1"/>
            </a:p>
          </p:txBody>
        </p:sp>
        <p:sp>
          <p:nvSpPr>
            <p:cNvPr id="1466383" name="Line 15"/>
            <p:cNvSpPr>
              <a:spLocks noChangeShapeType="1"/>
            </p:cNvSpPr>
            <p:nvPr/>
          </p:nvSpPr>
          <p:spPr bwMode="auto">
            <a:xfrm>
              <a:off x="4499992" y="5301208"/>
              <a:ext cx="214488" cy="0"/>
            </a:xfrm>
            <a:prstGeom prst="line">
              <a:avLst/>
            </a:prstGeom>
            <a:noFill/>
            <a:ln w="38100">
              <a:solidFill>
                <a:schemeClr val="accent2"/>
              </a:solidFill>
              <a:round/>
              <a:headEnd/>
              <a:tailEnd/>
            </a:ln>
            <a:effectLst/>
          </p:spPr>
          <p:txBody>
            <a:bodyPr/>
            <a:lstStyle/>
            <a:p>
              <a:endParaRPr lang="zh-CN" altLang="en-US" b="1"/>
            </a:p>
          </p:txBody>
        </p:sp>
        <p:sp>
          <p:nvSpPr>
            <p:cNvPr id="1466384" name="Line 16"/>
            <p:cNvSpPr>
              <a:spLocks noChangeShapeType="1"/>
            </p:cNvSpPr>
            <p:nvPr/>
          </p:nvSpPr>
          <p:spPr bwMode="auto">
            <a:xfrm flipH="1">
              <a:off x="1996608" y="4437112"/>
              <a:ext cx="2143344" cy="0"/>
            </a:xfrm>
            <a:prstGeom prst="line">
              <a:avLst/>
            </a:prstGeom>
            <a:noFill/>
            <a:ln w="38100">
              <a:solidFill>
                <a:schemeClr val="accent2"/>
              </a:solidFill>
              <a:round/>
              <a:headEnd/>
              <a:tailEnd type="triangle" w="med" len="med"/>
            </a:ln>
            <a:effectLst/>
          </p:spPr>
          <p:txBody>
            <a:bodyPr/>
            <a:lstStyle/>
            <a:p>
              <a:endParaRPr lang="zh-CN" altLang="en-US" b="1"/>
            </a:p>
          </p:txBody>
        </p:sp>
        <p:sp>
          <p:nvSpPr>
            <p:cNvPr id="1466385" name="Line 17"/>
            <p:cNvSpPr>
              <a:spLocks noChangeShapeType="1"/>
            </p:cNvSpPr>
            <p:nvPr/>
          </p:nvSpPr>
          <p:spPr bwMode="auto">
            <a:xfrm flipV="1">
              <a:off x="4139952" y="3187576"/>
              <a:ext cx="792088" cy="25400"/>
            </a:xfrm>
            <a:prstGeom prst="line">
              <a:avLst/>
            </a:prstGeom>
            <a:noFill/>
            <a:ln w="38100">
              <a:solidFill>
                <a:schemeClr val="accent2"/>
              </a:solidFill>
              <a:round/>
              <a:headEnd/>
              <a:tailEnd/>
            </a:ln>
            <a:effectLst/>
          </p:spPr>
          <p:txBody>
            <a:bodyPr/>
            <a:lstStyle/>
            <a:p>
              <a:endParaRPr lang="zh-CN" altLang="en-US" b="1"/>
            </a:p>
          </p:txBody>
        </p:sp>
        <p:sp>
          <p:nvSpPr>
            <p:cNvPr id="1466386" name="Rectangle 18"/>
            <p:cNvSpPr>
              <a:spLocks noChangeArrowheads="1"/>
            </p:cNvSpPr>
            <p:nvPr/>
          </p:nvSpPr>
          <p:spPr bwMode="auto">
            <a:xfrm>
              <a:off x="4898759" y="1303536"/>
              <a:ext cx="3431808" cy="1185044"/>
            </a:xfrm>
            <a:prstGeom prst="rect">
              <a:avLst/>
            </a:prstGeom>
            <a:solidFill>
              <a:srgbClr val="DDDDDD"/>
            </a:solidFill>
            <a:ln w="9525">
              <a:solidFill>
                <a:srgbClr val="FF0000"/>
              </a:solidFill>
              <a:miter lim="800000"/>
              <a:headEnd/>
              <a:tailEnd/>
            </a:ln>
            <a:effectLst>
              <a:outerShdw dist="107763" dir="2700000" algn="ctr" rotWithShape="0">
                <a:schemeClr val="bg2">
                  <a:alpha val="50000"/>
                </a:schemeClr>
              </a:outerShdw>
            </a:effectLst>
          </p:spPr>
          <p:txBody>
            <a:bodyPr wrap="none" anchor="ctr"/>
            <a:lstStyle/>
            <a:p>
              <a:pPr algn="r" eaLnBrk="0" hangingPunct="0"/>
              <a:r>
                <a:rPr lang="en-US" altLang="zh-CN" sz="6000" b="1">
                  <a:solidFill>
                    <a:schemeClr val="tx1"/>
                  </a:solidFill>
                  <a:latin typeface="Times New Roman" pitchFamily="18" charset="0"/>
                  <a:ea typeface="宋体" pitchFamily="2" charset="-122"/>
                </a:rPr>
                <a:t>D  </a:t>
              </a:r>
            </a:p>
          </p:txBody>
        </p:sp>
        <p:sp>
          <p:nvSpPr>
            <p:cNvPr id="1466387" name="Line 19"/>
            <p:cNvSpPr>
              <a:spLocks noChangeShapeType="1"/>
            </p:cNvSpPr>
            <p:nvPr/>
          </p:nvSpPr>
          <p:spPr bwMode="auto">
            <a:xfrm>
              <a:off x="5899703" y="1210196"/>
              <a:ext cx="0" cy="266700"/>
            </a:xfrm>
            <a:prstGeom prst="line">
              <a:avLst/>
            </a:prstGeom>
            <a:noFill/>
            <a:ln w="38100">
              <a:solidFill>
                <a:schemeClr val="accent2"/>
              </a:solidFill>
              <a:round/>
              <a:headEnd/>
              <a:tailEnd type="triangle" w="med" len="med"/>
            </a:ln>
            <a:effectLst/>
          </p:spPr>
          <p:txBody>
            <a:bodyPr/>
            <a:lstStyle/>
            <a:p>
              <a:endParaRPr lang="zh-CN" altLang="en-US" b="1"/>
            </a:p>
          </p:txBody>
        </p:sp>
        <p:sp>
          <p:nvSpPr>
            <p:cNvPr id="1466388" name="AutoShape 20"/>
            <p:cNvSpPr>
              <a:spLocks noChangeArrowheads="1"/>
            </p:cNvSpPr>
            <p:nvPr/>
          </p:nvSpPr>
          <p:spPr bwMode="auto">
            <a:xfrm>
              <a:off x="5184743" y="1476896"/>
              <a:ext cx="1429920" cy="889000"/>
            </a:xfrm>
            <a:prstGeom prst="roundRect">
              <a:avLst>
                <a:gd name="adj" fmla="val 16667"/>
              </a:avLst>
            </a:prstGeom>
            <a:noFill/>
            <a:ln w="38100">
              <a:solidFill>
                <a:srgbClr val="FF0000"/>
              </a:solidFill>
              <a:round/>
              <a:headEnd/>
              <a:tailEnd/>
            </a:ln>
            <a:effectLst/>
          </p:spPr>
          <p:txBody>
            <a:bodyPr wrap="none" anchor="ctr"/>
            <a:lstStyle/>
            <a:p>
              <a:pPr eaLnBrk="0" hangingPunct="0"/>
              <a:r>
                <a:rPr lang="zh-CN" altLang="en-US" sz="2400" b="1">
                  <a:solidFill>
                    <a:schemeClr val="tx1"/>
                  </a:solidFill>
                  <a:latin typeface="Times New Roman" pitchFamily="18" charset="0"/>
                  <a:ea typeface="黑体" pitchFamily="49" charset="-122"/>
                </a:rPr>
                <a:t>实施对策</a:t>
              </a:r>
            </a:p>
          </p:txBody>
        </p:sp>
        <p:sp>
          <p:nvSpPr>
            <p:cNvPr id="1466389" name="Line 21"/>
            <p:cNvSpPr>
              <a:spLocks noChangeShapeType="1"/>
            </p:cNvSpPr>
            <p:nvPr/>
          </p:nvSpPr>
          <p:spPr bwMode="auto">
            <a:xfrm>
              <a:off x="4716016" y="1196752"/>
              <a:ext cx="1215432" cy="0"/>
            </a:xfrm>
            <a:prstGeom prst="line">
              <a:avLst/>
            </a:prstGeom>
            <a:noFill/>
            <a:ln w="38100">
              <a:solidFill>
                <a:schemeClr val="accent2"/>
              </a:solidFill>
              <a:round/>
              <a:headEnd/>
              <a:tailEnd/>
            </a:ln>
            <a:effectLst/>
          </p:spPr>
          <p:txBody>
            <a:bodyPr/>
            <a:lstStyle/>
            <a:p>
              <a:endParaRPr lang="zh-CN" altLang="en-US" b="1"/>
            </a:p>
          </p:txBody>
        </p:sp>
        <p:sp>
          <p:nvSpPr>
            <p:cNvPr id="1466391" name="Rectangle 23"/>
            <p:cNvSpPr>
              <a:spLocks noChangeArrowheads="1"/>
            </p:cNvSpPr>
            <p:nvPr/>
          </p:nvSpPr>
          <p:spPr bwMode="auto">
            <a:xfrm>
              <a:off x="4898759" y="2632596"/>
              <a:ext cx="3431808" cy="1289968"/>
            </a:xfrm>
            <a:prstGeom prst="rect">
              <a:avLst/>
            </a:prstGeom>
            <a:solidFill>
              <a:srgbClr val="DDDDDD"/>
            </a:solidFill>
            <a:ln w="9525">
              <a:solidFill>
                <a:srgbClr val="FF0000"/>
              </a:solidFill>
              <a:miter lim="800000"/>
              <a:headEnd/>
              <a:tailEnd/>
            </a:ln>
            <a:effectLst>
              <a:outerShdw dist="107763" dir="2700000" algn="ctr" rotWithShape="0">
                <a:schemeClr val="bg2">
                  <a:alpha val="50000"/>
                </a:schemeClr>
              </a:outerShdw>
            </a:effectLst>
          </p:spPr>
          <p:txBody>
            <a:bodyPr wrap="none" anchor="ctr"/>
            <a:lstStyle/>
            <a:p>
              <a:pPr algn="r" eaLnBrk="0" hangingPunct="0"/>
              <a:r>
                <a:rPr lang="en-US" altLang="zh-CN" sz="6000" b="1">
                  <a:solidFill>
                    <a:schemeClr val="tx1"/>
                  </a:solidFill>
                  <a:latin typeface="Times New Roman" pitchFamily="18" charset="0"/>
                  <a:ea typeface="宋体" pitchFamily="2" charset="-122"/>
                </a:rPr>
                <a:t>C  </a:t>
              </a:r>
            </a:p>
          </p:txBody>
        </p:sp>
        <p:sp>
          <p:nvSpPr>
            <p:cNvPr id="1466392" name="AutoShape 24"/>
            <p:cNvSpPr>
              <a:spLocks noChangeArrowheads="1"/>
            </p:cNvSpPr>
            <p:nvPr/>
          </p:nvSpPr>
          <p:spPr bwMode="auto">
            <a:xfrm>
              <a:off x="5041751" y="2684140"/>
              <a:ext cx="1715904" cy="1244600"/>
            </a:xfrm>
            <a:prstGeom prst="flowChartDecision">
              <a:avLst/>
            </a:prstGeom>
            <a:noFill/>
            <a:ln w="38100">
              <a:solidFill>
                <a:srgbClr val="FF0000"/>
              </a:solidFill>
              <a:miter lim="800000"/>
              <a:headEnd/>
              <a:tailEnd/>
            </a:ln>
            <a:effectLst/>
          </p:spPr>
          <p:txBody>
            <a:bodyPr wrap="none" anchor="ctr"/>
            <a:lstStyle/>
            <a:p>
              <a:pPr eaLnBrk="0" hangingPunct="0"/>
              <a:r>
                <a:rPr lang="zh-CN" altLang="en-US" sz="2400" b="1">
                  <a:solidFill>
                    <a:schemeClr val="tx1"/>
                  </a:solidFill>
                  <a:latin typeface="Times New Roman" pitchFamily="18" charset="0"/>
                  <a:ea typeface="黑体" pitchFamily="49" charset="-122"/>
                </a:rPr>
                <a:t>确认</a:t>
              </a:r>
            </a:p>
            <a:p>
              <a:pPr eaLnBrk="0" hangingPunct="0"/>
              <a:r>
                <a:rPr lang="zh-CN" altLang="en-US" sz="2400" b="1">
                  <a:solidFill>
                    <a:schemeClr val="tx1"/>
                  </a:solidFill>
                  <a:latin typeface="Times New Roman" pitchFamily="18" charset="0"/>
                  <a:ea typeface="黑体" pitchFamily="49" charset="-122"/>
                </a:rPr>
                <a:t>效果</a:t>
              </a:r>
            </a:p>
          </p:txBody>
        </p:sp>
        <p:sp>
          <p:nvSpPr>
            <p:cNvPr id="1466393" name="Rectangle 25"/>
            <p:cNvSpPr>
              <a:spLocks noChangeArrowheads="1"/>
            </p:cNvSpPr>
            <p:nvPr/>
          </p:nvSpPr>
          <p:spPr bwMode="auto">
            <a:xfrm>
              <a:off x="3923928" y="2708920"/>
              <a:ext cx="646331" cy="468444"/>
            </a:xfrm>
            <a:prstGeom prst="rect">
              <a:avLst/>
            </a:prstGeom>
            <a:noFill/>
            <a:ln w="9525">
              <a:solidFill>
                <a:srgbClr val="FF0000"/>
              </a:solidFill>
              <a:miter lim="800000"/>
              <a:headEnd/>
              <a:tailEnd/>
            </a:ln>
            <a:effectLst/>
          </p:spPr>
          <p:txBody>
            <a:bodyPr wrap="none">
              <a:spAutoFit/>
            </a:bodyPr>
            <a:lstStyle/>
            <a:p>
              <a:pPr algn="l" eaLnBrk="0" hangingPunct="0"/>
              <a:r>
                <a:rPr lang="en-US" altLang="zh-CN" sz="2400" b="1">
                  <a:solidFill>
                    <a:schemeClr val="tx1"/>
                  </a:solidFill>
                  <a:latin typeface="Arial" pitchFamily="34" charset="0"/>
                  <a:ea typeface="黑体" pitchFamily="49" charset="-122"/>
                </a:rPr>
                <a:t>NG</a:t>
              </a:r>
            </a:p>
          </p:txBody>
        </p:sp>
        <p:sp>
          <p:nvSpPr>
            <p:cNvPr id="1466394" name="Line 26"/>
            <p:cNvSpPr>
              <a:spLocks noChangeShapeType="1"/>
            </p:cNvSpPr>
            <p:nvPr/>
          </p:nvSpPr>
          <p:spPr bwMode="auto">
            <a:xfrm>
              <a:off x="5899703" y="2339256"/>
              <a:ext cx="0" cy="266700"/>
            </a:xfrm>
            <a:prstGeom prst="line">
              <a:avLst/>
            </a:prstGeom>
            <a:noFill/>
            <a:ln w="38100">
              <a:solidFill>
                <a:schemeClr val="accent2"/>
              </a:solidFill>
              <a:round/>
              <a:headEnd/>
              <a:tailEnd type="triangle" w="med" len="med"/>
            </a:ln>
            <a:effectLst/>
          </p:spPr>
          <p:txBody>
            <a:bodyPr/>
            <a:lstStyle/>
            <a:p>
              <a:endParaRPr lang="zh-CN" altLang="en-US" b="1"/>
            </a:p>
          </p:txBody>
        </p:sp>
        <p:sp>
          <p:nvSpPr>
            <p:cNvPr id="1466396" name="Line 28"/>
            <p:cNvSpPr>
              <a:spLocks noChangeShapeType="1"/>
            </p:cNvSpPr>
            <p:nvPr/>
          </p:nvSpPr>
          <p:spPr bwMode="auto">
            <a:xfrm>
              <a:off x="5899703" y="2365896"/>
              <a:ext cx="0" cy="266700"/>
            </a:xfrm>
            <a:prstGeom prst="line">
              <a:avLst/>
            </a:prstGeom>
            <a:noFill/>
            <a:ln w="38100">
              <a:solidFill>
                <a:schemeClr val="accent2"/>
              </a:solidFill>
              <a:round/>
              <a:headEnd/>
              <a:tailEnd/>
            </a:ln>
            <a:effectLst/>
          </p:spPr>
          <p:txBody>
            <a:bodyPr/>
            <a:lstStyle/>
            <a:p>
              <a:endParaRPr lang="zh-CN" altLang="en-US" b="1"/>
            </a:p>
          </p:txBody>
        </p:sp>
        <p:sp>
          <p:nvSpPr>
            <p:cNvPr id="1466397" name="Rectangle 29"/>
            <p:cNvSpPr>
              <a:spLocks noChangeArrowheads="1"/>
            </p:cNvSpPr>
            <p:nvPr/>
          </p:nvSpPr>
          <p:spPr bwMode="auto">
            <a:xfrm>
              <a:off x="4898759" y="4077072"/>
              <a:ext cx="3860784" cy="2095376"/>
            </a:xfrm>
            <a:prstGeom prst="rect">
              <a:avLst/>
            </a:prstGeom>
            <a:solidFill>
              <a:srgbClr val="DDDDDD"/>
            </a:solidFill>
            <a:ln w="9525">
              <a:solidFill>
                <a:srgbClr val="FF0000"/>
              </a:solidFill>
              <a:miter lim="800000"/>
              <a:headEnd/>
              <a:tailEnd/>
            </a:ln>
            <a:effectLst>
              <a:outerShdw dist="107763" dir="2700000" algn="ctr" rotWithShape="0">
                <a:schemeClr val="bg2">
                  <a:alpha val="50000"/>
                </a:schemeClr>
              </a:outerShdw>
            </a:effectLst>
          </p:spPr>
          <p:txBody>
            <a:bodyPr wrap="none" anchor="ctr"/>
            <a:lstStyle/>
            <a:p>
              <a:pPr algn="r" eaLnBrk="0" hangingPunct="0"/>
              <a:endParaRPr lang="en-US" altLang="zh-CN" sz="6000" b="1">
                <a:solidFill>
                  <a:schemeClr val="tx1"/>
                </a:solidFill>
                <a:latin typeface="Times New Roman" pitchFamily="18" charset="0"/>
                <a:ea typeface="宋体" pitchFamily="2" charset="-122"/>
              </a:endParaRPr>
            </a:p>
            <a:p>
              <a:pPr algn="r" eaLnBrk="0" hangingPunct="0"/>
              <a:r>
                <a:rPr lang="en-US" altLang="zh-CN" sz="6000" b="1">
                  <a:solidFill>
                    <a:schemeClr val="tx1"/>
                  </a:solidFill>
                  <a:latin typeface="Times New Roman" pitchFamily="18" charset="0"/>
                  <a:ea typeface="宋体" pitchFamily="2" charset="-122"/>
                </a:rPr>
                <a:t>A </a:t>
              </a:r>
            </a:p>
          </p:txBody>
        </p:sp>
        <p:sp>
          <p:nvSpPr>
            <p:cNvPr id="1466398" name="AutoShape 30"/>
            <p:cNvSpPr>
              <a:spLocks noChangeArrowheads="1"/>
            </p:cNvSpPr>
            <p:nvPr/>
          </p:nvSpPr>
          <p:spPr bwMode="auto">
            <a:xfrm>
              <a:off x="5113247" y="4196184"/>
              <a:ext cx="1429920" cy="889000"/>
            </a:xfrm>
            <a:prstGeom prst="roundRect">
              <a:avLst>
                <a:gd name="adj" fmla="val 16667"/>
              </a:avLst>
            </a:prstGeom>
            <a:noFill/>
            <a:ln w="38100">
              <a:solidFill>
                <a:srgbClr val="FF0000"/>
              </a:solidFill>
              <a:round/>
              <a:headEnd/>
              <a:tailEnd/>
            </a:ln>
            <a:effectLst/>
          </p:spPr>
          <p:txBody>
            <a:bodyPr wrap="none" anchor="ctr"/>
            <a:lstStyle/>
            <a:p>
              <a:pPr eaLnBrk="0" hangingPunct="0"/>
              <a:r>
                <a:rPr lang="zh-CN" altLang="en-US" sz="2400" b="1">
                  <a:solidFill>
                    <a:schemeClr val="tx1"/>
                  </a:solidFill>
                  <a:latin typeface="Times New Roman" pitchFamily="18" charset="0"/>
                  <a:ea typeface="黑体" pitchFamily="49" charset="-122"/>
                </a:rPr>
                <a:t>标准化</a:t>
              </a:r>
            </a:p>
          </p:txBody>
        </p:sp>
        <p:sp>
          <p:nvSpPr>
            <p:cNvPr id="1466399" name="Line 31"/>
            <p:cNvSpPr>
              <a:spLocks noChangeShapeType="1"/>
            </p:cNvSpPr>
            <p:nvPr/>
          </p:nvSpPr>
          <p:spPr bwMode="auto">
            <a:xfrm flipH="1" flipV="1">
              <a:off x="6543167" y="5639048"/>
              <a:ext cx="1358424" cy="0"/>
            </a:xfrm>
            <a:prstGeom prst="line">
              <a:avLst/>
            </a:prstGeom>
            <a:noFill/>
            <a:ln w="38100">
              <a:solidFill>
                <a:schemeClr val="accent2"/>
              </a:solidFill>
              <a:round/>
              <a:headEnd/>
              <a:tailEnd type="triangle" w="med" len="med"/>
            </a:ln>
            <a:effectLst/>
          </p:spPr>
          <p:txBody>
            <a:bodyPr/>
            <a:lstStyle/>
            <a:p>
              <a:endParaRPr lang="zh-CN" altLang="en-US" b="1"/>
            </a:p>
          </p:txBody>
        </p:sp>
        <p:sp>
          <p:nvSpPr>
            <p:cNvPr id="1466400" name="Line 32"/>
            <p:cNvSpPr>
              <a:spLocks noChangeShapeType="1"/>
            </p:cNvSpPr>
            <p:nvPr/>
          </p:nvSpPr>
          <p:spPr bwMode="auto">
            <a:xfrm flipV="1">
              <a:off x="6543167" y="4572248"/>
              <a:ext cx="571968" cy="0"/>
            </a:xfrm>
            <a:prstGeom prst="line">
              <a:avLst/>
            </a:prstGeom>
            <a:noFill/>
            <a:ln w="38100">
              <a:solidFill>
                <a:schemeClr val="accent2"/>
              </a:solidFill>
              <a:round/>
              <a:headEnd/>
              <a:tailEnd type="triangle" w="med" len="med"/>
            </a:ln>
            <a:effectLst/>
          </p:spPr>
          <p:txBody>
            <a:bodyPr/>
            <a:lstStyle/>
            <a:p>
              <a:endParaRPr lang="zh-CN" altLang="en-US" b="1"/>
            </a:p>
          </p:txBody>
        </p:sp>
        <p:sp>
          <p:nvSpPr>
            <p:cNvPr id="1466401" name="AutoShape 33"/>
            <p:cNvSpPr>
              <a:spLocks noChangeArrowheads="1"/>
            </p:cNvSpPr>
            <p:nvPr/>
          </p:nvSpPr>
          <p:spPr bwMode="auto">
            <a:xfrm>
              <a:off x="7115135" y="4127748"/>
              <a:ext cx="1429920" cy="889000"/>
            </a:xfrm>
            <a:prstGeom prst="roundRect">
              <a:avLst>
                <a:gd name="adj" fmla="val 16667"/>
              </a:avLst>
            </a:prstGeom>
            <a:noFill/>
            <a:ln w="38100">
              <a:solidFill>
                <a:srgbClr val="FF0000"/>
              </a:solidFill>
              <a:round/>
              <a:headEnd/>
              <a:tailEnd/>
            </a:ln>
            <a:effectLst/>
          </p:spPr>
          <p:txBody>
            <a:bodyPr wrap="none" anchor="ctr"/>
            <a:lstStyle/>
            <a:p>
              <a:pPr eaLnBrk="0" hangingPunct="0"/>
              <a:r>
                <a:rPr lang="zh-CN" altLang="en-US" sz="2400" b="1">
                  <a:solidFill>
                    <a:schemeClr val="tx1"/>
                  </a:solidFill>
                  <a:latin typeface="Times New Roman" pitchFamily="18" charset="0"/>
                  <a:ea typeface="黑体" pitchFamily="49" charset="-122"/>
                </a:rPr>
                <a:t>巩固措施</a:t>
              </a:r>
            </a:p>
          </p:txBody>
        </p:sp>
        <p:sp>
          <p:nvSpPr>
            <p:cNvPr id="1466402" name="AutoShape 34"/>
            <p:cNvSpPr>
              <a:spLocks noChangeArrowheads="1"/>
            </p:cNvSpPr>
            <p:nvPr/>
          </p:nvSpPr>
          <p:spPr bwMode="auto">
            <a:xfrm>
              <a:off x="5113247" y="5194548"/>
              <a:ext cx="1429920" cy="889000"/>
            </a:xfrm>
            <a:prstGeom prst="roundRect">
              <a:avLst>
                <a:gd name="adj" fmla="val 16667"/>
              </a:avLst>
            </a:prstGeom>
            <a:noFill/>
            <a:ln w="38100">
              <a:solidFill>
                <a:srgbClr val="FF0000"/>
              </a:solidFill>
              <a:round/>
              <a:headEnd/>
              <a:tailEnd/>
            </a:ln>
            <a:effectLst/>
          </p:spPr>
          <p:txBody>
            <a:bodyPr wrap="none" anchor="ctr"/>
            <a:lstStyle/>
            <a:p>
              <a:pPr eaLnBrk="0" hangingPunct="0"/>
              <a:r>
                <a:rPr lang="zh-CN" altLang="en-US" sz="2400" b="1" dirty="0" smtClean="0">
                  <a:solidFill>
                    <a:schemeClr val="tx1"/>
                  </a:solidFill>
                  <a:latin typeface="Times New Roman" pitchFamily="18" charset="0"/>
                  <a:ea typeface="黑体" pitchFamily="49" charset="-122"/>
                </a:rPr>
                <a:t>今后目标</a:t>
              </a:r>
              <a:endParaRPr lang="zh-CN" altLang="en-US" sz="2400" b="1" dirty="0">
                <a:solidFill>
                  <a:schemeClr val="tx1"/>
                </a:solidFill>
                <a:latin typeface="Times New Roman" pitchFamily="18" charset="0"/>
                <a:ea typeface="黑体" pitchFamily="49" charset="-122"/>
              </a:endParaRPr>
            </a:p>
          </p:txBody>
        </p:sp>
        <p:sp>
          <p:nvSpPr>
            <p:cNvPr id="1466403" name="Line 35"/>
            <p:cNvSpPr>
              <a:spLocks noChangeShapeType="1"/>
            </p:cNvSpPr>
            <p:nvPr/>
          </p:nvSpPr>
          <p:spPr bwMode="auto">
            <a:xfrm>
              <a:off x="7901591" y="5016748"/>
              <a:ext cx="0" cy="622300"/>
            </a:xfrm>
            <a:prstGeom prst="line">
              <a:avLst/>
            </a:prstGeom>
            <a:noFill/>
            <a:ln w="38100">
              <a:solidFill>
                <a:schemeClr val="accent2"/>
              </a:solidFill>
              <a:round/>
              <a:headEnd/>
              <a:tailEnd/>
            </a:ln>
            <a:effectLst/>
          </p:spPr>
          <p:txBody>
            <a:bodyPr/>
            <a:lstStyle/>
            <a:p>
              <a:endParaRPr lang="zh-CN" altLang="en-US" b="1"/>
            </a:p>
          </p:txBody>
        </p:sp>
        <p:sp>
          <p:nvSpPr>
            <p:cNvPr id="1466404" name="Line 36"/>
            <p:cNvSpPr>
              <a:spLocks noChangeShapeType="1"/>
            </p:cNvSpPr>
            <p:nvPr/>
          </p:nvSpPr>
          <p:spPr bwMode="auto">
            <a:xfrm>
              <a:off x="5861603" y="4043288"/>
              <a:ext cx="0" cy="177800"/>
            </a:xfrm>
            <a:prstGeom prst="line">
              <a:avLst/>
            </a:prstGeom>
            <a:noFill/>
            <a:ln w="38100">
              <a:solidFill>
                <a:schemeClr val="accent2"/>
              </a:solidFill>
              <a:round/>
              <a:headEnd/>
              <a:tailEnd type="triangle" w="med" len="med"/>
            </a:ln>
            <a:effectLst/>
          </p:spPr>
          <p:txBody>
            <a:bodyPr/>
            <a:lstStyle/>
            <a:p>
              <a:endParaRPr lang="zh-CN" altLang="en-US" b="1"/>
            </a:p>
          </p:txBody>
        </p:sp>
        <p:sp>
          <p:nvSpPr>
            <p:cNvPr id="1466405" name="Line 37"/>
            <p:cNvSpPr>
              <a:spLocks noChangeShapeType="1"/>
            </p:cNvSpPr>
            <p:nvPr/>
          </p:nvSpPr>
          <p:spPr bwMode="auto">
            <a:xfrm>
              <a:off x="5868144" y="3861048"/>
              <a:ext cx="0" cy="360040"/>
            </a:xfrm>
            <a:prstGeom prst="line">
              <a:avLst/>
            </a:prstGeom>
            <a:noFill/>
            <a:ln w="38100">
              <a:solidFill>
                <a:schemeClr val="accent2"/>
              </a:solidFill>
              <a:round/>
              <a:headEnd/>
              <a:tailEnd/>
            </a:ln>
            <a:effectLst/>
          </p:spPr>
          <p:txBody>
            <a:bodyPr/>
            <a:lstStyle/>
            <a:p>
              <a:endParaRPr lang="zh-CN" altLang="en-US" b="1"/>
            </a:p>
          </p:txBody>
        </p:sp>
        <p:sp>
          <p:nvSpPr>
            <p:cNvPr id="1466406" name="Line 38"/>
            <p:cNvSpPr>
              <a:spLocks noChangeShapeType="1"/>
            </p:cNvSpPr>
            <p:nvPr/>
          </p:nvSpPr>
          <p:spPr bwMode="auto">
            <a:xfrm>
              <a:off x="4898759" y="3327276"/>
              <a:ext cx="142992" cy="0"/>
            </a:xfrm>
            <a:prstGeom prst="line">
              <a:avLst/>
            </a:prstGeom>
            <a:noFill/>
            <a:ln w="38100">
              <a:solidFill>
                <a:schemeClr val="accent2"/>
              </a:solidFill>
              <a:round/>
              <a:headEnd/>
              <a:tailEnd/>
            </a:ln>
            <a:effectLst/>
          </p:spPr>
          <p:txBody>
            <a:bodyPr/>
            <a:lstStyle/>
            <a:p>
              <a:endParaRPr lang="zh-CN" altLang="en-US" b="1"/>
            </a:p>
          </p:txBody>
        </p:sp>
        <p:sp>
          <p:nvSpPr>
            <p:cNvPr id="1466407" name="Line 39"/>
            <p:cNvSpPr>
              <a:spLocks noChangeShapeType="1"/>
            </p:cNvSpPr>
            <p:nvPr/>
          </p:nvSpPr>
          <p:spPr bwMode="auto">
            <a:xfrm flipV="1">
              <a:off x="4716016" y="1196752"/>
              <a:ext cx="0" cy="4093840"/>
            </a:xfrm>
            <a:prstGeom prst="line">
              <a:avLst/>
            </a:prstGeom>
            <a:noFill/>
            <a:ln w="38100">
              <a:solidFill>
                <a:schemeClr val="accent2"/>
              </a:solidFill>
              <a:round/>
              <a:headEnd/>
              <a:tailEnd/>
            </a:ln>
            <a:effectLst/>
          </p:spPr>
          <p:txBody>
            <a:bodyPr/>
            <a:lstStyle/>
            <a:p>
              <a:endParaRPr lang="zh-CN" altLang="en-US" b="1"/>
            </a:p>
          </p:txBody>
        </p:sp>
        <p:sp>
          <p:nvSpPr>
            <p:cNvPr id="1466371" name="Rectangle 3"/>
            <p:cNvSpPr>
              <a:spLocks noChangeArrowheads="1"/>
            </p:cNvSpPr>
            <p:nvPr/>
          </p:nvSpPr>
          <p:spPr bwMode="auto">
            <a:xfrm>
              <a:off x="6114191" y="3710856"/>
              <a:ext cx="646331" cy="468444"/>
            </a:xfrm>
            <a:prstGeom prst="rect">
              <a:avLst/>
            </a:prstGeom>
            <a:noFill/>
            <a:ln w="9525">
              <a:solidFill>
                <a:srgbClr val="FF0000"/>
              </a:solidFill>
              <a:miter lim="800000"/>
              <a:headEnd/>
              <a:tailEnd/>
            </a:ln>
            <a:effectLst/>
          </p:spPr>
          <p:txBody>
            <a:bodyPr wrap="none">
              <a:spAutoFit/>
            </a:bodyPr>
            <a:lstStyle/>
            <a:p>
              <a:pPr algn="l" eaLnBrk="0" hangingPunct="0"/>
              <a:r>
                <a:rPr lang="en-US" altLang="zh-CN" sz="2400" b="1" dirty="0">
                  <a:solidFill>
                    <a:schemeClr val="tx1"/>
                  </a:solidFill>
                  <a:latin typeface="Arial" pitchFamily="34" charset="0"/>
                  <a:ea typeface="黑体" pitchFamily="49" charset="-122"/>
                </a:rPr>
                <a:t>OK</a:t>
              </a:r>
            </a:p>
          </p:txBody>
        </p:sp>
        <p:sp>
          <p:nvSpPr>
            <p:cNvPr id="40" name="Line 39"/>
            <p:cNvSpPr>
              <a:spLocks noChangeShapeType="1"/>
            </p:cNvSpPr>
            <p:nvPr/>
          </p:nvSpPr>
          <p:spPr bwMode="auto">
            <a:xfrm flipV="1">
              <a:off x="4139952" y="3234184"/>
              <a:ext cx="0" cy="1202928"/>
            </a:xfrm>
            <a:prstGeom prst="line">
              <a:avLst/>
            </a:prstGeom>
            <a:noFill/>
            <a:ln w="38100">
              <a:solidFill>
                <a:schemeClr val="accent2"/>
              </a:solidFill>
              <a:round/>
              <a:headEnd/>
              <a:tailEnd/>
            </a:ln>
            <a:effectLst/>
          </p:spPr>
          <p:txBody>
            <a:bodyPr/>
            <a:lstStyle/>
            <a:p>
              <a:endParaRPr lang="zh-CN" altLang="en-US" b="1"/>
            </a:p>
          </p:txBody>
        </p:sp>
      </p:grpSp>
      <p:sp>
        <p:nvSpPr>
          <p:cNvPr id="39" name="Rectangle 2"/>
          <p:cNvSpPr>
            <a:spLocks noGrp="1" noChangeArrowheads="1"/>
          </p:cNvSpPr>
          <p:nvPr>
            <p:ph type="title"/>
          </p:nvPr>
        </p:nvSpPr>
        <p:spPr>
          <a:xfrm>
            <a:off x="1043608" y="387989"/>
            <a:ext cx="7116080" cy="487362"/>
          </a:xfrm>
          <a:noFill/>
          <a:ln/>
        </p:spPr>
        <p:txBody>
          <a:bodyPr/>
          <a:lstStyle/>
          <a:p>
            <a:r>
              <a:rPr lang="en-US" altLang="zh-CN" sz="2800" dirty="0" smtClean="0">
                <a:solidFill>
                  <a:srgbClr val="FF0000"/>
                </a:solidFill>
              </a:rPr>
              <a:t>PDCA</a:t>
            </a:r>
            <a:r>
              <a:rPr lang="zh-CN" altLang="en-US" sz="2800" dirty="0" smtClean="0">
                <a:solidFill>
                  <a:srgbClr val="FF0000"/>
                </a:solidFill>
              </a:rPr>
              <a:t>法则</a:t>
            </a:r>
            <a:endParaRPr lang="zh-CN" altLang="en-US" sz="2800" dirty="0">
              <a:solidFill>
                <a:srgbClr val="FF0000"/>
              </a:solidFill>
            </a:endParaRPr>
          </a:p>
        </p:txBody>
      </p:sp>
      <p:sp>
        <p:nvSpPr>
          <p:cNvPr id="41" name="灯片编号占位符 3"/>
          <p:cNvSpPr>
            <a:spLocks noGrp="1"/>
          </p:cNvSpPr>
          <p:nvPr>
            <p:ph type="sldNum" sz="quarter" idx="4"/>
          </p:nvPr>
        </p:nvSpPr>
        <p:spPr/>
        <p:txBody>
          <a:bodyPr/>
          <a:lstStyle/>
          <a:p>
            <a:fld id="{8BA16DCC-C50E-4AD5-94C9-747C0058B3E1}" type="slidenum">
              <a:rPr lang="zh-CN" altLang="en-US" smtClean="0"/>
              <a:pPr/>
              <a:t>117</a:t>
            </a:fld>
            <a:endParaRPr lang="zh-CN" altLang="en-US" dirty="0"/>
          </a:p>
        </p:txBody>
      </p:sp>
    </p:spTree>
    <p:extLst>
      <p:ext uri="{BB962C8B-B14F-4D97-AF65-F5344CB8AC3E}">
        <p14:creationId xmlns:p14="http://schemas.microsoft.com/office/powerpoint/2010/main" val="1962992128"/>
      </p:ext>
    </p:extLst>
  </p:cSld>
  <p:clrMapOvr>
    <a:masterClrMapping/>
  </p:clrMapOvr>
  <p:transition>
    <p:fad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8034" name="Rectangle 2"/>
          <p:cNvSpPr>
            <a:spLocks noChangeArrowheads="1"/>
          </p:cNvSpPr>
          <p:nvPr/>
        </p:nvSpPr>
        <p:spPr bwMode="auto">
          <a:xfrm>
            <a:off x="1979712" y="4509120"/>
            <a:ext cx="5976664" cy="1143000"/>
          </a:xfrm>
          <a:prstGeom prst="rect">
            <a:avLst/>
          </a:prstGeom>
          <a:noFill/>
          <a:ln w="9525">
            <a:noFill/>
            <a:miter lim="800000"/>
            <a:headEnd/>
            <a:tailEnd/>
          </a:ln>
          <a:effectLst>
            <a:outerShdw dist="35921" dir="2700000" algn="ctr" rotWithShape="0">
              <a:schemeClr val="bg2"/>
            </a:outerShdw>
          </a:effectLst>
        </p:spPr>
        <p:txBody>
          <a:bodyPr anchor="ctr"/>
          <a:lstStyle/>
          <a:p>
            <a:pPr algn="ctr"/>
            <a:r>
              <a:rPr lang="zh-CN" altLang="en-US" sz="3200" b="1" dirty="0">
                <a:solidFill>
                  <a:srgbClr val="FF0000"/>
                </a:solidFill>
                <a:latin typeface="微软雅黑" pitchFamily="34" charset="-122"/>
                <a:ea typeface="微软雅黑" pitchFamily="34" charset="-122"/>
              </a:rPr>
              <a:t>为什么持续改善不</a:t>
            </a:r>
            <a:r>
              <a:rPr lang="zh-CN" altLang="en-US" sz="3200" b="1" dirty="0" smtClean="0">
                <a:solidFill>
                  <a:srgbClr val="FF0000"/>
                </a:solidFill>
                <a:latin typeface="微软雅黑" pitchFamily="34" charset="-122"/>
                <a:ea typeface="微软雅黑" pitchFamily="34" charset="-122"/>
              </a:rPr>
              <a:t>持续</a:t>
            </a:r>
            <a:r>
              <a:rPr lang="en-US" altLang="zh-CN" sz="7200" dirty="0">
                <a:solidFill>
                  <a:srgbClr val="FF0000"/>
                </a:solidFill>
                <a:latin typeface="楷体_GB2312" pitchFamily="49" charset="-122"/>
              </a:rPr>
              <a:t>?</a:t>
            </a:r>
            <a:r>
              <a:rPr lang="zh-CN" altLang="en-US" sz="7200" dirty="0">
                <a:solidFill>
                  <a:srgbClr val="FF0000"/>
                </a:solidFill>
                <a:latin typeface="楷体_GB2312" pitchFamily="49" charset="-122"/>
              </a:rPr>
              <a:t>！</a:t>
            </a:r>
          </a:p>
        </p:txBody>
      </p:sp>
      <p:pic>
        <p:nvPicPr>
          <p:cNvPr id="1708035" name="Picture 3" descr="图片5"/>
          <p:cNvPicPr>
            <a:picLocks noChangeAspect="1" noChangeArrowheads="1"/>
          </p:cNvPicPr>
          <p:nvPr/>
        </p:nvPicPr>
        <p:blipFill>
          <a:blip r:embed="rId2" cstate="email"/>
          <a:srcRect/>
          <a:stretch>
            <a:fillRect/>
          </a:stretch>
        </p:blipFill>
        <p:spPr bwMode="auto">
          <a:xfrm>
            <a:off x="3059832" y="1484784"/>
            <a:ext cx="3361766" cy="3168352"/>
          </a:xfrm>
          <a:prstGeom prst="rect">
            <a:avLst/>
          </a:prstGeom>
          <a:noFill/>
        </p:spPr>
      </p:pic>
      <p:sp>
        <p:nvSpPr>
          <p:cNvPr id="4" name="TextBox 3"/>
          <p:cNvSpPr txBox="1"/>
          <p:nvPr/>
        </p:nvSpPr>
        <p:spPr>
          <a:xfrm>
            <a:off x="3668454" y="361159"/>
            <a:ext cx="1826141" cy="584775"/>
          </a:xfrm>
          <a:prstGeom prst="rect">
            <a:avLst/>
          </a:prstGeom>
          <a:noFill/>
        </p:spPr>
        <p:txBody>
          <a:bodyPr wrap="none" rtlCol="0">
            <a:spAutoFit/>
          </a:bodyPr>
          <a:lstStyle/>
          <a:p>
            <a:r>
              <a:rPr lang="zh-CN" altLang="en-US" sz="3200" b="1" dirty="0" smtClean="0">
                <a:solidFill>
                  <a:srgbClr val="FF0000"/>
                </a:solidFill>
                <a:latin typeface="微软雅黑" pitchFamily="34" charset="-122"/>
                <a:ea typeface="微软雅黑" pitchFamily="34" charset="-122"/>
              </a:rPr>
              <a:t>持续改善</a:t>
            </a:r>
            <a:endParaRPr lang="zh-CN" altLang="en-US" sz="3200" b="1" dirty="0">
              <a:solidFill>
                <a:srgbClr val="FF0000"/>
              </a:solidFill>
              <a:latin typeface="微软雅黑" pitchFamily="34" charset="-122"/>
              <a:ea typeface="微软雅黑" pitchFamily="34" charset="-122"/>
            </a:endParaRPr>
          </a:p>
        </p:txBody>
      </p:sp>
      <p:sp>
        <p:nvSpPr>
          <p:cNvPr id="5" name="灯片编号占位符 3"/>
          <p:cNvSpPr>
            <a:spLocks noGrp="1"/>
          </p:cNvSpPr>
          <p:nvPr>
            <p:ph type="sldNum" sz="quarter" idx="4"/>
          </p:nvPr>
        </p:nvSpPr>
        <p:spPr/>
        <p:txBody>
          <a:bodyPr/>
          <a:lstStyle/>
          <a:p>
            <a:fld id="{8BA16DCC-C50E-4AD5-94C9-747C0058B3E1}" type="slidenum">
              <a:rPr lang="zh-CN" altLang="en-US" smtClean="0"/>
              <a:pPr/>
              <a:t>118</a:t>
            </a:fld>
            <a:endParaRPr lang="zh-CN" altLang="en-US" dirty="0"/>
          </a:p>
        </p:txBody>
      </p:sp>
    </p:spTree>
    <p:extLst>
      <p:ext uri="{BB962C8B-B14F-4D97-AF65-F5344CB8AC3E}">
        <p14:creationId xmlns:p14="http://schemas.microsoft.com/office/powerpoint/2010/main" val="1220174573"/>
      </p:ext>
    </p:extLst>
  </p:cSld>
  <p:clrMapOvr>
    <a:masterClrMapping/>
  </p:clrMapOvr>
  <p:transition>
    <p:fad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8338" name="Picture 2" descr="BD07304_"/>
          <p:cNvPicPr>
            <a:picLocks noChangeAspect="1" noChangeArrowheads="1"/>
          </p:cNvPicPr>
          <p:nvPr/>
        </p:nvPicPr>
        <p:blipFill>
          <a:blip r:embed="rId2" cstate="email"/>
          <a:srcRect/>
          <a:stretch>
            <a:fillRect/>
          </a:stretch>
        </p:blipFill>
        <p:spPr bwMode="auto">
          <a:xfrm>
            <a:off x="6934045" y="764704"/>
            <a:ext cx="2209955" cy="2492915"/>
          </a:xfrm>
          <a:prstGeom prst="rect">
            <a:avLst/>
          </a:prstGeom>
          <a:noFill/>
        </p:spPr>
      </p:pic>
      <p:sp>
        <p:nvSpPr>
          <p:cNvPr id="1678339" name="AutoShape 3"/>
          <p:cNvSpPr>
            <a:spLocks noChangeArrowheads="1"/>
          </p:cNvSpPr>
          <p:nvPr/>
        </p:nvSpPr>
        <p:spPr bwMode="auto">
          <a:xfrm>
            <a:off x="3520997" y="2940050"/>
            <a:ext cx="1972408" cy="2235200"/>
          </a:xfrm>
          <a:prstGeom prst="octagon">
            <a:avLst>
              <a:gd name="adj" fmla="val 29287"/>
            </a:avLst>
          </a:prstGeom>
          <a:solidFill>
            <a:srgbClr val="FF5050"/>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r>
              <a:rPr kumimoji="0" lang="zh-CN" altLang="en-US" sz="4000" b="1">
                <a:solidFill>
                  <a:schemeClr val="tx1"/>
                </a:solidFill>
                <a:latin typeface="微软雅黑" pitchFamily="34" charset="-122"/>
                <a:ea typeface="微软雅黑" pitchFamily="34" charset="-122"/>
              </a:rPr>
              <a:t>改善的</a:t>
            </a:r>
          </a:p>
          <a:p>
            <a:r>
              <a:rPr kumimoji="0" lang="zh-CN" altLang="en-US" sz="4000" b="1">
                <a:solidFill>
                  <a:schemeClr val="tx1"/>
                </a:solidFill>
                <a:latin typeface="微软雅黑" pitchFamily="34" charset="-122"/>
                <a:ea typeface="微软雅黑" pitchFamily="34" charset="-122"/>
              </a:rPr>
              <a:t>障碍</a:t>
            </a:r>
          </a:p>
        </p:txBody>
      </p:sp>
      <p:sp>
        <p:nvSpPr>
          <p:cNvPr id="1678340" name="Line 4"/>
          <p:cNvSpPr>
            <a:spLocks noChangeShapeType="1"/>
          </p:cNvSpPr>
          <p:nvPr/>
        </p:nvSpPr>
        <p:spPr bwMode="auto">
          <a:xfrm>
            <a:off x="4554092" y="2089151"/>
            <a:ext cx="0" cy="746125"/>
          </a:xfrm>
          <a:prstGeom prst="line">
            <a:avLst/>
          </a:prstGeom>
          <a:noFill/>
          <a:ln w="57150">
            <a:solidFill>
              <a:schemeClr val="tx1"/>
            </a:solidFill>
            <a:round/>
            <a:headEnd/>
            <a:tailEnd type="triangle" w="med" len="med"/>
          </a:ln>
          <a:effectLst/>
        </p:spPr>
        <p:txBody>
          <a:bodyPr/>
          <a:lstStyle/>
          <a:p>
            <a:endParaRPr lang="zh-CN" altLang="en-US" b="1">
              <a:latin typeface="微软雅黑" pitchFamily="34" charset="-122"/>
              <a:ea typeface="微软雅黑" pitchFamily="34" charset="-122"/>
            </a:endParaRPr>
          </a:p>
        </p:txBody>
      </p:sp>
      <p:sp>
        <p:nvSpPr>
          <p:cNvPr id="1678341" name="Line 5"/>
          <p:cNvSpPr>
            <a:spLocks noChangeShapeType="1"/>
          </p:cNvSpPr>
          <p:nvPr/>
        </p:nvSpPr>
        <p:spPr bwMode="auto">
          <a:xfrm>
            <a:off x="3238177" y="2089150"/>
            <a:ext cx="2817935" cy="0"/>
          </a:xfrm>
          <a:prstGeom prst="line">
            <a:avLst/>
          </a:prstGeom>
          <a:noFill/>
          <a:ln w="57150">
            <a:solidFill>
              <a:schemeClr val="tx1"/>
            </a:solidFill>
            <a:round/>
            <a:headEnd/>
            <a:tailEnd/>
          </a:ln>
          <a:effectLst/>
        </p:spPr>
        <p:txBody>
          <a:bodyPr/>
          <a:lstStyle/>
          <a:p>
            <a:endParaRPr lang="zh-CN" altLang="en-US" b="1">
              <a:latin typeface="微软雅黑" pitchFamily="34" charset="-122"/>
              <a:ea typeface="微软雅黑" pitchFamily="34" charset="-122"/>
            </a:endParaRPr>
          </a:p>
        </p:txBody>
      </p:sp>
      <p:sp>
        <p:nvSpPr>
          <p:cNvPr id="1678342" name="Text Box 6"/>
          <p:cNvSpPr txBox="1">
            <a:spLocks noChangeArrowheads="1"/>
          </p:cNvSpPr>
          <p:nvPr/>
        </p:nvSpPr>
        <p:spPr bwMode="auto">
          <a:xfrm>
            <a:off x="3581077" y="1484313"/>
            <a:ext cx="1972408" cy="519112"/>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pPr>
            <a:r>
              <a:rPr kumimoji="0" lang="zh-CN" altLang="en-US" sz="2800" b="1">
                <a:solidFill>
                  <a:schemeClr val="tx1"/>
                </a:solidFill>
                <a:latin typeface="微软雅黑" pitchFamily="34" charset="-122"/>
                <a:ea typeface="微软雅黑" pitchFamily="34" charset="-122"/>
              </a:rPr>
              <a:t>念旧的困扰</a:t>
            </a:r>
          </a:p>
        </p:txBody>
      </p:sp>
      <p:sp>
        <p:nvSpPr>
          <p:cNvPr id="1678343" name="Text Box 7"/>
          <p:cNvSpPr txBox="1">
            <a:spLocks noChangeArrowheads="1"/>
          </p:cNvSpPr>
          <p:nvPr/>
        </p:nvSpPr>
        <p:spPr bwMode="auto">
          <a:xfrm>
            <a:off x="5974051" y="2709863"/>
            <a:ext cx="2364635" cy="523220"/>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gn="l">
              <a:spcBef>
                <a:spcPct val="50000"/>
              </a:spcBef>
            </a:pPr>
            <a:r>
              <a:rPr kumimoji="0" lang="zh-CN" altLang="en-US" sz="2800" b="1" dirty="0">
                <a:solidFill>
                  <a:schemeClr val="tx1"/>
                </a:solidFill>
                <a:latin typeface="微软雅黑" pitchFamily="34" charset="-122"/>
                <a:ea typeface="微软雅黑" pitchFamily="34" charset="-122"/>
              </a:rPr>
              <a:t>缺少问题意识</a:t>
            </a:r>
          </a:p>
        </p:txBody>
      </p:sp>
      <p:sp>
        <p:nvSpPr>
          <p:cNvPr id="1678344" name="Line 8"/>
          <p:cNvSpPr>
            <a:spLocks noChangeShapeType="1"/>
          </p:cNvSpPr>
          <p:nvPr/>
        </p:nvSpPr>
        <p:spPr bwMode="auto">
          <a:xfrm flipV="1">
            <a:off x="5774758" y="3313114"/>
            <a:ext cx="2766646" cy="52387"/>
          </a:xfrm>
          <a:prstGeom prst="line">
            <a:avLst/>
          </a:prstGeom>
          <a:noFill/>
          <a:ln w="57150">
            <a:solidFill>
              <a:schemeClr val="tx1"/>
            </a:solidFill>
            <a:round/>
            <a:headEnd/>
            <a:tailEnd/>
          </a:ln>
          <a:effectLst/>
        </p:spPr>
        <p:txBody>
          <a:bodyPr/>
          <a:lstStyle/>
          <a:p>
            <a:endParaRPr lang="zh-CN" altLang="en-US" b="1">
              <a:latin typeface="微软雅黑" pitchFamily="34" charset="-122"/>
              <a:ea typeface="微软雅黑" pitchFamily="34" charset="-122"/>
            </a:endParaRPr>
          </a:p>
        </p:txBody>
      </p:sp>
      <p:sp>
        <p:nvSpPr>
          <p:cNvPr id="1678345" name="Line 9"/>
          <p:cNvSpPr>
            <a:spLocks noChangeShapeType="1"/>
          </p:cNvSpPr>
          <p:nvPr/>
        </p:nvSpPr>
        <p:spPr bwMode="auto">
          <a:xfrm flipH="1">
            <a:off x="5493404" y="3365501"/>
            <a:ext cx="281354" cy="212725"/>
          </a:xfrm>
          <a:prstGeom prst="line">
            <a:avLst/>
          </a:prstGeom>
          <a:noFill/>
          <a:ln w="57150">
            <a:solidFill>
              <a:schemeClr val="tx1"/>
            </a:solidFill>
            <a:round/>
            <a:headEnd/>
            <a:tailEnd type="triangle" w="med" len="med"/>
          </a:ln>
          <a:effectLst/>
        </p:spPr>
        <p:txBody>
          <a:bodyPr/>
          <a:lstStyle/>
          <a:p>
            <a:endParaRPr lang="zh-CN" altLang="en-US" b="1">
              <a:latin typeface="微软雅黑" pitchFamily="34" charset="-122"/>
              <a:ea typeface="微软雅黑" pitchFamily="34" charset="-122"/>
            </a:endParaRPr>
          </a:p>
        </p:txBody>
      </p:sp>
      <p:sp>
        <p:nvSpPr>
          <p:cNvPr id="1678346" name="Text Box 10"/>
          <p:cNvSpPr txBox="1">
            <a:spLocks noChangeArrowheads="1"/>
          </p:cNvSpPr>
          <p:nvPr/>
        </p:nvSpPr>
        <p:spPr bwMode="auto">
          <a:xfrm>
            <a:off x="5774758" y="4221163"/>
            <a:ext cx="3175488" cy="523220"/>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gn="l">
              <a:spcBef>
                <a:spcPct val="50000"/>
              </a:spcBef>
            </a:pPr>
            <a:r>
              <a:rPr kumimoji="0" lang="zh-CN" altLang="en-US" sz="2800" b="1" dirty="0">
                <a:solidFill>
                  <a:srgbClr val="FF0000"/>
                </a:solidFill>
                <a:latin typeface="微软雅黑" pitchFamily="34" charset="-122"/>
                <a:ea typeface="微软雅黑" pitchFamily="34" charset="-122"/>
              </a:rPr>
              <a:t>缺乏对改善的认识</a:t>
            </a:r>
          </a:p>
        </p:txBody>
      </p:sp>
      <p:sp>
        <p:nvSpPr>
          <p:cNvPr id="1678347" name="Line 11"/>
          <p:cNvSpPr>
            <a:spLocks noChangeShapeType="1"/>
          </p:cNvSpPr>
          <p:nvPr/>
        </p:nvSpPr>
        <p:spPr bwMode="auto">
          <a:xfrm flipV="1">
            <a:off x="5774758" y="4824413"/>
            <a:ext cx="2834054" cy="31750"/>
          </a:xfrm>
          <a:prstGeom prst="line">
            <a:avLst/>
          </a:prstGeom>
          <a:noFill/>
          <a:ln w="57150">
            <a:solidFill>
              <a:schemeClr val="tx1"/>
            </a:solidFill>
            <a:round/>
            <a:headEnd/>
            <a:tailEnd/>
          </a:ln>
          <a:effectLst/>
        </p:spPr>
        <p:txBody>
          <a:bodyPr/>
          <a:lstStyle/>
          <a:p>
            <a:endParaRPr lang="zh-CN" altLang="en-US" b="1">
              <a:latin typeface="微软雅黑" pitchFamily="34" charset="-122"/>
              <a:ea typeface="微软雅黑" pitchFamily="34" charset="-122"/>
            </a:endParaRPr>
          </a:p>
        </p:txBody>
      </p:sp>
      <p:sp>
        <p:nvSpPr>
          <p:cNvPr id="1678348" name="Line 12"/>
          <p:cNvSpPr>
            <a:spLocks noChangeShapeType="1"/>
          </p:cNvSpPr>
          <p:nvPr/>
        </p:nvSpPr>
        <p:spPr bwMode="auto">
          <a:xfrm flipH="1" flipV="1">
            <a:off x="5493404" y="4535489"/>
            <a:ext cx="281354" cy="320675"/>
          </a:xfrm>
          <a:prstGeom prst="line">
            <a:avLst/>
          </a:prstGeom>
          <a:noFill/>
          <a:ln w="57150">
            <a:solidFill>
              <a:schemeClr val="tx1"/>
            </a:solidFill>
            <a:round/>
            <a:headEnd/>
            <a:tailEnd type="triangle" w="med" len="med"/>
          </a:ln>
          <a:effectLst/>
        </p:spPr>
        <p:txBody>
          <a:bodyPr/>
          <a:lstStyle/>
          <a:p>
            <a:endParaRPr lang="zh-CN" altLang="en-US" b="1">
              <a:latin typeface="微软雅黑" pitchFamily="34" charset="-122"/>
              <a:ea typeface="微软雅黑" pitchFamily="34" charset="-122"/>
            </a:endParaRPr>
          </a:p>
        </p:txBody>
      </p:sp>
      <p:sp>
        <p:nvSpPr>
          <p:cNvPr id="1678349" name="Text Box 13"/>
          <p:cNvSpPr txBox="1">
            <a:spLocks noChangeArrowheads="1"/>
          </p:cNvSpPr>
          <p:nvPr/>
        </p:nvSpPr>
        <p:spPr bwMode="auto">
          <a:xfrm>
            <a:off x="5817254" y="5616576"/>
            <a:ext cx="2791558" cy="519113"/>
          </a:xfrm>
          <a:prstGeom prst="rect">
            <a:avLst/>
          </a:prstGeom>
          <a:noFill/>
          <a:ln w="9525">
            <a:noFill/>
            <a:miter lim="800000"/>
            <a:headEnd/>
            <a:tailEnd/>
          </a:ln>
          <a:effectLst>
            <a:outerShdw dist="35921" dir="2700000" algn="ctr" rotWithShape="0">
              <a:schemeClr val="bg2"/>
            </a:outerShdw>
          </a:effectLst>
        </p:spPr>
        <p:txBody>
          <a:bodyPr>
            <a:spAutoFit/>
          </a:bodyPr>
          <a:lstStyle/>
          <a:p>
            <a:pPr algn="l">
              <a:spcBef>
                <a:spcPct val="50000"/>
              </a:spcBef>
            </a:pPr>
            <a:r>
              <a:rPr kumimoji="0" lang="zh-CN" altLang="en-US" sz="2800" b="1" dirty="0">
                <a:solidFill>
                  <a:srgbClr val="FF0000"/>
                </a:solidFill>
                <a:latin typeface="微软雅黑" pitchFamily="34" charset="-122"/>
                <a:ea typeface="微软雅黑" pitchFamily="34" charset="-122"/>
              </a:rPr>
              <a:t>缺乏改善的技巧</a:t>
            </a:r>
          </a:p>
        </p:txBody>
      </p:sp>
      <p:sp>
        <p:nvSpPr>
          <p:cNvPr id="1678350" name="Line 14"/>
          <p:cNvSpPr>
            <a:spLocks noChangeShapeType="1"/>
          </p:cNvSpPr>
          <p:nvPr/>
        </p:nvSpPr>
        <p:spPr bwMode="auto">
          <a:xfrm flipV="1">
            <a:off x="5217912" y="6265863"/>
            <a:ext cx="3323492" cy="0"/>
          </a:xfrm>
          <a:prstGeom prst="line">
            <a:avLst/>
          </a:prstGeom>
          <a:noFill/>
          <a:ln w="57150">
            <a:solidFill>
              <a:schemeClr val="tx1"/>
            </a:solidFill>
            <a:round/>
            <a:headEnd/>
            <a:tailEnd/>
          </a:ln>
          <a:effectLst/>
        </p:spPr>
        <p:txBody>
          <a:bodyPr/>
          <a:lstStyle/>
          <a:p>
            <a:endParaRPr lang="zh-CN" altLang="en-US" b="1">
              <a:latin typeface="微软雅黑" pitchFamily="34" charset="-122"/>
              <a:ea typeface="微软雅黑" pitchFamily="34" charset="-122"/>
            </a:endParaRPr>
          </a:p>
        </p:txBody>
      </p:sp>
      <p:sp>
        <p:nvSpPr>
          <p:cNvPr id="1678351" name="Line 15"/>
          <p:cNvSpPr>
            <a:spLocks noChangeShapeType="1"/>
          </p:cNvSpPr>
          <p:nvPr/>
        </p:nvSpPr>
        <p:spPr bwMode="auto">
          <a:xfrm flipH="1" flipV="1">
            <a:off x="4929231" y="5280025"/>
            <a:ext cx="288681" cy="985838"/>
          </a:xfrm>
          <a:prstGeom prst="line">
            <a:avLst/>
          </a:prstGeom>
          <a:noFill/>
          <a:ln w="57150">
            <a:solidFill>
              <a:schemeClr val="tx1"/>
            </a:solidFill>
            <a:round/>
            <a:headEnd/>
            <a:tailEnd type="triangle" w="med" len="med"/>
          </a:ln>
          <a:effectLst/>
        </p:spPr>
        <p:txBody>
          <a:bodyPr/>
          <a:lstStyle/>
          <a:p>
            <a:endParaRPr lang="zh-CN" altLang="en-US" b="1">
              <a:latin typeface="微软雅黑" pitchFamily="34" charset="-122"/>
              <a:ea typeface="微软雅黑" pitchFamily="34" charset="-122"/>
            </a:endParaRPr>
          </a:p>
        </p:txBody>
      </p:sp>
      <p:sp>
        <p:nvSpPr>
          <p:cNvPr id="1678352" name="Text Box 16"/>
          <p:cNvSpPr txBox="1">
            <a:spLocks noChangeArrowheads="1"/>
          </p:cNvSpPr>
          <p:nvPr/>
        </p:nvSpPr>
        <p:spPr bwMode="auto">
          <a:xfrm>
            <a:off x="390935" y="5589588"/>
            <a:ext cx="3560885" cy="519112"/>
          </a:xfrm>
          <a:prstGeom prst="rect">
            <a:avLst/>
          </a:prstGeom>
          <a:noFill/>
          <a:ln w="9525">
            <a:noFill/>
            <a:miter lim="800000"/>
            <a:headEnd/>
            <a:tailEnd/>
          </a:ln>
          <a:effectLst>
            <a:outerShdw dist="35921" dir="2700000" algn="ctr" rotWithShape="0">
              <a:schemeClr val="bg2"/>
            </a:outerShdw>
          </a:effectLst>
        </p:spPr>
        <p:txBody>
          <a:bodyPr>
            <a:spAutoFit/>
          </a:bodyPr>
          <a:lstStyle/>
          <a:p>
            <a:pPr algn="l">
              <a:spcBef>
                <a:spcPct val="50000"/>
              </a:spcBef>
            </a:pPr>
            <a:r>
              <a:rPr kumimoji="0" lang="zh-CN" altLang="en-US" sz="2800" b="1" dirty="0">
                <a:solidFill>
                  <a:srgbClr val="002060"/>
                </a:solidFill>
                <a:latin typeface="微软雅黑" pitchFamily="34" charset="-122"/>
                <a:ea typeface="微软雅黑" pitchFamily="34" charset="-122"/>
              </a:rPr>
              <a:t>因为反对人而反对事</a:t>
            </a:r>
          </a:p>
        </p:txBody>
      </p:sp>
      <p:sp>
        <p:nvSpPr>
          <p:cNvPr id="1678353" name="Line 17"/>
          <p:cNvSpPr>
            <a:spLocks noChangeShapeType="1"/>
          </p:cNvSpPr>
          <p:nvPr/>
        </p:nvSpPr>
        <p:spPr bwMode="auto">
          <a:xfrm flipV="1">
            <a:off x="323528" y="6237288"/>
            <a:ext cx="3478823" cy="0"/>
          </a:xfrm>
          <a:prstGeom prst="line">
            <a:avLst/>
          </a:prstGeom>
          <a:noFill/>
          <a:ln w="57150">
            <a:solidFill>
              <a:schemeClr val="tx1"/>
            </a:solidFill>
            <a:round/>
            <a:headEnd/>
            <a:tailEnd/>
          </a:ln>
          <a:effectLst/>
        </p:spPr>
        <p:txBody>
          <a:bodyPr/>
          <a:lstStyle/>
          <a:p>
            <a:endParaRPr lang="zh-CN" altLang="en-US" b="1">
              <a:latin typeface="微软雅黑" pitchFamily="34" charset="-122"/>
              <a:ea typeface="微软雅黑" pitchFamily="34" charset="-122"/>
            </a:endParaRPr>
          </a:p>
        </p:txBody>
      </p:sp>
      <p:sp>
        <p:nvSpPr>
          <p:cNvPr id="1678354" name="Line 18"/>
          <p:cNvSpPr>
            <a:spLocks noChangeShapeType="1"/>
          </p:cNvSpPr>
          <p:nvPr/>
        </p:nvSpPr>
        <p:spPr bwMode="auto">
          <a:xfrm flipV="1">
            <a:off x="3802350" y="5280026"/>
            <a:ext cx="281354" cy="957263"/>
          </a:xfrm>
          <a:prstGeom prst="line">
            <a:avLst/>
          </a:prstGeom>
          <a:noFill/>
          <a:ln w="57150">
            <a:solidFill>
              <a:schemeClr val="tx1"/>
            </a:solidFill>
            <a:round/>
            <a:headEnd/>
            <a:tailEnd type="triangle" w="med" len="med"/>
          </a:ln>
          <a:effectLst/>
        </p:spPr>
        <p:txBody>
          <a:bodyPr/>
          <a:lstStyle/>
          <a:p>
            <a:endParaRPr lang="zh-CN" altLang="en-US" b="1">
              <a:latin typeface="微软雅黑" pitchFamily="34" charset="-122"/>
              <a:ea typeface="微软雅黑" pitchFamily="34" charset="-122"/>
            </a:endParaRPr>
          </a:p>
        </p:txBody>
      </p:sp>
      <p:sp>
        <p:nvSpPr>
          <p:cNvPr id="1678355" name="Text Box 19"/>
          <p:cNvSpPr txBox="1">
            <a:spLocks noChangeArrowheads="1"/>
          </p:cNvSpPr>
          <p:nvPr/>
        </p:nvSpPr>
        <p:spPr bwMode="auto">
          <a:xfrm>
            <a:off x="723577" y="4149726"/>
            <a:ext cx="2350477" cy="519113"/>
          </a:xfrm>
          <a:prstGeom prst="rect">
            <a:avLst/>
          </a:prstGeom>
          <a:noFill/>
          <a:ln w="9525">
            <a:noFill/>
            <a:miter lim="800000"/>
            <a:headEnd/>
            <a:tailEnd/>
          </a:ln>
          <a:effectLst>
            <a:outerShdw dist="35921" dir="2700000" algn="ctr" rotWithShape="0">
              <a:schemeClr val="bg2"/>
            </a:outerShdw>
          </a:effectLst>
        </p:spPr>
        <p:txBody>
          <a:bodyPr>
            <a:spAutoFit/>
          </a:bodyPr>
          <a:lstStyle/>
          <a:p>
            <a:pPr algn="l">
              <a:spcBef>
                <a:spcPct val="50000"/>
              </a:spcBef>
            </a:pPr>
            <a:r>
              <a:rPr kumimoji="0" lang="zh-CN" altLang="en-US" sz="2800" b="1">
                <a:solidFill>
                  <a:schemeClr val="accent2"/>
                </a:solidFill>
                <a:latin typeface="微软雅黑" pitchFamily="34" charset="-122"/>
                <a:ea typeface="微软雅黑" pitchFamily="34" charset="-122"/>
              </a:rPr>
              <a:t>阴影的困扰</a:t>
            </a:r>
          </a:p>
        </p:txBody>
      </p:sp>
      <p:sp>
        <p:nvSpPr>
          <p:cNvPr id="1678356" name="Line 20"/>
          <p:cNvSpPr>
            <a:spLocks noChangeShapeType="1"/>
          </p:cNvSpPr>
          <p:nvPr/>
        </p:nvSpPr>
        <p:spPr bwMode="auto">
          <a:xfrm>
            <a:off x="323528" y="4856163"/>
            <a:ext cx="2727080" cy="0"/>
          </a:xfrm>
          <a:prstGeom prst="line">
            <a:avLst/>
          </a:prstGeom>
          <a:noFill/>
          <a:ln w="57150">
            <a:solidFill>
              <a:schemeClr val="tx1"/>
            </a:solidFill>
            <a:round/>
            <a:headEnd/>
            <a:tailEnd/>
          </a:ln>
          <a:effectLst/>
        </p:spPr>
        <p:txBody>
          <a:bodyPr/>
          <a:lstStyle/>
          <a:p>
            <a:endParaRPr lang="zh-CN" altLang="en-US" b="1">
              <a:latin typeface="微软雅黑" pitchFamily="34" charset="-122"/>
              <a:ea typeface="微软雅黑" pitchFamily="34" charset="-122"/>
            </a:endParaRPr>
          </a:p>
        </p:txBody>
      </p:sp>
      <p:sp>
        <p:nvSpPr>
          <p:cNvPr id="1678357" name="Line 21"/>
          <p:cNvSpPr>
            <a:spLocks noChangeShapeType="1"/>
          </p:cNvSpPr>
          <p:nvPr/>
        </p:nvSpPr>
        <p:spPr bwMode="auto">
          <a:xfrm flipV="1">
            <a:off x="3050608" y="4535489"/>
            <a:ext cx="375138" cy="320675"/>
          </a:xfrm>
          <a:prstGeom prst="line">
            <a:avLst/>
          </a:prstGeom>
          <a:noFill/>
          <a:ln w="57150">
            <a:solidFill>
              <a:schemeClr val="tx1"/>
            </a:solidFill>
            <a:round/>
            <a:headEnd/>
            <a:tailEnd type="triangle" w="med" len="med"/>
          </a:ln>
          <a:effectLst/>
        </p:spPr>
        <p:txBody>
          <a:bodyPr/>
          <a:lstStyle/>
          <a:p>
            <a:endParaRPr lang="zh-CN" altLang="en-US" b="1">
              <a:latin typeface="微软雅黑" pitchFamily="34" charset="-122"/>
              <a:ea typeface="微软雅黑" pitchFamily="34" charset="-122"/>
            </a:endParaRPr>
          </a:p>
        </p:txBody>
      </p:sp>
      <p:sp>
        <p:nvSpPr>
          <p:cNvPr id="1678358" name="Text Box 22"/>
          <p:cNvSpPr txBox="1">
            <a:spLocks noChangeArrowheads="1"/>
          </p:cNvSpPr>
          <p:nvPr/>
        </p:nvSpPr>
        <p:spPr bwMode="auto">
          <a:xfrm>
            <a:off x="922869" y="2781301"/>
            <a:ext cx="2162908" cy="519113"/>
          </a:xfrm>
          <a:prstGeom prst="rect">
            <a:avLst/>
          </a:prstGeom>
          <a:noFill/>
          <a:ln w="9525">
            <a:noFill/>
            <a:miter lim="800000"/>
            <a:headEnd/>
            <a:tailEnd/>
          </a:ln>
          <a:effectLst>
            <a:outerShdw dist="35921" dir="2700000" algn="ctr" rotWithShape="0">
              <a:schemeClr val="bg2"/>
            </a:outerShdw>
          </a:effectLst>
        </p:spPr>
        <p:txBody>
          <a:bodyPr>
            <a:spAutoFit/>
          </a:bodyPr>
          <a:lstStyle/>
          <a:p>
            <a:pPr algn="l">
              <a:spcBef>
                <a:spcPct val="50000"/>
              </a:spcBef>
            </a:pPr>
            <a:r>
              <a:rPr kumimoji="0" lang="zh-CN" altLang="en-US" sz="2800" b="1">
                <a:solidFill>
                  <a:schemeClr val="tx1"/>
                </a:solidFill>
                <a:latin typeface="微软雅黑" pitchFamily="34" charset="-122"/>
                <a:ea typeface="微软雅黑" pitchFamily="34" charset="-122"/>
              </a:rPr>
              <a:t>安于现状</a:t>
            </a:r>
          </a:p>
        </p:txBody>
      </p:sp>
      <p:sp>
        <p:nvSpPr>
          <p:cNvPr id="1678359" name="Line 23"/>
          <p:cNvSpPr>
            <a:spLocks noChangeShapeType="1"/>
          </p:cNvSpPr>
          <p:nvPr/>
        </p:nvSpPr>
        <p:spPr bwMode="auto">
          <a:xfrm>
            <a:off x="323528" y="3365500"/>
            <a:ext cx="2727080" cy="0"/>
          </a:xfrm>
          <a:prstGeom prst="line">
            <a:avLst/>
          </a:prstGeom>
          <a:noFill/>
          <a:ln w="57150">
            <a:solidFill>
              <a:schemeClr val="tx1"/>
            </a:solidFill>
            <a:round/>
            <a:headEnd/>
            <a:tailEnd/>
          </a:ln>
          <a:effectLst/>
        </p:spPr>
        <p:txBody>
          <a:bodyPr/>
          <a:lstStyle/>
          <a:p>
            <a:endParaRPr lang="zh-CN" altLang="en-US" b="1">
              <a:latin typeface="微软雅黑" pitchFamily="34" charset="-122"/>
              <a:ea typeface="微软雅黑" pitchFamily="34" charset="-122"/>
            </a:endParaRPr>
          </a:p>
        </p:txBody>
      </p:sp>
      <p:sp>
        <p:nvSpPr>
          <p:cNvPr id="1678360" name="Line 24"/>
          <p:cNvSpPr>
            <a:spLocks noChangeShapeType="1"/>
          </p:cNvSpPr>
          <p:nvPr/>
        </p:nvSpPr>
        <p:spPr bwMode="auto">
          <a:xfrm>
            <a:off x="3050608" y="3365501"/>
            <a:ext cx="375138" cy="212725"/>
          </a:xfrm>
          <a:prstGeom prst="line">
            <a:avLst/>
          </a:prstGeom>
          <a:noFill/>
          <a:ln w="57150">
            <a:solidFill>
              <a:schemeClr val="tx1"/>
            </a:solidFill>
            <a:round/>
            <a:headEnd/>
            <a:tailEnd type="triangle" w="med" len="med"/>
          </a:ln>
          <a:effectLst/>
        </p:spPr>
        <p:txBody>
          <a:bodyPr/>
          <a:lstStyle/>
          <a:p>
            <a:endParaRPr lang="zh-CN" altLang="en-US" b="1">
              <a:latin typeface="微软雅黑" pitchFamily="34" charset="-122"/>
              <a:ea typeface="微软雅黑" pitchFamily="34" charset="-122"/>
            </a:endParaRPr>
          </a:p>
        </p:txBody>
      </p:sp>
      <p:sp>
        <p:nvSpPr>
          <p:cNvPr id="25" name="TextBox 24"/>
          <p:cNvSpPr txBox="1"/>
          <p:nvPr/>
        </p:nvSpPr>
        <p:spPr>
          <a:xfrm>
            <a:off x="3594130" y="354231"/>
            <a:ext cx="1826141" cy="584775"/>
          </a:xfrm>
          <a:prstGeom prst="rect">
            <a:avLst/>
          </a:prstGeom>
          <a:noFill/>
        </p:spPr>
        <p:txBody>
          <a:bodyPr wrap="none" rtlCol="0">
            <a:spAutoFit/>
          </a:bodyPr>
          <a:lstStyle/>
          <a:p>
            <a:r>
              <a:rPr lang="zh-CN" altLang="en-US" sz="3200" b="1" dirty="0" smtClean="0">
                <a:solidFill>
                  <a:srgbClr val="FF0000"/>
                </a:solidFill>
                <a:latin typeface="微软雅黑" pitchFamily="34" charset="-122"/>
                <a:ea typeface="微软雅黑" pitchFamily="34" charset="-122"/>
              </a:rPr>
              <a:t>持续改善</a:t>
            </a:r>
            <a:endParaRPr lang="zh-CN" altLang="en-US" sz="3200" b="1" dirty="0">
              <a:solidFill>
                <a:srgbClr val="FF0000"/>
              </a:solidFill>
              <a:latin typeface="微软雅黑" pitchFamily="34" charset="-122"/>
              <a:ea typeface="微软雅黑" pitchFamily="34" charset="-122"/>
            </a:endParaRPr>
          </a:p>
        </p:txBody>
      </p:sp>
      <p:sp>
        <p:nvSpPr>
          <p:cNvPr id="26" name="灯片编号占位符 3"/>
          <p:cNvSpPr>
            <a:spLocks noGrp="1"/>
          </p:cNvSpPr>
          <p:nvPr>
            <p:ph type="sldNum" sz="quarter" idx="4"/>
          </p:nvPr>
        </p:nvSpPr>
        <p:spPr/>
        <p:txBody>
          <a:bodyPr/>
          <a:lstStyle/>
          <a:p>
            <a:fld id="{8BA16DCC-C50E-4AD5-94C9-747C0058B3E1}" type="slidenum">
              <a:rPr lang="zh-CN" altLang="en-US" smtClean="0"/>
              <a:pPr/>
              <a:t>119</a:t>
            </a:fld>
            <a:endParaRPr lang="zh-CN" altLang="en-US" dirty="0"/>
          </a:p>
        </p:txBody>
      </p:sp>
    </p:spTree>
    <p:extLst>
      <p:ext uri="{BB962C8B-B14F-4D97-AF65-F5344CB8AC3E}">
        <p14:creationId xmlns:p14="http://schemas.microsoft.com/office/powerpoint/2010/main" val="33719734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78342"/>
                                        </p:tgtEl>
                                        <p:attrNameLst>
                                          <p:attrName>style.visibility</p:attrName>
                                        </p:attrNameLst>
                                      </p:cBhvr>
                                      <p:to>
                                        <p:strVal val="visible"/>
                                      </p:to>
                                    </p:set>
                                    <p:anim calcmode="lin" valueType="num">
                                      <p:cBhvr additive="base">
                                        <p:cTn id="7" dur="500" fill="hold"/>
                                        <p:tgtEl>
                                          <p:spTgt spid="1678342"/>
                                        </p:tgtEl>
                                        <p:attrNameLst>
                                          <p:attrName>ppt_x</p:attrName>
                                        </p:attrNameLst>
                                      </p:cBhvr>
                                      <p:tavLst>
                                        <p:tav tm="0">
                                          <p:val>
                                            <p:strVal val="#ppt_x"/>
                                          </p:val>
                                        </p:tav>
                                        <p:tav tm="100000">
                                          <p:val>
                                            <p:strVal val="#ppt_x"/>
                                          </p:val>
                                        </p:tav>
                                      </p:tavLst>
                                    </p:anim>
                                    <p:anim calcmode="lin" valueType="num">
                                      <p:cBhvr additive="base">
                                        <p:cTn id="8" dur="500" fill="hold"/>
                                        <p:tgtEl>
                                          <p:spTgt spid="16783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78358"/>
                                        </p:tgtEl>
                                        <p:attrNameLst>
                                          <p:attrName>style.visibility</p:attrName>
                                        </p:attrNameLst>
                                      </p:cBhvr>
                                      <p:to>
                                        <p:strVal val="visible"/>
                                      </p:to>
                                    </p:set>
                                    <p:anim calcmode="lin" valueType="num">
                                      <p:cBhvr additive="base">
                                        <p:cTn id="13" dur="500" fill="hold"/>
                                        <p:tgtEl>
                                          <p:spTgt spid="1678358"/>
                                        </p:tgtEl>
                                        <p:attrNameLst>
                                          <p:attrName>ppt_x</p:attrName>
                                        </p:attrNameLst>
                                      </p:cBhvr>
                                      <p:tavLst>
                                        <p:tav tm="0">
                                          <p:val>
                                            <p:strVal val="#ppt_x"/>
                                          </p:val>
                                        </p:tav>
                                        <p:tav tm="100000">
                                          <p:val>
                                            <p:strVal val="#ppt_x"/>
                                          </p:val>
                                        </p:tav>
                                      </p:tavLst>
                                    </p:anim>
                                    <p:anim calcmode="lin" valueType="num">
                                      <p:cBhvr additive="base">
                                        <p:cTn id="14" dur="500" fill="hold"/>
                                        <p:tgtEl>
                                          <p:spTgt spid="167835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1678343"/>
                                        </p:tgtEl>
                                        <p:attrNameLst>
                                          <p:attrName>style.visibility</p:attrName>
                                        </p:attrNameLst>
                                      </p:cBhvr>
                                      <p:to>
                                        <p:strVal val="visible"/>
                                      </p:to>
                                    </p:set>
                                    <p:animEffect transition="in" filter="strips(downLeft)">
                                      <p:cBhvr>
                                        <p:cTn id="19" dur="500"/>
                                        <p:tgtEl>
                                          <p:spTgt spid="1678343"/>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678355"/>
                                        </p:tgtEl>
                                        <p:attrNameLst>
                                          <p:attrName>style.visibility</p:attrName>
                                        </p:attrNameLst>
                                      </p:cBhvr>
                                      <p:to>
                                        <p:strVal val="visible"/>
                                      </p:to>
                                    </p:set>
                                    <p:animEffect transition="in" filter="box(in)">
                                      <p:cBhvr>
                                        <p:cTn id="24" dur="500"/>
                                        <p:tgtEl>
                                          <p:spTgt spid="1678355"/>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1678352"/>
                                        </p:tgtEl>
                                        <p:attrNameLst>
                                          <p:attrName>style.visibility</p:attrName>
                                        </p:attrNameLst>
                                      </p:cBhvr>
                                      <p:to>
                                        <p:strVal val="visible"/>
                                      </p:to>
                                    </p:set>
                                    <p:animEffect transition="in" filter="diamond(in)">
                                      <p:cBhvr>
                                        <p:cTn id="29" dur="500"/>
                                        <p:tgtEl>
                                          <p:spTgt spid="1678352"/>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678346"/>
                                        </p:tgtEl>
                                        <p:attrNameLst>
                                          <p:attrName>style.visibility</p:attrName>
                                        </p:attrNameLst>
                                      </p:cBhvr>
                                      <p:to>
                                        <p:strVal val="visible"/>
                                      </p:to>
                                    </p:set>
                                    <p:animEffect transition="in" filter="box(in)">
                                      <p:cBhvr>
                                        <p:cTn id="34" dur="500"/>
                                        <p:tgtEl>
                                          <p:spTgt spid="1678346"/>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678349"/>
                                        </p:tgtEl>
                                        <p:attrNameLst>
                                          <p:attrName>style.visibility</p:attrName>
                                        </p:attrNameLst>
                                      </p:cBhvr>
                                      <p:to>
                                        <p:strVal val="visible"/>
                                      </p:to>
                                    </p:set>
                                    <p:animEffect transition="in" filter="box(in)">
                                      <p:cBhvr>
                                        <p:cTn id="39" dur="500"/>
                                        <p:tgtEl>
                                          <p:spTgt spid="1678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8342" grpId="0"/>
      <p:bldP spid="1678343" grpId="0"/>
      <p:bldP spid="1678346" grpId="0"/>
      <p:bldP spid="1678349" grpId="0"/>
      <p:bldP spid="1678352" grpId="0"/>
      <p:bldP spid="1678355" grpId="0"/>
      <p:bldP spid="167835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485106" y="480277"/>
            <a:ext cx="6192837" cy="563033"/>
          </a:xfrm>
        </p:spPr>
        <p:txBody>
          <a:bodyPr anchor="t"/>
          <a:lstStyle/>
          <a:p>
            <a:pPr algn="ctr"/>
            <a:r>
              <a:rPr lang="zh-CN" altLang="en-US" sz="3200" b="1" dirty="0" smtClean="0">
                <a:solidFill>
                  <a:srgbClr val="FF0000"/>
                </a:solidFill>
              </a:rPr>
              <a:t>生产</a:t>
            </a:r>
            <a:r>
              <a:rPr lang="zh-CN" altLang="en-US" sz="3200" b="1" dirty="0">
                <a:solidFill>
                  <a:srgbClr val="FF0000"/>
                </a:solidFill>
              </a:rPr>
              <a:t>与运作管理及其研究对象</a:t>
            </a:r>
          </a:p>
        </p:txBody>
      </p:sp>
      <p:sp>
        <p:nvSpPr>
          <p:cNvPr id="8195" name="Rectangle 3"/>
          <p:cNvSpPr>
            <a:spLocks noGrp="1" noChangeArrowheads="1"/>
          </p:cNvSpPr>
          <p:nvPr>
            <p:ph idx="1"/>
          </p:nvPr>
        </p:nvSpPr>
        <p:spPr>
          <a:xfrm>
            <a:off x="323528" y="1484784"/>
            <a:ext cx="8425755" cy="4320117"/>
          </a:xfrm>
        </p:spPr>
        <p:txBody>
          <a:bodyPr/>
          <a:lstStyle/>
          <a:p>
            <a:pPr marL="609585" indent="-609585">
              <a:lnSpc>
                <a:spcPct val="150000"/>
              </a:lnSpc>
              <a:buNone/>
            </a:pPr>
            <a:r>
              <a:rPr lang="zh-CN" altLang="en-US" sz="2400" b="1" dirty="0"/>
              <a:t>概念</a:t>
            </a:r>
            <a:r>
              <a:rPr lang="zh-CN" altLang="en-US" sz="2400" dirty="0"/>
              <a:t>：生产与运作管理是对提供公司主要产品或服务的生产运作系统进行设计、运行、评价和改进等管理活动的总称</a:t>
            </a:r>
          </a:p>
          <a:p>
            <a:pPr marL="609585" indent="-609585">
              <a:lnSpc>
                <a:spcPct val="150000"/>
              </a:lnSpc>
              <a:buNone/>
            </a:pPr>
            <a:r>
              <a:rPr lang="zh-CN" altLang="en-US" sz="2400" b="1" dirty="0"/>
              <a:t>研究对象</a:t>
            </a:r>
            <a:r>
              <a:rPr lang="en-US" altLang="zh-CN" sz="2400" b="1" dirty="0"/>
              <a:t>——</a:t>
            </a:r>
            <a:r>
              <a:rPr lang="en-US" altLang="zh-CN" sz="2400" dirty="0"/>
              <a:t> </a:t>
            </a:r>
            <a:r>
              <a:rPr lang="zh-CN" altLang="en-US" sz="2400" b="1" dirty="0"/>
              <a:t>生产与运作系统</a:t>
            </a:r>
          </a:p>
          <a:p>
            <a:pPr marL="609585" indent="-609585">
              <a:lnSpc>
                <a:spcPct val="150000"/>
              </a:lnSpc>
              <a:buNone/>
            </a:pPr>
            <a:r>
              <a:rPr lang="zh-CN" altLang="en-US" sz="2000" dirty="0"/>
              <a:t>  （</a:t>
            </a:r>
            <a:r>
              <a:rPr lang="en-US" altLang="zh-CN" sz="2000" dirty="0"/>
              <a:t>1</a:t>
            </a:r>
            <a:r>
              <a:rPr lang="zh-CN" altLang="en-US" sz="2000" dirty="0"/>
              <a:t>）生产运作物质（实体）系统设计</a:t>
            </a:r>
          </a:p>
          <a:p>
            <a:pPr marL="609585" indent="-609585">
              <a:lnSpc>
                <a:spcPct val="150000"/>
              </a:lnSpc>
              <a:buNone/>
            </a:pPr>
            <a:r>
              <a:rPr lang="zh-CN" altLang="en-US" sz="2000" dirty="0"/>
              <a:t>  （</a:t>
            </a:r>
            <a:r>
              <a:rPr lang="en-US" altLang="zh-CN" sz="2000" dirty="0"/>
              <a:t>2</a:t>
            </a:r>
            <a:r>
              <a:rPr lang="zh-CN" altLang="en-US" sz="2000" dirty="0"/>
              <a:t>）生产与运作过程的计划、组织与控制</a:t>
            </a:r>
            <a:endParaRPr lang="en-US" altLang="zh-CN" sz="2000" dirty="0"/>
          </a:p>
          <a:p>
            <a:pPr marL="609585" indent="-609585">
              <a:lnSpc>
                <a:spcPct val="150000"/>
              </a:lnSpc>
              <a:buNone/>
            </a:pPr>
            <a:r>
              <a:rPr lang="zh-CN" altLang="en-US" sz="2400" dirty="0"/>
              <a:t>生产过程的构成：</a:t>
            </a:r>
            <a:endParaRPr lang="en-US" altLang="zh-CN" sz="2400" dirty="0"/>
          </a:p>
          <a:p>
            <a:pPr marL="609585" indent="-609585">
              <a:lnSpc>
                <a:spcPct val="150000"/>
              </a:lnSpc>
              <a:buNone/>
            </a:pPr>
            <a:r>
              <a:rPr lang="en-US" altLang="zh-CN" sz="2000" dirty="0"/>
              <a:t>   </a:t>
            </a:r>
            <a:r>
              <a:rPr lang="zh-CN" altLang="en-US" sz="2000" dirty="0"/>
              <a:t>（</a:t>
            </a:r>
            <a:r>
              <a:rPr lang="en-US" altLang="zh-CN" sz="2000" dirty="0"/>
              <a:t>1</a:t>
            </a:r>
            <a:r>
              <a:rPr lang="zh-CN" altLang="en-US" sz="2000" dirty="0"/>
              <a:t>）生产准备过程           （</a:t>
            </a:r>
            <a:r>
              <a:rPr lang="en-US" altLang="zh-CN" sz="2000" dirty="0"/>
              <a:t>2</a:t>
            </a:r>
            <a:r>
              <a:rPr lang="zh-CN" altLang="en-US" sz="2000" dirty="0"/>
              <a:t>）基本生产过程</a:t>
            </a:r>
            <a:endParaRPr lang="en-US" altLang="zh-CN" sz="2000" dirty="0"/>
          </a:p>
          <a:p>
            <a:pPr marL="609585" indent="-609585">
              <a:lnSpc>
                <a:spcPct val="150000"/>
              </a:lnSpc>
              <a:buNone/>
            </a:pPr>
            <a:r>
              <a:rPr lang="en-US" altLang="zh-CN" sz="2000" dirty="0"/>
              <a:t>   </a:t>
            </a:r>
            <a:r>
              <a:rPr lang="zh-CN" altLang="en-US" sz="2000" dirty="0"/>
              <a:t>（</a:t>
            </a:r>
            <a:r>
              <a:rPr lang="en-US" altLang="zh-CN" sz="2000" dirty="0"/>
              <a:t>3</a:t>
            </a:r>
            <a:r>
              <a:rPr lang="zh-CN" altLang="en-US" sz="2000" dirty="0"/>
              <a:t>）辅助生产过程           （</a:t>
            </a:r>
            <a:r>
              <a:rPr lang="en-US" altLang="zh-CN" sz="2000" dirty="0"/>
              <a:t>4</a:t>
            </a:r>
            <a:r>
              <a:rPr lang="zh-CN" altLang="en-US" sz="2000" dirty="0"/>
              <a:t>）生产服务过程</a:t>
            </a:r>
            <a:endParaRPr lang="zh-CN" altLang="en-US" sz="2400" dirty="0"/>
          </a:p>
        </p:txBody>
      </p:sp>
      <p:sp>
        <p:nvSpPr>
          <p:cNvPr id="4" name="灯片编号占位符 5"/>
          <p:cNvSpPr>
            <a:spLocks noGrp="1"/>
          </p:cNvSpPr>
          <p:nvPr>
            <p:ph type="sldNum" sz="quarter" idx="4"/>
          </p:nvPr>
        </p:nvSpPr>
        <p:spPr/>
        <p:txBody>
          <a:bodyPr/>
          <a:lstStyle/>
          <a:p>
            <a:fld id="{E454713B-33BC-4CEB-85F2-5A99A77D9FCC}" type="slidenum">
              <a:rPr lang="en-US" altLang="zh-CN"/>
              <a:pPr/>
              <a:t>12</a:t>
            </a:fld>
            <a:endParaRPr lang="en-US" altLang="zh-CN"/>
          </a:p>
        </p:txBody>
      </p:sp>
    </p:spTree>
    <p:extLst>
      <p:ext uri="{BB962C8B-B14F-4D97-AF65-F5344CB8AC3E}">
        <p14:creationId xmlns:p14="http://schemas.microsoft.com/office/powerpoint/2010/main" val="11483711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6" fill="hold" grpId="0" nodeType="with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 calcmode="lin" valueType="num">
                                      <p:cBhvr additive="base">
                                        <p:cTn id="17" dur="500" fill="hold"/>
                                        <p:tgtEl>
                                          <p:spTgt spid="8195">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819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8195">
                                            <p:txEl>
                                              <p:pRg st="3" end="3"/>
                                            </p:txEl>
                                          </p:spTgt>
                                        </p:tgtEl>
                                        <p:attrNameLst>
                                          <p:attrName>style.visibility</p:attrName>
                                        </p:attrNameLst>
                                      </p:cBhvr>
                                      <p:to>
                                        <p:strVal val="visible"/>
                                      </p:to>
                                    </p:set>
                                    <p:anim calcmode="lin" valueType="num">
                                      <p:cBhvr additive="base">
                                        <p:cTn id="21" dur="500" fill="hold"/>
                                        <p:tgtEl>
                                          <p:spTgt spid="8195">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6" fill="hold" grpId="0" nodeType="click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 calcmode="lin" valueType="num">
                                      <p:cBhvr additive="base">
                                        <p:cTn id="27" dur="500" fill="hold"/>
                                        <p:tgtEl>
                                          <p:spTgt spid="8195">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8195">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0"/>
                                  </p:stCondLst>
                                  <p:childTnLst>
                                    <p:set>
                                      <p:cBhvr>
                                        <p:cTn id="30" dur="1" fill="hold">
                                          <p:stCondLst>
                                            <p:cond delay="0"/>
                                          </p:stCondLst>
                                        </p:cTn>
                                        <p:tgtEl>
                                          <p:spTgt spid="8195">
                                            <p:txEl>
                                              <p:pRg st="5" end="5"/>
                                            </p:txEl>
                                          </p:spTgt>
                                        </p:tgtEl>
                                        <p:attrNameLst>
                                          <p:attrName>style.visibility</p:attrName>
                                        </p:attrNameLst>
                                      </p:cBhvr>
                                      <p:to>
                                        <p:strVal val="visible"/>
                                      </p:to>
                                    </p:set>
                                    <p:anim calcmode="lin" valueType="num">
                                      <p:cBhvr additive="base">
                                        <p:cTn id="31" dur="500" fill="hold"/>
                                        <p:tgtEl>
                                          <p:spTgt spid="8195">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8195">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8195">
                                            <p:txEl>
                                              <p:pRg st="6" end="6"/>
                                            </p:txEl>
                                          </p:spTgt>
                                        </p:tgtEl>
                                        <p:attrNameLst>
                                          <p:attrName>style.visibility</p:attrName>
                                        </p:attrNameLst>
                                      </p:cBhvr>
                                      <p:to>
                                        <p:strVal val="visible"/>
                                      </p:to>
                                    </p:set>
                                    <p:anim calcmode="lin" valueType="num">
                                      <p:cBhvr additive="base">
                                        <p:cTn id="35" dur="500" fill="hold"/>
                                        <p:tgtEl>
                                          <p:spTgt spid="8195">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819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1" name="Rectangle 21"/>
          <p:cNvSpPr>
            <a:spLocks noGrp="1" noChangeArrowheads="1"/>
          </p:cNvSpPr>
          <p:nvPr>
            <p:ph type="title"/>
          </p:nvPr>
        </p:nvSpPr>
        <p:spPr>
          <a:xfrm>
            <a:off x="2152011" y="330078"/>
            <a:ext cx="4619155" cy="575718"/>
          </a:xfrm>
          <a:noFill/>
          <a:ln/>
          <a:effectLst/>
        </p:spPr>
        <p:txBody>
          <a:bodyPr lIns="90488" tIns="44450" rIns="90488" bIns="44450"/>
          <a:lstStyle/>
          <a:p>
            <a:pPr algn="ctr" defTabSz="895350"/>
            <a:r>
              <a:rPr lang="zh-CN" altLang="en-US" sz="3200" dirty="0">
                <a:solidFill>
                  <a:srgbClr val="FF0000"/>
                </a:solidFill>
              </a:rPr>
              <a:t>持续改善的阶梯</a:t>
            </a:r>
          </a:p>
        </p:txBody>
      </p:sp>
      <p:sp>
        <p:nvSpPr>
          <p:cNvPr id="1710082" name="Rectangle 2"/>
          <p:cNvSpPr>
            <a:spLocks noGrp="1" noChangeArrowheads="1"/>
          </p:cNvSpPr>
          <p:nvPr>
            <p:ph idx="1"/>
          </p:nvPr>
        </p:nvSpPr>
        <p:spPr>
          <a:xfrm>
            <a:off x="467544" y="1412776"/>
            <a:ext cx="5882317" cy="4464496"/>
          </a:xfrm>
          <a:solidFill>
            <a:srgbClr val="F6E7A8"/>
          </a:solidFill>
          <a:ln/>
          <a:effectLst>
            <a:outerShdw dist="107763" dir="2700000" algn="ctr" rotWithShape="0">
              <a:schemeClr val="bg2">
                <a:alpha val="50000"/>
              </a:schemeClr>
            </a:outerShdw>
          </a:effectLst>
        </p:spPr>
        <p:txBody>
          <a:bodyPr/>
          <a:lstStyle/>
          <a:p>
            <a:pPr>
              <a:lnSpc>
                <a:spcPct val="150000"/>
              </a:lnSpc>
              <a:buFont typeface="Wingdings" panose="05000000000000000000" pitchFamily="2" charset="2"/>
              <a:buChar char="Ø"/>
            </a:pPr>
            <a:r>
              <a:rPr lang="zh-CN" altLang="en-US" sz="2400" b="1" dirty="0"/>
              <a:t>　</a:t>
            </a:r>
            <a:r>
              <a:rPr lang="zh-CN" altLang="en-US" sz="2400" b="1" dirty="0" smtClean="0"/>
              <a:t>  </a:t>
            </a:r>
            <a:r>
              <a:rPr lang="zh-CN" altLang="en-US" sz="2400" b="1" dirty="0" smtClean="0">
                <a:solidFill>
                  <a:srgbClr val="FF0000"/>
                </a:solidFill>
              </a:rPr>
              <a:t>（</a:t>
            </a:r>
            <a:r>
              <a:rPr lang="zh-CN" altLang="en-US" sz="2400" b="1" dirty="0">
                <a:solidFill>
                  <a:srgbClr val="FF0000"/>
                </a:solidFill>
              </a:rPr>
              <a:t>前提）</a:t>
            </a:r>
            <a:r>
              <a:rPr lang="zh-CN" altLang="en-US" sz="2400" b="1" dirty="0">
                <a:solidFill>
                  <a:schemeClr val="tx1"/>
                </a:solidFill>
              </a:rPr>
              <a:t>认识高度、目标明确</a:t>
            </a:r>
          </a:p>
          <a:p>
            <a:pPr>
              <a:lnSpc>
                <a:spcPct val="150000"/>
              </a:lnSpc>
              <a:buFont typeface="Wingdings" panose="05000000000000000000" pitchFamily="2" charset="2"/>
              <a:buChar char="Ø"/>
            </a:pPr>
            <a:r>
              <a:rPr lang="zh-CN" altLang="en-US" sz="2400" b="1" dirty="0"/>
              <a:t>     </a:t>
            </a:r>
            <a:r>
              <a:rPr lang="zh-CN" altLang="en-US" sz="2400" b="1" dirty="0">
                <a:solidFill>
                  <a:srgbClr val="FF0000"/>
                </a:solidFill>
              </a:rPr>
              <a:t>（基础）</a:t>
            </a:r>
            <a:r>
              <a:rPr lang="zh-CN" altLang="en-US" sz="2400" b="1" dirty="0">
                <a:solidFill>
                  <a:schemeClr val="tx1"/>
                </a:solidFill>
              </a:rPr>
              <a:t>自我改善</a:t>
            </a:r>
          </a:p>
          <a:p>
            <a:pPr>
              <a:lnSpc>
                <a:spcPct val="150000"/>
              </a:lnSpc>
              <a:buFont typeface="Wingdings" panose="05000000000000000000" pitchFamily="2" charset="2"/>
              <a:buChar char="Ø"/>
            </a:pPr>
            <a:r>
              <a:rPr lang="zh-CN" altLang="en-US" sz="2400" b="1" dirty="0"/>
              <a:t>     </a:t>
            </a:r>
            <a:r>
              <a:rPr lang="zh-CN" altLang="en-US" sz="2400" b="1" dirty="0">
                <a:solidFill>
                  <a:srgbClr val="FF0000"/>
                </a:solidFill>
              </a:rPr>
              <a:t>（路径）</a:t>
            </a:r>
            <a:r>
              <a:rPr lang="zh-CN" altLang="en-US" sz="2400" b="1" dirty="0">
                <a:solidFill>
                  <a:schemeClr val="tx1"/>
                </a:solidFill>
              </a:rPr>
              <a:t>指导下属提升</a:t>
            </a:r>
          </a:p>
          <a:p>
            <a:pPr>
              <a:lnSpc>
                <a:spcPct val="150000"/>
              </a:lnSpc>
              <a:buFont typeface="Wingdings" panose="05000000000000000000" pitchFamily="2" charset="2"/>
              <a:buChar char="Ø"/>
            </a:pPr>
            <a:r>
              <a:rPr lang="zh-CN" altLang="en-US" sz="2400" b="1" dirty="0"/>
              <a:t>     </a:t>
            </a:r>
            <a:r>
              <a:rPr lang="zh-CN" altLang="en-US" sz="2400" b="1" dirty="0">
                <a:solidFill>
                  <a:srgbClr val="FF0000"/>
                </a:solidFill>
              </a:rPr>
              <a:t>（关键）</a:t>
            </a:r>
            <a:r>
              <a:rPr lang="zh-CN" altLang="en-US" sz="2400" b="1" dirty="0">
                <a:solidFill>
                  <a:schemeClr val="tx1"/>
                </a:solidFill>
              </a:rPr>
              <a:t>过程控制</a:t>
            </a:r>
          </a:p>
          <a:p>
            <a:pPr>
              <a:lnSpc>
                <a:spcPct val="150000"/>
              </a:lnSpc>
              <a:buFont typeface="Wingdings" panose="05000000000000000000" pitchFamily="2" charset="2"/>
              <a:buChar char="Ø"/>
            </a:pPr>
            <a:r>
              <a:rPr lang="zh-CN" altLang="en-US" sz="2400" b="1" dirty="0"/>
              <a:t>     </a:t>
            </a:r>
            <a:r>
              <a:rPr lang="zh-CN" altLang="en-US" sz="2400" b="1" dirty="0">
                <a:solidFill>
                  <a:srgbClr val="FF0000"/>
                </a:solidFill>
              </a:rPr>
              <a:t>（动力）</a:t>
            </a:r>
            <a:r>
              <a:rPr lang="zh-CN" altLang="en-US" sz="2400" b="1" dirty="0">
                <a:solidFill>
                  <a:schemeClr val="tx1"/>
                </a:solidFill>
              </a:rPr>
              <a:t>员工在过程中受益</a:t>
            </a:r>
          </a:p>
          <a:p>
            <a:pPr>
              <a:lnSpc>
                <a:spcPct val="150000"/>
              </a:lnSpc>
              <a:buFont typeface="Wingdings" panose="05000000000000000000" pitchFamily="2" charset="2"/>
              <a:buChar char="Ø"/>
            </a:pPr>
            <a:r>
              <a:rPr lang="zh-CN" altLang="en-US" sz="2400" b="1" dirty="0">
                <a:solidFill>
                  <a:srgbClr val="FF0000"/>
                </a:solidFill>
              </a:rPr>
              <a:t>     （目的）</a:t>
            </a:r>
            <a:r>
              <a:rPr lang="zh-CN" altLang="en-US" sz="2400" b="1" dirty="0">
                <a:solidFill>
                  <a:schemeClr val="tx1"/>
                </a:solidFill>
              </a:rPr>
              <a:t>自主改善</a:t>
            </a:r>
          </a:p>
        </p:txBody>
      </p:sp>
      <p:sp>
        <p:nvSpPr>
          <p:cNvPr id="22" name="灯片编号占位符 3"/>
          <p:cNvSpPr>
            <a:spLocks noGrp="1"/>
          </p:cNvSpPr>
          <p:nvPr>
            <p:ph type="sldNum" sz="quarter" idx="4"/>
          </p:nvPr>
        </p:nvSpPr>
        <p:spPr/>
        <p:txBody>
          <a:bodyPr/>
          <a:lstStyle/>
          <a:p>
            <a:fld id="{8BA16DCC-C50E-4AD5-94C9-747C0058B3E1}" type="slidenum">
              <a:rPr lang="zh-CN" altLang="en-US" smtClean="0"/>
              <a:pPr/>
              <a:t>120</a:t>
            </a:fld>
            <a:endParaRPr lang="zh-CN" altLang="en-US" dirty="0"/>
          </a:p>
        </p:txBody>
      </p:sp>
      <p:grpSp>
        <p:nvGrpSpPr>
          <p:cNvPr id="2" name="Group 3"/>
          <p:cNvGrpSpPr>
            <a:grpSpLocks/>
          </p:cNvGrpSpPr>
          <p:nvPr/>
        </p:nvGrpSpPr>
        <p:grpSpPr bwMode="auto">
          <a:xfrm>
            <a:off x="5502520" y="3068639"/>
            <a:ext cx="3182815" cy="3627437"/>
            <a:chOff x="3550" y="2037"/>
            <a:chExt cx="2172" cy="2285"/>
          </a:xfrm>
        </p:grpSpPr>
        <p:sp>
          <p:nvSpPr>
            <p:cNvPr id="1710084" name="Freeform 4"/>
            <p:cNvSpPr>
              <a:spLocks/>
            </p:cNvSpPr>
            <p:nvPr/>
          </p:nvSpPr>
          <p:spPr bwMode="auto">
            <a:xfrm>
              <a:off x="3550" y="2037"/>
              <a:ext cx="2172" cy="2285"/>
            </a:xfrm>
            <a:custGeom>
              <a:avLst/>
              <a:gdLst/>
              <a:ahLst/>
              <a:cxnLst>
                <a:cxn ang="0">
                  <a:pos x="1232" y="208"/>
                </a:cxn>
                <a:cxn ang="0">
                  <a:pos x="1520" y="481"/>
                </a:cxn>
                <a:cxn ang="0">
                  <a:pos x="1623" y="570"/>
                </a:cxn>
                <a:cxn ang="0">
                  <a:pos x="1860" y="427"/>
                </a:cxn>
                <a:cxn ang="0">
                  <a:pos x="1988" y="450"/>
                </a:cxn>
                <a:cxn ang="0">
                  <a:pos x="2032" y="736"/>
                </a:cxn>
                <a:cxn ang="0">
                  <a:pos x="2037" y="1022"/>
                </a:cxn>
                <a:cxn ang="0">
                  <a:pos x="2041" y="1179"/>
                </a:cxn>
                <a:cxn ang="0">
                  <a:pos x="1950" y="1331"/>
                </a:cxn>
                <a:cxn ang="0">
                  <a:pos x="1836" y="1382"/>
                </a:cxn>
                <a:cxn ang="0">
                  <a:pos x="1672" y="1353"/>
                </a:cxn>
                <a:cxn ang="0">
                  <a:pos x="1652" y="1197"/>
                </a:cxn>
                <a:cxn ang="0">
                  <a:pos x="1731" y="1078"/>
                </a:cxn>
                <a:cxn ang="0">
                  <a:pos x="1784" y="980"/>
                </a:cxn>
                <a:cxn ang="0">
                  <a:pos x="1764" y="843"/>
                </a:cxn>
                <a:cxn ang="0">
                  <a:pos x="1652" y="1085"/>
                </a:cxn>
                <a:cxn ang="0">
                  <a:pos x="1576" y="1414"/>
                </a:cxn>
                <a:cxn ang="0">
                  <a:pos x="1529" y="1555"/>
                </a:cxn>
                <a:cxn ang="0">
                  <a:pos x="1681" y="1669"/>
                </a:cxn>
                <a:cxn ang="0">
                  <a:pos x="1753" y="1573"/>
                </a:cxn>
                <a:cxn ang="0">
                  <a:pos x="1921" y="1532"/>
                </a:cxn>
                <a:cxn ang="0">
                  <a:pos x="2066" y="1526"/>
                </a:cxn>
                <a:cxn ang="0">
                  <a:pos x="2137" y="1646"/>
                </a:cxn>
                <a:cxn ang="0">
                  <a:pos x="2160" y="1823"/>
                </a:cxn>
                <a:cxn ang="0">
                  <a:pos x="2124" y="2145"/>
                </a:cxn>
                <a:cxn ang="0">
                  <a:pos x="1988" y="2201"/>
                </a:cxn>
                <a:cxn ang="0">
                  <a:pos x="1860" y="2107"/>
                </a:cxn>
                <a:cxn ang="0">
                  <a:pos x="1836" y="1886"/>
                </a:cxn>
                <a:cxn ang="0">
                  <a:pos x="1565" y="1995"/>
                </a:cxn>
                <a:cxn ang="0">
                  <a:pos x="1409" y="2078"/>
                </a:cxn>
                <a:cxn ang="0">
                  <a:pos x="1207" y="1832"/>
                </a:cxn>
                <a:cxn ang="0">
                  <a:pos x="1113" y="1655"/>
                </a:cxn>
                <a:cxn ang="0">
                  <a:pos x="894" y="1626"/>
                </a:cxn>
                <a:cxn ang="0">
                  <a:pos x="702" y="1642"/>
                </a:cxn>
                <a:cxn ang="0">
                  <a:pos x="720" y="1803"/>
                </a:cxn>
                <a:cxn ang="0">
                  <a:pos x="762" y="1993"/>
                </a:cxn>
                <a:cxn ang="0">
                  <a:pos x="791" y="2165"/>
                </a:cxn>
                <a:cxn ang="0">
                  <a:pos x="648" y="2284"/>
                </a:cxn>
                <a:cxn ang="0">
                  <a:pos x="454" y="2255"/>
                </a:cxn>
                <a:cxn ang="0">
                  <a:pos x="98" y="2172"/>
                </a:cxn>
                <a:cxn ang="0">
                  <a:pos x="76" y="2056"/>
                </a:cxn>
                <a:cxn ang="0">
                  <a:pos x="195" y="1928"/>
                </a:cxn>
                <a:cxn ang="0">
                  <a:pos x="440" y="1910"/>
                </a:cxn>
                <a:cxn ang="0">
                  <a:pos x="467" y="1805"/>
                </a:cxn>
                <a:cxn ang="0">
                  <a:pos x="367" y="1591"/>
                </a:cxn>
                <a:cxn ang="0">
                  <a:pos x="335" y="1459"/>
                </a:cxn>
                <a:cxn ang="0">
                  <a:pos x="514" y="1340"/>
                </a:cxn>
                <a:cxn ang="0">
                  <a:pos x="584" y="1235"/>
                </a:cxn>
                <a:cxn ang="0">
                  <a:pos x="387" y="1264"/>
                </a:cxn>
                <a:cxn ang="0">
                  <a:pos x="195" y="1038"/>
                </a:cxn>
                <a:cxn ang="0">
                  <a:pos x="103" y="810"/>
                </a:cxn>
                <a:cxn ang="0">
                  <a:pos x="9" y="635"/>
                </a:cxn>
                <a:cxn ang="0">
                  <a:pos x="76" y="535"/>
                </a:cxn>
                <a:cxn ang="0">
                  <a:pos x="217" y="476"/>
                </a:cxn>
                <a:cxn ang="0">
                  <a:pos x="358" y="568"/>
                </a:cxn>
                <a:cxn ang="0">
                  <a:pos x="376" y="787"/>
                </a:cxn>
                <a:cxn ang="0">
                  <a:pos x="472" y="855"/>
                </a:cxn>
                <a:cxn ang="0">
                  <a:pos x="648" y="481"/>
                </a:cxn>
                <a:cxn ang="0">
                  <a:pos x="948" y="208"/>
                </a:cxn>
                <a:cxn ang="0">
                  <a:pos x="968" y="36"/>
                </a:cxn>
                <a:cxn ang="0">
                  <a:pos x="1169" y="18"/>
                </a:cxn>
              </a:cxnLst>
              <a:rect l="0" t="0" r="r" b="b"/>
              <a:pathLst>
                <a:path w="2172" h="2285">
                  <a:moveTo>
                    <a:pt x="1252" y="60"/>
                  </a:moveTo>
                  <a:lnTo>
                    <a:pt x="1261" y="69"/>
                  </a:lnTo>
                  <a:lnTo>
                    <a:pt x="1263" y="78"/>
                  </a:lnTo>
                  <a:lnTo>
                    <a:pt x="1263" y="103"/>
                  </a:lnTo>
                  <a:lnTo>
                    <a:pt x="1250" y="128"/>
                  </a:lnTo>
                  <a:lnTo>
                    <a:pt x="1241" y="154"/>
                  </a:lnTo>
                  <a:lnTo>
                    <a:pt x="1232" y="208"/>
                  </a:lnTo>
                  <a:lnTo>
                    <a:pt x="1265" y="230"/>
                  </a:lnTo>
                  <a:lnTo>
                    <a:pt x="1297" y="246"/>
                  </a:lnTo>
                  <a:lnTo>
                    <a:pt x="1357" y="286"/>
                  </a:lnTo>
                  <a:lnTo>
                    <a:pt x="1413" y="338"/>
                  </a:lnTo>
                  <a:lnTo>
                    <a:pt x="1460" y="391"/>
                  </a:lnTo>
                  <a:lnTo>
                    <a:pt x="1502" y="450"/>
                  </a:lnTo>
                  <a:lnTo>
                    <a:pt x="1520" y="481"/>
                  </a:lnTo>
                  <a:lnTo>
                    <a:pt x="1534" y="515"/>
                  </a:lnTo>
                  <a:lnTo>
                    <a:pt x="1547" y="548"/>
                  </a:lnTo>
                  <a:lnTo>
                    <a:pt x="1565" y="579"/>
                  </a:lnTo>
                  <a:lnTo>
                    <a:pt x="1581" y="584"/>
                  </a:lnTo>
                  <a:lnTo>
                    <a:pt x="1596" y="584"/>
                  </a:lnTo>
                  <a:lnTo>
                    <a:pt x="1610" y="579"/>
                  </a:lnTo>
                  <a:lnTo>
                    <a:pt x="1623" y="570"/>
                  </a:lnTo>
                  <a:lnTo>
                    <a:pt x="1650" y="548"/>
                  </a:lnTo>
                  <a:lnTo>
                    <a:pt x="1677" y="530"/>
                  </a:lnTo>
                  <a:lnTo>
                    <a:pt x="1701" y="512"/>
                  </a:lnTo>
                  <a:lnTo>
                    <a:pt x="1728" y="499"/>
                  </a:lnTo>
                  <a:lnTo>
                    <a:pt x="1784" y="476"/>
                  </a:lnTo>
                  <a:lnTo>
                    <a:pt x="1822" y="452"/>
                  </a:lnTo>
                  <a:lnTo>
                    <a:pt x="1860" y="427"/>
                  </a:lnTo>
                  <a:lnTo>
                    <a:pt x="1880" y="421"/>
                  </a:lnTo>
                  <a:lnTo>
                    <a:pt x="1900" y="414"/>
                  </a:lnTo>
                  <a:lnTo>
                    <a:pt x="1923" y="412"/>
                  </a:lnTo>
                  <a:lnTo>
                    <a:pt x="1947" y="414"/>
                  </a:lnTo>
                  <a:lnTo>
                    <a:pt x="1965" y="423"/>
                  </a:lnTo>
                  <a:lnTo>
                    <a:pt x="1976" y="434"/>
                  </a:lnTo>
                  <a:lnTo>
                    <a:pt x="1988" y="450"/>
                  </a:lnTo>
                  <a:lnTo>
                    <a:pt x="1994" y="465"/>
                  </a:lnTo>
                  <a:lnTo>
                    <a:pt x="2006" y="501"/>
                  </a:lnTo>
                  <a:lnTo>
                    <a:pt x="2014" y="535"/>
                  </a:lnTo>
                  <a:lnTo>
                    <a:pt x="2026" y="584"/>
                  </a:lnTo>
                  <a:lnTo>
                    <a:pt x="2032" y="633"/>
                  </a:lnTo>
                  <a:lnTo>
                    <a:pt x="2035" y="685"/>
                  </a:lnTo>
                  <a:lnTo>
                    <a:pt x="2032" y="736"/>
                  </a:lnTo>
                  <a:lnTo>
                    <a:pt x="2026" y="794"/>
                  </a:lnTo>
                  <a:lnTo>
                    <a:pt x="2012" y="850"/>
                  </a:lnTo>
                  <a:lnTo>
                    <a:pt x="1999" y="906"/>
                  </a:lnTo>
                  <a:lnTo>
                    <a:pt x="1994" y="962"/>
                  </a:lnTo>
                  <a:lnTo>
                    <a:pt x="2017" y="978"/>
                  </a:lnTo>
                  <a:lnTo>
                    <a:pt x="2030" y="1000"/>
                  </a:lnTo>
                  <a:lnTo>
                    <a:pt x="2037" y="1022"/>
                  </a:lnTo>
                  <a:lnTo>
                    <a:pt x="2041" y="1049"/>
                  </a:lnTo>
                  <a:lnTo>
                    <a:pt x="2037" y="1080"/>
                  </a:lnTo>
                  <a:lnTo>
                    <a:pt x="2032" y="1094"/>
                  </a:lnTo>
                  <a:lnTo>
                    <a:pt x="2023" y="1107"/>
                  </a:lnTo>
                  <a:lnTo>
                    <a:pt x="2028" y="1127"/>
                  </a:lnTo>
                  <a:lnTo>
                    <a:pt x="2035" y="1145"/>
                  </a:lnTo>
                  <a:lnTo>
                    <a:pt x="2041" y="1179"/>
                  </a:lnTo>
                  <a:lnTo>
                    <a:pt x="2041" y="1215"/>
                  </a:lnTo>
                  <a:lnTo>
                    <a:pt x="2035" y="1246"/>
                  </a:lnTo>
                  <a:lnTo>
                    <a:pt x="2021" y="1277"/>
                  </a:lnTo>
                  <a:lnTo>
                    <a:pt x="2010" y="1291"/>
                  </a:lnTo>
                  <a:lnTo>
                    <a:pt x="1999" y="1302"/>
                  </a:lnTo>
                  <a:lnTo>
                    <a:pt x="1974" y="1318"/>
                  </a:lnTo>
                  <a:lnTo>
                    <a:pt x="1950" y="1331"/>
                  </a:lnTo>
                  <a:lnTo>
                    <a:pt x="1938" y="1342"/>
                  </a:lnTo>
                  <a:lnTo>
                    <a:pt x="1927" y="1353"/>
                  </a:lnTo>
                  <a:lnTo>
                    <a:pt x="1907" y="1365"/>
                  </a:lnTo>
                  <a:lnTo>
                    <a:pt x="1883" y="1369"/>
                  </a:lnTo>
                  <a:lnTo>
                    <a:pt x="1858" y="1374"/>
                  </a:lnTo>
                  <a:lnTo>
                    <a:pt x="1847" y="1376"/>
                  </a:lnTo>
                  <a:lnTo>
                    <a:pt x="1836" y="1382"/>
                  </a:lnTo>
                  <a:lnTo>
                    <a:pt x="1811" y="1385"/>
                  </a:lnTo>
                  <a:lnTo>
                    <a:pt x="1786" y="1380"/>
                  </a:lnTo>
                  <a:lnTo>
                    <a:pt x="1762" y="1369"/>
                  </a:lnTo>
                  <a:lnTo>
                    <a:pt x="1742" y="1353"/>
                  </a:lnTo>
                  <a:lnTo>
                    <a:pt x="1708" y="1358"/>
                  </a:lnTo>
                  <a:lnTo>
                    <a:pt x="1690" y="1358"/>
                  </a:lnTo>
                  <a:lnTo>
                    <a:pt x="1672" y="1353"/>
                  </a:lnTo>
                  <a:lnTo>
                    <a:pt x="1659" y="1340"/>
                  </a:lnTo>
                  <a:lnTo>
                    <a:pt x="1650" y="1327"/>
                  </a:lnTo>
                  <a:lnTo>
                    <a:pt x="1648" y="1309"/>
                  </a:lnTo>
                  <a:lnTo>
                    <a:pt x="1646" y="1291"/>
                  </a:lnTo>
                  <a:lnTo>
                    <a:pt x="1650" y="1250"/>
                  </a:lnTo>
                  <a:lnTo>
                    <a:pt x="1650" y="1215"/>
                  </a:lnTo>
                  <a:lnTo>
                    <a:pt x="1652" y="1197"/>
                  </a:lnTo>
                  <a:lnTo>
                    <a:pt x="1659" y="1179"/>
                  </a:lnTo>
                  <a:lnTo>
                    <a:pt x="1681" y="1150"/>
                  </a:lnTo>
                  <a:lnTo>
                    <a:pt x="1708" y="1125"/>
                  </a:lnTo>
                  <a:lnTo>
                    <a:pt x="1739" y="1105"/>
                  </a:lnTo>
                  <a:lnTo>
                    <a:pt x="1739" y="1098"/>
                  </a:lnTo>
                  <a:lnTo>
                    <a:pt x="1737" y="1092"/>
                  </a:lnTo>
                  <a:lnTo>
                    <a:pt x="1731" y="1078"/>
                  </a:lnTo>
                  <a:lnTo>
                    <a:pt x="1731" y="1056"/>
                  </a:lnTo>
                  <a:lnTo>
                    <a:pt x="1733" y="1036"/>
                  </a:lnTo>
                  <a:lnTo>
                    <a:pt x="1742" y="1018"/>
                  </a:lnTo>
                  <a:lnTo>
                    <a:pt x="1753" y="1000"/>
                  </a:lnTo>
                  <a:lnTo>
                    <a:pt x="1757" y="993"/>
                  </a:lnTo>
                  <a:lnTo>
                    <a:pt x="1766" y="989"/>
                  </a:lnTo>
                  <a:lnTo>
                    <a:pt x="1784" y="980"/>
                  </a:lnTo>
                  <a:lnTo>
                    <a:pt x="1798" y="966"/>
                  </a:lnTo>
                  <a:lnTo>
                    <a:pt x="1800" y="960"/>
                  </a:lnTo>
                  <a:lnTo>
                    <a:pt x="1798" y="946"/>
                  </a:lnTo>
                  <a:lnTo>
                    <a:pt x="1782" y="897"/>
                  </a:lnTo>
                  <a:lnTo>
                    <a:pt x="1771" y="843"/>
                  </a:lnTo>
                  <a:lnTo>
                    <a:pt x="1769" y="843"/>
                  </a:lnTo>
                  <a:lnTo>
                    <a:pt x="1764" y="843"/>
                  </a:lnTo>
                  <a:lnTo>
                    <a:pt x="1726" y="870"/>
                  </a:lnTo>
                  <a:lnTo>
                    <a:pt x="1688" y="902"/>
                  </a:lnTo>
                  <a:lnTo>
                    <a:pt x="1672" y="917"/>
                  </a:lnTo>
                  <a:lnTo>
                    <a:pt x="1659" y="935"/>
                  </a:lnTo>
                  <a:lnTo>
                    <a:pt x="1652" y="957"/>
                  </a:lnTo>
                  <a:lnTo>
                    <a:pt x="1650" y="982"/>
                  </a:lnTo>
                  <a:lnTo>
                    <a:pt x="1652" y="1085"/>
                  </a:lnTo>
                  <a:lnTo>
                    <a:pt x="1646" y="1190"/>
                  </a:lnTo>
                  <a:lnTo>
                    <a:pt x="1637" y="1242"/>
                  </a:lnTo>
                  <a:lnTo>
                    <a:pt x="1625" y="1291"/>
                  </a:lnTo>
                  <a:lnTo>
                    <a:pt x="1610" y="1340"/>
                  </a:lnTo>
                  <a:lnTo>
                    <a:pt x="1590" y="1385"/>
                  </a:lnTo>
                  <a:lnTo>
                    <a:pt x="1583" y="1398"/>
                  </a:lnTo>
                  <a:lnTo>
                    <a:pt x="1576" y="1414"/>
                  </a:lnTo>
                  <a:lnTo>
                    <a:pt x="1567" y="1445"/>
                  </a:lnTo>
                  <a:lnTo>
                    <a:pt x="1558" y="1476"/>
                  </a:lnTo>
                  <a:lnTo>
                    <a:pt x="1545" y="1506"/>
                  </a:lnTo>
                  <a:lnTo>
                    <a:pt x="1532" y="1530"/>
                  </a:lnTo>
                  <a:lnTo>
                    <a:pt x="1527" y="1544"/>
                  </a:lnTo>
                  <a:lnTo>
                    <a:pt x="1525" y="1548"/>
                  </a:lnTo>
                  <a:lnTo>
                    <a:pt x="1529" y="1555"/>
                  </a:lnTo>
                  <a:lnTo>
                    <a:pt x="1534" y="1593"/>
                  </a:lnTo>
                  <a:lnTo>
                    <a:pt x="1536" y="1629"/>
                  </a:lnTo>
                  <a:lnTo>
                    <a:pt x="1529" y="1705"/>
                  </a:lnTo>
                  <a:lnTo>
                    <a:pt x="1543" y="1698"/>
                  </a:lnTo>
                  <a:lnTo>
                    <a:pt x="1558" y="1691"/>
                  </a:lnTo>
                  <a:lnTo>
                    <a:pt x="1619" y="1673"/>
                  </a:lnTo>
                  <a:lnTo>
                    <a:pt x="1681" y="1669"/>
                  </a:lnTo>
                  <a:lnTo>
                    <a:pt x="1688" y="1660"/>
                  </a:lnTo>
                  <a:lnTo>
                    <a:pt x="1690" y="1651"/>
                  </a:lnTo>
                  <a:lnTo>
                    <a:pt x="1695" y="1633"/>
                  </a:lnTo>
                  <a:lnTo>
                    <a:pt x="1719" y="1597"/>
                  </a:lnTo>
                  <a:lnTo>
                    <a:pt x="1735" y="1582"/>
                  </a:lnTo>
                  <a:lnTo>
                    <a:pt x="1739" y="1577"/>
                  </a:lnTo>
                  <a:lnTo>
                    <a:pt x="1753" y="1573"/>
                  </a:lnTo>
                  <a:lnTo>
                    <a:pt x="1782" y="1570"/>
                  </a:lnTo>
                  <a:lnTo>
                    <a:pt x="1795" y="1570"/>
                  </a:lnTo>
                  <a:lnTo>
                    <a:pt x="1811" y="1575"/>
                  </a:lnTo>
                  <a:lnTo>
                    <a:pt x="1833" y="1555"/>
                  </a:lnTo>
                  <a:lnTo>
                    <a:pt x="1860" y="1541"/>
                  </a:lnTo>
                  <a:lnTo>
                    <a:pt x="1889" y="1532"/>
                  </a:lnTo>
                  <a:lnTo>
                    <a:pt x="1921" y="1532"/>
                  </a:lnTo>
                  <a:lnTo>
                    <a:pt x="1941" y="1517"/>
                  </a:lnTo>
                  <a:lnTo>
                    <a:pt x="1961" y="1506"/>
                  </a:lnTo>
                  <a:lnTo>
                    <a:pt x="1983" y="1501"/>
                  </a:lnTo>
                  <a:lnTo>
                    <a:pt x="2008" y="1503"/>
                  </a:lnTo>
                  <a:lnTo>
                    <a:pt x="2028" y="1508"/>
                  </a:lnTo>
                  <a:lnTo>
                    <a:pt x="2048" y="1517"/>
                  </a:lnTo>
                  <a:lnTo>
                    <a:pt x="2066" y="1526"/>
                  </a:lnTo>
                  <a:lnTo>
                    <a:pt x="2084" y="1539"/>
                  </a:lnTo>
                  <a:lnTo>
                    <a:pt x="2097" y="1555"/>
                  </a:lnTo>
                  <a:lnTo>
                    <a:pt x="2111" y="1570"/>
                  </a:lnTo>
                  <a:lnTo>
                    <a:pt x="2120" y="1591"/>
                  </a:lnTo>
                  <a:lnTo>
                    <a:pt x="2126" y="1611"/>
                  </a:lnTo>
                  <a:lnTo>
                    <a:pt x="2133" y="1624"/>
                  </a:lnTo>
                  <a:lnTo>
                    <a:pt x="2137" y="1646"/>
                  </a:lnTo>
                  <a:lnTo>
                    <a:pt x="2144" y="1671"/>
                  </a:lnTo>
                  <a:lnTo>
                    <a:pt x="2146" y="1693"/>
                  </a:lnTo>
                  <a:lnTo>
                    <a:pt x="2140" y="1716"/>
                  </a:lnTo>
                  <a:lnTo>
                    <a:pt x="2135" y="1736"/>
                  </a:lnTo>
                  <a:lnTo>
                    <a:pt x="2137" y="1754"/>
                  </a:lnTo>
                  <a:lnTo>
                    <a:pt x="2146" y="1790"/>
                  </a:lnTo>
                  <a:lnTo>
                    <a:pt x="2160" y="1823"/>
                  </a:lnTo>
                  <a:lnTo>
                    <a:pt x="2164" y="1841"/>
                  </a:lnTo>
                  <a:lnTo>
                    <a:pt x="2164" y="1861"/>
                  </a:lnTo>
                  <a:lnTo>
                    <a:pt x="2171" y="1928"/>
                  </a:lnTo>
                  <a:lnTo>
                    <a:pt x="2169" y="1998"/>
                  </a:lnTo>
                  <a:lnTo>
                    <a:pt x="2155" y="2063"/>
                  </a:lnTo>
                  <a:lnTo>
                    <a:pt x="2135" y="2125"/>
                  </a:lnTo>
                  <a:lnTo>
                    <a:pt x="2124" y="2145"/>
                  </a:lnTo>
                  <a:lnTo>
                    <a:pt x="2108" y="2161"/>
                  </a:lnTo>
                  <a:lnTo>
                    <a:pt x="2093" y="2174"/>
                  </a:lnTo>
                  <a:lnTo>
                    <a:pt x="2073" y="2186"/>
                  </a:lnTo>
                  <a:lnTo>
                    <a:pt x="2053" y="2195"/>
                  </a:lnTo>
                  <a:lnTo>
                    <a:pt x="2032" y="2199"/>
                  </a:lnTo>
                  <a:lnTo>
                    <a:pt x="2010" y="2201"/>
                  </a:lnTo>
                  <a:lnTo>
                    <a:pt x="1988" y="2201"/>
                  </a:lnTo>
                  <a:lnTo>
                    <a:pt x="1968" y="2197"/>
                  </a:lnTo>
                  <a:lnTo>
                    <a:pt x="1950" y="2188"/>
                  </a:lnTo>
                  <a:lnTo>
                    <a:pt x="1932" y="2174"/>
                  </a:lnTo>
                  <a:lnTo>
                    <a:pt x="1916" y="2161"/>
                  </a:lnTo>
                  <a:lnTo>
                    <a:pt x="1892" y="2148"/>
                  </a:lnTo>
                  <a:lnTo>
                    <a:pt x="1874" y="2130"/>
                  </a:lnTo>
                  <a:lnTo>
                    <a:pt x="1860" y="2107"/>
                  </a:lnTo>
                  <a:lnTo>
                    <a:pt x="1851" y="2083"/>
                  </a:lnTo>
                  <a:lnTo>
                    <a:pt x="1847" y="2058"/>
                  </a:lnTo>
                  <a:lnTo>
                    <a:pt x="1842" y="2031"/>
                  </a:lnTo>
                  <a:lnTo>
                    <a:pt x="1842" y="1978"/>
                  </a:lnTo>
                  <a:lnTo>
                    <a:pt x="1842" y="1922"/>
                  </a:lnTo>
                  <a:lnTo>
                    <a:pt x="1838" y="1895"/>
                  </a:lnTo>
                  <a:lnTo>
                    <a:pt x="1836" y="1886"/>
                  </a:lnTo>
                  <a:lnTo>
                    <a:pt x="1824" y="1872"/>
                  </a:lnTo>
                  <a:lnTo>
                    <a:pt x="1798" y="1866"/>
                  </a:lnTo>
                  <a:lnTo>
                    <a:pt x="1769" y="1857"/>
                  </a:lnTo>
                  <a:lnTo>
                    <a:pt x="1722" y="1899"/>
                  </a:lnTo>
                  <a:lnTo>
                    <a:pt x="1672" y="1939"/>
                  </a:lnTo>
                  <a:lnTo>
                    <a:pt x="1621" y="1971"/>
                  </a:lnTo>
                  <a:lnTo>
                    <a:pt x="1565" y="1995"/>
                  </a:lnTo>
                  <a:lnTo>
                    <a:pt x="1543" y="2002"/>
                  </a:lnTo>
                  <a:lnTo>
                    <a:pt x="1525" y="2016"/>
                  </a:lnTo>
                  <a:lnTo>
                    <a:pt x="1489" y="2047"/>
                  </a:lnTo>
                  <a:lnTo>
                    <a:pt x="1471" y="2060"/>
                  </a:lnTo>
                  <a:lnTo>
                    <a:pt x="1453" y="2071"/>
                  </a:lnTo>
                  <a:lnTo>
                    <a:pt x="1431" y="2078"/>
                  </a:lnTo>
                  <a:lnTo>
                    <a:pt x="1409" y="2078"/>
                  </a:lnTo>
                  <a:lnTo>
                    <a:pt x="1364" y="2063"/>
                  </a:lnTo>
                  <a:lnTo>
                    <a:pt x="1344" y="2049"/>
                  </a:lnTo>
                  <a:lnTo>
                    <a:pt x="1337" y="2042"/>
                  </a:lnTo>
                  <a:lnTo>
                    <a:pt x="1333" y="2029"/>
                  </a:lnTo>
                  <a:lnTo>
                    <a:pt x="1279" y="1953"/>
                  </a:lnTo>
                  <a:lnTo>
                    <a:pt x="1227" y="1875"/>
                  </a:lnTo>
                  <a:lnTo>
                    <a:pt x="1207" y="1832"/>
                  </a:lnTo>
                  <a:lnTo>
                    <a:pt x="1189" y="1790"/>
                  </a:lnTo>
                  <a:lnTo>
                    <a:pt x="1181" y="1745"/>
                  </a:lnTo>
                  <a:lnTo>
                    <a:pt x="1178" y="1696"/>
                  </a:lnTo>
                  <a:lnTo>
                    <a:pt x="1167" y="1687"/>
                  </a:lnTo>
                  <a:lnTo>
                    <a:pt x="1158" y="1673"/>
                  </a:lnTo>
                  <a:lnTo>
                    <a:pt x="1140" y="1651"/>
                  </a:lnTo>
                  <a:lnTo>
                    <a:pt x="1113" y="1655"/>
                  </a:lnTo>
                  <a:lnTo>
                    <a:pt x="1087" y="1651"/>
                  </a:lnTo>
                  <a:lnTo>
                    <a:pt x="1037" y="1638"/>
                  </a:lnTo>
                  <a:lnTo>
                    <a:pt x="988" y="1624"/>
                  </a:lnTo>
                  <a:lnTo>
                    <a:pt x="961" y="1624"/>
                  </a:lnTo>
                  <a:lnTo>
                    <a:pt x="952" y="1624"/>
                  </a:lnTo>
                  <a:lnTo>
                    <a:pt x="935" y="1629"/>
                  </a:lnTo>
                  <a:lnTo>
                    <a:pt x="894" y="1626"/>
                  </a:lnTo>
                  <a:lnTo>
                    <a:pt x="856" y="1624"/>
                  </a:lnTo>
                  <a:lnTo>
                    <a:pt x="787" y="1642"/>
                  </a:lnTo>
                  <a:lnTo>
                    <a:pt x="753" y="1646"/>
                  </a:lnTo>
                  <a:lnTo>
                    <a:pt x="740" y="1649"/>
                  </a:lnTo>
                  <a:lnTo>
                    <a:pt x="718" y="1646"/>
                  </a:lnTo>
                  <a:lnTo>
                    <a:pt x="711" y="1642"/>
                  </a:lnTo>
                  <a:lnTo>
                    <a:pt x="702" y="1642"/>
                  </a:lnTo>
                  <a:lnTo>
                    <a:pt x="700" y="1646"/>
                  </a:lnTo>
                  <a:lnTo>
                    <a:pt x="709" y="1678"/>
                  </a:lnTo>
                  <a:lnTo>
                    <a:pt x="713" y="1714"/>
                  </a:lnTo>
                  <a:lnTo>
                    <a:pt x="715" y="1747"/>
                  </a:lnTo>
                  <a:lnTo>
                    <a:pt x="715" y="1783"/>
                  </a:lnTo>
                  <a:lnTo>
                    <a:pt x="715" y="1794"/>
                  </a:lnTo>
                  <a:lnTo>
                    <a:pt x="720" y="1803"/>
                  </a:lnTo>
                  <a:lnTo>
                    <a:pt x="729" y="1816"/>
                  </a:lnTo>
                  <a:lnTo>
                    <a:pt x="742" y="1834"/>
                  </a:lnTo>
                  <a:lnTo>
                    <a:pt x="751" y="1852"/>
                  </a:lnTo>
                  <a:lnTo>
                    <a:pt x="751" y="1897"/>
                  </a:lnTo>
                  <a:lnTo>
                    <a:pt x="747" y="1919"/>
                  </a:lnTo>
                  <a:lnTo>
                    <a:pt x="738" y="1937"/>
                  </a:lnTo>
                  <a:lnTo>
                    <a:pt x="762" y="1993"/>
                  </a:lnTo>
                  <a:lnTo>
                    <a:pt x="774" y="2013"/>
                  </a:lnTo>
                  <a:lnTo>
                    <a:pt x="778" y="2036"/>
                  </a:lnTo>
                  <a:lnTo>
                    <a:pt x="778" y="2060"/>
                  </a:lnTo>
                  <a:lnTo>
                    <a:pt x="774" y="2083"/>
                  </a:lnTo>
                  <a:lnTo>
                    <a:pt x="783" y="2107"/>
                  </a:lnTo>
                  <a:lnTo>
                    <a:pt x="789" y="2136"/>
                  </a:lnTo>
                  <a:lnTo>
                    <a:pt x="791" y="2165"/>
                  </a:lnTo>
                  <a:lnTo>
                    <a:pt x="789" y="2192"/>
                  </a:lnTo>
                  <a:lnTo>
                    <a:pt x="780" y="2215"/>
                  </a:lnTo>
                  <a:lnTo>
                    <a:pt x="769" y="2237"/>
                  </a:lnTo>
                  <a:lnTo>
                    <a:pt x="751" y="2255"/>
                  </a:lnTo>
                  <a:lnTo>
                    <a:pt x="731" y="2271"/>
                  </a:lnTo>
                  <a:lnTo>
                    <a:pt x="691" y="2280"/>
                  </a:lnTo>
                  <a:lnTo>
                    <a:pt x="648" y="2284"/>
                  </a:lnTo>
                  <a:lnTo>
                    <a:pt x="604" y="2282"/>
                  </a:lnTo>
                  <a:lnTo>
                    <a:pt x="561" y="2277"/>
                  </a:lnTo>
                  <a:lnTo>
                    <a:pt x="548" y="2264"/>
                  </a:lnTo>
                  <a:lnTo>
                    <a:pt x="534" y="2248"/>
                  </a:lnTo>
                  <a:lnTo>
                    <a:pt x="508" y="2246"/>
                  </a:lnTo>
                  <a:lnTo>
                    <a:pt x="481" y="2250"/>
                  </a:lnTo>
                  <a:lnTo>
                    <a:pt x="454" y="2255"/>
                  </a:lnTo>
                  <a:lnTo>
                    <a:pt x="425" y="2257"/>
                  </a:lnTo>
                  <a:lnTo>
                    <a:pt x="340" y="2250"/>
                  </a:lnTo>
                  <a:lnTo>
                    <a:pt x="255" y="2235"/>
                  </a:lnTo>
                  <a:lnTo>
                    <a:pt x="215" y="2224"/>
                  </a:lnTo>
                  <a:lnTo>
                    <a:pt x="174" y="2210"/>
                  </a:lnTo>
                  <a:lnTo>
                    <a:pt x="136" y="2192"/>
                  </a:lnTo>
                  <a:lnTo>
                    <a:pt x="98" y="2172"/>
                  </a:lnTo>
                  <a:lnTo>
                    <a:pt x="80" y="2159"/>
                  </a:lnTo>
                  <a:lnTo>
                    <a:pt x="67" y="2141"/>
                  </a:lnTo>
                  <a:lnTo>
                    <a:pt x="60" y="2121"/>
                  </a:lnTo>
                  <a:lnTo>
                    <a:pt x="58" y="2098"/>
                  </a:lnTo>
                  <a:lnTo>
                    <a:pt x="60" y="2083"/>
                  </a:lnTo>
                  <a:lnTo>
                    <a:pt x="67" y="2067"/>
                  </a:lnTo>
                  <a:lnTo>
                    <a:pt x="76" y="2056"/>
                  </a:lnTo>
                  <a:lnTo>
                    <a:pt x="92" y="2045"/>
                  </a:lnTo>
                  <a:lnTo>
                    <a:pt x="116" y="1995"/>
                  </a:lnTo>
                  <a:lnTo>
                    <a:pt x="134" y="1971"/>
                  </a:lnTo>
                  <a:lnTo>
                    <a:pt x="141" y="1962"/>
                  </a:lnTo>
                  <a:lnTo>
                    <a:pt x="157" y="1951"/>
                  </a:lnTo>
                  <a:lnTo>
                    <a:pt x="174" y="1937"/>
                  </a:lnTo>
                  <a:lnTo>
                    <a:pt x="195" y="1928"/>
                  </a:lnTo>
                  <a:lnTo>
                    <a:pt x="239" y="1919"/>
                  </a:lnTo>
                  <a:lnTo>
                    <a:pt x="264" y="1917"/>
                  </a:lnTo>
                  <a:lnTo>
                    <a:pt x="286" y="1917"/>
                  </a:lnTo>
                  <a:lnTo>
                    <a:pt x="333" y="1924"/>
                  </a:lnTo>
                  <a:lnTo>
                    <a:pt x="360" y="1928"/>
                  </a:lnTo>
                  <a:lnTo>
                    <a:pt x="389" y="1926"/>
                  </a:lnTo>
                  <a:lnTo>
                    <a:pt x="440" y="1910"/>
                  </a:lnTo>
                  <a:lnTo>
                    <a:pt x="434" y="1881"/>
                  </a:lnTo>
                  <a:lnTo>
                    <a:pt x="432" y="1866"/>
                  </a:lnTo>
                  <a:lnTo>
                    <a:pt x="432" y="1861"/>
                  </a:lnTo>
                  <a:lnTo>
                    <a:pt x="434" y="1852"/>
                  </a:lnTo>
                  <a:lnTo>
                    <a:pt x="440" y="1839"/>
                  </a:lnTo>
                  <a:lnTo>
                    <a:pt x="447" y="1825"/>
                  </a:lnTo>
                  <a:lnTo>
                    <a:pt x="467" y="1805"/>
                  </a:lnTo>
                  <a:lnTo>
                    <a:pt x="438" y="1743"/>
                  </a:lnTo>
                  <a:lnTo>
                    <a:pt x="420" y="1711"/>
                  </a:lnTo>
                  <a:lnTo>
                    <a:pt x="405" y="1682"/>
                  </a:lnTo>
                  <a:lnTo>
                    <a:pt x="394" y="1649"/>
                  </a:lnTo>
                  <a:lnTo>
                    <a:pt x="382" y="1615"/>
                  </a:lnTo>
                  <a:lnTo>
                    <a:pt x="376" y="1602"/>
                  </a:lnTo>
                  <a:lnTo>
                    <a:pt x="367" y="1591"/>
                  </a:lnTo>
                  <a:lnTo>
                    <a:pt x="344" y="1568"/>
                  </a:lnTo>
                  <a:lnTo>
                    <a:pt x="333" y="1557"/>
                  </a:lnTo>
                  <a:lnTo>
                    <a:pt x="324" y="1544"/>
                  </a:lnTo>
                  <a:lnTo>
                    <a:pt x="322" y="1530"/>
                  </a:lnTo>
                  <a:lnTo>
                    <a:pt x="322" y="1512"/>
                  </a:lnTo>
                  <a:lnTo>
                    <a:pt x="326" y="1485"/>
                  </a:lnTo>
                  <a:lnTo>
                    <a:pt x="335" y="1459"/>
                  </a:lnTo>
                  <a:lnTo>
                    <a:pt x="351" y="1434"/>
                  </a:lnTo>
                  <a:lnTo>
                    <a:pt x="373" y="1416"/>
                  </a:lnTo>
                  <a:lnTo>
                    <a:pt x="400" y="1403"/>
                  </a:lnTo>
                  <a:lnTo>
                    <a:pt x="429" y="1391"/>
                  </a:lnTo>
                  <a:lnTo>
                    <a:pt x="456" y="1378"/>
                  </a:lnTo>
                  <a:lnTo>
                    <a:pt x="481" y="1358"/>
                  </a:lnTo>
                  <a:lnTo>
                    <a:pt x="514" y="1340"/>
                  </a:lnTo>
                  <a:lnTo>
                    <a:pt x="548" y="1327"/>
                  </a:lnTo>
                  <a:lnTo>
                    <a:pt x="581" y="1315"/>
                  </a:lnTo>
                  <a:lnTo>
                    <a:pt x="617" y="1309"/>
                  </a:lnTo>
                  <a:lnTo>
                    <a:pt x="622" y="1304"/>
                  </a:lnTo>
                  <a:lnTo>
                    <a:pt x="619" y="1300"/>
                  </a:lnTo>
                  <a:lnTo>
                    <a:pt x="599" y="1268"/>
                  </a:lnTo>
                  <a:lnTo>
                    <a:pt x="584" y="1235"/>
                  </a:lnTo>
                  <a:lnTo>
                    <a:pt x="557" y="1168"/>
                  </a:lnTo>
                  <a:lnTo>
                    <a:pt x="519" y="1183"/>
                  </a:lnTo>
                  <a:lnTo>
                    <a:pt x="485" y="1204"/>
                  </a:lnTo>
                  <a:lnTo>
                    <a:pt x="452" y="1228"/>
                  </a:lnTo>
                  <a:lnTo>
                    <a:pt x="420" y="1255"/>
                  </a:lnTo>
                  <a:lnTo>
                    <a:pt x="405" y="1262"/>
                  </a:lnTo>
                  <a:lnTo>
                    <a:pt x="387" y="1264"/>
                  </a:lnTo>
                  <a:lnTo>
                    <a:pt x="369" y="1264"/>
                  </a:lnTo>
                  <a:lnTo>
                    <a:pt x="353" y="1253"/>
                  </a:lnTo>
                  <a:lnTo>
                    <a:pt x="300" y="1195"/>
                  </a:lnTo>
                  <a:lnTo>
                    <a:pt x="246" y="1136"/>
                  </a:lnTo>
                  <a:lnTo>
                    <a:pt x="228" y="1114"/>
                  </a:lnTo>
                  <a:lnTo>
                    <a:pt x="215" y="1089"/>
                  </a:lnTo>
                  <a:lnTo>
                    <a:pt x="195" y="1038"/>
                  </a:lnTo>
                  <a:lnTo>
                    <a:pt x="165" y="933"/>
                  </a:lnTo>
                  <a:lnTo>
                    <a:pt x="148" y="922"/>
                  </a:lnTo>
                  <a:lnTo>
                    <a:pt x="134" y="910"/>
                  </a:lnTo>
                  <a:lnTo>
                    <a:pt x="123" y="895"/>
                  </a:lnTo>
                  <a:lnTo>
                    <a:pt x="116" y="879"/>
                  </a:lnTo>
                  <a:lnTo>
                    <a:pt x="105" y="843"/>
                  </a:lnTo>
                  <a:lnTo>
                    <a:pt x="103" y="810"/>
                  </a:lnTo>
                  <a:lnTo>
                    <a:pt x="67" y="776"/>
                  </a:lnTo>
                  <a:lnTo>
                    <a:pt x="31" y="740"/>
                  </a:lnTo>
                  <a:lnTo>
                    <a:pt x="16" y="720"/>
                  </a:lnTo>
                  <a:lnTo>
                    <a:pt x="4" y="700"/>
                  </a:lnTo>
                  <a:lnTo>
                    <a:pt x="0" y="678"/>
                  </a:lnTo>
                  <a:lnTo>
                    <a:pt x="2" y="651"/>
                  </a:lnTo>
                  <a:lnTo>
                    <a:pt x="9" y="635"/>
                  </a:lnTo>
                  <a:lnTo>
                    <a:pt x="20" y="622"/>
                  </a:lnTo>
                  <a:lnTo>
                    <a:pt x="29" y="606"/>
                  </a:lnTo>
                  <a:lnTo>
                    <a:pt x="34" y="588"/>
                  </a:lnTo>
                  <a:lnTo>
                    <a:pt x="40" y="573"/>
                  </a:lnTo>
                  <a:lnTo>
                    <a:pt x="49" y="559"/>
                  </a:lnTo>
                  <a:lnTo>
                    <a:pt x="63" y="546"/>
                  </a:lnTo>
                  <a:lnTo>
                    <a:pt x="76" y="535"/>
                  </a:lnTo>
                  <a:lnTo>
                    <a:pt x="89" y="512"/>
                  </a:lnTo>
                  <a:lnTo>
                    <a:pt x="94" y="499"/>
                  </a:lnTo>
                  <a:lnTo>
                    <a:pt x="103" y="490"/>
                  </a:lnTo>
                  <a:lnTo>
                    <a:pt x="121" y="474"/>
                  </a:lnTo>
                  <a:lnTo>
                    <a:pt x="139" y="468"/>
                  </a:lnTo>
                  <a:lnTo>
                    <a:pt x="181" y="463"/>
                  </a:lnTo>
                  <a:lnTo>
                    <a:pt x="217" y="476"/>
                  </a:lnTo>
                  <a:lnTo>
                    <a:pt x="250" y="492"/>
                  </a:lnTo>
                  <a:lnTo>
                    <a:pt x="273" y="483"/>
                  </a:lnTo>
                  <a:lnTo>
                    <a:pt x="297" y="483"/>
                  </a:lnTo>
                  <a:lnTo>
                    <a:pt x="324" y="497"/>
                  </a:lnTo>
                  <a:lnTo>
                    <a:pt x="344" y="519"/>
                  </a:lnTo>
                  <a:lnTo>
                    <a:pt x="349" y="544"/>
                  </a:lnTo>
                  <a:lnTo>
                    <a:pt x="358" y="568"/>
                  </a:lnTo>
                  <a:lnTo>
                    <a:pt x="382" y="613"/>
                  </a:lnTo>
                  <a:lnTo>
                    <a:pt x="387" y="646"/>
                  </a:lnTo>
                  <a:lnTo>
                    <a:pt x="382" y="680"/>
                  </a:lnTo>
                  <a:lnTo>
                    <a:pt x="371" y="709"/>
                  </a:lnTo>
                  <a:lnTo>
                    <a:pt x="355" y="738"/>
                  </a:lnTo>
                  <a:lnTo>
                    <a:pt x="367" y="761"/>
                  </a:lnTo>
                  <a:lnTo>
                    <a:pt x="376" y="787"/>
                  </a:lnTo>
                  <a:lnTo>
                    <a:pt x="376" y="814"/>
                  </a:lnTo>
                  <a:lnTo>
                    <a:pt x="371" y="839"/>
                  </a:lnTo>
                  <a:lnTo>
                    <a:pt x="380" y="859"/>
                  </a:lnTo>
                  <a:lnTo>
                    <a:pt x="396" y="875"/>
                  </a:lnTo>
                  <a:lnTo>
                    <a:pt x="429" y="902"/>
                  </a:lnTo>
                  <a:lnTo>
                    <a:pt x="449" y="877"/>
                  </a:lnTo>
                  <a:lnTo>
                    <a:pt x="472" y="855"/>
                  </a:lnTo>
                  <a:lnTo>
                    <a:pt x="496" y="834"/>
                  </a:lnTo>
                  <a:lnTo>
                    <a:pt x="523" y="817"/>
                  </a:lnTo>
                  <a:lnTo>
                    <a:pt x="541" y="743"/>
                  </a:lnTo>
                  <a:lnTo>
                    <a:pt x="563" y="671"/>
                  </a:lnTo>
                  <a:lnTo>
                    <a:pt x="590" y="600"/>
                  </a:lnTo>
                  <a:lnTo>
                    <a:pt x="622" y="530"/>
                  </a:lnTo>
                  <a:lnTo>
                    <a:pt x="648" y="481"/>
                  </a:lnTo>
                  <a:lnTo>
                    <a:pt x="680" y="432"/>
                  </a:lnTo>
                  <a:lnTo>
                    <a:pt x="718" y="385"/>
                  </a:lnTo>
                  <a:lnTo>
                    <a:pt x="758" y="340"/>
                  </a:lnTo>
                  <a:lnTo>
                    <a:pt x="803" y="300"/>
                  </a:lnTo>
                  <a:lnTo>
                    <a:pt x="850" y="264"/>
                  </a:lnTo>
                  <a:lnTo>
                    <a:pt x="899" y="235"/>
                  </a:lnTo>
                  <a:lnTo>
                    <a:pt x="948" y="208"/>
                  </a:lnTo>
                  <a:lnTo>
                    <a:pt x="952" y="199"/>
                  </a:lnTo>
                  <a:lnTo>
                    <a:pt x="955" y="188"/>
                  </a:lnTo>
                  <a:lnTo>
                    <a:pt x="957" y="166"/>
                  </a:lnTo>
                  <a:lnTo>
                    <a:pt x="959" y="123"/>
                  </a:lnTo>
                  <a:lnTo>
                    <a:pt x="961" y="76"/>
                  </a:lnTo>
                  <a:lnTo>
                    <a:pt x="961" y="56"/>
                  </a:lnTo>
                  <a:lnTo>
                    <a:pt x="968" y="36"/>
                  </a:lnTo>
                  <a:lnTo>
                    <a:pt x="979" y="18"/>
                  </a:lnTo>
                  <a:lnTo>
                    <a:pt x="999" y="7"/>
                  </a:lnTo>
                  <a:lnTo>
                    <a:pt x="1015" y="2"/>
                  </a:lnTo>
                  <a:lnTo>
                    <a:pt x="1033" y="0"/>
                  </a:lnTo>
                  <a:lnTo>
                    <a:pt x="1069" y="0"/>
                  </a:lnTo>
                  <a:lnTo>
                    <a:pt x="1138" y="11"/>
                  </a:lnTo>
                  <a:lnTo>
                    <a:pt x="1169" y="18"/>
                  </a:lnTo>
                  <a:lnTo>
                    <a:pt x="1198" y="27"/>
                  </a:lnTo>
                  <a:lnTo>
                    <a:pt x="1225" y="43"/>
                  </a:lnTo>
                  <a:lnTo>
                    <a:pt x="1252" y="60"/>
                  </a:lnTo>
                </a:path>
              </a:pathLst>
            </a:custGeom>
            <a:solidFill>
              <a:srgbClr val="000000"/>
            </a:solidFill>
            <a:ln w="9525" cap="rnd">
              <a:noFill/>
              <a:round/>
              <a:headEnd/>
              <a:tailEnd/>
            </a:ln>
            <a:effectLst/>
          </p:spPr>
          <p:txBody>
            <a:bodyPr/>
            <a:lstStyle/>
            <a:p>
              <a:endParaRPr lang="zh-CN" altLang="en-US"/>
            </a:p>
          </p:txBody>
        </p:sp>
        <p:sp>
          <p:nvSpPr>
            <p:cNvPr id="1710085" name="Freeform 5"/>
            <p:cNvSpPr>
              <a:spLocks/>
            </p:cNvSpPr>
            <p:nvPr/>
          </p:nvSpPr>
          <p:spPr bwMode="auto">
            <a:xfrm>
              <a:off x="4547" y="2066"/>
              <a:ext cx="230" cy="170"/>
            </a:xfrm>
            <a:custGeom>
              <a:avLst/>
              <a:gdLst/>
              <a:ahLst/>
              <a:cxnLst>
                <a:cxn ang="0">
                  <a:pos x="134" y="10"/>
                </a:cxn>
                <a:cxn ang="0">
                  <a:pos x="184" y="25"/>
                </a:cxn>
                <a:cxn ang="0">
                  <a:pos x="208" y="38"/>
                </a:cxn>
                <a:cxn ang="0">
                  <a:pos x="214" y="42"/>
                </a:cxn>
                <a:cxn ang="0">
                  <a:pos x="227" y="54"/>
                </a:cxn>
                <a:cxn ang="0">
                  <a:pos x="229" y="69"/>
                </a:cxn>
                <a:cxn ang="0">
                  <a:pos x="225" y="83"/>
                </a:cxn>
                <a:cxn ang="0">
                  <a:pos x="212" y="108"/>
                </a:cxn>
                <a:cxn ang="0">
                  <a:pos x="206" y="136"/>
                </a:cxn>
                <a:cxn ang="0">
                  <a:pos x="201" y="163"/>
                </a:cxn>
                <a:cxn ang="0">
                  <a:pos x="193" y="167"/>
                </a:cxn>
                <a:cxn ang="0">
                  <a:pos x="144" y="169"/>
                </a:cxn>
                <a:cxn ang="0">
                  <a:pos x="98" y="167"/>
                </a:cxn>
                <a:cxn ang="0">
                  <a:pos x="51" y="163"/>
                </a:cxn>
                <a:cxn ang="0">
                  <a:pos x="2" y="161"/>
                </a:cxn>
                <a:cxn ang="0">
                  <a:pos x="0" y="156"/>
                </a:cxn>
                <a:cxn ang="0">
                  <a:pos x="2" y="117"/>
                </a:cxn>
                <a:cxn ang="0">
                  <a:pos x="0" y="79"/>
                </a:cxn>
                <a:cxn ang="0">
                  <a:pos x="4" y="42"/>
                </a:cxn>
                <a:cxn ang="0">
                  <a:pos x="11" y="25"/>
                </a:cxn>
                <a:cxn ang="0">
                  <a:pos x="21" y="10"/>
                </a:cxn>
                <a:cxn ang="0">
                  <a:pos x="42" y="2"/>
                </a:cxn>
                <a:cxn ang="0">
                  <a:pos x="68" y="0"/>
                </a:cxn>
                <a:cxn ang="0">
                  <a:pos x="91" y="4"/>
                </a:cxn>
                <a:cxn ang="0">
                  <a:pos x="115" y="10"/>
                </a:cxn>
                <a:cxn ang="0">
                  <a:pos x="134" y="10"/>
                </a:cxn>
              </a:cxnLst>
              <a:rect l="0" t="0" r="r" b="b"/>
              <a:pathLst>
                <a:path w="230" h="170">
                  <a:moveTo>
                    <a:pt x="134" y="10"/>
                  </a:moveTo>
                  <a:lnTo>
                    <a:pt x="184" y="25"/>
                  </a:lnTo>
                  <a:lnTo>
                    <a:pt x="208" y="38"/>
                  </a:lnTo>
                  <a:lnTo>
                    <a:pt x="214" y="42"/>
                  </a:lnTo>
                  <a:lnTo>
                    <a:pt x="227" y="54"/>
                  </a:lnTo>
                  <a:lnTo>
                    <a:pt x="229" y="69"/>
                  </a:lnTo>
                  <a:lnTo>
                    <a:pt x="225" y="83"/>
                  </a:lnTo>
                  <a:lnTo>
                    <a:pt x="212" y="108"/>
                  </a:lnTo>
                  <a:lnTo>
                    <a:pt x="206" y="136"/>
                  </a:lnTo>
                  <a:lnTo>
                    <a:pt x="201" y="163"/>
                  </a:lnTo>
                  <a:lnTo>
                    <a:pt x="193" y="167"/>
                  </a:lnTo>
                  <a:lnTo>
                    <a:pt x="144" y="169"/>
                  </a:lnTo>
                  <a:lnTo>
                    <a:pt x="98" y="167"/>
                  </a:lnTo>
                  <a:lnTo>
                    <a:pt x="51" y="163"/>
                  </a:lnTo>
                  <a:lnTo>
                    <a:pt x="2" y="161"/>
                  </a:lnTo>
                  <a:lnTo>
                    <a:pt x="0" y="156"/>
                  </a:lnTo>
                  <a:lnTo>
                    <a:pt x="2" y="117"/>
                  </a:lnTo>
                  <a:lnTo>
                    <a:pt x="0" y="79"/>
                  </a:lnTo>
                  <a:lnTo>
                    <a:pt x="4" y="42"/>
                  </a:lnTo>
                  <a:lnTo>
                    <a:pt x="11" y="25"/>
                  </a:lnTo>
                  <a:lnTo>
                    <a:pt x="21" y="10"/>
                  </a:lnTo>
                  <a:lnTo>
                    <a:pt x="42" y="2"/>
                  </a:lnTo>
                  <a:lnTo>
                    <a:pt x="68" y="0"/>
                  </a:lnTo>
                  <a:lnTo>
                    <a:pt x="91" y="4"/>
                  </a:lnTo>
                  <a:lnTo>
                    <a:pt x="115" y="10"/>
                  </a:lnTo>
                  <a:lnTo>
                    <a:pt x="134" y="10"/>
                  </a:lnTo>
                </a:path>
              </a:pathLst>
            </a:custGeom>
            <a:solidFill>
              <a:srgbClr val="C2A80F"/>
            </a:solidFill>
            <a:ln w="9525" cap="rnd">
              <a:noFill/>
              <a:round/>
              <a:headEnd/>
              <a:tailEnd/>
            </a:ln>
            <a:effectLst/>
          </p:spPr>
          <p:txBody>
            <a:bodyPr/>
            <a:lstStyle/>
            <a:p>
              <a:endParaRPr lang="zh-CN" altLang="en-US"/>
            </a:p>
          </p:txBody>
        </p:sp>
        <p:sp>
          <p:nvSpPr>
            <p:cNvPr id="1710086" name="Freeform 6"/>
            <p:cNvSpPr>
              <a:spLocks/>
            </p:cNvSpPr>
            <p:nvPr/>
          </p:nvSpPr>
          <p:spPr bwMode="auto">
            <a:xfrm>
              <a:off x="4103" y="2271"/>
              <a:ext cx="1453" cy="1812"/>
            </a:xfrm>
            <a:custGeom>
              <a:avLst/>
              <a:gdLst/>
              <a:ahLst/>
              <a:cxnLst>
                <a:cxn ang="0">
                  <a:pos x="798" y="98"/>
                </a:cxn>
                <a:cxn ang="0">
                  <a:pos x="917" y="230"/>
                </a:cxn>
                <a:cxn ang="0">
                  <a:pos x="972" y="339"/>
                </a:cxn>
                <a:cxn ang="0">
                  <a:pos x="874" y="395"/>
                </a:cxn>
                <a:cxn ang="0">
                  <a:pos x="879" y="420"/>
                </a:cxn>
                <a:cxn ang="0">
                  <a:pos x="937" y="375"/>
                </a:cxn>
                <a:cxn ang="0">
                  <a:pos x="979" y="389"/>
                </a:cxn>
                <a:cxn ang="0">
                  <a:pos x="948" y="442"/>
                </a:cxn>
                <a:cxn ang="0">
                  <a:pos x="1008" y="400"/>
                </a:cxn>
                <a:cxn ang="0">
                  <a:pos x="1175" y="301"/>
                </a:cxn>
                <a:cxn ang="0">
                  <a:pos x="1296" y="237"/>
                </a:cxn>
                <a:cxn ang="0">
                  <a:pos x="1390" y="212"/>
                </a:cxn>
                <a:cxn ang="0">
                  <a:pos x="1432" y="308"/>
                </a:cxn>
                <a:cxn ang="0">
                  <a:pos x="1445" y="547"/>
                </a:cxn>
                <a:cxn ang="0">
                  <a:pos x="1396" y="788"/>
                </a:cxn>
                <a:cxn ang="0">
                  <a:pos x="1291" y="813"/>
                </a:cxn>
                <a:cxn ang="0">
                  <a:pos x="1267" y="699"/>
                </a:cxn>
                <a:cxn ang="0">
                  <a:pos x="1242" y="576"/>
                </a:cxn>
                <a:cxn ang="0">
                  <a:pos x="1298" y="500"/>
                </a:cxn>
                <a:cxn ang="0">
                  <a:pos x="1294" y="480"/>
                </a:cxn>
                <a:cxn ang="0">
                  <a:pos x="1138" y="621"/>
                </a:cxn>
                <a:cxn ang="0">
                  <a:pos x="1055" y="699"/>
                </a:cxn>
                <a:cxn ang="0">
                  <a:pos x="950" y="735"/>
                </a:cxn>
                <a:cxn ang="0">
                  <a:pos x="1042" y="728"/>
                </a:cxn>
                <a:cxn ang="0">
                  <a:pos x="1055" y="744"/>
                </a:cxn>
                <a:cxn ang="0">
                  <a:pos x="948" y="817"/>
                </a:cxn>
                <a:cxn ang="0">
                  <a:pos x="1046" y="784"/>
                </a:cxn>
                <a:cxn ang="0">
                  <a:pos x="1062" y="989"/>
                </a:cxn>
                <a:cxn ang="0">
                  <a:pos x="1022" y="1114"/>
                </a:cxn>
                <a:cxn ang="0">
                  <a:pos x="986" y="1099"/>
                </a:cxn>
                <a:cxn ang="0">
                  <a:pos x="939" y="1063"/>
                </a:cxn>
                <a:cxn ang="0">
                  <a:pos x="972" y="1137"/>
                </a:cxn>
                <a:cxn ang="0">
                  <a:pos x="959" y="1255"/>
                </a:cxn>
                <a:cxn ang="0">
                  <a:pos x="906" y="1188"/>
                </a:cxn>
                <a:cxn ang="0">
                  <a:pos x="921" y="1219"/>
                </a:cxn>
                <a:cxn ang="0">
                  <a:pos x="948" y="1378"/>
                </a:cxn>
                <a:cxn ang="0">
                  <a:pos x="941" y="1559"/>
                </a:cxn>
                <a:cxn ang="0">
                  <a:pos x="955" y="1572"/>
                </a:cxn>
                <a:cxn ang="0">
                  <a:pos x="970" y="1512"/>
                </a:cxn>
                <a:cxn ang="0">
                  <a:pos x="1080" y="1469"/>
                </a:cxn>
                <a:cxn ang="0">
                  <a:pos x="1187" y="1443"/>
                </a:cxn>
                <a:cxn ang="0">
                  <a:pos x="1236" y="1481"/>
                </a:cxn>
                <a:cxn ang="0">
                  <a:pos x="1249" y="1550"/>
                </a:cxn>
                <a:cxn ang="0">
                  <a:pos x="1144" y="1644"/>
                </a:cxn>
                <a:cxn ang="0">
                  <a:pos x="932" y="1778"/>
                </a:cxn>
                <a:cxn ang="0">
                  <a:pos x="868" y="1811"/>
                </a:cxn>
                <a:cxn ang="0">
                  <a:pos x="781" y="1746"/>
                </a:cxn>
                <a:cxn ang="0">
                  <a:pos x="680" y="1572"/>
                </a:cxn>
                <a:cxn ang="0">
                  <a:pos x="665" y="1521"/>
                </a:cxn>
                <a:cxn ang="0">
                  <a:pos x="660" y="1351"/>
                </a:cxn>
                <a:cxn ang="0">
                  <a:pos x="651" y="1340"/>
                </a:cxn>
                <a:cxn ang="0">
                  <a:pos x="622" y="1405"/>
                </a:cxn>
                <a:cxn ang="0">
                  <a:pos x="593" y="1333"/>
                </a:cxn>
                <a:cxn ang="0">
                  <a:pos x="575" y="1322"/>
                </a:cxn>
                <a:cxn ang="0">
                  <a:pos x="509" y="1371"/>
                </a:cxn>
                <a:cxn ang="0">
                  <a:pos x="294" y="1271"/>
                </a:cxn>
                <a:cxn ang="0">
                  <a:pos x="105" y="1067"/>
                </a:cxn>
                <a:cxn ang="0">
                  <a:pos x="18" y="862"/>
                </a:cxn>
                <a:cxn ang="0">
                  <a:pos x="7" y="596"/>
                </a:cxn>
                <a:cxn ang="0">
                  <a:pos x="89" y="339"/>
                </a:cxn>
                <a:cxn ang="0">
                  <a:pos x="230" y="130"/>
                </a:cxn>
                <a:cxn ang="0">
                  <a:pos x="386" y="16"/>
                </a:cxn>
                <a:cxn ang="0">
                  <a:pos x="656" y="4"/>
                </a:cxn>
              </a:cxnLst>
              <a:rect l="0" t="0" r="r" b="b"/>
              <a:pathLst>
                <a:path w="1453" h="1812">
                  <a:moveTo>
                    <a:pt x="656" y="4"/>
                  </a:moveTo>
                  <a:lnTo>
                    <a:pt x="729" y="47"/>
                  </a:lnTo>
                  <a:lnTo>
                    <a:pt x="765" y="71"/>
                  </a:lnTo>
                  <a:lnTo>
                    <a:pt x="798" y="98"/>
                  </a:lnTo>
                  <a:lnTo>
                    <a:pt x="832" y="127"/>
                  </a:lnTo>
                  <a:lnTo>
                    <a:pt x="863" y="161"/>
                  </a:lnTo>
                  <a:lnTo>
                    <a:pt x="892" y="194"/>
                  </a:lnTo>
                  <a:lnTo>
                    <a:pt x="917" y="230"/>
                  </a:lnTo>
                  <a:lnTo>
                    <a:pt x="939" y="270"/>
                  </a:lnTo>
                  <a:lnTo>
                    <a:pt x="950" y="290"/>
                  </a:lnTo>
                  <a:lnTo>
                    <a:pt x="959" y="313"/>
                  </a:lnTo>
                  <a:lnTo>
                    <a:pt x="972" y="339"/>
                  </a:lnTo>
                  <a:lnTo>
                    <a:pt x="943" y="344"/>
                  </a:lnTo>
                  <a:lnTo>
                    <a:pt x="917" y="355"/>
                  </a:lnTo>
                  <a:lnTo>
                    <a:pt x="892" y="373"/>
                  </a:lnTo>
                  <a:lnTo>
                    <a:pt x="874" y="395"/>
                  </a:lnTo>
                  <a:lnTo>
                    <a:pt x="868" y="411"/>
                  </a:lnTo>
                  <a:lnTo>
                    <a:pt x="865" y="420"/>
                  </a:lnTo>
                  <a:lnTo>
                    <a:pt x="870" y="429"/>
                  </a:lnTo>
                  <a:lnTo>
                    <a:pt x="879" y="420"/>
                  </a:lnTo>
                  <a:lnTo>
                    <a:pt x="888" y="409"/>
                  </a:lnTo>
                  <a:lnTo>
                    <a:pt x="899" y="395"/>
                  </a:lnTo>
                  <a:lnTo>
                    <a:pt x="910" y="386"/>
                  </a:lnTo>
                  <a:lnTo>
                    <a:pt x="937" y="375"/>
                  </a:lnTo>
                  <a:lnTo>
                    <a:pt x="966" y="373"/>
                  </a:lnTo>
                  <a:lnTo>
                    <a:pt x="995" y="375"/>
                  </a:lnTo>
                  <a:lnTo>
                    <a:pt x="997" y="377"/>
                  </a:lnTo>
                  <a:lnTo>
                    <a:pt x="979" y="389"/>
                  </a:lnTo>
                  <a:lnTo>
                    <a:pt x="964" y="404"/>
                  </a:lnTo>
                  <a:lnTo>
                    <a:pt x="950" y="420"/>
                  </a:lnTo>
                  <a:lnTo>
                    <a:pt x="946" y="440"/>
                  </a:lnTo>
                  <a:lnTo>
                    <a:pt x="948" y="442"/>
                  </a:lnTo>
                  <a:lnTo>
                    <a:pt x="952" y="440"/>
                  </a:lnTo>
                  <a:lnTo>
                    <a:pt x="964" y="427"/>
                  </a:lnTo>
                  <a:lnTo>
                    <a:pt x="979" y="415"/>
                  </a:lnTo>
                  <a:lnTo>
                    <a:pt x="1008" y="400"/>
                  </a:lnTo>
                  <a:lnTo>
                    <a:pt x="1044" y="386"/>
                  </a:lnTo>
                  <a:lnTo>
                    <a:pt x="1075" y="375"/>
                  </a:lnTo>
                  <a:lnTo>
                    <a:pt x="1140" y="324"/>
                  </a:lnTo>
                  <a:lnTo>
                    <a:pt x="1175" y="301"/>
                  </a:lnTo>
                  <a:lnTo>
                    <a:pt x="1211" y="286"/>
                  </a:lnTo>
                  <a:lnTo>
                    <a:pt x="1233" y="275"/>
                  </a:lnTo>
                  <a:lnTo>
                    <a:pt x="1253" y="263"/>
                  </a:lnTo>
                  <a:lnTo>
                    <a:pt x="1296" y="237"/>
                  </a:lnTo>
                  <a:lnTo>
                    <a:pt x="1318" y="226"/>
                  </a:lnTo>
                  <a:lnTo>
                    <a:pt x="1340" y="217"/>
                  </a:lnTo>
                  <a:lnTo>
                    <a:pt x="1365" y="210"/>
                  </a:lnTo>
                  <a:lnTo>
                    <a:pt x="1390" y="212"/>
                  </a:lnTo>
                  <a:lnTo>
                    <a:pt x="1405" y="219"/>
                  </a:lnTo>
                  <a:lnTo>
                    <a:pt x="1410" y="226"/>
                  </a:lnTo>
                  <a:lnTo>
                    <a:pt x="1412" y="234"/>
                  </a:lnTo>
                  <a:lnTo>
                    <a:pt x="1432" y="308"/>
                  </a:lnTo>
                  <a:lnTo>
                    <a:pt x="1441" y="346"/>
                  </a:lnTo>
                  <a:lnTo>
                    <a:pt x="1448" y="386"/>
                  </a:lnTo>
                  <a:lnTo>
                    <a:pt x="1452" y="467"/>
                  </a:lnTo>
                  <a:lnTo>
                    <a:pt x="1445" y="547"/>
                  </a:lnTo>
                  <a:lnTo>
                    <a:pt x="1423" y="654"/>
                  </a:lnTo>
                  <a:lnTo>
                    <a:pt x="1414" y="708"/>
                  </a:lnTo>
                  <a:lnTo>
                    <a:pt x="1410" y="766"/>
                  </a:lnTo>
                  <a:lnTo>
                    <a:pt x="1396" y="788"/>
                  </a:lnTo>
                  <a:lnTo>
                    <a:pt x="1374" y="806"/>
                  </a:lnTo>
                  <a:lnTo>
                    <a:pt x="1349" y="815"/>
                  </a:lnTo>
                  <a:lnTo>
                    <a:pt x="1323" y="820"/>
                  </a:lnTo>
                  <a:lnTo>
                    <a:pt x="1291" y="813"/>
                  </a:lnTo>
                  <a:lnTo>
                    <a:pt x="1278" y="806"/>
                  </a:lnTo>
                  <a:lnTo>
                    <a:pt x="1267" y="793"/>
                  </a:lnTo>
                  <a:lnTo>
                    <a:pt x="1269" y="746"/>
                  </a:lnTo>
                  <a:lnTo>
                    <a:pt x="1267" y="699"/>
                  </a:lnTo>
                  <a:lnTo>
                    <a:pt x="1260" y="654"/>
                  </a:lnTo>
                  <a:lnTo>
                    <a:pt x="1247" y="614"/>
                  </a:lnTo>
                  <a:lnTo>
                    <a:pt x="1240" y="594"/>
                  </a:lnTo>
                  <a:lnTo>
                    <a:pt x="1242" y="576"/>
                  </a:lnTo>
                  <a:lnTo>
                    <a:pt x="1251" y="560"/>
                  </a:lnTo>
                  <a:lnTo>
                    <a:pt x="1262" y="547"/>
                  </a:lnTo>
                  <a:lnTo>
                    <a:pt x="1289" y="516"/>
                  </a:lnTo>
                  <a:lnTo>
                    <a:pt x="1298" y="500"/>
                  </a:lnTo>
                  <a:lnTo>
                    <a:pt x="1300" y="494"/>
                  </a:lnTo>
                  <a:lnTo>
                    <a:pt x="1303" y="482"/>
                  </a:lnTo>
                  <a:lnTo>
                    <a:pt x="1298" y="480"/>
                  </a:lnTo>
                  <a:lnTo>
                    <a:pt x="1294" y="480"/>
                  </a:lnTo>
                  <a:lnTo>
                    <a:pt x="1265" y="518"/>
                  </a:lnTo>
                  <a:lnTo>
                    <a:pt x="1229" y="554"/>
                  </a:lnTo>
                  <a:lnTo>
                    <a:pt x="1153" y="614"/>
                  </a:lnTo>
                  <a:lnTo>
                    <a:pt x="1138" y="621"/>
                  </a:lnTo>
                  <a:lnTo>
                    <a:pt x="1124" y="630"/>
                  </a:lnTo>
                  <a:lnTo>
                    <a:pt x="1102" y="654"/>
                  </a:lnTo>
                  <a:lnTo>
                    <a:pt x="1080" y="679"/>
                  </a:lnTo>
                  <a:lnTo>
                    <a:pt x="1055" y="699"/>
                  </a:lnTo>
                  <a:lnTo>
                    <a:pt x="1030" y="712"/>
                  </a:lnTo>
                  <a:lnTo>
                    <a:pt x="1004" y="721"/>
                  </a:lnTo>
                  <a:lnTo>
                    <a:pt x="950" y="728"/>
                  </a:lnTo>
                  <a:lnTo>
                    <a:pt x="950" y="735"/>
                  </a:lnTo>
                  <a:lnTo>
                    <a:pt x="955" y="737"/>
                  </a:lnTo>
                  <a:lnTo>
                    <a:pt x="986" y="741"/>
                  </a:lnTo>
                  <a:lnTo>
                    <a:pt x="1015" y="737"/>
                  </a:lnTo>
                  <a:lnTo>
                    <a:pt x="1042" y="728"/>
                  </a:lnTo>
                  <a:lnTo>
                    <a:pt x="1068" y="712"/>
                  </a:lnTo>
                  <a:lnTo>
                    <a:pt x="1068" y="721"/>
                  </a:lnTo>
                  <a:lnTo>
                    <a:pt x="1064" y="730"/>
                  </a:lnTo>
                  <a:lnTo>
                    <a:pt x="1055" y="744"/>
                  </a:lnTo>
                  <a:lnTo>
                    <a:pt x="1030" y="768"/>
                  </a:lnTo>
                  <a:lnTo>
                    <a:pt x="1004" y="786"/>
                  </a:lnTo>
                  <a:lnTo>
                    <a:pt x="948" y="815"/>
                  </a:lnTo>
                  <a:lnTo>
                    <a:pt x="948" y="817"/>
                  </a:lnTo>
                  <a:lnTo>
                    <a:pt x="950" y="820"/>
                  </a:lnTo>
                  <a:lnTo>
                    <a:pt x="986" y="815"/>
                  </a:lnTo>
                  <a:lnTo>
                    <a:pt x="1017" y="802"/>
                  </a:lnTo>
                  <a:lnTo>
                    <a:pt x="1046" y="784"/>
                  </a:lnTo>
                  <a:lnTo>
                    <a:pt x="1071" y="757"/>
                  </a:lnTo>
                  <a:lnTo>
                    <a:pt x="1075" y="826"/>
                  </a:lnTo>
                  <a:lnTo>
                    <a:pt x="1075" y="898"/>
                  </a:lnTo>
                  <a:lnTo>
                    <a:pt x="1062" y="989"/>
                  </a:lnTo>
                  <a:lnTo>
                    <a:pt x="1051" y="1032"/>
                  </a:lnTo>
                  <a:lnTo>
                    <a:pt x="1046" y="1047"/>
                  </a:lnTo>
                  <a:lnTo>
                    <a:pt x="1035" y="1074"/>
                  </a:lnTo>
                  <a:lnTo>
                    <a:pt x="1022" y="1114"/>
                  </a:lnTo>
                  <a:lnTo>
                    <a:pt x="1004" y="1154"/>
                  </a:lnTo>
                  <a:lnTo>
                    <a:pt x="999" y="1137"/>
                  </a:lnTo>
                  <a:lnTo>
                    <a:pt x="995" y="1117"/>
                  </a:lnTo>
                  <a:lnTo>
                    <a:pt x="986" y="1099"/>
                  </a:lnTo>
                  <a:lnTo>
                    <a:pt x="975" y="1079"/>
                  </a:lnTo>
                  <a:lnTo>
                    <a:pt x="961" y="1065"/>
                  </a:lnTo>
                  <a:lnTo>
                    <a:pt x="941" y="1061"/>
                  </a:lnTo>
                  <a:lnTo>
                    <a:pt x="939" y="1063"/>
                  </a:lnTo>
                  <a:lnTo>
                    <a:pt x="950" y="1079"/>
                  </a:lnTo>
                  <a:lnTo>
                    <a:pt x="961" y="1096"/>
                  </a:lnTo>
                  <a:lnTo>
                    <a:pt x="968" y="1117"/>
                  </a:lnTo>
                  <a:lnTo>
                    <a:pt x="972" y="1137"/>
                  </a:lnTo>
                  <a:lnTo>
                    <a:pt x="977" y="1177"/>
                  </a:lnTo>
                  <a:lnTo>
                    <a:pt x="975" y="1219"/>
                  </a:lnTo>
                  <a:lnTo>
                    <a:pt x="968" y="1237"/>
                  </a:lnTo>
                  <a:lnTo>
                    <a:pt x="959" y="1255"/>
                  </a:lnTo>
                  <a:lnTo>
                    <a:pt x="950" y="1235"/>
                  </a:lnTo>
                  <a:lnTo>
                    <a:pt x="939" y="1215"/>
                  </a:lnTo>
                  <a:lnTo>
                    <a:pt x="923" y="1199"/>
                  </a:lnTo>
                  <a:lnTo>
                    <a:pt x="906" y="1188"/>
                  </a:lnTo>
                  <a:lnTo>
                    <a:pt x="901" y="1190"/>
                  </a:lnTo>
                  <a:lnTo>
                    <a:pt x="901" y="1192"/>
                  </a:lnTo>
                  <a:lnTo>
                    <a:pt x="912" y="1206"/>
                  </a:lnTo>
                  <a:lnTo>
                    <a:pt x="921" y="1219"/>
                  </a:lnTo>
                  <a:lnTo>
                    <a:pt x="932" y="1251"/>
                  </a:lnTo>
                  <a:lnTo>
                    <a:pt x="943" y="1317"/>
                  </a:lnTo>
                  <a:lnTo>
                    <a:pt x="946" y="1349"/>
                  </a:lnTo>
                  <a:lnTo>
                    <a:pt x="948" y="1378"/>
                  </a:lnTo>
                  <a:lnTo>
                    <a:pt x="943" y="1434"/>
                  </a:lnTo>
                  <a:lnTo>
                    <a:pt x="939" y="1492"/>
                  </a:lnTo>
                  <a:lnTo>
                    <a:pt x="939" y="1550"/>
                  </a:lnTo>
                  <a:lnTo>
                    <a:pt x="941" y="1559"/>
                  </a:lnTo>
                  <a:lnTo>
                    <a:pt x="941" y="1568"/>
                  </a:lnTo>
                  <a:lnTo>
                    <a:pt x="941" y="1577"/>
                  </a:lnTo>
                  <a:lnTo>
                    <a:pt x="948" y="1583"/>
                  </a:lnTo>
                  <a:lnTo>
                    <a:pt x="955" y="1572"/>
                  </a:lnTo>
                  <a:lnTo>
                    <a:pt x="959" y="1561"/>
                  </a:lnTo>
                  <a:lnTo>
                    <a:pt x="961" y="1534"/>
                  </a:lnTo>
                  <a:lnTo>
                    <a:pt x="964" y="1523"/>
                  </a:lnTo>
                  <a:lnTo>
                    <a:pt x="970" y="1512"/>
                  </a:lnTo>
                  <a:lnTo>
                    <a:pt x="979" y="1503"/>
                  </a:lnTo>
                  <a:lnTo>
                    <a:pt x="995" y="1498"/>
                  </a:lnTo>
                  <a:lnTo>
                    <a:pt x="1051" y="1478"/>
                  </a:lnTo>
                  <a:lnTo>
                    <a:pt x="1080" y="1469"/>
                  </a:lnTo>
                  <a:lnTo>
                    <a:pt x="1113" y="1467"/>
                  </a:lnTo>
                  <a:lnTo>
                    <a:pt x="1151" y="1458"/>
                  </a:lnTo>
                  <a:lnTo>
                    <a:pt x="1169" y="1451"/>
                  </a:lnTo>
                  <a:lnTo>
                    <a:pt x="1187" y="1443"/>
                  </a:lnTo>
                  <a:lnTo>
                    <a:pt x="1204" y="1447"/>
                  </a:lnTo>
                  <a:lnTo>
                    <a:pt x="1213" y="1449"/>
                  </a:lnTo>
                  <a:lnTo>
                    <a:pt x="1222" y="1456"/>
                  </a:lnTo>
                  <a:lnTo>
                    <a:pt x="1236" y="1481"/>
                  </a:lnTo>
                  <a:lnTo>
                    <a:pt x="1249" y="1507"/>
                  </a:lnTo>
                  <a:lnTo>
                    <a:pt x="1251" y="1521"/>
                  </a:lnTo>
                  <a:lnTo>
                    <a:pt x="1251" y="1536"/>
                  </a:lnTo>
                  <a:lnTo>
                    <a:pt x="1249" y="1550"/>
                  </a:lnTo>
                  <a:lnTo>
                    <a:pt x="1242" y="1563"/>
                  </a:lnTo>
                  <a:lnTo>
                    <a:pt x="1220" y="1581"/>
                  </a:lnTo>
                  <a:lnTo>
                    <a:pt x="1198" y="1594"/>
                  </a:lnTo>
                  <a:lnTo>
                    <a:pt x="1144" y="1644"/>
                  </a:lnTo>
                  <a:lnTo>
                    <a:pt x="1088" y="1686"/>
                  </a:lnTo>
                  <a:lnTo>
                    <a:pt x="1026" y="1722"/>
                  </a:lnTo>
                  <a:lnTo>
                    <a:pt x="964" y="1753"/>
                  </a:lnTo>
                  <a:lnTo>
                    <a:pt x="932" y="1778"/>
                  </a:lnTo>
                  <a:lnTo>
                    <a:pt x="914" y="1789"/>
                  </a:lnTo>
                  <a:lnTo>
                    <a:pt x="899" y="1802"/>
                  </a:lnTo>
                  <a:lnTo>
                    <a:pt x="883" y="1809"/>
                  </a:lnTo>
                  <a:lnTo>
                    <a:pt x="868" y="1811"/>
                  </a:lnTo>
                  <a:lnTo>
                    <a:pt x="836" y="1804"/>
                  </a:lnTo>
                  <a:lnTo>
                    <a:pt x="819" y="1795"/>
                  </a:lnTo>
                  <a:lnTo>
                    <a:pt x="805" y="1780"/>
                  </a:lnTo>
                  <a:lnTo>
                    <a:pt x="781" y="1746"/>
                  </a:lnTo>
                  <a:lnTo>
                    <a:pt x="723" y="1661"/>
                  </a:lnTo>
                  <a:lnTo>
                    <a:pt x="700" y="1617"/>
                  </a:lnTo>
                  <a:lnTo>
                    <a:pt x="691" y="1601"/>
                  </a:lnTo>
                  <a:lnTo>
                    <a:pt x="680" y="1572"/>
                  </a:lnTo>
                  <a:lnTo>
                    <a:pt x="678" y="1565"/>
                  </a:lnTo>
                  <a:lnTo>
                    <a:pt x="676" y="1559"/>
                  </a:lnTo>
                  <a:lnTo>
                    <a:pt x="674" y="1545"/>
                  </a:lnTo>
                  <a:lnTo>
                    <a:pt x="665" y="1521"/>
                  </a:lnTo>
                  <a:lnTo>
                    <a:pt x="658" y="1494"/>
                  </a:lnTo>
                  <a:lnTo>
                    <a:pt x="651" y="1436"/>
                  </a:lnTo>
                  <a:lnTo>
                    <a:pt x="656" y="1380"/>
                  </a:lnTo>
                  <a:lnTo>
                    <a:pt x="660" y="1351"/>
                  </a:lnTo>
                  <a:lnTo>
                    <a:pt x="667" y="1326"/>
                  </a:lnTo>
                  <a:lnTo>
                    <a:pt x="662" y="1324"/>
                  </a:lnTo>
                  <a:lnTo>
                    <a:pt x="658" y="1329"/>
                  </a:lnTo>
                  <a:lnTo>
                    <a:pt x="651" y="1340"/>
                  </a:lnTo>
                  <a:lnTo>
                    <a:pt x="642" y="1355"/>
                  </a:lnTo>
                  <a:lnTo>
                    <a:pt x="638" y="1376"/>
                  </a:lnTo>
                  <a:lnTo>
                    <a:pt x="631" y="1414"/>
                  </a:lnTo>
                  <a:lnTo>
                    <a:pt x="622" y="1405"/>
                  </a:lnTo>
                  <a:lnTo>
                    <a:pt x="616" y="1393"/>
                  </a:lnTo>
                  <a:lnTo>
                    <a:pt x="602" y="1373"/>
                  </a:lnTo>
                  <a:lnTo>
                    <a:pt x="598" y="1353"/>
                  </a:lnTo>
                  <a:lnTo>
                    <a:pt x="593" y="1333"/>
                  </a:lnTo>
                  <a:lnTo>
                    <a:pt x="596" y="1291"/>
                  </a:lnTo>
                  <a:lnTo>
                    <a:pt x="589" y="1295"/>
                  </a:lnTo>
                  <a:lnTo>
                    <a:pt x="584" y="1304"/>
                  </a:lnTo>
                  <a:lnTo>
                    <a:pt x="575" y="1322"/>
                  </a:lnTo>
                  <a:lnTo>
                    <a:pt x="573" y="1351"/>
                  </a:lnTo>
                  <a:lnTo>
                    <a:pt x="575" y="1380"/>
                  </a:lnTo>
                  <a:lnTo>
                    <a:pt x="540" y="1380"/>
                  </a:lnTo>
                  <a:lnTo>
                    <a:pt x="509" y="1371"/>
                  </a:lnTo>
                  <a:lnTo>
                    <a:pt x="442" y="1351"/>
                  </a:lnTo>
                  <a:lnTo>
                    <a:pt x="393" y="1331"/>
                  </a:lnTo>
                  <a:lnTo>
                    <a:pt x="343" y="1304"/>
                  </a:lnTo>
                  <a:lnTo>
                    <a:pt x="294" y="1271"/>
                  </a:lnTo>
                  <a:lnTo>
                    <a:pt x="248" y="1235"/>
                  </a:lnTo>
                  <a:lnTo>
                    <a:pt x="196" y="1186"/>
                  </a:lnTo>
                  <a:lnTo>
                    <a:pt x="149" y="1130"/>
                  </a:lnTo>
                  <a:lnTo>
                    <a:pt x="105" y="1067"/>
                  </a:lnTo>
                  <a:lnTo>
                    <a:pt x="67" y="1003"/>
                  </a:lnTo>
                  <a:lnTo>
                    <a:pt x="38" y="933"/>
                  </a:lnTo>
                  <a:lnTo>
                    <a:pt x="27" y="898"/>
                  </a:lnTo>
                  <a:lnTo>
                    <a:pt x="18" y="862"/>
                  </a:lnTo>
                  <a:lnTo>
                    <a:pt x="7" y="797"/>
                  </a:lnTo>
                  <a:lnTo>
                    <a:pt x="0" y="730"/>
                  </a:lnTo>
                  <a:lnTo>
                    <a:pt x="0" y="665"/>
                  </a:lnTo>
                  <a:lnTo>
                    <a:pt x="7" y="596"/>
                  </a:lnTo>
                  <a:lnTo>
                    <a:pt x="27" y="514"/>
                  </a:lnTo>
                  <a:lnTo>
                    <a:pt x="38" y="471"/>
                  </a:lnTo>
                  <a:lnTo>
                    <a:pt x="51" y="431"/>
                  </a:lnTo>
                  <a:lnTo>
                    <a:pt x="89" y="339"/>
                  </a:lnTo>
                  <a:lnTo>
                    <a:pt x="136" y="250"/>
                  </a:lnTo>
                  <a:lnTo>
                    <a:pt x="165" y="208"/>
                  </a:lnTo>
                  <a:lnTo>
                    <a:pt x="196" y="167"/>
                  </a:lnTo>
                  <a:lnTo>
                    <a:pt x="230" y="130"/>
                  </a:lnTo>
                  <a:lnTo>
                    <a:pt x="270" y="96"/>
                  </a:lnTo>
                  <a:lnTo>
                    <a:pt x="308" y="65"/>
                  </a:lnTo>
                  <a:lnTo>
                    <a:pt x="346" y="38"/>
                  </a:lnTo>
                  <a:lnTo>
                    <a:pt x="386" y="16"/>
                  </a:lnTo>
                  <a:lnTo>
                    <a:pt x="428" y="0"/>
                  </a:lnTo>
                  <a:lnTo>
                    <a:pt x="542" y="4"/>
                  </a:lnTo>
                  <a:lnTo>
                    <a:pt x="598" y="7"/>
                  </a:lnTo>
                  <a:lnTo>
                    <a:pt x="656" y="4"/>
                  </a:lnTo>
                </a:path>
              </a:pathLst>
            </a:custGeom>
            <a:solidFill>
              <a:srgbClr val="E6CC33"/>
            </a:solidFill>
            <a:ln w="9525" cap="rnd">
              <a:noFill/>
              <a:round/>
              <a:headEnd/>
              <a:tailEnd/>
            </a:ln>
            <a:effectLst/>
          </p:spPr>
          <p:txBody>
            <a:bodyPr/>
            <a:lstStyle/>
            <a:p>
              <a:endParaRPr lang="zh-CN" altLang="en-US"/>
            </a:p>
          </p:txBody>
        </p:sp>
        <p:sp>
          <p:nvSpPr>
            <p:cNvPr id="1710087" name="Freeform 7"/>
            <p:cNvSpPr>
              <a:spLocks/>
            </p:cNvSpPr>
            <p:nvPr/>
          </p:nvSpPr>
          <p:spPr bwMode="auto">
            <a:xfrm>
              <a:off x="4173" y="2350"/>
              <a:ext cx="732" cy="1155"/>
            </a:xfrm>
            <a:custGeom>
              <a:avLst/>
              <a:gdLst/>
              <a:ahLst/>
              <a:cxnLst>
                <a:cxn ang="0">
                  <a:pos x="603" y="158"/>
                </a:cxn>
                <a:cxn ang="0">
                  <a:pos x="649" y="278"/>
                </a:cxn>
                <a:cxn ang="0">
                  <a:pos x="669" y="338"/>
                </a:cxn>
                <a:cxn ang="0">
                  <a:pos x="685" y="402"/>
                </a:cxn>
                <a:cxn ang="0">
                  <a:pos x="698" y="456"/>
                </a:cxn>
                <a:cxn ang="0">
                  <a:pos x="709" y="511"/>
                </a:cxn>
                <a:cxn ang="0">
                  <a:pos x="720" y="623"/>
                </a:cxn>
                <a:cxn ang="0">
                  <a:pos x="729" y="725"/>
                </a:cxn>
                <a:cxn ang="0">
                  <a:pos x="731" y="776"/>
                </a:cxn>
                <a:cxn ang="0">
                  <a:pos x="729" y="827"/>
                </a:cxn>
                <a:cxn ang="0">
                  <a:pos x="724" y="878"/>
                </a:cxn>
                <a:cxn ang="0">
                  <a:pos x="713" y="927"/>
                </a:cxn>
                <a:cxn ang="0">
                  <a:pos x="698" y="972"/>
                </a:cxn>
                <a:cxn ang="0">
                  <a:pos x="674" y="1014"/>
                </a:cxn>
                <a:cxn ang="0">
                  <a:pos x="649" y="1049"/>
                </a:cxn>
                <a:cxn ang="0">
                  <a:pos x="621" y="1078"/>
                </a:cxn>
                <a:cxn ang="0">
                  <a:pos x="590" y="1105"/>
                </a:cxn>
                <a:cxn ang="0">
                  <a:pos x="557" y="1125"/>
                </a:cxn>
                <a:cxn ang="0">
                  <a:pos x="519" y="1141"/>
                </a:cxn>
                <a:cxn ang="0">
                  <a:pos x="479" y="1152"/>
                </a:cxn>
                <a:cxn ang="0">
                  <a:pos x="439" y="1154"/>
                </a:cxn>
                <a:cxn ang="0">
                  <a:pos x="398" y="1150"/>
                </a:cxn>
                <a:cxn ang="0">
                  <a:pos x="367" y="1147"/>
                </a:cxn>
                <a:cxn ang="0">
                  <a:pos x="338" y="1143"/>
                </a:cxn>
                <a:cxn ang="0">
                  <a:pos x="278" y="1123"/>
                </a:cxn>
                <a:cxn ang="0">
                  <a:pos x="250" y="1112"/>
                </a:cxn>
                <a:cxn ang="0">
                  <a:pos x="223" y="1096"/>
                </a:cxn>
                <a:cxn ang="0">
                  <a:pos x="174" y="1058"/>
                </a:cxn>
                <a:cxn ang="0">
                  <a:pos x="135" y="1018"/>
                </a:cxn>
                <a:cxn ang="0">
                  <a:pos x="99" y="978"/>
                </a:cxn>
                <a:cxn ang="0">
                  <a:pos x="73" y="932"/>
                </a:cxn>
                <a:cxn ang="0">
                  <a:pos x="49" y="885"/>
                </a:cxn>
                <a:cxn ang="0">
                  <a:pos x="29" y="836"/>
                </a:cxn>
                <a:cxn ang="0">
                  <a:pos x="15" y="785"/>
                </a:cxn>
                <a:cxn ang="0">
                  <a:pos x="4" y="732"/>
                </a:cxn>
                <a:cxn ang="0">
                  <a:pos x="0" y="676"/>
                </a:cxn>
                <a:cxn ang="0">
                  <a:pos x="0" y="576"/>
                </a:cxn>
                <a:cxn ang="0">
                  <a:pos x="11" y="476"/>
                </a:cxn>
                <a:cxn ang="0">
                  <a:pos x="20" y="427"/>
                </a:cxn>
                <a:cxn ang="0">
                  <a:pos x="33" y="378"/>
                </a:cxn>
                <a:cxn ang="0">
                  <a:pos x="49" y="331"/>
                </a:cxn>
                <a:cxn ang="0">
                  <a:pos x="66" y="287"/>
                </a:cxn>
                <a:cxn ang="0">
                  <a:pos x="86" y="240"/>
                </a:cxn>
                <a:cxn ang="0">
                  <a:pos x="115" y="191"/>
                </a:cxn>
                <a:cxn ang="0">
                  <a:pos x="148" y="147"/>
                </a:cxn>
                <a:cxn ang="0">
                  <a:pos x="183" y="102"/>
                </a:cxn>
                <a:cxn ang="0">
                  <a:pos x="227" y="67"/>
                </a:cxn>
                <a:cxn ang="0">
                  <a:pos x="272" y="36"/>
                </a:cxn>
                <a:cxn ang="0">
                  <a:pos x="320" y="13"/>
                </a:cxn>
                <a:cxn ang="0">
                  <a:pos x="373" y="0"/>
                </a:cxn>
                <a:cxn ang="0">
                  <a:pos x="411" y="0"/>
                </a:cxn>
                <a:cxn ang="0">
                  <a:pos x="446" y="9"/>
                </a:cxn>
                <a:cxn ang="0">
                  <a:pos x="479" y="24"/>
                </a:cxn>
                <a:cxn ang="0">
                  <a:pos x="510" y="44"/>
                </a:cxn>
                <a:cxn ang="0">
                  <a:pos x="537" y="69"/>
                </a:cxn>
                <a:cxn ang="0">
                  <a:pos x="563" y="98"/>
                </a:cxn>
                <a:cxn ang="0">
                  <a:pos x="585" y="127"/>
                </a:cxn>
                <a:cxn ang="0">
                  <a:pos x="603" y="158"/>
                </a:cxn>
              </a:cxnLst>
              <a:rect l="0" t="0" r="r" b="b"/>
              <a:pathLst>
                <a:path w="732" h="1155">
                  <a:moveTo>
                    <a:pt x="603" y="158"/>
                  </a:moveTo>
                  <a:lnTo>
                    <a:pt x="649" y="278"/>
                  </a:lnTo>
                  <a:lnTo>
                    <a:pt x="669" y="338"/>
                  </a:lnTo>
                  <a:lnTo>
                    <a:pt x="685" y="402"/>
                  </a:lnTo>
                  <a:lnTo>
                    <a:pt x="698" y="456"/>
                  </a:lnTo>
                  <a:lnTo>
                    <a:pt x="709" y="511"/>
                  </a:lnTo>
                  <a:lnTo>
                    <a:pt x="720" y="623"/>
                  </a:lnTo>
                  <a:lnTo>
                    <a:pt x="729" y="725"/>
                  </a:lnTo>
                  <a:lnTo>
                    <a:pt x="731" y="776"/>
                  </a:lnTo>
                  <a:lnTo>
                    <a:pt x="729" y="827"/>
                  </a:lnTo>
                  <a:lnTo>
                    <a:pt x="724" y="878"/>
                  </a:lnTo>
                  <a:lnTo>
                    <a:pt x="713" y="927"/>
                  </a:lnTo>
                  <a:lnTo>
                    <a:pt x="698" y="972"/>
                  </a:lnTo>
                  <a:lnTo>
                    <a:pt x="674" y="1014"/>
                  </a:lnTo>
                  <a:lnTo>
                    <a:pt x="649" y="1049"/>
                  </a:lnTo>
                  <a:lnTo>
                    <a:pt x="621" y="1078"/>
                  </a:lnTo>
                  <a:lnTo>
                    <a:pt x="590" y="1105"/>
                  </a:lnTo>
                  <a:lnTo>
                    <a:pt x="557" y="1125"/>
                  </a:lnTo>
                  <a:lnTo>
                    <a:pt x="519" y="1141"/>
                  </a:lnTo>
                  <a:lnTo>
                    <a:pt x="479" y="1152"/>
                  </a:lnTo>
                  <a:lnTo>
                    <a:pt x="439" y="1154"/>
                  </a:lnTo>
                  <a:lnTo>
                    <a:pt x="398" y="1150"/>
                  </a:lnTo>
                  <a:lnTo>
                    <a:pt x="367" y="1147"/>
                  </a:lnTo>
                  <a:lnTo>
                    <a:pt x="338" y="1143"/>
                  </a:lnTo>
                  <a:lnTo>
                    <a:pt x="278" y="1123"/>
                  </a:lnTo>
                  <a:lnTo>
                    <a:pt x="250" y="1112"/>
                  </a:lnTo>
                  <a:lnTo>
                    <a:pt x="223" y="1096"/>
                  </a:lnTo>
                  <a:lnTo>
                    <a:pt x="174" y="1058"/>
                  </a:lnTo>
                  <a:lnTo>
                    <a:pt x="135" y="1018"/>
                  </a:lnTo>
                  <a:lnTo>
                    <a:pt x="99" y="978"/>
                  </a:lnTo>
                  <a:lnTo>
                    <a:pt x="73" y="932"/>
                  </a:lnTo>
                  <a:lnTo>
                    <a:pt x="49" y="885"/>
                  </a:lnTo>
                  <a:lnTo>
                    <a:pt x="29" y="836"/>
                  </a:lnTo>
                  <a:lnTo>
                    <a:pt x="15" y="785"/>
                  </a:lnTo>
                  <a:lnTo>
                    <a:pt x="4" y="732"/>
                  </a:lnTo>
                  <a:lnTo>
                    <a:pt x="0" y="676"/>
                  </a:lnTo>
                  <a:lnTo>
                    <a:pt x="0" y="576"/>
                  </a:lnTo>
                  <a:lnTo>
                    <a:pt x="11" y="476"/>
                  </a:lnTo>
                  <a:lnTo>
                    <a:pt x="20" y="427"/>
                  </a:lnTo>
                  <a:lnTo>
                    <a:pt x="33" y="378"/>
                  </a:lnTo>
                  <a:lnTo>
                    <a:pt x="49" y="331"/>
                  </a:lnTo>
                  <a:lnTo>
                    <a:pt x="66" y="287"/>
                  </a:lnTo>
                  <a:lnTo>
                    <a:pt x="86" y="240"/>
                  </a:lnTo>
                  <a:lnTo>
                    <a:pt x="115" y="191"/>
                  </a:lnTo>
                  <a:lnTo>
                    <a:pt x="148" y="147"/>
                  </a:lnTo>
                  <a:lnTo>
                    <a:pt x="183" y="102"/>
                  </a:lnTo>
                  <a:lnTo>
                    <a:pt x="227" y="67"/>
                  </a:lnTo>
                  <a:lnTo>
                    <a:pt x="272" y="36"/>
                  </a:lnTo>
                  <a:lnTo>
                    <a:pt x="320" y="13"/>
                  </a:lnTo>
                  <a:lnTo>
                    <a:pt x="373" y="0"/>
                  </a:lnTo>
                  <a:lnTo>
                    <a:pt x="411" y="0"/>
                  </a:lnTo>
                  <a:lnTo>
                    <a:pt x="446" y="9"/>
                  </a:lnTo>
                  <a:lnTo>
                    <a:pt x="479" y="24"/>
                  </a:lnTo>
                  <a:lnTo>
                    <a:pt x="510" y="44"/>
                  </a:lnTo>
                  <a:lnTo>
                    <a:pt x="537" y="69"/>
                  </a:lnTo>
                  <a:lnTo>
                    <a:pt x="563" y="98"/>
                  </a:lnTo>
                  <a:lnTo>
                    <a:pt x="585" y="127"/>
                  </a:lnTo>
                  <a:lnTo>
                    <a:pt x="603" y="158"/>
                  </a:lnTo>
                </a:path>
              </a:pathLst>
            </a:custGeom>
            <a:solidFill>
              <a:srgbClr val="000000"/>
            </a:solidFill>
            <a:ln w="9525" cap="rnd">
              <a:noFill/>
              <a:round/>
              <a:headEnd/>
              <a:tailEnd/>
            </a:ln>
            <a:effectLst/>
          </p:spPr>
          <p:txBody>
            <a:bodyPr/>
            <a:lstStyle/>
            <a:p>
              <a:endParaRPr lang="zh-CN" altLang="en-US"/>
            </a:p>
          </p:txBody>
        </p:sp>
        <p:sp>
          <p:nvSpPr>
            <p:cNvPr id="1710088" name="Freeform 8"/>
            <p:cNvSpPr>
              <a:spLocks/>
            </p:cNvSpPr>
            <p:nvPr/>
          </p:nvSpPr>
          <p:spPr bwMode="auto">
            <a:xfrm>
              <a:off x="4193" y="2377"/>
              <a:ext cx="688" cy="1110"/>
            </a:xfrm>
            <a:custGeom>
              <a:avLst/>
              <a:gdLst/>
              <a:ahLst/>
              <a:cxnLst>
                <a:cxn ang="0">
                  <a:pos x="568" y="153"/>
                </a:cxn>
                <a:cxn ang="0">
                  <a:pos x="594" y="218"/>
                </a:cxn>
                <a:cxn ang="0">
                  <a:pos x="619" y="284"/>
                </a:cxn>
                <a:cxn ang="0">
                  <a:pos x="638" y="353"/>
                </a:cxn>
                <a:cxn ang="0">
                  <a:pos x="654" y="422"/>
                </a:cxn>
                <a:cxn ang="0">
                  <a:pos x="667" y="493"/>
                </a:cxn>
                <a:cxn ang="0">
                  <a:pos x="678" y="567"/>
                </a:cxn>
                <a:cxn ang="0">
                  <a:pos x="687" y="716"/>
                </a:cxn>
                <a:cxn ang="0">
                  <a:pos x="687" y="773"/>
                </a:cxn>
                <a:cxn ang="0">
                  <a:pos x="683" y="833"/>
                </a:cxn>
                <a:cxn ang="0">
                  <a:pos x="676" y="862"/>
                </a:cxn>
                <a:cxn ang="0">
                  <a:pos x="669" y="891"/>
                </a:cxn>
                <a:cxn ang="0">
                  <a:pos x="658" y="918"/>
                </a:cxn>
                <a:cxn ang="0">
                  <a:pos x="645" y="942"/>
                </a:cxn>
                <a:cxn ang="0">
                  <a:pos x="630" y="971"/>
                </a:cxn>
                <a:cxn ang="0">
                  <a:pos x="614" y="998"/>
                </a:cxn>
                <a:cxn ang="0">
                  <a:pos x="596" y="1020"/>
                </a:cxn>
                <a:cxn ang="0">
                  <a:pos x="577" y="1040"/>
                </a:cxn>
                <a:cxn ang="0">
                  <a:pos x="532" y="1071"/>
                </a:cxn>
                <a:cxn ang="0">
                  <a:pos x="486" y="1096"/>
                </a:cxn>
                <a:cxn ang="0">
                  <a:pos x="433" y="1109"/>
                </a:cxn>
                <a:cxn ang="0">
                  <a:pos x="378" y="1109"/>
                </a:cxn>
                <a:cxn ang="0">
                  <a:pos x="325" y="1100"/>
                </a:cxn>
                <a:cxn ang="0">
                  <a:pos x="276" y="1085"/>
                </a:cxn>
                <a:cxn ang="0">
                  <a:pos x="230" y="1062"/>
                </a:cxn>
                <a:cxn ang="0">
                  <a:pos x="186" y="1031"/>
                </a:cxn>
                <a:cxn ang="0">
                  <a:pos x="146" y="996"/>
                </a:cxn>
                <a:cxn ang="0">
                  <a:pos x="108" y="956"/>
                </a:cxn>
                <a:cxn ang="0">
                  <a:pos x="82" y="911"/>
                </a:cxn>
                <a:cxn ang="0">
                  <a:pos x="53" y="858"/>
                </a:cxn>
                <a:cxn ang="0">
                  <a:pos x="31" y="800"/>
                </a:cxn>
                <a:cxn ang="0">
                  <a:pos x="13" y="740"/>
                </a:cxn>
                <a:cxn ang="0">
                  <a:pos x="4" y="678"/>
                </a:cxn>
                <a:cxn ang="0">
                  <a:pos x="0" y="613"/>
                </a:cxn>
                <a:cxn ang="0">
                  <a:pos x="2" y="549"/>
                </a:cxn>
                <a:cxn ang="0">
                  <a:pos x="9" y="484"/>
                </a:cxn>
                <a:cxn ang="0">
                  <a:pos x="20" y="422"/>
                </a:cxn>
                <a:cxn ang="0">
                  <a:pos x="29" y="378"/>
                </a:cxn>
                <a:cxn ang="0">
                  <a:pos x="40" y="336"/>
                </a:cxn>
                <a:cxn ang="0">
                  <a:pos x="73" y="253"/>
                </a:cxn>
                <a:cxn ang="0">
                  <a:pos x="115" y="176"/>
                </a:cxn>
                <a:cxn ang="0">
                  <a:pos x="139" y="138"/>
                </a:cxn>
                <a:cxn ang="0">
                  <a:pos x="166" y="102"/>
                </a:cxn>
                <a:cxn ang="0">
                  <a:pos x="186" y="80"/>
                </a:cxn>
                <a:cxn ang="0">
                  <a:pos x="208" y="62"/>
                </a:cxn>
                <a:cxn ang="0">
                  <a:pos x="230" y="47"/>
                </a:cxn>
                <a:cxn ang="0">
                  <a:pos x="254" y="33"/>
                </a:cxn>
                <a:cxn ang="0">
                  <a:pos x="303" y="13"/>
                </a:cxn>
                <a:cxn ang="0">
                  <a:pos x="356" y="0"/>
                </a:cxn>
                <a:cxn ang="0">
                  <a:pos x="391" y="2"/>
                </a:cxn>
                <a:cxn ang="0">
                  <a:pos x="424" y="11"/>
                </a:cxn>
                <a:cxn ang="0">
                  <a:pos x="455" y="27"/>
                </a:cxn>
                <a:cxn ang="0">
                  <a:pos x="482" y="47"/>
                </a:cxn>
                <a:cxn ang="0">
                  <a:pos x="508" y="69"/>
                </a:cxn>
                <a:cxn ang="0">
                  <a:pos x="530" y="96"/>
                </a:cxn>
                <a:cxn ang="0">
                  <a:pos x="550" y="124"/>
                </a:cxn>
                <a:cxn ang="0">
                  <a:pos x="568" y="153"/>
                </a:cxn>
              </a:cxnLst>
              <a:rect l="0" t="0" r="r" b="b"/>
              <a:pathLst>
                <a:path w="688" h="1110">
                  <a:moveTo>
                    <a:pt x="568" y="153"/>
                  </a:moveTo>
                  <a:lnTo>
                    <a:pt x="594" y="218"/>
                  </a:lnTo>
                  <a:lnTo>
                    <a:pt x="619" y="284"/>
                  </a:lnTo>
                  <a:lnTo>
                    <a:pt x="638" y="353"/>
                  </a:lnTo>
                  <a:lnTo>
                    <a:pt x="654" y="422"/>
                  </a:lnTo>
                  <a:lnTo>
                    <a:pt x="667" y="493"/>
                  </a:lnTo>
                  <a:lnTo>
                    <a:pt x="678" y="567"/>
                  </a:lnTo>
                  <a:lnTo>
                    <a:pt x="687" y="716"/>
                  </a:lnTo>
                  <a:lnTo>
                    <a:pt x="687" y="773"/>
                  </a:lnTo>
                  <a:lnTo>
                    <a:pt x="683" y="833"/>
                  </a:lnTo>
                  <a:lnTo>
                    <a:pt x="676" y="862"/>
                  </a:lnTo>
                  <a:lnTo>
                    <a:pt x="669" y="891"/>
                  </a:lnTo>
                  <a:lnTo>
                    <a:pt x="658" y="918"/>
                  </a:lnTo>
                  <a:lnTo>
                    <a:pt x="645" y="942"/>
                  </a:lnTo>
                  <a:lnTo>
                    <a:pt x="630" y="971"/>
                  </a:lnTo>
                  <a:lnTo>
                    <a:pt x="614" y="998"/>
                  </a:lnTo>
                  <a:lnTo>
                    <a:pt x="596" y="1020"/>
                  </a:lnTo>
                  <a:lnTo>
                    <a:pt x="577" y="1040"/>
                  </a:lnTo>
                  <a:lnTo>
                    <a:pt x="532" y="1071"/>
                  </a:lnTo>
                  <a:lnTo>
                    <a:pt x="486" y="1096"/>
                  </a:lnTo>
                  <a:lnTo>
                    <a:pt x="433" y="1109"/>
                  </a:lnTo>
                  <a:lnTo>
                    <a:pt x="378" y="1109"/>
                  </a:lnTo>
                  <a:lnTo>
                    <a:pt x="325" y="1100"/>
                  </a:lnTo>
                  <a:lnTo>
                    <a:pt x="276" y="1085"/>
                  </a:lnTo>
                  <a:lnTo>
                    <a:pt x="230" y="1062"/>
                  </a:lnTo>
                  <a:lnTo>
                    <a:pt x="186" y="1031"/>
                  </a:lnTo>
                  <a:lnTo>
                    <a:pt x="146" y="996"/>
                  </a:lnTo>
                  <a:lnTo>
                    <a:pt x="108" y="956"/>
                  </a:lnTo>
                  <a:lnTo>
                    <a:pt x="82" y="911"/>
                  </a:lnTo>
                  <a:lnTo>
                    <a:pt x="53" y="858"/>
                  </a:lnTo>
                  <a:lnTo>
                    <a:pt x="31" y="800"/>
                  </a:lnTo>
                  <a:lnTo>
                    <a:pt x="13" y="740"/>
                  </a:lnTo>
                  <a:lnTo>
                    <a:pt x="4" y="678"/>
                  </a:lnTo>
                  <a:lnTo>
                    <a:pt x="0" y="613"/>
                  </a:lnTo>
                  <a:lnTo>
                    <a:pt x="2" y="549"/>
                  </a:lnTo>
                  <a:lnTo>
                    <a:pt x="9" y="484"/>
                  </a:lnTo>
                  <a:lnTo>
                    <a:pt x="20" y="422"/>
                  </a:lnTo>
                  <a:lnTo>
                    <a:pt x="29" y="378"/>
                  </a:lnTo>
                  <a:lnTo>
                    <a:pt x="40" y="336"/>
                  </a:lnTo>
                  <a:lnTo>
                    <a:pt x="73" y="253"/>
                  </a:lnTo>
                  <a:lnTo>
                    <a:pt x="115" y="176"/>
                  </a:lnTo>
                  <a:lnTo>
                    <a:pt x="139" y="138"/>
                  </a:lnTo>
                  <a:lnTo>
                    <a:pt x="166" y="102"/>
                  </a:lnTo>
                  <a:lnTo>
                    <a:pt x="186" y="80"/>
                  </a:lnTo>
                  <a:lnTo>
                    <a:pt x="208" y="62"/>
                  </a:lnTo>
                  <a:lnTo>
                    <a:pt x="230" y="47"/>
                  </a:lnTo>
                  <a:lnTo>
                    <a:pt x="254" y="33"/>
                  </a:lnTo>
                  <a:lnTo>
                    <a:pt x="303" y="13"/>
                  </a:lnTo>
                  <a:lnTo>
                    <a:pt x="356" y="0"/>
                  </a:lnTo>
                  <a:lnTo>
                    <a:pt x="391" y="2"/>
                  </a:lnTo>
                  <a:lnTo>
                    <a:pt x="424" y="11"/>
                  </a:lnTo>
                  <a:lnTo>
                    <a:pt x="455" y="27"/>
                  </a:lnTo>
                  <a:lnTo>
                    <a:pt x="482" y="47"/>
                  </a:lnTo>
                  <a:lnTo>
                    <a:pt x="508" y="69"/>
                  </a:lnTo>
                  <a:lnTo>
                    <a:pt x="530" y="96"/>
                  </a:lnTo>
                  <a:lnTo>
                    <a:pt x="550" y="124"/>
                  </a:lnTo>
                  <a:lnTo>
                    <a:pt x="568" y="153"/>
                  </a:lnTo>
                </a:path>
              </a:pathLst>
            </a:custGeom>
            <a:solidFill>
              <a:srgbClr val="EDF7F7"/>
            </a:solidFill>
            <a:ln w="9525" cap="rnd">
              <a:noFill/>
              <a:round/>
              <a:headEnd/>
              <a:tailEnd/>
            </a:ln>
            <a:effectLst/>
          </p:spPr>
          <p:txBody>
            <a:bodyPr/>
            <a:lstStyle/>
            <a:p>
              <a:endParaRPr lang="zh-CN" altLang="en-US"/>
            </a:p>
          </p:txBody>
        </p:sp>
        <p:sp>
          <p:nvSpPr>
            <p:cNvPr id="1710089" name="Freeform 9"/>
            <p:cNvSpPr>
              <a:spLocks/>
            </p:cNvSpPr>
            <p:nvPr/>
          </p:nvSpPr>
          <p:spPr bwMode="auto">
            <a:xfrm>
              <a:off x="4270" y="2447"/>
              <a:ext cx="291" cy="788"/>
            </a:xfrm>
            <a:custGeom>
              <a:avLst/>
              <a:gdLst/>
              <a:ahLst/>
              <a:cxnLst>
                <a:cxn ang="0">
                  <a:pos x="262" y="20"/>
                </a:cxn>
                <a:cxn ang="0">
                  <a:pos x="273" y="75"/>
                </a:cxn>
                <a:cxn ang="0">
                  <a:pos x="279" y="130"/>
                </a:cxn>
                <a:cxn ang="0">
                  <a:pos x="264" y="166"/>
                </a:cxn>
                <a:cxn ang="0">
                  <a:pos x="258" y="241"/>
                </a:cxn>
                <a:cxn ang="0">
                  <a:pos x="273" y="356"/>
                </a:cxn>
                <a:cxn ang="0">
                  <a:pos x="266" y="440"/>
                </a:cxn>
                <a:cxn ang="0">
                  <a:pos x="262" y="455"/>
                </a:cxn>
                <a:cxn ang="0">
                  <a:pos x="275" y="478"/>
                </a:cxn>
                <a:cxn ang="0">
                  <a:pos x="290" y="535"/>
                </a:cxn>
                <a:cxn ang="0">
                  <a:pos x="288" y="575"/>
                </a:cxn>
                <a:cxn ang="0">
                  <a:pos x="273" y="626"/>
                </a:cxn>
                <a:cxn ang="0">
                  <a:pos x="245" y="648"/>
                </a:cxn>
                <a:cxn ang="0">
                  <a:pos x="215" y="646"/>
                </a:cxn>
                <a:cxn ang="0">
                  <a:pos x="185" y="665"/>
                </a:cxn>
                <a:cxn ang="0">
                  <a:pos x="129" y="703"/>
                </a:cxn>
                <a:cxn ang="0">
                  <a:pos x="95" y="718"/>
                </a:cxn>
                <a:cxn ang="0">
                  <a:pos x="97" y="736"/>
                </a:cxn>
                <a:cxn ang="0">
                  <a:pos x="86" y="756"/>
                </a:cxn>
                <a:cxn ang="0">
                  <a:pos x="52" y="776"/>
                </a:cxn>
                <a:cxn ang="0">
                  <a:pos x="0" y="787"/>
                </a:cxn>
                <a:cxn ang="0">
                  <a:pos x="4" y="754"/>
                </a:cxn>
                <a:cxn ang="0">
                  <a:pos x="17" y="694"/>
                </a:cxn>
                <a:cxn ang="0">
                  <a:pos x="28" y="681"/>
                </a:cxn>
                <a:cxn ang="0">
                  <a:pos x="47" y="679"/>
                </a:cxn>
                <a:cxn ang="0">
                  <a:pos x="82" y="650"/>
                </a:cxn>
                <a:cxn ang="0">
                  <a:pos x="125" y="590"/>
                </a:cxn>
                <a:cxn ang="0">
                  <a:pos x="157" y="570"/>
                </a:cxn>
                <a:cxn ang="0">
                  <a:pos x="165" y="570"/>
                </a:cxn>
                <a:cxn ang="0">
                  <a:pos x="165" y="537"/>
                </a:cxn>
                <a:cxn ang="0">
                  <a:pos x="180" y="480"/>
                </a:cxn>
                <a:cxn ang="0">
                  <a:pos x="189" y="420"/>
                </a:cxn>
                <a:cxn ang="0">
                  <a:pos x="189" y="351"/>
                </a:cxn>
                <a:cxn ang="0">
                  <a:pos x="221" y="183"/>
                </a:cxn>
                <a:cxn ang="0">
                  <a:pos x="195" y="139"/>
                </a:cxn>
                <a:cxn ang="0">
                  <a:pos x="198" y="119"/>
                </a:cxn>
                <a:cxn ang="0">
                  <a:pos x="223" y="60"/>
                </a:cxn>
                <a:cxn ang="0">
                  <a:pos x="260" y="0"/>
                </a:cxn>
              </a:cxnLst>
              <a:rect l="0" t="0" r="r" b="b"/>
              <a:pathLst>
                <a:path w="291" h="788">
                  <a:moveTo>
                    <a:pt x="260" y="0"/>
                  </a:moveTo>
                  <a:lnTo>
                    <a:pt x="262" y="20"/>
                  </a:lnTo>
                  <a:lnTo>
                    <a:pt x="264" y="38"/>
                  </a:lnTo>
                  <a:lnTo>
                    <a:pt x="273" y="75"/>
                  </a:lnTo>
                  <a:lnTo>
                    <a:pt x="279" y="113"/>
                  </a:lnTo>
                  <a:lnTo>
                    <a:pt x="279" y="130"/>
                  </a:lnTo>
                  <a:lnTo>
                    <a:pt x="273" y="148"/>
                  </a:lnTo>
                  <a:lnTo>
                    <a:pt x="264" y="166"/>
                  </a:lnTo>
                  <a:lnTo>
                    <a:pt x="253" y="183"/>
                  </a:lnTo>
                  <a:lnTo>
                    <a:pt x="258" y="241"/>
                  </a:lnTo>
                  <a:lnTo>
                    <a:pt x="266" y="298"/>
                  </a:lnTo>
                  <a:lnTo>
                    <a:pt x="273" y="356"/>
                  </a:lnTo>
                  <a:lnTo>
                    <a:pt x="273" y="413"/>
                  </a:lnTo>
                  <a:lnTo>
                    <a:pt x="266" y="440"/>
                  </a:lnTo>
                  <a:lnTo>
                    <a:pt x="262" y="451"/>
                  </a:lnTo>
                  <a:lnTo>
                    <a:pt x="262" y="455"/>
                  </a:lnTo>
                  <a:lnTo>
                    <a:pt x="264" y="462"/>
                  </a:lnTo>
                  <a:lnTo>
                    <a:pt x="275" y="478"/>
                  </a:lnTo>
                  <a:lnTo>
                    <a:pt x="284" y="495"/>
                  </a:lnTo>
                  <a:lnTo>
                    <a:pt x="290" y="535"/>
                  </a:lnTo>
                  <a:lnTo>
                    <a:pt x="290" y="555"/>
                  </a:lnTo>
                  <a:lnTo>
                    <a:pt x="288" y="575"/>
                  </a:lnTo>
                  <a:lnTo>
                    <a:pt x="279" y="612"/>
                  </a:lnTo>
                  <a:lnTo>
                    <a:pt x="273" y="626"/>
                  </a:lnTo>
                  <a:lnTo>
                    <a:pt x="260" y="639"/>
                  </a:lnTo>
                  <a:lnTo>
                    <a:pt x="245" y="648"/>
                  </a:lnTo>
                  <a:lnTo>
                    <a:pt x="232" y="650"/>
                  </a:lnTo>
                  <a:lnTo>
                    <a:pt x="215" y="646"/>
                  </a:lnTo>
                  <a:lnTo>
                    <a:pt x="202" y="634"/>
                  </a:lnTo>
                  <a:lnTo>
                    <a:pt x="185" y="665"/>
                  </a:lnTo>
                  <a:lnTo>
                    <a:pt x="159" y="688"/>
                  </a:lnTo>
                  <a:lnTo>
                    <a:pt x="129" y="703"/>
                  </a:lnTo>
                  <a:lnTo>
                    <a:pt x="99" y="714"/>
                  </a:lnTo>
                  <a:lnTo>
                    <a:pt x="95" y="718"/>
                  </a:lnTo>
                  <a:lnTo>
                    <a:pt x="95" y="727"/>
                  </a:lnTo>
                  <a:lnTo>
                    <a:pt x="97" y="736"/>
                  </a:lnTo>
                  <a:lnTo>
                    <a:pt x="95" y="743"/>
                  </a:lnTo>
                  <a:lnTo>
                    <a:pt x="86" y="756"/>
                  </a:lnTo>
                  <a:lnTo>
                    <a:pt x="77" y="765"/>
                  </a:lnTo>
                  <a:lnTo>
                    <a:pt x="52" y="776"/>
                  </a:lnTo>
                  <a:lnTo>
                    <a:pt x="26" y="780"/>
                  </a:lnTo>
                  <a:lnTo>
                    <a:pt x="0" y="787"/>
                  </a:lnTo>
                  <a:lnTo>
                    <a:pt x="0" y="769"/>
                  </a:lnTo>
                  <a:lnTo>
                    <a:pt x="4" y="754"/>
                  </a:lnTo>
                  <a:lnTo>
                    <a:pt x="11" y="718"/>
                  </a:lnTo>
                  <a:lnTo>
                    <a:pt x="17" y="694"/>
                  </a:lnTo>
                  <a:lnTo>
                    <a:pt x="26" y="685"/>
                  </a:lnTo>
                  <a:lnTo>
                    <a:pt x="28" y="681"/>
                  </a:lnTo>
                  <a:lnTo>
                    <a:pt x="34" y="679"/>
                  </a:lnTo>
                  <a:lnTo>
                    <a:pt x="47" y="679"/>
                  </a:lnTo>
                  <a:lnTo>
                    <a:pt x="58" y="681"/>
                  </a:lnTo>
                  <a:lnTo>
                    <a:pt x="82" y="650"/>
                  </a:lnTo>
                  <a:lnTo>
                    <a:pt x="101" y="619"/>
                  </a:lnTo>
                  <a:lnTo>
                    <a:pt x="125" y="590"/>
                  </a:lnTo>
                  <a:lnTo>
                    <a:pt x="140" y="579"/>
                  </a:lnTo>
                  <a:lnTo>
                    <a:pt x="157" y="570"/>
                  </a:lnTo>
                  <a:lnTo>
                    <a:pt x="163" y="570"/>
                  </a:lnTo>
                  <a:lnTo>
                    <a:pt x="165" y="570"/>
                  </a:lnTo>
                  <a:lnTo>
                    <a:pt x="168" y="568"/>
                  </a:lnTo>
                  <a:lnTo>
                    <a:pt x="165" y="537"/>
                  </a:lnTo>
                  <a:lnTo>
                    <a:pt x="170" y="506"/>
                  </a:lnTo>
                  <a:lnTo>
                    <a:pt x="180" y="480"/>
                  </a:lnTo>
                  <a:lnTo>
                    <a:pt x="198" y="455"/>
                  </a:lnTo>
                  <a:lnTo>
                    <a:pt x="189" y="420"/>
                  </a:lnTo>
                  <a:lnTo>
                    <a:pt x="189" y="385"/>
                  </a:lnTo>
                  <a:lnTo>
                    <a:pt x="189" y="351"/>
                  </a:lnTo>
                  <a:lnTo>
                    <a:pt x="195" y="316"/>
                  </a:lnTo>
                  <a:lnTo>
                    <a:pt x="221" y="183"/>
                  </a:lnTo>
                  <a:lnTo>
                    <a:pt x="202" y="155"/>
                  </a:lnTo>
                  <a:lnTo>
                    <a:pt x="195" y="139"/>
                  </a:lnTo>
                  <a:lnTo>
                    <a:pt x="193" y="133"/>
                  </a:lnTo>
                  <a:lnTo>
                    <a:pt x="198" y="119"/>
                  </a:lnTo>
                  <a:lnTo>
                    <a:pt x="208" y="88"/>
                  </a:lnTo>
                  <a:lnTo>
                    <a:pt x="223" y="60"/>
                  </a:lnTo>
                  <a:lnTo>
                    <a:pt x="258" y="0"/>
                  </a:lnTo>
                  <a:lnTo>
                    <a:pt x="260" y="0"/>
                  </a:lnTo>
                </a:path>
              </a:pathLst>
            </a:custGeom>
            <a:solidFill>
              <a:srgbClr val="000000"/>
            </a:solidFill>
            <a:ln w="9525" cap="rnd">
              <a:noFill/>
              <a:round/>
              <a:headEnd/>
              <a:tailEnd/>
            </a:ln>
            <a:effectLst/>
          </p:spPr>
          <p:txBody>
            <a:bodyPr/>
            <a:lstStyle/>
            <a:p>
              <a:endParaRPr lang="zh-CN" altLang="en-US"/>
            </a:p>
          </p:txBody>
        </p:sp>
        <p:sp>
          <p:nvSpPr>
            <p:cNvPr id="1710090" name="Freeform 10"/>
            <p:cNvSpPr>
              <a:spLocks/>
            </p:cNvSpPr>
            <p:nvPr/>
          </p:nvSpPr>
          <p:spPr bwMode="auto">
            <a:xfrm>
              <a:off x="3586" y="2530"/>
              <a:ext cx="314" cy="399"/>
            </a:xfrm>
            <a:custGeom>
              <a:avLst/>
              <a:gdLst/>
              <a:ahLst/>
              <a:cxnLst>
                <a:cxn ang="0">
                  <a:pos x="190" y="37"/>
                </a:cxn>
                <a:cxn ang="0">
                  <a:pos x="147" y="37"/>
                </a:cxn>
                <a:cxn ang="0">
                  <a:pos x="110" y="41"/>
                </a:cxn>
                <a:cxn ang="0">
                  <a:pos x="145" y="57"/>
                </a:cxn>
                <a:cxn ang="0">
                  <a:pos x="160" y="96"/>
                </a:cxn>
                <a:cxn ang="0">
                  <a:pos x="121" y="96"/>
                </a:cxn>
                <a:cxn ang="0">
                  <a:pos x="71" y="100"/>
                </a:cxn>
                <a:cxn ang="0">
                  <a:pos x="73" y="113"/>
                </a:cxn>
                <a:cxn ang="0">
                  <a:pos x="112" y="115"/>
                </a:cxn>
                <a:cxn ang="0">
                  <a:pos x="138" y="148"/>
                </a:cxn>
                <a:cxn ang="0">
                  <a:pos x="166" y="191"/>
                </a:cxn>
                <a:cxn ang="0">
                  <a:pos x="121" y="213"/>
                </a:cxn>
                <a:cxn ang="0">
                  <a:pos x="58" y="170"/>
                </a:cxn>
                <a:cxn ang="0">
                  <a:pos x="58" y="191"/>
                </a:cxn>
                <a:cxn ang="0">
                  <a:pos x="47" y="196"/>
                </a:cxn>
                <a:cxn ang="0">
                  <a:pos x="35" y="204"/>
                </a:cxn>
                <a:cxn ang="0">
                  <a:pos x="73" y="217"/>
                </a:cxn>
                <a:cxn ang="0">
                  <a:pos x="101" y="226"/>
                </a:cxn>
                <a:cxn ang="0">
                  <a:pos x="160" y="228"/>
                </a:cxn>
                <a:cxn ang="0">
                  <a:pos x="196" y="194"/>
                </a:cxn>
                <a:cxn ang="0">
                  <a:pos x="220" y="187"/>
                </a:cxn>
                <a:cxn ang="0">
                  <a:pos x="257" y="141"/>
                </a:cxn>
                <a:cxn ang="0">
                  <a:pos x="281" y="107"/>
                </a:cxn>
                <a:cxn ang="0">
                  <a:pos x="268" y="104"/>
                </a:cxn>
                <a:cxn ang="0">
                  <a:pos x="263" y="80"/>
                </a:cxn>
                <a:cxn ang="0">
                  <a:pos x="253" y="102"/>
                </a:cxn>
                <a:cxn ang="0">
                  <a:pos x="240" y="139"/>
                </a:cxn>
                <a:cxn ang="0">
                  <a:pos x="207" y="174"/>
                </a:cxn>
                <a:cxn ang="0">
                  <a:pos x="175" y="170"/>
                </a:cxn>
                <a:cxn ang="0">
                  <a:pos x="160" y="139"/>
                </a:cxn>
                <a:cxn ang="0">
                  <a:pos x="188" y="91"/>
                </a:cxn>
                <a:cxn ang="0">
                  <a:pos x="220" y="35"/>
                </a:cxn>
                <a:cxn ang="0">
                  <a:pos x="261" y="28"/>
                </a:cxn>
                <a:cxn ang="0">
                  <a:pos x="287" y="76"/>
                </a:cxn>
                <a:cxn ang="0">
                  <a:pos x="313" y="152"/>
                </a:cxn>
                <a:cxn ang="0">
                  <a:pos x="304" y="202"/>
                </a:cxn>
                <a:cxn ang="0">
                  <a:pos x="257" y="268"/>
                </a:cxn>
                <a:cxn ang="0">
                  <a:pos x="229" y="309"/>
                </a:cxn>
                <a:cxn ang="0">
                  <a:pos x="194" y="326"/>
                </a:cxn>
                <a:cxn ang="0">
                  <a:pos x="216" y="333"/>
                </a:cxn>
                <a:cxn ang="0">
                  <a:pos x="276" y="287"/>
                </a:cxn>
                <a:cxn ang="0">
                  <a:pos x="287" y="265"/>
                </a:cxn>
                <a:cxn ang="0">
                  <a:pos x="307" y="302"/>
                </a:cxn>
                <a:cxn ang="0">
                  <a:pos x="281" y="359"/>
                </a:cxn>
                <a:cxn ang="0">
                  <a:pos x="231" y="387"/>
                </a:cxn>
                <a:cxn ang="0">
                  <a:pos x="138" y="396"/>
                </a:cxn>
                <a:cxn ang="0">
                  <a:pos x="99" y="368"/>
                </a:cxn>
                <a:cxn ang="0">
                  <a:pos x="106" y="331"/>
                </a:cxn>
                <a:cxn ang="0">
                  <a:pos x="153" y="339"/>
                </a:cxn>
                <a:cxn ang="0">
                  <a:pos x="145" y="326"/>
                </a:cxn>
                <a:cxn ang="0">
                  <a:pos x="73" y="276"/>
                </a:cxn>
                <a:cxn ang="0">
                  <a:pos x="9" y="211"/>
                </a:cxn>
                <a:cxn ang="0">
                  <a:pos x="9" y="139"/>
                </a:cxn>
                <a:cxn ang="0">
                  <a:pos x="37" y="76"/>
                </a:cxn>
                <a:cxn ang="0">
                  <a:pos x="63" y="59"/>
                </a:cxn>
                <a:cxn ang="0">
                  <a:pos x="73" y="37"/>
                </a:cxn>
                <a:cxn ang="0">
                  <a:pos x="110" y="4"/>
                </a:cxn>
                <a:cxn ang="0">
                  <a:pos x="171" y="13"/>
                </a:cxn>
              </a:cxnLst>
              <a:rect l="0" t="0" r="r" b="b"/>
              <a:pathLst>
                <a:path w="314" h="399">
                  <a:moveTo>
                    <a:pt x="192" y="22"/>
                  </a:moveTo>
                  <a:lnTo>
                    <a:pt x="192" y="30"/>
                  </a:lnTo>
                  <a:lnTo>
                    <a:pt x="190" y="37"/>
                  </a:lnTo>
                  <a:lnTo>
                    <a:pt x="183" y="52"/>
                  </a:lnTo>
                  <a:lnTo>
                    <a:pt x="166" y="43"/>
                  </a:lnTo>
                  <a:lnTo>
                    <a:pt x="147" y="37"/>
                  </a:lnTo>
                  <a:lnTo>
                    <a:pt x="127" y="35"/>
                  </a:lnTo>
                  <a:lnTo>
                    <a:pt x="119" y="37"/>
                  </a:lnTo>
                  <a:lnTo>
                    <a:pt x="110" y="41"/>
                  </a:lnTo>
                  <a:lnTo>
                    <a:pt x="117" y="48"/>
                  </a:lnTo>
                  <a:lnTo>
                    <a:pt x="125" y="52"/>
                  </a:lnTo>
                  <a:lnTo>
                    <a:pt x="145" y="57"/>
                  </a:lnTo>
                  <a:lnTo>
                    <a:pt x="160" y="67"/>
                  </a:lnTo>
                  <a:lnTo>
                    <a:pt x="171" y="78"/>
                  </a:lnTo>
                  <a:lnTo>
                    <a:pt x="160" y="96"/>
                  </a:lnTo>
                  <a:lnTo>
                    <a:pt x="147" y="111"/>
                  </a:lnTo>
                  <a:lnTo>
                    <a:pt x="134" y="102"/>
                  </a:lnTo>
                  <a:lnTo>
                    <a:pt x="121" y="96"/>
                  </a:lnTo>
                  <a:lnTo>
                    <a:pt x="106" y="91"/>
                  </a:lnTo>
                  <a:lnTo>
                    <a:pt x="89" y="91"/>
                  </a:lnTo>
                  <a:lnTo>
                    <a:pt x="71" y="100"/>
                  </a:lnTo>
                  <a:lnTo>
                    <a:pt x="65" y="104"/>
                  </a:lnTo>
                  <a:lnTo>
                    <a:pt x="60" y="111"/>
                  </a:lnTo>
                  <a:lnTo>
                    <a:pt x="73" y="113"/>
                  </a:lnTo>
                  <a:lnTo>
                    <a:pt x="86" y="113"/>
                  </a:lnTo>
                  <a:lnTo>
                    <a:pt x="99" y="113"/>
                  </a:lnTo>
                  <a:lnTo>
                    <a:pt x="112" y="115"/>
                  </a:lnTo>
                  <a:lnTo>
                    <a:pt x="125" y="122"/>
                  </a:lnTo>
                  <a:lnTo>
                    <a:pt x="138" y="130"/>
                  </a:lnTo>
                  <a:lnTo>
                    <a:pt x="138" y="148"/>
                  </a:lnTo>
                  <a:lnTo>
                    <a:pt x="142" y="165"/>
                  </a:lnTo>
                  <a:lnTo>
                    <a:pt x="151" y="181"/>
                  </a:lnTo>
                  <a:lnTo>
                    <a:pt x="166" y="191"/>
                  </a:lnTo>
                  <a:lnTo>
                    <a:pt x="158" y="204"/>
                  </a:lnTo>
                  <a:lnTo>
                    <a:pt x="147" y="213"/>
                  </a:lnTo>
                  <a:lnTo>
                    <a:pt x="121" y="213"/>
                  </a:lnTo>
                  <a:lnTo>
                    <a:pt x="97" y="204"/>
                  </a:lnTo>
                  <a:lnTo>
                    <a:pt x="76" y="189"/>
                  </a:lnTo>
                  <a:lnTo>
                    <a:pt x="58" y="170"/>
                  </a:lnTo>
                  <a:lnTo>
                    <a:pt x="56" y="174"/>
                  </a:lnTo>
                  <a:lnTo>
                    <a:pt x="56" y="181"/>
                  </a:lnTo>
                  <a:lnTo>
                    <a:pt x="58" y="191"/>
                  </a:lnTo>
                  <a:lnTo>
                    <a:pt x="63" y="194"/>
                  </a:lnTo>
                  <a:lnTo>
                    <a:pt x="65" y="200"/>
                  </a:lnTo>
                  <a:lnTo>
                    <a:pt x="47" y="196"/>
                  </a:lnTo>
                  <a:lnTo>
                    <a:pt x="32" y="191"/>
                  </a:lnTo>
                  <a:lnTo>
                    <a:pt x="30" y="198"/>
                  </a:lnTo>
                  <a:lnTo>
                    <a:pt x="35" y="204"/>
                  </a:lnTo>
                  <a:lnTo>
                    <a:pt x="43" y="213"/>
                  </a:lnTo>
                  <a:lnTo>
                    <a:pt x="58" y="217"/>
                  </a:lnTo>
                  <a:lnTo>
                    <a:pt x="73" y="217"/>
                  </a:lnTo>
                  <a:lnTo>
                    <a:pt x="89" y="217"/>
                  </a:lnTo>
                  <a:lnTo>
                    <a:pt x="95" y="222"/>
                  </a:lnTo>
                  <a:lnTo>
                    <a:pt x="101" y="226"/>
                  </a:lnTo>
                  <a:lnTo>
                    <a:pt x="121" y="231"/>
                  </a:lnTo>
                  <a:lnTo>
                    <a:pt x="140" y="233"/>
                  </a:lnTo>
                  <a:lnTo>
                    <a:pt x="160" y="228"/>
                  </a:lnTo>
                  <a:lnTo>
                    <a:pt x="177" y="217"/>
                  </a:lnTo>
                  <a:lnTo>
                    <a:pt x="190" y="200"/>
                  </a:lnTo>
                  <a:lnTo>
                    <a:pt x="196" y="194"/>
                  </a:lnTo>
                  <a:lnTo>
                    <a:pt x="199" y="191"/>
                  </a:lnTo>
                  <a:lnTo>
                    <a:pt x="207" y="191"/>
                  </a:lnTo>
                  <a:lnTo>
                    <a:pt x="220" y="187"/>
                  </a:lnTo>
                  <a:lnTo>
                    <a:pt x="229" y="181"/>
                  </a:lnTo>
                  <a:lnTo>
                    <a:pt x="244" y="161"/>
                  </a:lnTo>
                  <a:lnTo>
                    <a:pt x="257" y="141"/>
                  </a:lnTo>
                  <a:lnTo>
                    <a:pt x="274" y="126"/>
                  </a:lnTo>
                  <a:lnTo>
                    <a:pt x="281" y="117"/>
                  </a:lnTo>
                  <a:lnTo>
                    <a:pt x="281" y="107"/>
                  </a:lnTo>
                  <a:lnTo>
                    <a:pt x="276" y="102"/>
                  </a:lnTo>
                  <a:lnTo>
                    <a:pt x="272" y="100"/>
                  </a:lnTo>
                  <a:lnTo>
                    <a:pt x="268" y="104"/>
                  </a:lnTo>
                  <a:lnTo>
                    <a:pt x="268" y="100"/>
                  </a:lnTo>
                  <a:lnTo>
                    <a:pt x="266" y="85"/>
                  </a:lnTo>
                  <a:lnTo>
                    <a:pt x="263" y="80"/>
                  </a:lnTo>
                  <a:lnTo>
                    <a:pt x="257" y="78"/>
                  </a:lnTo>
                  <a:lnTo>
                    <a:pt x="253" y="89"/>
                  </a:lnTo>
                  <a:lnTo>
                    <a:pt x="253" y="102"/>
                  </a:lnTo>
                  <a:lnTo>
                    <a:pt x="253" y="113"/>
                  </a:lnTo>
                  <a:lnTo>
                    <a:pt x="244" y="124"/>
                  </a:lnTo>
                  <a:lnTo>
                    <a:pt x="240" y="139"/>
                  </a:lnTo>
                  <a:lnTo>
                    <a:pt x="231" y="152"/>
                  </a:lnTo>
                  <a:lnTo>
                    <a:pt x="220" y="165"/>
                  </a:lnTo>
                  <a:lnTo>
                    <a:pt x="207" y="174"/>
                  </a:lnTo>
                  <a:lnTo>
                    <a:pt x="199" y="176"/>
                  </a:lnTo>
                  <a:lnTo>
                    <a:pt x="190" y="174"/>
                  </a:lnTo>
                  <a:lnTo>
                    <a:pt x="175" y="170"/>
                  </a:lnTo>
                  <a:lnTo>
                    <a:pt x="166" y="161"/>
                  </a:lnTo>
                  <a:lnTo>
                    <a:pt x="162" y="150"/>
                  </a:lnTo>
                  <a:lnTo>
                    <a:pt x="160" y="139"/>
                  </a:lnTo>
                  <a:lnTo>
                    <a:pt x="160" y="126"/>
                  </a:lnTo>
                  <a:lnTo>
                    <a:pt x="173" y="109"/>
                  </a:lnTo>
                  <a:lnTo>
                    <a:pt x="188" y="91"/>
                  </a:lnTo>
                  <a:lnTo>
                    <a:pt x="203" y="74"/>
                  </a:lnTo>
                  <a:lnTo>
                    <a:pt x="209" y="52"/>
                  </a:lnTo>
                  <a:lnTo>
                    <a:pt x="220" y="35"/>
                  </a:lnTo>
                  <a:lnTo>
                    <a:pt x="237" y="22"/>
                  </a:lnTo>
                  <a:lnTo>
                    <a:pt x="248" y="24"/>
                  </a:lnTo>
                  <a:lnTo>
                    <a:pt x="261" y="28"/>
                  </a:lnTo>
                  <a:lnTo>
                    <a:pt x="270" y="37"/>
                  </a:lnTo>
                  <a:lnTo>
                    <a:pt x="276" y="46"/>
                  </a:lnTo>
                  <a:lnTo>
                    <a:pt x="287" y="76"/>
                  </a:lnTo>
                  <a:lnTo>
                    <a:pt x="302" y="107"/>
                  </a:lnTo>
                  <a:lnTo>
                    <a:pt x="311" y="135"/>
                  </a:lnTo>
                  <a:lnTo>
                    <a:pt x="313" y="152"/>
                  </a:lnTo>
                  <a:lnTo>
                    <a:pt x="311" y="170"/>
                  </a:lnTo>
                  <a:lnTo>
                    <a:pt x="311" y="187"/>
                  </a:lnTo>
                  <a:lnTo>
                    <a:pt x="304" y="202"/>
                  </a:lnTo>
                  <a:lnTo>
                    <a:pt x="287" y="228"/>
                  </a:lnTo>
                  <a:lnTo>
                    <a:pt x="266" y="254"/>
                  </a:lnTo>
                  <a:lnTo>
                    <a:pt x="257" y="268"/>
                  </a:lnTo>
                  <a:lnTo>
                    <a:pt x="250" y="283"/>
                  </a:lnTo>
                  <a:lnTo>
                    <a:pt x="242" y="296"/>
                  </a:lnTo>
                  <a:lnTo>
                    <a:pt x="229" y="309"/>
                  </a:lnTo>
                  <a:lnTo>
                    <a:pt x="214" y="318"/>
                  </a:lnTo>
                  <a:lnTo>
                    <a:pt x="196" y="322"/>
                  </a:lnTo>
                  <a:lnTo>
                    <a:pt x="194" y="326"/>
                  </a:lnTo>
                  <a:lnTo>
                    <a:pt x="194" y="331"/>
                  </a:lnTo>
                  <a:lnTo>
                    <a:pt x="203" y="335"/>
                  </a:lnTo>
                  <a:lnTo>
                    <a:pt x="216" y="333"/>
                  </a:lnTo>
                  <a:lnTo>
                    <a:pt x="235" y="326"/>
                  </a:lnTo>
                  <a:lnTo>
                    <a:pt x="263" y="302"/>
                  </a:lnTo>
                  <a:lnTo>
                    <a:pt x="276" y="287"/>
                  </a:lnTo>
                  <a:lnTo>
                    <a:pt x="278" y="283"/>
                  </a:lnTo>
                  <a:lnTo>
                    <a:pt x="283" y="272"/>
                  </a:lnTo>
                  <a:lnTo>
                    <a:pt x="287" y="265"/>
                  </a:lnTo>
                  <a:lnTo>
                    <a:pt x="294" y="261"/>
                  </a:lnTo>
                  <a:lnTo>
                    <a:pt x="304" y="281"/>
                  </a:lnTo>
                  <a:lnTo>
                    <a:pt x="307" y="302"/>
                  </a:lnTo>
                  <a:lnTo>
                    <a:pt x="302" y="324"/>
                  </a:lnTo>
                  <a:lnTo>
                    <a:pt x="294" y="344"/>
                  </a:lnTo>
                  <a:lnTo>
                    <a:pt x="281" y="359"/>
                  </a:lnTo>
                  <a:lnTo>
                    <a:pt x="266" y="372"/>
                  </a:lnTo>
                  <a:lnTo>
                    <a:pt x="248" y="381"/>
                  </a:lnTo>
                  <a:lnTo>
                    <a:pt x="231" y="387"/>
                  </a:lnTo>
                  <a:lnTo>
                    <a:pt x="192" y="396"/>
                  </a:lnTo>
                  <a:lnTo>
                    <a:pt x="153" y="398"/>
                  </a:lnTo>
                  <a:lnTo>
                    <a:pt x="138" y="396"/>
                  </a:lnTo>
                  <a:lnTo>
                    <a:pt x="123" y="389"/>
                  </a:lnTo>
                  <a:lnTo>
                    <a:pt x="110" y="381"/>
                  </a:lnTo>
                  <a:lnTo>
                    <a:pt x="99" y="368"/>
                  </a:lnTo>
                  <a:lnTo>
                    <a:pt x="95" y="348"/>
                  </a:lnTo>
                  <a:lnTo>
                    <a:pt x="91" y="326"/>
                  </a:lnTo>
                  <a:lnTo>
                    <a:pt x="106" y="331"/>
                  </a:lnTo>
                  <a:lnTo>
                    <a:pt x="121" y="339"/>
                  </a:lnTo>
                  <a:lnTo>
                    <a:pt x="142" y="341"/>
                  </a:lnTo>
                  <a:lnTo>
                    <a:pt x="153" y="339"/>
                  </a:lnTo>
                  <a:lnTo>
                    <a:pt x="162" y="333"/>
                  </a:lnTo>
                  <a:lnTo>
                    <a:pt x="162" y="328"/>
                  </a:lnTo>
                  <a:lnTo>
                    <a:pt x="145" y="326"/>
                  </a:lnTo>
                  <a:lnTo>
                    <a:pt x="130" y="320"/>
                  </a:lnTo>
                  <a:lnTo>
                    <a:pt x="99" y="300"/>
                  </a:lnTo>
                  <a:lnTo>
                    <a:pt x="73" y="276"/>
                  </a:lnTo>
                  <a:lnTo>
                    <a:pt x="45" y="254"/>
                  </a:lnTo>
                  <a:lnTo>
                    <a:pt x="26" y="235"/>
                  </a:lnTo>
                  <a:lnTo>
                    <a:pt x="9" y="211"/>
                  </a:lnTo>
                  <a:lnTo>
                    <a:pt x="0" y="185"/>
                  </a:lnTo>
                  <a:lnTo>
                    <a:pt x="0" y="157"/>
                  </a:lnTo>
                  <a:lnTo>
                    <a:pt x="9" y="139"/>
                  </a:lnTo>
                  <a:lnTo>
                    <a:pt x="19" y="124"/>
                  </a:lnTo>
                  <a:lnTo>
                    <a:pt x="28" y="91"/>
                  </a:lnTo>
                  <a:lnTo>
                    <a:pt x="37" y="76"/>
                  </a:lnTo>
                  <a:lnTo>
                    <a:pt x="41" y="72"/>
                  </a:lnTo>
                  <a:lnTo>
                    <a:pt x="52" y="65"/>
                  </a:lnTo>
                  <a:lnTo>
                    <a:pt x="63" y="59"/>
                  </a:lnTo>
                  <a:lnTo>
                    <a:pt x="69" y="57"/>
                  </a:lnTo>
                  <a:lnTo>
                    <a:pt x="73" y="50"/>
                  </a:lnTo>
                  <a:lnTo>
                    <a:pt x="73" y="37"/>
                  </a:lnTo>
                  <a:lnTo>
                    <a:pt x="78" y="26"/>
                  </a:lnTo>
                  <a:lnTo>
                    <a:pt x="99" y="9"/>
                  </a:lnTo>
                  <a:lnTo>
                    <a:pt x="110" y="4"/>
                  </a:lnTo>
                  <a:lnTo>
                    <a:pt x="123" y="0"/>
                  </a:lnTo>
                  <a:lnTo>
                    <a:pt x="147" y="4"/>
                  </a:lnTo>
                  <a:lnTo>
                    <a:pt x="171" y="13"/>
                  </a:lnTo>
                  <a:lnTo>
                    <a:pt x="192" y="22"/>
                  </a:lnTo>
                </a:path>
              </a:pathLst>
            </a:custGeom>
            <a:solidFill>
              <a:srgbClr val="EDF7F7"/>
            </a:solidFill>
            <a:ln w="9525" cap="rnd">
              <a:noFill/>
              <a:round/>
              <a:headEnd/>
              <a:tailEnd/>
            </a:ln>
            <a:effectLst/>
          </p:spPr>
          <p:txBody>
            <a:bodyPr/>
            <a:lstStyle/>
            <a:p>
              <a:endParaRPr lang="zh-CN" altLang="en-US"/>
            </a:p>
          </p:txBody>
        </p:sp>
        <p:sp>
          <p:nvSpPr>
            <p:cNvPr id="1710091" name="Freeform 11"/>
            <p:cNvSpPr>
              <a:spLocks/>
            </p:cNvSpPr>
            <p:nvPr/>
          </p:nvSpPr>
          <p:spPr bwMode="auto">
            <a:xfrm>
              <a:off x="3748" y="2899"/>
              <a:ext cx="343" cy="363"/>
            </a:xfrm>
            <a:custGeom>
              <a:avLst/>
              <a:gdLst/>
              <a:ahLst/>
              <a:cxnLst>
                <a:cxn ang="0">
                  <a:pos x="325" y="2"/>
                </a:cxn>
                <a:cxn ang="0">
                  <a:pos x="323" y="65"/>
                </a:cxn>
                <a:cxn ang="0">
                  <a:pos x="325" y="128"/>
                </a:cxn>
                <a:cxn ang="0">
                  <a:pos x="331" y="191"/>
                </a:cxn>
                <a:cxn ang="0">
                  <a:pos x="342" y="251"/>
                </a:cxn>
                <a:cxn ang="0">
                  <a:pos x="327" y="271"/>
                </a:cxn>
                <a:cxn ang="0">
                  <a:pos x="307" y="286"/>
                </a:cxn>
                <a:cxn ang="0">
                  <a:pos x="262" y="308"/>
                </a:cxn>
                <a:cxn ang="0">
                  <a:pos x="225" y="338"/>
                </a:cxn>
                <a:cxn ang="0">
                  <a:pos x="208" y="351"/>
                </a:cxn>
                <a:cxn ang="0">
                  <a:pos x="188" y="362"/>
                </a:cxn>
                <a:cxn ang="0">
                  <a:pos x="177" y="360"/>
                </a:cxn>
                <a:cxn ang="0">
                  <a:pos x="165" y="353"/>
                </a:cxn>
                <a:cxn ang="0">
                  <a:pos x="147" y="334"/>
                </a:cxn>
                <a:cxn ang="0">
                  <a:pos x="130" y="312"/>
                </a:cxn>
                <a:cxn ang="0">
                  <a:pos x="110" y="295"/>
                </a:cxn>
                <a:cxn ang="0">
                  <a:pos x="78" y="258"/>
                </a:cxn>
                <a:cxn ang="0">
                  <a:pos x="52" y="217"/>
                </a:cxn>
                <a:cxn ang="0">
                  <a:pos x="30" y="173"/>
                </a:cxn>
                <a:cxn ang="0">
                  <a:pos x="11" y="130"/>
                </a:cxn>
                <a:cxn ang="0">
                  <a:pos x="4" y="104"/>
                </a:cxn>
                <a:cxn ang="0">
                  <a:pos x="0" y="74"/>
                </a:cxn>
                <a:cxn ang="0">
                  <a:pos x="41" y="72"/>
                </a:cxn>
                <a:cxn ang="0">
                  <a:pos x="80" y="61"/>
                </a:cxn>
                <a:cxn ang="0">
                  <a:pos x="100" y="52"/>
                </a:cxn>
                <a:cxn ang="0">
                  <a:pos x="117" y="41"/>
                </a:cxn>
                <a:cxn ang="0">
                  <a:pos x="132" y="28"/>
                </a:cxn>
                <a:cxn ang="0">
                  <a:pos x="147" y="11"/>
                </a:cxn>
                <a:cxn ang="0">
                  <a:pos x="182" y="46"/>
                </a:cxn>
                <a:cxn ang="0">
                  <a:pos x="210" y="82"/>
                </a:cxn>
                <a:cxn ang="0">
                  <a:pos x="234" y="124"/>
                </a:cxn>
                <a:cxn ang="0">
                  <a:pos x="249" y="169"/>
                </a:cxn>
                <a:cxn ang="0">
                  <a:pos x="251" y="173"/>
                </a:cxn>
                <a:cxn ang="0">
                  <a:pos x="255" y="163"/>
                </a:cxn>
                <a:cxn ang="0">
                  <a:pos x="255" y="152"/>
                </a:cxn>
                <a:cxn ang="0">
                  <a:pos x="253" y="130"/>
                </a:cxn>
                <a:cxn ang="0">
                  <a:pos x="249" y="108"/>
                </a:cxn>
                <a:cxn ang="0">
                  <a:pos x="258" y="113"/>
                </a:cxn>
                <a:cxn ang="0">
                  <a:pos x="266" y="124"/>
                </a:cxn>
                <a:cxn ang="0">
                  <a:pos x="275" y="132"/>
                </a:cxn>
                <a:cxn ang="0">
                  <a:pos x="286" y="139"/>
                </a:cxn>
                <a:cxn ang="0">
                  <a:pos x="286" y="137"/>
                </a:cxn>
                <a:cxn ang="0">
                  <a:pos x="279" y="119"/>
                </a:cxn>
                <a:cxn ang="0">
                  <a:pos x="268" y="104"/>
                </a:cxn>
                <a:cxn ang="0">
                  <a:pos x="260" y="89"/>
                </a:cxn>
                <a:cxn ang="0">
                  <a:pos x="251" y="74"/>
                </a:cxn>
                <a:cxn ang="0">
                  <a:pos x="266" y="52"/>
                </a:cxn>
                <a:cxn ang="0">
                  <a:pos x="284" y="33"/>
                </a:cxn>
                <a:cxn ang="0">
                  <a:pos x="320" y="0"/>
                </a:cxn>
                <a:cxn ang="0">
                  <a:pos x="323" y="0"/>
                </a:cxn>
                <a:cxn ang="0">
                  <a:pos x="325" y="2"/>
                </a:cxn>
              </a:cxnLst>
              <a:rect l="0" t="0" r="r" b="b"/>
              <a:pathLst>
                <a:path w="343" h="363">
                  <a:moveTo>
                    <a:pt x="325" y="2"/>
                  </a:moveTo>
                  <a:lnTo>
                    <a:pt x="323" y="65"/>
                  </a:lnTo>
                  <a:lnTo>
                    <a:pt x="325" y="128"/>
                  </a:lnTo>
                  <a:lnTo>
                    <a:pt x="331" y="191"/>
                  </a:lnTo>
                  <a:lnTo>
                    <a:pt x="342" y="251"/>
                  </a:lnTo>
                  <a:lnTo>
                    <a:pt x="327" y="271"/>
                  </a:lnTo>
                  <a:lnTo>
                    <a:pt x="307" y="286"/>
                  </a:lnTo>
                  <a:lnTo>
                    <a:pt x="262" y="308"/>
                  </a:lnTo>
                  <a:lnTo>
                    <a:pt x="225" y="338"/>
                  </a:lnTo>
                  <a:lnTo>
                    <a:pt x="208" y="351"/>
                  </a:lnTo>
                  <a:lnTo>
                    <a:pt x="188" y="362"/>
                  </a:lnTo>
                  <a:lnTo>
                    <a:pt x="177" y="360"/>
                  </a:lnTo>
                  <a:lnTo>
                    <a:pt x="165" y="353"/>
                  </a:lnTo>
                  <a:lnTo>
                    <a:pt x="147" y="334"/>
                  </a:lnTo>
                  <a:lnTo>
                    <a:pt x="130" y="312"/>
                  </a:lnTo>
                  <a:lnTo>
                    <a:pt x="110" y="295"/>
                  </a:lnTo>
                  <a:lnTo>
                    <a:pt x="78" y="258"/>
                  </a:lnTo>
                  <a:lnTo>
                    <a:pt x="52" y="217"/>
                  </a:lnTo>
                  <a:lnTo>
                    <a:pt x="30" y="173"/>
                  </a:lnTo>
                  <a:lnTo>
                    <a:pt x="11" y="130"/>
                  </a:lnTo>
                  <a:lnTo>
                    <a:pt x="4" y="104"/>
                  </a:lnTo>
                  <a:lnTo>
                    <a:pt x="0" y="74"/>
                  </a:lnTo>
                  <a:lnTo>
                    <a:pt x="41" y="72"/>
                  </a:lnTo>
                  <a:lnTo>
                    <a:pt x="80" y="61"/>
                  </a:lnTo>
                  <a:lnTo>
                    <a:pt x="100" y="52"/>
                  </a:lnTo>
                  <a:lnTo>
                    <a:pt x="117" y="41"/>
                  </a:lnTo>
                  <a:lnTo>
                    <a:pt x="132" y="28"/>
                  </a:lnTo>
                  <a:lnTo>
                    <a:pt x="147" y="11"/>
                  </a:lnTo>
                  <a:lnTo>
                    <a:pt x="182" y="46"/>
                  </a:lnTo>
                  <a:lnTo>
                    <a:pt x="210" y="82"/>
                  </a:lnTo>
                  <a:lnTo>
                    <a:pt x="234" y="124"/>
                  </a:lnTo>
                  <a:lnTo>
                    <a:pt x="249" y="169"/>
                  </a:lnTo>
                  <a:lnTo>
                    <a:pt x="251" y="173"/>
                  </a:lnTo>
                  <a:lnTo>
                    <a:pt x="255" y="163"/>
                  </a:lnTo>
                  <a:lnTo>
                    <a:pt x="255" y="152"/>
                  </a:lnTo>
                  <a:lnTo>
                    <a:pt x="253" y="130"/>
                  </a:lnTo>
                  <a:lnTo>
                    <a:pt x="249" y="108"/>
                  </a:lnTo>
                  <a:lnTo>
                    <a:pt x="258" y="113"/>
                  </a:lnTo>
                  <a:lnTo>
                    <a:pt x="266" y="124"/>
                  </a:lnTo>
                  <a:lnTo>
                    <a:pt x="275" y="132"/>
                  </a:lnTo>
                  <a:lnTo>
                    <a:pt x="286" y="139"/>
                  </a:lnTo>
                  <a:lnTo>
                    <a:pt x="286" y="137"/>
                  </a:lnTo>
                  <a:lnTo>
                    <a:pt x="279" y="119"/>
                  </a:lnTo>
                  <a:lnTo>
                    <a:pt x="268" y="104"/>
                  </a:lnTo>
                  <a:lnTo>
                    <a:pt x="260" y="89"/>
                  </a:lnTo>
                  <a:lnTo>
                    <a:pt x="251" y="74"/>
                  </a:lnTo>
                  <a:lnTo>
                    <a:pt x="266" y="52"/>
                  </a:lnTo>
                  <a:lnTo>
                    <a:pt x="284" y="33"/>
                  </a:lnTo>
                  <a:lnTo>
                    <a:pt x="320" y="0"/>
                  </a:lnTo>
                  <a:lnTo>
                    <a:pt x="323" y="0"/>
                  </a:lnTo>
                  <a:lnTo>
                    <a:pt x="325" y="2"/>
                  </a:lnTo>
                </a:path>
              </a:pathLst>
            </a:custGeom>
            <a:solidFill>
              <a:srgbClr val="E6CC33"/>
            </a:solidFill>
            <a:ln w="9525" cap="rnd">
              <a:noFill/>
              <a:round/>
              <a:headEnd/>
              <a:tailEnd/>
            </a:ln>
            <a:effectLst/>
          </p:spPr>
          <p:txBody>
            <a:bodyPr/>
            <a:lstStyle/>
            <a:p>
              <a:endParaRPr lang="zh-CN" altLang="en-US"/>
            </a:p>
          </p:txBody>
        </p:sp>
        <p:sp>
          <p:nvSpPr>
            <p:cNvPr id="1710092" name="Freeform 12"/>
            <p:cNvSpPr>
              <a:spLocks/>
            </p:cNvSpPr>
            <p:nvPr/>
          </p:nvSpPr>
          <p:spPr bwMode="auto">
            <a:xfrm>
              <a:off x="4207" y="2955"/>
              <a:ext cx="104" cy="55"/>
            </a:xfrm>
            <a:custGeom>
              <a:avLst/>
              <a:gdLst/>
              <a:ahLst/>
              <a:cxnLst>
                <a:cxn ang="0">
                  <a:pos x="97" y="14"/>
                </a:cxn>
                <a:cxn ang="0">
                  <a:pos x="103" y="16"/>
                </a:cxn>
                <a:cxn ang="0">
                  <a:pos x="103" y="34"/>
                </a:cxn>
                <a:cxn ang="0">
                  <a:pos x="101" y="41"/>
                </a:cxn>
                <a:cxn ang="0">
                  <a:pos x="99" y="45"/>
                </a:cxn>
                <a:cxn ang="0">
                  <a:pos x="95" y="47"/>
                </a:cxn>
                <a:cxn ang="0">
                  <a:pos x="8" y="54"/>
                </a:cxn>
                <a:cxn ang="0">
                  <a:pos x="2" y="45"/>
                </a:cxn>
                <a:cxn ang="0">
                  <a:pos x="0" y="32"/>
                </a:cxn>
                <a:cxn ang="0">
                  <a:pos x="0" y="5"/>
                </a:cxn>
                <a:cxn ang="0">
                  <a:pos x="6" y="0"/>
                </a:cxn>
                <a:cxn ang="0">
                  <a:pos x="52" y="5"/>
                </a:cxn>
                <a:cxn ang="0">
                  <a:pos x="75" y="9"/>
                </a:cxn>
                <a:cxn ang="0">
                  <a:pos x="97" y="14"/>
                </a:cxn>
              </a:cxnLst>
              <a:rect l="0" t="0" r="r" b="b"/>
              <a:pathLst>
                <a:path w="104" h="55">
                  <a:moveTo>
                    <a:pt x="97" y="14"/>
                  </a:moveTo>
                  <a:lnTo>
                    <a:pt x="103" y="16"/>
                  </a:lnTo>
                  <a:lnTo>
                    <a:pt x="103" y="34"/>
                  </a:lnTo>
                  <a:lnTo>
                    <a:pt x="101" y="41"/>
                  </a:lnTo>
                  <a:lnTo>
                    <a:pt x="99" y="45"/>
                  </a:lnTo>
                  <a:lnTo>
                    <a:pt x="95" y="47"/>
                  </a:lnTo>
                  <a:lnTo>
                    <a:pt x="8" y="54"/>
                  </a:lnTo>
                  <a:lnTo>
                    <a:pt x="2" y="45"/>
                  </a:lnTo>
                  <a:lnTo>
                    <a:pt x="0" y="32"/>
                  </a:lnTo>
                  <a:lnTo>
                    <a:pt x="0" y="5"/>
                  </a:lnTo>
                  <a:lnTo>
                    <a:pt x="6" y="0"/>
                  </a:lnTo>
                  <a:lnTo>
                    <a:pt x="52" y="5"/>
                  </a:lnTo>
                  <a:lnTo>
                    <a:pt x="75" y="9"/>
                  </a:lnTo>
                  <a:lnTo>
                    <a:pt x="97" y="14"/>
                  </a:lnTo>
                </a:path>
              </a:pathLst>
            </a:custGeom>
            <a:solidFill>
              <a:srgbClr val="000000"/>
            </a:solidFill>
            <a:ln w="9525" cap="rnd">
              <a:noFill/>
              <a:round/>
              <a:headEnd/>
              <a:tailEnd/>
            </a:ln>
            <a:effectLst/>
          </p:spPr>
          <p:txBody>
            <a:bodyPr/>
            <a:lstStyle/>
            <a:p>
              <a:endParaRPr lang="zh-CN" altLang="en-US"/>
            </a:p>
          </p:txBody>
        </p:sp>
        <p:sp>
          <p:nvSpPr>
            <p:cNvPr id="1710093" name="Freeform 13"/>
            <p:cNvSpPr>
              <a:spLocks/>
            </p:cNvSpPr>
            <p:nvPr/>
          </p:nvSpPr>
          <p:spPr bwMode="auto">
            <a:xfrm>
              <a:off x="4745" y="2975"/>
              <a:ext cx="102" cy="60"/>
            </a:xfrm>
            <a:custGeom>
              <a:avLst/>
              <a:gdLst/>
              <a:ahLst/>
              <a:cxnLst>
                <a:cxn ang="0">
                  <a:pos x="101" y="41"/>
                </a:cxn>
                <a:cxn ang="0">
                  <a:pos x="101" y="50"/>
                </a:cxn>
                <a:cxn ang="0">
                  <a:pos x="97" y="59"/>
                </a:cxn>
                <a:cxn ang="0">
                  <a:pos x="51" y="52"/>
                </a:cxn>
                <a:cxn ang="0">
                  <a:pos x="2" y="48"/>
                </a:cxn>
                <a:cxn ang="0">
                  <a:pos x="0" y="9"/>
                </a:cxn>
                <a:cxn ang="0">
                  <a:pos x="24" y="4"/>
                </a:cxn>
                <a:cxn ang="0">
                  <a:pos x="50" y="2"/>
                </a:cxn>
                <a:cxn ang="0">
                  <a:pos x="73" y="0"/>
                </a:cxn>
                <a:cxn ang="0">
                  <a:pos x="97" y="0"/>
                </a:cxn>
                <a:cxn ang="0">
                  <a:pos x="101" y="11"/>
                </a:cxn>
                <a:cxn ang="0">
                  <a:pos x="101" y="20"/>
                </a:cxn>
                <a:cxn ang="0">
                  <a:pos x="101" y="41"/>
                </a:cxn>
              </a:cxnLst>
              <a:rect l="0" t="0" r="r" b="b"/>
              <a:pathLst>
                <a:path w="102" h="60">
                  <a:moveTo>
                    <a:pt x="101" y="41"/>
                  </a:moveTo>
                  <a:lnTo>
                    <a:pt x="101" y="50"/>
                  </a:lnTo>
                  <a:lnTo>
                    <a:pt x="97" y="59"/>
                  </a:lnTo>
                  <a:lnTo>
                    <a:pt x="51" y="52"/>
                  </a:lnTo>
                  <a:lnTo>
                    <a:pt x="2" y="48"/>
                  </a:lnTo>
                  <a:lnTo>
                    <a:pt x="0" y="9"/>
                  </a:lnTo>
                  <a:lnTo>
                    <a:pt x="24" y="4"/>
                  </a:lnTo>
                  <a:lnTo>
                    <a:pt x="50" y="2"/>
                  </a:lnTo>
                  <a:lnTo>
                    <a:pt x="73" y="0"/>
                  </a:lnTo>
                  <a:lnTo>
                    <a:pt x="97" y="0"/>
                  </a:lnTo>
                  <a:lnTo>
                    <a:pt x="101" y="11"/>
                  </a:lnTo>
                  <a:lnTo>
                    <a:pt x="101" y="20"/>
                  </a:lnTo>
                  <a:lnTo>
                    <a:pt x="101" y="41"/>
                  </a:lnTo>
                </a:path>
              </a:pathLst>
            </a:custGeom>
            <a:solidFill>
              <a:srgbClr val="000000"/>
            </a:solidFill>
            <a:ln w="9525" cap="rnd">
              <a:noFill/>
              <a:round/>
              <a:headEnd/>
              <a:tailEnd/>
            </a:ln>
            <a:effectLst/>
          </p:spPr>
          <p:txBody>
            <a:bodyPr/>
            <a:lstStyle/>
            <a:p>
              <a:endParaRPr lang="zh-CN" altLang="en-US"/>
            </a:p>
          </p:txBody>
        </p:sp>
        <p:sp>
          <p:nvSpPr>
            <p:cNvPr id="1710094" name="Freeform 14"/>
            <p:cNvSpPr>
              <a:spLocks/>
            </p:cNvSpPr>
            <p:nvPr/>
          </p:nvSpPr>
          <p:spPr bwMode="auto">
            <a:xfrm>
              <a:off x="5231" y="3034"/>
              <a:ext cx="331" cy="356"/>
            </a:xfrm>
            <a:custGeom>
              <a:avLst/>
              <a:gdLst/>
              <a:ahLst/>
              <a:cxnLst>
                <a:cxn ang="0">
                  <a:pos x="326" y="80"/>
                </a:cxn>
                <a:cxn ang="0">
                  <a:pos x="293" y="119"/>
                </a:cxn>
                <a:cxn ang="0">
                  <a:pos x="257" y="136"/>
                </a:cxn>
                <a:cxn ang="0">
                  <a:pos x="244" y="147"/>
                </a:cxn>
                <a:cxn ang="0">
                  <a:pos x="283" y="149"/>
                </a:cxn>
                <a:cxn ang="0">
                  <a:pos x="311" y="139"/>
                </a:cxn>
                <a:cxn ang="0">
                  <a:pos x="324" y="169"/>
                </a:cxn>
                <a:cxn ang="0">
                  <a:pos x="326" y="227"/>
                </a:cxn>
                <a:cxn ang="0">
                  <a:pos x="293" y="286"/>
                </a:cxn>
                <a:cxn ang="0">
                  <a:pos x="283" y="294"/>
                </a:cxn>
                <a:cxn ang="0">
                  <a:pos x="274" y="279"/>
                </a:cxn>
                <a:cxn ang="0">
                  <a:pos x="259" y="294"/>
                </a:cxn>
                <a:cxn ang="0">
                  <a:pos x="242" y="320"/>
                </a:cxn>
                <a:cxn ang="0">
                  <a:pos x="214" y="336"/>
                </a:cxn>
                <a:cxn ang="0">
                  <a:pos x="209" y="307"/>
                </a:cxn>
                <a:cxn ang="0">
                  <a:pos x="190" y="333"/>
                </a:cxn>
                <a:cxn ang="0">
                  <a:pos x="177" y="349"/>
                </a:cxn>
                <a:cxn ang="0">
                  <a:pos x="149" y="355"/>
                </a:cxn>
                <a:cxn ang="0">
                  <a:pos x="95" y="340"/>
                </a:cxn>
                <a:cxn ang="0">
                  <a:pos x="67" y="305"/>
                </a:cxn>
                <a:cxn ang="0">
                  <a:pos x="69" y="288"/>
                </a:cxn>
                <a:cxn ang="0">
                  <a:pos x="88" y="299"/>
                </a:cxn>
                <a:cxn ang="0">
                  <a:pos x="97" y="314"/>
                </a:cxn>
                <a:cxn ang="0">
                  <a:pos x="110" y="316"/>
                </a:cxn>
                <a:cxn ang="0">
                  <a:pos x="106" y="307"/>
                </a:cxn>
                <a:cxn ang="0">
                  <a:pos x="116" y="290"/>
                </a:cxn>
                <a:cxn ang="0">
                  <a:pos x="125" y="294"/>
                </a:cxn>
                <a:cxn ang="0">
                  <a:pos x="134" y="290"/>
                </a:cxn>
                <a:cxn ang="0">
                  <a:pos x="125" y="279"/>
                </a:cxn>
                <a:cxn ang="0">
                  <a:pos x="116" y="260"/>
                </a:cxn>
                <a:cxn ang="0">
                  <a:pos x="101" y="245"/>
                </a:cxn>
                <a:cxn ang="0">
                  <a:pos x="75" y="251"/>
                </a:cxn>
                <a:cxn ang="0">
                  <a:pos x="54" y="273"/>
                </a:cxn>
                <a:cxn ang="0">
                  <a:pos x="45" y="299"/>
                </a:cxn>
                <a:cxn ang="0">
                  <a:pos x="43" y="331"/>
                </a:cxn>
                <a:cxn ang="0">
                  <a:pos x="22" y="329"/>
                </a:cxn>
                <a:cxn ang="0">
                  <a:pos x="2" y="303"/>
                </a:cxn>
                <a:cxn ang="0">
                  <a:pos x="2" y="273"/>
                </a:cxn>
                <a:cxn ang="0">
                  <a:pos x="9" y="212"/>
                </a:cxn>
                <a:cxn ang="0">
                  <a:pos x="19" y="186"/>
                </a:cxn>
                <a:cxn ang="0">
                  <a:pos x="80" y="130"/>
                </a:cxn>
                <a:cxn ang="0">
                  <a:pos x="119" y="145"/>
                </a:cxn>
                <a:cxn ang="0">
                  <a:pos x="162" y="149"/>
                </a:cxn>
                <a:cxn ang="0">
                  <a:pos x="173" y="141"/>
                </a:cxn>
                <a:cxn ang="0">
                  <a:pos x="145" y="128"/>
                </a:cxn>
                <a:cxn ang="0">
                  <a:pos x="114" y="117"/>
                </a:cxn>
                <a:cxn ang="0">
                  <a:pos x="91" y="87"/>
                </a:cxn>
                <a:cxn ang="0">
                  <a:pos x="91" y="48"/>
                </a:cxn>
                <a:cxn ang="0">
                  <a:pos x="101" y="24"/>
                </a:cxn>
                <a:cxn ang="0">
                  <a:pos x="121" y="6"/>
                </a:cxn>
                <a:cxn ang="0">
                  <a:pos x="129" y="48"/>
                </a:cxn>
                <a:cxn ang="0">
                  <a:pos x="157" y="67"/>
                </a:cxn>
                <a:cxn ang="0">
                  <a:pos x="222" y="78"/>
                </a:cxn>
                <a:cxn ang="0">
                  <a:pos x="274" y="61"/>
                </a:cxn>
                <a:cxn ang="0">
                  <a:pos x="300" y="22"/>
                </a:cxn>
                <a:cxn ang="0">
                  <a:pos x="317" y="11"/>
                </a:cxn>
                <a:cxn ang="0">
                  <a:pos x="330" y="54"/>
                </a:cxn>
              </a:cxnLst>
              <a:rect l="0" t="0" r="r" b="b"/>
              <a:pathLst>
                <a:path w="331" h="356">
                  <a:moveTo>
                    <a:pt x="330" y="54"/>
                  </a:moveTo>
                  <a:lnTo>
                    <a:pt x="326" y="80"/>
                  </a:lnTo>
                  <a:lnTo>
                    <a:pt x="313" y="102"/>
                  </a:lnTo>
                  <a:lnTo>
                    <a:pt x="293" y="119"/>
                  </a:lnTo>
                  <a:lnTo>
                    <a:pt x="270" y="132"/>
                  </a:lnTo>
                  <a:lnTo>
                    <a:pt x="257" y="136"/>
                  </a:lnTo>
                  <a:lnTo>
                    <a:pt x="244" y="143"/>
                  </a:lnTo>
                  <a:lnTo>
                    <a:pt x="244" y="147"/>
                  </a:lnTo>
                  <a:lnTo>
                    <a:pt x="248" y="152"/>
                  </a:lnTo>
                  <a:lnTo>
                    <a:pt x="283" y="149"/>
                  </a:lnTo>
                  <a:lnTo>
                    <a:pt x="298" y="145"/>
                  </a:lnTo>
                  <a:lnTo>
                    <a:pt x="311" y="139"/>
                  </a:lnTo>
                  <a:lnTo>
                    <a:pt x="319" y="154"/>
                  </a:lnTo>
                  <a:lnTo>
                    <a:pt x="324" y="169"/>
                  </a:lnTo>
                  <a:lnTo>
                    <a:pt x="330" y="203"/>
                  </a:lnTo>
                  <a:lnTo>
                    <a:pt x="326" y="227"/>
                  </a:lnTo>
                  <a:lnTo>
                    <a:pt x="319" y="249"/>
                  </a:lnTo>
                  <a:lnTo>
                    <a:pt x="293" y="286"/>
                  </a:lnTo>
                  <a:lnTo>
                    <a:pt x="287" y="292"/>
                  </a:lnTo>
                  <a:lnTo>
                    <a:pt x="283" y="294"/>
                  </a:lnTo>
                  <a:lnTo>
                    <a:pt x="280" y="286"/>
                  </a:lnTo>
                  <a:lnTo>
                    <a:pt x="274" y="279"/>
                  </a:lnTo>
                  <a:lnTo>
                    <a:pt x="265" y="286"/>
                  </a:lnTo>
                  <a:lnTo>
                    <a:pt x="259" y="294"/>
                  </a:lnTo>
                  <a:lnTo>
                    <a:pt x="248" y="312"/>
                  </a:lnTo>
                  <a:lnTo>
                    <a:pt x="242" y="320"/>
                  </a:lnTo>
                  <a:lnTo>
                    <a:pt x="233" y="327"/>
                  </a:lnTo>
                  <a:lnTo>
                    <a:pt x="214" y="336"/>
                  </a:lnTo>
                  <a:lnTo>
                    <a:pt x="214" y="320"/>
                  </a:lnTo>
                  <a:lnTo>
                    <a:pt x="209" y="307"/>
                  </a:lnTo>
                  <a:lnTo>
                    <a:pt x="205" y="307"/>
                  </a:lnTo>
                  <a:lnTo>
                    <a:pt x="190" y="333"/>
                  </a:lnTo>
                  <a:lnTo>
                    <a:pt x="181" y="344"/>
                  </a:lnTo>
                  <a:lnTo>
                    <a:pt x="177" y="349"/>
                  </a:lnTo>
                  <a:lnTo>
                    <a:pt x="168" y="351"/>
                  </a:lnTo>
                  <a:lnTo>
                    <a:pt x="149" y="355"/>
                  </a:lnTo>
                  <a:lnTo>
                    <a:pt x="129" y="353"/>
                  </a:lnTo>
                  <a:lnTo>
                    <a:pt x="95" y="340"/>
                  </a:lnTo>
                  <a:lnTo>
                    <a:pt x="73" y="316"/>
                  </a:lnTo>
                  <a:lnTo>
                    <a:pt x="67" y="305"/>
                  </a:lnTo>
                  <a:lnTo>
                    <a:pt x="65" y="299"/>
                  </a:lnTo>
                  <a:lnTo>
                    <a:pt x="69" y="288"/>
                  </a:lnTo>
                  <a:lnTo>
                    <a:pt x="80" y="273"/>
                  </a:lnTo>
                  <a:lnTo>
                    <a:pt x="88" y="299"/>
                  </a:lnTo>
                  <a:lnTo>
                    <a:pt x="95" y="312"/>
                  </a:lnTo>
                  <a:lnTo>
                    <a:pt x="97" y="314"/>
                  </a:lnTo>
                  <a:lnTo>
                    <a:pt x="106" y="318"/>
                  </a:lnTo>
                  <a:lnTo>
                    <a:pt x="110" y="316"/>
                  </a:lnTo>
                  <a:lnTo>
                    <a:pt x="110" y="312"/>
                  </a:lnTo>
                  <a:lnTo>
                    <a:pt x="106" y="307"/>
                  </a:lnTo>
                  <a:lnTo>
                    <a:pt x="106" y="281"/>
                  </a:lnTo>
                  <a:lnTo>
                    <a:pt x="116" y="290"/>
                  </a:lnTo>
                  <a:lnTo>
                    <a:pt x="123" y="294"/>
                  </a:lnTo>
                  <a:lnTo>
                    <a:pt x="125" y="294"/>
                  </a:lnTo>
                  <a:lnTo>
                    <a:pt x="129" y="294"/>
                  </a:lnTo>
                  <a:lnTo>
                    <a:pt x="134" y="290"/>
                  </a:lnTo>
                  <a:lnTo>
                    <a:pt x="132" y="286"/>
                  </a:lnTo>
                  <a:lnTo>
                    <a:pt x="125" y="279"/>
                  </a:lnTo>
                  <a:lnTo>
                    <a:pt x="121" y="268"/>
                  </a:lnTo>
                  <a:lnTo>
                    <a:pt x="116" y="260"/>
                  </a:lnTo>
                  <a:lnTo>
                    <a:pt x="112" y="251"/>
                  </a:lnTo>
                  <a:lnTo>
                    <a:pt x="101" y="245"/>
                  </a:lnTo>
                  <a:lnTo>
                    <a:pt x="88" y="247"/>
                  </a:lnTo>
                  <a:lnTo>
                    <a:pt x="75" y="251"/>
                  </a:lnTo>
                  <a:lnTo>
                    <a:pt x="63" y="262"/>
                  </a:lnTo>
                  <a:lnTo>
                    <a:pt x="54" y="273"/>
                  </a:lnTo>
                  <a:lnTo>
                    <a:pt x="47" y="286"/>
                  </a:lnTo>
                  <a:lnTo>
                    <a:pt x="45" y="299"/>
                  </a:lnTo>
                  <a:lnTo>
                    <a:pt x="50" y="329"/>
                  </a:lnTo>
                  <a:lnTo>
                    <a:pt x="43" y="331"/>
                  </a:lnTo>
                  <a:lnTo>
                    <a:pt x="37" y="331"/>
                  </a:lnTo>
                  <a:lnTo>
                    <a:pt x="22" y="329"/>
                  </a:lnTo>
                  <a:lnTo>
                    <a:pt x="9" y="316"/>
                  </a:lnTo>
                  <a:lnTo>
                    <a:pt x="2" y="303"/>
                  </a:lnTo>
                  <a:lnTo>
                    <a:pt x="0" y="288"/>
                  </a:lnTo>
                  <a:lnTo>
                    <a:pt x="2" y="273"/>
                  </a:lnTo>
                  <a:lnTo>
                    <a:pt x="6" y="242"/>
                  </a:lnTo>
                  <a:lnTo>
                    <a:pt x="9" y="212"/>
                  </a:lnTo>
                  <a:lnTo>
                    <a:pt x="13" y="199"/>
                  </a:lnTo>
                  <a:lnTo>
                    <a:pt x="19" y="186"/>
                  </a:lnTo>
                  <a:lnTo>
                    <a:pt x="37" y="167"/>
                  </a:lnTo>
                  <a:lnTo>
                    <a:pt x="80" y="130"/>
                  </a:lnTo>
                  <a:lnTo>
                    <a:pt x="101" y="136"/>
                  </a:lnTo>
                  <a:lnTo>
                    <a:pt x="119" y="145"/>
                  </a:lnTo>
                  <a:lnTo>
                    <a:pt x="147" y="149"/>
                  </a:lnTo>
                  <a:lnTo>
                    <a:pt x="162" y="149"/>
                  </a:lnTo>
                  <a:lnTo>
                    <a:pt x="166" y="147"/>
                  </a:lnTo>
                  <a:lnTo>
                    <a:pt x="173" y="141"/>
                  </a:lnTo>
                  <a:lnTo>
                    <a:pt x="160" y="132"/>
                  </a:lnTo>
                  <a:lnTo>
                    <a:pt x="145" y="128"/>
                  </a:lnTo>
                  <a:lnTo>
                    <a:pt x="127" y="126"/>
                  </a:lnTo>
                  <a:lnTo>
                    <a:pt x="114" y="117"/>
                  </a:lnTo>
                  <a:lnTo>
                    <a:pt x="99" y="104"/>
                  </a:lnTo>
                  <a:lnTo>
                    <a:pt x="91" y="87"/>
                  </a:lnTo>
                  <a:lnTo>
                    <a:pt x="88" y="67"/>
                  </a:lnTo>
                  <a:lnTo>
                    <a:pt x="91" y="48"/>
                  </a:lnTo>
                  <a:lnTo>
                    <a:pt x="93" y="35"/>
                  </a:lnTo>
                  <a:lnTo>
                    <a:pt x="101" y="24"/>
                  </a:lnTo>
                  <a:lnTo>
                    <a:pt x="110" y="15"/>
                  </a:lnTo>
                  <a:lnTo>
                    <a:pt x="121" y="6"/>
                  </a:lnTo>
                  <a:lnTo>
                    <a:pt x="123" y="28"/>
                  </a:lnTo>
                  <a:lnTo>
                    <a:pt x="129" y="48"/>
                  </a:lnTo>
                  <a:lnTo>
                    <a:pt x="142" y="58"/>
                  </a:lnTo>
                  <a:lnTo>
                    <a:pt x="157" y="67"/>
                  </a:lnTo>
                  <a:lnTo>
                    <a:pt x="190" y="78"/>
                  </a:lnTo>
                  <a:lnTo>
                    <a:pt x="222" y="78"/>
                  </a:lnTo>
                  <a:lnTo>
                    <a:pt x="255" y="71"/>
                  </a:lnTo>
                  <a:lnTo>
                    <a:pt x="274" y="61"/>
                  </a:lnTo>
                  <a:lnTo>
                    <a:pt x="291" y="43"/>
                  </a:lnTo>
                  <a:lnTo>
                    <a:pt x="300" y="22"/>
                  </a:lnTo>
                  <a:lnTo>
                    <a:pt x="306" y="0"/>
                  </a:lnTo>
                  <a:lnTo>
                    <a:pt x="317" y="11"/>
                  </a:lnTo>
                  <a:lnTo>
                    <a:pt x="326" y="24"/>
                  </a:lnTo>
                  <a:lnTo>
                    <a:pt x="330" y="54"/>
                  </a:lnTo>
                </a:path>
              </a:pathLst>
            </a:custGeom>
            <a:solidFill>
              <a:srgbClr val="EDF7F7"/>
            </a:solidFill>
            <a:ln w="9525" cap="rnd">
              <a:noFill/>
              <a:round/>
              <a:headEnd/>
              <a:tailEnd/>
            </a:ln>
            <a:effectLst/>
          </p:spPr>
          <p:txBody>
            <a:bodyPr/>
            <a:lstStyle/>
            <a:p>
              <a:endParaRPr lang="zh-CN" altLang="en-US"/>
            </a:p>
          </p:txBody>
        </p:sp>
        <p:sp>
          <p:nvSpPr>
            <p:cNvPr id="1710095" name="Freeform 15"/>
            <p:cNvSpPr>
              <a:spLocks/>
            </p:cNvSpPr>
            <p:nvPr/>
          </p:nvSpPr>
          <p:spPr bwMode="auto">
            <a:xfrm>
              <a:off x="4524" y="3333"/>
              <a:ext cx="46" cy="116"/>
            </a:xfrm>
            <a:custGeom>
              <a:avLst/>
              <a:gdLst/>
              <a:ahLst/>
              <a:cxnLst>
                <a:cxn ang="0">
                  <a:pos x="31" y="2"/>
                </a:cxn>
                <a:cxn ang="0">
                  <a:pos x="36" y="30"/>
                </a:cxn>
                <a:cxn ang="0">
                  <a:pos x="40" y="56"/>
                </a:cxn>
                <a:cxn ang="0">
                  <a:pos x="45" y="111"/>
                </a:cxn>
                <a:cxn ang="0">
                  <a:pos x="33" y="115"/>
                </a:cxn>
                <a:cxn ang="0">
                  <a:pos x="21" y="115"/>
                </a:cxn>
                <a:cxn ang="0">
                  <a:pos x="3" y="111"/>
                </a:cxn>
                <a:cxn ang="0">
                  <a:pos x="0" y="6"/>
                </a:cxn>
                <a:cxn ang="0">
                  <a:pos x="7" y="2"/>
                </a:cxn>
                <a:cxn ang="0">
                  <a:pos x="16" y="0"/>
                </a:cxn>
                <a:cxn ang="0">
                  <a:pos x="31" y="2"/>
                </a:cxn>
              </a:cxnLst>
              <a:rect l="0" t="0" r="r" b="b"/>
              <a:pathLst>
                <a:path w="46" h="116">
                  <a:moveTo>
                    <a:pt x="31" y="2"/>
                  </a:moveTo>
                  <a:lnTo>
                    <a:pt x="36" y="30"/>
                  </a:lnTo>
                  <a:lnTo>
                    <a:pt x="40" y="56"/>
                  </a:lnTo>
                  <a:lnTo>
                    <a:pt x="45" y="111"/>
                  </a:lnTo>
                  <a:lnTo>
                    <a:pt x="33" y="115"/>
                  </a:lnTo>
                  <a:lnTo>
                    <a:pt x="21" y="115"/>
                  </a:lnTo>
                  <a:lnTo>
                    <a:pt x="3" y="111"/>
                  </a:lnTo>
                  <a:lnTo>
                    <a:pt x="0" y="6"/>
                  </a:lnTo>
                  <a:lnTo>
                    <a:pt x="7" y="2"/>
                  </a:lnTo>
                  <a:lnTo>
                    <a:pt x="16" y="0"/>
                  </a:lnTo>
                  <a:lnTo>
                    <a:pt x="31" y="2"/>
                  </a:lnTo>
                </a:path>
              </a:pathLst>
            </a:custGeom>
            <a:solidFill>
              <a:srgbClr val="000000"/>
            </a:solidFill>
            <a:ln w="9525" cap="rnd">
              <a:noFill/>
              <a:round/>
              <a:headEnd/>
              <a:tailEnd/>
            </a:ln>
            <a:effectLst/>
          </p:spPr>
          <p:txBody>
            <a:bodyPr/>
            <a:lstStyle/>
            <a:p>
              <a:endParaRPr lang="zh-CN" altLang="en-US"/>
            </a:p>
          </p:txBody>
        </p:sp>
        <p:sp>
          <p:nvSpPr>
            <p:cNvPr id="1710096" name="Freeform 16"/>
            <p:cNvSpPr>
              <a:spLocks/>
            </p:cNvSpPr>
            <p:nvPr/>
          </p:nvSpPr>
          <p:spPr bwMode="auto">
            <a:xfrm>
              <a:off x="3910" y="3385"/>
              <a:ext cx="566" cy="503"/>
            </a:xfrm>
            <a:custGeom>
              <a:avLst/>
              <a:gdLst/>
              <a:ahLst/>
              <a:cxnLst>
                <a:cxn ang="0">
                  <a:pos x="286" y="0"/>
                </a:cxn>
                <a:cxn ang="0">
                  <a:pos x="350" y="79"/>
                </a:cxn>
                <a:cxn ang="0">
                  <a:pos x="385" y="116"/>
                </a:cxn>
                <a:cxn ang="0">
                  <a:pos x="400" y="129"/>
                </a:cxn>
                <a:cxn ang="0">
                  <a:pos x="424" y="147"/>
                </a:cxn>
                <a:cxn ang="0">
                  <a:pos x="492" y="197"/>
                </a:cxn>
                <a:cxn ang="0">
                  <a:pos x="528" y="221"/>
                </a:cxn>
                <a:cxn ang="0">
                  <a:pos x="565" y="243"/>
                </a:cxn>
                <a:cxn ang="0">
                  <a:pos x="543" y="246"/>
                </a:cxn>
                <a:cxn ang="0">
                  <a:pos x="521" y="243"/>
                </a:cxn>
                <a:cxn ang="0">
                  <a:pos x="499" y="241"/>
                </a:cxn>
                <a:cxn ang="0">
                  <a:pos x="479" y="246"/>
                </a:cxn>
                <a:cxn ang="0">
                  <a:pos x="431" y="254"/>
                </a:cxn>
                <a:cxn ang="0">
                  <a:pos x="383" y="261"/>
                </a:cxn>
                <a:cxn ang="0">
                  <a:pos x="334" y="259"/>
                </a:cxn>
                <a:cxn ang="0">
                  <a:pos x="310" y="254"/>
                </a:cxn>
                <a:cxn ang="0">
                  <a:pos x="288" y="246"/>
                </a:cxn>
                <a:cxn ang="0">
                  <a:pos x="277" y="248"/>
                </a:cxn>
                <a:cxn ang="0">
                  <a:pos x="270" y="252"/>
                </a:cxn>
                <a:cxn ang="0">
                  <a:pos x="279" y="267"/>
                </a:cxn>
                <a:cxn ang="0">
                  <a:pos x="286" y="274"/>
                </a:cxn>
                <a:cxn ang="0">
                  <a:pos x="290" y="283"/>
                </a:cxn>
                <a:cxn ang="0">
                  <a:pos x="299" y="303"/>
                </a:cxn>
                <a:cxn ang="0">
                  <a:pos x="306" y="324"/>
                </a:cxn>
                <a:cxn ang="0">
                  <a:pos x="312" y="370"/>
                </a:cxn>
                <a:cxn ang="0">
                  <a:pos x="317" y="465"/>
                </a:cxn>
                <a:cxn ang="0">
                  <a:pos x="314" y="484"/>
                </a:cxn>
                <a:cxn ang="0">
                  <a:pos x="310" y="491"/>
                </a:cxn>
                <a:cxn ang="0">
                  <a:pos x="308" y="495"/>
                </a:cxn>
                <a:cxn ang="0">
                  <a:pos x="303" y="498"/>
                </a:cxn>
                <a:cxn ang="0">
                  <a:pos x="268" y="502"/>
                </a:cxn>
                <a:cxn ang="0">
                  <a:pos x="233" y="502"/>
                </a:cxn>
                <a:cxn ang="0">
                  <a:pos x="198" y="495"/>
                </a:cxn>
                <a:cxn ang="0">
                  <a:pos x="167" y="482"/>
                </a:cxn>
                <a:cxn ang="0">
                  <a:pos x="154" y="467"/>
                </a:cxn>
                <a:cxn ang="0">
                  <a:pos x="143" y="452"/>
                </a:cxn>
                <a:cxn ang="0">
                  <a:pos x="134" y="432"/>
                </a:cxn>
                <a:cxn ang="0">
                  <a:pos x="123" y="414"/>
                </a:cxn>
                <a:cxn ang="0">
                  <a:pos x="84" y="340"/>
                </a:cxn>
                <a:cxn ang="0">
                  <a:pos x="66" y="298"/>
                </a:cxn>
                <a:cxn ang="0">
                  <a:pos x="59" y="283"/>
                </a:cxn>
                <a:cxn ang="0">
                  <a:pos x="53" y="256"/>
                </a:cxn>
                <a:cxn ang="0">
                  <a:pos x="46" y="243"/>
                </a:cxn>
                <a:cxn ang="0">
                  <a:pos x="37" y="232"/>
                </a:cxn>
                <a:cxn ang="0">
                  <a:pos x="18" y="210"/>
                </a:cxn>
                <a:cxn ang="0">
                  <a:pos x="9" y="199"/>
                </a:cxn>
                <a:cxn ang="0">
                  <a:pos x="2" y="189"/>
                </a:cxn>
                <a:cxn ang="0">
                  <a:pos x="0" y="173"/>
                </a:cxn>
                <a:cxn ang="0">
                  <a:pos x="2" y="160"/>
                </a:cxn>
                <a:cxn ang="0">
                  <a:pos x="7" y="138"/>
                </a:cxn>
                <a:cxn ang="0">
                  <a:pos x="15" y="118"/>
                </a:cxn>
                <a:cxn ang="0">
                  <a:pos x="31" y="103"/>
                </a:cxn>
                <a:cxn ang="0">
                  <a:pos x="48" y="90"/>
                </a:cxn>
                <a:cxn ang="0">
                  <a:pos x="62" y="83"/>
                </a:cxn>
                <a:cxn ang="0">
                  <a:pos x="75" y="79"/>
                </a:cxn>
                <a:cxn ang="0">
                  <a:pos x="101" y="70"/>
                </a:cxn>
                <a:cxn ang="0">
                  <a:pos x="134" y="48"/>
                </a:cxn>
                <a:cxn ang="0">
                  <a:pos x="167" y="31"/>
                </a:cxn>
                <a:cxn ang="0">
                  <a:pos x="202" y="13"/>
                </a:cxn>
                <a:cxn ang="0">
                  <a:pos x="240" y="4"/>
                </a:cxn>
                <a:cxn ang="0">
                  <a:pos x="262" y="0"/>
                </a:cxn>
                <a:cxn ang="0">
                  <a:pos x="286" y="0"/>
                </a:cxn>
              </a:cxnLst>
              <a:rect l="0" t="0" r="r" b="b"/>
              <a:pathLst>
                <a:path w="566" h="503">
                  <a:moveTo>
                    <a:pt x="286" y="0"/>
                  </a:moveTo>
                  <a:lnTo>
                    <a:pt x="350" y="79"/>
                  </a:lnTo>
                  <a:lnTo>
                    <a:pt x="385" y="116"/>
                  </a:lnTo>
                  <a:lnTo>
                    <a:pt x="400" y="129"/>
                  </a:lnTo>
                  <a:lnTo>
                    <a:pt x="424" y="147"/>
                  </a:lnTo>
                  <a:lnTo>
                    <a:pt x="492" y="197"/>
                  </a:lnTo>
                  <a:lnTo>
                    <a:pt x="528" y="221"/>
                  </a:lnTo>
                  <a:lnTo>
                    <a:pt x="565" y="243"/>
                  </a:lnTo>
                  <a:lnTo>
                    <a:pt x="543" y="246"/>
                  </a:lnTo>
                  <a:lnTo>
                    <a:pt x="521" y="243"/>
                  </a:lnTo>
                  <a:lnTo>
                    <a:pt x="499" y="241"/>
                  </a:lnTo>
                  <a:lnTo>
                    <a:pt x="479" y="246"/>
                  </a:lnTo>
                  <a:lnTo>
                    <a:pt x="431" y="254"/>
                  </a:lnTo>
                  <a:lnTo>
                    <a:pt x="383" y="261"/>
                  </a:lnTo>
                  <a:lnTo>
                    <a:pt x="334" y="259"/>
                  </a:lnTo>
                  <a:lnTo>
                    <a:pt x="310" y="254"/>
                  </a:lnTo>
                  <a:lnTo>
                    <a:pt x="288" y="246"/>
                  </a:lnTo>
                  <a:lnTo>
                    <a:pt x="277" y="248"/>
                  </a:lnTo>
                  <a:lnTo>
                    <a:pt x="270" y="252"/>
                  </a:lnTo>
                  <a:lnTo>
                    <a:pt x="279" y="267"/>
                  </a:lnTo>
                  <a:lnTo>
                    <a:pt x="286" y="274"/>
                  </a:lnTo>
                  <a:lnTo>
                    <a:pt x="290" y="283"/>
                  </a:lnTo>
                  <a:lnTo>
                    <a:pt x="299" y="303"/>
                  </a:lnTo>
                  <a:lnTo>
                    <a:pt x="306" y="324"/>
                  </a:lnTo>
                  <a:lnTo>
                    <a:pt x="312" y="370"/>
                  </a:lnTo>
                  <a:lnTo>
                    <a:pt x="317" y="465"/>
                  </a:lnTo>
                  <a:lnTo>
                    <a:pt x="314" y="484"/>
                  </a:lnTo>
                  <a:lnTo>
                    <a:pt x="310" y="491"/>
                  </a:lnTo>
                  <a:lnTo>
                    <a:pt x="308" y="495"/>
                  </a:lnTo>
                  <a:lnTo>
                    <a:pt x="303" y="498"/>
                  </a:lnTo>
                  <a:lnTo>
                    <a:pt x="268" y="502"/>
                  </a:lnTo>
                  <a:lnTo>
                    <a:pt x="233" y="502"/>
                  </a:lnTo>
                  <a:lnTo>
                    <a:pt x="198" y="495"/>
                  </a:lnTo>
                  <a:lnTo>
                    <a:pt x="167" y="482"/>
                  </a:lnTo>
                  <a:lnTo>
                    <a:pt x="154" y="467"/>
                  </a:lnTo>
                  <a:lnTo>
                    <a:pt x="143" y="452"/>
                  </a:lnTo>
                  <a:lnTo>
                    <a:pt x="134" y="432"/>
                  </a:lnTo>
                  <a:lnTo>
                    <a:pt x="123" y="414"/>
                  </a:lnTo>
                  <a:lnTo>
                    <a:pt x="84" y="340"/>
                  </a:lnTo>
                  <a:lnTo>
                    <a:pt x="66" y="298"/>
                  </a:lnTo>
                  <a:lnTo>
                    <a:pt x="59" y="283"/>
                  </a:lnTo>
                  <a:lnTo>
                    <a:pt x="53" y="256"/>
                  </a:lnTo>
                  <a:lnTo>
                    <a:pt x="46" y="243"/>
                  </a:lnTo>
                  <a:lnTo>
                    <a:pt x="37" y="232"/>
                  </a:lnTo>
                  <a:lnTo>
                    <a:pt x="18" y="210"/>
                  </a:lnTo>
                  <a:lnTo>
                    <a:pt x="9" y="199"/>
                  </a:lnTo>
                  <a:lnTo>
                    <a:pt x="2" y="189"/>
                  </a:lnTo>
                  <a:lnTo>
                    <a:pt x="0" y="173"/>
                  </a:lnTo>
                  <a:lnTo>
                    <a:pt x="2" y="160"/>
                  </a:lnTo>
                  <a:lnTo>
                    <a:pt x="7" y="138"/>
                  </a:lnTo>
                  <a:lnTo>
                    <a:pt x="15" y="118"/>
                  </a:lnTo>
                  <a:lnTo>
                    <a:pt x="31" y="103"/>
                  </a:lnTo>
                  <a:lnTo>
                    <a:pt x="48" y="90"/>
                  </a:lnTo>
                  <a:lnTo>
                    <a:pt x="62" y="83"/>
                  </a:lnTo>
                  <a:lnTo>
                    <a:pt x="75" y="79"/>
                  </a:lnTo>
                  <a:lnTo>
                    <a:pt x="101" y="70"/>
                  </a:lnTo>
                  <a:lnTo>
                    <a:pt x="134" y="48"/>
                  </a:lnTo>
                  <a:lnTo>
                    <a:pt x="167" y="31"/>
                  </a:lnTo>
                  <a:lnTo>
                    <a:pt x="202" y="13"/>
                  </a:lnTo>
                  <a:lnTo>
                    <a:pt x="240" y="4"/>
                  </a:lnTo>
                  <a:lnTo>
                    <a:pt x="262" y="0"/>
                  </a:lnTo>
                  <a:lnTo>
                    <a:pt x="286" y="0"/>
                  </a:lnTo>
                </a:path>
              </a:pathLst>
            </a:custGeom>
            <a:solidFill>
              <a:srgbClr val="E6CC33"/>
            </a:solidFill>
            <a:ln w="9525" cap="rnd">
              <a:noFill/>
              <a:round/>
              <a:headEnd/>
              <a:tailEnd/>
            </a:ln>
            <a:effectLst/>
          </p:spPr>
          <p:txBody>
            <a:bodyPr/>
            <a:lstStyle/>
            <a:p>
              <a:endParaRPr lang="zh-CN" altLang="en-US"/>
            </a:p>
          </p:txBody>
        </p:sp>
        <p:sp>
          <p:nvSpPr>
            <p:cNvPr id="1710097" name="Freeform 17"/>
            <p:cNvSpPr>
              <a:spLocks/>
            </p:cNvSpPr>
            <p:nvPr/>
          </p:nvSpPr>
          <p:spPr bwMode="auto">
            <a:xfrm>
              <a:off x="5523" y="3587"/>
              <a:ext cx="165" cy="627"/>
            </a:xfrm>
            <a:custGeom>
              <a:avLst/>
              <a:gdLst/>
              <a:ahLst/>
              <a:cxnLst>
                <a:cxn ang="0">
                  <a:pos x="112" y="55"/>
                </a:cxn>
                <a:cxn ang="0">
                  <a:pos x="125" y="79"/>
                </a:cxn>
                <a:cxn ang="0">
                  <a:pos x="133" y="104"/>
                </a:cxn>
                <a:cxn ang="0">
                  <a:pos x="139" y="128"/>
                </a:cxn>
                <a:cxn ang="0">
                  <a:pos x="139" y="154"/>
                </a:cxn>
                <a:cxn ang="0">
                  <a:pos x="133" y="163"/>
                </a:cxn>
                <a:cxn ang="0">
                  <a:pos x="133" y="192"/>
                </a:cxn>
                <a:cxn ang="0">
                  <a:pos x="135" y="218"/>
                </a:cxn>
                <a:cxn ang="0">
                  <a:pos x="147" y="271"/>
                </a:cxn>
                <a:cxn ang="0">
                  <a:pos x="160" y="324"/>
                </a:cxn>
                <a:cxn ang="0">
                  <a:pos x="164" y="379"/>
                </a:cxn>
                <a:cxn ang="0">
                  <a:pos x="160" y="436"/>
                </a:cxn>
                <a:cxn ang="0">
                  <a:pos x="152" y="494"/>
                </a:cxn>
                <a:cxn ang="0">
                  <a:pos x="145" y="520"/>
                </a:cxn>
                <a:cxn ang="0">
                  <a:pos x="137" y="547"/>
                </a:cxn>
                <a:cxn ang="0">
                  <a:pos x="125" y="571"/>
                </a:cxn>
                <a:cxn ang="0">
                  <a:pos x="110" y="595"/>
                </a:cxn>
                <a:cxn ang="0">
                  <a:pos x="89" y="611"/>
                </a:cxn>
                <a:cxn ang="0">
                  <a:pos x="64" y="624"/>
                </a:cxn>
                <a:cxn ang="0">
                  <a:pos x="52" y="626"/>
                </a:cxn>
                <a:cxn ang="0">
                  <a:pos x="39" y="626"/>
                </a:cxn>
                <a:cxn ang="0">
                  <a:pos x="27" y="624"/>
                </a:cxn>
                <a:cxn ang="0">
                  <a:pos x="15" y="619"/>
                </a:cxn>
                <a:cxn ang="0">
                  <a:pos x="39" y="606"/>
                </a:cxn>
                <a:cxn ang="0">
                  <a:pos x="64" y="589"/>
                </a:cxn>
                <a:cxn ang="0">
                  <a:pos x="83" y="566"/>
                </a:cxn>
                <a:cxn ang="0">
                  <a:pos x="98" y="540"/>
                </a:cxn>
                <a:cxn ang="0">
                  <a:pos x="108" y="511"/>
                </a:cxn>
                <a:cxn ang="0">
                  <a:pos x="116" y="483"/>
                </a:cxn>
                <a:cxn ang="0">
                  <a:pos x="122" y="452"/>
                </a:cxn>
                <a:cxn ang="0">
                  <a:pos x="125" y="421"/>
                </a:cxn>
                <a:cxn ang="0">
                  <a:pos x="125" y="390"/>
                </a:cxn>
                <a:cxn ang="0">
                  <a:pos x="122" y="359"/>
                </a:cxn>
                <a:cxn ang="0">
                  <a:pos x="112" y="298"/>
                </a:cxn>
                <a:cxn ang="0">
                  <a:pos x="106" y="273"/>
                </a:cxn>
                <a:cxn ang="0">
                  <a:pos x="98" y="249"/>
                </a:cxn>
                <a:cxn ang="0">
                  <a:pos x="89" y="159"/>
                </a:cxn>
                <a:cxn ang="0">
                  <a:pos x="81" y="115"/>
                </a:cxn>
                <a:cxn ang="0">
                  <a:pos x="77" y="99"/>
                </a:cxn>
                <a:cxn ang="0">
                  <a:pos x="69" y="73"/>
                </a:cxn>
                <a:cxn ang="0">
                  <a:pos x="56" y="51"/>
                </a:cxn>
                <a:cxn ang="0">
                  <a:pos x="39" y="31"/>
                </a:cxn>
                <a:cxn ang="0">
                  <a:pos x="21" y="15"/>
                </a:cxn>
                <a:cxn ang="0">
                  <a:pos x="10" y="9"/>
                </a:cxn>
                <a:cxn ang="0">
                  <a:pos x="0" y="7"/>
                </a:cxn>
                <a:cxn ang="0">
                  <a:pos x="29" y="0"/>
                </a:cxn>
                <a:cxn ang="0">
                  <a:pos x="58" y="2"/>
                </a:cxn>
                <a:cxn ang="0">
                  <a:pos x="75" y="11"/>
                </a:cxn>
                <a:cxn ang="0">
                  <a:pos x="89" y="24"/>
                </a:cxn>
                <a:cxn ang="0">
                  <a:pos x="102" y="40"/>
                </a:cxn>
                <a:cxn ang="0">
                  <a:pos x="112" y="55"/>
                </a:cxn>
              </a:cxnLst>
              <a:rect l="0" t="0" r="r" b="b"/>
              <a:pathLst>
                <a:path w="165" h="627">
                  <a:moveTo>
                    <a:pt x="112" y="55"/>
                  </a:moveTo>
                  <a:lnTo>
                    <a:pt x="125" y="79"/>
                  </a:lnTo>
                  <a:lnTo>
                    <a:pt x="133" y="104"/>
                  </a:lnTo>
                  <a:lnTo>
                    <a:pt x="139" y="128"/>
                  </a:lnTo>
                  <a:lnTo>
                    <a:pt x="139" y="154"/>
                  </a:lnTo>
                  <a:lnTo>
                    <a:pt x="133" y="163"/>
                  </a:lnTo>
                  <a:lnTo>
                    <a:pt x="133" y="192"/>
                  </a:lnTo>
                  <a:lnTo>
                    <a:pt x="135" y="218"/>
                  </a:lnTo>
                  <a:lnTo>
                    <a:pt x="147" y="271"/>
                  </a:lnTo>
                  <a:lnTo>
                    <a:pt x="160" y="324"/>
                  </a:lnTo>
                  <a:lnTo>
                    <a:pt x="164" y="379"/>
                  </a:lnTo>
                  <a:lnTo>
                    <a:pt x="160" y="436"/>
                  </a:lnTo>
                  <a:lnTo>
                    <a:pt x="152" y="494"/>
                  </a:lnTo>
                  <a:lnTo>
                    <a:pt x="145" y="520"/>
                  </a:lnTo>
                  <a:lnTo>
                    <a:pt x="137" y="547"/>
                  </a:lnTo>
                  <a:lnTo>
                    <a:pt x="125" y="571"/>
                  </a:lnTo>
                  <a:lnTo>
                    <a:pt x="110" y="595"/>
                  </a:lnTo>
                  <a:lnTo>
                    <a:pt x="89" y="611"/>
                  </a:lnTo>
                  <a:lnTo>
                    <a:pt x="64" y="624"/>
                  </a:lnTo>
                  <a:lnTo>
                    <a:pt x="52" y="626"/>
                  </a:lnTo>
                  <a:lnTo>
                    <a:pt x="39" y="626"/>
                  </a:lnTo>
                  <a:lnTo>
                    <a:pt x="27" y="624"/>
                  </a:lnTo>
                  <a:lnTo>
                    <a:pt x="15" y="619"/>
                  </a:lnTo>
                  <a:lnTo>
                    <a:pt x="39" y="606"/>
                  </a:lnTo>
                  <a:lnTo>
                    <a:pt x="64" y="589"/>
                  </a:lnTo>
                  <a:lnTo>
                    <a:pt x="83" y="566"/>
                  </a:lnTo>
                  <a:lnTo>
                    <a:pt x="98" y="540"/>
                  </a:lnTo>
                  <a:lnTo>
                    <a:pt x="108" y="511"/>
                  </a:lnTo>
                  <a:lnTo>
                    <a:pt x="116" y="483"/>
                  </a:lnTo>
                  <a:lnTo>
                    <a:pt x="122" y="452"/>
                  </a:lnTo>
                  <a:lnTo>
                    <a:pt x="125" y="421"/>
                  </a:lnTo>
                  <a:lnTo>
                    <a:pt x="125" y="390"/>
                  </a:lnTo>
                  <a:lnTo>
                    <a:pt x="122" y="359"/>
                  </a:lnTo>
                  <a:lnTo>
                    <a:pt x="112" y="298"/>
                  </a:lnTo>
                  <a:lnTo>
                    <a:pt x="106" y="273"/>
                  </a:lnTo>
                  <a:lnTo>
                    <a:pt x="98" y="249"/>
                  </a:lnTo>
                  <a:lnTo>
                    <a:pt x="89" y="159"/>
                  </a:lnTo>
                  <a:lnTo>
                    <a:pt x="81" y="115"/>
                  </a:lnTo>
                  <a:lnTo>
                    <a:pt x="77" y="99"/>
                  </a:lnTo>
                  <a:lnTo>
                    <a:pt x="69" y="73"/>
                  </a:lnTo>
                  <a:lnTo>
                    <a:pt x="56" y="51"/>
                  </a:lnTo>
                  <a:lnTo>
                    <a:pt x="39" y="31"/>
                  </a:lnTo>
                  <a:lnTo>
                    <a:pt x="21" y="15"/>
                  </a:lnTo>
                  <a:lnTo>
                    <a:pt x="10" y="9"/>
                  </a:lnTo>
                  <a:lnTo>
                    <a:pt x="0" y="7"/>
                  </a:lnTo>
                  <a:lnTo>
                    <a:pt x="29" y="0"/>
                  </a:lnTo>
                  <a:lnTo>
                    <a:pt x="58" y="2"/>
                  </a:lnTo>
                  <a:lnTo>
                    <a:pt x="75" y="11"/>
                  </a:lnTo>
                  <a:lnTo>
                    <a:pt x="89" y="24"/>
                  </a:lnTo>
                  <a:lnTo>
                    <a:pt x="102" y="40"/>
                  </a:lnTo>
                  <a:lnTo>
                    <a:pt x="112" y="55"/>
                  </a:lnTo>
                </a:path>
              </a:pathLst>
            </a:custGeom>
            <a:solidFill>
              <a:srgbClr val="33BF80"/>
            </a:solidFill>
            <a:ln w="9525" cap="rnd">
              <a:noFill/>
              <a:round/>
              <a:headEnd/>
              <a:tailEnd/>
            </a:ln>
            <a:effectLst/>
          </p:spPr>
          <p:txBody>
            <a:bodyPr/>
            <a:lstStyle/>
            <a:p>
              <a:endParaRPr lang="zh-CN" altLang="en-US"/>
            </a:p>
          </p:txBody>
        </p:sp>
        <p:sp>
          <p:nvSpPr>
            <p:cNvPr id="1710098" name="Freeform 18"/>
            <p:cNvSpPr>
              <a:spLocks/>
            </p:cNvSpPr>
            <p:nvPr/>
          </p:nvSpPr>
          <p:spPr bwMode="auto">
            <a:xfrm>
              <a:off x="5280" y="3612"/>
              <a:ext cx="348" cy="568"/>
            </a:xfrm>
            <a:custGeom>
              <a:avLst/>
              <a:gdLst/>
              <a:ahLst/>
              <a:cxnLst>
                <a:cxn ang="0">
                  <a:pos x="265" y="37"/>
                </a:cxn>
                <a:cxn ang="0">
                  <a:pos x="301" y="110"/>
                </a:cxn>
                <a:cxn ang="0">
                  <a:pos x="319" y="215"/>
                </a:cxn>
                <a:cxn ang="0">
                  <a:pos x="347" y="352"/>
                </a:cxn>
                <a:cxn ang="0">
                  <a:pos x="336" y="451"/>
                </a:cxn>
                <a:cxn ang="0">
                  <a:pos x="317" y="510"/>
                </a:cxn>
                <a:cxn ang="0">
                  <a:pos x="275" y="554"/>
                </a:cxn>
                <a:cxn ang="0">
                  <a:pos x="221" y="567"/>
                </a:cxn>
                <a:cxn ang="0">
                  <a:pos x="182" y="547"/>
                </a:cxn>
                <a:cxn ang="0">
                  <a:pos x="156" y="501"/>
                </a:cxn>
                <a:cxn ang="0">
                  <a:pos x="150" y="444"/>
                </a:cxn>
                <a:cxn ang="0">
                  <a:pos x="147" y="354"/>
                </a:cxn>
                <a:cxn ang="0">
                  <a:pos x="139" y="314"/>
                </a:cxn>
                <a:cxn ang="0">
                  <a:pos x="132" y="292"/>
                </a:cxn>
                <a:cxn ang="0">
                  <a:pos x="171" y="237"/>
                </a:cxn>
                <a:cxn ang="0">
                  <a:pos x="176" y="207"/>
                </a:cxn>
                <a:cxn ang="0">
                  <a:pos x="171" y="160"/>
                </a:cxn>
                <a:cxn ang="0">
                  <a:pos x="160" y="152"/>
                </a:cxn>
                <a:cxn ang="0">
                  <a:pos x="163" y="185"/>
                </a:cxn>
                <a:cxn ang="0">
                  <a:pos x="147" y="233"/>
                </a:cxn>
                <a:cxn ang="0">
                  <a:pos x="113" y="268"/>
                </a:cxn>
                <a:cxn ang="0">
                  <a:pos x="67" y="262"/>
                </a:cxn>
                <a:cxn ang="0">
                  <a:pos x="65" y="255"/>
                </a:cxn>
                <a:cxn ang="0">
                  <a:pos x="78" y="244"/>
                </a:cxn>
                <a:cxn ang="0">
                  <a:pos x="93" y="224"/>
                </a:cxn>
                <a:cxn ang="0">
                  <a:pos x="95" y="176"/>
                </a:cxn>
                <a:cxn ang="0">
                  <a:pos x="69" y="119"/>
                </a:cxn>
                <a:cxn ang="0">
                  <a:pos x="41" y="97"/>
                </a:cxn>
                <a:cxn ang="0">
                  <a:pos x="9" y="95"/>
                </a:cxn>
                <a:cxn ang="0">
                  <a:pos x="11" y="73"/>
                </a:cxn>
                <a:cxn ang="0">
                  <a:pos x="30" y="53"/>
                </a:cxn>
                <a:cxn ang="0">
                  <a:pos x="63" y="44"/>
                </a:cxn>
                <a:cxn ang="0">
                  <a:pos x="95" y="53"/>
                </a:cxn>
                <a:cxn ang="0">
                  <a:pos x="115" y="70"/>
                </a:cxn>
                <a:cxn ang="0">
                  <a:pos x="137" y="86"/>
                </a:cxn>
                <a:cxn ang="0">
                  <a:pos x="137" y="70"/>
                </a:cxn>
                <a:cxn ang="0">
                  <a:pos x="121" y="40"/>
                </a:cxn>
                <a:cxn ang="0">
                  <a:pos x="113" y="24"/>
                </a:cxn>
                <a:cxn ang="0">
                  <a:pos x="141" y="9"/>
                </a:cxn>
                <a:cxn ang="0">
                  <a:pos x="204" y="0"/>
                </a:cxn>
                <a:cxn ang="0">
                  <a:pos x="247" y="18"/>
                </a:cxn>
              </a:cxnLst>
              <a:rect l="0" t="0" r="r" b="b"/>
              <a:pathLst>
                <a:path w="348" h="568">
                  <a:moveTo>
                    <a:pt x="247" y="18"/>
                  </a:moveTo>
                  <a:lnTo>
                    <a:pt x="265" y="37"/>
                  </a:lnTo>
                  <a:lnTo>
                    <a:pt x="278" y="62"/>
                  </a:lnTo>
                  <a:lnTo>
                    <a:pt x="301" y="110"/>
                  </a:lnTo>
                  <a:lnTo>
                    <a:pt x="314" y="163"/>
                  </a:lnTo>
                  <a:lnTo>
                    <a:pt x="319" y="215"/>
                  </a:lnTo>
                  <a:lnTo>
                    <a:pt x="332" y="286"/>
                  </a:lnTo>
                  <a:lnTo>
                    <a:pt x="347" y="352"/>
                  </a:lnTo>
                  <a:lnTo>
                    <a:pt x="340" y="418"/>
                  </a:lnTo>
                  <a:lnTo>
                    <a:pt x="336" y="451"/>
                  </a:lnTo>
                  <a:lnTo>
                    <a:pt x="327" y="481"/>
                  </a:lnTo>
                  <a:lnTo>
                    <a:pt x="317" y="510"/>
                  </a:lnTo>
                  <a:lnTo>
                    <a:pt x="299" y="534"/>
                  </a:lnTo>
                  <a:lnTo>
                    <a:pt x="275" y="554"/>
                  </a:lnTo>
                  <a:lnTo>
                    <a:pt x="243" y="567"/>
                  </a:lnTo>
                  <a:lnTo>
                    <a:pt x="221" y="567"/>
                  </a:lnTo>
                  <a:lnTo>
                    <a:pt x="202" y="560"/>
                  </a:lnTo>
                  <a:lnTo>
                    <a:pt x="182" y="547"/>
                  </a:lnTo>
                  <a:lnTo>
                    <a:pt x="167" y="527"/>
                  </a:lnTo>
                  <a:lnTo>
                    <a:pt x="156" y="501"/>
                  </a:lnTo>
                  <a:lnTo>
                    <a:pt x="150" y="473"/>
                  </a:lnTo>
                  <a:lnTo>
                    <a:pt x="150" y="444"/>
                  </a:lnTo>
                  <a:lnTo>
                    <a:pt x="150" y="413"/>
                  </a:lnTo>
                  <a:lnTo>
                    <a:pt x="147" y="354"/>
                  </a:lnTo>
                  <a:lnTo>
                    <a:pt x="143" y="325"/>
                  </a:lnTo>
                  <a:lnTo>
                    <a:pt x="139" y="314"/>
                  </a:lnTo>
                  <a:lnTo>
                    <a:pt x="132" y="297"/>
                  </a:lnTo>
                  <a:lnTo>
                    <a:pt x="132" y="292"/>
                  </a:lnTo>
                  <a:lnTo>
                    <a:pt x="154" y="268"/>
                  </a:lnTo>
                  <a:lnTo>
                    <a:pt x="171" y="237"/>
                  </a:lnTo>
                  <a:lnTo>
                    <a:pt x="176" y="222"/>
                  </a:lnTo>
                  <a:lnTo>
                    <a:pt x="176" y="207"/>
                  </a:lnTo>
                  <a:lnTo>
                    <a:pt x="174" y="174"/>
                  </a:lnTo>
                  <a:lnTo>
                    <a:pt x="171" y="160"/>
                  </a:lnTo>
                  <a:lnTo>
                    <a:pt x="167" y="154"/>
                  </a:lnTo>
                  <a:lnTo>
                    <a:pt x="160" y="152"/>
                  </a:lnTo>
                  <a:lnTo>
                    <a:pt x="163" y="169"/>
                  </a:lnTo>
                  <a:lnTo>
                    <a:pt x="163" y="185"/>
                  </a:lnTo>
                  <a:lnTo>
                    <a:pt x="154" y="218"/>
                  </a:lnTo>
                  <a:lnTo>
                    <a:pt x="147" y="233"/>
                  </a:lnTo>
                  <a:lnTo>
                    <a:pt x="139" y="246"/>
                  </a:lnTo>
                  <a:lnTo>
                    <a:pt x="113" y="268"/>
                  </a:lnTo>
                  <a:lnTo>
                    <a:pt x="89" y="268"/>
                  </a:lnTo>
                  <a:lnTo>
                    <a:pt x="67" y="262"/>
                  </a:lnTo>
                  <a:lnTo>
                    <a:pt x="65" y="257"/>
                  </a:lnTo>
                  <a:lnTo>
                    <a:pt x="65" y="255"/>
                  </a:lnTo>
                  <a:lnTo>
                    <a:pt x="72" y="248"/>
                  </a:lnTo>
                  <a:lnTo>
                    <a:pt x="78" y="244"/>
                  </a:lnTo>
                  <a:lnTo>
                    <a:pt x="85" y="237"/>
                  </a:lnTo>
                  <a:lnTo>
                    <a:pt x="93" y="224"/>
                  </a:lnTo>
                  <a:lnTo>
                    <a:pt x="98" y="209"/>
                  </a:lnTo>
                  <a:lnTo>
                    <a:pt x="95" y="176"/>
                  </a:lnTo>
                  <a:lnTo>
                    <a:pt x="87" y="145"/>
                  </a:lnTo>
                  <a:lnTo>
                    <a:pt x="69" y="119"/>
                  </a:lnTo>
                  <a:lnTo>
                    <a:pt x="56" y="105"/>
                  </a:lnTo>
                  <a:lnTo>
                    <a:pt x="41" y="97"/>
                  </a:lnTo>
                  <a:lnTo>
                    <a:pt x="26" y="92"/>
                  </a:lnTo>
                  <a:lnTo>
                    <a:pt x="9" y="95"/>
                  </a:lnTo>
                  <a:lnTo>
                    <a:pt x="0" y="97"/>
                  </a:lnTo>
                  <a:lnTo>
                    <a:pt x="11" y="73"/>
                  </a:lnTo>
                  <a:lnTo>
                    <a:pt x="20" y="62"/>
                  </a:lnTo>
                  <a:lnTo>
                    <a:pt x="30" y="53"/>
                  </a:lnTo>
                  <a:lnTo>
                    <a:pt x="46" y="46"/>
                  </a:lnTo>
                  <a:lnTo>
                    <a:pt x="63" y="44"/>
                  </a:lnTo>
                  <a:lnTo>
                    <a:pt x="80" y="48"/>
                  </a:lnTo>
                  <a:lnTo>
                    <a:pt x="95" y="53"/>
                  </a:lnTo>
                  <a:lnTo>
                    <a:pt x="106" y="62"/>
                  </a:lnTo>
                  <a:lnTo>
                    <a:pt x="115" y="70"/>
                  </a:lnTo>
                  <a:lnTo>
                    <a:pt x="126" y="79"/>
                  </a:lnTo>
                  <a:lnTo>
                    <a:pt x="137" y="86"/>
                  </a:lnTo>
                  <a:lnTo>
                    <a:pt x="139" y="77"/>
                  </a:lnTo>
                  <a:lnTo>
                    <a:pt x="137" y="70"/>
                  </a:lnTo>
                  <a:lnTo>
                    <a:pt x="132" y="53"/>
                  </a:lnTo>
                  <a:lnTo>
                    <a:pt x="121" y="40"/>
                  </a:lnTo>
                  <a:lnTo>
                    <a:pt x="117" y="33"/>
                  </a:lnTo>
                  <a:lnTo>
                    <a:pt x="113" y="24"/>
                  </a:lnTo>
                  <a:lnTo>
                    <a:pt x="126" y="15"/>
                  </a:lnTo>
                  <a:lnTo>
                    <a:pt x="141" y="9"/>
                  </a:lnTo>
                  <a:lnTo>
                    <a:pt x="171" y="0"/>
                  </a:lnTo>
                  <a:lnTo>
                    <a:pt x="204" y="0"/>
                  </a:lnTo>
                  <a:lnTo>
                    <a:pt x="236" y="9"/>
                  </a:lnTo>
                  <a:lnTo>
                    <a:pt x="247" y="18"/>
                  </a:lnTo>
                </a:path>
              </a:pathLst>
            </a:custGeom>
            <a:solidFill>
              <a:srgbClr val="66F2B3"/>
            </a:solidFill>
            <a:ln w="9525" cap="rnd">
              <a:noFill/>
              <a:round/>
              <a:headEnd/>
              <a:tailEnd/>
            </a:ln>
            <a:effectLst/>
          </p:spPr>
          <p:txBody>
            <a:bodyPr/>
            <a:lstStyle/>
            <a:p>
              <a:endParaRPr lang="zh-CN" altLang="en-US"/>
            </a:p>
          </p:txBody>
        </p:sp>
        <p:sp>
          <p:nvSpPr>
            <p:cNvPr id="1710099" name="Freeform 19"/>
            <p:cNvSpPr>
              <a:spLocks/>
            </p:cNvSpPr>
            <p:nvPr/>
          </p:nvSpPr>
          <p:spPr bwMode="auto">
            <a:xfrm>
              <a:off x="3680" y="3880"/>
              <a:ext cx="600" cy="325"/>
            </a:xfrm>
            <a:custGeom>
              <a:avLst/>
              <a:gdLst/>
              <a:ahLst/>
              <a:cxnLst>
                <a:cxn ang="0">
                  <a:pos x="484" y="41"/>
                </a:cxn>
                <a:cxn ang="0">
                  <a:pos x="553" y="22"/>
                </a:cxn>
                <a:cxn ang="0">
                  <a:pos x="559" y="2"/>
                </a:cxn>
                <a:cxn ang="0">
                  <a:pos x="573" y="15"/>
                </a:cxn>
                <a:cxn ang="0">
                  <a:pos x="581" y="54"/>
                </a:cxn>
                <a:cxn ang="0">
                  <a:pos x="570" y="89"/>
                </a:cxn>
                <a:cxn ang="0">
                  <a:pos x="524" y="114"/>
                </a:cxn>
                <a:cxn ang="0">
                  <a:pos x="471" y="114"/>
                </a:cxn>
                <a:cxn ang="0">
                  <a:pos x="465" y="123"/>
                </a:cxn>
                <a:cxn ang="0">
                  <a:pos x="484" y="132"/>
                </a:cxn>
                <a:cxn ang="0">
                  <a:pos x="537" y="130"/>
                </a:cxn>
                <a:cxn ang="0">
                  <a:pos x="584" y="158"/>
                </a:cxn>
                <a:cxn ang="0">
                  <a:pos x="599" y="222"/>
                </a:cxn>
                <a:cxn ang="0">
                  <a:pos x="590" y="264"/>
                </a:cxn>
                <a:cxn ang="0">
                  <a:pos x="544" y="305"/>
                </a:cxn>
                <a:cxn ang="0">
                  <a:pos x="467" y="324"/>
                </a:cxn>
                <a:cxn ang="0">
                  <a:pos x="339" y="311"/>
                </a:cxn>
                <a:cxn ang="0">
                  <a:pos x="280" y="305"/>
                </a:cxn>
                <a:cxn ang="0">
                  <a:pos x="189" y="302"/>
                </a:cxn>
                <a:cxn ang="0">
                  <a:pos x="128" y="292"/>
                </a:cxn>
                <a:cxn ang="0">
                  <a:pos x="9" y="251"/>
                </a:cxn>
                <a:cxn ang="0">
                  <a:pos x="0" y="231"/>
                </a:cxn>
                <a:cxn ang="0">
                  <a:pos x="11" y="179"/>
                </a:cxn>
                <a:cxn ang="0">
                  <a:pos x="46" y="140"/>
                </a:cxn>
                <a:cxn ang="0">
                  <a:pos x="70" y="130"/>
                </a:cxn>
                <a:cxn ang="0">
                  <a:pos x="123" y="117"/>
                </a:cxn>
                <a:cxn ang="0">
                  <a:pos x="178" y="119"/>
                </a:cxn>
                <a:cxn ang="0">
                  <a:pos x="262" y="123"/>
                </a:cxn>
                <a:cxn ang="0">
                  <a:pos x="302" y="114"/>
                </a:cxn>
                <a:cxn ang="0">
                  <a:pos x="324" y="104"/>
                </a:cxn>
                <a:cxn ang="0">
                  <a:pos x="366" y="119"/>
                </a:cxn>
                <a:cxn ang="0">
                  <a:pos x="410" y="127"/>
                </a:cxn>
                <a:cxn ang="0">
                  <a:pos x="418" y="114"/>
                </a:cxn>
                <a:cxn ang="0">
                  <a:pos x="405" y="110"/>
                </a:cxn>
                <a:cxn ang="0">
                  <a:pos x="374" y="99"/>
                </a:cxn>
                <a:cxn ang="0">
                  <a:pos x="339" y="71"/>
                </a:cxn>
                <a:cxn ang="0">
                  <a:pos x="330" y="52"/>
                </a:cxn>
                <a:cxn ang="0">
                  <a:pos x="333" y="24"/>
                </a:cxn>
                <a:cxn ang="0">
                  <a:pos x="348" y="0"/>
                </a:cxn>
                <a:cxn ang="0">
                  <a:pos x="405" y="32"/>
                </a:cxn>
                <a:cxn ang="0">
                  <a:pos x="427" y="39"/>
                </a:cxn>
              </a:cxnLst>
              <a:rect l="0" t="0" r="r" b="b"/>
              <a:pathLst>
                <a:path w="600" h="325">
                  <a:moveTo>
                    <a:pt x="427" y="39"/>
                  </a:moveTo>
                  <a:lnTo>
                    <a:pt x="484" y="41"/>
                  </a:lnTo>
                  <a:lnTo>
                    <a:pt x="537" y="35"/>
                  </a:lnTo>
                  <a:lnTo>
                    <a:pt x="553" y="22"/>
                  </a:lnTo>
                  <a:lnTo>
                    <a:pt x="557" y="13"/>
                  </a:lnTo>
                  <a:lnTo>
                    <a:pt x="559" y="2"/>
                  </a:lnTo>
                  <a:lnTo>
                    <a:pt x="568" y="6"/>
                  </a:lnTo>
                  <a:lnTo>
                    <a:pt x="573" y="15"/>
                  </a:lnTo>
                  <a:lnTo>
                    <a:pt x="579" y="35"/>
                  </a:lnTo>
                  <a:lnTo>
                    <a:pt x="581" y="54"/>
                  </a:lnTo>
                  <a:lnTo>
                    <a:pt x="577" y="73"/>
                  </a:lnTo>
                  <a:lnTo>
                    <a:pt x="570" y="89"/>
                  </a:lnTo>
                  <a:lnTo>
                    <a:pt x="551" y="106"/>
                  </a:lnTo>
                  <a:lnTo>
                    <a:pt x="524" y="114"/>
                  </a:lnTo>
                  <a:lnTo>
                    <a:pt x="498" y="114"/>
                  </a:lnTo>
                  <a:lnTo>
                    <a:pt x="471" y="114"/>
                  </a:lnTo>
                  <a:lnTo>
                    <a:pt x="465" y="119"/>
                  </a:lnTo>
                  <a:lnTo>
                    <a:pt x="465" y="123"/>
                  </a:lnTo>
                  <a:lnTo>
                    <a:pt x="473" y="130"/>
                  </a:lnTo>
                  <a:lnTo>
                    <a:pt x="484" y="132"/>
                  </a:lnTo>
                  <a:lnTo>
                    <a:pt x="507" y="132"/>
                  </a:lnTo>
                  <a:lnTo>
                    <a:pt x="537" y="130"/>
                  </a:lnTo>
                  <a:lnTo>
                    <a:pt x="566" y="119"/>
                  </a:lnTo>
                  <a:lnTo>
                    <a:pt x="584" y="158"/>
                  </a:lnTo>
                  <a:lnTo>
                    <a:pt x="597" y="199"/>
                  </a:lnTo>
                  <a:lnTo>
                    <a:pt x="599" y="222"/>
                  </a:lnTo>
                  <a:lnTo>
                    <a:pt x="597" y="244"/>
                  </a:lnTo>
                  <a:lnTo>
                    <a:pt x="590" y="264"/>
                  </a:lnTo>
                  <a:lnTo>
                    <a:pt x="579" y="283"/>
                  </a:lnTo>
                  <a:lnTo>
                    <a:pt x="544" y="305"/>
                  </a:lnTo>
                  <a:lnTo>
                    <a:pt x="507" y="318"/>
                  </a:lnTo>
                  <a:lnTo>
                    <a:pt x="467" y="324"/>
                  </a:lnTo>
                  <a:lnTo>
                    <a:pt x="425" y="322"/>
                  </a:lnTo>
                  <a:lnTo>
                    <a:pt x="339" y="311"/>
                  </a:lnTo>
                  <a:lnTo>
                    <a:pt x="297" y="307"/>
                  </a:lnTo>
                  <a:lnTo>
                    <a:pt x="280" y="305"/>
                  </a:lnTo>
                  <a:lnTo>
                    <a:pt x="255" y="305"/>
                  </a:lnTo>
                  <a:lnTo>
                    <a:pt x="189" y="302"/>
                  </a:lnTo>
                  <a:lnTo>
                    <a:pt x="159" y="298"/>
                  </a:lnTo>
                  <a:lnTo>
                    <a:pt x="128" y="292"/>
                  </a:lnTo>
                  <a:lnTo>
                    <a:pt x="68" y="274"/>
                  </a:lnTo>
                  <a:lnTo>
                    <a:pt x="9" y="251"/>
                  </a:lnTo>
                  <a:lnTo>
                    <a:pt x="2" y="242"/>
                  </a:lnTo>
                  <a:lnTo>
                    <a:pt x="0" y="231"/>
                  </a:lnTo>
                  <a:lnTo>
                    <a:pt x="2" y="203"/>
                  </a:lnTo>
                  <a:lnTo>
                    <a:pt x="11" y="179"/>
                  </a:lnTo>
                  <a:lnTo>
                    <a:pt x="26" y="158"/>
                  </a:lnTo>
                  <a:lnTo>
                    <a:pt x="46" y="140"/>
                  </a:lnTo>
                  <a:lnTo>
                    <a:pt x="57" y="134"/>
                  </a:lnTo>
                  <a:lnTo>
                    <a:pt x="70" y="130"/>
                  </a:lnTo>
                  <a:lnTo>
                    <a:pt x="97" y="119"/>
                  </a:lnTo>
                  <a:lnTo>
                    <a:pt x="123" y="117"/>
                  </a:lnTo>
                  <a:lnTo>
                    <a:pt x="150" y="117"/>
                  </a:lnTo>
                  <a:lnTo>
                    <a:pt x="178" y="119"/>
                  </a:lnTo>
                  <a:lnTo>
                    <a:pt x="233" y="123"/>
                  </a:lnTo>
                  <a:lnTo>
                    <a:pt x="262" y="123"/>
                  </a:lnTo>
                  <a:lnTo>
                    <a:pt x="288" y="117"/>
                  </a:lnTo>
                  <a:lnTo>
                    <a:pt x="302" y="114"/>
                  </a:lnTo>
                  <a:lnTo>
                    <a:pt x="313" y="108"/>
                  </a:lnTo>
                  <a:lnTo>
                    <a:pt x="324" y="104"/>
                  </a:lnTo>
                  <a:lnTo>
                    <a:pt x="335" y="104"/>
                  </a:lnTo>
                  <a:lnTo>
                    <a:pt x="366" y="119"/>
                  </a:lnTo>
                  <a:lnTo>
                    <a:pt x="399" y="127"/>
                  </a:lnTo>
                  <a:lnTo>
                    <a:pt x="410" y="127"/>
                  </a:lnTo>
                  <a:lnTo>
                    <a:pt x="423" y="121"/>
                  </a:lnTo>
                  <a:lnTo>
                    <a:pt x="418" y="114"/>
                  </a:lnTo>
                  <a:lnTo>
                    <a:pt x="412" y="110"/>
                  </a:lnTo>
                  <a:lnTo>
                    <a:pt x="405" y="110"/>
                  </a:lnTo>
                  <a:lnTo>
                    <a:pt x="396" y="108"/>
                  </a:lnTo>
                  <a:lnTo>
                    <a:pt x="374" y="99"/>
                  </a:lnTo>
                  <a:lnTo>
                    <a:pt x="355" y="89"/>
                  </a:lnTo>
                  <a:lnTo>
                    <a:pt x="339" y="71"/>
                  </a:lnTo>
                  <a:lnTo>
                    <a:pt x="335" y="63"/>
                  </a:lnTo>
                  <a:lnTo>
                    <a:pt x="330" y="52"/>
                  </a:lnTo>
                  <a:lnTo>
                    <a:pt x="330" y="37"/>
                  </a:lnTo>
                  <a:lnTo>
                    <a:pt x="333" y="24"/>
                  </a:lnTo>
                  <a:lnTo>
                    <a:pt x="339" y="11"/>
                  </a:lnTo>
                  <a:lnTo>
                    <a:pt x="348" y="0"/>
                  </a:lnTo>
                  <a:lnTo>
                    <a:pt x="385" y="24"/>
                  </a:lnTo>
                  <a:lnTo>
                    <a:pt x="405" y="32"/>
                  </a:lnTo>
                  <a:lnTo>
                    <a:pt x="414" y="37"/>
                  </a:lnTo>
                  <a:lnTo>
                    <a:pt x="427" y="39"/>
                  </a:lnTo>
                </a:path>
              </a:pathLst>
            </a:custGeom>
            <a:solidFill>
              <a:srgbClr val="66F2B3"/>
            </a:solidFill>
            <a:ln w="9525" cap="rnd">
              <a:noFill/>
              <a:round/>
              <a:headEnd/>
              <a:tailEnd/>
            </a:ln>
            <a:effectLst/>
          </p:spPr>
          <p:txBody>
            <a:bodyPr/>
            <a:lstStyle/>
            <a:p>
              <a:endParaRPr lang="zh-CN" altLang="en-US"/>
            </a:p>
          </p:txBody>
        </p:sp>
        <p:sp>
          <p:nvSpPr>
            <p:cNvPr id="1710100" name="Freeform 20"/>
            <p:cNvSpPr>
              <a:spLocks/>
            </p:cNvSpPr>
            <p:nvPr/>
          </p:nvSpPr>
          <p:spPr bwMode="auto">
            <a:xfrm>
              <a:off x="3640" y="4132"/>
              <a:ext cx="665" cy="143"/>
            </a:xfrm>
            <a:custGeom>
              <a:avLst/>
              <a:gdLst/>
              <a:ahLst/>
              <a:cxnLst>
                <a:cxn ang="0">
                  <a:pos x="24" y="12"/>
                </a:cxn>
                <a:cxn ang="0">
                  <a:pos x="44" y="27"/>
                </a:cxn>
                <a:cxn ang="0">
                  <a:pos x="64" y="37"/>
                </a:cxn>
                <a:cxn ang="0">
                  <a:pos x="88" y="47"/>
                </a:cxn>
                <a:cxn ang="0">
                  <a:pos x="110" y="54"/>
                </a:cxn>
                <a:cxn ang="0">
                  <a:pos x="159" y="64"/>
                </a:cxn>
                <a:cxn ang="0">
                  <a:pos x="207" y="72"/>
                </a:cxn>
                <a:cxn ang="0">
                  <a:pos x="349" y="84"/>
                </a:cxn>
                <a:cxn ang="0">
                  <a:pos x="485" y="95"/>
                </a:cxn>
                <a:cxn ang="0">
                  <a:pos x="534" y="95"/>
                </a:cxn>
                <a:cxn ang="0">
                  <a:pos x="582" y="86"/>
                </a:cxn>
                <a:cxn ang="0">
                  <a:pos x="604" y="78"/>
                </a:cxn>
                <a:cxn ang="0">
                  <a:pos x="624" y="68"/>
                </a:cxn>
                <a:cxn ang="0">
                  <a:pos x="642" y="51"/>
                </a:cxn>
                <a:cxn ang="0">
                  <a:pos x="657" y="33"/>
                </a:cxn>
                <a:cxn ang="0">
                  <a:pos x="664" y="49"/>
                </a:cxn>
                <a:cxn ang="0">
                  <a:pos x="662" y="68"/>
                </a:cxn>
                <a:cxn ang="0">
                  <a:pos x="651" y="105"/>
                </a:cxn>
                <a:cxn ang="0">
                  <a:pos x="631" y="121"/>
                </a:cxn>
                <a:cxn ang="0">
                  <a:pos x="607" y="134"/>
                </a:cxn>
                <a:cxn ang="0">
                  <a:pos x="582" y="138"/>
                </a:cxn>
                <a:cxn ang="0">
                  <a:pos x="556" y="140"/>
                </a:cxn>
                <a:cxn ang="0">
                  <a:pos x="527" y="140"/>
                </a:cxn>
                <a:cxn ang="0">
                  <a:pos x="499" y="142"/>
                </a:cxn>
                <a:cxn ang="0">
                  <a:pos x="472" y="138"/>
                </a:cxn>
                <a:cxn ang="0">
                  <a:pos x="459" y="130"/>
                </a:cxn>
                <a:cxn ang="0">
                  <a:pos x="457" y="128"/>
                </a:cxn>
                <a:cxn ang="0">
                  <a:pos x="450" y="121"/>
                </a:cxn>
                <a:cxn ang="0">
                  <a:pos x="413" y="119"/>
                </a:cxn>
                <a:cxn ang="0">
                  <a:pos x="375" y="123"/>
                </a:cxn>
                <a:cxn ang="0">
                  <a:pos x="338" y="128"/>
                </a:cxn>
                <a:cxn ang="0">
                  <a:pos x="318" y="128"/>
                </a:cxn>
                <a:cxn ang="0">
                  <a:pos x="298" y="126"/>
                </a:cxn>
                <a:cxn ang="0">
                  <a:pos x="225" y="115"/>
                </a:cxn>
                <a:cxn ang="0">
                  <a:pos x="152" y="103"/>
                </a:cxn>
                <a:cxn ang="0">
                  <a:pos x="82" y="82"/>
                </a:cxn>
                <a:cxn ang="0">
                  <a:pos x="49" y="68"/>
                </a:cxn>
                <a:cxn ang="0">
                  <a:pos x="15" y="51"/>
                </a:cxn>
                <a:cxn ang="0">
                  <a:pos x="7" y="43"/>
                </a:cxn>
                <a:cxn ang="0">
                  <a:pos x="2" y="39"/>
                </a:cxn>
                <a:cxn ang="0">
                  <a:pos x="0" y="35"/>
                </a:cxn>
                <a:cxn ang="0">
                  <a:pos x="0" y="23"/>
                </a:cxn>
                <a:cxn ang="0">
                  <a:pos x="4" y="6"/>
                </a:cxn>
                <a:cxn ang="0">
                  <a:pos x="13" y="0"/>
                </a:cxn>
                <a:cxn ang="0">
                  <a:pos x="18" y="2"/>
                </a:cxn>
                <a:cxn ang="0">
                  <a:pos x="24" y="12"/>
                </a:cxn>
              </a:cxnLst>
              <a:rect l="0" t="0" r="r" b="b"/>
              <a:pathLst>
                <a:path w="665" h="143">
                  <a:moveTo>
                    <a:pt x="24" y="12"/>
                  </a:moveTo>
                  <a:lnTo>
                    <a:pt x="44" y="27"/>
                  </a:lnTo>
                  <a:lnTo>
                    <a:pt x="64" y="37"/>
                  </a:lnTo>
                  <a:lnTo>
                    <a:pt x="88" y="47"/>
                  </a:lnTo>
                  <a:lnTo>
                    <a:pt x="110" y="54"/>
                  </a:lnTo>
                  <a:lnTo>
                    <a:pt x="159" y="64"/>
                  </a:lnTo>
                  <a:lnTo>
                    <a:pt x="207" y="72"/>
                  </a:lnTo>
                  <a:lnTo>
                    <a:pt x="349" y="84"/>
                  </a:lnTo>
                  <a:lnTo>
                    <a:pt x="485" y="95"/>
                  </a:lnTo>
                  <a:lnTo>
                    <a:pt x="534" y="95"/>
                  </a:lnTo>
                  <a:lnTo>
                    <a:pt x="582" y="86"/>
                  </a:lnTo>
                  <a:lnTo>
                    <a:pt x="604" y="78"/>
                  </a:lnTo>
                  <a:lnTo>
                    <a:pt x="624" y="68"/>
                  </a:lnTo>
                  <a:lnTo>
                    <a:pt x="642" y="51"/>
                  </a:lnTo>
                  <a:lnTo>
                    <a:pt x="657" y="33"/>
                  </a:lnTo>
                  <a:lnTo>
                    <a:pt x="664" y="49"/>
                  </a:lnTo>
                  <a:lnTo>
                    <a:pt x="662" y="68"/>
                  </a:lnTo>
                  <a:lnTo>
                    <a:pt x="651" y="105"/>
                  </a:lnTo>
                  <a:lnTo>
                    <a:pt x="631" y="121"/>
                  </a:lnTo>
                  <a:lnTo>
                    <a:pt x="607" y="134"/>
                  </a:lnTo>
                  <a:lnTo>
                    <a:pt x="582" y="138"/>
                  </a:lnTo>
                  <a:lnTo>
                    <a:pt x="556" y="140"/>
                  </a:lnTo>
                  <a:lnTo>
                    <a:pt x="527" y="140"/>
                  </a:lnTo>
                  <a:lnTo>
                    <a:pt x="499" y="142"/>
                  </a:lnTo>
                  <a:lnTo>
                    <a:pt x="472" y="138"/>
                  </a:lnTo>
                  <a:lnTo>
                    <a:pt x="459" y="130"/>
                  </a:lnTo>
                  <a:lnTo>
                    <a:pt x="457" y="128"/>
                  </a:lnTo>
                  <a:lnTo>
                    <a:pt x="450" y="121"/>
                  </a:lnTo>
                  <a:lnTo>
                    <a:pt x="413" y="119"/>
                  </a:lnTo>
                  <a:lnTo>
                    <a:pt x="375" y="123"/>
                  </a:lnTo>
                  <a:lnTo>
                    <a:pt x="338" y="128"/>
                  </a:lnTo>
                  <a:lnTo>
                    <a:pt x="318" y="128"/>
                  </a:lnTo>
                  <a:lnTo>
                    <a:pt x="298" y="126"/>
                  </a:lnTo>
                  <a:lnTo>
                    <a:pt x="225" y="115"/>
                  </a:lnTo>
                  <a:lnTo>
                    <a:pt x="152" y="103"/>
                  </a:lnTo>
                  <a:lnTo>
                    <a:pt x="82" y="82"/>
                  </a:lnTo>
                  <a:lnTo>
                    <a:pt x="49" y="68"/>
                  </a:lnTo>
                  <a:lnTo>
                    <a:pt x="15" y="51"/>
                  </a:lnTo>
                  <a:lnTo>
                    <a:pt x="7" y="43"/>
                  </a:lnTo>
                  <a:lnTo>
                    <a:pt x="2" y="39"/>
                  </a:lnTo>
                  <a:lnTo>
                    <a:pt x="0" y="35"/>
                  </a:lnTo>
                  <a:lnTo>
                    <a:pt x="0" y="23"/>
                  </a:lnTo>
                  <a:lnTo>
                    <a:pt x="4" y="6"/>
                  </a:lnTo>
                  <a:lnTo>
                    <a:pt x="13" y="0"/>
                  </a:lnTo>
                  <a:lnTo>
                    <a:pt x="18" y="2"/>
                  </a:lnTo>
                  <a:lnTo>
                    <a:pt x="24" y="12"/>
                  </a:lnTo>
                </a:path>
              </a:pathLst>
            </a:custGeom>
            <a:solidFill>
              <a:srgbClr val="33BF80"/>
            </a:solidFill>
            <a:ln w="9525" cap="rnd">
              <a:noFill/>
              <a:round/>
              <a:headEnd/>
              <a:tailEnd/>
            </a:ln>
            <a:effectLst/>
          </p:spPr>
          <p:txBody>
            <a:bodyPr/>
            <a:lstStyle/>
            <a:p>
              <a:endParaRPr lang="zh-CN" altLang="en-US"/>
            </a:p>
          </p:txBody>
        </p:sp>
      </p:grpSp>
    </p:spTree>
    <p:extLst>
      <p:ext uri="{BB962C8B-B14F-4D97-AF65-F5344CB8AC3E}">
        <p14:creationId xmlns:p14="http://schemas.microsoft.com/office/powerpoint/2010/main" val="10308433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10082">
                                            <p:bg/>
                                          </p:spTgt>
                                        </p:tgtEl>
                                        <p:attrNameLst>
                                          <p:attrName>style.visibility</p:attrName>
                                        </p:attrNameLst>
                                      </p:cBhvr>
                                      <p:to>
                                        <p:strVal val="visible"/>
                                      </p:to>
                                    </p:set>
                                    <p:animEffect transition="in" filter="blinds(horizontal)">
                                      <p:cBhvr>
                                        <p:cTn id="7" dur="500"/>
                                        <p:tgtEl>
                                          <p:spTgt spid="1710082">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10082">
                                            <p:txEl>
                                              <p:pRg st="0" end="0"/>
                                            </p:txEl>
                                          </p:spTgt>
                                        </p:tgtEl>
                                        <p:attrNameLst>
                                          <p:attrName>style.visibility</p:attrName>
                                        </p:attrNameLst>
                                      </p:cBhvr>
                                      <p:to>
                                        <p:strVal val="visible"/>
                                      </p:to>
                                    </p:set>
                                    <p:animEffect transition="in" filter="blinds(horizontal)">
                                      <p:cBhvr>
                                        <p:cTn id="12" dur="500"/>
                                        <p:tgtEl>
                                          <p:spTgt spid="171008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10082">
                                            <p:txEl>
                                              <p:pRg st="1" end="1"/>
                                            </p:txEl>
                                          </p:spTgt>
                                        </p:tgtEl>
                                        <p:attrNameLst>
                                          <p:attrName>style.visibility</p:attrName>
                                        </p:attrNameLst>
                                      </p:cBhvr>
                                      <p:to>
                                        <p:strVal val="visible"/>
                                      </p:to>
                                    </p:set>
                                    <p:animEffect transition="in" filter="blinds(horizontal)">
                                      <p:cBhvr>
                                        <p:cTn id="17" dur="500"/>
                                        <p:tgtEl>
                                          <p:spTgt spid="171008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10082">
                                            <p:txEl>
                                              <p:pRg st="2" end="2"/>
                                            </p:txEl>
                                          </p:spTgt>
                                        </p:tgtEl>
                                        <p:attrNameLst>
                                          <p:attrName>style.visibility</p:attrName>
                                        </p:attrNameLst>
                                      </p:cBhvr>
                                      <p:to>
                                        <p:strVal val="visible"/>
                                      </p:to>
                                    </p:set>
                                    <p:animEffect transition="in" filter="blinds(horizontal)">
                                      <p:cBhvr>
                                        <p:cTn id="22" dur="500"/>
                                        <p:tgtEl>
                                          <p:spTgt spid="171008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10082">
                                            <p:txEl>
                                              <p:pRg st="3" end="3"/>
                                            </p:txEl>
                                          </p:spTgt>
                                        </p:tgtEl>
                                        <p:attrNameLst>
                                          <p:attrName>style.visibility</p:attrName>
                                        </p:attrNameLst>
                                      </p:cBhvr>
                                      <p:to>
                                        <p:strVal val="visible"/>
                                      </p:to>
                                    </p:set>
                                    <p:animEffect transition="in" filter="blinds(horizontal)">
                                      <p:cBhvr>
                                        <p:cTn id="27" dur="500"/>
                                        <p:tgtEl>
                                          <p:spTgt spid="171008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710082">
                                            <p:txEl>
                                              <p:pRg st="4" end="4"/>
                                            </p:txEl>
                                          </p:spTgt>
                                        </p:tgtEl>
                                        <p:attrNameLst>
                                          <p:attrName>style.visibility</p:attrName>
                                        </p:attrNameLst>
                                      </p:cBhvr>
                                      <p:to>
                                        <p:strVal val="visible"/>
                                      </p:to>
                                    </p:set>
                                    <p:animEffect transition="in" filter="blinds(horizontal)">
                                      <p:cBhvr>
                                        <p:cTn id="32" dur="500"/>
                                        <p:tgtEl>
                                          <p:spTgt spid="171008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710082">
                                            <p:txEl>
                                              <p:pRg st="5" end="5"/>
                                            </p:txEl>
                                          </p:spTgt>
                                        </p:tgtEl>
                                        <p:attrNameLst>
                                          <p:attrName>style.visibility</p:attrName>
                                        </p:attrNameLst>
                                      </p:cBhvr>
                                      <p:to>
                                        <p:strVal val="visible"/>
                                      </p:to>
                                    </p:set>
                                    <p:animEffect transition="in" filter="blinds(horizontal)">
                                      <p:cBhvr>
                                        <p:cTn id="37" dur="500"/>
                                        <p:tgtEl>
                                          <p:spTgt spid="171008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082" grpId="0" build="p" animBg="1"/>
    </p:bldLst>
  </p:timing>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1122" name="WordArt 8"/>
          <p:cNvSpPr>
            <a:spLocks noChangeArrowheads="1" noChangeShapeType="1" noTextEdit="1"/>
          </p:cNvSpPr>
          <p:nvPr/>
        </p:nvSpPr>
        <p:spPr bwMode="auto">
          <a:xfrm>
            <a:off x="1619672" y="442102"/>
            <a:ext cx="5508380" cy="469900"/>
          </a:xfrm>
          <a:prstGeom prst="rect">
            <a:avLst/>
          </a:prstGeom>
        </p:spPr>
        <p:txBody>
          <a:bodyPr wrap="none" fromWordArt="1">
            <a:prstTxWarp prst="textPlain">
              <a:avLst>
                <a:gd name="adj" fmla="val 50000"/>
              </a:avLst>
            </a:prstTxWarp>
          </a:bodyPr>
          <a:lstStyle/>
          <a:p>
            <a:r>
              <a:rPr lang="zh-CN" altLang="en-US" sz="6600" kern="10" dirty="0">
                <a:ln w="19050">
                  <a:solidFill>
                    <a:schemeClr val="bg2"/>
                  </a:solidFill>
                  <a:round/>
                  <a:headEnd type="none" w="sm" len="sm"/>
                  <a:tailEnd type="none" w="sm" len="sm"/>
                </a:ln>
                <a:solidFill>
                  <a:srgbClr val="FF0000"/>
                </a:solidFill>
                <a:latin typeface="微软雅黑"/>
                <a:ea typeface="微软雅黑"/>
              </a:rPr>
              <a:t>什么是合理化建议活动</a:t>
            </a:r>
          </a:p>
        </p:txBody>
      </p:sp>
      <p:sp>
        <p:nvSpPr>
          <p:cNvPr id="261123" name="Rectangle 3"/>
          <p:cNvSpPr txBox="1">
            <a:spLocks noChangeArrowheads="1"/>
          </p:cNvSpPr>
          <p:nvPr/>
        </p:nvSpPr>
        <p:spPr bwMode="auto">
          <a:xfrm>
            <a:off x="351693" y="1484313"/>
            <a:ext cx="8308731" cy="3313112"/>
          </a:xfrm>
          <a:prstGeom prst="rect">
            <a:avLst/>
          </a:prstGeom>
          <a:noFill/>
          <a:ln w="9525">
            <a:noFill/>
            <a:miter lim="800000"/>
            <a:headEnd/>
            <a:tailEnd/>
          </a:ln>
        </p:spPr>
        <p:txBody>
          <a:bodyPr lIns="90488" tIns="44450" rIns="90488" bIns="44450"/>
          <a:lstStyle/>
          <a:p>
            <a:pPr marL="482600" indent="-482600" algn="l" eaLnBrk="0" hangingPunct="0">
              <a:lnSpc>
                <a:spcPct val="150000"/>
              </a:lnSpc>
              <a:buClr>
                <a:schemeClr val="hlink"/>
              </a:buClr>
            </a:pPr>
            <a:r>
              <a:rPr lang="zh-CN" altLang="en-US" sz="2800" b="1" i="0" dirty="0">
                <a:latin typeface="微软雅黑" pitchFamily="34" charset="-122"/>
                <a:ea typeface="微软雅黑" pitchFamily="34" charset="-122"/>
              </a:rPr>
              <a:t>合理化建议活动（也称改善提案，在丰田公司被称之为</a:t>
            </a:r>
            <a:r>
              <a:rPr lang="zh-CN" altLang="en-US" sz="2800" b="1" i="0" dirty="0">
                <a:solidFill>
                  <a:srgbClr val="FF0000"/>
                </a:solidFill>
                <a:latin typeface="微软雅黑" pitchFamily="34" charset="-122"/>
                <a:ea typeface="微软雅黑" pitchFamily="34" charset="-122"/>
              </a:rPr>
              <a:t>创意功夫</a:t>
            </a:r>
            <a:r>
              <a:rPr lang="zh-CN" altLang="en-US" sz="2800" b="1" i="0" dirty="0">
                <a:latin typeface="微软雅黑" pitchFamily="34" charset="-122"/>
                <a:ea typeface="微软雅黑" pitchFamily="34" charset="-122"/>
              </a:rPr>
              <a:t>）是公司</a:t>
            </a:r>
            <a:r>
              <a:rPr lang="zh-CN" altLang="en-US" sz="2800" b="1" i="0" dirty="0">
                <a:solidFill>
                  <a:srgbClr val="FF0000"/>
                </a:solidFill>
                <a:latin typeface="微软雅黑" pitchFamily="34" charset="-122"/>
                <a:ea typeface="微软雅黑" pitchFamily="34" charset="-122"/>
              </a:rPr>
              <a:t>通过</a:t>
            </a:r>
            <a:r>
              <a:rPr lang="zh-CN" altLang="en-US" sz="2800" b="1" i="0" dirty="0">
                <a:latin typeface="微软雅黑" pitchFamily="34" charset="-122"/>
                <a:ea typeface="微软雅黑" pitchFamily="34" charset="-122"/>
              </a:rPr>
              <a:t>一定的制度化的</a:t>
            </a:r>
            <a:r>
              <a:rPr lang="zh-CN" altLang="en-US" sz="2800" b="1" i="0" dirty="0">
                <a:solidFill>
                  <a:srgbClr val="FF0000"/>
                </a:solidFill>
                <a:latin typeface="微软雅黑" pitchFamily="34" charset="-122"/>
                <a:ea typeface="微软雅黑" pitchFamily="34" charset="-122"/>
              </a:rPr>
              <a:t>奖励措施</a:t>
            </a:r>
            <a:r>
              <a:rPr lang="zh-CN" altLang="en-US" sz="2800" b="1" i="0" dirty="0">
                <a:latin typeface="微软雅黑" pitchFamily="34" charset="-122"/>
                <a:ea typeface="微软雅黑" pitchFamily="34" charset="-122"/>
              </a:rPr>
              <a:t>，引导和</a:t>
            </a:r>
            <a:r>
              <a:rPr lang="zh-CN" altLang="en-US" sz="2800" b="1" i="0" dirty="0">
                <a:solidFill>
                  <a:srgbClr val="FF0000"/>
                </a:solidFill>
                <a:latin typeface="微软雅黑" pitchFamily="34" charset="-122"/>
                <a:ea typeface="微软雅黑" pitchFamily="34" charset="-122"/>
              </a:rPr>
              <a:t>鼓励员工</a:t>
            </a:r>
            <a:r>
              <a:rPr lang="zh-CN" altLang="en-US" sz="2800" b="1" i="0" dirty="0">
                <a:latin typeface="微软雅黑" pitchFamily="34" charset="-122"/>
                <a:ea typeface="微软雅黑" pitchFamily="34" charset="-122"/>
              </a:rPr>
              <a:t>积极</a:t>
            </a:r>
            <a:r>
              <a:rPr lang="zh-CN" altLang="en-US" sz="2800" b="1" i="0" dirty="0">
                <a:solidFill>
                  <a:srgbClr val="FF0000"/>
                </a:solidFill>
                <a:latin typeface="微软雅黑" pitchFamily="34" charset="-122"/>
                <a:ea typeface="微软雅黑" pitchFamily="34" charset="-122"/>
              </a:rPr>
              <a:t>主动地提出</a:t>
            </a:r>
            <a:r>
              <a:rPr lang="zh-CN" altLang="en-US" sz="2800" b="1" i="0" dirty="0">
                <a:latin typeface="微软雅黑" pitchFamily="34" charset="-122"/>
                <a:ea typeface="微软雅黑" pitchFamily="34" charset="-122"/>
              </a:rPr>
              <a:t>并实施任何有利于改善企业经营品质，提高管理能力的革新</a:t>
            </a:r>
            <a:r>
              <a:rPr lang="zh-CN" altLang="en-US" sz="2800" b="1" i="0" dirty="0">
                <a:solidFill>
                  <a:srgbClr val="FF0000"/>
                </a:solidFill>
                <a:latin typeface="微软雅黑" pitchFamily="34" charset="-122"/>
                <a:ea typeface="微软雅黑" pitchFamily="34" charset="-122"/>
              </a:rPr>
              <a:t>建议</a:t>
            </a:r>
            <a:r>
              <a:rPr lang="zh-CN" altLang="en-US" sz="2800" b="1" i="0" dirty="0">
                <a:latin typeface="微软雅黑" pitchFamily="34" charset="-122"/>
                <a:ea typeface="微软雅黑" pitchFamily="34" charset="-122"/>
              </a:rPr>
              <a:t>、改进</a:t>
            </a:r>
            <a:r>
              <a:rPr lang="zh-CN" altLang="en-US" sz="2800" b="1" i="0" dirty="0">
                <a:solidFill>
                  <a:srgbClr val="FF0000"/>
                </a:solidFill>
                <a:latin typeface="微软雅黑" pitchFamily="34" charset="-122"/>
                <a:ea typeface="微软雅黑" pitchFamily="34" charset="-122"/>
              </a:rPr>
              <a:t>意见</a:t>
            </a:r>
            <a:r>
              <a:rPr lang="zh-CN" altLang="en-US" sz="2800" b="1" i="0" dirty="0">
                <a:latin typeface="微软雅黑" pitchFamily="34" charset="-122"/>
                <a:ea typeface="微软雅黑" pitchFamily="34" charset="-122"/>
              </a:rPr>
              <a:t>和</a:t>
            </a:r>
            <a:r>
              <a:rPr lang="zh-CN" altLang="en-US" sz="2800" b="1" i="0" dirty="0">
                <a:solidFill>
                  <a:srgbClr val="FF0000"/>
                </a:solidFill>
                <a:latin typeface="微软雅黑" pitchFamily="34" charset="-122"/>
                <a:ea typeface="微软雅黑" pitchFamily="34" charset="-122"/>
              </a:rPr>
              <a:t>发明创造</a:t>
            </a:r>
            <a:r>
              <a:rPr lang="zh-CN" altLang="en-US" sz="2800" b="1" i="0" dirty="0">
                <a:latin typeface="微软雅黑" pitchFamily="34" charset="-122"/>
                <a:ea typeface="微软雅黑" pitchFamily="34" charset="-122"/>
              </a:rPr>
              <a:t>等的活动。</a:t>
            </a:r>
            <a:endParaRPr lang="de-DE" altLang="zh-CN" sz="2800" b="1" i="0" dirty="0">
              <a:latin typeface="微软雅黑" pitchFamily="34" charset="-122"/>
              <a:ea typeface="微软雅黑" pitchFamily="34" charset="-122"/>
            </a:endParaRPr>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121</a:t>
            </a:fld>
            <a:endParaRPr lang="zh-CN" altLang="en-US" dirty="0"/>
          </a:p>
        </p:txBody>
      </p:sp>
    </p:spTree>
    <p:extLst>
      <p:ext uri="{BB962C8B-B14F-4D97-AF65-F5344CB8AC3E}">
        <p14:creationId xmlns:p14="http://schemas.microsoft.com/office/powerpoint/2010/main" val="4195483117"/>
      </p:ext>
    </p:extLst>
  </p:cSld>
  <p:clrMapOvr>
    <a:masterClrMapping/>
  </p:clrMapOvr>
  <p:transition spd="med">
    <p:zoom/>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内容占位符 2"/>
          <p:cNvSpPr>
            <a:spLocks noGrp="1"/>
          </p:cNvSpPr>
          <p:nvPr>
            <p:ph idx="1"/>
          </p:nvPr>
        </p:nvSpPr>
        <p:spPr>
          <a:xfrm>
            <a:off x="992798" y="404664"/>
            <a:ext cx="7177454" cy="576262"/>
          </a:xfrm>
        </p:spPr>
        <p:txBody>
          <a:bodyPr/>
          <a:lstStyle/>
          <a:p>
            <a:pPr>
              <a:buFontTx/>
              <a:buNone/>
            </a:pPr>
            <a:r>
              <a:rPr lang="zh-CN" altLang="en-US" sz="2800" b="1" dirty="0" smtClean="0">
                <a:solidFill>
                  <a:srgbClr val="FF0000"/>
                </a:solidFill>
                <a:latin typeface="微软雅黑" pitchFamily="34" charset="-122"/>
                <a:ea typeface="微软雅黑" pitchFamily="34" charset="-122"/>
              </a:rPr>
              <a:t>合理化建议（改善提案）的具体范围</a:t>
            </a:r>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122</a:t>
            </a:fld>
            <a:endParaRPr lang="zh-CN" altLang="en-US" dirty="0"/>
          </a:p>
        </p:txBody>
      </p:sp>
      <p:graphicFrame>
        <p:nvGraphicFramePr>
          <p:cNvPr id="5" name="表格 4"/>
          <p:cNvGraphicFramePr>
            <a:graphicFrameLocks noGrp="1"/>
          </p:cNvGraphicFramePr>
          <p:nvPr/>
        </p:nvGraphicFramePr>
        <p:xfrm>
          <a:off x="1" y="1192214"/>
          <a:ext cx="9143998" cy="5059680"/>
        </p:xfrm>
        <a:graphic>
          <a:graphicData uri="http://schemas.openxmlformats.org/drawingml/2006/table">
            <a:tbl>
              <a:tblPr firstRow="1" bandRow="1">
                <a:tableStyleId>{00A15C55-8517-42AA-B614-E9B94910E393}</a:tableStyleId>
              </a:tblPr>
              <a:tblGrid>
                <a:gridCol w="4571999"/>
                <a:gridCol w="4571999"/>
              </a:tblGrid>
              <a:tr h="288653">
                <a:tc>
                  <a:txBody>
                    <a:bodyPr/>
                    <a:lstStyle/>
                    <a:p>
                      <a:pPr algn="ctr"/>
                      <a:r>
                        <a:rPr lang="zh-CN" altLang="en-US" sz="2000" b="1" i="0" dirty="0" smtClean="0"/>
                        <a:t>内部作业的提案范围</a:t>
                      </a:r>
                      <a:endParaRPr lang="zh-CN" altLang="en-US" sz="2000" b="1" i="0" dirty="0"/>
                    </a:p>
                  </a:txBody>
                  <a:tcPr/>
                </a:tc>
                <a:tc>
                  <a:txBody>
                    <a:bodyPr/>
                    <a:lstStyle/>
                    <a:p>
                      <a:pPr algn="ctr"/>
                      <a:r>
                        <a:rPr lang="zh-CN" altLang="en-US" dirty="0" smtClean="0"/>
                        <a:t>外部拓展的提案范围</a:t>
                      </a:r>
                      <a:endParaRPr lang="zh-CN" altLang="en-US" dirty="0"/>
                    </a:p>
                  </a:txBody>
                  <a:tcPr/>
                </a:tc>
              </a:tr>
              <a:tr h="4396405">
                <a:tc>
                  <a:txBody>
                    <a:bodyPr/>
                    <a:lstStyle/>
                    <a:p>
                      <a:pPr>
                        <a:lnSpc>
                          <a:spcPct val="150000"/>
                        </a:lnSpc>
                      </a:pPr>
                      <a:r>
                        <a:rPr lang="en-US" altLang="zh-CN" sz="2000" b="1" i="0" dirty="0" smtClean="0"/>
                        <a:t>1.</a:t>
                      </a:r>
                      <a:r>
                        <a:rPr lang="zh-CN" altLang="en-US" sz="2000" b="1" i="0" dirty="0" smtClean="0"/>
                        <a:t>作业流程的改进措施</a:t>
                      </a:r>
                      <a:endParaRPr lang="en-US" altLang="zh-CN" sz="2000" b="1" i="0" dirty="0" smtClean="0"/>
                    </a:p>
                    <a:p>
                      <a:pPr>
                        <a:lnSpc>
                          <a:spcPct val="150000"/>
                        </a:lnSpc>
                      </a:pPr>
                      <a:r>
                        <a:rPr lang="en-US" altLang="zh-CN" sz="2000" b="1" i="0" dirty="0" smtClean="0"/>
                        <a:t>2.</a:t>
                      </a:r>
                      <a:r>
                        <a:rPr lang="zh-CN" altLang="en-US" sz="2000" b="1" i="0" dirty="0" smtClean="0"/>
                        <a:t>相关管理人员处理工作的不足之处</a:t>
                      </a:r>
                      <a:endParaRPr lang="en-US" altLang="zh-CN" sz="2000" b="1" i="0" dirty="0" smtClean="0"/>
                    </a:p>
                    <a:p>
                      <a:pPr>
                        <a:lnSpc>
                          <a:spcPct val="150000"/>
                        </a:lnSpc>
                      </a:pPr>
                      <a:r>
                        <a:rPr lang="en-US" altLang="zh-CN" sz="2000" b="1" i="0" dirty="0" smtClean="0"/>
                        <a:t>3.</a:t>
                      </a:r>
                      <a:r>
                        <a:rPr lang="zh-CN" altLang="en-US" sz="2000" b="1" i="0" dirty="0" smtClean="0"/>
                        <a:t>减少或预防浪费的方法和措施</a:t>
                      </a:r>
                      <a:endParaRPr lang="en-US" altLang="zh-CN" sz="2000" b="1" i="0" dirty="0" smtClean="0"/>
                    </a:p>
                    <a:p>
                      <a:pPr>
                        <a:lnSpc>
                          <a:spcPct val="150000"/>
                        </a:lnSpc>
                      </a:pPr>
                      <a:r>
                        <a:rPr lang="en-US" altLang="zh-CN" sz="2000" b="1" i="0" dirty="0" smtClean="0"/>
                        <a:t>4.</a:t>
                      </a:r>
                      <a:r>
                        <a:rPr lang="zh-CN" altLang="en-US" sz="2000" b="1" i="0" dirty="0" smtClean="0"/>
                        <a:t>各种操作方法的改进和现场改善</a:t>
                      </a:r>
                      <a:endParaRPr lang="en-US" altLang="zh-CN" sz="2000" b="1" i="0" dirty="0" smtClean="0"/>
                    </a:p>
                    <a:p>
                      <a:pPr>
                        <a:lnSpc>
                          <a:spcPct val="150000"/>
                        </a:lnSpc>
                      </a:pPr>
                      <a:r>
                        <a:rPr lang="en-US" altLang="zh-CN" sz="2000" b="1" i="0" dirty="0" smtClean="0"/>
                        <a:t>5.</a:t>
                      </a:r>
                      <a:r>
                        <a:rPr lang="zh-CN" altLang="en-US" sz="2000" b="1" i="0" dirty="0" smtClean="0"/>
                        <a:t>设备保养方法、废料利用、节约能源和作业安全等的改善</a:t>
                      </a:r>
                      <a:endParaRPr lang="en-US" altLang="zh-CN" sz="2000" b="1" i="0" dirty="0" smtClean="0"/>
                    </a:p>
                    <a:p>
                      <a:pPr>
                        <a:lnSpc>
                          <a:spcPct val="150000"/>
                        </a:lnSpc>
                      </a:pPr>
                      <a:r>
                        <a:rPr lang="en-US" altLang="zh-CN" sz="2000" b="1" i="0" dirty="0" smtClean="0"/>
                        <a:t>6.</a:t>
                      </a:r>
                      <a:r>
                        <a:rPr lang="zh-CN" altLang="en-US" sz="2000" b="1" i="0" dirty="0" smtClean="0"/>
                        <a:t>质量、管理制度、人员结构和防患防护等的改善</a:t>
                      </a:r>
                      <a:endParaRPr lang="en-US" altLang="zh-CN" sz="2000" b="1" i="0" dirty="0" smtClean="0"/>
                    </a:p>
                    <a:p>
                      <a:pPr>
                        <a:lnSpc>
                          <a:spcPct val="150000"/>
                        </a:lnSpc>
                      </a:pPr>
                      <a:r>
                        <a:rPr lang="en-US" altLang="zh-CN" sz="2000" b="1" i="0" dirty="0" smtClean="0"/>
                        <a:t>7.</a:t>
                      </a:r>
                      <a:r>
                        <a:rPr lang="zh-CN" altLang="en-US" sz="2000" b="1" i="0" dirty="0" smtClean="0"/>
                        <a:t>其他工作中细节问题的改善</a:t>
                      </a:r>
                      <a:endParaRPr lang="en-US" altLang="zh-CN" sz="2000" b="1" i="0" dirty="0" smtClean="0"/>
                    </a:p>
                    <a:p>
                      <a:pPr>
                        <a:lnSpc>
                          <a:spcPct val="150000"/>
                        </a:lnSpc>
                      </a:pPr>
                      <a:r>
                        <a:rPr lang="en-US" altLang="zh-CN" sz="2000" b="1" i="0" dirty="0" smtClean="0"/>
                        <a:t>8.</a:t>
                      </a:r>
                      <a:r>
                        <a:rPr lang="zh-CN" altLang="en-US" sz="2000" b="1" i="0" dirty="0" smtClean="0"/>
                        <a:t>受到不公正待遇的反映</a:t>
                      </a:r>
                      <a:endParaRPr lang="en-US" altLang="zh-CN" sz="2000" b="1" i="0" dirty="0" smtClean="0"/>
                    </a:p>
                  </a:txBody>
                  <a:tcPr/>
                </a:tc>
                <a:tc>
                  <a:txBody>
                    <a:bodyPr/>
                    <a:lstStyle/>
                    <a:p>
                      <a:pPr>
                        <a:lnSpc>
                          <a:spcPct val="150000"/>
                        </a:lnSpc>
                      </a:pPr>
                      <a:r>
                        <a:rPr lang="en-US" altLang="zh-CN" sz="2000" b="1" dirty="0" smtClean="0"/>
                        <a:t>1.</a:t>
                      </a:r>
                      <a:r>
                        <a:rPr lang="zh-CN" altLang="en-US" sz="2000" b="1" dirty="0" smtClean="0"/>
                        <a:t>渠道开拓方案、营销手段及营销创意</a:t>
                      </a:r>
                      <a:endParaRPr lang="en-US" altLang="zh-CN" sz="2000" b="1" dirty="0" smtClean="0"/>
                    </a:p>
                    <a:p>
                      <a:pPr>
                        <a:lnSpc>
                          <a:spcPct val="150000"/>
                        </a:lnSpc>
                      </a:pPr>
                      <a:r>
                        <a:rPr lang="en-US" altLang="zh-CN" sz="2000" b="1" dirty="0" smtClean="0"/>
                        <a:t>2.</a:t>
                      </a:r>
                      <a:r>
                        <a:rPr lang="zh-CN" altLang="en-US" sz="2000" b="1" dirty="0" smtClean="0"/>
                        <a:t>广告宣传设计、形象设计和产品设计</a:t>
                      </a:r>
                      <a:endParaRPr lang="en-US" altLang="zh-CN" sz="2000" b="1" dirty="0" smtClean="0"/>
                    </a:p>
                    <a:p>
                      <a:pPr>
                        <a:lnSpc>
                          <a:spcPct val="150000"/>
                        </a:lnSpc>
                      </a:pPr>
                      <a:r>
                        <a:rPr lang="en-US" altLang="zh-CN" sz="2000" b="1" dirty="0" smtClean="0"/>
                        <a:t>3.</a:t>
                      </a:r>
                      <a:r>
                        <a:rPr lang="zh-CN" altLang="en-US" sz="2000" b="1" dirty="0" smtClean="0"/>
                        <a:t>对企业采购、营销、仓储、物流运输和认识管理方面的创新建议</a:t>
                      </a:r>
                      <a:endParaRPr lang="en-US" altLang="zh-CN" sz="2000" b="1" dirty="0" smtClean="0"/>
                    </a:p>
                    <a:p>
                      <a:pPr>
                        <a:lnSpc>
                          <a:spcPct val="150000"/>
                        </a:lnSpc>
                      </a:pPr>
                      <a:r>
                        <a:rPr lang="en-US" altLang="zh-CN" sz="2000" b="1" dirty="0" smtClean="0"/>
                        <a:t>4.</a:t>
                      </a:r>
                      <a:r>
                        <a:rPr lang="zh-CN" altLang="en-US" sz="2000" b="1" dirty="0" smtClean="0"/>
                        <a:t>对具有市场开拓潜力的新产品的推荐</a:t>
                      </a:r>
                      <a:endParaRPr lang="en-US" altLang="zh-CN" sz="2000" b="1" dirty="0" smtClean="0"/>
                    </a:p>
                    <a:p>
                      <a:pPr>
                        <a:lnSpc>
                          <a:spcPct val="150000"/>
                        </a:lnSpc>
                      </a:pPr>
                      <a:r>
                        <a:rPr lang="en-US" altLang="zh-CN" sz="2000" b="1" dirty="0" smtClean="0"/>
                        <a:t>5.</a:t>
                      </a:r>
                      <a:r>
                        <a:rPr lang="zh-CN" altLang="en-US" sz="2000" b="1" dirty="0" smtClean="0"/>
                        <a:t>企业未来经营、发展规划的调研和可行性研究分析报告</a:t>
                      </a:r>
                      <a:endParaRPr lang="en-US" altLang="zh-CN" sz="2000" b="1" dirty="0" smtClean="0"/>
                    </a:p>
                    <a:p>
                      <a:pPr>
                        <a:lnSpc>
                          <a:spcPct val="150000"/>
                        </a:lnSpc>
                      </a:pPr>
                      <a:r>
                        <a:rPr lang="en-US" altLang="zh-CN" sz="2000" b="1" dirty="0" smtClean="0"/>
                        <a:t>6.</a:t>
                      </a:r>
                      <a:r>
                        <a:rPr lang="zh-CN" altLang="en-US" sz="2000" b="1" dirty="0" smtClean="0"/>
                        <a:t>企业急需解决的难题</a:t>
                      </a:r>
                      <a:endParaRPr lang="en-US" altLang="zh-CN" sz="2000" b="1" dirty="0" smtClean="0"/>
                    </a:p>
                    <a:p>
                      <a:pPr>
                        <a:lnSpc>
                          <a:spcPct val="150000"/>
                        </a:lnSpc>
                      </a:pPr>
                      <a:r>
                        <a:rPr lang="en-US" altLang="zh-CN" sz="2000" b="1" dirty="0" smtClean="0"/>
                        <a:t>7.</a:t>
                      </a:r>
                      <a:r>
                        <a:rPr lang="zh-CN" altLang="en-US" sz="2000" b="1" dirty="0" smtClean="0"/>
                        <a:t>能给企业带来较大经济效益的建议和提案</a:t>
                      </a:r>
                      <a:endParaRPr lang="zh-CN" altLang="en-US" sz="2000" b="1" dirty="0"/>
                    </a:p>
                  </a:txBody>
                  <a:tcPr/>
                </a:tc>
              </a:tr>
            </a:tbl>
          </a:graphicData>
        </a:graphic>
      </p:graphicFrame>
    </p:spTree>
    <p:extLst>
      <p:ext uri="{BB962C8B-B14F-4D97-AF65-F5344CB8AC3E}">
        <p14:creationId xmlns:p14="http://schemas.microsoft.com/office/powerpoint/2010/main" val="3834518338"/>
      </p:ext>
    </p:extLst>
  </p:cSld>
  <p:clrMapOvr>
    <a:masterClrMapping/>
  </p:clrMapOvr>
  <p:transition>
    <p:fad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2258" name="Rectangle 2"/>
          <p:cNvSpPr>
            <a:spLocks noGrp="1" noChangeArrowheads="1"/>
          </p:cNvSpPr>
          <p:nvPr>
            <p:ph idx="1"/>
          </p:nvPr>
        </p:nvSpPr>
        <p:spPr>
          <a:xfrm>
            <a:off x="539552" y="1628800"/>
            <a:ext cx="8229600" cy="4114800"/>
          </a:xfrm>
        </p:spPr>
        <p:txBody>
          <a:bodyPr/>
          <a:lstStyle/>
          <a:p>
            <a:pPr>
              <a:lnSpc>
                <a:spcPct val="145000"/>
              </a:lnSpc>
              <a:buNone/>
            </a:pPr>
            <a:r>
              <a:rPr lang="en-US" altLang="zh-CN" sz="3600" dirty="0"/>
              <a:t>  </a:t>
            </a:r>
            <a:r>
              <a:rPr lang="zh-CN" altLang="en-US" sz="4000" dirty="0"/>
              <a:t>管理是一种实践，</a:t>
            </a:r>
          </a:p>
          <a:p>
            <a:pPr>
              <a:lnSpc>
                <a:spcPct val="145000"/>
              </a:lnSpc>
              <a:buNone/>
            </a:pPr>
            <a:r>
              <a:rPr lang="zh-CN" altLang="en-US" sz="4000" dirty="0"/>
              <a:t>  其本质不在于知，</a:t>
            </a:r>
          </a:p>
          <a:p>
            <a:pPr>
              <a:lnSpc>
                <a:spcPct val="145000"/>
              </a:lnSpc>
              <a:buNone/>
            </a:pPr>
            <a:r>
              <a:rPr lang="zh-CN" altLang="en-US" sz="4000" dirty="0"/>
              <a:t>  </a:t>
            </a:r>
            <a:r>
              <a:rPr lang="zh-CN" altLang="en-US" sz="4000" dirty="0">
                <a:solidFill>
                  <a:srgbClr val="FF0000"/>
                </a:solidFill>
              </a:rPr>
              <a:t>而在于行。</a:t>
            </a:r>
          </a:p>
          <a:p>
            <a:pPr>
              <a:lnSpc>
                <a:spcPct val="145000"/>
              </a:lnSpc>
              <a:buNone/>
            </a:pPr>
            <a:r>
              <a:rPr lang="zh-CN" altLang="en-US" sz="3200" dirty="0"/>
              <a:t>             </a:t>
            </a:r>
            <a:r>
              <a:rPr lang="en-US" altLang="zh-CN" sz="3200" dirty="0"/>
              <a:t>——</a:t>
            </a:r>
            <a:r>
              <a:rPr lang="zh-CN" altLang="en-US" sz="3200" dirty="0"/>
              <a:t>彼得  德鲁克</a:t>
            </a:r>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123</a:t>
            </a:fld>
            <a:endParaRPr lang="zh-CN" altLang="en-US" dirty="0"/>
          </a:p>
        </p:txBody>
      </p:sp>
      <p:pic>
        <p:nvPicPr>
          <p:cNvPr id="1632259" name="Picture 3" descr="4986fd6f7697c5c781cb4aa1">
            <a:hlinkClick r:id="rId2"/>
          </p:cNvPr>
          <p:cNvPicPr>
            <a:picLocks noChangeAspect="1" noChangeArrowheads="1"/>
          </p:cNvPicPr>
          <p:nvPr/>
        </p:nvPicPr>
        <p:blipFill>
          <a:blip r:embed="rId3" cstate="email"/>
          <a:srcRect/>
          <a:stretch>
            <a:fillRect/>
          </a:stretch>
        </p:blipFill>
        <p:spPr bwMode="auto">
          <a:xfrm>
            <a:off x="6228187" y="1484785"/>
            <a:ext cx="2579077" cy="3716339"/>
          </a:xfrm>
          <a:prstGeom prst="rect">
            <a:avLst/>
          </a:prstGeom>
          <a:noFill/>
        </p:spPr>
      </p:pic>
    </p:spTree>
  </p:cSld>
  <p:clrMapOvr>
    <a:masterClrMapping/>
  </p:clrMapOvr>
  <p:transition>
    <p:fad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187451" y="1155700"/>
            <a:ext cx="6337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a:p>
        </p:txBody>
      </p:sp>
      <p:sp>
        <p:nvSpPr>
          <p:cNvPr id="12291" name="Text Box 3"/>
          <p:cNvSpPr txBox="1">
            <a:spLocks noChangeArrowheads="1"/>
          </p:cNvSpPr>
          <p:nvPr/>
        </p:nvSpPr>
        <p:spPr bwMode="auto">
          <a:xfrm>
            <a:off x="139702" y="2152651"/>
            <a:ext cx="87534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a:p>
        </p:txBody>
      </p:sp>
      <p:pic>
        <p:nvPicPr>
          <p:cNvPr id="12292" name="Picture 4" descr="C:\Users\Administrator\Desktop\PPT\102.jpg1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1138" y="3208341"/>
            <a:ext cx="792163"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3" name="Text Box 5"/>
          <p:cNvSpPr txBox="1">
            <a:spLocks noChangeArrowheads="1"/>
          </p:cNvSpPr>
          <p:nvPr/>
        </p:nvSpPr>
        <p:spPr bwMode="auto">
          <a:xfrm>
            <a:off x="0" y="1723374"/>
            <a:ext cx="9144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4000" dirty="0">
                <a:solidFill>
                  <a:srgbClr val="BF1E2D"/>
                </a:solidFill>
                <a:latin typeface="方正综艺简体" charset="-122"/>
                <a:ea typeface="方正综艺简体" charset="-122"/>
              </a:rPr>
              <a:t>尊享尊贵  合作共赢</a:t>
            </a:r>
          </a:p>
          <a:p>
            <a:pPr algn="ctr"/>
            <a:r>
              <a:rPr lang="zh-CN" altLang="en-US" sz="4000" dirty="0">
                <a:solidFill>
                  <a:srgbClr val="BF1E2D"/>
                </a:solidFill>
                <a:latin typeface="方正综艺简体" charset="-122"/>
                <a:ea typeface="方正综艺简体" charset="-122"/>
              </a:rPr>
              <a:t>培训就是竞争力</a:t>
            </a:r>
          </a:p>
          <a:p>
            <a:pPr algn="ctr"/>
            <a:r>
              <a:rPr lang="zh-CN" altLang="en-US" sz="4000" dirty="0">
                <a:solidFill>
                  <a:srgbClr val="6A8B25"/>
                </a:solidFill>
                <a:latin typeface="方正综艺简体" charset="-122"/>
                <a:ea typeface="方正综艺简体" charset="-122"/>
              </a:rPr>
              <a:t>谢谢!</a:t>
            </a:r>
          </a:p>
        </p:txBody>
      </p:sp>
      <p:sp>
        <p:nvSpPr>
          <p:cNvPr id="12294" name="Text Box 6"/>
          <p:cNvSpPr txBox="1">
            <a:spLocks noChangeArrowheads="1"/>
          </p:cNvSpPr>
          <p:nvPr/>
        </p:nvSpPr>
        <p:spPr bwMode="auto">
          <a:xfrm>
            <a:off x="2057402" y="3933826"/>
            <a:ext cx="6397625"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a:latin typeface="微软雅黑" panose="020B0503020204020204" pitchFamily="34" charset="-122"/>
                <a:ea typeface="微软雅黑" panose="020B0503020204020204" pitchFamily="34" charset="-122"/>
              </a:rPr>
              <a:t>地址：北京市海淀区紫竹院路</a:t>
            </a:r>
            <a:r>
              <a:rPr lang="en-US" altLang="zh-CN" sz="1600">
                <a:latin typeface="微软雅黑" panose="020B0503020204020204" pitchFamily="34" charset="-122"/>
                <a:ea typeface="微软雅黑" panose="020B0503020204020204" pitchFamily="34" charset="-122"/>
              </a:rPr>
              <a:t>31</a:t>
            </a:r>
            <a:r>
              <a:rPr lang="zh-CN" altLang="en-US" sz="1600">
                <a:latin typeface="微软雅黑" panose="020B0503020204020204" pitchFamily="34" charset="-122"/>
                <a:ea typeface="微软雅黑" panose="020B0503020204020204" pitchFamily="34" charset="-122"/>
              </a:rPr>
              <a:t>号华澳中心</a:t>
            </a:r>
            <a:r>
              <a:rPr lang="en-US" altLang="zh-CN" sz="1600">
                <a:latin typeface="微软雅黑" panose="020B0503020204020204" pitchFamily="34" charset="-122"/>
                <a:ea typeface="微软雅黑" panose="020B0503020204020204" pitchFamily="34" charset="-122"/>
              </a:rPr>
              <a:t>1 </a:t>
            </a:r>
            <a:r>
              <a:rPr lang="zh-CN" altLang="en-US" sz="1600">
                <a:latin typeface="微软雅黑" panose="020B0503020204020204" pitchFamily="34" charset="-122"/>
                <a:ea typeface="微软雅黑" panose="020B0503020204020204" pitchFamily="34" charset="-122"/>
              </a:rPr>
              <a:t>号楼</a:t>
            </a:r>
            <a:r>
              <a:rPr lang="en-US" altLang="zh-CN" sz="1600">
                <a:latin typeface="微软雅黑" panose="020B0503020204020204" pitchFamily="34" charset="-122"/>
                <a:ea typeface="微软雅黑" panose="020B0503020204020204" pitchFamily="34" charset="-122"/>
              </a:rPr>
              <a:t>18</a:t>
            </a:r>
            <a:r>
              <a:rPr lang="zh-CN" altLang="en-US" sz="1600">
                <a:latin typeface="微软雅黑" panose="020B0503020204020204" pitchFamily="34" charset="-122"/>
                <a:ea typeface="微软雅黑" panose="020B0503020204020204" pitchFamily="34" charset="-122"/>
              </a:rPr>
              <a:t>层</a:t>
            </a:r>
          </a:p>
          <a:p>
            <a:r>
              <a:rPr lang="zh-CN" altLang="en-US" sz="1600">
                <a:latin typeface="微软雅黑" panose="020B0503020204020204" pitchFamily="34" charset="-122"/>
                <a:ea typeface="微软雅黑" panose="020B0503020204020204" pitchFamily="34" charset="-122"/>
              </a:rPr>
              <a:t>联系电话：（</a:t>
            </a:r>
            <a:r>
              <a:rPr lang="en-US" altLang="zh-CN" sz="1600">
                <a:latin typeface="微软雅黑" panose="020B0503020204020204" pitchFamily="34" charset="-122"/>
                <a:ea typeface="微软雅黑" panose="020B0503020204020204" pitchFamily="34" charset="-122"/>
              </a:rPr>
              <a:t>010</a:t>
            </a:r>
            <a:r>
              <a:rPr lang="zh-CN" altLang="en-US" sz="1600">
                <a:latin typeface="微软雅黑" panose="020B0503020204020204" pitchFamily="34" charset="-122"/>
                <a:ea typeface="微软雅黑" panose="020B0503020204020204" pitchFamily="34" charset="-122"/>
              </a:rPr>
              <a:t>）</a:t>
            </a:r>
            <a:r>
              <a:rPr lang="en-US" altLang="zh-CN" sz="1600">
                <a:latin typeface="微软雅黑" panose="020B0503020204020204" pitchFamily="34" charset="-122"/>
                <a:ea typeface="微软雅黑" panose="020B0503020204020204" pitchFamily="34" charset="-122"/>
              </a:rPr>
              <a:t>62126161    62126363    62193562</a:t>
            </a:r>
          </a:p>
          <a:p>
            <a:r>
              <a:rPr lang="zh-CN" altLang="en-US" sz="1600">
                <a:latin typeface="微软雅黑" panose="020B0503020204020204" pitchFamily="34" charset="-122"/>
                <a:ea typeface="微软雅黑" panose="020B0503020204020204" pitchFamily="34" charset="-122"/>
              </a:rPr>
              <a:t>电子邮箱：</a:t>
            </a:r>
            <a:r>
              <a:rPr lang="en-US" altLang="zh-CN" sz="1600">
                <a:latin typeface="微软雅黑" panose="020B0503020204020204" pitchFamily="34" charset="-122"/>
                <a:ea typeface="微软雅黑" panose="020B0503020204020204" pitchFamily="34" charset="-122"/>
              </a:rPr>
              <a:t>hy@ china-peixun.com</a:t>
            </a:r>
            <a:r>
              <a:rPr lang="zh-CN" altLang="en-US" sz="1600">
                <a:latin typeface="微软雅黑" panose="020B0503020204020204" pitchFamily="34" charset="-122"/>
                <a:ea typeface="微软雅黑" panose="020B0503020204020204" pitchFamily="34" charset="-122"/>
              </a:rPr>
              <a:t> </a:t>
            </a:r>
          </a:p>
          <a:p>
            <a:r>
              <a:rPr lang="zh-CN" altLang="en-US" sz="1600">
                <a:latin typeface="微软雅黑" panose="020B0503020204020204" pitchFamily="34" charset="-122"/>
                <a:ea typeface="微软雅黑" panose="020B0503020204020204" pitchFamily="34" charset="-122"/>
              </a:rPr>
              <a:t>百朗官网：</a:t>
            </a:r>
            <a:r>
              <a:rPr lang="en-US" altLang="zh-CN" sz="1600" u="sng">
                <a:latin typeface="微软雅黑" panose="020B0503020204020204" pitchFamily="34" charset="-122"/>
                <a:ea typeface="微软雅黑" panose="020B0503020204020204" pitchFamily="34" charset="-122"/>
                <a:hlinkClick r:id="rId3"/>
              </a:rPr>
              <a:t> www.2001bailang.com</a:t>
            </a:r>
            <a:endParaRPr lang="en-US" altLang="zh-CN" sz="1600">
              <a:latin typeface="微软雅黑" panose="020B0503020204020204" pitchFamily="34" charset="-122"/>
              <a:ea typeface="微软雅黑" panose="020B0503020204020204" pitchFamily="34" charset="-122"/>
            </a:endParaRPr>
          </a:p>
          <a:p>
            <a:r>
              <a:rPr lang="zh-CN" altLang="en-US" sz="1600">
                <a:latin typeface="微软雅黑" panose="020B0503020204020204" pitchFamily="34" charset="-122"/>
                <a:ea typeface="微软雅黑" panose="020B0503020204020204" pitchFamily="34" charset="-122"/>
              </a:rPr>
              <a:t>中企培训网</a:t>
            </a:r>
            <a:r>
              <a:rPr lang="en-US" altLang="zh-CN" sz="1600" u="sng">
                <a:latin typeface="微软雅黑" panose="020B0503020204020204" pitchFamily="34" charset="-122"/>
                <a:ea typeface="微软雅黑" panose="020B0503020204020204" pitchFamily="34" charset="-122"/>
                <a:hlinkClick r:id="rId3"/>
              </a:rPr>
              <a:t>www.china-peixun.com</a:t>
            </a:r>
            <a:r>
              <a:rPr lang="zh-CN" altLang="en-US" sz="1600" u="sng">
                <a:latin typeface="微软雅黑" panose="020B0503020204020204" pitchFamily="34" charset="-122"/>
                <a:ea typeface="微软雅黑" panose="020B0503020204020204" pitchFamily="34" charset="-122"/>
              </a:rPr>
              <a:t>   </a:t>
            </a:r>
          </a:p>
          <a:p>
            <a:r>
              <a:rPr lang="zh-CN" altLang="en-US" sz="1600">
                <a:latin typeface="微软雅黑" panose="020B0503020204020204" pitchFamily="34" charset="-122"/>
                <a:ea typeface="微软雅黑" panose="020B0503020204020204" pitchFamily="34" charset="-122"/>
              </a:rPr>
              <a:t>中培在线</a:t>
            </a:r>
            <a:r>
              <a:rPr lang="en-US" altLang="zh-CN" sz="1600" u="sng">
                <a:latin typeface="微软雅黑" panose="020B0503020204020204" pitchFamily="34" charset="-122"/>
                <a:ea typeface="微软雅黑" panose="020B0503020204020204" pitchFamily="34" charset="-122"/>
                <a:hlinkClick r:id="rId4"/>
              </a:rPr>
              <a:t>www.zhongpei123.com</a:t>
            </a:r>
            <a:endParaRPr lang="zh-CN" altLang="en-US" sz="1600">
              <a:latin typeface="微软雅黑" panose="020B0503020204020204" pitchFamily="34" charset="-122"/>
              <a:ea typeface="微软雅黑" panose="020B0503020204020204" pitchFamily="34" charset="-122"/>
            </a:endParaRPr>
          </a:p>
          <a:p>
            <a:r>
              <a:rPr lang="zh-CN" altLang="en-US" sz="1600">
                <a:latin typeface="微软雅黑" panose="020B0503020204020204" pitchFamily="34" charset="-122"/>
                <a:ea typeface="微软雅黑" panose="020B0503020204020204" pitchFamily="34" charset="-122"/>
              </a:rPr>
              <a:t>中培在线新浪官网微博：</a:t>
            </a:r>
            <a:r>
              <a:rPr lang="en-US" altLang="zh-CN" sz="1600" u="sng">
                <a:latin typeface="微软雅黑" panose="020B0503020204020204" pitchFamily="34" charset="-122"/>
                <a:ea typeface="微软雅黑" panose="020B0503020204020204" pitchFamily="34" charset="-122"/>
                <a:hlinkClick r:id="rId5"/>
              </a:rPr>
              <a:t>http://e.weibo.com/zhongpei123</a:t>
            </a:r>
            <a:endParaRPr lang="zh-CN" altLang="en-US" sz="1600">
              <a:latin typeface="微软雅黑" panose="020B0503020204020204" pitchFamily="34" charset="-122"/>
              <a:ea typeface="微软雅黑" panose="020B0503020204020204" pitchFamily="34" charset="-122"/>
            </a:endParaRPr>
          </a:p>
          <a:p>
            <a:endParaRPr lang="zh-CN" altLang="en-US">
              <a:ea typeface="黑体" panose="02010609060101010101" pitchFamily="49" charset="-122"/>
            </a:endParaRPr>
          </a:p>
        </p:txBody>
      </p:sp>
      <p:sp>
        <p:nvSpPr>
          <p:cNvPr id="2" name="灯片编号占位符 1"/>
          <p:cNvSpPr>
            <a:spLocks noGrp="1"/>
          </p:cNvSpPr>
          <p:nvPr>
            <p:ph type="sldNum" sz="quarter" idx="4"/>
          </p:nvPr>
        </p:nvSpPr>
        <p:spPr/>
        <p:txBody>
          <a:bodyPr/>
          <a:lstStyle/>
          <a:p>
            <a:fld id="{D065990C-D54C-4FC3-B4C7-03BEB07D7E46}" type="slidenum">
              <a:rPr lang="zh-CN" altLang="en-US" smtClean="0"/>
              <a:pPr/>
              <a:t>124</a:t>
            </a:fld>
            <a:endParaRPr lang="zh-CN" altLang="en-US"/>
          </a:p>
        </p:txBody>
      </p:sp>
    </p:spTree>
    <p:extLst>
      <p:ext uri="{BB962C8B-B14F-4D97-AF65-F5344CB8AC3E}">
        <p14:creationId xmlns:p14="http://schemas.microsoft.com/office/powerpoint/2010/main" val="30575150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a:xfrm>
            <a:off x="1475581" y="387670"/>
            <a:ext cx="6192837" cy="563033"/>
          </a:xfrm>
        </p:spPr>
        <p:txBody>
          <a:bodyPr/>
          <a:lstStyle/>
          <a:p>
            <a:pPr algn="ctr"/>
            <a:r>
              <a:rPr lang="zh-CN" altLang="en-US" sz="3200" b="1" dirty="0" smtClean="0">
                <a:solidFill>
                  <a:srgbClr val="FF0000"/>
                </a:solidFill>
              </a:rPr>
              <a:t>生产</a:t>
            </a:r>
            <a:r>
              <a:rPr lang="zh-CN" altLang="en-US" sz="3200" b="1" dirty="0">
                <a:solidFill>
                  <a:srgbClr val="FF0000"/>
                </a:solidFill>
              </a:rPr>
              <a:t>与运作管理的目标与任务</a:t>
            </a:r>
          </a:p>
        </p:txBody>
      </p:sp>
      <p:sp>
        <p:nvSpPr>
          <p:cNvPr id="27651" name="Rectangle 1027"/>
          <p:cNvSpPr>
            <a:spLocks noGrp="1" noChangeArrowheads="1"/>
          </p:cNvSpPr>
          <p:nvPr>
            <p:ph idx="1"/>
          </p:nvPr>
        </p:nvSpPr>
        <p:spPr>
          <a:xfrm>
            <a:off x="395536" y="1340768"/>
            <a:ext cx="8352928" cy="4752528"/>
          </a:xfrm>
        </p:spPr>
        <p:txBody>
          <a:bodyPr/>
          <a:lstStyle/>
          <a:p>
            <a:pPr>
              <a:lnSpc>
                <a:spcPct val="150000"/>
              </a:lnSpc>
              <a:buFontTx/>
              <a:buNone/>
            </a:pPr>
            <a:r>
              <a:rPr lang="zh-CN" altLang="en-US" sz="2400" b="1" dirty="0"/>
              <a:t>目标</a:t>
            </a:r>
            <a:r>
              <a:rPr lang="zh-CN" altLang="en-US" sz="2400" dirty="0"/>
              <a:t>： 在需要的时候，以适宜的价格，向顾客提供具有适当质量的产品和服务</a:t>
            </a:r>
          </a:p>
          <a:p>
            <a:pPr>
              <a:lnSpc>
                <a:spcPct val="150000"/>
              </a:lnSpc>
              <a:buFontTx/>
              <a:buNone/>
            </a:pPr>
            <a:r>
              <a:rPr lang="zh-CN" altLang="en-US" sz="2400" b="1" dirty="0"/>
              <a:t>任务</a:t>
            </a:r>
            <a:r>
              <a:rPr lang="zh-CN" altLang="en-US" sz="2400" dirty="0"/>
              <a:t>：</a:t>
            </a:r>
          </a:p>
          <a:p>
            <a:pPr>
              <a:lnSpc>
                <a:spcPct val="150000"/>
              </a:lnSpc>
              <a:buFontTx/>
              <a:buNone/>
            </a:pPr>
            <a:r>
              <a:rPr lang="zh-CN" altLang="en-US" sz="2000" dirty="0"/>
              <a:t>           （</a:t>
            </a:r>
            <a:r>
              <a:rPr lang="en-US" altLang="zh-CN" sz="2000" dirty="0"/>
              <a:t>1</a:t>
            </a:r>
            <a:r>
              <a:rPr lang="zh-CN" altLang="en-US" sz="2000" dirty="0"/>
              <a:t>）  保证和提高质量</a:t>
            </a:r>
            <a:r>
              <a:rPr lang="en-US" altLang="zh-CN" sz="2000" dirty="0"/>
              <a:t>----</a:t>
            </a:r>
            <a:r>
              <a:rPr lang="zh-CN" altLang="en-US" sz="2000" dirty="0">
                <a:solidFill>
                  <a:srgbClr val="FF0000"/>
                </a:solidFill>
              </a:rPr>
              <a:t>质量管理</a:t>
            </a:r>
          </a:p>
          <a:p>
            <a:pPr>
              <a:lnSpc>
                <a:spcPct val="150000"/>
              </a:lnSpc>
              <a:buFontTx/>
              <a:buNone/>
            </a:pPr>
            <a:r>
              <a:rPr lang="zh-CN" altLang="en-US" sz="2000" dirty="0"/>
              <a:t>           （</a:t>
            </a:r>
            <a:r>
              <a:rPr lang="en-US" altLang="zh-CN" sz="2000" dirty="0"/>
              <a:t>2</a:t>
            </a:r>
            <a:r>
              <a:rPr lang="zh-CN" altLang="en-US" sz="2000" dirty="0"/>
              <a:t>）  保证适时适量投放市场</a:t>
            </a:r>
            <a:r>
              <a:rPr lang="en-US" altLang="zh-CN" sz="2000" dirty="0"/>
              <a:t>----</a:t>
            </a:r>
            <a:r>
              <a:rPr lang="zh-CN" altLang="en-US" sz="2000" dirty="0">
                <a:solidFill>
                  <a:srgbClr val="FF0000"/>
                </a:solidFill>
              </a:rPr>
              <a:t>进度管理</a:t>
            </a:r>
            <a:r>
              <a:rPr lang="zh-CN" altLang="en-US" sz="2000" dirty="0"/>
              <a:t>    </a:t>
            </a:r>
          </a:p>
          <a:p>
            <a:pPr>
              <a:lnSpc>
                <a:spcPct val="150000"/>
              </a:lnSpc>
              <a:buFontTx/>
              <a:buNone/>
            </a:pPr>
            <a:r>
              <a:rPr lang="zh-CN" altLang="en-US" sz="2000" dirty="0"/>
              <a:t>           （</a:t>
            </a:r>
            <a:r>
              <a:rPr lang="en-US" altLang="zh-CN" sz="2000" dirty="0"/>
              <a:t>3</a:t>
            </a:r>
            <a:r>
              <a:rPr lang="zh-CN" altLang="en-US" sz="2000" dirty="0"/>
              <a:t>）  产品价格为顾客所接受</a:t>
            </a:r>
            <a:r>
              <a:rPr lang="en-US" altLang="zh-CN" sz="2000" dirty="0"/>
              <a:t>----</a:t>
            </a:r>
            <a:r>
              <a:rPr lang="zh-CN" altLang="en-US" sz="2000" dirty="0">
                <a:solidFill>
                  <a:srgbClr val="FF0000"/>
                </a:solidFill>
              </a:rPr>
              <a:t>成本管理</a:t>
            </a:r>
            <a:r>
              <a:rPr lang="zh-CN" altLang="en-US" sz="2000" dirty="0"/>
              <a:t>    </a:t>
            </a:r>
          </a:p>
          <a:p>
            <a:pPr>
              <a:lnSpc>
                <a:spcPct val="150000"/>
              </a:lnSpc>
              <a:buFontTx/>
              <a:buNone/>
            </a:pPr>
            <a:r>
              <a:rPr lang="zh-CN" altLang="en-US" sz="2000" dirty="0"/>
              <a:t>           （</a:t>
            </a:r>
            <a:r>
              <a:rPr lang="en-US" altLang="zh-CN" sz="2000" dirty="0"/>
              <a:t>4</a:t>
            </a:r>
            <a:r>
              <a:rPr lang="zh-CN" altLang="en-US" sz="2000" dirty="0"/>
              <a:t>）  资源要素管理</a:t>
            </a:r>
            <a:r>
              <a:rPr lang="en-US" altLang="zh-CN" sz="2000" dirty="0"/>
              <a:t>----</a:t>
            </a:r>
            <a:r>
              <a:rPr lang="zh-CN" altLang="en-US" sz="2000" dirty="0">
                <a:solidFill>
                  <a:srgbClr val="FF0000"/>
                </a:solidFill>
              </a:rPr>
              <a:t>设备、物料及人力资源管理</a:t>
            </a:r>
          </a:p>
          <a:p>
            <a:pPr>
              <a:lnSpc>
                <a:spcPct val="150000"/>
              </a:lnSpc>
              <a:buFontTx/>
              <a:buNone/>
            </a:pPr>
            <a:r>
              <a:rPr lang="zh-CN" altLang="en-US" sz="2000" dirty="0"/>
              <a:t>           （</a:t>
            </a:r>
            <a:r>
              <a:rPr lang="en-US" altLang="zh-CN" sz="2000" dirty="0"/>
              <a:t>5</a:t>
            </a:r>
            <a:r>
              <a:rPr lang="zh-CN" altLang="en-US" sz="2000" dirty="0"/>
              <a:t>） 不断提高生产系统柔性（</a:t>
            </a:r>
            <a:r>
              <a:rPr lang="zh-CN" altLang="en-US" sz="2000" dirty="0">
                <a:solidFill>
                  <a:srgbClr val="FF0000"/>
                </a:solidFill>
              </a:rPr>
              <a:t>应变能力</a:t>
            </a:r>
            <a:r>
              <a:rPr lang="zh-CN" altLang="en-US" sz="2000" dirty="0"/>
              <a:t>）</a:t>
            </a:r>
            <a:endParaRPr lang="en-US" altLang="zh-CN" sz="1800" dirty="0"/>
          </a:p>
        </p:txBody>
      </p:sp>
      <p:sp>
        <p:nvSpPr>
          <p:cNvPr id="4" name="灯片编号占位符 5"/>
          <p:cNvSpPr>
            <a:spLocks noGrp="1"/>
          </p:cNvSpPr>
          <p:nvPr>
            <p:ph type="sldNum" sz="quarter" idx="4"/>
          </p:nvPr>
        </p:nvSpPr>
        <p:spPr/>
        <p:txBody>
          <a:bodyPr/>
          <a:lstStyle/>
          <a:p>
            <a:fld id="{5CAAF23F-3C7A-482C-ADBC-3CAB4482B7E4}" type="slidenum">
              <a:rPr lang="en-US" altLang="zh-CN"/>
              <a:pPr/>
              <a:t>13</a:t>
            </a:fld>
            <a:endParaRPr lang="en-US" altLang="zh-CN" dirty="0"/>
          </a:p>
        </p:txBody>
      </p:sp>
    </p:spTree>
    <p:extLst>
      <p:ext uri="{BB962C8B-B14F-4D97-AF65-F5344CB8AC3E}">
        <p14:creationId xmlns:p14="http://schemas.microsoft.com/office/powerpoint/2010/main" val="106200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6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76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6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76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770" y="1917706"/>
            <a:ext cx="3273425" cy="3816351"/>
          </a:xfrm>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6" name="AutoShape 4"/>
          <p:cNvSpPr>
            <a:spLocks noChangeArrowheads="1"/>
          </p:cNvSpPr>
          <p:nvPr/>
        </p:nvSpPr>
        <p:spPr bwMode="auto">
          <a:xfrm>
            <a:off x="3595690" y="2060578"/>
            <a:ext cx="4895851" cy="433388"/>
          </a:xfrm>
          <a:prstGeom prst="flowChartAlternateProcess">
            <a:avLst/>
          </a:prstGeom>
          <a:gradFill rotWithShape="0">
            <a:gsLst>
              <a:gs pos="0">
                <a:srgbClr val="6A8B25"/>
              </a:gs>
              <a:gs pos="100000">
                <a:srgbClr val="83B02F"/>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8197" name="Rectangle 5"/>
          <p:cNvSpPr>
            <a:spLocks noChangeArrowheads="1"/>
          </p:cNvSpPr>
          <p:nvPr/>
        </p:nvSpPr>
        <p:spPr bwMode="auto">
          <a:xfrm>
            <a:off x="3595690" y="2420944"/>
            <a:ext cx="4895851" cy="3240087"/>
          </a:xfrm>
          <a:prstGeom prst="rect">
            <a:avLst/>
          </a:prstGeom>
          <a:gradFill rotWithShape="0">
            <a:gsLst>
              <a:gs pos="0">
                <a:schemeClr val="bg1"/>
              </a:gs>
              <a:gs pos="100000">
                <a:srgbClr val="CBCBC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pPr algn="ctr" eaLnBrk="1" hangingPunct="1">
              <a:lnSpc>
                <a:spcPct val="250000"/>
              </a:lnSpc>
              <a:buFontTx/>
              <a:buNone/>
            </a:pPr>
            <a:r>
              <a:rPr lang="zh-CN" altLang="en-US" sz="2800" b="1" dirty="0" smtClean="0">
                <a:latin typeface="+mj-ea"/>
                <a:ea typeface="+mj-ea"/>
              </a:rPr>
              <a:t>第</a:t>
            </a:r>
            <a:r>
              <a:rPr lang="zh-CN" altLang="en-US" sz="2800" b="1" dirty="0">
                <a:latin typeface="+mj-ea"/>
                <a:ea typeface="+mj-ea"/>
              </a:rPr>
              <a:t>二</a:t>
            </a:r>
            <a:r>
              <a:rPr lang="zh-CN" altLang="en-US" sz="2800" b="1" dirty="0" smtClean="0">
                <a:latin typeface="+mj-ea"/>
                <a:ea typeface="+mj-ea"/>
              </a:rPr>
              <a:t>单元</a:t>
            </a:r>
            <a:endParaRPr lang="en-US" altLang="zh-CN" sz="2800" b="1" dirty="0">
              <a:latin typeface="+mj-ea"/>
              <a:ea typeface="+mj-ea"/>
            </a:endParaRPr>
          </a:p>
          <a:p>
            <a:pPr algn="ctr">
              <a:lnSpc>
                <a:spcPct val="250000"/>
              </a:lnSpc>
              <a:buNone/>
            </a:pPr>
            <a:r>
              <a:rPr lang="zh-CN" altLang="en-US" sz="2800" b="1" dirty="0" smtClean="0">
                <a:latin typeface="+mj-ea"/>
                <a:ea typeface="+mj-ea"/>
              </a:rPr>
              <a:t>认识和消灭生产现场</a:t>
            </a:r>
            <a:r>
              <a:rPr lang="en-US" altLang="zh-CN" sz="2800" b="1" dirty="0" smtClean="0">
                <a:latin typeface="+mj-ea"/>
                <a:ea typeface="+mj-ea"/>
              </a:rPr>
              <a:t>8</a:t>
            </a:r>
            <a:r>
              <a:rPr lang="zh-CN" altLang="en-US" sz="2800" b="1" dirty="0" smtClean="0">
                <a:latin typeface="+mj-ea"/>
                <a:ea typeface="+mj-ea"/>
              </a:rPr>
              <a:t>大浪费</a:t>
            </a:r>
            <a:endParaRPr lang="zh-CN" altLang="en-US" sz="2800" b="1" dirty="0">
              <a:latin typeface="+mj-ea"/>
              <a:ea typeface="+mj-ea"/>
            </a:endParaRPr>
          </a:p>
        </p:txBody>
      </p:sp>
      <p:sp>
        <p:nvSpPr>
          <p:cNvPr id="3" name="灯片编号占位符 2"/>
          <p:cNvSpPr>
            <a:spLocks noGrp="1"/>
          </p:cNvSpPr>
          <p:nvPr>
            <p:ph type="sldNum" sz="quarter" idx="4"/>
          </p:nvPr>
        </p:nvSpPr>
        <p:spPr/>
        <p:txBody>
          <a:bodyPr/>
          <a:lstStyle/>
          <a:p>
            <a:fld id="{D065990C-D54C-4FC3-B4C7-03BEB07D7E46}" type="slidenum">
              <a:rPr lang="zh-CN" altLang="en-US" smtClean="0"/>
              <a:pPr/>
              <a:t>14</a:t>
            </a:fld>
            <a:endParaRPr lang="zh-CN" altLang="en-US"/>
          </a:p>
        </p:txBody>
      </p:sp>
    </p:spTree>
    <p:extLst>
      <p:ext uri="{BB962C8B-B14F-4D97-AF65-F5344CB8AC3E}">
        <p14:creationId xmlns:p14="http://schemas.microsoft.com/office/powerpoint/2010/main" val="136282530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2082610200617251_1"/>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681483" y="3633999"/>
            <a:ext cx="1374775" cy="1652588"/>
          </a:xfrm>
          <a:noFill/>
          <a:ln/>
        </p:spPr>
      </p:pic>
      <p:grpSp>
        <p:nvGrpSpPr>
          <p:cNvPr id="27651" name="Group 3"/>
          <p:cNvGrpSpPr>
            <a:grpSpLocks/>
          </p:cNvGrpSpPr>
          <p:nvPr/>
        </p:nvGrpSpPr>
        <p:grpSpPr bwMode="auto">
          <a:xfrm>
            <a:off x="154926" y="1697632"/>
            <a:ext cx="3047479" cy="1450975"/>
            <a:chOff x="-254" y="0"/>
            <a:chExt cx="1679" cy="914"/>
          </a:xfrm>
        </p:grpSpPr>
        <p:sp>
          <p:nvSpPr>
            <p:cNvPr id="27652" name="AutoShape 5"/>
            <p:cNvSpPr>
              <a:spLocks noChangeArrowheads="1"/>
            </p:cNvSpPr>
            <p:nvPr/>
          </p:nvSpPr>
          <p:spPr bwMode="auto">
            <a:xfrm>
              <a:off x="0" y="0"/>
              <a:ext cx="1179" cy="363"/>
            </a:xfrm>
            <a:prstGeom prst="chevron">
              <a:avLst>
                <a:gd name="adj" fmla="val 44629"/>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a:r>
                <a:rPr lang="zh-CN" altLang="en-US" sz="1600" b="1">
                  <a:latin typeface="+mn-ea"/>
                  <a:ea typeface="+mn-ea"/>
                </a:rPr>
                <a:t>第一次工业革命</a:t>
              </a:r>
            </a:p>
          </p:txBody>
        </p:sp>
        <p:sp>
          <p:nvSpPr>
            <p:cNvPr id="27653" name="Text Box 6"/>
            <p:cNvSpPr txBox="1">
              <a:spLocks noChangeArrowheads="1"/>
            </p:cNvSpPr>
            <p:nvPr/>
          </p:nvSpPr>
          <p:spPr bwMode="auto">
            <a:xfrm>
              <a:off x="35" y="675"/>
              <a:ext cx="1044"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1867" b="1">
                  <a:latin typeface="+mn-ea"/>
                  <a:ea typeface="+mn-ea"/>
                </a:rPr>
                <a:t>蒸汽机的应用</a:t>
              </a:r>
            </a:p>
          </p:txBody>
        </p:sp>
        <p:sp>
          <p:nvSpPr>
            <p:cNvPr id="27654" name="Text Box 7"/>
            <p:cNvSpPr txBox="1">
              <a:spLocks noChangeArrowheads="1"/>
            </p:cNvSpPr>
            <p:nvPr/>
          </p:nvSpPr>
          <p:spPr bwMode="auto">
            <a:xfrm>
              <a:off x="-254" y="388"/>
              <a:ext cx="1679"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a:spcBef>
                  <a:spcPct val="50000"/>
                </a:spcBef>
              </a:pPr>
              <a:r>
                <a:rPr lang="en-US" altLang="zh-CN" sz="1467" dirty="0">
                  <a:latin typeface="+mn-ea"/>
                  <a:ea typeface="+mn-ea"/>
                </a:rPr>
                <a:t>18</a:t>
              </a:r>
              <a:r>
                <a:rPr lang="zh-CN" altLang="en-US" sz="1467" dirty="0">
                  <a:latin typeface="+mn-ea"/>
                  <a:ea typeface="+mn-ea"/>
                </a:rPr>
                <a:t>世纪</a:t>
              </a:r>
              <a:r>
                <a:rPr lang="en-US" altLang="zh-CN" sz="1467" dirty="0">
                  <a:latin typeface="+mn-ea"/>
                  <a:ea typeface="+mn-ea"/>
                </a:rPr>
                <a:t>60</a:t>
              </a:r>
              <a:r>
                <a:rPr lang="zh-CN" altLang="en-US" sz="1467" dirty="0">
                  <a:latin typeface="+mn-ea"/>
                  <a:ea typeface="+mn-ea"/>
                </a:rPr>
                <a:t>年代－</a:t>
              </a:r>
              <a:r>
                <a:rPr lang="en-US" altLang="zh-CN" sz="1467" dirty="0">
                  <a:latin typeface="+mn-ea"/>
                  <a:ea typeface="+mn-ea"/>
                </a:rPr>
                <a:t>19</a:t>
              </a:r>
              <a:r>
                <a:rPr lang="zh-CN" altLang="en-US" sz="1467" dirty="0">
                  <a:latin typeface="+mn-ea"/>
                  <a:ea typeface="+mn-ea"/>
                </a:rPr>
                <a:t>世纪</a:t>
              </a:r>
              <a:r>
                <a:rPr lang="en-US" altLang="zh-CN" sz="1467" dirty="0">
                  <a:latin typeface="+mn-ea"/>
                  <a:ea typeface="+mn-ea"/>
                </a:rPr>
                <a:t>70</a:t>
              </a:r>
              <a:r>
                <a:rPr lang="zh-CN" altLang="en-US" sz="1467" dirty="0">
                  <a:latin typeface="+mn-ea"/>
                  <a:ea typeface="+mn-ea"/>
                </a:rPr>
                <a:t>年代</a:t>
              </a:r>
              <a:r>
                <a:rPr lang="zh-CN" altLang="en-US" sz="1333" dirty="0">
                  <a:latin typeface="+mn-ea"/>
                  <a:ea typeface="+mn-ea"/>
                </a:rPr>
                <a:t> </a:t>
              </a:r>
            </a:p>
          </p:txBody>
        </p:sp>
      </p:grpSp>
      <p:grpSp>
        <p:nvGrpSpPr>
          <p:cNvPr id="27655" name="Group 7"/>
          <p:cNvGrpSpPr>
            <a:grpSpLocks/>
          </p:cNvGrpSpPr>
          <p:nvPr/>
        </p:nvGrpSpPr>
        <p:grpSpPr bwMode="auto">
          <a:xfrm>
            <a:off x="3449345" y="1697632"/>
            <a:ext cx="2508251" cy="1450975"/>
            <a:chOff x="-190" y="0"/>
            <a:chExt cx="1580" cy="914"/>
          </a:xfrm>
        </p:grpSpPr>
        <p:sp>
          <p:nvSpPr>
            <p:cNvPr id="27656" name="Text Box 9"/>
            <p:cNvSpPr txBox="1">
              <a:spLocks noChangeArrowheads="1"/>
            </p:cNvSpPr>
            <p:nvPr/>
          </p:nvSpPr>
          <p:spPr bwMode="auto">
            <a:xfrm>
              <a:off x="78" y="675"/>
              <a:ext cx="1044"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1867" b="1" dirty="0">
                  <a:latin typeface="+mn-ea"/>
                  <a:ea typeface="+mn-ea"/>
                </a:rPr>
                <a:t>电力的应用 </a:t>
              </a:r>
            </a:p>
          </p:txBody>
        </p:sp>
        <p:sp>
          <p:nvSpPr>
            <p:cNvPr id="27657" name="AutoShape 10"/>
            <p:cNvSpPr>
              <a:spLocks noChangeArrowheads="1"/>
            </p:cNvSpPr>
            <p:nvPr/>
          </p:nvSpPr>
          <p:spPr bwMode="auto">
            <a:xfrm>
              <a:off x="0" y="0"/>
              <a:ext cx="1179" cy="363"/>
            </a:xfrm>
            <a:prstGeom prst="chevron">
              <a:avLst>
                <a:gd name="adj" fmla="val 44629"/>
              </a:avLst>
            </a:prstGeom>
            <a:solidFill>
              <a:srgbClr val="00B050"/>
            </a:solidFill>
            <a:ln w="9525">
              <a:solidFill>
                <a:srgbClr val="B2B2B2"/>
              </a:solidFill>
              <a:miter lim="800000"/>
              <a:headEnd/>
              <a:tailEnd/>
            </a:ln>
          </p:spPr>
          <p:txBody>
            <a:bodyPr wrap="none"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a:r>
                <a:rPr lang="zh-CN" altLang="en-US" sz="1600" b="1">
                  <a:latin typeface="+mn-ea"/>
                  <a:ea typeface="+mn-ea"/>
                </a:rPr>
                <a:t>第二次工业革命</a:t>
              </a:r>
            </a:p>
          </p:txBody>
        </p:sp>
        <p:sp>
          <p:nvSpPr>
            <p:cNvPr id="27658" name="Text Box 11"/>
            <p:cNvSpPr txBox="1">
              <a:spLocks noChangeArrowheads="1"/>
            </p:cNvSpPr>
            <p:nvPr/>
          </p:nvSpPr>
          <p:spPr bwMode="auto">
            <a:xfrm>
              <a:off x="-190" y="388"/>
              <a:ext cx="158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a:spcBef>
                  <a:spcPct val="50000"/>
                </a:spcBef>
              </a:pPr>
              <a:r>
                <a:rPr lang="en-US" altLang="zh-CN" sz="1467" dirty="0">
                  <a:latin typeface="+mn-ea"/>
                  <a:ea typeface="+mn-ea"/>
                </a:rPr>
                <a:t>19</a:t>
              </a:r>
              <a:r>
                <a:rPr lang="zh-CN" altLang="en-US" sz="1467" dirty="0">
                  <a:latin typeface="+mn-ea"/>
                  <a:ea typeface="+mn-ea"/>
                </a:rPr>
                <a:t>世纪</a:t>
              </a:r>
              <a:r>
                <a:rPr lang="en-US" altLang="zh-CN" sz="1467" dirty="0">
                  <a:latin typeface="+mn-ea"/>
                  <a:ea typeface="+mn-ea"/>
                </a:rPr>
                <a:t>70</a:t>
              </a:r>
              <a:r>
                <a:rPr lang="zh-CN" altLang="en-US" sz="1467" dirty="0">
                  <a:latin typeface="+mn-ea"/>
                  <a:ea typeface="+mn-ea"/>
                </a:rPr>
                <a:t>年代－</a:t>
              </a:r>
              <a:r>
                <a:rPr lang="en-US" altLang="zh-CN" sz="1467" dirty="0">
                  <a:latin typeface="+mn-ea"/>
                  <a:ea typeface="+mn-ea"/>
                </a:rPr>
                <a:t>20</a:t>
              </a:r>
              <a:r>
                <a:rPr lang="zh-CN" altLang="en-US" sz="1467" dirty="0">
                  <a:latin typeface="+mn-ea"/>
                  <a:ea typeface="+mn-ea"/>
                </a:rPr>
                <a:t>世纪初</a:t>
              </a:r>
              <a:endParaRPr lang="zh-CN" altLang="en-US" sz="1333" dirty="0">
                <a:latin typeface="+mn-ea"/>
                <a:ea typeface="+mn-ea"/>
              </a:endParaRPr>
            </a:p>
          </p:txBody>
        </p:sp>
      </p:grpSp>
      <p:grpSp>
        <p:nvGrpSpPr>
          <p:cNvPr id="27659" name="Group 11"/>
          <p:cNvGrpSpPr>
            <a:grpSpLocks/>
          </p:cNvGrpSpPr>
          <p:nvPr/>
        </p:nvGrpSpPr>
        <p:grpSpPr bwMode="auto">
          <a:xfrm>
            <a:off x="6204797" y="1697632"/>
            <a:ext cx="2476500" cy="1450975"/>
            <a:chOff x="-181" y="0"/>
            <a:chExt cx="1560" cy="914"/>
          </a:xfrm>
        </p:grpSpPr>
        <p:sp>
          <p:nvSpPr>
            <p:cNvPr id="27660" name="Text Box 13"/>
            <p:cNvSpPr txBox="1">
              <a:spLocks noChangeArrowheads="1"/>
            </p:cNvSpPr>
            <p:nvPr/>
          </p:nvSpPr>
          <p:spPr bwMode="auto">
            <a:xfrm>
              <a:off x="-181" y="388"/>
              <a:ext cx="156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1467" dirty="0">
                  <a:latin typeface="+mn-ea"/>
                  <a:ea typeface="+mn-ea"/>
                </a:rPr>
                <a:t>从</a:t>
              </a:r>
              <a:r>
                <a:rPr lang="en-US" altLang="zh-CN" sz="1467" dirty="0">
                  <a:latin typeface="+mn-ea"/>
                  <a:ea typeface="+mn-ea"/>
                </a:rPr>
                <a:t>20</a:t>
              </a:r>
              <a:r>
                <a:rPr lang="zh-CN" altLang="en-US" sz="1467" dirty="0">
                  <a:latin typeface="+mn-ea"/>
                  <a:ea typeface="+mn-ea"/>
                </a:rPr>
                <a:t>世纪四五十年代开始 </a:t>
              </a:r>
            </a:p>
          </p:txBody>
        </p:sp>
        <p:sp>
          <p:nvSpPr>
            <p:cNvPr id="27661" name="AutoShape 14"/>
            <p:cNvSpPr>
              <a:spLocks noChangeArrowheads="1"/>
            </p:cNvSpPr>
            <p:nvPr/>
          </p:nvSpPr>
          <p:spPr bwMode="auto">
            <a:xfrm>
              <a:off x="0" y="0"/>
              <a:ext cx="1179" cy="363"/>
            </a:xfrm>
            <a:prstGeom prst="chevron">
              <a:avLst>
                <a:gd name="adj" fmla="val 44629"/>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a:r>
                <a:rPr lang="zh-CN" altLang="en-US" sz="1600" b="1" dirty="0">
                  <a:latin typeface="+mn-ea"/>
                  <a:ea typeface="+mn-ea"/>
                </a:rPr>
                <a:t>第三次工业革命</a:t>
              </a:r>
            </a:p>
          </p:txBody>
        </p:sp>
        <p:sp>
          <p:nvSpPr>
            <p:cNvPr id="27662" name="Text Box 15"/>
            <p:cNvSpPr txBox="1">
              <a:spLocks noChangeArrowheads="1"/>
            </p:cNvSpPr>
            <p:nvPr/>
          </p:nvSpPr>
          <p:spPr bwMode="auto">
            <a:xfrm>
              <a:off x="22" y="675"/>
              <a:ext cx="1134"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1867" b="1" dirty="0">
                  <a:latin typeface="+mn-ea"/>
                  <a:ea typeface="+mn-ea"/>
                </a:rPr>
                <a:t>计算机的应用 </a:t>
              </a:r>
            </a:p>
          </p:txBody>
        </p:sp>
      </p:grpSp>
      <p:grpSp>
        <p:nvGrpSpPr>
          <p:cNvPr id="27663" name="Group 15"/>
          <p:cNvGrpSpPr>
            <a:grpSpLocks/>
          </p:cNvGrpSpPr>
          <p:nvPr/>
        </p:nvGrpSpPr>
        <p:grpSpPr bwMode="auto">
          <a:xfrm>
            <a:off x="2208598" y="3721894"/>
            <a:ext cx="2986079" cy="1890713"/>
            <a:chOff x="-122" y="0"/>
            <a:chExt cx="1514" cy="1191"/>
          </a:xfrm>
        </p:grpSpPr>
        <p:sp>
          <p:nvSpPr>
            <p:cNvPr id="27664" name="Text Box 17"/>
            <p:cNvSpPr txBox="1">
              <a:spLocks noChangeArrowheads="1"/>
            </p:cNvSpPr>
            <p:nvPr/>
          </p:nvSpPr>
          <p:spPr bwMode="auto">
            <a:xfrm>
              <a:off x="91" y="952"/>
              <a:ext cx="1044"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1867" b="1" dirty="0">
                  <a:latin typeface="+mn-ea"/>
                  <a:ea typeface="+mn-ea"/>
                </a:rPr>
                <a:t>福特流水线 </a:t>
              </a:r>
            </a:p>
          </p:txBody>
        </p:sp>
        <p:sp>
          <p:nvSpPr>
            <p:cNvPr id="27665" name="AutoShape 18"/>
            <p:cNvSpPr>
              <a:spLocks noChangeArrowheads="1"/>
            </p:cNvSpPr>
            <p:nvPr/>
          </p:nvSpPr>
          <p:spPr bwMode="auto">
            <a:xfrm>
              <a:off x="0" y="0"/>
              <a:ext cx="1271" cy="363"/>
            </a:xfrm>
            <a:prstGeom prst="chevron">
              <a:avLst>
                <a:gd name="adj" fmla="val 48112"/>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a:r>
                <a:rPr lang="zh-CN" altLang="en-US" sz="1600" b="1">
                  <a:latin typeface="+mn-ea"/>
                  <a:ea typeface="+mn-ea"/>
                </a:rPr>
                <a:t>第一次生产方式革命</a:t>
              </a:r>
            </a:p>
          </p:txBody>
        </p:sp>
        <p:sp>
          <p:nvSpPr>
            <p:cNvPr id="27666" name="Text Box 19"/>
            <p:cNvSpPr txBox="1">
              <a:spLocks noChangeArrowheads="1"/>
            </p:cNvSpPr>
            <p:nvPr/>
          </p:nvSpPr>
          <p:spPr bwMode="auto">
            <a:xfrm>
              <a:off x="-122" y="366"/>
              <a:ext cx="1514"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a:lnSpc>
                  <a:spcPct val="150000"/>
                </a:lnSpc>
                <a:spcBef>
                  <a:spcPct val="50000"/>
                </a:spcBef>
              </a:pPr>
              <a:r>
                <a:rPr lang="zh-CN" altLang="en-US" sz="1467" dirty="0">
                  <a:latin typeface="+mn-ea"/>
                  <a:ea typeface="+mn-ea"/>
                </a:rPr>
                <a:t>单一品种</a:t>
              </a:r>
              <a:r>
                <a:rPr lang="en-US" altLang="zh-CN" sz="1467" dirty="0">
                  <a:latin typeface="+mn-ea"/>
                  <a:ea typeface="+mn-ea"/>
                </a:rPr>
                <a:t>(</a:t>
              </a:r>
              <a:r>
                <a:rPr lang="zh-CN" altLang="en-US" sz="1467" dirty="0">
                  <a:latin typeface="+mn-ea"/>
                  <a:ea typeface="+mn-ea"/>
                </a:rPr>
                <a:t>少品种</a:t>
              </a:r>
              <a:r>
                <a:rPr lang="en-US" altLang="zh-CN" sz="1467" dirty="0">
                  <a:latin typeface="+mn-ea"/>
                  <a:ea typeface="+mn-ea"/>
                </a:rPr>
                <a:t>)</a:t>
              </a:r>
              <a:r>
                <a:rPr lang="zh-CN" altLang="en-US" sz="1467" dirty="0">
                  <a:latin typeface="+mn-ea"/>
                  <a:ea typeface="+mn-ea"/>
                </a:rPr>
                <a:t>大批量生产方式替代手工制造单件生产方式 </a:t>
              </a:r>
            </a:p>
          </p:txBody>
        </p:sp>
      </p:grpSp>
      <p:grpSp>
        <p:nvGrpSpPr>
          <p:cNvPr id="27667" name="Group 19"/>
          <p:cNvGrpSpPr>
            <a:grpSpLocks/>
          </p:cNvGrpSpPr>
          <p:nvPr/>
        </p:nvGrpSpPr>
        <p:grpSpPr bwMode="auto">
          <a:xfrm>
            <a:off x="5731066" y="3721894"/>
            <a:ext cx="2705247" cy="1890713"/>
            <a:chOff x="-36" y="0"/>
            <a:chExt cx="1343" cy="1191"/>
          </a:xfrm>
        </p:grpSpPr>
        <p:sp>
          <p:nvSpPr>
            <p:cNvPr id="27668" name="AutoShape 21"/>
            <p:cNvSpPr>
              <a:spLocks noChangeArrowheads="1"/>
            </p:cNvSpPr>
            <p:nvPr/>
          </p:nvSpPr>
          <p:spPr bwMode="auto">
            <a:xfrm>
              <a:off x="0" y="0"/>
              <a:ext cx="1271" cy="363"/>
            </a:xfrm>
            <a:prstGeom prst="chevron">
              <a:avLst>
                <a:gd name="adj" fmla="val 48112"/>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a:r>
                <a:rPr lang="zh-CN" altLang="en-US" sz="1600" b="1" dirty="0">
                  <a:latin typeface="+mn-ea"/>
                  <a:ea typeface="+mn-ea"/>
                </a:rPr>
                <a:t>第二次生产方式革命</a:t>
              </a:r>
            </a:p>
          </p:txBody>
        </p:sp>
        <p:sp>
          <p:nvSpPr>
            <p:cNvPr id="27669" name="Text Box 22"/>
            <p:cNvSpPr txBox="1">
              <a:spLocks noChangeArrowheads="1"/>
            </p:cNvSpPr>
            <p:nvPr/>
          </p:nvSpPr>
          <p:spPr bwMode="auto">
            <a:xfrm>
              <a:off x="113" y="952"/>
              <a:ext cx="1044"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1867" b="1">
                  <a:latin typeface="+mn-ea"/>
                  <a:ea typeface="+mn-ea"/>
                </a:rPr>
                <a:t>丰田生产方式 </a:t>
              </a:r>
            </a:p>
          </p:txBody>
        </p:sp>
        <p:sp>
          <p:nvSpPr>
            <p:cNvPr id="27670" name="Text Box 23"/>
            <p:cNvSpPr txBox="1">
              <a:spLocks noChangeArrowheads="1"/>
            </p:cNvSpPr>
            <p:nvPr/>
          </p:nvSpPr>
          <p:spPr bwMode="auto">
            <a:xfrm>
              <a:off x="-36" y="366"/>
              <a:ext cx="1343"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a:lnSpc>
                  <a:spcPct val="150000"/>
                </a:lnSpc>
                <a:spcBef>
                  <a:spcPct val="50000"/>
                </a:spcBef>
              </a:pPr>
              <a:r>
                <a:rPr lang="zh-CN" altLang="en-US" sz="1467" dirty="0">
                  <a:latin typeface="+mn-ea"/>
                  <a:ea typeface="+mn-ea"/>
                </a:rPr>
                <a:t>“多品种、小批量生产方式”取代大批量生产方式</a:t>
              </a:r>
            </a:p>
          </p:txBody>
        </p:sp>
      </p:grpSp>
      <p:sp>
        <p:nvSpPr>
          <p:cNvPr id="27671" name="Rectangle 23"/>
          <p:cNvSpPr>
            <a:spLocks noChangeArrowheads="1"/>
          </p:cNvSpPr>
          <p:nvPr/>
        </p:nvSpPr>
        <p:spPr bwMode="auto">
          <a:xfrm>
            <a:off x="996148" y="381000"/>
            <a:ext cx="360045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200" b="1" dirty="0">
                <a:solidFill>
                  <a:srgbClr val="FF0000"/>
                </a:solidFill>
                <a:latin typeface="+mn-ea"/>
              </a:rPr>
              <a:t>制造系统演化史</a:t>
            </a:r>
          </a:p>
        </p:txBody>
      </p:sp>
    </p:spTree>
    <p:extLst>
      <p:ext uri="{BB962C8B-B14F-4D97-AF65-F5344CB8AC3E}">
        <p14:creationId xmlns:p14="http://schemas.microsoft.com/office/powerpoint/2010/main" val="113587966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ChangeArrowheads="1"/>
          </p:cNvSpPr>
          <p:nvPr/>
        </p:nvSpPr>
        <p:spPr bwMode="auto">
          <a:xfrm>
            <a:off x="1799493" y="380259"/>
            <a:ext cx="5791200" cy="584775"/>
          </a:xfrm>
          <a:prstGeom prst="rect">
            <a:avLst/>
          </a:prstGeom>
          <a:noFill/>
          <a:ln w="12700">
            <a:noFill/>
            <a:miter lim="800000"/>
            <a:headEnd type="none" w="sm" len="sm"/>
            <a:tailEnd type="none" w="sm" len="sm"/>
          </a:ln>
          <a:effectLst/>
        </p:spPr>
        <p:txBody>
          <a:bodyPr>
            <a:spAutoFit/>
          </a:bodyPr>
          <a:lstStyle/>
          <a:p>
            <a:pPr algn="ctr" eaLnBrk="0" hangingPunct="0"/>
            <a:r>
              <a:rPr lang="zh-CN" altLang="en-US" sz="3200" b="1" dirty="0">
                <a:solidFill>
                  <a:srgbClr val="FF0000"/>
                </a:solidFill>
                <a:latin typeface="微软雅黑" pitchFamily="34" charset="-122"/>
                <a:ea typeface="微软雅黑" pitchFamily="34" charset="-122"/>
              </a:rPr>
              <a:t>精益思想的要点</a:t>
            </a:r>
          </a:p>
        </p:txBody>
      </p:sp>
      <p:sp>
        <p:nvSpPr>
          <p:cNvPr id="464900" name="Rectangle 4"/>
          <p:cNvSpPr>
            <a:spLocks noChangeArrowheads="1"/>
          </p:cNvSpPr>
          <p:nvPr/>
        </p:nvSpPr>
        <p:spPr bwMode="auto">
          <a:xfrm>
            <a:off x="457206" y="1511423"/>
            <a:ext cx="3178175" cy="533400"/>
          </a:xfrm>
          <a:prstGeom prst="rect">
            <a:avLst/>
          </a:prstGeom>
          <a:noFill/>
          <a:ln w="9525">
            <a:noFill/>
            <a:miter lim="800000"/>
            <a:headEnd/>
            <a:tailEnd/>
          </a:ln>
          <a:effectLst/>
        </p:spPr>
        <p:txBody>
          <a:bodyPr anchor="b"/>
          <a:lstStyle/>
          <a:p>
            <a:r>
              <a:rPr lang="en-US" altLang="zh-CN" sz="2800" b="1" u="sng" dirty="0">
                <a:solidFill>
                  <a:schemeClr val="tx2"/>
                </a:solidFill>
                <a:latin typeface="Arial" pitchFamily="34" charset="0"/>
              </a:rPr>
              <a:t>“</a:t>
            </a:r>
            <a:r>
              <a:rPr lang="zh-CN" altLang="en-US" sz="2800" b="1" u="sng" dirty="0">
                <a:solidFill>
                  <a:schemeClr val="tx2"/>
                </a:solidFill>
                <a:latin typeface="Arial" pitchFamily="34" charset="0"/>
              </a:rPr>
              <a:t>精益”释义</a:t>
            </a:r>
          </a:p>
        </p:txBody>
      </p:sp>
      <p:sp>
        <p:nvSpPr>
          <p:cNvPr id="464901" name="Rectangle 5"/>
          <p:cNvSpPr>
            <a:spLocks noChangeArrowheads="1"/>
          </p:cNvSpPr>
          <p:nvPr/>
        </p:nvSpPr>
        <p:spPr bwMode="auto">
          <a:xfrm>
            <a:off x="633047" y="2197225"/>
            <a:ext cx="8124092" cy="514351"/>
          </a:xfrm>
          <a:prstGeom prst="rect">
            <a:avLst/>
          </a:prstGeom>
          <a:noFill/>
          <a:ln w="9525">
            <a:noFill/>
            <a:miter lim="800000"/>
            <a:headEnd/>
            <a:tailEnd/>
          </a:ln>
        </p:spPr>
        <p:txBody>
          <a:bodyPr/>
          <a:lstStyle/>
          <a:p>
            <a:pPr indent="-342891">
              <a:lnSpc>
                <a:spcPct val="80000"/>
              </a:lnSpc>
              <a:spcBef>
                <a:spcPct val="20000"/>
              </a:spcBef>
              <a:buClr>
                <a:srgbClr val="FFFF00"/>
              </a:buClr>
              <a:buSzPct val="80000"/>
            </a:pPr>
            <a:r>
              <a:rPr lang="zh-CN" altLang="en-US" sz="2800" dirty="0">
                <a:latin typeface="Arial" pitchFamily="34" charset="0"/>
              </a:rPr>
              <a:t>精益 </a:t>
            </a:r>
            <a:r>
              <a:rPr lang="en-US" altLang="zh-CN" sz="2800" dirty="0">
                <a:latin typeface="Arial" pitchFamily="34" charset="0"/>
              </a:rPr>
              <a:t>- </a:t>
            </a:r>
            <a:r>
              <a:rPr lang="zh-CN" altLang="en-US" sz="2800" u="sng" dirty="0">
                <a:latin typeface="Arial" pitchFamily="34" charset="0"/>
              </a:rPr>
              <a:t>形容词</a:t>
            </a:r>
            <a:r>
              <a:rPr lang="zh-CN" altLang="en-US" sz="2800" dirty="0">
                <a:latin typeface="Arial" pitchFamily="34" charset="0"/>
              </a:rPr>
              <a:t>：“精”是少而精，“益”是效益</a:t>
            </a:r>
          </a:p>
        </p:txBody>
      </p:sp>
      <p:sp>
        <p:nvSpPr>
          <p:cNvPr id="464902" name="Rectangle 6"/>
          <p:cNvSpPr>
            <a:spLocks noChangeArrowheads="1"/>
          </p:cNvSpPr>
          <p:nvPr/>
        </p:nvSpPr>
        <p:spPr bwMode="auto">
          <a:xfrm>
            <a:off x="688032" y="3733005"/>
            <a:ext cx="7772400" cy="2000251"/>
          </a:xfrm>
          <a:prstGeom prst="rect">
            <a:avLst/>
          </a:prstGeom>
          <a:noFill/>
          <a:ln w="9525">
            <a:noFill/>
            <a:miter lim="800000"/>
            <a:headEnd/>
            <a:tailEnd/>
          </a:ln>
          <a:effectLst/>
        </p:spPr>
        <p:txBody>
          <a:bodyPr anchor="b"/>
          <a:lstStyle/>
          <a:p>
            <a:r>
              <a:rPr lang="zh-CN" altLang="en-US" sz="4000" b="1" u="sng" dirty="0">
                <a:solidFill>
                  <a:schemeClr val="tx2"/>
                </a:solidFill>
                <a:latin typeface="黑体" pitchFamily="2" charset="-122"/>
                <a:ea typeface="黑体" pitchFamily="2" charset="-122"/>
              </a:rPr>
              <a:t>精益生产</a:t>
            </a:r>
          </a:p>
          <a:p>
            <a:pPr algn="l">
              <a:lnSpc>
                <a:spcPct val="150000"/>
              </a:lnSpc>
            </a:pPr>
            <a:r>
              <a:rPr lang="zh-CN" altLang="en-US" sz="2800" b="1" dirty="0">
                <a:latin typeface="Arial" pitchFamily="34" charset="0"/>
              </a:rPr>
              <a:t>通过 </a:t>
            </a:r>
            <a:r>
              <a:rPr lang="zh-CN" altLang="en-US" sz="3200" b="1" i="1" u="sng" dirty="0">
                <a:solidFill>
                  <a:srgbClr val="FF0000"/>
                </a:solidFill>
                <a:latin typeface="Arial" pitchFamily="34" charset="0"/>
              </a:rPr>
              <a:t>消除 </a:t>
            </a:r>
            <a:r>
              <a:rPr lang="zh-CN" altLang="en-US" sz="2800" b="1" dirty="0">
                <a:latin typeface="Arial" pitchFamily="34" charset="0"/>
              </a:rPr>
              <a:t>企业</a:t>
            </a:r>
            <a:r>
              <a:rPr lang="zh-CN" altLang="en-US" sz="2800" dirty="0"/>
              <a:t>所有</a:t>
            </a:r>
            <a:r>
              <a:rPr lang="zh-CN" altLang="en-US" sz="2800" b="1" dirty="0">
                <a:latin typeface="Arial" pitchFamily="34" charset="0"/>
              </a:rPr>
              <a:t>环节上的 </a:t>
            </a:r>
            <a:r>
              <a:rPr lang="zh-CN" altLang="en-US" sz="3200" b="1" i="1" u="sng" dirty="0">
                <a:solidFill>
                  <a:srgbClr val="FF0000"/>
                </a:solidFill>
                <a:latin typeface="Arial" pitchFamily="34" charset="0"/>
              </a:rPr>
              <a:t>不增值活动</a:t>
            </a:r>
            <a:r>
              <a:rPr lang="zh-CN" altLang="en-US" sz="3200" b="1" dirty="0">
                <a:latin typeface="Arial" pitchFamily="34" charset="0"/>
              </a:rPr>
              <a:t>，</a:t>
            </a:r>
            <a:r>
              <a:rPr lang="zh-CN" altLang="en-US" sz="2800" b="1" dirty="0">
                <a:latin typeface="Arial" pitchFamily="34" charset="0"/>
              </a:rPr>
              <a:t>来达到</a:t>
            </a:r>
            <a:r>
              <a:rPr lang="zh-CN" altLang="en-US" sz="3200" b="1" i="1" u="sng" dirty="0">
                <a:solidFill>
                  <a:srgbClr val="FF0000"/>
                </a:solidFill>
                <a:latin typeface="Arial" pitchFamily="34" charset="0"/>
              </a:rPr>
              <a:t>降低成本、缩短生产周期  </a:t>
            </a:r>
            <a:r>
              <a:rPr lang="zh-CN" altLang="en-US" sz="2800" b="1" dirty="0">
                <a:latin typeface="Arial" pitchFamily="34" charset="0"/>
              </a:rPr>
              <a:t>和 </a:t>
            </a:r>
            <a:r>
              <a:rPr lang="zh-CN" altLang="en-US" sz="3200" b="1" i="1" u="sng" dirty="0">
                <a:solidFill>
                  <a:srgbClr val="FF0000"/>
                </a:solidFill>
                <a:latin typeface="Arial" pitchFamily="34" charset="0"/>
              </a:rPr>
              <a:t>改善质量</a:t>
            </a:r>
            <a:r>
              <a:rPr lang="zh-CN" altLang="en-US" sz="2800" b="1" dirty="0">
                <a:latin typeface="Arial" pitchFamily="34" charset="0"/>
              </a:rPr>
              <a:t>的目的</a:t>
            </a:r>
          </a:p>
        </p:txBody>
      </p:sp>
      <p:sp>
        <p:nvSpPr>
          <p:cNvPr id="6" name="灯片编号占位符 5"/>
          <p:cNvSpPr>
            <a:spLocks noGrp="1"/>
          </p:cNvSpPr>
          <p:nvPr>
            <p:ph type="sldNum" sz="quarter" idx="4"/>
          </p:nvPr>
        </p:nvSpPr>
        <p:spPr/>
        <p:txBody>
          <a:bodyPr/>
          <a:lstStyle/>
          <a:p>
            <a:fld id="{8BA16DCC-C50E-4AD5-94C9-747C0058B3E1}" type="slidenum">
              <a:rPr lang="zh-CN" altLang="en-US" smtClean="0"/>
              <a:pPr/>
              <a:t>16</a:t>
            </a:fld>
            <a:endParaRPr lang="zh-CN" alt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961345" y="391071"/>
            <a:ext cx="3240360" cy="508919"/>
          </a:xfrm>
        </p:spPr>
        <p:txBody>
          <a:bodyPr>
            <a:noAutofit/>
          </a:bodyPr>
          <a:lstStyle/>
          <a:p>
            <a:pPr algn="l"/>
            <a:r>
              <a:rPr lang="zh-CN" altLang="en-US" sz="3200" dirty="0">
                <a:solidFill>
                  <a:srgbClr val="FF0000"/>
                </a:solidFill>
              </a:rPr>
              <a:t>精益生产的目标</a:t>
            </a:r>
          </a:p>
        </p:txBody>
      </p:sp>
      <p:sp>
        <p:nvSpPr>
          <p:cNvPr id="5" name="灯片编号占位符 4"/>
          <p:cNvSpPr>
            <a:spLocks noGrp="1"/>
          </p:cNvSpPr>
          <p:nvPr>
            <p:ph type="sldNum" sz="quarter" idx="4"/>
          </p:nvPr>
        </p:nvSpPr>
        <p:spPr/>
        <p:txBody>
          <a:bodyPr/>
          <a:lstStyle/>
          <a:p>
            <a:fld id="{8BA16DCC-C50E-4AD5-94C9-747C0058B3E1}" type="slidenum">
              <a:rPr lang="zh-CN" altLang="en-US" smtClean="0"/>
              <a:pPr/>
              <a:t>17</a:t>
            </a:fld>
            <a:endParaRPr lang="zh-CN" altLang="en-US"/>
          </a:p>
        </p:txBody>
      </p:sp>
      <p:sp>
        <p:nvSpPr>
          <p:cNvPr id="4" name="矩形 3"/>
          <p:cNvSpPr>
            <a:spLocks noChangeArrowheads="1"/>
          </p:cNvSpPr>
          <p:nvPr/>
        </p:nvSpPr>
        <p:spPr bwMode="auto">
          <a:xfrm>
            <a:off x="293065" y="1268760"/>
            <a:ext cx="8496944" cy="4985980"/>
          </a:xfrm>
          <a:prstGeom prst="rect">
            <a:avLst/>
          </a:prstGeom>
          <a:noFill/>
          <a:ln w="9525">
            <a:noFill/>
            <a:miter lim="800000"/>
            <a:headEnd/>
            <a:tailEnd/>
          </a:ln>
        </p:spPr>
        <p:txBody>
          <a:bodyPr wrap="square">
            <a:spAutoFit/>
          </a:bodyPr>
          <a:lstStyle/>
          <a:p>
            <a:pPr algn="l">
              <a:lnSpc>
                <a:spcPct val="150000"/>
              </a:lnSpc>
            </a:pPr>
            <a:r>
              <a:rPr lang="zh-CN" altLang="en-US" sz="2400" b="1" dirty="0">
                <a:latin typeface="微软雅黑" pitchFamily="34" charset="-122"/>
                <a:ea typeface="微软雅黑" pitchFamily="34" charset="-122"/>
              </a:rPr>
              <a:t>基本目标：工业企业是以盈利为目的的社会经济组织。因此最大限度地获取利润就成为精益生产的基本目标。</a:t>
            </a:r>
            <a:endParaRPr lang="en-US" altLang="zh-CN" sz="2400" b="1" dirty="0">
              <a:latin typeface="微软雅黑" pitchFamily="34" charset="-122"/>
              <a:ea typeface="微软雅黑" pitchFamily="34" charset="-122"/>
            </a:endParaRPr>
          </a:p>
          <a:p>
            <a:pPr algn="l">
              <a:lnSpc>
                <a:spcPct val="150000"/>
              </a:lnSpc>
            </a:pPr>
            <a:r>
              <a:rPr lang="zh-CN" altLang="en-US" sz="2400" b="1" dirty="0">
                <a:latin typeface="微软雅黑" pitchFamily="34" charset="-122"/>
                <a:ea typeface="微软雅黑" pitchFamily="34" charset="-122"/>
              </a:rPr>
              <a:t>终极目标：精益求精，尽善尽美，永无止境地追求</a:t>
            </a:r>
            <a:r>
              <a:rPr lang="zh-CN" altLang="en-US" sz="2400" b="1" dirty="0">
                <a:solidFill>
                  <a:srgbClr val="FF0000"/>
                </a:solidFill>
                <a:latin typeface="微软雅黑" pitchFamily="34" charset="-122"/>
                <a:ea typeface="微软雅黑" pitchFamily="34" charset="-122"/>
              </a:rPr>
              <a:t>“七个零”</a:t>
            </a:r>
            <a:endParaRPr lang="en-US" altLang="zh-CN" sz="2400" b="1" dirty="0">
              <a:solidFill>
                <a:srgbClr val="FF0000"/>
              </a:solidFill>
              <a:latin typeface="微软雅黑" pitchFamily="34" charset="-122"/>
              <a:ea typeface="微软雅黑" pitchFamily="34" charset="-122"/>
            </a:endParaRPr>
          </a:p>
          <a:p>
            <a:pPr algn="l">
              <a:lnSpc>
                <a:spcPct val="150000"/>
              </a:lnSpc>
            </a:pPr>
            <a:r>
              <a:rPr lang="en-US" altLang="zh-CN" sz="2000" b="1" dirty="0">
                <a:latin typeface="微软雅黑" pitchFamily="34" charset="-122"/>
                <a:ea typeface="微软雅黑" pitchFamily="34" charset="-122"/>
              </a:rPr>
              <a:t>(1)“</a:t>
            </a:r>
            <a:r>
              <a:rPr lang="zh-CN" altLang="en-US" sz="2000" b="1" dirty="0">
                <a:latin typeface="微软雅黑" pitchFamily="34" charset="-122"/>
                <a:ea typeface="微软雅黑" pitchFamily="34" charset="-122"/>
              </a:rPr>
              <a:t>零”换产工时浪费</a:t>
            </a:r>
            <a:r>
              <a:rPr lang="en-US" altLang="zh-CN" sz="2000" b="1" dirty="0">
                <a:latin typeface="微软雅黑" pitchFamily="34" charset="-122"/>
                <a:ea typeface="微软雅黑" pitchFamily="34" charset="-122"/>
              </a:rPr>
              <a:t>(Products•</a:t>
            </a:r>
            <a:r>
              <a:rPr lang="zh-CN" altLang="en-US" sz="2000" b="1" dirty="0">
                <a:latin typeface="微软雅黑" pitchFamily="34" charset="-122"/>
                <a:ea typeface="微软雅黑" pitchFamily="34" charset="-122"/>
              </a:rPr>
              <a:t>多品种混流生产</a:t>
            </a:r>
            <a:r>
              <a:rPr lang="en-US" altLang="zh-CN" sz="2000" b="1" dirty="0">
                <a:latin typeface="微软雅黑" pitchFamily="34" charset="-122"/>
                <a:ea typeface="微软雅黑" pitchFamily="34" charset="-122"/>
              </a:rPr>
              <a:t>)</a:t>
            </a:r>
          </a:p>
          <a:p>
            <a:pPr algn="l">
              <a:lnSpc>
                <a:spcPct val="150000"/>
              </a:lnSpc>
            </a:pPr>
            <a:r>
              <a:rPr lang="en-US" altLang="zh-CN" sz="2000" b="1" dirty="0">
                <a:latin typeface="微软雅黑" pitchFamily="34" charset="-122"/>
                <a:ea typeface="微软雅黑" pitchFamily="34" charset="-122"/>
              </a:rPr>
              <a:t>(2)“</a:t>
            </a:r>
            <a:r>
              <a:rPr lang="zh-CN" altLang="en-US" sz="2000" b="1" dirty="0">
                <a:latin typeface="微软雅黑" pitchFamily="34" charset="-122"/>
                <a:ea typeface="微软雅黑" pitchFamily="34" charset="-122"/>
              </a:rPr>
              <a:t>零”库存</a:t>
            </a:r>
            <a:r>
              <a:rPr lang="en-US" altLang="zh-CN" sz="2000" b="1" dirty="0">
                <a:latin typeface="微软雅黑" pitchFamily="34" charset="-122"/>
                <a:ea typeface="微软雅黑" pitchFamily="34" charset="-122"/>
              </a:rPr>
              <a:t>(Inventory•</a:t>
            </a:r>
            <a:r>
              <a:rPr lang="zh-CN" altLang="en-US" sz="2000" b="1" dirty="0">
                <a:latin typeface="微软雅黑" pitchFamily="34" charset="-122"/>
                <a:ea typeface="微软雅黑" pitchFamily="34" charset="-122"/>
              </a:rPr>
              <a:t>消减库存</a:t>
            </a:r>
            <a:r>
              <a:rPr lang="en-US" altLang="zh-CN" sz="2000" b="1" dirty="0">
                <a:latin typeface="微软雅黑" pitchFamily="34" charset="-122"/>
                <a:ea typeface="微软雅黑" pitchFamily="34" charset="-122"/>
              </a:rPr>
              <a:t>)</a:t>
            </a:r>
          </a:p>
          <a:p>
            <a:pPr algn="l">
              <a:lnSpc>
                <a:spcPct val="150000"/>
              </a:lnSpc>
            </a:pPr>
            <a:r>
              <a:rPr lang="en-US" altLang="zh-CN" sz="2000" b="1" dirty="0">
                <a:latin typeface="微软雅黑" pitchFamily="34" charset="-122"/>
                <a:ea typeface="微软雅黑" pitchFamily="34" charset="-122"/>
              </a:rPr>
              <a:t>(3)“</a:t>
            </a:r>
            <a:r>
              <a:rPr lang="zh-CN" altLang="en-US" sz="2000" b="1" dirty="0">
                <a:latin typeface="微软雅黑" pitchFamily="34" charset="-122"/>
                <a:ea typeface="微软雅黑" pitchFamily="34" charset="-122"/>
              </a:rPr>
              <a:t>零”浪费</a:t>
            </a:r>
            <a:r>
              <a:rPr lang="en-US" altLang="zh-CN" sz="2000" b="1" dirty="0">
                <a:latin typeface="微软雅黑" pitchFamily="34" charset="-122"/>
                <a:ea typeface="微软雅黑" pitchFamily="34" charset="-122"/>
              </a:rPr>
              <a:t>(Cost•</a:t>
            </a:r>
            <a:r>
              <a:rPr lang="zh-CN" altLang="en-US" sz="2000" b="1" dirty="0">
                <a:latin typeface="微软雅黑" pitchFamily="34" charset="-122"/>
                <a:ea typeface="微软雅黑" pitchFamily="34" charset="-122"/>
              </a:rPr>
              <a:t>全面成本控制</a:t>
            </a:r>
            <a:r>
              <a:rPr lang="en-US" altLang="zh-CN" sz="2000" b="1" dirty="0">
                <a:latin typeface="微软雅黑" pitchFamily="34" charset="-122"/>
                <a:ea typeface="微软雅黑" pitchFamily="34" charset="-122"/>
              </a:rPr>
              <a:t>)</a:t>
            </a:r>
          </a:p>
          <a:p>
            <a:pPr algn="l">
              <a:lnSpc>
                <a:spcPct val="150000"/>
              </a:lnSpc>
            </a:pPr>
            <a:r>
              <a:rPr lang="en-US" altLang="zh-CN" sz="2000" b="1" dirty="0">
                <a:latin typeface="微软雅黑" pitchFamily="34" charset="-122"/>
                <a:ea typeface="微软雅黑" pitchFamily="34" charset="-122"/>
              </a:rPr>
              <a:t>(4)“</a:t>
            </a:r>
            <a:r>
              <a:rPr lang="zh-CN" altLang="en-US" sz="2000" b="1" dirty="0">
                <a:latin typeface="微软雅黑" pitchFamily="34" charset="-122"/>
                <a:ea typeface="微软雅黑" pitchFamily="34" charset="-122"/>
              </a:rPr>
              <a:t>零”不良</a:t>
            </a:r>
            <a:r>
              <a:rPr lang="en-US" altLang="zh-CN" sz="2000" b="1" dirty="0">
                <a:latin typeface="微软雅黑" pitchFamily="34" charset="-122"/>
                <a:ea typeface="微软雅黑" pitchFamily="34" charset="-122"/>
              </a:rPr>
              <a:t>(Quality•</a:t>
            </a:r>
            <a:r>
              <a:rPr lang="zh-CN" altLang="en-US" sz="2000" b="1" dirty="0">
                <a:latin typeface="微软雅黑" pitchFamily="34" charset="-122"/>
                <a:ea typeface="微软雅黑" pitchFamily="34" charset="-122"/>
              </a:rPr>
              <a:t>高品质</a:t>
            </a:r>
            <a:r>
              <a:rPr lang="en-US" altLang="zh-CN" sz="2000" b="1" dirty="0">
                <a:latin typeface="微软雅黑" pitchFamily="34" charset="-122"/>
                <a:ea typeface="微软雅黑" pitchFamily="34" charset="-122"/>
              </a:rPr>
              <a:t>)</a:t>
            </a:r>
          </a:p>
          <a:p>
            <a:pPr algn="l">
              <a:lnSpc>
                <a:spcPct val="150000"/>
              </a:lnSpc>
            </a:pPr>
            <a:r>
              <a:rPr lang="en-US" altLang="zh-CN" sz="2000" b="1" dirty="0">
                <a:latin typeface="微软雅黑" pitchFamily="34" charset="-122"/>
                <a:ea typeface="微软雅黑" pitchFamily="34" charset="-122"/>
              </a:rPr>
              <a:t>(5)“</a:t>
            </a:r>
            <a:r>
              <a:rPr lang="zh-CN" altLang="en-US" sz="2000" b="1" dirty="0">
                <a:latin typeface="微软雅黑" pitchFamily="34" charset="-122"/>
                <a:ea typeface="微软雅黑" pitchFamily="34" charset="-122"/>
              </a:rPr>
              <a:t>零”故障</a:t>
            </a:r>
            <a:r>
              <a:rPr lang="en-US" altLang="zh-CN" sz="2000" b="1" dirty="0">
                <a:latin typeface="微软雅黑" pitchFamily="34" charset="-122"/>
                <a:ea typeface="微软雅黑" pitchFamily="34" charset="-122"/>
              </a:rPr>
              <a:t>(Maintenance•</a:t>
            </a:r>
            <a:r>
              <a:rPr lang="zh-CN" altLang="en-US" sz="2000" b="1" dirty="0">
                <a:latin typeface="微软雅黑" pitchFamily="34" charset="-122"/>
                <a:ea typeface="微软雅黑" pitchFamily="34" charset="-122"/>
              </a:rPr>
              <a:t>提高运转率</a:t>
            </a:r>
            <a:r>
              <a:rPr lang="en-US" altLang="zh-CN" sz="2000" b="1" dirty="0">
                <a:latin typeface="微软雅黑" pitchFamily="34" charset="-122"/>
                <a:ea typeface="微软雅黑" pitchFamily="34" charset="-122"/>
              </a:rPr>
              <a:t>)</a:t>
            </a:r>
          </a:p>
          <a:p>
            <a:pPr algn="l">
              <a:lnSpc>
                <a:spcPct val="150000"/>
              </a:lnSpc>
            </a:pPr>
            <a:r>
              <a:rPr lang="en-US" altLang="zh-CN" sz="2000" b="1" dirty="0">
                <a:latin typeface="微软雅黑" pitchFamily="34" charset="-122"/>
                <a:ea typeface="微软雅黑" pitchFamily="34" charset="-122"/>
              </a:rPr>
              <a:t>(6)“</a:t>
            </a:r>
            <a:r>
              <a:rPr lang="zh-CN" altLang="en-US" sz="2000" b="1" dirty="0">
                <a:latin typeface="微软雅黑" pitchFamily="34" charset="-122"/>
                <a:ea typeface="微软雅黑" pitchFamily="34" charset="-122"/>
              </a:rPr>
              <a:t>零”停滞</a:t>
            </a:r>
            <a:r>
              <a:rPr lang="en-US" altLang="zh-CN" sz="2000" b="1" dirty="0">
                <a:latin typeface="微软雅黑" pitchFamily="34" charset="-122"/>
                <a:ea typeface="微软雅黑" pitchFamily="34" charset="-122"/>
              </a:rPr>
              <a:t>(Delivery•</a:t>
            </a:r>
            <a:r>
              <a:rPr lang="zh-CN" altLang="en-US" sz="2000" b="1" dirty="0">
                <a:latin typeface="微软雅黑" pitchFamily="34" charset="-122"/>
                <a:ea typeface="微软雅黑" pitchFamily="34" charset="-122"/>
              </a:rPr>
              <a:t>快速反应、短交期</a:t>
            </a:r>
            <a:r>
              <a:rPr lang="en-US" altLang="zh-CN" sz="2000" b="1" dirty="0">
                <a:latin typeface="微软雅黑" pitchFamily="34" charset="-122"/>
                <a:ea typeface="微软雅黑" pitchFamily="34" charset="-122"/>
              </a:rPr>
              <a:t>)</a:t>
            </a:r>
          </a:p>
          <a:p>
            <a:pPr algn="l">
              <a:lnSpc>
                <a:spcPct val="150000"/>
              </a:lnSpc>
            </a:pPr>
            <a:r>
              <a:rPr lang="en-US" altLang="zh-CN" sz="2000" b="1" dirty="0">
                <a:latin typeface="微软雅黑" pitchFamily="34" charset="-122"/>
                <a:ea typeface="微软雅黑" pitchFamily="34" charset="-122"/>
              </a:rPr>
              <a:t>(7)“</a:t>
            </a:r>
            <a:r>
              <a:rPr lang="zh-CN" altLang="en-US" sz="2000" b="1" dirty="0">
                <a:latin typeface="微软雅黑" pitchFamily="34" charset="-122"/>
                <a:ea typeface="微软雅黑" pitchFamily="34" charset="-122"/>
              </a:rPr>
              <a:t>零”灾害</a:t>
            </a:r>
            <a:r>
              <a:rPr lang="en-US" altLang="zh-CN" sz="2000" b="1" dirty="0">
                <a:latin typeface="微软雅黑" pitchFamily="34" charset="-122"/>
                <a:ea typeface="微软雅黑" pitchFamily="34" charset="-122"/>
              </a:rPr>
              <a:t>(Safety•</a:t>
            </a:r>
            <a:r>
              <a:rPr lang="zh-CN" altLang="en-US" sz="2000" b="1" dirty="0">
                <a:latin typeface="微软雅黑" pitchFamily="34" charset="-122"/>
                <a:ea typeface="微软雅黑" pitchFamily="34" charset="-122"/>
              </a:rPr>
              <a:t>安全第一</a:t>
            </a:r>
            <a:r>
              <a:rPr lang="en-US" altLang="zh-CN" sz="2000" b="1" dirty="0">
                <a:latin typeface="微软雅黑" pitchFamily="34" charset="-122"/>
                <a:ea typeface="微软雅黑" pitchFamily="34" charset="-122"/>
              </a:rPr>
              <a:t>)</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ext Box 2"/>
          <p:cNvSpPr txBox="1">
            <a:spLocks noChangeArrowheads="1"/>
          </p:cNvSpPr>
          <p:nvPr/>
        </p:nvSpPr>
        <p:spPr bwMode="auto">
          <a:xfrm>
            <a:off x="3023679" y="393589"/>
            <a:ext cx="3168650" cy="584775"/>
          </a:xfrm>
          <a:prstGeom prst="rect">
            <a:avLst/>
          </a:prstGeom>
          <a:noFill/>
          <a:ln w="9525">
            <a:noFill/>
            <a:miter lim="800000"/>
            <a:headEnd/>
            <a:tailEnd/>
          </a:ln>
          <a:effectLst/>
        </p:spPr>
        <p:txBody>
          <a:bodyPr>
            <a:spAutoFit/>
          </a:bodyPr>
          <a:lstStyle/>
          <a:p>
            <a:pPr algn="ctr" latinLnBrk="1">
              <a:spcBef>
                <a:spcPct val="50000"/>
              </a:spcBef>
              <a:buFont typeface="Wingdings" pitchFamily="2" charset="2"/>
              <a:buNone/>
            </a:pPr>
            <a:r>
              <a:rPr kumimoji="1" lang="zh-CN" altLang="en-US" sz="3200" b="1" dirty="0">
                <a:solidFill>
                  <a:srgbClr val="FF0000"/>
                </a:solidFill>
                <a:latin typeface="微软雅黑" pitchFamily="34" charset="-122"/>
                <a:ea typeface="微软雅黑" pitchFamily="34" charset="-122"/>
              </a:rPr>
              <a:t>浪费的概念</a:t>
            </a:r>
          </a:p>
        </p:txBody>
      </p:sp>
      <p:sp>
        <p:nvSpPr>
          <p:cNvPr id="200707" name="Text Box 3"/>
          <p:cNvSpPr txBox="1">
            <a:spLocks noChangeArrowheads="1"/>
          </p:cNvSpPr>
          <p:nvPr/>
        </p:nvSpPr>
        <p:spPr bwMode="auto">
          <a:xfrm>
            <a:off x="359532" y="1539634"/>
            <a:ext cx="8496944" cy="461665"/>
          </a:xfrm>
          <a:prstGeom prst="rect">
            <a:avLst/>
          </a:prstGeom>
          <a:noFill/>
          <a:ln w="9525">
            <a:noFill/>
            <a:miter lim="800000"/>
            <a:headEnd/>
            <a:tailEnd/>
          </a:ln>
          <a:effectLst/>
        </p:spPr>
        <p:txBody>
          <a:bodyPr wrap="square">
            <a:spAutoFit/>
          </a:bodyPr>
          <a:lstStyle/>
          <a:p>
            <a:pPr>
              <a:spcBef>
                <a:spcPct val="50000"/>
              </a:spcBef>
            </a:pPr>
            <a:r>
              <a:rPr lang="zh-CN" altLang="en-US" sz="2400" b="1" dirty="0">
                <a:latin typeface="微软雅黑" pitchFamily="34" charset="-122"/>
                <a:ea typeface="微软雅黑" pitchFamily="34" charset="-122"/>
              </a:rPr>
              <a:t>在制造、生产活动中，不能给产品带来附加价值的所有行为</a:t>
            </a:r>
          </a:p>
        </p:txBody>
      </p:sp>
      <p:sp>
        <p:nvSpPr>
          <p:cNvPr id="200708" name="Text Box 4"/>
          <p:cNvSpPr txBox="1">
            <a:spLocks noChangeArrowheads="1"/>
          </p:cNvSpPr>
          <p:nvPr/>
        </p:nvSpPr>
        <p:spPr bwMode="auto">
          <a:xfrm>
            <a:off x="467544" y="2492896"/>
            <a:ext cx="8280920" cy="523220"/>
          </a:xfrm>
          <a:prstGeom prst="rect">
            <a:avLst/>
          </a:prstGeom>
          <a:solidFill>
            <a:srgbClr val="FFCC99"/>
          </a:solidFill>
          <a:ln w="9525">
            <a:noFill/>
            <a:miter lim="800000"/>
            <a:headEnd/>
            <a:tailEnd/>
          </a:ln>
          <a:effectLst/>
        </p:spPr>
        <p:txBody>
          <a:bodyPr wrap="square">
            <a:spAutoFit/>
          </a:bodyPr>
          <a:lstStyle/>
          <a:p>
            <a:pPr algn="ctr">
              <a:spcBef>
                <a:spcPct val="50000"/>
              </a:spcBef>
            </a:pPr>
            <a:r>
              <a:rPr lang="zh-CN" altLang="en-US" sz="2800" b="1">
                <a:latin typeface="微软雅黑" pitchFamily="34" charset="-122"/>
                <a:ea typeface="微软雅黑" pitchFamily="34" charset="-122"/>
              </a:rPr>
              <a:t>浪费 ＝ 重复动作 ＋ 非效率的工作</a:t>
            </a:r>
          </a:p>
        </p:txBody>
      </p:sp>
      <p:sp>
        <p:nvSpPr>
          <p:cNvPr id="200709" name="Text Box 5"/>
          <p:cNvSpPr txBox="1">
            <a:spLocks noChangeArrowheads="1"/>
          </p:cNvSpPr>
          <p:nvPr/>
        </p:nvSpPr>
        <p:spPr bwMode="auto">
          <a:xfrm>
            <a:off x="505347" y="3661274"/>
            <a:ext cx="3423423" cy="2308324"/>
          </a:xfrm>
          <a:prstGeom prst="rect">
            <a:avLst/>
          </a:prstGeom>
          <a:noFill/>
          <a:ln w="9525">
            <a:solidFill>
              <a:schemeClr val="tx1"/>
            </a:solidFill>
            <a:miter lim="800000"/>
            <a:headEnd/>
            <a:tailEnd/>
          </a:ln>
          <a:effectLst/>
        </p:spPr>
        <p:txBody>
          <a:bodyPr wrap="square">
            <a:spAutoFit/>
          </a:bodyPr>
          <a:lstStyle/>
          <a:p>
            <a:pPr>
              <a:lnSpc>
                <a:spcPct val="200000"/>
              </a:lnSpc>
              <a:spcBef>
                <a:spcPct val="50000"/>
              </a:spcBef>
            </a:pPr>
            <a:r>
              <a:rPr lang="zh-CN" altLang="en-US" sz="2400" b="1" dirty="0">
                <a:latin typeface="微软雅黑" pitchFamily="34" charset="-122"/>
                <a:ea typeface="微软雅黑" pitchFamily="34" charset="-122"/>
              </a:rPr>
              <a:t>即使认为是必要的动作</a:t>
            </a:r>
            <a:r>
              <a:rPr lang="zh-CN" altLang="en-US" sz="2400" b="1" dirty="0" smtClean="0">
                <a:latin typeface="微软雅黑" pitchFamily="34" charset="-122"/>
                <a:ea typeface="微软雅黑" pitchFamily="34" charset="-122"/>
              </a:rPr>
              <a:t>，只要</a:t>
            </a:r>
            <a:r>
              <a:rPr lang="zh-CN" altLang="en-US" sz="2400" b="1" dirty="0">
                <a:latin typeface="微软雅黑" pitchFamily="34" charset="-122"/>
                <a:ea typeface="微软雅黑" pitchFamily="34" charset="-122"/>
              </a:rPr>
              <a:t>不能给产品创造附加价值</a:t>
            </a:r>
            <a:r>
              <a:rPr lang="zh-CN" altLang="en-US" sz="2400" b="1" dirty="0" smtClean="0">
                <a:latin typeface="微软雅黑" pitchFamily="34" charset="-122"/>
                <a:ea typeface="微软雅黑" pitchFamily="34" charset="-122"/>
              </a:rPr>
              <a:t>，即</a:t>
            </a:r>
            <a:r>
              <a:rPr lang="zh-CN" altLang="en-US" sz="2400" b="1" dirty="0">
                <a:latin typeface="微软雅黑" pitchFamily="34" charset="-122"/>
                <a:ea typeface="微软雅黑" pitchFamily="34" charset="-122"/>
              </a:rPr>
              <a:t>视为浪费</a:t>
            </a:r>
          </a:p>
        </p:txBody>
      </p:sp>
      <p:grpSp>
        <p:nvGrpSpPr>
          <p:cNvPr id="2" name="Group 8"/>
          <p:cNvGrpSpPr>
            <a:grpSpLocks/>
          </p:cNvGrpSpPr>
          <p:nvPr/>
        </p:nvGrpSpPr>
        <p:grpSpPr bwMode="auto">
          <a:xfrm>
            <a:off x="5570835" y="3279080"/>
            <a:ext cx="3033613" cy="2886224"/>
            <a:chOff x="532" y="1296"/>
            <a:chExt cx="2637" cy="2691"/>
          </a:xfrm>
        </p:grpSpPr>
        <p:grpSp>
          <p:nvGrpSpPr>
            <p:cNvPr id="3" name="Group 9"/>
            <p:cNvGrpSpPr>
              <a:grpSpLocks/>
            </p:cNvGrpSpPr>
            <p:nvPr/>
          </p:nvGrpSpPr>
          <p:grpSpPr bwMode="auto">
            <a:xfrm>
              <a:off x="532" y="1307"/>
              <a:ext cx="2632" cy="2680"/>
              <a:chOff x="532" y="1307"/>
              <a:chExt cx="2632" cy="2680"/>
            </a:xfrm>
          </p:grpSpPr>
          <p:sp>
            <p:nvSpPr>
              <p:cNvPr id="24" name="Oval 10"/>
              <p:cNvSpPr>
                <a:spLocks noChangeArrowheads="1"/>
              </p:cNvSpPr>
              <p:nvPr/>
            </p:nvSpPr>
            <p:spPr bwMode="auto">
              <a:xfrm>
                <a:off x="532" y="1307"/>
                <a:ext cx="2632" cy="2680"/>
              </a:xfrm>
              <a:prstGeom prst="ellipse">
                <a:avLst/>
              </a:prstGeom>
              <a:solidFill>
                <a:srgbClr val="FFCCFF"/>
              </a:solidFill>
              <a:ln w="12700">
                <a:solidFill>
                  <a:schemeClr val="tx1"/>
                </a:solidFill>
                <a:round/>
                <a:headEnd/>
                <a:tailEnd/>
              </a:ln>
              <a:effectLst/>
            </p:spPr>
            <p:txBody>
              <a:bodyPr wrap="none" anchor="ctr"/>
              <a:lstStyle/>
              <a:p>
                <a:endParaRPr lang="zh-CN" altLang="en-US" b="1">
                  <a:latin typeface="微软雅黑" pitchFamily="34" charset="-122"/>
                  <a:ea typeface="微软雅黑" pitchFamily="34" charset="-122"/>
                </a:endParaRPr>
              </a:p>
            </p:txBody>
          </p:sp>
          <p:sp>
            <p:nvSpPr>
              <p:cNvPr id="25" name="Rectangle 11"/>
              <p:cNvSpPr>
                <a:spLocks noChangeArrowheads="1"/>
              </p:cNvSpPr>
              <p:nvPr/>
            </p:nvSpPr>
            <p:spPr bwMode="auto">
              <a:xfrm>
                <a:off x="1260" y="3248"/>
                <a:ext cx="1409" cy="661"/>
              </a:xfrm>
              <a:prstGeom prst="rect">
                <a:avLst/>
              </a:prstGeom>
              <a:noFill/>
              <a:ln w="9525">
                <a:noFill/>
                <a:miter lim="800000"/>
                <a:headEnd/>
                <a:tailEnd/>
              </a:ln>
              <a:effectLst/>
            </p:spPr>
            <p:txBody>
              <a:bodyPr wrap="square" lIns="92075" tIns="46038" rIns="92075" bIns="46038">
                <a:spAutoFit/>
              </a:bodyPr>
              <a:lstStyle/>
              <a:p>
                <a:pPr defTabSz="762000"/>
                <a:r>
                  <a:rPr kumimoji="1" lang="en-US" altLang="zh-CN" sz="2000" b="1" smtClean="0">
                    <a:latin typeface="微软雅黑" pitchFamily="34" charset="-122"/>
                    <a:ea typeface="微软雅黑" pitchFamily="34" charset="-122"/>
                  </a:rPr>
                  <a:t>[B] </a:t>
                </a:r>
                <a:r>
                  <a:rPr kumimoji="1" lang="zh-CN" altLang="en-US" sz="2000" b="1" smtClean="0">
                    <a:latin typeface="微软雅黑" pitchFamily="34" charset="-122"/>
                    <a:ea typeface="微软雅黑" pitchFamily="34" charset="-122"/>
                  </a:rPr>
                  <a:t>无附加价值的作业</a:t>
                </a:r>
                <a:endParaRPr kumimoji="1" lang="en-US" altLang="ja-JP" sz="2000" b="1">
                  <a:latin typeface="微软雅黑" pitchFamily="34" charset="-122"/>
                  <a:ea typeface="微软雅黑" pitchFamily="34" charset="-122"/>
                </a:endParaRPr>
              </a:p>
            </p:txBody>
          </p:sp>
        </p:grpSp>
        <p:grpSp>
          <p:nvGrpSpPr>
            <p:cNvPr id="4" name="Group 12"/>
            <p:cNvGrpSpPr>
              <a:grpSpLocks/>
            </p:cNvGrpSpPr>
            <p:nvPr/>
          </p:nvGrpSpPr>
          <p:grpSpPr bwMode="auto">
            <a:xfrm>
              <a:off x="850" y="1307"/>
              <a:ext cx="1005" cy="1440"/>
              <a:chOff x="850" y="1307"/>
              <a:chExt cx="1005" cy="1440"/>
            </a:xfrm>
          </p:grpSpPr>
          <p:sp>
            <p:nvSpPr>
              <p:cNvPr id="21" name="Arc 13"/>
              <p:cNvSpPr>
                <a:spLocks/>
              </p:cNvSpPr>
              <p:nvPr/>
            </p:nvSpPr>
            <p:spPr bwMode="auto">
              <a:xfrm>
                <a:off x="850" y="1307"/>
                <a:ext cx="980" cy="1440"/>
              </a:xfrm>
              <a:custGeom>
                <a:avLst/>
                <a:gdLst>
                  <a:gd name="G0" fmla="+- 15779 0 0"/>
                  <a:gd name="G1" fmla="+- 21600 0 0"/>
                  <a:gd name="G2" fmla="+- 21600 0 0"/>
                  <a:gd name="T0" fmla="*/ 0 w 15779"/>
                  <a:gd name="T1" fmla="*/ 6850 h 21600"/>
                  <a:gd name="T2" fmla="*/ 15763 w 15779"/>
                  <a:gd name="T3" fmla="*/ 0 h 21600"/>
                  <a:gd name="T4" fmla="*/ 15779 w 15779"/>
                  <a:gd name="T5" fmla="*/ 21600 h 21600"/>
                </a:gdLst>
                <a:ahLst/>
                <a:cxnLst>
                  <a:cxn ang="0">
                    <a:pos x="T0" y="T1"/>
                  </a:cxn>
                  <a:cxn ang="0">
                    <a:pos x="T2" y="T3"/>
                  </a:cxn>
                  <a:cxn ang="0">
                    <a:pos x="T4" y="T5"/>
                  </a:cxn>
                </a:cxnLst>
                <a:rect l="0" t="0" r="r" b="b"/>
                <a:pathLst>
                  <a:path w="15779" h="21600" fill="none" extrusionOk="0">
                    <a:moveTo>
                      <a:pt x="-1" y="6849"/>
                    </a:moveTo>
                    <a:cubicBezTo>
                      <a:pt x="4080" y="2484"/>
                      <a:pt x="9787" y="4"/>
                      <a:pt x="15763" y="0"/>
                    </a:cubicBezTo>
                  </a:path>
                  <a:path w="15779" h="21600" stroke="0" extrusionOk="0">
                    <a:moveTo>
                      <a:pt x="-1" y="6849"/>
                    </a:moveTo>
                    <a:cubicBezTo>
                      <a:pt x="4080" y="2484"/>
                      <a:pt x="9787" y="4"/>
                      <a:pt x="15763" y="0"/>
                    </a:cubicBezTo>
                    <a:lnTo>
                      <a:pt x="15779" y="21600"/>
                    </a:lnTo>
                    <a:close/>
                  </a:path>
                </a:pathLst>
              </a:custGeom>
              <a:solidFill>
                <a:srgbClr val="F62121">
                  <a:alpha val="50000"/>
                </a:srgbClr>
              </a:solidFill>
              <a:ln w="12700" cap="rnd">
                <a:solidFill>
                  <a:schemeClr val="tx1"/>
                </a:solidFill>
                <a:round/>
                <a:headEnd/>
                <a:tailEnd/>
              </a:ln>
              <a:effectLst/>
            </p:spPr>
            <p:txBody>
              <a:bodyPr/>
              <a:lstStyle/>
              <a:p>
                <a:endParaRPr lang="zh-CN" altLang="en-US" b="1">
                  <a:latin typeface="微软雅黑" pitchFamily="34" charset="-122"/>
                  <a:ea typeface="微软雅黑" pitchFamily="34" charset="-122"/>
                </a:endParaRPr>
              </a:p>
            </p:txBody>
          </p:sp>
          <p:sp>
            <p:nvSpPr>
              <p:cNvPr id="22" name="Rectangle 14"/>
              <p:cNvSpPr>
                <a:spLocks noChangeArrowheads="1"/>
              </p:cNvSpPr>
              <p:nvPr/>
            </p:nvSpPr>
            <p:spPr bwMode="auto">
              <a:xfrm>
                <a:off x="913" y="1570"/>
                <a:ext cx="942" cy="374"/>
              </a:xfrm>
              <a:prstGeom prst="rect">
                <a:avLst/>
              </a:prstGeom>
              <a:noFill/>
              <a:ln w="9525">
                <a:noFill/>
                <a:miter lim="800000"/>
                <a:headEnd/>
                <a:tailEnd/>
              </a:ln>
              <a:effectLst/>
            </p:spPr>
            <p:txBody>
              <a:bodyPr wrap="none" lIns="92075" tIns="46038" rIns="92075" bIns="46038">
                <a:spAutoFit/>
              </a:bodyPr>
              <a:lstStyle/>
              <a:p>
                <a:pPr defTabSz="762000"/>
                <a:r>
                  <a:rPr kumimoji="1" lang="en-US" altLang="zh-CN" sz="2000" b="1" smtClean="0">
                    <a:latin typeface="微软雅黑" pitchFamily="34" charset="-122"/>
                    <a:ea typeface="微软雅黑" pitchFamily="34" charset="-122"/>
                  </a:rPr>
                  <a:t>[C]</a:t>
                </a:r>
                <a:r>
                  <a:rPr kumimoji="1" lang="zh-CN" altLang="en-US" sz="2000" b="1" smtClean="0">
                    <a:latin typeface="微软雅黑" pitchFamily="34" charset="-122"/>
                    <a:ea typeface="微软雅黑" pitchFamily="34" charset="-122"/>
                  </a:rPr>
                  <a:t>工作</a:t>
                </a:r>
                <a:endParaRPr kumimoji="1" lang="en-US" altLang="ja-JP" sz="2000" b="1">
                  <a:latin typeface="微软雅黑" pitchFamily="34" charset="-122"/>
                  <a:ea typeface="微软雅黑" pitchFamily="34" charset="-122"/>
                </a:endParaRPr>
              </a:p>
            </p:txBody>
          </p:sp>
          <p:sp>
            <p:nvSpPr>
              <p:cNvPr id="23" name="Line 15"/>
              <p:cNvSpPr>
                <a:spLocks noChangeShapeType="1"/>
              </p:cNvSpPr>
              <p:nvPr/>
            </p:nvSpPr>
            <p:spPr bwMode="auto">
              <a:xfrm>
                <a:off x="850" y="1761"/>
                <a:ext cx="499" cy="499"/>
              </a:xfrm>
              <a:prstGeom prst="line">
                <a:avLst/>
              </a:prstGeom>
              <a:noFill/>
              <a:ln w="12700">
                <a:solidFill>
                  <a:schemeClr val="tx1"/>
                </a:solidFill>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grpSp>
        <p:grpSp>
          <p:nvGrpSpPr>
            <p:cNvPr id="5" name="Group 23"/>
            <p:cNvGrpSpPr>
              <a:grpSpLocks/>
            </p:cNvGrpSpPr>
            <p:nvPr/>
          </p:nvGrpSpPr>
          <p:grpSpPr bwMode="auto">
            <a:xfrm>
              <a:off x="1824" y="1296"/>
              <a:ext cx="1345" cy="1355"/>
              <a:chOff x="1824" y="1296"/>
              <a:chExt cx="1345" cy="1355"/>
            </a:xfrm>
          </p:grpSpPr>
          <p:grpSp>
            <p:nvGrpSpPr>
              <p:cNvPr id="6" name="Group 24"/>
              <p:cNvGrpSpPr>
                <a:grpSpLocks/>
              </p:cNvGrpSpPr>
              <p:nvPr/>
            </p:nvGrpSpPr>
            <p:grpSpPr bwMode="auto">
              <a:xfrm>
                <a:off x="1825" y="1307"/>
                <a:ext cx="1344" cy="1344"/>
                <a:chOff x="1825" y="1307"/>
                <a:chExt cx="1344" cy="1344"/>
              </a:xfrm>
            </p:grpSpPr>
            <p:sp>
              <p:nvSpPr>
                <p:cNvPr id="19" name="Arc 25"/>
                <p:cNvSpPr>
                  <a:spLocks/>
                </p:cNvSpPr>
                <p:nvPr/>
              </p:nvSpPr>
              <p:spPr bwMode="auto">
                <a:xfrm>
                  <a:off x="1825" y="1307"/>
                  <a:ext cx="1344" cy="1344"/>
                </a:xfrm>
                <a:custGeom>
                  <a:avLst/>
                  <a:gdLst>
                    <a:gd name="G0" fmla="+- 0 0 0"/>
                    <a:gd name="G1" fmla="+- 21600 0 0"/>
                    <a:gd name="G2" fmla="+- 21600 0 0"/>
                    <a:gd name="T0" fmla="*/ 16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5" y="0"/>
                      </a:moveTo>
                      <a:cubicBezTo>
                        <a:pt x="11939" y="8"/>
                        <a:pt x="21600" y="9676"/>
                        <a:pt x="21600" y="21600"/>
                      </a:cubicBezTo>
                    </a:path>
                    <a:path w="21600" h="21600" stroke="0" extrusionOk="0">
                      <a:moveTo>
                        <a:pt x="15" y="0"/>
                      </a:moveTo>
                      <a:cubicBezTo>
                        <a:pt x="11939" y="8"/>
                        <a:pt x="21600" y="9676"/>
                        <a:pt x="21600" y="21600"/>
                      </a:cubicBezTo>
                      <a:lnTo>
                        <a:pt x="0" y="21600"/>
                      </a:lnTo>
                      <a:close/>
                    </a:path>
                  </a:pathLst>
                </a:custGeom>
                <a:solidFill>
                  <a:srgbClr val="FFFF99"/>
                </a:solidFill>
                <a:ln w="12700" cap="rnd">
                  <a:solidFill>
                    <a:schemeClr val="tx1"/>
                  </a:solidFill>
                  <a:round/>
                  <a:headEnd/>
                  <a:tailEnd/>
                </a:ln>
                <a:effectLst/>
              </p:spPr>
              <p:txBody>
                <a:bodyPr/>
                <a:lstStyle/>
                <a:p>
                  <a:endParaRPr lang="zh-CN" altLang="en-US" b="1">
                    <a:latin typeface="微软雅黑" pitchFamily="34" charset="-122"/>
                    <a:ea typeface="微软雅黑" pitchFamily="34" charset="-122"/>
                  </a:endParaRPr>
                </a:p>
              </p:txBody>
            </p:sp>
            <p:sp>
              <p:nvSpPr>
                <p:cNvPr id="20" name="Rectangle 26"/>
                <p:cNvSpPr>
                  <a:spLocks noChangeArrowheads="1"/>
                </p:cNvSpPr>
                <p:nvPr/>
              </p:nvSpPr>
              <p:spPr bwMode="auto">
                <a:xfrm>
                  <a:off x="1855" y="1734"/>
                  <a:ext cx="1053" cy="374"/>
                </a:xfrm>
                <a:prstGeom prst="rect">
                  <a:avLst/>
                </a:prstGeom>
                <a:noFill/>
                <a:ln w="9525">
                  <a:noFill/>
                  <a:miter lim="800000"/>
                  <a:headEnd/>
                  <a:tailEnd/>
                </a:ln>
                <a:effectLst/>
              </p:spPr>
              <p:txBody>
                <a:bodyPr wrap="none" lIns="92075" tIns="46038" rIns="92075" bIns="46038">
                  <a:spAutoFit/>
                </a:bodyPr>
                <a:lstStyle/>
                <a:p>
                  <a:pPr defTabSz="762000"/>
                  <a:r>
                    <a:rPr kumimoji="1" lang="en-US" altLang="zh-CN" sz="2000" b="1" smtClean="0">
                      <a:latin typeface="微软雅黑" pitchFamily="34" charset="-122"/>
                      <a:ea typeface="微软雅黑" pitchFamily="34" charset="-122"/>
                    </a:rPr>
                    <a:t>[A] </a:t>
                  </a:r>
                  <a:r>
                    <a:rPr kumimoji="1" lang="zh-CN" altLang="en-US" sz="2000" b="1" smtClean="0">
                      <a:latin typeface="微软雅黑" pitchFamily="34" charset="-122"/>
                      <a:ea typeface="微软雅黑" pitchFamily="34" charset="-122"/>
                    </a:rPr>
                    <a:t>浪费</a:t>
                  </a:r>
                  <a:endParaRPr kumimoji="1" lang="en-US" altLang="ja-JP" sz="2000" b="1">
                    <a:latin typeface="微软雅黑" pitchFamily="34" charset="-122"/>
                    <a:ea typeface="微软雅黑" pitchFamily="34" charset="-122"/>
                  </a:endParaRPr>
                </a:p>
              </p:txBody>
            </p:sp>
          </p:grpSp>
          <p:sp>
            <p:nvSpPr>
              <p:cNvPr id="17" name="Line 27"/>
              <p:cNvSpPr>
                <a:spLocks noChangeShapeType="1"/>
              </p:cNvSpPr>
              <p:nvPr/>
            </p:nvSpPr>
            <p:spPr bwMode="auto">
              <a:xfrm>
                <a:off x="1824" y="1296"/>
                <a:ext cx="0" cy="768"/>
              </a:xfrm>
              <a:prstGeom prst="line">
                <a:avLst/>
              </a:prstGeom>
              <a:noFill/>
              <a:ln w="12700">
                <a:solidFill>
                  <a:schemeClr val="tx1"/>
                </a:solidFill>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sp>
            <p:nvSpPr>
              <p:cNvPr id="18" name="Line 28"/>
              <p:cNvSpPr>
                <a:spLocks noChangeShapeType="1"/>
              </p:cNvSpPr>
              <p:nvPr/>
            </p:nvSpPr>
            <p:spPr bwMode="auto">
              <a:xfrm>
                <a:off x="2448" y="2640"/>
                <a:ext cx="720" cy="0"/>
              </a:xfrm>
              <a:prstGeom prst="line">
                <a:avLst/>
              </a:prstGeom>
              <a:noFill/>
              <a:ln w="12700">
                <a:solidFill>
                  <a:schemeClr val="tx1"/>
                </a:solidFill>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grpSp>
        <p:sp>
          <p:nvSpPr>
            <p:cNvPr id="15" name="Oval 29"/>
            <p:cNvSpPr>
              <a:spLocks noChangeArrowheads="1"/>
            </p:cNvSpPr>
            <p:nvPr/>
          </p:nvSpPr>
          <p:spPr bwMode="auto">
            <a:xfrm>
              <a:off x="1218" y="2044"/>
              <a:ext cx="1226" cy="1192"/>
            </a:xfrm>
            <a:prstGeom prst="ellipse">
              <a:avLst/>
            </a:prstGeom>
            <a:pattFill prst="pct10">
              <a:fgClr>
                <a:schemeClr val="bg2"/>
              </a:fgClr>
              <a:bgClr>
                <a:schemeClr val="bg1"/>
              </a:bgClr>
            </a:pattFill>
            <a:ln w="12700">
              <a:solidFill>
                <a:schemeClr val="tx1"/>
              </a:solidFill>
              <a:round/>
              <a:headEnd/>
              <a:tailEnd/>
            </a:ln>
            <a:effectLst/>
          </p:spPr>
          <p:txBody>
            <a:bodyPr wrap="none" lIns="92075" tIns="46038" rIns="92075" bIns="46038" anchor="ctr"/>
            <a:lstStyle/>
            <a:p>
              <a:pPr algn="ctr" defTabSz="762000"/>
              <a:r>
                <a:rPr kumimoji="1" lang="zh-CN" altLang="en-US" b="1">
                  <a:latin typeface="微软雅黑" pitchFamily="34" charset="-122"/>
                  <a:ea typeface="微软雅黑" pitchFamily="34" charset="-122"/>
                </a:rPr>
                <a:t>作业者动作</a:t>
              </a:r>
            </a:p>
          </p:txBody>
        </p:sp>
      </p:grpSp>
      <p:grpSp>
        <p:nvGrpSpPr>
          <p:cNvPr id="7" name="Group 35"/>
          <p:cNvGrpSpPr>
            <a:grpSpLocks/>
          </p:cNvGrpSpPr>
          <p:nvPr/>
        </p:nvGrpSpPr>
        <p:grpSpPr bwMode="auto">
          <a:xfrm>
            <a:off x="4860032" y="4653136"/>
            <a:ext cx="1147620" cy="1331170"/>
            <a:chOff x="350" y="2050"/>
            <a:chExt cx="791" cy="853"/>
          </a:xfrm>
        </p:grpSpPr>
        <p:grpSp>
          <p:nvGrpSpPr>
            <p:cNvPr id="8" name="Group 36"/>
            <p:cNvGrpSpPr>
              <a:grpSpLocks/>
            </p:cNvGrpSpPr>
            <p:nvPr/>
          </p:nvGrpSpPr>
          <p:grpSpPr bwMode="auto">
            <a:xfrm>
              <a:off x="777" y="2253"/>
              <a:ext cx="364" cy="243"/>
              <a:chOff x="777" y="2253"/>
              <a:chExt cx="364" cy="243"/>
            </a:xfrm>
          </p:grpSpPr>
          <p:grpSp>
            <p:nvGrpSpPr>
              <p:cNvPr id="9" name="Group 37"/>
              <p:cNvGrpSpPr>
                <a:grpSpLocks/>
              </p:cNvGrpSpPr>
              <p:nvPr/>
            </p:nvGrpSpPr>
            <p:grpSpPr bwMode="auto">
              <a:xfrm>
                <a:off x="777" y="2350"/>
                <a:ext cx="169" cy="146"/>
                <a:chOff x="777" y="2350"/>
                <a:chExt cx="169" cy="146"/>
              </a:xfrm>
            </p:grpSpPr>
            <p:sp>
              <p:nvSpPr>
                <p:cNvPr id="87" name="Freeform 38"/>
                <p:cNvSpPr>
                  <a:spLocks/>
                </p:cNvSpPr>
                <p:nvPr/>
              </p:nvSpPr>
              <p:spPr bwMode="auto">
                <a:xfrm>
                  <a:off x="777" y="2350"/>
                  <a:ext cx="169" cy="146"/>
                </a:xfrm>
                <a:custGeom>
                  <a:avLst/>
                  <a:gdLst/>
                  <a:ahLst/>
                  <a:cxnLst>
                    <a:cxn ang="0">
                      <a:pos x="70" y="0"/>
                    </a:cxn>
                    <a:cxn ang="0">
                      <a:pos x="126" y="25"/>
                    </a:cxn>
                    <a:cxn ang="0">
                      <a:pos x="152" y="40"/>
                    </a:cxn>
                    <a:cxn ang="0">
                      <a:pos x="164" y="53"/>
                    </a:cxn>
                    <a:cxn ang="0">
                      <a:pos x="168" y="75"/>
                    </a:cxn>
                    <a:cxn ang="0">
                      <a:pos x="165" y="98"/>
                    </a:cxn>
                    <a:cxn ang="0">
                      <a:pos x="154" y="120"/>
                    </a:cxn>
                    <a:cxn ang="0">
                      <a:pos x="136" y="134"/>
                    </a:cxn>
                    <a:cxn ang="0">
                      <a:pos x="128" y="145"/>
                    </a:cxn>
                    <a:cxn ang="0">
                      <a:pos x="100" y="130"/>
                    </a:cxn>
                    <a:cxn ang="0">
                      <a:pos x="78" y="122"/>
                    </a:cxn>
                    <a:cxn ang="0">
                      <a:pos x="59" y="110"/>
                    </a:cxn>
                    <a:cxn ang="0">
                      <a:pos x="41" y="95"/>
                    </a:cxn>
                    <a:cxn ang="0">
                      <a:pos x="25" y="81"/>
                    </a:cxn>
                    <a:cxn ang="0">
                      <a:pos x="13" y="65"/>
                    </a:cxn>
                    <a:cxn ang="0">
                      <a:pos x="0" y="50"/>
                    </a:cxn>
                    <a:cxn ang="0">
                      <a:pos x="43" y="25"/>
                    </a:cxn>
                    <a:cxn ang="0">
                      <a:pos x="70" y="0"/>
                    </a:cxn>
                  </a:cxnLst>
                  <a:rect l="0" t="0" r="r" b="b"/>
                  <a:pathLst>
                    <a:path w="169" h="146">
                      <a:moveTo>
                        <a:pt x="70" y="0"/>
                      </a:moveTo>
                      <a:lnTo>
                        <a:pt x="126" y="25"/>
                      </a:lnTo>
                      <a:lnTo>
                        <a:pt x="152" y="40"/>
                      </a:lnTo>
                      <a:lnTo>
                        <a:pt x="164" y="53"/>
                      </a:lnTo>
                      <a:lnTo>
                        <a:pt x="168" y="75"/>
                      </a:lnTo>
                      <a:lnTo>
                        <a:pt x="165" y="98"/>
                      </a:lnTo>
                      <a:lnTo>
                        <a:pt x="154" y="120"/>
                      </a:lnTo>
                      <a:lnTo>
                        <a:pt x="136" y="134"/>
                      </a:lnTo>
                      <a:lnTo>
                        <a:pt x="128" y="145"/>
                      </a:lnTo>
                      <a:lnTo>
                        <a:pt x="100" y="130"/>
                      </a:lnTo>
                      <a:lnTo>
                        <a:pt x="78" y="122"/>
                      </a:lnTo>
                      <a:lnTo>
                        <a:pt x="59" y="110"/>
                      </a:lnTo>
                      <a:lnTo>
                        <a:pt x="41" y="95"/>
                      </a:lnTo>
                      <a:lnTo>
                        <a:pt x="25" y="81"/>
                      </a:lnTo>
                      <a:lnTo>
                        <a:pt x="13" y="65"/>
                      </a:lnTo>
                      <a:lnTo>
                        <a:pt x="0" y="50"/>
                      </a:lnTo>
                      <a:lnTo>
                        <a:pt x="43" y="25"/>
                      </a:lnTo>
                      <a:lnTo>
                        <a:pt x="70" y="0"/>
                      </a:lnTo>
                    </a:path>
                  </a:pathLst>
                </a:custGeom>
                <a:solidFill>
                  <a:srgbClr val="0000FF"/>
                </a:solid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sp>
              <p:nvSpPr>
                <p:cNvPr id="88" name="Freeform 39"/>
                <p:cNvSpPr>
                  <a:spLocks/>
                </p:cNvSpPr>
                <p:nvPr/>
              </p:nvSpPr>
              <p:spPr bwMode="auto">
                <a:xfrm>
                  <a:off x="895" y="2404"/>
                  <a:ext cx="48" cy="74"/>
                </a:xfrm>
                <a:custGeom>
                  <a:avLst/>
                  <a:gdLst/>
                  <a:ahLst/>
                  <a:cxnLst>
                    <a:cxn ang="0">
                      <a:pos x="20" y="10"/>
                    </a:cxn>
                    <a:cxn ang="0">
                      <a:pos x="31" y="1"/>
                    </a:cxn>
                    <a:cxn ang="0">
                      <a:pos x="41" y="0"/>
                    </a:cxn>
                    <a:cxn ang="0">
                      <a:pos x="47" y="2"/>
                    </a:cxn>
                    <a:cxn ang="0">
                      <a:pos x="35" y="16"/>
                    </a:cxn>
                    <a:cxn ang="0">
                      <a:pos x="29" y="29"/>
                    </a:cxn>
                    <a:cxn ang="0">
                      <a:pos x="26" y="44"/>
                    </a:cxn>
                    <a:cxn ang="0">
                      <a:pos x="28" y="51"/>
                    </a:cxn>
                    <a:cxn ang="0">
                      <a:pos x="37" y="61"/>
                    </a:cxn>
                    <a:cxn ang="0">
                      <a:pos x="25" y="68"/>
                    </a:cxn>
                    <a:cxn ang="0">
                      <a:pos x="14" y="68"/>
                    </a:cxn>
                    <a:cxn ang="0">
                      <a:pos x="2" y="73"/>
                    </a:cxn>
                    <a:cxn ang="0">
                      <a:pos x="0" y="57"/>
                    </a:cxn>
                    <a:cxn ang="0">
                      <a:pos x="3" y="43"/>
                    </a:cxn>
                    <a:cxn ang="0">
                      <a:pos x="11" y="24"/>
                    </a:cxn>
                    <a:cxn ang="0">
                      <a:pos x="20" y="10"/>
                    </a:cxn>
                  </a:cxnLst>
                  <a:rect l="0" t="0" r="r" b="b"/>
                  <a:pathLst>
                    <a:path w="48" h="74">
                      <a:moveTo>
                        <a:pt x="20" y="10"/>
                      </a:moveTo>
                      <a:lnTo>
                        <a:pt x="31" y="1"/>
                      </a:lnTo>
                      <a:lnTo>
                        <a:pt x="41" y="0"/>
                      </a:lnTo>
                      <a:lnTo>
                        <a:pt x="47" y="2"/>
                      </a:lnTo>
                      <a:lnTo>
                        <a:pt x="35" y="16"/>
                      </a:lnTo>
                      <a:lnTo>
                        <a:pt x="29" y="29"/>
                      </a:lnTo>
                      <a:lnTo>
                        <a:pt x="26" y="44"/>
                      </a:lnTo>
                      <a:lnTo>
                        <a:pt x="28" y="51"/>
                      </a:lnTo>
                      <a:lnTo>
                        <a:pt x="37" y="61"/>
                      </a:lnTo>
                      <a:lnTo>
                        <a:pt x="25" y="68"/>
                      </a:lnTo>
                      <a:lnTo>
                        <a:pt x="14" y="68"/>
                      </a:lnTo>
                      <a:lnTo>
                        <a:pt x="2" y="73"/>
                      </a:lnTo>
                      <a:lnTo>
                        <a:pt x="0" y="57"/>
                      </a:lnTo>
                      <a:lnTo>
                        <a:pt x="3" y="43"/>
                      </a:lnTo>
                      <a:lnTo>
                        <a:pt x="11" y="24"/>
                      </a:lnTo>
                      <a:lnTo>
                        <a:pt x="20" y="10"/>
                      </a:lnTo>
                    </a:path>
                  </a:pathLst>
                </a:custGeom>
                <a:solidFill>
                  <a:srgbClr val="E0E0FF"/>
                </a:solid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sp>
              <p:nvSpPr>
                <p:cNvPr id="89" name="Freeform 40"/>
                <p:cNvSpPr>
                  <a:spLocks/>
                </p:cNvSpPr>
                <p:nvPr/>
              </p:nvSpPr>
              <p:spPr bwMode="auto">
                <a:xfrm>
                  <a:off x="894" y="2402"/>
                  <a:ext cx="48" cy="94"/>
                </a:xfrm>
                <a:custGeom>
                  <a:avLst/>
                  <a:gdLst/>
                  <a:ahLst/>
                  <a:cxnLst>
                    <a:cxn ang="0">
                      <a:pos x="11" y="93"/>
                    </a:cxn>
                    <a:cxn ang="0">
                      <a:pos x="4" y="83"/>
                    </a:cxn>
                    <a:cxn ang="0">
                      <a:pos x="0" y="65"/>
                    </a:cxn>
                    <a:cxn ang="0">
                      <a:pos x="3" y="45"/>
                    </a:cxn>
                    <a:cxn ang="0">
                      <a:pos x="11" y="25"/>
                    </a:cxn>
                    <a:cxn ang="0">
                      <a:pos x="22" y="10"/>
                    </a:cxn>
                    <a:cxn ang="0">
                      <a:pos x="34" y="2"/>
                    </a:cxn>
                    <a:cxn ang="0">
                      <a:pos x="47" y="0"/>
                    </a:cxn>
                  </a:cxnLst>
                  <a:rect l="0" t="0" r="r" b="b"/>
                  <a:pathLst>
                    <a:path w="48" h="94">
                      <a:moveTo>
                        <a:pt x="11" y="93"/>
                      </a:moveTo>
                      <a:lnTo>
                        <a:pt x="4" y="83"/>
                      </a:lnTo>
                      <a:lnTo>
                        <a:pt x="0" y="65"/>
                      </a:lnTo>
                      <a:lnTo>
                        <a:pt x="3" y="45"/>
                      </a:lnTo>
                      <a:lnTo>
                        <a:pt x="11" y="25"/>
                      </a:lnTo>
                      <a:lnTo>
                        <a:pt x="22" y="10"/>
                      </a:lnTo>
                      <a:lnTo>
                        <a:pt x="34" y="2"/>
                      </a:lnTo>
                      <a:lnTo>
                        <a:pt x="47" y="0"/>
                      </a:lnTo>
                    </a:path>
                  </a:pathLst>
                </a:custGeom>
                <a:no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grpSp>
          <p:grpSp>
            <p:nvGrpSpPr>
              <p:cNvPr id="10" name="Group 41"/>
              <p:cNvGrpSpPr>
                <a:grpSpLocks/>
              </p:cNvGrpSpPr>
              <p:nvPr/>
            </p:nvGrpSpPr>
            <p:grpSpPr bwMode="auto">
              <a:xfrm>
                <a:off x="918" y="2253"/>
                <a:ext cx="223" cy="230"/>
                <a:chOff x="918" y="2253"/>
                <a:chExt cx="223" cy="230"/>
              </a:xfrm>
            </p:grpSpPr>
            <p:sp>
              <p:nvSpPr>
                <p:cNvPr id="77" name="Freeform 42"/>
                <p:cNvSpPr>
                  <a:spLocks/>
                </p:cNvSpPr>
                <p:nvPr/>
              </p:nvSpPr>
              <p:spPr bwMode="auto">
                <a:xfrm>
                  <a:off x="918" y="2345"/>
                  <a:ext cx="101" cy="130"/>
                </a:xfrm>
                <a:custGeom>
                  <a:avLst/>
                  <a:gdLst/>
                  <a:ahLst/>
                  <a:cxnLst>
                    <a:cxn ang="0">
                      <a:pos x="4" y="84"/>
                    </a:cxn>
                    <a:cxn ang="0">
                      <a:pos x="8" y="76"/>
                    </a:cxn>
                    <a:cxn ang="0">
                      <a:pos x="11" y="70"/>
                    </a:cxn>
                    <a:cxn ang="0">
                      <a:pos x="16" y="67"/>
                    </a:cxn>
                    <a:cxn ang="0">
                      <a:pos x="24" y="62"/>
                    </a:cxn>
                    <a:cxn ang="0">
                      <a:pos x="29" y="57"/>
                    </a:cxn>
                    <a:cxn ang="0">
                      <a:pos x="34" y="52"/>
                    </a:cxn>
                    <a:cxn ang="0">
                      <a:pos x="38" y="46"/>
                    </a:cxn>
                    <a:cxn ang="0">
                      <a:pos x="44" y="42"/>
                    </a:cxn>
                    <a:cxn ang="0">
                      <a:pos x="52" y="38"/>
                    </a:cxn>
                    <a:cxn ang="0">
                      <a:pos x="59" y="33"/>
                    </a:cxn>
                    <a:cxn ang="0">
                      <a:pos x="62" y="24"/>
                    </a:cxn>
                    <a:cxn ang="0">
                      <a:pos x="67" y="17"/>
                    </a:cxn>
                    <a:cxn ang="0">
                      <a:pos x="75" y="1"/>
                    </a:cxn>
                    <a:cxn ang="0">
                      <a:pos x="80" y="0"/>
                    </a:cxn>
                    <a:cxn ang="0">
                      <a:pos x="85" y="3"/>
                    </a:cxn>
                    <a:cxn ang="0">
                      <a:pos x="87" y="7"/>
                    </a:cxn>
                    <a:cxn ang="0">
                      <a:pos x="88" y="14"/>
                    </a:cxn>
                    <a:cxn ang="0">
                      <a:pos x="85" y="24"/>
                    </a:cxn>
                    <a:cxn ang="0">
                      <a:pos x="81" y="28"/>
                    </a:cxn>
                    <a:cxn ang="0">
                      <a:pos x="78" y="33"/>
                    </a:cxn>
                    <a:cxn ang="0">
                      <a:pos x="74" y="42"/>
                    </a:cxn>
                    <a:cxn ang="0">
                      <a:pos x="79" y="40"/>
                    </a:cxn>
                    <a:cxn ang="0">
                      <a:pos x="86" y="40"/>
                    </a:cxn>
                    <a:cxn ang="0">
                      <a:pos x="89" y="42"/>
                    </a:cxn>
                    <a:cxn ang="0">
                      <a:pos x="97" y="47"/>
                    </a:cxn>
                    <a:cxn ang="0">
                      <a:pos x="99" y="55"/>
                    </a:cxn>
                    <a:cxn ang="0">
                      <a:pos x="100" y="67"/>
                    </a:cxn>
                    <a:cxn ang="0">
                      <a:pos x="98" y="82"/>
                    </a:cxn>
                    <a:cxn ang="0">
                      <a:pos x="93" y="91"/>
                    </a:cxn>
                    <a:cxn ang="0">
                      <a:pos x="88" y="104"/>
                    </a:cxn>
                    <a:cxn ang="0">
                      <a:pos x="80" y="117"/>
                    </a:cxn>
                    <a:cxn ang="0">
                      <a:pos x="75" y="124"/>
                    </a:cxn>
                    <a:cxn ang="0">
                      <a:pos x="69" y="128"/>
                    </a:cxn>
                    <a:cxn ang="0">
                      <a:pos x="62" y="129"/>
                    </a:cxn>
                    <a:cxn ang="0">
                      <a:pos x="53" y="128"/>
                    </a:cxn>
                    <a:cxn ang="0">
                      <a:pos x="46" y="125"/>
                    </a:cxn>
                    <a:cxn ang="0">
                      <a:pos x="42" y="122"/>
                    </a:cxn>
                    <a:cxn ang="0">
                      <a:pos x="37" y="119"/>
                    </a:cxn>
                    <a:cxn ang="0">
                      <a:pos x="33" y="121"/>
                    </a:cxn>
                    <a:cxn ang="0">
                      <a:pos x="27" y="122"/>
                    </a:cxn>
                    <a:cxn ang="0">
                      <a:pos x="21" y="123"/>
                    </a:cxn>
                    <a:cxn ang="0">
                      <a:pos x="12" y="121"/>
                    </a:cxn>
                    <a:cxn ang="0">
                      <a:pos x="7" y="117"/>
                    </a:cxn>
                    <a:cxn ang="0">
                      <a:pos x="2" y="109"/>
                    </a:cxn>
                    <a:cxn ang="0">
                      <a:pos x="0" y="98"/>
                    </a:cxn>
                    <a:cxn ang="0">
                      <a:pos x="2" y="86"/>
                    </a:cxn>
                    <a:cxn ang="0">
                      <a:pos x="4" y="84"/>
                    </a:cxn>
                  </a:cxnLst>
                  <a:rect l="0" t="0" r="r" b="b"/>
                  <a:pathLst>
                    <a:path w="101" h="130">
                      <a:moveTo>
                        <a:pt x="4" y="84"/>
                      </a:moveTo>
                      <a:lnTo>
                        <a:pt x="8" y="76"/>
                      </a:lnTo>
                      <a:lnTo>
                        <a:pt x="11" y="70"/>
                      </a:lnTo>
                      <a:lnTo>
                        <a:pt x="16" y="67"/>
                      </a:lnTo>
                      <a:lnTo>
                        <a:pt x="24" y="62"/>
                      </a:lnTo>
                      <a:lnTo>
                        <a:pt x="29" y="57"/>
                      </a:lnTo>
                      <a:lnTo>
                        <a:pt x="34" y="52"/>
                      </a:lnTo>
                      <a:lnTo>
                        <a:pt x="38" y="46"/>
                      </a:lnTo>
                      <a:lnTo>
                        <a:pt x="44" y="42"/>
                      </a:lnTo>
                      <a:lnTo>
                        <a:pt x="52" y="38"/>
                      </a:lnTo>
                      <a:lnTo>
                        <a:pt x="59" y="33"/>
                      </a:lnTo>
                      <a:lnTo>
                        <a:pt x="62" y="24"/>
                      </a:lnTo>
                      <a:lnTo>
                        <a:pt x="67" y="17"/>
                      </a:lnTo>
                      <a:lnTo>
                        <a:pt x="75" y="1"/>
                      </a:lnTo>
                      <a:lnTo>
                        <a:pt x="80" y="0"/>
                      </a:lnTo>
                      <a:lnTo>
                        <a:pt x="85" y="3"/>
                      </a:lnTo>
                      <a:lnTo>
                        <a:pt x="87" y="7"/>
                      </a:lnTo>
                      <a:lnTo>
                        <a:pt x="88" y="14"/>
                      </a:lnTo>
                      <a:lnTo>
                        <a:pt x="85" y="24"/>
                      </a:lnTo>
                      <a:lnTo>
                        <a:pt x="81" y="28"/>
                      </a:lnTo>
                      <a:lnTo>
                        <a:pt x="78" y="33"/>
                      </a:lnTo>
                      <a:lnTo>
                        <a:pt x="74" y="42"/>
                      </a:lnTo>
                      <a:lnTo>
                        <a:pt x="79" y="40"/>
                      </a:lnTo>
                      <a:lnTo>
                        <a:pt x="86" y="40"/>
                      </a:lnTo>
                      <a:lnTo>
                        <a:pt x="89" y="42"/>
                      </a:lnTo>
                      <a:lnTo>
                        <a:pt x="97" y="47"/>
                      </a:lnTo>
                      <a:lnTo>
                        <a:pt x="99" y="55"/>
                      </a:lnTo>
                      <a:lnTo>
                        <a:pt x="100" y="67"/>
                      </a:lnTo>
                      <a:lnTo>
                        <a:pt x="98" y="82"/>
                      </a:lnTo>
                      <a:lnTo>
                        <a:pt x="93" y="91"/>
                      </a:lnTo>
                      <a:lnTo>
                        <a:pt x="88" y="104"/>
                      </a:lnTo>
                      <a:lnTo>
                        <a:pt x="80" y="117"/>
                      </a:lnTo>
                      <a:lnTo>
                        <a:pt x="75" y="124"/>
                      </a:lnTo>
                      <a:lnTo>
                        <a:pt x="69" y="128"/>
                      </a:lnTo>
                      <a:lnTo>
                        <a:pt x="62" y="129"/>
                      </a:lnTo>
                      <a:lnTo>
                        <a:pt x="53" y="128"/>
                      </a:lnTo>
                      <a:lnTo>
                        <a:pt x="46" y="125"/>
                      </a:lnTo>
                      <a:lnTo>
                        <a:pt x="42" y="122"/>
                      </a:lnTo>
                      <a:lnTo>
                        <a:pt x="37" y="119"/>
                      </a:lnTo>
                      <a:lnTo>
                        <a:pt x="33" y="121"/>
                      </a:lnTo>
                      <a:lnTo>
                        <a:pt x="27" y="122"/>
                      </a:lnTo>
                      <a:lnTo>
                        <a:pt x="21" y="123"/>
                      </a:lnTo>
                      <a:lnTo>
                        <a:pt x="12" y="121"/>
                      </a:lnTo>
                      <a:lnTo>
                        <a:pt x="7" y="117"/>
                      </a:lnTo>
                      <a:lnTo>
                        <a:pt x="2" y="109"/>
                      </a:lnTo>
                      <a:lnTo>
                        <a:pt x="0" y="98"/>
                      </a:lnTo>
                      <a:lnTo>
                        <a:pt x="2" y="86"/>
                      </a:lnTo>
                      <a:lnTo>
                        <a:pt x="4" y="84"/>
                      </a:lnTo>
                    </a:path>
                  </a:pathLst>
                </a:custGeom>
                <a:solidFill>
                  <a:srgbClr val="E0A080"/>
                </a:solid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grpSp>
              <p:nvGrpSpPr>
                <p:cNvPr id="11" name="Group 43"/>
                <p:cNvGrpSpPr>
                  <a:grpSpLocks/>
                </p:cNvGrpSpPr>
                <p:nvPr/>
              </p:nvGrpSpPr>
              <p:grpSpPr bwMode="auto">
                <a:xfrm>
                  <a:off x="940" y="2253"/>
                  <a:ext cx="201" cy="230"/>
                  <a:chOff x="940" y="2253"/>
                  <a:chExt cx="201" cy="230"/>
                </a:xfrm>
              </p:grpSpPr>
              <p:grpSp>
                <p:nvGrpSpPr>
                  <p:cNvPr id="12" name="Group 44"/>
                  <p:cNvGrpSpPr>
                    <a:grpSpLocks/>
                  </p:cNvGrpSpPr>
                  <p:nvPr/>
                </p:nvGrpSpPr>
                <p:grpSpPr bwMode="auto">
                  <a:xfrm>
                    <a:off x="940" y="2253"/>
                    <a:ext cx="201" cy="201"/>
                    <a:chOff x="940" y="2253"/>
                    <a:chExt cx="201" cy="201"/>
                  </a:xfrm>
                </p:grpSpPr>
                <p:sp>
                  <p:nvSpPr>
                    <p:cNvPr id="85" name="Freeform 45"/>
                    <p:cNvSpPr>
                      <a:spLocks/>
                    </p:cNvSpPr>
                    <p:nvPr/>
                  </p:nvSpPr>
                  <p:spPr bwMode="auto">
                    <a:xfrm>
                      <a:off x="940" y="2253"/>
                      <a:ext cx="201" cy="201"/>
                    </a:xfrm>
                    <a:custGeom>
                      <a:avLst/>
                      <a:gdLst/>
                      <a:ahLst/>
                      <a:cxnLst>
                        <a:cxn ang="0">
                          <a:pos x="3" y="178"/>
                        </a:cxn>
                        <a:cxn ang="0">
                          <a:pos x="13" y="164"/>
                        </a:cxn>
                        <a:cxn ang="0">
                          <a:pos x="28" y="146"/>
                        </a:cxn>
                        <a:cxn ang="0">
                          <a:pos x="46" y="128"/>
                        </a:cxn>
                        <a:cxn ang="0">
                          <a:pos x="60" y="117"/>
                        </a:cxn>
                        <a:cxn ang="0">
                          <a:pos x="71" y="113"/>
                        </a:cxn>
                        <a:cxn ang="0">
                          <a:pos x="78" y="111"/>
                        </a:cxn>
                        <a:cxn ang="0">
                          <a:pos x="83" y="106"/>
                        </a:cxn>
                        <a:cxn ang="0">
                          <a:pos x="81" y="93"/>
                        </a:cxn>
                        <a:cxn ang="0">
                          <a:pos x="84" y="79"/>
                        </a:cxn>
                        <a:cxn ang="0">
                          <a:pos x="92" y="66"/>
                        </a:cxn>
                        <a:cxn ang="0">
                          <a:pos x="102" y="51"/>
                        </a:cxn>
                        <a:cxn ang="0">
                          <a:pos x="118" y="36"/>
                        </a:cxn>
                        <a:cxn ang="0">
                          <a:pos x="135" y="21"/>
                        </a:cxn>
                        <a:cxn ang="0">
                          <a:pos x="151" y="10"/>
                        </a:cxn>
                        <a:cxn ang="0">
                          <a:pos x="168" y="2"/>
                        </a:cxn>
                        <a:cxn ang="0">
                          <a:pos x="180" y="0"/>
                        </a:cxn>
                        <a:cxn ang="0">
                          <a:pos x="191" y="3"/>
                        </a:cxn>
                        <a:cxn ang="0">
                          <a:pos x="197" y="10"/>
                        </a:cxn>
                        <a:cxn ang="0">
                          <a:pos x="200" y="20"/>
                        </a:cxn>
                        <a:cxn ang="0">
                          <a:pos x="199" y="34"/>
                        </a:cxn>
                        <a:cxn ang="0">
                          <a:pos x="194" y="49"/>
                        </a:cxn>
                        <a:cxn ang="0">
                          <a:pos x="187" y="62"/>
                        </a:cxn>
                        <a:cxn ang="0">
                          <a:pos x="176" y="76"/>
                        </a:cxn>
                        <a:cxn ang="0">
                          <a:pos x="164" y="88"/>
                        </a:cxn>
                        <a:cxn ang="0">
                          <a:pos x="148" y="101"/>
                        </a:cxn>
                        <a:cxn ang="0">
                          <a:pos x="133" y="112"/>
                        </a:cxn>
                        <a:cxn ang="0">
                          <a:pos x="120" y="119"/>
                        </a:cxn>
                        <a:cxn ang="0">
                          <a:pos x="108" y="119"/>
                        </a:cxn>
                        <a:cxn ang="0">
                          <a:pos x="97" y="118"/>
                        </a:cxn>
                        <a:cxn ang="0">
                          <a:pos x="90" y="121"/>
                        </a:cxn>
                        <a:cxn ang="0">
                          <a:pos x="86" y="127"/>
                        </a:cxn>
                        <a:cxn ang="0">
                          <a:pos x="82" y="139"/>
                        </a:cxn>
                        <a:cxn ang="0">
                          <a:pos x="72" y="152"/>
                        </a:cxn>
                        <a:cxn ang="0">
                          <a:pos x="58" y="166"/>
                        </a:cxn>
                        <a:cxn ang="0">
                          <a:pos x="46" y="178"/>
                        </a:cxn>
                        <a:cxn ang="0">
                          <a:pos x="36" y="189"/>
                        </a:cxn>
                        <a:cxn ang="0">
                          <a:pos x="27" y="196"/>
                        </a:cxn>
                        <a:cxn ang="0">
                          <a:pos x="17" y="199"/>
                        </a:cxn>
                        <a:cxn ang="0">
                          <a:pos x="8" y="200"/>
                        </a:cxn>
                        <a:cxn ang="0">
                          <a:pos x="1" y="196"/>
                        </a:cxn>
                        <a:cxn ang="0">
                          <a:pos x="0" y="187"/>
                        </a:cxn>
                        <a:cxn ang="0">
                          <a:pos x="3" y="178"/>
                        </a:cxn>
                      </a:cxnLst>
                      <a:rect l="0" t="0" r="r" b="b"/>
                      <a:pathLst>
                        <a:path w="201" h="201">
                          <a:moveTo>
                            <a:pt x="3" y="178"/>
                          </a:moveTo>
                          <a:lnTo>
                            <a:pt x="13" y="164"/>
                          </a:lnTo>
                          <a:lnTo>
                            <a:pt x="28" y="146"/>
                          </a:lnTo>
                          <a:lnTo>
                            <a:pt x="46" y="128"/>
                          </a:lnTo>
                          <a:lnTo>
                            <a:pt x="60" y="117"/>
                          </a:lnTo>
                          <a:lnTo>
                            <a:pt x="71" y="113"/>
                          </a:lnTo>
                          <a:lnTo>
                            <a:pt x="78" y="111"/>
                          </a:lnTo>
                          <a:lnTo>
                            <a:pt x="83" y="106"/>
                          </a:lnTo>
                          <a:lnTo>
                            <a:pt x="81" y="93"/>
                          </a:lnTo>
                          <a:lnTo>
                            <a:pt x="84" y="79"/>
                          </a:lnTo>
                          <a:lnTo>
                            <a:pt x="92" y="66"/>
                          </a:lnTo>
                          <a:lnTo>
                            <a:pt x="102" y="51"/>
                          </a:lnTo>
                          <a:lnTo>
                            <a:pt x="118" y="36"/>
                          </a:lnTo>
                          <a:lnTo>
                            <a:pt x="135" y="21"/>
                          </a:lnTo>
                          <a:lnTo>
                            <a:pt x="151" y="10"/>
                          </a:lnTo>
                          <a:lnTo>
                            <a:pt x="168" y="2"/>
                          </a:lnTo>
                          <a:lnTo>
                            <a:pt x="180" y="0"/>
                          </a:lnTo>
                          <a:lnTo>
                            <a:pt x="191" y="3"/>
                          </a:lnTo>
                          <a:lnTo>
                            <a:pt x="197" y="10"/>
                          </a:lnTo>
                          <a:lnTo>
                            <a:pt x="200" y="20"/>
                          </a:lnTo>
                          <a:lnTo>
                            <a:pt x="199" y="34"/>
                          </a:lnTo>
                          <a:lnTo>
                            <a:pt x="194" y="49"/>
                          </a:lnTo>
                          <a:lnTo>
                            <a:pt x="187" y="62"/>
                          </a:lnTo>
                          <a:lnTo>
                            <a:pt x="176" y="76"/>
                          </a:lnTo>
                          <a:lnTo>
                            <a:pt x="164" y="88"/>
                          </a:lnTo>
                          <a:lnTo>
                            <a:pt x="148" y="101"/>
                          </a:lnTo>
                          <a:lnTo>
                            <a:pt x="133" y="112"/>
                          </a:lnTo>
                          <a:lnTo>
                            <a:pt x="120" y="119"/>
                          </a:lnTo>
                          <a:lnTo>
                            <a:pt x="108" y="119"/>
                          </a:lnTo>
                          <a:lnTo>
                            <a:pt x="97" y="118"/>
                          </a:lnTo>
                          <a:lnTo>
                            <a:pt x="90" y="121"/>
                          </a:lnTo>
                          <a:lnTo>
                            <a:pt x="86" y="127"/>
                          </a:lnTo>
                          <a:lnTo>
                            <a:pt x="82" y="139"/>
                          </a:lnTo>
                          <a:lnTo>
                            <a:pt x="72" y="152"/>
                          </a:lnTo>
                          <a:lnTo>
                            <a:pt x="58" y="166"/>
                          </a:lnTo>
                          <a:lnTo>
                            <a:pt x="46" y="178"/>
                          </a:lnTo>
                          <a:lnTo>
                            <a:pt x="36" y="189"/>
                          </a:lnTo>
                          <a:lnTo>
                            <a:pt x="27" y="196"/>
                          </a:lnTo>
                          <a:lnTo>
                            <a:pt x="17" y="199"/>
                          </a:lnTo>
                          <a:lnTo>
                            <a:pt x="8" y="200"/>
                          </a:lnTo>
                          <a:lnTo>
                            <a:pt x="1" y="196"/>
                          </a:lnTo>
                          <a:lnTo>
                            <a:pt x="0" y="187"/>
                          </a:lnTo>
                          <a:lnTo>
                            <a:pt x="3" y="178"/>
                          </a:lnTo>
                        </a:path>
                      </a:pathLst>
                    </a:custGeom>
                    <a:solidFill>
                      <a:srgbClr val="A0A0C0"/>
                    </a:solid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sp>
                  <p:nvSpPr>
                    <p:cNvPr id="86" name="Freeform 46"/>
                    <p:cNvSpPr>
                      <a:spLocks/>
                    </p:cNvSpPr>
                    <p:nvPr/>
                  </p:nvSpPr>
                  <p:spPr bwMode="auto">
                    <a:xfrm>
                      <a:off x="1034" y="2265"/>
                      <a:ext cx="97" cy="97"/>
                    </a:xfrm>
                    <a:custGeom>
                      <a:avLst/>
                      <a:gdLst/>
                      <a:ahLst/>
                      <a:cxnLst>
                        <a:cxn ang="0">
                          <a:pos x="0" y="78"/>
                        </a:cxn>
                        <a:cxn ang="0">
                          <a:pos x="3" y="66"/>
                        </a:cxn>
                        <a:cxn ang="0">
                          <a:pos x="10" y="56"/>
                        </a:cxn>
                        <a:cxn ang="0">
                          <a:pos x="22" y="41"/>
                        </a:cxn>
                        <a:cxn ang="0">
                          <a:pos x="34" y="29"/>
                        </a:cxn>
                        <a:cxn ang="0">
                          <a:pos x="49" y="18"/>
                        </a:cxn>
                        <a:cxn ang="0">
                          <a:pos x="64" y="8"/>
                        </a:cxn>
                        <a:cxn ang="0">
                          <a:pos x="76" y="1"/>
                        </a:cxn>
                        <a:cxn ang="0">
                          <a:pos x="86" y="0"/>
                        </a:cxn>
                        <a:cxn ang="0">
                          <a:pos x="93" y="3"/>
                        </a:cxn>
                        <a:cxn ang="0">
                          <a:pos x="96" y="13"/>
                        </a:cxn>
                        <a:cxn ang="0">
                          <a:pos x="92" y="24"/>
                        </a:cxn>
                        <a:cxn ang="0">
                          <a:pos x="86" y="36"/>
                        </a:cxn>
                        <a:cxn ang="0">
                          <a:pos x="74" y="52"/>
                        </a:cxn>
                        <a:cxn ang="0">
                          <a:pos x="62" y="64"/>
                        </a:cxn>
                        <a:cxn ang="0">
                          <a:pos x="49" y="75"/>
                        </a:cxn>
                        <a:cxn ang="0">
                          <a:pos x="36" y="86"/>
                        </a:cxn>
                        <a:cxn ang="0">
                          <a:pos x="18" y="96"/>
                        </a:cxn>
                        <a:cxn ang="0">
                          <a:pos x="7" y="94"/>
                        </a:cxn>
                        <a:cxn ang="0">
                          <a:pos x="1" y="89"/>
                        </a:cxn>
                        <a:cxn ang="0">
                          <a:pos x="0" y="78"/>
                        </a:cxn>
                      </a:cxnLst>
                      <a:rect l="0" t="0" r="r" b="b"/>
                      <a:pathLst>
                        <a:path w="97" h="97">
                          <a:moveTo>
                            <a:pt x="0" y="78"/>
                          </a:moveTo>
                          <a:lnTo>
                            <a:pt x="3" y="66"/>
                          </a:lnTo>
                          <a:lnTo>
                            <a:pt x="10" y="56"/>
                          </a:lnTo>
                          <a:lnTo>
                            <a:pt x="22" y="41"/>
                          </a:lnTo>
                          <a:lnTo>
                            <a:pt x="34" y="29"/>
                          </a:lnTo>
                          <a:lnTo>
                            <a:pt x="49" y="18"/>
                          </a:lnTo>
                          <a:lnTo>
                            <a:pt x="64" y="8"/>
                          </a:lnTo>
                          <a:lnTo>
                            <a:pt x="76" y="1"/>
                          </a:lnTo>
                          <a:lnTo>
                            <a:pt x="86" y="0"/>
                          </a:lnTo>
                          <a:lnTo>
                            <a:pt x="93" y="3"/>
                          </a:lnTo>
                          <a:lnTo>
                            <a:pt x="96" y="13"/>
                          </a:lnTo>
                          <a:lnTo>
                            <a:pt x="92" y="24"/>
                          </a:lnTo>
                          <a:lnTo>
                            <a:pt x="86" y="36"/>
                          </a:lnTo>
                          <a:lnTo>
                            <a:pt x="74" y="52"/>
                          </a:lnTo>
                          <a:lnTo>
                            <a:pt x="62" y="64"/>
                          </a:lnTo>
                          <a:lnTo>
                            <a:pt x="49" y="75"/>
                          </a:lnTo>
                          <a:lnTo>
                            <a:pt x="36" y="86"/>
                          </a:lnTo>
                          <a:lnTo>
                            <a:pt x="18" y="96"/>
                          </a:lnTo>
                          <a:lnTo>
                            <a:pt x="7" y="94"/>
                          </a:lnTo>
                          <a:lnTo>
                            <a:pt x="1" y="89"/>
                          </a:lnTo>
                          <a:lnTo>
                            <a:pt x="0" y="78"/>
                          </a:lnTo>
                        </a:path>
                      </a:pathLst>
                    </a:custGeom>
                    <a:solidFill>
                      <a:srgbClr val="E0E0FF"/>
                    </a:solid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grpSp>
              <p:sp>
                <p:nvSpPr>
                  <p:cNvPr id="80" name="Freeform 47"/>
                  <p:cNvSpPr>
                    <a:spLocks/>
                  </p:cNvSpPr>
                  <p:nvPr/>
                </p:nvSpPr>
                <p:spPr bwMode="auto">
                  <a:xfrm>
                    <a:off x="969" y="2396"/>
                    <a:ext cx="66" cy="87"/>
                  </a:xfrm>
                  <a:custGeom>
                    <a:avLst/>
                    <a:gdLst/>
                    <a:ahLst/>
                    <a:cxnLst>
                      <a:cxn ang="0">
                        <a:pos x="49" y="0"/>
                      </a:cxn>
                      <a:cxn ang="0">
                        <a:pos x="55" y="2"/>
                      </a:cxn>
                      <a:cxn ang="0">
                        <a:pos x="59" y="7"/>
                      </a:cxn>
                      <a:cxn ang="0">
                        <a:pos x="59" y="12"/>
                      </a:cxn>
                      <a:cxn ang="0">
                        <a:pos x="57" y="16"/>
                      </a:cxn>
                      <a:cxn ang="0">
                        <a:pos x="60" y="18"/>
                      </a:cxn>
                      <a:cxn ang="0">
                        <a:pos x="64" y="24"/>
                      </a:cxn>
                      <a:cxn ang="0">
                        <a:pos x="65" y="30"/>
                      </a:cxn>
                      <a:cxn ang="0">
                        <a:pos x="61" y="34"/>
                      </a:cxn>
                      <a:cxn ang="0">
                        <a:pos x="55" y="37"/>
                      </a:cxn>
                      <a:cxn ang="0">
                        <a:pos x="59" y="43"/>
                      </a:cxn>
                      <a:cxn ang="0">
                        <a:pos x="59" y="50"/>
                      </a:cxn>
                      <a:cxn ang="0">
                        <a:pos x="55" y="56"/>
                      </a:cxn>
                      <a:cxn ang="0">
                        <a:pos x="48" y="58"/>
                      </a:cxn>
                      <a:cxn ang="0">
                        <a:pos x="36" y="57"/>
                      </a:cxn>
                      <a:cxn ang="0">
                        <a:pos x="37" y="63"/>
                      </a:cxn>
                      <a:cxn ang="0">
                        <a:pos x="36" y="71"/>
                      </a:cxn>
                      <a:cxn ang="0">
                        <a:pos x="34" y="78"/>
                      </a:cxn>
                      <a:cxn ang="0">
                        <a:pos x="31" y="83"/>
                      </a:cxn>
                      <a:cxn ang="0">
                        <a:pos x="26" y="86"/>
                      </a:cxn>
                      <a:cxn ang="0">
                        <a:pos x="19" y="86"/>
                      </a:cxn>
                      <a:cxn ang="0">
                        <a:pos x="11" y="83"/>
                      </a:cxn>
                      <a:cxn ang="0">
                        <a:pos x="7" y="78"/>
                      </a:cxn>
                      <a:cxn ang="0">
                        <a:pos x="1" y="68"/>
                      </a:cxn>
                      <a:cxn ang="0">
                        <a:pos x="0" y="61"/>
                      </a:cxn>
                      <a:cxn ang="0">
                        <a:pos x="3" y="57"/>
                      </a:cxn>
                      <a:cxn ang="0">
                        <a:pos x="7" y="55"/>
                      </a:cxn>
                      <a:cxn ang="0">
                        <a:pos x="10" y="54"/>
                      </a:cxn>
                      <a:cxn ang="0">
                        <a:pos x="9" y="49"/>
                      </a:cxn>
                      <a:cxn ang="0">
                        <a:pos x="4" y="45"/>
                      </a:cxn>
                      <a:cxn ang="0">
                        <a:pos x="3" y="40"/>
                      </a:cxn>
                      <a:cxn ang="0">
                        <a:pos x="5" y="35"/>
                      </a:cxn>
                      <a:cxn ang="0">
                        <a:pos x="11" y="32"/>
                      </a:cxn>
                      <a:cxn ang="0">
                        <a:pos x="8" y="29"/>
                      </a:cxn>
                      <a:cxn ang="0">
                        <a:pos x="8" y="23"/>
                      </a:cxn>
                      <a:cxn ang="0">
                        <a:pos x="13" y="20"/>
                      </a:cxn>
                      <a:cxn ang="0">
                        <a:pos x="11" y="15"/>
                      </a:cxn>
                      <a:cxn ang="0">
                        <a:pos x="14" y="9"/>
                      </a:cxn>
                      <a:cxn ang="0">
                        <a:pos x="18" y="7"/>
                      </a:cxn>
                      <a:cxn ang="0">
                        <a:pos x="24" y="6"/>
                      </a:cxn>
                      <a:cxn ang="0">
                        <a:pos x="28" y="7"/>
                      </a:cxn>
                      <a:cxn ang="0">
                        <a:pos x="32" y="7"/>
                      </a:cxn>
                      <a:cxn ang="0">
                        <a:pos x="38" y="4"/>
                      </a:cxn>
                      <a:cxn ang="0">
                        <a:pos x="49" y="0"/>
                      </a:cxn>
                    </a:cxnLst>
                    <a:rect l="0" t="0" r="r" b="b"/>
                    <a:pathLst>
                      <a:path w="66" h="87">
                        <a:moveTo>
                          <a:pt x="49" y="0"/>
                        </a:moveTo>
                        <a:lnTo>
                          <a:pt x="55" y="2"/>
                        </a:lnTo>
                        <a:lnTo>
                          <a:pt x="59" y="7"/>
                        </a:lnTo>
                        <a:lnTo>
                          <a:pt x="59" y="12"/>
                        </a:lnTo>
                        <a:lnTo>
                          <a:pt x="57" y="16"/>
                        </a:lnTo>
                        <a:lnTo>
                          <a:pt x="60" y="18"/>
                        </a:lnTo>
                        <a:lnTo>
                          <a:pt x="64" y="24"/>
                        </a:lnTo>
                        <a:lnTo>
                          <a:pt x="65" y="30"/>
                        </a:lnTo>
                        <a:lnTo>
                          <a:pt x="61" y="34"/>
                        </a:lnTo>
                        <a:lnTo>
                          <a:pt x="55" y="37"/>
                        </a:lnTo>
                        <a:lnTo>
                          <a:pt x="59" y="43"/>
                        </a:lnTo>
                        <a:lnTo>
                          <a:pt x="59" y="50"/>
                        </a:lnTo>
                        <a:lnTo>
                          <a:pt x="55" y="56"/>
                        </a:lnTo>
                        <a:lnTo>
                          <a:pt x="48" y="58"/>
                        </a:lnTo>
                        <a:lnTo>
                          <a:pt x="36" y="57"/>
                        </a:lnTo>
                        <a:lnTo>
                          <a:pt x="37" y="63"/>
                        </a:lnTo>
                        <a:lnTo>
                          <a:pt x="36" y="71"/>
                        </a:lnTo>
                        <a:lnTo>
                          <a:pt x="34" y="78"/>
                        </a:lnTo>
                        <a:lnTo>
                          <a:pt x="31" y="83"/>
                        </a:lnTo>
                        <a:lnTo>
                          <a:pt x="26" y="86"/>
                        </a:lnTo>
                        <a:lnTo>
                          <a:pt x="19" y="86"/>
                        </a:lnTo>
                        <a:lnTo>
                          <a:pt x="11" y="83"/>
                        </a:lnTo>
                        <a:lnTo>
                          <a:pt x="7" y="78"/>
                        </a:lnTo>
                        <a:lnTo>
                          <a:pt x="1" y="68"/>
                        </a:lnTo>
                        <a:lnTo>
                          <a:pt x="0" y="61"/>
                        </a:lnTo>
                        <a:lnTo>
                          <a:pt x="3" y="57"/>
                        </a:lnTo>
                        <a:lnTo>
                          <a:pt x="7" y="55"/>
                        </a:lnTo>
                        <a:lnTo>
                          <a:pt x="10" y="54"/>
                        </a:lnTo>
                        <a:lnTo>
                          <a:pt x="9" y="49"/>
                        </a:lnTo>
                        <a:lnTo>
                          <a:pt x="4" y="45"/>
                        </a:lnTo>
                        <a:lnTo>
                          <a:pt x="3" y="40"/>
                        </a:lnTo>
                        <a:lnTo>
                          <a:pt x="5" y="35"/>
                        </a:lnTo>
                        <a:lnTo>
                          <a:pt x="11" y="32"/>
                        </a:lnTo>
                        <a:lnTo>
                          <a:pt x="8" y="29"/>
                        </a:lnTo>
                        <a:lnTo>
                          <a:pt x="8" y="23"/>
                        </a:lnTo>
                        <a:lnTo>
                          <a:pt x="13" y="20"/>
                        </a:lnTo>
                        <a:lnTo>
                          <a:pt x="11" y="15"/>
                        </a:lnTo>
                        <a:lnTo>
                          <a:pt x="14" y="9"/>
                        </a:lnTo>
                        <a:lnTo>
                          <a:pt x="18" y="7"/>
                        </a:lnTo>
                        <a:lnTo>
                          <a:pt x="24" y="6"/>
                        </a:lnTo>
                        <a:lnTo>
                          <a:pt x="28" y="7"/>
                        </a:lnTo>
                        <a:lnTo>
                          <a:pt x="32" y="7"/>
                        </a:lnTo>
                        <a:lnTo>
                          <a:pt x="38" y="4"/>
                        </a:lnTo>
                        <a:lnTo>
                          <a:pt x="49" y="0"/>
                        </a:lnTo>
                      </a:path>
                    </a:pathLst>
                  </a:custGeom>
                  <a:solidFill>
                    <a:srgbClr val="E0A080"/>
                  </a:solid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sp>
                <p:nvSpPr>
                  <p:cNvPr id="81" name="Freeform 48"/>
                  <p:cNvSpPr>
                    <a:spLocks/>
                  </p:cNvSpPr>
                  <p:nvPr/>
                </p:nvSpPr>
                <p:spPr bwMode="auto">
                  <a:xfrm>
                    <a:off x="992" y="2432"/>
                    <a:ext cx="33" cy="17"/>
                  </a:xfrm>
                  <a:custGeom>
                    <a:avLst/>
                    <a:gdLst/>
                    <a:ahLst/>
                    <a:cxnLst>
                      <a:cxn ang="0">
                        <a:pos x="0" y="2"/>
                      </a:cxn>
                      <a:cxn ang="0">
                        <a:pos x="5" y="10"/>
                      </a:cxn>
                      <a:cxn ang="0">
                        <a:pos x="13" y="16"/>
                      </a:cxn>
                      <a:cxn ang="0">
                        <a:pos x="20" y="13"/>
                      </a:cxn>
                      <a:cxn ang="0">
                        <a:pos x="28" y="8"/>
                      </a:cxn>
                      <a:cxn ang="0">
                        <a:pos x="32" y="0"/>
                      </a:cxn>
                    </a:cxnLst>
                    <a:rect l="0" t="0" r="r" b="b"/>
                    <a:pathLst>
                      <a:path w="33" h="17">
                        <a:moveTo>
                          <a:pt x="0" y="2"/>
                        </a:moveTo>
                        <a:lnTo>
                          <a:pt x="5" y="10"/>
                        </a:lnTo>
                        <a:lnTo>
                          <a:pt x="13" y="16"/>
                        </a:lnTo>
                        <a:lnTo>
                          <a:pt x="20" y="13"/>
                        </a:lnTo>
                        <a:lnTo>
                          <a:pt x="28" y="8"/>
                        </a:lnTo>
                        <a:lnTo>
                          <a:pt x="32" y="0"/>
                        </a:lnTo>
                      </a:path>
                    </a:pathLst>
                  </a:custGeom>
                  <a:no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sp>
                <p:nvSpPr>
                  <p:cNvPr id="82" name="Freeform 49"/>
                  <p:cNvSpPr>
                    <a:spLocks/>
                  </p:cNvSpPr>
                  <p:nvPr/>
                </p:nvSpPr>
                <p:spPr bwMode="auto">
                  <a:xfrm>
                    <a:off x="985" y="2447"/>
                    <a:ext cx="21" cy="17"/>
                  </a:xfrm>
                  <a:custGeom>
                    <a:avLst/>
                    <a:gdLst/>
                    <a:ahLst/>
                    <a:cxnLst>
                      <a:cxn ang="0">
                        <a:pos x="20" y="16"/>
                      </a:cxn>
                      <a:cxn ang="0">
                        <a:pos x="14" y="16"/>
                      </a:cxn>
                      <a:cxn ang="0">
                        <a:pos x="8" y="10"/>
                      </a:cxn>
                      <a:cxn ang="0">
                        <a:pos x="0" y="0"/>
                      </a:cxn>
                    </a:cxnLst>
                    <a:rect l="0" t="0" r="r" b="b"/>
                    <a:pathLst>
                      <a:path w="21" h="17">
                        <a:moveTo>
                          <a:pt x="20" y="16"/>
                        </a:moveTo>
                        <a:lnTo>
                          <a:pt x="14" y="16"/>
                        </a:lnTo>
                        <a:lnTo>
                          <a:pt x="8" y="10"/>
                        </a:lnTo>
                        <a:lnTo>
                          <a:pt x="0" y="0"/>
                        </a:lnTo>
                      </a:path>
                    </a:pathLst>
                  </a:custGeom>
                  <a:no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sp>
                <p:nvSpPr>
                  <p:cNvPr id="83" name="Freeform 50"/>
                  <p:cNvSpPr>
                    <a:spLocks/>
                  </p:cNvSpPr>
                  <p:nvPr/>
                </p:nvSpPr>
                <p:spPr bwMode="auto">
                  <a:xfrm>
                    <a:off x="984" y="2454"/>
                    <a:ext cx="19" cy="17"/>
                  </a:xfrm>
                  <a:custGeom>
                    <a:avLst/>
                    <a:gdLst/>
                    <a:ahLst/>
                    <a:cxnLst>
                      <a:cxn ang="0">
                        <a:pos x="18" y="16"/>
                      </a:cxn>
                      <a:cxn ang="0">
                        <a:pos x="13" y="12"/>
                      </a:cxn>
                      <a:cxn ang="0">
                        <a:pos x="8" y="12"/>
                      </a:cxn>
                      <a:cxn ang="0">
                        <a:pos x="4" y="16"/>
                      </a:cxn>
                      <a:cxn ang="0">
                        <a:pos x="2" y="8"/>
                      </a:cxn>
                      <a:cxn ang="0">
                        <a:pos x="0" y="0"/>
                      </a:cxn>
                    </a:cxnLst>
                    <a:rect l="0" t="0" r="r" b="b"/>
                    <a:pathLst>
                      <a:path w="19" h="17">
                        <a:moveTo>
                          <a:pt x="18" y="16"/>
                        </a:moveTo>
                        <a:lnTo>
                          <a:pt x="13" y="12"/>
                        </a:lnTo>
                        <a:lnTo>
                          <a:pt x="8" y="12"/>
                        </a:lnTo>
                        <a:lnTo>
                          <a:pt x="4" y="16"/>
                        </a:lnTo>
                        <a:lnTo>
                          <a:pt x="2" y="8"/>
                        </a:lnTo>
                        <a:lnTo>
                          <a:pt x="0" y="0"/>
                        </a:lnTo>
                      </a:path>
                    </a:pathLst>
                  </a:custGeom>
                  <a:no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sp>
                <p:nvSpPr>
                  <p:cNvPr id="84" name="Freeform 51"/>
                  <p:cNvSpPr>
                    <a:spLocks/>
                  </p:cNvSpPr>
                  <p:nvPr/>
                </p:nvSpPr>
                <p:spPr bwMode="auto">
                  <a:xfrm>
                    <a:off x="992" y="2413"/>
                    <a:ext cx="34" cy="17"/>
                  </a:xfrm>
                  <a:custGeom>
                    <a:avLst/>
                    <a:gdLst/>
                    <a:ahLst/>
                    <a:cxnLst>
                      <a:cxn ang="0">
                        <a:pos x="33" y="0"/>
                      </a:cxn>
                      <a:cxn ang="0">
                        <a:pos x="28" y="4"/>
                      </a:cxn>
                      <a:cxn ang="0">
                        <a:pos x="24" y="6"/>
                      </a:cxn>
                      <a:cxn ang="0">
                        <a:pos x="20" y="10"/>
                      </a:cxn>
                      <a:cxn ang="0">
                        <a:pos x="17" y="14"/>
                      </a:cxn>
                      <a:cxn ang="0">
                        <a:pos x="12" y="16"/>
                      </a:cxn>
                      <a:cxn ang="0">
                        <a:pos x="8" y="14"/>
                      </a:cxn>
                      <a:cxn ang="0">
                        <a:pos x="4" y="10"/>
                      </a:cxn>
                      <a:cxn ang="0">
                        <a:pos x="0" y="8"/>
                      </a:cxn>
                    </a:cxnLst>
                    <a:rect l="0" t="0" r="r" b="b"/>
                    <a:pathLst>
                      <a:path w="34" h="17">
                        <a:moveTo>
                          <a:pt x="33" y="0"/>
                        </a:moveTo>
                        <a:lnTo>
                          <a:pt x="28" y="4"/>
                        </a:lnTo>
                        <a:lnTo>
                          <a:pt x="24" y="6"/>
                        </a:lnTo>
                        <a:lnTo>
                          <a:pt x="20" y="10"/>
                        </a:lnTo>
                        <a:lnTo>
                          <a:pt x="17" y="14"/>
                        </a:lnTo>
                        <a:lnTo>
                          <a:pt x="12" y="16"/>
                        </a:lnTo>
                        <a:lnTo>
                          <a:pt x="8" y="14"/>
                        </a:lnTo>
                        <a:lnTo>
                          <a:pt x="4" y="10"/>
                        </a:lnTo>
                        <a:lnTo>
                          <a:pt x="0" y="8"/>
                        </a:lnTo>
                      </a:path>
                    </a:pathLst>
                  </a:custGeom>
                  <a:no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grpSp>
          </p:grpSp>
        </p:grpSp>
        <p:grpSp>
          <p:nvGrpSpPr>
            <p:cNvPr id="13" name="Group 52"/>
            <p:cNvGrpSpPr>
              <a:grpSpLocks/>
            </p:cNvGrpSpPr>
            <p:nvPr/>
          </p:nvGrpSpPr>
          <p:grpSpPr bwMode="auto">
            <a:xfrm>
              <a:off x="911" y="2113"/>
              <a:ext cx="160" cy="262"/>
              <a:chOff x="911" y="2113"/>
              <a:chExt cx="160" cy="262"/>
            </a:xfrm>
          </p:grpSpPr>
          <p:grpSp>
            <p:nvGrpSpPr>
              <p:cNvPr id="14" name="Group 53"/>
              <p:cNvGrpSpPr>
                <a:grpSpLocks/>
              </p:cNvGrpSpPr>
              <p:nvPr/>
            </p:nvGrpSpPr>
            <p:grpSpPr bwMode="auto">
              <a:xfrm>
                <a:off x="911" y="2154"/>
                <a:ext cx="136" cy="221"/>
                <a:chOff x="911" y="2154"/>
                <a:chExt cx="136" cy="221"/>
              </a:xfrm>
            </p:grpSpPr>
            <p:sp>
              <p:nvSpPr>
                <p:cNvPr id="64" name="Freeform 54"/>
                <p:cNvSpPr>
                  <a:spLocks/>
                </p:cNvSpPr>
                <p:nvPr/>
              </p:nvSpPr>
              <p:spPr bwMode="auto">
                <a:xfrm>
                  <a:off x="911" y="2154"/>
                  <a:ext cx="136" cy="221"/>
                </a:xfrm>
                <a:custGeom>
                  <a:avLst/>
                  <a:gdLst/>
                  <a:ahLst/>
                  <a:cxnLst>
                    <a:cxn ang="0">
                      <a:pos x="4" y="60"/>
                    </a:cxn>
                    <a:cxn ang="0">
                      <a:pos x="1" y="73"/>
                    </a:cxn>
                    <a:cxn ang="0">
                      <a:pos x="0" y="86"/>
                    </a:cxn>
                    <a:cxn ang="0">
                      <a:pos x="3" y="116"/>
                    </a:cxn>
                    <a:cxn ang="0">
                      <a:pos x="6" y="142"/>
                    </a:cxn>
                    <a:cxn ang="0">
                      <a:pos x="12" y="157"/>
                    </a:cxn>
                    <a:cxn ang="0">
                      <a:pos x="19" y="176"/>
                    </a:cxn>
                    <a:cxn ang="0">
                      <a:pos x="23" y="186"/>
                    </a:cxn>
                    <a:cxn ang="0">
                      <a:pos x="28" y="198"/>
                    </a:cxn>
                    <a:cxn ang="0">
                      <a:pos x="33" y="208"/>
                    </a:cxn>
                    <a:cxn ang="0">
                      <a:pos x="37" y="215"/>
                    </a:cxn>
                    <a:cxn ang="0">
                      <a:pos x="41" y="219"/>
                    </a:cxn>
                    <a:cxn ang="0">
                      <a:pos x="46" y="220"/>
                    </a:cxn>
                    <a:cxn ang="0">
                      <a:pos x="51" y="218"/>
                    </a:cxn>
                    <a:cxn ang="0">
                      <a:pos x="55" y="218"/>
                    </a:cxn>
                    <a:cxn ang="0">
                      <a:pos x="58" y="217"/>
                    </a:cxn>
                    <a:cxn ang="0">
                      <a:pos x="62" y="211"/>
                    </a:cxn>
                    <a:cxn ang="0">
                      <a:pos x="68" y="199"/>
                    </a:cxn>
                    <a:cxn ang="0">
                      <a:pos x="73" y="184"/>
                    </a:cxn>
                    <a:cxn ang="0">
                      <a:pos x="77" y="170"/>
                    </a:cxn>
                    <a:cxn ang="0">
                      <a:pos x="79" y="158"/>
                    </a:cxn>
                    <a:cxn ang="0">
                      <a:pos x="82" y="149"/>
                    </a:cxn>
                    <a:cxn ang="0">
                      <a:pos x="87" y="138"/>
                    </a:cxn>
                    <a:cxn ang="0">
                      <a:pos x="92" y="130"/>
                    </a:cxn>
                    <a:cxn ang="0">
                      <a:pos x="87" y="125"/>
                    </a:cxn>
                    <a:cxn ang="0">
                      <a:pos x="81" y="122"/>
                    </a:cxn>
                    <a:cxn ang="0">
                      <a:pos x="86" y="116"/>
                    </a:cxn>
                    <a:cxn ang="0">
                      <a:pos x="87" y="109"/>
                    </a:cxn>
                    <a:cxn ang="0">
                      <a:pos x="88" y="105"/>
                    </a:cxn>
                    <a:cxn ang="0">
                      <a:pos x="92" y="101"/>
                    </a:cxn>
                    <a:cxn ang="0">
                      <a:pos x="94" y="103"/>
                    </a:cxn>
                    <a:cxn ang="0">
                      <a:pos x="97" y="104"/>
                    </a:cxn>
                    <a:cxn ang="0">
                      <a:pos x="100" y="109"/>
                    </a:cxn>
                    <a:cxn ang="0">
                      <a:pos x="101" y="115"/>
                    </a:cxn>
                    <a:cxn ang="0">
                      <a:pos x="103" y="117"/>
                    </a:cxn>
                    <a:cxn ang="0">
                      <a:pos x="108" y="117"/>
                    </a:cxn>
                    <a:cxn ang="0">
                      <a:pos x="110" y="115"/>
                    </a:cxn>
                    <a:cxn ang="0">
                      <a:pos x="113" y="111"/>
                    </a:cxn>
                    <a:cxn ang="0">
                      <a:pos x="116" y="99"/>
                    </a:cxn>
                    <a:cxn ang="0">
                      <a:pos x="121" y="91"/>
                    </a:cxn>
                    <a:cxn ang="0">
                      <a:pos x="125" y="87"/>
                    </a:cxn>
                    <a:cxn ang="0">
                      <a:pos x="126" y="81"/>
                    </a:cxn>
                    <a:cxn ang="0">
                      <a:pos x="123" y="70"/>
                    </a:cxn>
                    <a:cxn ang="0">
                      <a:pos x="121" y="63"/>
                    </a:cxn>
                    <a:cxn ang="0">
                      <a:pos x="123" y="55"/>
                    </a:cxn>
                    <a:cxn ang="0">
                      <a:pos x="130" y="48"/>
                    </a:cxn>
                    <a:cxn ang="0">
                      <a:pos x="135" y="42"/>
                    </a:cxn>
                    <a:cxn ang="0">
                      <a:pos x="131" y="27"/>
                    </a:cxn>
                    <a:cxn ang="0">
                      <a:pos x="124" y="15"/>
                    </a:cxn>
                    <a:cxn ang="0">
                      <a:pos x="105" y="5"/>
                    </a:cxn>
                    <a:cxn ang="0">
                      <a:pos x="86" y="0"/>
                    </a:cxn>
                    <a:cxn ang="0">
                      <a:pos x="67" y="2"/>
                    </a:cxn>
                    <a:cxn ang="0">
                      <a:pos x="45" y="9"/>
                    </a:cxn>
                    <a:cxn ang="0">
                      <a:pos x="38" y="17"/>
                    </a:cxn>
                    <a:cxn ang="0">
                      <a:pos x="35" y="24"/>
                    </a:cxn>
                    <a:cxn ang="0">
                      <a:pos x="32" y="35"/>
                    </a:cxn>
                    <a:cxn ang="0">
                      <a:pos x="29" y="40"/>
                    </a:cxn>
                    <a:cxn ang="0">
                      <a:pos x="15" y="48"/>
                    </a:cxn>
                    <a:cxn ang="0">
                      <a:pos x="8" y="54"/>
                    </a:cxn>
                    <a:cxn ang="0">
                      <a:pos x="4" y="60"/>
                    </a:cxn>
                  </a:cxnLst>
                  <a:rect l="0" t="0" r="r" b="b"/>
                  <a:pathLst>
                    <a:path w="136" h="221">
                      <a:moveTo>
                        <a:pt x="4" y="60"/>
                      </a:moveTo>
                      <a:lnTo>
                        <a:pt x="1" y="73"/>
                      </a:lnTo>
                      <a:lnTo>
                        <a:pt x="0" y="86"/>
                      </a:lnTo>
                      <a:lnTo>
                        <a:pt x="3" y="116"/>
                      </a:lnTo>
                      <a:lnTo>
                        <a:pt x="6" y="142"/>
                      </a:lnTo>
                      <a:lnTo>
                        <a:pt x="12" y="157"/>
                      </a:lnTo>
                      <a:lnTo>
                        <a:pt x="19" y="176"/>
                      </a:lnTo>
                      <a:lnTo>
                        <a:pt x="23" y="186"/>
                      </a:lnTo>
                      <a:lnTo>
                        <a:pt x="28" y="198"/>
                      </a:lnTo>
                      <a:lnTo>
                        <a:pt x="33" y="208"/>
                      </a:lnTo>
                      <a:lnTo>
                        <a:pt x="37" y="215"/>
                      </a:lnTo>
                      <a:lnTo>
                        <a:pt x="41" y="219"/>
                      </a:lnTo>
                      <a:lnTo>
                        <a:pt x="46" y="220"/>
                      </a:lnTo>
                      <a:lnTo>
                        <a:pt x="51" y="218"/>
                      </a:lnTo>
                      <a:lnTo>
                        <a:pt x="55" y="218"/>
                      </a:lnTo>
                      <a:lnTo>
                        <a:pt x="58" y="217"/>
                      </a:lnTo>
                      <a:lnTo>
                        <a:pt x="62" y="211"/>
                      </a:lnTo>
                      <a:lnTo>
                        <a:pt x="68" y="199"/>
                      </a:lnTo>
                      <a:lnTo>
                        <a:pt x="73" y="184"/>
                      </a:lnTo>
                      <a:lnTo>
                        <a:pt x="77" y="170"/>
                      </a:lnTo>
                      <a:lnTo>
                        <a:pt x="79" y="158"/>
                      </a:lnTo>
                      <a:lnTo>
                        <a:pt x="82" y="149"/>
                      </a:lnTo>
                      <a:lnTo>
                        <a:pt x="87" y="138"/>
                      </a:lnTo>
                      <a:lnTo>
                        <a:pt x="92" y="130"/>
                      </a:lnTo>
                      <a:lnTo>
                        <a:pt x="87" y="125"/>
                      </a:lnTo>
                      <a:lnTo>
                        <a:pt x="81" y="122"/>
                      </a:lnTo>
                      <a:lnTo>
                        <a:pt x="86" y="116"/>
                      </a:lnTo>
                      <a:lnTo>
                        <a:pt x="87" y="109"/>
                      </a:lnTo>
                      <a:lnTo>
                        <a:pt x="88" y="105"/>
                      </a:lnTo>
                      <a:lnTo>
                        <a:pt x="92" y="101"/>
                      </a:lnTo>
                      <a:lnTo>
                        <a:pt x="94" y="103"/>
                      </a:lnTo>
                      <a:lnTo>
                        <a:pt x="97" y="104"/>
                      </a:lnTo>
                      <a:lnTo>
                        <a:pt x="100" y="109"/>
                      </a:lnTo>
                      <a:lnTo>
                        <a:pt x="101" y="115"/>
                      </a:lnTo>
                      <a:lnTo>
                        <a:pt x="103" y="117"/>
                      </a:lnTo>
                      <a:lnTo>
                        <a:pt x="108" y="117"/>
                      </a:lnTo>
                      <a:lnTo>
                        <a:pt x="110" y="115"/>
                      </a:lnTo>
                      <a:lnTo>
                        <a:pt x="113" y="111"/>
                      </a:lnTo>
                      <a:lnTo>
                        <a:pt x="116" y="99"/>
                      </a:lnTo>
                      <a:lnTo>
                        <a:pt x="121" y="91"/>
                      </a:lnTo>
                      <a:lnTo>
                        <a:pt x="125" y="87"/>
                      </a:lnTo>
                      <a:lnTo>
                        <a:pt x="126" y="81"/>
                      </a:lnTo>
                      <a:lnTo>
                        <a:pt x="123" y="70"/>
                      </a:lnTo>
                      <a:lnTo>
                        <a:pt x="121" y="63"/>
                      </a:lnTo>
                      <a:lnTo>
                        <a:pt x="123" y="55"/>
                      </a:lnTo>
                      <a:lnTo>
                        <a:pt x="130" y="48"/>
                      </a:lnTo>
                      <a:lnTo>
                        <a:pt x="135" y="42"/>
                      </a:lnTo>
                      <a:lnTo>
                        <a:pt x="131" y="27"/>
                      </a:lnTo>
                      <a:lnTo>
                        <a:pt x="124" y="15"/>
                      </a:lnTo>
                      <a:lnTo>
                        <a:pt x="105" y="5"/>
                      </a:lnTo>
                      <a:lnTo>
                        <a:pt x="86" y="0"/>
                      </a:lnTo>
                      <a:lnTo>
                        <a:pt x="67" y="2"/>
                      </a:lnTo>
                      <a:lnTo>
                        <a:pt x="45" y="9"/>
                      </a:lnTo>
                      <a:lnTo>
                        <a:pt x="38" y="17"/>
                      </a:lnTo>
                      <a:lnTo>
                        <a:pt x="35" y="24"/>
                      </a:lnTo>
                      <a:lnTo>
                        <a:pt x="32" y="35"/>
                      </a:lnTo>
                      <a:lnTo>
                        <a:pt x="29" y="40"/>
                      </a:lnTo>
                      <a:lnTo>
                        <a:pt x="15" y="48"/>
                      </a:lnTo>
                      <a:lnTo>
                        <a:pt x="8" y="54"/>
                      </a:lnTo>
                      <a:lnTo>
                        <a:pt x="4" y="60"/>
                      </a:lnTo>
                    </a:path>
                  </a:pathLst>
                </a:custGeom>
                <a:solidFill>
                  <a:srgbClr val="E0A080"/>
                </a:solid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grpSp>
              <p:nvGrpSpPr>
                <p:cNvPr id="16" name="Group 55"/>
                <p:cNvGrpSpPr>
                  <a:grpSpLocks/>
                </p:cNvGrpSpPr>
                <p:nvPr/>
              </p:nvGrpSpPr>
              <p:grpSpPr bwMode="auto">
                <a:xfrm>
                  <a:off x="927" y="2187"/>
                  <a:ext cx="106" cy="117"/>
                  <a:chOff x="927" y="2187"/>
                  <a:chExt cx="106" cy="117"/>
                </a:xfrm>
              </p:grpSpPr>
              <p:grpSp>
                <p:nvGrpSpPr>
                  <p:cNvPr id="26" name="Group 56"/>
                  <p:cNvGrpSpPr>
                    <a:grpSpLocks/>
                  </p:cNvGrpSpPr>
                  <p:nvPr/>
                </p:nvGrpSpPr>
                <p:grpSpPr bwMode="auto">
                  <a:xfrm>
                    <a:off x="927" y="2187"/>
                    <a:ext cx="106" cy="117"/>
                    <a:chOff x="927" y="2187"/>
                    <a:chExt cx="106" cy="117"/>
                  </a:xfrm>
                </p:grpSpPr>
                <p:sp>
                  <p:nvSpPr>
                    <p:cNvPr id="68" name="Freeform 57"/>
                    <p:cNvSpPr>
                      <a:spLocks/>
                    </p:cNvSpPr>
                    <p:nvPr/>
                  </p:nvSpPr>
                  <p:spPr bwMode="auto">
                    <a:xfrm>
                      <a:off x="927" y="2199"/>
                      <a:ext cx="32" cy="105"/>
                    </a:xfrm>
                    <a:custGeom>
                      <a:avLst/>
                      <a:gdLst/>
                      <a:ahLst/>
                      <a:cxnLst>
                        <a:cxn ang="0">
                          <a:pos x="1" y="104"/>
                        </a:cxn>
                        <a:cxn ang="0">
                          <a:pos x="5" y="94"/>
                        </a:cxn>
                        <a:cxn ang="0">
                          <a:pos x="7" y="87"/>
                        </a:cxn>
                        <a:cxn ang="0">
                          <a:pos x="6" y="75"/>
                        </a:cxn>
                        <a:cxn ang="0">
                          <a:pos x="2" y="63"/>
                        </a:cxn>
                        <a:cxn ang="0">
                          <a:pos x="0" y="50"/>
                        </a:cxn>
                        <a:cxn ang="0">
                          <a:pos x="1" y="40"/>
                        </a:cxn>
                        <a:cxn ang="0">
                          <a:pos x="7" y="29"/>
                        </a:cxn>
                        <a:cxn ang="0">
                          <a:pos x="13" y="22"/>
                        </a:cxn>
                        <a:cxn ang="0">
                          <a:pos x="22" y="15"/>
                        </a:cxn>
                        <a:cxn ang="0">
                          <a:pos x="31" y="12"/>
                        </a:cxn>
                        <a:cxn ang="0">
                          <a:pos x="26" y="11"/>
                        </a:cxn>
                        <a:cxn ang="0">
                          <a:pos x="23" y="10"/>
                        </a:cxn>
                        <a:cxn ang="0">
                          <a:pos x="21" y="8"/>
                        </a:cxn>
                        <a:cxn ang="0">
                          <a:pos x="19" y="3"/>
                        </a:cxn>
                        <a:cxn ang="0">
                          <a:pos x="20" y="0"/>
                        </a:cxn>
                      </a:cxnLst>
                      <a:rect l="0" t="0" r="r" b="b"/>
                      <a:pathLst>
                        <a:path w="32" h="105">
                          <a:moveTo>
                            <a:pt x="1" y="104"/>
                          </a:moveTo>
                          <a:lnTo>
                            <a:pt x="5" y="94"/>
                          </a:lnTo>
                          <a:lnTo>
                            <a:pt x="7" y="87"/>
                          </a:lnTo>
                          <a:lnTo>
                            <a:pt x="6" y="75"/>
                          </a:lnTo>
                          <a:lnTo>
                            <a:pt x="2" y="63"/>
                          </a:lnTo>
                          <a:lnTo>
                            <a:pt x="0" y="50"/>
                          </a:lnTo>
                          <a:lnTo>
                            <a:pt x="1" y="40"/>
                          </a:lnTo>
                          <a:lnTo>
                            <a:pt x="7" y="29"/>
                          </a:lnTo>
                          <a:lnTo>
                            <a:pt x="13" y="22"/>
                          </a:lnTo>
                          <a:lnTo>
                            <a:pt x="22" y="15"/>
                          </a:lnTo>
                          <a:lnTo>
                            <a:pt x="31" y="12"/>
                          </a:lnTo>
                          <a:lnTo>
                            <a:pt x="26" y="11"/>
                          </a:lnTo>
                          <a:lnTo>
                            <a:pt x="23" y="10"/>
                          </a:lnTo>
                          <a:lnTo>
                            <a:pt x="21" y="8"/>
                          </a:lnTo>
                          <a:lnTo>
                            <a:pt x="19" y="3"/>
                          </a:lnTo>
                          <a:lnTo>
                            <a:pt x="20" y="0"/>
                          </a:lnTo>
                        </a:path>
                      </a:pathLst>
                    </a:custGeom>
                    <a:no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sp>
                  <p:nvSpPr>
                    <p:cNvPr id="69" name="Freeform 58"/>
                    <p:cNvSpPr>
                      <a:spLocks/>
                    </p:cNvSpPr>
                    <p:nvPr/>
                  </p:nvSpPr>
                  <p:spPr bwMode="auto">
                    <a:xfrm>
                      <a:off x="971" y="2216"/>
                      <a:ext cx="38" cy="17"/>
                    </a:xfrm>
                    <a:custGeom>
                      <a:avLst/>
                      <a:gdLst/>
                      <a:ahLst/>
                      <a:cxnLst>
                        <a:cxn ang="0">
                          <a:pos x="0" y="8"/>
                        </a:cxn>
                        <a:cxn ang="0">
                          <a:pos x="7" y="12"/>
                        </a:cxn>
                        <a:cxn ang="0">
                          <a:pos x="14" y="14"/>
                        </a:cxn>
                        <a:cxn ang="0">
                          <a:pos x="22" y="16"/>
                        </a:cxn>
                        <a:cxn ang="0">
                          <a:pos x="28" y="14"/>
                        </a:cxn>
                        <a:cxn ang="0">
                          <a:pos x="34" y="13"/>
                        </a:cxn>
                        <a:cxn ang="0">
                          <a:pos x="37" y="9"/>
                        </a:cxn>
                        <a:cxn ang="0">
                          <a:pos x="37" y="4"/>
                        </a:cxn>
                        <a:cxn ang="0">
                          <a:pos x="33" y="1"/>
                        </a:cxn>
                        <a:cxn ang="0">
                          <a:pos x="28" y="0"/>
                        </a:cxn>
                        <a:cxn ang="0">
                          <a:pos x="21" y="2"/>
                        </a:cxn>
                      </a:cxnLst>
                      <a:rect l="0" t="0" r="r" b="b"/>
                      <a:pathLst>
                        <a:path w="38" h="17">
                          <a:moveTo>
                            <a:pt x="0" y="8"/>
                          </a:moveTo>
                          <a:lnTo>
                            <a:pt x="7" y="12"/>
                          </a:lnTo>
                          <a:lnTo>
                            <a:pt x="14" y="14"/>
                          </a:lnTo>
                          <a:lnTo>
                            <a:pt x="22" y="16"/>
                          </a:lnTo>
                          <a:lnTo>
                            <a:pt x="28" y="14"/>
                          </a:lnTo>
                          <a:lnTo>
                            <a:pt x="34" y="13"/>
                          </a:lnTo>
                          <a:lnTo>
                            <a:pt x="37" y="9"/>
                          </a:lnTo>
                          <a:lnTo>
                            <a:pt x="37" y="4"/>
                          </a:lnTo>
                          <a:lnTo>
                            <a:pt x="33" y="1"/>
                          </a:lnTo>
                          <a:lnTo>
                            <a:pt x="28" y="0"/>
                          </a:lnTo>
                          <a:lnTo>
                            <a:pt x="21" y="2"/>
                          </a:lnTo>
                        </a:path>
                      </a:pathLst>
                    </a:custGeom>
                    <a:no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sp>
                  <p:nvSpPr>
                    <p:cNvPr id="70" name="Freeform 59"/>
                    <p:cNvSpPr>
                      <a:spLocks/>
                    </p:cNvSpPr>
                    <p:nvPr/>
                  </p:nvSpPr>
                  <p:spPr bwMode="auto">
                    <a:xfrm>
                      <a:off x="962" y="2249"/>
                      <a:ext cx="18" cy="23"/>
                    </a:xfrm>
                    <a:custGeom>
                      <a:avLst/>
                      <a:gdLst/>
                      <a:ahLst/>
                      <a:cxnLst>
                        <a:cxn ang="0">
                          <a:pos x="17" y="0"/>
                        </a:cxn>
                        <a:cxn ang="0">
                          <a:pos x="10" y="3"/>
                        </a:cxn>
                        <a:cxn ang="0">
                          <a:pos x="5" y="8"/>
                        </a:cxn>
                        <a:cxn ang="0">
                          <a:pos x="1" y="15"/>
                        </a:cxn>
                        <a:cxn ang="0">
                          <a:pos x="0" y="22"/>
                        </a:cxn>
                      </a:cxnLst>
                      <a:rect l="0" t="0" r="r" b="b"/>
                      <a:pathLst>
                        <a:path w="18" h="23">
                          <a:moveTo>
                            <a:pt x="17" y="0"/>
                          </a:moveTo>
                          <a:lnTo>
                            <a:pt x="10" y="3"/>
                          </a:lnTo>
                          <a:lnTo>
                            <a:pt x="5" y="8"/>
                          </a:lnTo>
                          <a:lnTo>
                            <a:pt x="1" y="15"/>
                          </a:lnTo>
                          <a:lnTo>
                            <a:pt x="0" y="22"/>
                          </a:lnTo>
                        </a:path>
                      </a:pathLst>
                    </a:custGeom>
                    <a:no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sp>
                  <p:nvSpPr>
                    <p:cNvPr id="71" name="Freeform 60"/>
                    <p:cNvSpPr>
                      <a:spLocks/>
                    </p:cNvSpPr>
                    <p:nvPr/>
                  </p:nvSpPr>
                  <p:spPr bwMode="auto">
                    <a:xfrm>
                      <a:off x="999" y="2196"/>
                      <a:ext cx="17" cy="18"/>
                    </a:xfrm>
                    <a:custGeom>
                      <a:avLst/>
                      <a:gdLst/>
                      <a:ahLst/>
                      <a:cxnLst>
                        <a:cxn ang="0">
                          <a:pos x="0" y="0"/>
                        </a:cxn>
                        <a:cxn ang="0">
                          <a:pos x="8" y="17"/>
                        </a:cxn>
                        <a:cxn ang="0">
                          <a:pos x="8" y="13"/>
                        </a:cxn>
                        <a:cxn ang="0">
                          <a:pos x="11" y="10"/>
                        </a:cxn>
                        <a:cxn ang="0">
                          <a:pos x="16" y="11"/>
                        </a:cxn>
                      </a:cxnLst>
                      <a:rect l="0" t="0" r="r" b="b"/>
                      <a:pathLst>
                        <a:path w="17" h="18">
                          <a:moveTo>
                            <a:pt x="0" y="0"/>
                          </a:moveTo>
                          <a:lnTo>
                            <a:pt x="8" y="17"/>
                          </a:lnTo>
                          <a:lnTo>
                            <a:pt x="8" y="13"/>
                          </a:lnTo>
                          <a:lnTo>
                            <a:pt x="11" y="10"/>
                          </a:lnTo>
                          <a:lnTo>
                            <a:pt x="16" y="11"/>
                          </a:lnTo>
                        </a:path>
                      </a:pathLst>
                    </a:custGeom>
                    <a:no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sp>
                  <p:nvSpPr>
                    <p:cNvPr id="72" name="Freeform 61"/>
                    <p:cNvSpPr>
                      <a:spLocks/>
                    </p:cNvSpPr>
                    <p:nvPr/>
                  </p:nvSpPr>
                  <p:spPr bwMode="auto">
                    <a:xfrm>
                      <a:off x="1009" y="2210"/>
                      <a:ext cx="17" cy="17"/>
                    </a:xfrm>
                    <a:custGeom>
                      <a:avLst/>
                      <a:gdLst/>
                      <a:ahLst/>
                      <a:cxnLst>
                        <a:cxn ang="0">
                          <a:pos x="6" y="13"/>
                        </a:cxn>
                        <a:cxn ang="0">
                          <a:pos x="2" y="10"/>
                        </a:cxn>
                        <a:cxn ang="0">
                          <a:pos x="0" y="8"/>
                        </a:cxn>
                        <a:cxn ang="0">
                          <a:pos x="0" y="2"/>
                        </a:cxn>
                        <a:cxn ang="0">
                          <a:pos x="4" y="0"/>
                        </a:cxn>
                        <a:cxn ang="0">
                          <a:pos x="6" y="0"/>
                        </a:cxn>
                        <a:cxn ang="0">
                          <a:pos x="11" y="2"/>
                        </a:cxn>
                        <a:cxn ang="0">
                          <a:pos x="13" y="5"/>
                        </a:cxn>
                        <a:cxn ang="0">
                          <a:pos x="13" y="10"/>
                        </a:cxn>
                        <a:cxn ang="0">
                          <a:pos x="13" y="13"/>
                        </a:cxn>
                        <a:cxn ang="0">
                          <a:pos x="16" y="16"/>
                        </a:cxn>
                        <a:cxn ang="0">
                          <a:pos x="11" y="16"/>
                        </a:cxn>
                        <a:cxn ang="0">
                          <a:pos x="6" y="13"/>
                        </a:cxn>
                      </a:cxnLst>
                      <a:rect l="0" t="0" r="r" b="b"/>
                      <a:pathLst>
                        <a:path w="17" h="17">
                          <a:moveTo>
                            <a:pt x="6" y="13"/>
                          </a:moveTo>
                          <a:lnTo>
                            <a:pt x="2" y="10"/>
                          </a:lnTo>
                          <a:lnTo>
                            <a:pt x="0" y="8"/>
                          </a:lnTo>
                          <a:lnTo>
                            <a:pt x="0" y="2"/>
                          </a:lnTo>
                          <a:lnTo>
                            <a:pt x="4" y="0"/>
                          </a:lnTo>
                          <a:lnTo>
                            <a:pt x="6" y="0"/>
                          </a:lnTo>
                          <a:lnTo>
                            <a:pt x="11" y="2"/>
                          </a:lnTo>
                          <a:lnTo>
                            <a:pt x="13" y="5"/>
                          </a:lnTo>
                          <a:lnTo>
                            <a:pt x="13" y="10"/>
                          </a:lnTo>
                          <a:lnTo>
                            <a:pt x="13" y="13"/>
                          </a:lnTo>
                          <a:lnTo>
                            <a:pt x="16" y="16"/>
                          </a:lnTo>
                          <a:lnTo>
                            <a:pt x="11" y="16"/>
                          </a:lnTo>
                          <a:lnTo>
                            <a:pt x="6" y="13"/>
                          </a:lnTo>
                        </a:path>
                      </a:pathLst>
                    </a:custGeom>
                    <a:solidFill>
                      <a:srgbClr val="C08040"/>
                    </a:solid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sp>
                  <p:nvSpPr>
                    <p:cNvPr id="73" name="Freeform 62"/>
                    <p:cNvSpPr>
                      <a:spLocks/>
                    </p:cNvSpPr>
                    <p:nvPr/>
                  </p:nvSpPr>
                  <p:spPr bwMode="auto">
                    <a:xfrm>
                      <a:off x="1014" y="2187"/>
                      <a:ext cx="19" cy="30"/>
                    </a:xfrm>
                    <a:custGeom>
                      <a:avLst/>
                      <a:gdLst/>
                      <a:ahLst/>
                      <a:cxnLst>
                        <a:cxn ang="0">
                          <a:pos x="18" y="29"/>
                        </a:cxn>
                        <a:cxn ang="0">
                          <a:pos x="17" y="20"/>
                        </a:cxn>
                        <a:cxn ang="0">
                          <a:pos x="14" y="12"/>
                        </a:cxn>
                        <a:cxn ang="0">
                          <a:pos x="7" y="9"/>
                        </a:cxn>
                        <a:cxn ang="0">
                          <a:pos x="0" y="5"/>
                        </a:cxn>
                        <a:cxn ang="0">
                          <a:pos x="0" y="0"/>
                        </a:cxn>
                      </a:cxnLst>
                      <a:rect l="0" t="0" r="r" b="b"/>
                      <a:pathLst>
                        <a:path w="19" h="30">
                          <a:moveTo>
                            <a:pt x="18" y="29"/>
                          </a:moveTo>
                          <a:lnTo>
                            <a:pt x="17" y="20"/>
                          </a:lnTo>
                          <a:lnTo>
                            <a:pt x="14" y="12"/>
                          </a:lnTo>
                          <a:lnTo>
                            <a:pt x="7" y="9"/>
                          </a:lnTo>
                          <a:lnTo>
                            <a:pt x="0" y="5"/>
                          </a:lnTo>
                          <a:lnTo>
                            <a:pt x="0" y="0"/>
                          </a:lnTo>
                        </a:path>
                      </a:pathLst>
                    </a:custGeom>
                    <a:no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sp>
                  <p:nvSpPr>
                    <p:cNvPr id="74" name="Freeform 63"/>
                    <p:cNvSpPr>
                      <a:spLocks/>
                    </p:cNvSpPr>
                    <p:nvPr/>
                  </p:nvSpPr>
                  <p:spPr bwMode="auto">
                    <a:xfrm>
                      <a:off x="990" y="2228"/>
                      <a:ext cx="25" cy="29"/>
                    </a:xfrm>
                    <a:custGeom>
                      <a:avLst/>
                      <a:gdLst/>
                      <a:ahLst/>
                      <a:cxnLst>
                        <a:cxn ang="0">
                          <a:pos x="12" y="27"/>
                        </a:cxn>
                        <a:cxn ang="0">
                          <a:pos x="7" y="28"/>
                        </a:cxn>
                        <a:cxn ang="0">
                          <a:pos x="3" y="28"/>
                        </a:cxn>
                        <a:cxn ang="0">
                          <a:pos x="0" y="24"/>
                        </a:cxn>
                        <a:cxn ang="0">
                          <a:pos x="0" y="19"/>
                        </a:cxn>
                        <a:cxn ang="0">
                          <a:pos x="4" y="15"/>
                        </a:cxn>
                        <a:cxn ang="0">
                          <a:pos x="11" y="12"/>
                        </a:cxn>
                        <a:cxn ang="0">
                          <a:pos x="17" y="8"/>
                        </a:cxn>
                        <a:cxn ang="0">
                          <a:pos x="21" y="5"/>
                        </a:cxn>
                        <a:cxn ang="0">
                          <a:pos x="24" y="0"/>
                        </a:cxn>
                      </a:cxnLst>
                      <a:rect l="0" t="0" r="r" b="b"/>
                      <a:pathLst>
                        <a:path w="25" h="29">
                          <a:moveTo>
                            <a:pt x="12" y="27"/>
                          </a:moveTo>
                          <a:lnTo>
                            <a:pt x="7" y="28"/>
                          </a:lnTo>
                          <a:lnTo>
                            <a:pt x="3" y="28"/>
                          </a:lnTo>
                          <a:lnTo>
                            <a:pt x="0" y="24"/>
                          </a:lnTo>
                          <a:lnTo>
                            <a:pt x="0" y="19"/>
                          </a:lnTo>
                          <a:lnTo>
                            <a:pt x="4" y="15"/>
                          </a:lnTo>
                          <a:lnTo>
                            <a:pt x="11" y="12"/>
                          </a:lnTo>
                          <a:lnTo>
                            <a:pt x="17" y="8"/>
                          </a:lnTo>
                          <a:lnTo>
                            <a:pt x="21" y="5"/>
                          </a:lnTo>
                          <a:lnTo>
                            <a:pt x="24" y="0"/>
                          </a:lnTo>
                        </a:path>
                      </a:pathLst>
                    </a:custGeom>
                    <a:no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grpSp>
              <p:sp>
                <p:nvSpPr>
                  <p:cNvPr id="67" name="Line 64"/>
                  <p:cNvSpPr>
                    <a:spLocks noChangeShapeType="1"/>
                  </p:cNvSpPr>
                  <p:nvPr/>
                </p:nvSpPr>
                <p:spPr bwMode="auto">
                  <a:xfrm flipH="1" flipV="1">
                    <a:off x="944" y="2258"/>
                    <a:ext cx="27" cy="20"/>
                  </a:xfrm>
                  <a:prstGeom prst="line">
                    <a:avLst/>
                  </a:prstGeom>
                  <a:noFill/>
                  <a:ln w="12700">
                    <a:solidFill>
                      <a:srgbClr val="000000"/>
                    </a:solidFill>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grpSp>
          </p:grpSp>
          <p:sp>
            <p:nvSpPr>
              <p:cNvPr id="63" name="Freeform 65"/>
              <p:cNvSpPr>
                <a:spLocks/>
              </p:cNvSpPr>
              <p:nvPr/>
            </p:nvSpPr>
            <p:spPr bwMode="auto">
              <a:xfrm>
                <a:off x="926" y="2113"/>
                <a:ext cx="145" cy="94"/>
              </a:xfrm>
              <a:custGeom>
                <a:avLst/>
                <a:gdLst/>
                <a:ahLst/>
                <a:cxnLst>
                  <a:cxn ang="0">
                    <a:pos x="5" y="93"/>
                  </a:cxn>
                  <a:cxn ang="0">
                    <a:pos x="14" y="88"/>
                  </a:cxn>
                  <a:cxn ang="0">
                    <a:pos x="20" y="81"/>
                  </a:cxn>
                  <a:cxn ang="0">
                    <a:pos x="23" y="71"/>
                  </a:cxn>
                  <a:cxn ang="0">
                    <a:pos x="25" y="63"/>
                  </a:cxn>
                  <a:cxn ang="0">
                    <a:pos x="29" y="56"/>
                  </a:cxn>
                  <a:cxn ang="0">
                    <a:pos x="34" y="52"/>
                  </a:cxn>
                  <a:cxn ang="0">
                    <a:pos x="41" y="50"/>
                  </a:cxn>
                  <a:cxn ang="0">
                    <a:pos x="47" y="51"/>
                  </a:cxn>
                  <a:cxn ang="0">
                    <a:pos x="52" y="56"/>
                  </a:cxn>
                  <a:cxn ang="0">
                    <a:pos x="56" y="63"/>
                  </a:cxn>
                  <a:cxn ang="0">
                    <a:pos x="54" y="72"/>
                  </a:cxn>
                  <a:cxn ang="0">
                    <a:pos x="49" y="83"/>
                  </a:cxn>
                  <a:cxn ang="0">
                    <a:pos x="60" y="86"/>
                  </a:cxn>
                  <a:cxn ang="0">
                    <a:pos x="61" y="81"/>
                  </a:cxn>
                  <a:cxn ang="0">
                    <a:pos x="67" y="76"/>
                  </a:cxn>
                  <a:cxn ang="0">
                    <a:pos x="72" y="70"/>
                  </a:cxn>
                  <a:cxn ang="0">
                    <a:pos x="74" y="65"/>
                  </a:cxn>
                  <a:cxn ang="0">
                    <a:pos x="75" y="60"/>
                  </a:cxn>
                  <a:cxn ang="0">
                    <a:pos x="79" y="63"/>
                  </a:cxn>
                  <a:cxn ang="0">
                    <a:pos x="84" y="64"/>
                  </a:cxn>
                  <a:cxn ang="0">
                    <a:pos x="89" y="65"/>
                  </a:cxn>
                  <a:cxn ang="0">
                    <a:pos x="93" y="64"/>
                  </a:cxn>
                  <a:cxn ang="0">
                    <a:pos x="97" y="63"/>
                  </a:cxn>
                  <a:cxn ang="0">
                    <a:pos x="100" y="68"/>
                  </a:cxn>
                  <a:cxn ang="0">
                    <a:pos x="105" y="74"/>
                  </a:cxn>
                  <a:cxn ang="0">
                    <a:pos x="111" y="80"/>
                  </a:cxn>
                  <a:cxn ang="0">
                    <a:pos x="117" y="83"/>
                  </a:cxn>
                  <a:cxn ang="0">
                    <a:pos x="124" y="86"/>
                  </a:cxn>
                  <a:cxn ang="0">
                    <a:pos x="132" y="87"/>
                  </a:cxn>
                  <a:cxn ang="0">
                    <a:pos x="138" y="85"/>
                  </a:cxn>
                  <a:cxn ang="0">
                    <a:pos x="143" y="79"/>
                  </a:cxn>
                  <a:cxn ang="0">
                    <a:pos x="144" y="72"/>
                  </a:cxn>
                  <a:cxn ang="0">
                    <a:pos x="142" y="66"/>
                  </a:cxn>
                  <a:cxn ang="0">
                    <a:pos x="139" y="58"/>
                  </a:cxn>
                  <a:cxn ang="0">
                    <a:pos x="137" y="50"/>
                  </a:cxn>
                  <a:cxn ang="0">
                    <a:pos x="134" y="45"/>
                  </a:cxn>
                  <a:cxn ang="0">
                    <a:pos x="127" y="39"/>
                  </a:cxn>
                  <a:cxn ang="0">
                    <a:pos x="121" y="37"/>
                  </a:cxn>
                  <a:cxn ang="0">
                    <a:pos x="115" y="36"/>
                  </a:cxn>
                  <a:cxn ang="0">
                    <a:pos x="111" y="37"/>
                  </a:cxn>
                  <a:cxn ang="0">
                    <a:pos x="106" y="27"/>
                  </a:cxn>
                  <a:cxn ang="0">
                    <a:pos x="98" y="19"/>
                  </a:cxn>
                  <a:cxn ang="0">
                    <a:pos x="85" y="11"/>
                  </a:cxn>
                  <a:cxn ang="0">
                    <a:pos x="69" y="4"/>
                  </a:cxn>
                  <a:cxn ang="0">
                    <a:pos x="53" y="0"/>
                  </a:cxn>
                  <a:cxn ang="0">
                    <a:pos x="41" y="2"/>
                  </a:cxn>
                  <a:cxn ang="0">
                    <a:pos x="39" y="6"/>
                  </a:cxn>
                  <a:cxn ang="0">
                    <a:pos x="36" y="9"/>
                  </a:cxn>
                  <a:cxn ang="0">
                    <a:pos x="30" y="13"/>
                  </a:cxn>
                  <a:cxn ang="0">
                    <a:pos x="22" y="17"/>
                  </a:cxn>
                  <a:cxn ang="0">
                    <a:pos x="16" y="20"/>
                  </a:cxn>
                  <a:cxn ang="0">
                    <a:pos x="12" y="24"/>
                  </a:cxn>
                  <a:cxn ang="0">
                    <a:pos x="8" y="30"/>
                  </a:cxn>
                  <a:cxn ang="0">
                    <a:pos x="5" y="37"/>
                  </a:cxn>
                  <a:cxn ang="0">
                    <a:pos x="5" y="43"/>
                  </a:cxn>
                  <a:cxn ang="0">
                    <a:pos x="3" y="51"/>
                  </a:cxn>
                  <a:cxn ang="0">
                    <a:pos x="0" y="60"/>
                  </a:cxn>
                  <a:cxn ang="0">
                    <a:pos x="0" y="71"/>
                  </a:cxn>
                  <a:cxn ang="0">
                    <a:pos x="0" y="78"/>
                  </a:cxn>
                  <a:cxn ang="0">
                    <a:pos x="2" y="86"/>
                  </a:cxn>
                  <a:cxn ang="0">
                    <a:pos x="5" y="93"/>
                  </a:cxn>
                </a:cxnLst>
                <a:rect l="0" t="0" r="r" b="b"/>
                <a:pathLst>
                  <a:path w="145" h="94">
                    <a:moveTo>
                      <a:pt x="5" y="93"/>
                    </a:moveTo>
                    <a:lnTo>
                      <a:pt x="14" y="88"/>
                    </a:lnTo>
                    <a:lnTo>
                      <a:pt x="20" y="81"/>
                    </a:lnTo>
                    <a:lnTo>
                      <a:pt x="23" y="71"/>
                    </a:lnTo>
                    <a:lnTo>
                      <a:pt x="25" y="63"/>
                    </a:lnTo>
                    <a:lnTo>
                      <a:pt x="29" y="56"/>
                    </a:lnTo>
                    <a:lnTo>
                      <a:pt x="34" y="52"/>
                    </a:lnTo>
                    <a:lnTo>
                      <a:pt x="41" y="50"/>
                    </a:lnTo>
                    <a:lnTo>
                      <a:pt x="47" y="51"/>
                    </a:lnTo>
                    <a:lnTo>
                      <a:pt x="52" y="56"/>
                    </a:lnTo>
                    <a:lnTo>
                      <a:pt x="56" y="63"/>
                    </a:lnTo>
                    <a:lnTo>
                      <a:pt x="54" y="72"/>
                    </a:lnTo>
                    <a:lnTo>
                      <a:pt x="49" y="83"/>
                    </a:lnTo>
                    <a:lnTo>
                      <a:pt x="60" y="86"/>
                    </a:lnTo>
                    <a:lnTo>
                      <a:pt x="61" y="81"/>
                    </a:lnTo>
                    <a:lnTo>
                      <a:pt x="67" y="76"/>
                    </a:lnTo>
                    <a:lnTo>
                      <a:pt x="72" y="70"/>
                    </a:lnTo>
                    <a:lnTo>
                      <a:pt x="74" y="65"/>
                    </a:lnTo>
                    <a:lnTo>
                      <a:pt x="75" y="60"/>
                    </a:lnTo>
                    <a:lnTo>
                      <a:pt x="79" y="63"/>
                    </a:lnTo>
                    <a:lnTo>
                      <a:pt x="84" y="64"/>
                    </a:lnTo>
                    <a:lnTo>
                      <a:pt x="89" y="65"/>
                    </a:lnTo>
                    <a:lnTo>
                      <a:pt x="93" y="64"/>
                    </a:lnTo>
                    <a:lnTo>
                      <a:pt x="97" y="63"/>
                    </a:lnTo>
                    <a:lnTo>
                      <a:pt x="100" y="68"/>
                    </a:lnTo>
                    <a:lnTo>
                      <a:pt x="105" y="74"/>
                    </a:lnTo>
                    <a:lnTo>
                      <a:pt x="111" y="80"/>
                    </a:lnTo>
                    <a:lnTo>
                      <a:pt x="117" y="83"/>
                    </a:lnTo>
                    <a:lnTo>
                      <a:pt x="124" y="86"/>
                    </a:lnTo>
                    <a:lnTo>
                      <a:pt x="132" y="87"/>
                    </a:lnTo>
                    <a:lnTo>
                      <a:pt x="138" y="85"/>
                    </a:lnTo>
                    <a:lnTo>
                      <a:pt x="143" y="79"/>
                    </a:lnTo>
                    <a:lnTo>
                      <a:pt x="144" y="72"/>
                    </a:lnTo>
                    <a:lnTo>
                      <a:pt x="142" y="66"/>
                    </a:lnTo>
                    <a:lnTo>
                      <a:pt x="139" y="58"/>
                    </a:lnTo>
                    <a:lnTo>
                      <a:pt x="137" y="50"/>
                    </a:lnTo>
                    <a:lnTo>
                      <a:pt x="134" y="45"/>
                    </a:lnTo>
                    <a:lnTo>
                      <a:pt x="127" y="39"/>
                    </a:lnTo>
                    <a:lnTo>
                      <a:pt x="121" y="37"/>
                    </a:lnTo>
                    <a:lnTo>
                      <a:pt x="115" y="36"/>
                    </a:lnTo>
                    <a:lnTo>
                      <a:pt x="111" y="37"/>
                    </a:lnTo>
                    <a:lnTo>
                      <a:pt x="106" y="27"/>
                    </a:lnTo>
                    <a:lnTo>
                      <a:pt x="98" y="19"/>
                    </a:lnTo>
                    <a:lnTo>
                      <a:pt x="85" y="11"/>
                    </a:lnTo>
                    <a:lnTo>
                      <a:pt x="69" y="4"/>
                    </a:lnTo>
                    <a:lnTo>
                      <a:pt x="53" y="0"/>
                    </a:lnTo>
                    <a:lnTo>
                      <a:pt x="41" y="2"/>
                    </a:lnTo>
                    <a:lnTo>
                      <a:pt x="39" y="6"/>
                    </a:lnTo>
                    <a:lnTo>
                      <a:pt x="36" y="9"/>
                    </a:lnTo>
                    <a:lnTo>
                      <a:pt x="30" y="13"/>
                    </a:lnTo>
                    <a:lnTo>
                      <a:pt x="22" y="17"/>
                    </a:lnTo>
                    <a:lnTo>
                      <a:pt x="16" y="20"/>
                    </a:lnTo>
                    <a:lnTo>
                      <a:pt x="12" y="24"/>
                    </a:lnTo>
                    <a:lnTo>
                      <a:pt x="8" y="30"/>
                    </a:lnTo>
                    <a:lnTo>
                      <a:pt x="5" y="37"/>
                    </a:lnTo>
                    <a:lnTo>
                      <a:pt x="5" y="43"/>
                    </a:lnTo>
                    <a:lnTo>
                      <a:pt x="3" y="51"/>
                    </a:lnTo>
                    <a:lnTo>
                      <a:pt x="0" y="60"/>
                    </a:lnTo>
                    <a:lnTo>
                      <a:pt x="0" y="71"/>
                    </a:lnTo>
                    <a:lnTo>
                      <a:pt x="0" y="78"/>
                    </a:lnTo>
                    <a:lnTo>
                      <a:pt x="2" y="86"/>
                    </a:lnTo>
                    <a:lnTo>
                      <a:pt x="5" y="93"/>
                    </a:lnTo>
                  </a:path>
                </a:pathLst>
              </a:custGeom>
              <a:solidFill>
                <a:srgbClr val="A0A0A0"/>
              </a:solid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grpSp>
        <p:grpSp>
          <p:nvGrpSpPr>
            <p:cNvPr id="27" name="Group 66"/>
            <p:cNvGrpSpPr>
              <a:grpSpLocks/>
            </p:cNvGrpSpPr>
            <p:nvPr/>
          </p:nvGrpSpPr>
          <p:grpSpPr bwMode="auto">
            <a:xfrm>
              <a:off x="427" y="2820"/>
              <a:ext cx="270" cy="83"/>
              <a:chOff x="427" y="2820"/>
              <a:chExt cx="270" cy="83"/>
            </a:xfrm>
          </p:grpSpPr>
          <p:sp>
            <p:nvSpPr>
              <p:cNvPr id="60" name="Freeform 67"/>
              <p:cNvSpPr>
                <a:spLocks/>
              </p:cNvSpPr>
              <p:nvPr/>
            </p:nvSpPr>
            <p:spPr bwMode="auto">
              <a:xfrm>
                <a:off x="427" y="2820"/>
                <a:ext cx="267" cy="63"/>
              </a:xfrm>
              <a:custGeom>
                <a:avLst/>
                <a:gdLst/>
                <a:ahLst/>
                <a:cxnLst>
                  <a:cxn ang="0">
                    <a:pos x="127" y="0"/>
                  </a:cxn>
                  <a:cxn ang="0">
                    <a:pos x="144" y="2"/>
                  </a:cxn>
                  <a:cxn ang="0">
                    <a:pos x="158" y="7"/>
                  </a:cxn>
                  <a:cxn ang="0">
                    <a:pos x="172" y="13"/>
                  </a:cxn>
                  <a:cxn ang="0">
                    <a:pos x="194" y="20"/>
                  </a:cxn>
                  <a:cxn ang="0">
                    <a:pos x="209" y="20"/>
                  </a:cxn>
                  <a:cxn ang="0">
                    <a:pos x="229" y="24"/>
                  </a:cxn>
                  <a:cxn ang="0">
                    <a:pos x="247" y="29"/>
                  </a:cxn>
                  <a:cxn ang="0">
                    <a:pos x="265" y="36"/>
                  </a:cxn>
                  <a:cxn ang="0">
                    <a:pos x="266" y="45"/>
                  </a:cxn>
                  <a:cxn ang="0">
                    <a:pos x="258" y="54"/>
                  </a:cxn>
                  <a:cxn ang="0">
                    <a:pos x="243" y="61"/>
                  </a:cxn>
                  <a:cxn ang="0">
                    <a:pos x="224" y="62"/>
                  </a:cxn>
                  <a:cxn ang="0">
                    <a:pos x="159" y="62"/>
                  </a:cxn>
                  <a:cxn ang="0">
                    <a:pos x="134" y="61"/>
                  </a:cxn>
                  <a:cxn ang="0">
                    <a:pos x="110" y="59"/>
                  </a:cxn>
                  <a:cxn ang="0">
                    <a:pos x="88" y="52"/>
                  </a:cxn>
                  <a:cxn ang="0">
                    <a:pos x="75" y="49"/>
                  </a:cxn>
                  <a:cxn ang="0">
                    <a:pos x="75" y="57"/>
                  </a:cxn>
                  <a:cxn ang="0">
                    <a:pos x="16" y="58"/>
                  </a:cxn>
                  <a:cxn ang="0">
                    <a:pos x="7" y="50"/>
                  </a:cxn>
                  <a:cxn ang="0">
                    <a:pos x="1" y="36"/>
                  </a:cxn>
                  <a:cxn ang="0">
                    <a:pos x="0" y="26"/>
                  </a:cxn>
                  <a:cxn ang="0">
                    <a:pos x="1" y="12"/>
                  </a:cxn>
                  <a:cxn ang="0">
                    <a:pos x="3" y="2"/>
                  </a:cxn>
                  <a:cxn ang="0">
                    <a:pos x="18" y="2"/>
                  </a:cxn>
                  <a:cxn ang="0">
                    <a:pos x="36" y="8"/>
                  </a:cxn>
                  <a:cxn ang="0">
                    <a:pos x="56" y="15"/>
                  </a:cxn>
                  <a:cxn ang="0">
                    <a:pos x="70" y="15"/>
                  </a:cxn>
                  <a:cxn ang="0">
                    <a:pos x="85" y="12"/>
                  </a:cxn>
                  <a:cxn ang="0">
                    <a:pos x="103" y="8"/>
                  </a:cxn>
                  <a:cxn ang="0">
                    <a:pos x="135" y="13"/>
                  </a:cxn>
                  <a:cxn ang="0">
                    <a:pos x="127" y="0"/>
                  </a:cxn>
                </a:cxnLst>
                <a:rect l="0" t="0" r="r" b="b"/>
                <a:pathLst>
                  <a:path w="267" h="63">
                    <a:moveTo>
                      <a:pt x="127" y="0"/>
                    </a:moveTo>
                    <a:lnTo>
                      <a:pt x="144" y="2"/>
                    </a:lnTo>
                    <a:lnTo>
                      <a:pt x="158" y="7"/>
                    </a:lnTo>
                    <a:lnTo>
                      <a:pt x="172" y="13"/>
                    </a:lnTo>
                    <a:lnTo>
                      <a:pt x="194" y="20"/>
                    </a:lnTo>
                    <a:lnTo>
                      <a:pt x="209" y="20"/>
                    </a:lnTo>
                    <a:lnTo>
                      <a:pt x="229" y="24"/>
                    </a:lnTo>
                    <a:lnTo>
                      <a:pt x="247" y="29"/>
                    </a:lnTo>
                    <a:lnTo>
                      <a:pt x="265" y="36"/>
                    </a:lnTo>
                    <a:lnTo>
                      <a:pt x="266" y="45"/>
                    </a:lnTo>
                    <a:lnTo>
                      <a:pt x="258" y="54"/>
                    </a:lnTo>
                    <a:lnTo>
                      <a:pt x="243" y="61"/>
                    </a:lnTo>
                    <a:lnTo>
                      <a:pt x="224" y="62"/>
                    </a:lnTo>
                    <a:lnTo>
                      <a:pt x="159" y="62"/>
                    </a:lnTo>
                    <a:lnTo>
                      <a:pt x="134" y="61"/>
                    </a:lnTo>
                    <a:lnTo>
                      <a:pt x="110" y="59"/>
                    </a:lnTo>
                    <a:lnTo>
                      <a:pt x="88" y="52"/>
                    </a:lnTo>
                    <a:lnTo>
                      <a:pt x="75" y="49"/>
                    </a:lnTo>
                    <a:lnTo>
                      <a:pt x="75" y="57"/>
                    </a:lnTo>
                    <a:lnTo>
                      <a:pt x="16" y="58"/>
                    </a:lnTo>
                    <a:lnTo>
                      <a:pt x="7" y="50"/>
                    </a:lnTo>
                    <a:lnTo>
                      <a:pt x="1" y="36"/>
                    </a:lnTo>
                    <a:lnTo>
                      <a:pt x="0" y="26"/>
                    </a:lnTo>
                    <a:lnTo>
                      <a:pt x="1" y="12"/>
                    </a:lnTo>
                    <a:lnTo>
                      <a:pt x="3" y="2"/>
                    </a:lnTo>
                    <a:lnTo>
                      <a:pt x="18" y="2"/>
                    </a:lnTo>
                    <a:lnTo>
                      <a:pt x="36" y="8"/>
                    </a:lnTo>
                    <a:lnTo>
                      <a:pt x="56" y="15"/>
                    </a:lnTo>
                    <a:lnTo>
                      <a:pt x="70" y="15"/>
                    </a:lnTo>
                    <a:lnTo>
                      <a:pt x="85" y="12"/>
                    </a:lnTo>
                    <a:lnTo>
                      <a:pt x="103" y="8"/>
                    </a:lnTo>
                    <a:lnTo>
                      <a:pt x="135" y="13"/>
                    </a:lnTo>
                    <a:lnTo>
                      <a:pt x="127" y="0"/>
                    </a:lnTo>
                  </a:path>
                </a:pathLst>
              </a:custGeom>
              <a:solidFill>
                <a:srgbClr val="606060"/>
              </a:solid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sp>
            <p:nvSpPr>
              <p:cNvPr id="61" name="Freeform 68"/>
              <p:cNvSpPr>
                <a:spLocks/>
              </p:cNvSpPr>
              <p:nvPr/>
            </p:nvSpPr>
            <p:spPr bwMode="auto">
              <a:xfrm>
                <a:off x="430" y="2839"/>
                <a:ext cx="267" cy="64"/>
              </a:xfrm>
              <a:custGeom>
                <a:avLst/>
                <a:gdLst/>
                <a:ahLst/>
                <a:cxnLst>
                  <a:cxn ang="0">
                    <a:pos x="127" y="0"/>
                  </a:cxn>
                  <a:cxn ang="0">
                    <a:pos x="144" y="3"/>
                  </a:cxn>
                  <a:cxn ang="0">
                    <a:pos x="158" y="8"/>
                  </a:cxn>
                  <a:cxn ang="0">
                    <a:pos x="173" y="14"/>
                  </a:cxn>
                  <a:cxn ang="0">
                    <a:pos x="194" y="20"/>
                  </a:cxn>
                  <a:cxn ang="0">
                    <a:pos x="209" y="20"/>
                  </a:cxn>
                  <a:cxn ang="0">
                    <a:pos x="230" y="25"/>
                  </a:cxn>
                  <a:cxn ang="0">
                    <a:pos x="247" y="30"/>
                  </a:cxn>
                  <a:cxn ang="0">
                    <a:pos x="265" y="37"/>
                  </a:cxn>
                  <a:cxn ang="0">
                    <a:pos x="266" y="45"/>
                  </a:cxn>
                  <a:cxn ang="0">
                    <a:pos x="259" y="55"/>
                  </a:cxn>
                  <a:cxn ang="0">
                    <a:pos x="243" y="61"/>
                  </a:cxn>
                  <a:cxn ang="0">
                    <a:pos x="224" y="62"/>
                  </a:cxn>
                  <a:cxn ang="0">
                    <a:pos x="159" y="63"/>
                  </a:cxn>
                  <a:cxn ang="0">
                    <a:pos x="134" y="61"/>
                  </a:cxn>
                  <a:cxn ang="0">
                    <a:pos x="111" y="58"/>
                  </a:cxn>
                  <a:cxn ang="0">
                    <a:pos x="89" y="53"/>
                  </a:cxn>
                  <a:cxn ang="0">
                    <a:pos x="76" y="50"/>
                  </a:cxn>
                  <a:cxn ang="0">
                    <a:pos x="76" y="57"/>
                  </a:cxn>
                  <a:cxn ang="0">
                    <a:pos x="16" y="58"/>
                  </a:cxn>
                  <a:cxn ang="0">
                    <a:pos x="7" y="50"/>
                  </a:cxn>
                  <a:cxn ang="0">
                    <a:pos x="2" y="37"/>
                  </a:cxn>
                  <a:cxn ang="0">
                    <a:pos x="0" y="27"/>
                  </a:cxn>
                  <a:cxn ang="0">
                    <a:pos x="2" y="13"/>
                  </a:cxn>
                  <a:cxn ang="0">
                    <a:pos x="4" y="2"/>
                  </a:cxn>
                  <a:cxn ang="0">
                    <a:pos x="18" y="2"/>
                  </a:cxn>
                  <a:cxn ang="0">
                    <a:pos x="36" y="9"/>
                  </a:cxn>
                  <a:cxn ang="0">
                    <a:pos x="56" y="15"/>
                  </a:cxn>
                  <a:cxn ang="0">
                    <a:pos x="70" y="16"/>
                  </a:cxn>
                  <a:cxn ang="0">
                    <a:pos x="86" y="13"/>
                  </a:cxn>
                  <a:cxn ang="0">
                    <a:pos x="103" y="9"/>
                  </a:cxn>
                  <a:cxn ang="0">
                    <a:pos x="135" y="14"/>
                  </a:cxn>
                  <a:cxn ang="0">
                    <a:pos x="127" y="0"/>
                  </a:cxn>
                </a:cxnLst>
                <a:rect l="0" t="0" r="r" b="b"/>
                <a:pathLst>
                  <a:path w="267" h="64">
                    <a:moveTo>
                      <a:pt x="127" y="0"/>
                    </a:moveTo>
                    <a:lnTo>
                      <a:pt x="144" y="3"/>
                    </a:lnTo>
                    <a:lnTo>
                      <a:pt x="158" y="8"/>
                    </a:lnTo>
                    <a:lnTo>
                      <a:pt x="173" y="14"/>
                    </a:lnTo>
                    <a:lnTo>
                      <a:pt x="194" y="20"/>
                    </a:lnTo>
                    <a:lnTo>
                      <a:pt x="209" y="20"/>
                    </a:lnTo>
                    <a:lnTo>
                      <a:pt x="230" y="25"/>
                    </a:lnTo>
                    <a:lnTo>
                      <a:pt x="247" y="30"/>
                    </a:lnTo>
                    <a:lnTo>
                      <a:pt x="265" y="37"/>
                    </a:lnTo>
                    <a:lnTo>
                      <a:pt x="266" y="45"/>
                    </a:lnTo>
                    <a:lnTo>
                      <a:pt x="259" y="55"/>
                    </a:lnTo>
                    <a:lnTo>
                      <a:pt x="243" y="61"/>
                    </a:lnTo>
                    <a:lnTo>
                      <a:pt x="224" y="62"/>
                    </a:lnTo>
                    <a:lnTo>
                      <a:pt x="159" y="63"/>
                    </a:lnTo>
                    <a:lnTo>
                      <a:pt x="134" y="61"/>
                    </a:lnTo>
                    <a:lnTo>
                      <a:pt x="111" y="58"/>
                    </a:lnTo>
                    <a:lnTo>
                      <a:pt x="89" y="53"/>
                    </a:lnTo>
                    <a:lnTo>
                      <a:pt x="76" y="50"/>
                    </a:lnTo>
                    <a:lnTo>
                      <a:pt x="76" y="57"/>
                    </a:lnTo>
                    <a:lnTo>
                      <a:pt x="16" y="58"/>
                    </a:lnTo>
                    <a:lnTo>
                      <a:pt x="7" y="50"/>
                    </a:lnTo>
                    <a:lnTo>
                      <a:pt x="2" y="37"/>
                    </a:lnTo>
                    <a:lnTo>
                      <a:pt x="0" y="27"/>
                    </a:lnTo>
                    <a:lnTo>
                      <a:pt x="2" y="13"/>
                    </a:lnTo>
                    <a:lnTo>
                      <a:pt x="4" y="2"/>
                    </a:lnTo>
                    <a:lnTo>
                      <a:pt x="18" y="2"/>
                    </a:lnTo>
                    <a:lnTo>
                      <a:pt x="36" y="9"/>
                    </a:lnTo>
                    <a:lnTo>
                      <a:pt x="56" y="15"/>
                    </a:lnTo>
                    <a:lnTo>
                      <a:pt x="70" y="16"/>
                    </a:lnTo>
                    <a:lnTo>
                      <a:pt x="86" y="13"/>
                    </a:lnTo>
                    <a:lnTo>
                      <a:pt x="103" y="9"/>
                    </a:lnTo>
                    <a:lnTo>
                      <a:pt x="135" y="14"/>
                    </a:lnTo>
                    <a:lnTo>
                      <a:pt x="127" y="0"/>
                    </a:lnTo>
                  </a:path>
                </a:pathLst>
              </a:custGeom>
              <a:solidFill>
                <a:srgbClr val="808080"/>
              </a:solid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grpSp>
        <p:grpSp>
          <p:nvGrpSpPr>
            <p:cNvPr id="28" name="Group 69"/>
            <p:cNvGrpSpPr>
              <a:grpSpLocks/>
            </p:cNvGrpSpPr>
            <p:nvPr/>
          </p:nvGrpSpPr>
          <p:grpSpPr bwMode="auto">
            <a:xfrm>
              <a:off x="350" y="2093"/>
              <a:ext cx="212" cy="769"/>
              <a:chOff x="350" y="2093"/>
              <a:chExt cx="212" cy="769"/>
            </a:xfrm>
          </p:grpSpPr>
          <p:sp>
            <p:nvSpPr>
              <p:cNvPr id="58" name="Freeform 70"/>
              <p:cNvSpPr>
                <a:spLocks/>
              </p:cNvSpPr>
              <p:nvPr/>
            </p:nvSpPr>
            <p:spPr bwMode="auto">
              <a:xfrm>
                <a:off x="350" y="2093"/>
                <a:ext cx="212" cy="769"/>
              </a:xfrm>
              <a:custGeom>
                <a:avLst/>
                <a:gdLst/>
                <a:ahLst/>
                <a:cxnLst>
                  <a:cxn ang="0">
                    <a:pos x="60" y="0"/>
                  </a:cxn>
                  <a:cxn ang="0">
                    <a:pos x="82" y="32"/>
                  </a:cxn>
                  <a:cxn ang="0">
                    <a:pos x="99" y="62"/>
                  </a:cxn>
                  <a:cxn ang="0">
                    <a:pos x="107" y="85"/>
                  </a:cxn>
                  <a:cxn ang="0">
                    <a:pos x="151" y="180"/>
                  </a:cxn>
                  <a:cxn ang="0">
                    <a:pos x="169" y="237"/>
                  </a:cxn>
                  <a:cxn ang="0">
                    <a:pos x="171" y="292"/>
                  </a:cxn>
                  <a:cxn ang="0">
                    <a:pos x="174" y="370"/>
                  </a:cxn>
                  <a:cxn ang="0">
                    <a:pos x="176" y="413"/>
                  </a:cxn>
                  <a:cxn ang="0">
                    <a:pos x="185" y="446"/>
                  </a:cxn>
                  <a:cxn ang="0">
                    <a:pos x="190" y="475"/>
                  </a:cxn>
                  <a:cxn ang="0">
                    <a:pos x="189" y="503"/>
                  </a:cxn>
                  <a:cxn ang="0">
                    <a:pos x="182" y="523"/>
                  </a:cxn>
                  <a:cxn ang="0">
                    <a:pos x="179" y="548"/>
                  </a:cxn>
                  <a:cxn ang="0">
                    <a:pos x="181" y="588"/>
                  </a:cxn>
                  <a:cxn ang="0">
                    <a:pos x="182" y="656"/>
                  </a:cxn>
                  <a:cxn ang="0">
                    <a:pos x="186" y="688"/>
                  </a:cxn>
                  <a:cxn ang="0">
                    <a:pos x="197" y="718"/>
                  </a:cxn>
                  <a:cxn ang="0">
                    <a:pos x="211" y="748"/>
                  </a:cxn>
                  <a:cxn ang="0">
                    <a:pos x="184" y="758"/>
                  </a:cxn>
                  <a:cxn ang="0">
                    <a:pos x="154" y="768"/>
                  </a:cxn>
                  <a:cxn ang="0">
                    <a:pos x="131" y="766"/>
                  </a:cxn>
                  <a:cxn ang="0">
                    <a:pos x="86" y="755"/>
                  </a:cxn>
                  <a:cxn ang="0">
                    <a:pos x="81" y="719"/>
                  </a:cxn>
                  <a:cxn ang="0">
                    <a:pos x="77" y="688"/>
                  </a:cxn>
                  <a:cxn ang="0">
                    <a:pos x="79" y="666"/>
                  </a:cxn>
                  <a:cxn ang="0">
                    <a:pos x="83" y="636"/>
                  </a:cxn>
                  <a:cxn ang="0">
                    <a:pos x="79" y="608"/>
                  </a:cxn>
                  <a:cxn ang="0">
                    <a:pos x="69" y="580"/>
                  </a:cxn>
                  <a:cxn ang="0">
                    <a:pos x="62" y="560"/>
                  </a:cxn>
                  <a:cxn ang="0">
                    <a:pos x="60" y="528"/>
                  </a:cxn>
                  <a:cxn ang="0">
                    <a:pos x="55" y="511"/>
                  </a:cxn>
                  <a:cxn ang="0">
                    <a:pos x="50" y="448"/>
                  </a:cxn>
                  <a:cxn ang="0">
                    <a:pos x="42" y="398"/>
                  </a:cxn>
                  <a:cxn ang="0">
                    <a:pos x="37" y="360"/>
                  </a:cxn>
                  <a:cxn ang="0">
                    <a:pos x="30" y="345"/>
                  </a:cxn>
                  <a:cxn ang="0">
                    <a:pos x="22" y="304"/>
                  </a:cxn>
                  <a:cxn ang="0">
                    <a:pos x="16" y="255"/>
                  </a:cxn>
                  <a:cxn ang="0">
                    <a:pos x="18" y="212"/>
                  </a:cxn>
                  <a:cxn ang="0">
                    <a:pos x="17" y="185"/>
                  </a:cxn>
                  <a:cxn ang="0">
                    <a:pos x="10" y="150"/>
                  </a:cxn>
                  <a:cxn ang="0">
                    <a:pos x="7" y="117"/>
                  </a:cxn>
                  <a:cxn ang="0">
                    <a:pos x="4" y="78"/>
                  </a:cxn>
                  <a:cxn ang="0">
                    <a:pos x="0" y="45"/>
                  </a:cxn>
                  <a:cxn ang="0">
                    <a:pos x="6" y="26"/>
                  </a:cxn>
                  <a:cxn ang="0">
                    <a:pos x="17" y="13"/>
                  </a:cxn>
                  <a:cxn ang="0">
                    <a:pos x="36" y="3"/>
                  </a:cxn>
                  <a:cxn ang="0">
                    <a:pos x="60" y="0"/>
                  </a:cxn>
                </a:cxnLst>
                <a:rect l="0" t="0" r="r" b="b"/>
                <a:pathLst>
                  <a:path w="212" h="769">
                    <a:moveTo>
                      <a:pt x="60" y="0"/>
                    </a:moveTo>
                    <a:lnTo>
                      <a:pt x="82" y="32"/>
                    </a:lnTo>
                    <a:lnTo>
                      <a:pt x="99" y="62"/>
                    </a:lnTo>
                    <a:lnTo>
                      <a:pt x="107" y="85"/>
                    </a:lnTo>
                    <a:lnTo>
                      <a:pt x="151" y="180"/>
                    </a:lnTo>
                    <a:lnTo>
                      <a:pt x="169" y="237"/>
                    </a:lnTo>
                    <a:lnTo>
                      <a:pt x="171" y="292"/>
                    </a:lnTo>
                    <a:lnTo>
                      <a:pt x="174" y="370"/>
                    </a:lnTo>
                    <a:lnTo>
                      <a:pt x="176" y="413"/>
                    </a:lnTo>
                    <a:lnTo>
                      <a:pt x="185" y="446"/>
                    </a:lnTo>
                    <a:lnTo>
                      <a:pt x="190" y="475"/>
                    </a:lnTo>
                    <a:lnTo>
                      <a:pt x="189" y="503"/>
                    </a:lnTo>
                    <a:lnTo>
                      <a:pt x="182" y="523"/>
                    </a:lnTo>
                    <a:lnTo>
                      <a:pt x="179" y="548"/>
                    </a:lnTo>
                    <a:lnTo>
                      <a:pt x="181" y="588"/>
                    </a:lnTo>
                    <a:lnTo>
                      <a:pt x="182" y="656"/>
                    </a:lnTo>
                    <a:lnTo>
                      <a:pt x="186" y="688"/>
                    </a:lnTo>
                    <a:lnTo>
                      <a:pt x="197" y="718"/>
                    </a:lnTo>
                    <a:lnTo>
                      <a:pt x="211" y="748"/>
                    </a:lnTo>
                    <a:lnTo>
                      <a:pt x="184" y="758"/>
                    </a:lnTo>
                    <a:lnTo>
                      <a:pt x="154" y="768"/>
                    </a:lnTo>
                    <a:lnTo>
                      <a:pt x="131" y="766"/>
                    </a:lnTo>
                    <a:lnTo>
                      <a:pt x="86" y="755"/>
                    </a:lnTo>
                    <a:lnTo>
                      <a:pt x="81" y="719"/>
                    </a:lnTo>
                    <a:lnTo>
                      <a:pt x="77" y="688"/>
                    </a:lnTo>
                    <a:lnTo>
                      <a:pt x="79" y="666"/>
                    </a:lnTo>
                    <a:lnTo>
                      <a:pt x="83" y="636"/>
                    </a:lnTo>
                    <a:lnTo>
                      <a:pt x="79" y="608"/>
                    </a:lnTo>
                    <a:lnTo>
                      <a:pt x="69" y="580"/>
                    </a:lnTo>
                    <a:lnTo>
                      <a:pt x="62" y="560"/>
                    </a:lnTo>
                    <a:lnTo>
                      <a:pt x="60" y="528"/>
                    </a:lnTo>
                    <a:lnTo>
                      <a:pt x="55" y="511"/>
                    </a:lnTo>
                    <a:lnTo>
                      <a:pt x="50" y="448"/>
                    </a:lnTo>
                    <a:lnTo>
                      <a:pt x="42" y="398"/>
                    </a:lnTo>
                    <a:lnTo>
                      <a:pt x="37" y="360"/>
                    </a:lnTo>
                    <a:lnTo>
                      <a:pt x="30" y="345"/>
                    </a:lnTo>
                    <a:lnTo>
                      <a:pt x="22" y="304"/>
                    </a:lnTo>
                    <a:lnTo>
                      <a:pt x="16" y="255"/>
                    </a:lnTo>
                    <a:lnTo>
                      <a:pt x="18" y="212"/>
                    </a:lnTo>
                    <a:lnTo>
                      <a:pt x="17" y="185"/>
                    </a:lnTo>
                    <a:lnTo>
                      <a:pt x="10" y="150"/>
                    </a:lnTo>
                    <a:lnTo>
                      <a:pt x="7" y="117"/>
                    </a:lnTo>
                    <a:lnTo>
                      <a:pt x="4" y="78"/>
                    </a:lnTo>
                    <a:lnTo>
                      <a:pt x="0" y="45"/>
                    </a:lnTo>
                    <a:lnTo>
                      <a:pt x="6" y="26"/>
                    </a:lnTo>
                    <a:lnTo>
                      <a:pt x="17" y="13"/>
                    </a:lnTo>
                    <a:lnTo>
                      <a:pt x="36" y="3"/>
                    </a:lnTo>
                    <a:lnTo>
                      <a:pt x="60" y="0"/>
                    </a:lnTo>
                  </a:path>
                </a:pathLst>
              </a:custGeom>
              <a:solidFill>
                <a:srgbClr val="0000FF"/>
              </a:solid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sp>
            <p:nvSpPr>
              <p:cNvPr id="59" name="Freeform 71"/>
              <p:cNvSpPr>
                <a:spLocks/>
              </p:cNvSpPr>
              <p:nvPr/>
            </p:nvSpPr>
            <p:spPr bwMode="auto">
              <a:xfrm>
                <a:off x="377" y="2305"/>
                <a:ext cx="53" cy="319"/>
              </a:xfrm>
              <a:custGeom>
                <a:avLst/>
                <a:gdLst/>
                <a:ahLst/>
                <a:cxnLst>
                  <a:cxn ang="0">
                    <a:pos x="40" y="318"/>
                  </a:cxn>
                  <a:cxn ang="0">
                    <a:pos x="40" y="276"/>
                  </a:cxn>
                  <a:cxn ang="0">
                    <a:pos x="47" y="253"/>
                  </a:cxn>
                  <a:cxn ang="0">
                    <a:pos x="52" y="233"/>
                  </a:cxn>
                  <a:cxn ang="0">
                    <a:pos x="40" y="211"/>
                  </a:cxn>
                  <a:cxn ang="0">
                    <a:pos x="40" y="201"/>
                  </a:cxn>
                  <a:cxn ang="0">
                    <a:pos x="35" y="183"/>
                  </a:cxn>
                  <a:cxn ang="0">
                    <a:pos x="28" y="168"/>
                  </a:cxn>
                  <a:cxn ang="0">
                    <a:pos x="30" y="145"/>
                  </a:cxn>
                  <a:cxn ang="0">
                    <a:pos x="20" y="133"/>
                  </a:cxn>
                  <a:cxn ang="0">
                    <a:pos x="15" y="110"/>
                  </a:cxn>
                  <a:cxn ang="0">
                    <a:pos x="15" y="85"/>
                  </a:cxn>
                  <a:cxn ang="0">
                    <a:pos x="13" y="60"/>
                  </a:cxn>
                  <a:cxn ang="0">
                    <a:pos x="5" y="35"/>
                  </a:cxn>
                  <a:cxn ang="0">
                    <a:pos x="0" y="8"/>
                  </a:cxn>
                  <a:cxn ang="0">
                    <a:pos x="0" y="0"/>
                  </a:cxn>
                </a:cxnLst>
                <a:rect l="0" t="0" r="r" b="b"/>
                <a:pathLst>
                  <a:path w="53" h="319">
                    <a:moveTo>
                      <a:pt x="40" y="318"/>
                    </a:moveTo>
                    <a:lnTo>
                      <a:pt x="40" y="276"/>
                    </a:lnTo>
                    <a:lnTo>
                      <a:pt x="47" y="253"/>
                    </a:lnTo>
                    <a:lnTo>
                      <a:pt x="52" y="233"/>
                    </a:lnTo>
                    <a:lnTo>
                      <a:pt x="40" y="211"/>
                    </a:lnTo>
                    <a:lnTo>
                      <a:pt x="40" y="201"/>
                    </a:lnTo>
                    <a:lnTo>
                      <a:pt x="35" y="183"/>
                    </a:lnTo>
                    <a:lnTo>
                      <a:pt x="28" y="168"/>
                    </a:lnTo>
                    <a:lnTo>
                      <a:pt x="30" y="145"/>
                    </a:lnTo>
                    <a:lnTo>
                      <a:pt x="20" y="133"/>
                    </a:lnTo>
                    <a:lnTo>
                      <a:pt x="15" y="110"/>
                    </a:lnTo>
                    <a:lnTo>
                      <a:pt x="15" y="85"/>
                    </a:lnTo>
                    <a:lnTo>
                      <a:pt x="13" y="60"/>
                    </a:lnTo>
                    <a:lnTo>
                      <a:pt x="5" y="35"/>
                    </a:lnTo>
                    <a:lnTo>
                      <a:pt x="0" y="8"/>
                    </a:lnTo>
                    <a:lnTo>
                      <a:pt x="0" y="0"/>
                    </a:lnTo>
                  </a:path>
                </a:pathLst>
              </a:custGeom>
              <a:no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grpSp>
        <p:grpSp>
          <p:nvGrpSpPr>
            <p:cNvPr id="29" name="Group 72"/>
            <p:cNvGrpSpPr>
              <a:grpSpLocks/>
            </p:cNvGrpSpPr>
            <p:nvPr/>
          </p:nvGrpSpPr>
          <p:grpSpPr bwMode="auto">
            <a:xfrm>
              <a:off x="392" y="2050"/>
              <a:ext cx="543" cy="419"/>
              <a:chOff x="392" y="2050"/>
              <a:chExt cx="543" cy="419"/>
            </a:xfrm>
          </p:grpSpPr>
          <p:sp>
            <p:nvSpPr>
              <p:cNvPr id="35" name="Freeform 73"/>
              <p:cNvSpPr>
                <a:spLocks/>
              </p:cNvSpPr>
              <p:nvPr/>
            </p:nvSpPr>
            <p:spPr bwMode="auto">
              <a:xfrm>
                <a:off x="720" y="2323"/>
                <a:ext cx="200" cy="112"/>
              </a:xfrm>
              <a:custGeom>
                <a:avLst/>
                <a:gdLst/>
                <a:ahLst/>
                <a:cxnLst>
                  <a:cxn ang="0">
                    <a:pos x="169" y="0"/>
                  </a:cxn>
                  <a:cxn ang="0">
                    <a:pos x="196" y="20"/>
                  </a:cxn>
                  <a:cxn ang="0">
                    <a:pos x="199" y="30"/>
                  </a:cxn>
                  <a:cxn ang="0">
                    <a:pos x="197" y="45"/>
                  </a:cxn>
                  <a:cxn ang="0">
                    <a:pos x="192" y="57"/>
                  </a:cxn>
                  <a:cxn ang="0">
                    <a:pos x="184" y="69"/>
                  </a:cxn>
                  <a:cxn ang="0">
                    <a:pos x="168" y="81"/>
                  </a:cxn>
                  <a:cxn ang="0">
                    <a:pos x="148" y="92"/>
                  </a:cxn>
                  <a:cxn ang="0">
                    <a:pos x="122" y="103"/>
                  </a:cxn>
                  <a:cxn ang="0">
                    <a:pos x="97" y="109"/>
                  </a:cxn>
                  <a:cxn ang="0">
                    <a:pos x="70" y="111"/>
                  </a:cxn>
                  <a:cxn ang="0">
                    <a:pos x="47" y="110"/>
                  </a:cxn>
                  <a:cxn ang="0">
                    <a:pos x="25" y="100"/>
                  </a:cxn>
                  <a:cxn ang="0">
                    <a:pos x="0" y="87"/>
                  </a:cxn>
                  <a:cxn ang="0">
                    <a:pos x="35" y="95"/>
                  </a:cxn>
                  <a:cxn ang="0">
                    <a:pos x="72" y="97"/>
                  </a:cxn>
                  <a:cxn ang="0">
                    <a:pos x="100" y="87"/>
                  </a:cxn>
                  <a:cxn ang="0">
                    <a:pos x="132" y="72"/>
                  </a:cxn>
                  <a:cxn ang="0">
                    <a:pos x="154" y="50"/>
                  </a:cxn>
                  <a:cxn ang="0">
                    <a:pos x="169" y="0"/>
                  </a:cxn>
                </a:cxnLst>
                <a:rect l="0" t="0" r="r" b="b"/>
                <a:pathLst>
                  <a:path w="200" h="112">
                    <a:moveTo>
                      <a:pt x="169" y="0"/>
                    </a:moveTo>
                    <a:lnTo>
                      <a:pt x="196" y="20"/>
                    </a:lnTo>
                    <a:lnTo>
                      <a:pt x="199" y="30"/>
                    </a:lnTo>
                    <a:lnTo>
                      <a:pt x="197" y="45"/>
                    </a:lnTo>
                    <a:lnTo>
                      <a:pt x="192" y="57"/>
                    </a:lnTo>
                    <a:lnTo>
                      <a:pt x="184" y="69"/>
                    </a:lnTo>
                    <a:lnTo>
                      <a:pt x="168" y="81"/>
                    </a:lnTo>
                    <a:lnTo>
                      <a:pt x="148" y="92"/>
                    </a:lnTo>
                    <a:lnTo>
                      <a:pt x="122" y="103"/>
                    </a:lnTo>
                    <a:lnTo>
                      <a:pt x="97" y="109"/>
                    </a:lnTo>
                    <a:lnTo>
                      <a:pt x="70" y="111"/>
                    </a:lnTo>
                    <a:lnTo>
                      <a:pt x="47" y="110"/>
                    </a:lnTo>
                    <a:lnTo>
                      <a:pt x="25" y="100"/>
                    </a:lnTo>
                    <a:lnTo>
                      <a:pt x="0" y="87"/>
                    </a:lnTo>
                    <a:lnTo>
                      <a:pt x="35" y="95"/>
                    </a:lnTo>
                    <a:lnTo>
                      <a:pt x="72" y="97"/>
                    </a:lnTo>
                    <a:lnTo>
                      <a:pt x="100" y="87"/>
                    </a:lnTo>
                    <a:lnTo>
                      <a:pt x="132" y="72"/>
                    </a:lnTo>
                    <a:lnTo>
                      <a:pt x="154" y="50"/>
                    </a:lnTo>
                    <a:lnTo>
                      <a:pt x="169" y="0"/>
                    </a:lnTo>
                  </a:path>
                </a:pathLst>
              </a:custGeom>
              <a:solidFill>
                <a:srgbClr val="000080"/>
              </a:solid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sp>
            <p:nvSpPr>
              <p:cNvPr id="36" name="Freeform 74"/>
              <p:cNvSpPr>
                <a:spLocks/>
              </p:cNvSpPr>
              <p:nvPr/>
            </p:nvSpPr>
            <p:spPr bwMode="auto">
              <a:xfrm>
                <a:off x="849" y="2323"/>
                <a:ext cx="86" cy="86"/>
              </a:xfrm>
              <a:custGeom>
                <a:avLst/>
                <a:gdLst/>
                <a:ahLst/>
                <a:cxnLst>
                  <a:cxn ang="0">
                    <a:pos x="65" y="2"/>
                  </a:cxn>
                  <a:cxn ang="0">
                    <a:pos x="79" y="0"/>
                  </a:cxn>
                  <a:cxn ang="0">
                    <a:pos x="83" y="5"/>
                  </a:cxn>
                  <a:cxn ang="0">
                    <a:pos x="85" y="13"/>
                  </a:cxn>
                  <a:cxn ang="0">
                    <a:pos x="81" y="24"/>
                  </a:cxn>
                  <a:cxn ang="0">
                    <a:pos x="72" y="30"/>
                  </a:cxn>
                  <a:cxn ang="0">
                    <a:pos x="62" y="31"/>
                  </a:cxn>
                  <a:cxn ang="0">
                    <a:pos x="52" y="55"/>
                  </a:cxn>
                  <a:cxn ang="0">
                    <a:pos x="29" y="70"/>
                  </a:cxn>
                  <a:cxn ang="0">
                    <a:pos x="14" y="80"/>
                  </a:cxn>
                  <a:cxn ang="0">
                    <a:pos x="0" y="85"/>
                  </a:cxn>
                  <a:cxn ang="0">
                    <a:pos x="17" y="64"/>
                  </a:cxn>
                  <a:cxn ang="0">
                    <a:pos x="28" y="53"/>
                  </a:cxn>
                  <a:cxn ang="0">
                    <a:pos x="38" y="39"/>
                  </a:cxn>
                  <a:cxn ang="0">
                    <a:pos x="53" y="20"/>
                  </a:cxn>
                  <a:cxn ang="0">
                    <a:pos x="58" y="16"/>
                  </a:cxn>
                  <a:cxn ang="0">
                    <a:pos x="60" y="11"/>
                  </a:cxn>
                  <a:cxn ang="0">
                    <a:pos x="61" y="7"/>
                  </a:cxn>
                  <a:cxn ang="0">
                    <a:pos x="65" y="2"/>
                  </a:cxn>
                </a:cxnLst>
                <a:rect l="0" t="0" r="r" b="b"/>
                <a:pathLst>
                  <a:path w="86" h="86">
                    <a:moveTo>
                      <a:pt x="65" y="2"/>
                    </a:moveTo>
                    <a:lnTo>
                      <a:pt x="79" y="0"/>
                    </a:lnTo>
                    <a:lnTo>
                      <a:pt x="83" y="5"/>
                    </a:lnTo>
                    <a:lnTo>
                      <a:pt x="85" y="13"/>
                    </a:lnTo>
                    <a:lnTo>
                      <a:pt x="81" y="24"/>
                    </a:lnTo>
                    <a:lnTo>
                      <a:pt x="72" y="30"/>
                    </a:lnTo>
                    <a:lnTo>
                      <a:pt x="62" y="31"/>
                    </a:lnTo>
                    <a:lnTo>
                      <a:pt x="52" y="55"/>
                    </a:lnTo>
                    <a:lnTo>
                      <a:pt x="29" y="70"/>
                    </a:lnTo>
                    <a:lnTo>
                      <a:pt x="14" y="80"/>
                    </a:lnTo>
                    <a:lnTo>
                      <a:pt x="0" y="85"/>
                    </a:lnTo>
                    <a:lnTo>
                      <a:pt x="17" y="64"/>
                    </a:lnTo>
                    <a:lnTo>
                      <a:pt x="28" y="53"/>
                    </a:lnTo>
                    <a:lnTo>
                      <a:pt x="38" y="39"/>
                    </a:lnTo>
                    <a:lnTo>
                      <a:pt x="53" y="20"/>
                    </a:lnTo>
                    <a:lnTo>
                      <a:pt x="58" y="16"/>
                    </a:lnTo>
                    <a:lnTo>
                      <a:pt x="60" y="11"/>
                    </a:lnTo>
                    <a:lnTo>
                      <a:pt x="61" y="7"/>
                    </a:lnTo>
                    <a:lnTo>
                      <a:pt x="65" y="2"/>
                    </a:lnTo>
                  </a:path>
                </a:pathLst>
              </a:custGeom>
              <a:solidFill>
                <a:srgbClr val="FF0000"/>
              </a:solid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grpSp>
            <p:nvGrpSpPr>
              <p:cNvPr id="30" name="Group 75"/>
              <p:cNvGrpSpPr>
                <a:grpSpLocks/>
              </p:cNvGrpSpPr>
              <p:nvPr/>
            </p:nvGrpSpPr>
            <p:grpSpPr bwMode="auto">
              <a:xfrm>
                <a:off x="392" y="2050"/>
                <a:ext cx="538" cy="419"/>
                <a:chOff x="392" y="2050"/>
                <a:chExt cx="538" cy="419"/>
              </a:xfrm>
            </p:grpSpPr>
            <p:grpSp>
              <p:nvGrpSpPr>
                <p:cNvPr id="31" name="Group 76"/>
                <p:cNvGrpSpPr>
                  <a:grpSpLocks/>
                </p:cNvGrpSpPr>
                <p:nvPr/>
              </p:nvGrpSpPr>
              <p:grpSpPr bwMode="auto">
                <a:xfrm>
                  <a:off x="392" y="2050"/>
                  <a:ext cx="538" cy="419"/>
                  <a:chOff x="392" y="2050"/>
                  <a:chExt cx="538" cy="419"/>
                </a:xfrm>
              </p:grpSpPr>
              <p:grpSp>
                <p:nvGrpSpPr>
                  <p:cNvPr id="200704" name="Group 77"/>
                  <p:cNvGrpSpPr>
                    <a:grpSpLocks/>
                  </p:cNvGrpSpPr>
                  <p:nvPr/>
                </p:nvGrpSpPr>
                <p:grpSpPr bwMode="auto">
                  <a:xfrm>
                    <a:off x="392" y="2050"/>
                    <a:ext cx="538" cy="419"/>
                    <a:chOff x="392" y="2050"/>
                    <a:chExt cx="538" cy="419"/>
                  </a:xfrm>
                </p:grpSpPr>
                <p:grpSp>
                  <p:nvGrpSpPr>
                    <p:cNvPr id="200705" name="Group 78"/>
                    <p:cNvGrpSpPr>
                      <a:grpSpLocks/>
                    </p:cNvGrpSpPr>
                    <p:nvPr/>
                  </p:nvGrpSpPr>
                  <p:grpSpPr bwMode="auto">
                    <a:xfrm>
                      <a:off x="485" y="2050"/>
                      <a:ext cx="90" cy="124"/>
                      <a:chOff x="485" y="2050"/>
                      <a:chExt cx="90" cy="124"/>
                    </a:xfrm>
                  </p:grpSpPr>
                  <p:sp>
                    <p:nvSpPr>
                      <p:cNvPr id="54" name="Freeform 79"/>
                      <p:cNvSpPr>
                        <a:spLocks/>
                      </p:cNvSpPr>
                      <p:nvPr/>
                    </p:nvSpPr>
                    <p:spPr bwMode="auto">
                      <a:xfrm>
                        <a:off x="485" y="2050"/>
                        <a:ext cx="90" cy="124"/>
                      </a:xfrm>
                      <a:custGeom>
                        <a:avLst/>
                        <a:gdLst/>
                        <a:ahLst/>
                        <a:cxnLst>
                          <a:cxn ang="0">
                            <a:pos x="89" y="76"/>
                          </a:cxn>
                          <a:cxn ang="0">
                            <a:pos x="75" y="65"/>
                          </a:cxn>
                          <a:cxn ang="0">
                            <a:pos x="69" y="56"/>
                          </a:cxn>
                          <a:cxn ang="0">
                            <a:pos x="71" y="49"/>
                          </a:cxn>
                          <a:cxn ang="0">
                            <a:pos x="71" y="42"/>
                          </a:cxn>
                          <a:cxn ang="0">
                            <a:pos x="69" y="37"/>
                          </a:cxn>
                          <a:cxn ang="0">
                            <a:pos x="65" y="35"/>
                          </a:cxn>
                          <a:cxn ang="0">
                            <a:pos x="68" y="30"/>
                          </a:cxn>
                          <a:cxn ang="0">
                            <a:pos x="68" y="24"/>
                          </a:cxn>
                          <a:cxn ang="0">
                            <a:pos x="64" y="20"/>
                          </a:cxn>
                          <a:cxn ang="0">
                            <a:pos x="60" y="18"/>
                          </a:cxn>
                          <a:cxn ang="0">
                            <a:pos x="55" y="16"/>
                          </a:cxn>
                          <a:cxn ang="0">
                            <a:pos x="50" y="17"/>
                          </a:cxn>
                          <a:cxn ang="0">
                            <a:pos x="52" y="12"/>
                          </a:cxn>
                          <a:cxn ang="0">
                            <a:pos x="51" y="7"/>
                          </a:cxn>
                          <a:cxn ang="0">
                            <a:pos x="48" y="5"/>
                          </a:cxn>
                          <a:cxn ang="0">
                            <a:pos x="44" y="4"/>
                          </a:cxn>
                          <a:cxn ang="0">
                            <a:pos x="40" y="4"/>
                          </a:cxn>
                          <a:cxn ang="0">
                            <a:pos x="36" y="6"/>
                          </a:cxn>
                          <a:cxn ang="0">
                            <a:pos x="32" y="1"/>
                          </a:cxn>
                          <a:cxn ang="0">
                            <a:pos x="26" y="0"/>
                          </a:cxn>
                          <a:cxn ang="0">
                            <a:pos x="18" y="0"/>
                          </a:cxn>
                          <a:cxn ang="0">
                            <a:pos x="9" y="3"/>
                          </a:cxn>
                          <a:cxn ang="0">
                            <a:pos x="4" y="8"/>
                          </a:cxn>
                          <a:cxn ang="0">
                            <a:pos x="1" y="13"/>
                          </a:cxn>
                          <a:cxn ang="0">
                            <a:pos x="0" y="20"/>
                          </a:cxn>
                          <a:cxn ang="0">
                            <a:pos x="1" y="28"/>
                          </a:cxn>
                          <a:cxn ang="0">
                            <a:pos x="4" y="36"/>
                          </a:cxn>
                          <a:cxn ang="0">
                            <a:pos x="6" y="46"/>
                          </a:cxn>
                          <a:cxn ang="0">
                            <a:pos x="11" y="55"/>
                          </a:cxn>
                          <a:cxn ang="0">
                            <a:pos x="18" y="63"/>
                          </a:cxn>
                          <a:cxn ang="0">
                            <a:pos x="32" y="73"/>
                          </a:cxn>
                          <a:cxn ang="0">
                            <a:pos x="47" y="79"/>
                          </a:cxn>
                          <a:cxn ang="0">
                            <a:pos x="62" y="84"/>
                          </a:cxn>
                          <a:cxn ang="0">
                            <a:pos x="79" y="103"/>
                          </a:cxn>
                          <a:cxn ang="0">
                            <a:pos x="86" y="123"/>
                          </a:cxn>
                          <a:cxn ang="0">
                            <a:pos x="89" y="76"/>
                          </a:cxn>
                        </a:cxnLst>
                        <a:rect l="0" t="0" r="r" b="b"/>
                        <a:pathLst>
                          <a:path w="90" h="124">
                            <a:moveTo>
                              <a:pt x="89" y="76"/>
                            </a:moveTo>
                            <a:lnTo>
                              <a:pt x="75" y="65"/>
                            </a:lnTo>
                            <a:lnTo>
                              <a:pt x="69" y="56"/>
                            </a:lnTo>
                            <a:lnTo>
                              <a:pt x="71" y="49"/>
                            </a:lnTo>
                            <a:lnTo>
                              <a:pt x="71" y="42"/>
                            </a:lnTo>
                            <a:lnTo>
                              <a:pt x="69" y="37"/>
                            </a:lnTo>
                            <a:lnTo>
                              <a:pt x="65" y="35"/>
                            </a:lnTo>
                            <a:lnTo>
                              <a:pt x="68" y="30"/>
                            </a:lnTo>
                            <a:lnTo>
                              <a:pt x="68" y="24"/>
                            </a:lnTo>
                            <a:lnTo>
                              <a:pt x="64" y="20"/>
                            </a:lnTo>
                            <a:lnTo>
                              <a:pt x="60" y="18"/>
                            </a:lnTo>
                            <a:lnTo>
                              <a:pt x="55" y="16"/>
                            </a:lnTo>
                            <a:lnTo>
                              <a:pt x="50" y="17"/>
                            </a:lnTo>
                            <a:lnTo>
                              <a:pt x="52" y="12"/>
                            </a:lnTo>
                            <a:lnTo>
                              <a:pt x="51" y="7"/>
                            </a:lnTo>
                            <a:lnTo>
                              <a:pt x="48" y="5"/>
                            </a:lnTo>
                            <a:lnTo>
                              <a:pt x="44" y="4"/>
                            </a:lnTo>
                            <a:lnTo>
                              <a:pt x="40" y="4"/>
                            </a:lnTo>
                            <a:lnTo>
                              <a:pt x="36" y="6"/>
                            </a:lnTo>
                            <a:lnTo>
                              <a:pt x="32" y="1"/>
                            </a:lnTo>
                            <a:lnTo>
                              <a:pt x="26" y="0"/>
                            </a:lnTo>
                            <a:lnTo>
                              <a:pt x="18" y="0"/>
                            </a:lnTo>
                            <a:lnTo>
                              <a:pt x="9" y="3"/>
                            </a:lnTo>
                            <a:lnTo>
                              <a:pt x="4" y="8"/>
                            </a:lnTo>
                            <a:lnTo>
                              <a:pt x="1" y="13"/>
                            </a:lnTo>
                            <a:lnTo>
                              <a:pt x="0" y="20"/>
                            </a:lnTo>
                            <a:lnTo>
                              <a:pt x="1" y="28"/>
                            </a:lnTo>
                            <a:lnTo>
                              <a:pt x="4" y="36"/>
                            </a:lnTo>
                            <a:lnTo>
                              <a:pt x="6" y="46"/>
                            </a:lnTo>
                            <a:lnTo>
                              <a:pt x="11" y="55"/>
                            </a:lnTo>
                            <a:lnTo>
                              <a:pt x="18" y="63"/>
                            </a:lnTo>
                            <a:lnTo>
                              <a:pt x="32" y="73"/>
                            </a:lnTo>
                            <a:lnTo>
                              <a:pt x="47" y="79"/>
                            </a:lnTo>
                            <a:lnTo>
                              <a:pt x="62" y="84"/>
                            </a:lnTo>
                            <a:lnTo>
                              <a:pt x="79" y="103"/>
                            </a:lnTo>
                            <a:lnTo>
                              <a:pt x="86" y="123"/>
                            </a:lnTo>
                            <a:lnTo>
                              <a:pt x="89" y="76"/>
                            </a:lnTo>
                          </a:path>
                        </a:pathLst>
                      </a:custGeom>
                      <a:solidFill>
                        <a:srgbClr val="E0A080"/>
                      </a:solid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sp>
                    <p:nvSpPr>
                      <p:cNvPr id="55" name="Freeform 80"/>
                      <p:cNvSpPr>
                        <a:spLocks/>
                      </p:cNvSpPr>
                      <p:nvPr/>
                    </p:nvSpPr>
                    <p:spPr bwMode="auto">
                      <a:xfrm>
                        <a:off x="503" y="2057"/>
                        <a:ext cx="19" cy="24"/>
                      </a:xfrm>
                      <a:custGeom>
                        <a:avLst/>
                        <a:gdLst/>
                        <a:ahLst/>
                        <a:cxnLst>
                          <a:cxn ang="0">
                            <a:pos x="1" y="23"/>
                          </a:cxn>
                          <a:cxn ang="0">
                            <a:pos x="0" y="17"/>
                          </a:cxn>
                          <a:cxn ang="0">
                            <a:pos x="0" y="10"/>
                          </a:cxn>
                          <a:cxn ang="0">
                            <a:pos x="3" y="5"/>
                          </a:cxn>
                          <a:cxn ang="0">
                            <a:pos x="7" y="3"/>
                          </a:cxn>
                          <a:cxn ang="0">
                            <a:pos x="11" y="1"/>
                          </a:cxn>
                          <a:cxn ang="0">
                            <a:pos x="14" y="1"/>
                          </a:cxn>
                          <a:cxn ang="0">
                            <a:pos x="18" y="0"/>
                          </a:cxn>
                        </a:cxnLst>
                        <a:rect l="0" t="0" r="r" b="b"/>
                        <a:pathLst>
                          <a:path w="19" h="24">
                            <a:moveTo>
                              <a:pt x="1" y="23"/>
                            </a:moveTo>
                            <a:lnTo>
                              <a:pt x="0" y="17"/>
                            </a:lnTo>
                            <a:lnTo>
                              <a:pt x="0" y="10"/>
                            </a:lnTo>
                            <a:lnTo>
                              <a:pt x="3" y="5"/>
                            </a:lnTo>
                            <a:lnTo>
                              <a:pt x="7" y="3"/>
                            </a:lnTo>
                            <a:lnTo>
                              <a:pt x="11" y="1"/>
                            </a:lnTo>
                            <a:lnTo>
                              <a:pt x="14" y="1"/>
                            </a:lnTo>
                            <a:lnTo>
                              <a:pt x="18" y="0"/>
                            </a:lnTo>
                          </a:path>
                        </a:pathLst>
                      </a:custGeom>
                      <a:no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sp>
                    <p:nvSpPr>
                      <p:cNvPr id="56" name="Freeform 81"/>
                      <p:cNvSpPr>
                        <a:spLocks/>
                      </p:cNvSpPr>
                      <p:nvPr/>
                    </p:nvSpPr>
                    <p:spPr bwMode="auto">
                      <a:xfrm>
                        <a:off x="518" y="2068"/>
                        <a:ext cx="17" cy="24"/>
                      </a:xfrm>
                      <a:custGeom>
                        <a:avLst/>
                        <a:gdLst/>
                        <a:ahLst/>
                        <a:cxnLst>
                          <a:cxn ang="0">
                            <a:pos x="16" y="0"/>
                          </a:cxn>
                          <a:cxn ang="0">
                            <a:pos x="8" y="1"/>
                          </a:cxn>
                          <a:cxn ang="0">
                            <a:pos x="3" y="3"/>
                          </a:cxn>
                          <a:cxn ang="0">
                            <a:pos x="0" y="8"/>
                          </a:cxn>
                          <a:cxn ang="0">
                            <a:pos x="1" y="12"/>
                          </a:cxn>
                          <a:cxn ang="0">
                            <a:pos x="4" y="17"/>
                          </a:cxn>
                          <a:cxn ang="0">
                            <a:pos x="6" y="23"/>
                          </a:cxn>
                        </a:cxnLst>
                        <a:rect l="0" t="0" r="r" b="b"/>
                        <a:pathLst>
                          <a:path w="17" h="24">
                            <a:moveTo>
                              <a:pt x="16" y="0"/>
                            </a:moveTo>
                            <a:lnTo>
                              <a:pt x="8" y="1"/>
                            </a:lnTo>
                            <a:lnTo>
                              <a:pt x="3" y="3"/>
                            </a:lnTo>
                            <a:lnTo>
                              <a:pt x="0" y="8"/>
                            </a:lnTo>
                            <a:lnTo>
                              <a:pt x="1" y="12"/>
                            </a:lnTo>
                            <a:lnTo>
                              <a:pt x="4" y="17"/>
                            </a:lnTo>
                            <a:lnTo>
                              <a:pt x="6" y="23"/>
                            </a:lnTo>
                          </a:path>
                        </a:pathLst>
                      </a:custGeom>
                      <a:no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sp>
                    <p:nvSpPr>
                      <p:cNvPr id="57" name="Freeform 82"/>
                      <p:cNvSpPr>
                        <a:spLocks/>
                      </p:cNvSpPr>
                      <p:nvPr/>
                    </p:nvSpPr>
                    <p:spPr bwMode="auto">
                      <a:xfrm>
                        <a:off x="532" y="2083"/>
                        <a:ext cx="17" cy="19"/>
                      </a:xfrm>
                      <a:custGeom>
                        <a:avLst/>
                        <a:gdLst/>
                        <a:ahLst/>
                        <a:cxnLst>
                          <a:cxn ang="0">
                            <a:pos x="16" y="2"/>
                          </a:cxn>
                          <a:cxn ang="0">
                            <a:pos x="11" y="0"/>
                          </a:cxn>
                          <a:cxn ang="0">
                            <a:pos x="5" y="1"/>
                          </a:cxn>
                          <a:cxn ang="0">
                            <a:pos x="1" y="4"/>
                          </a:cxn>
                          <a:cxn ang="0">
                            <a:pos x="0" y="9"/>
                          </a:cxn>
                          <a:cxn ang="0">
                            <a:pos x="2" y="13"/>
                          </a:cxn>
                          <a:cxn ang="0">
                            <a:pos x="5" y="18"/>
                          </a:cxn>
                        </a:cxnLst>
                        <a:rect l="0" t="0" r="r" b="b"/>
                        <a:pathLst>
                          <a:path w="17" h="19">
                            <a:moveTo>
                              <a:pt x="16" y="2"/>
                            </a:moveTo>
                            <a:lnTo>
                              <a:pt x="11" y="0"/>
                            </a:lnTo>
                            <a:lnTo>
                              <a:pt x="5" y="1"/>
                            </a:lnTo>
                            <a:lnTo>
                              <a:pt x="1" y="4"/>
                            </a:lnTo>
                            <a:lnTo>
                              <a:pt x="0" y="9"/>
                            </a:lnTo>
                            <a:lnTo>
                              <a:pt x="2" y="13"/>
                            </a:lnTo>
                            <a:lnTo>
                              <a:pt x="5" y="18"/>
                            </a:lnTo>
                          </a:path>
                        </a:pathLst>
                      </a:custGeom>
                      <a:no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grpSp>
                <p:sp>
                  <p:nvSpPr>
                    <p:cNvPr id="53" name="Freeform 83"/>
                    <p:cNvSpPr>
                      <a:spLocks/>
                    </p:cNvSpPr>
                    <p:nvPr/>
                  </p:nvSpPr>
                  <p:spPr bwMode="auto">
                    <a:xfrm>
                      <a:off x="392" y="2073"/>
                      <a:ext cx="538" cy="396"/>
                    </a:xfrm>
                    <a:custGeom>
                      <a:avLst/>
                      <a:gdLst/>
                      <a:ahLst/>
                      <a:cxnLst>
                        <a:cxn ang="0">
                          <a:pos x="207" y="304"/>
                        </a:cxn>
                        <a:cxn ang="0">
                          <a:pos x="189" y="327"/>
                        </a:cxn>
                        <a:cxn ang="0">
                          <a:pos x="173" y="340"/>
                        </a:cxn>
                        <a:cxn ang="0">
                          <a:pos x="152" y="352"/>
                        </a:cxn>
                        <a:cxn ang="0">
                          <a:pos x="148" y="367"/>
                        </a:cxn>
                        <a:cxn ang="0">
                          <a:pos x="138" y="378"/>
                        </a:cxn>
                        <a:cxn ang="0">
                          <a:pos x="130" y="395"/>
                        </a:cxn>
                        <a:cxn ang="0">
                          <a:pos x="124" y="350"/>
                        </a:cxn>
                        <a:cxn ang="0">
                          <a:pos x="117" y="320"/>
                        </a:cxn>
                        <a:cxn ang="0">
                          <a:pos x="124" y="267"/>
                        </a:cxn>
                        <a:cxn ang="0">
                          <a:pos x="112" y="240"/>
                        </a:cxn>
                        <a:cxn ang="0">
                          <a:pos x="94" y="190"/>
                        </a:cxn>
                        <a:cxn ang="0">
                          <a:pos x="62" y="134"/>
                        </a:cxn>
                        <a:cxn ang="0">
                          <a:pos x="53" y="100"/>
                        </a:cxn>
                        <a:cxn ang="0">
                          <a:pos x="35" y="57"/>
                        </a:cxn>
                        <a:cxn ang="0">
                          <a:pos x="15" y="27"/>
                        </a:cxn>
                        <a:cxn ang="0">
                          <a:pos x="0" y="15"/>
                        </a:cxn>
                        <a:cxn ang="0">
                          <a:pos x="18" y="6"/>
                        </a:cxn>
                        <a:cxn ang="0">
                          <a:pos x="42" y="0"/>
                        </a:cxn>
                        <a:cxn ang="0">
                          <a:pos x="71" y="3"/>
                        </a:cxn>
                        <a:cxn ang="0">
                          <a:pos x="100" y="12"/>
                        </a:cxn>
                        <a:cxn ang="0">
                          <a:pos x="127" y="24"/>
                        </a:cxn>
                        <a:cxn ang="0">
                          <a:pos x="147" y="35"/>
                        </a:cxn>
                        <a:cxn ang="0">
                          <a:pos x="155" y="31"/>
                        </a:cxn>
                        <a:cxn ang="0">
                          <a:pos x="167" y="24"/>
                        </a:cxn>
                        <a:cxn ang="0">
                          <a:pos x="169" y="7"/>
                        </a:cxn>
                        <a:cxn ang="0">
                          <a:pos x="181" y="16"/>
                        </a:cxn>
                        <a:cxn ang="0">
                          <a:pos x="197" y="19"/>
                        </a:cxn>
                        <a:cxn ang="0">
                          <a:pos x="218" y="24"/>
                        </a:cxn>
                        <a:cxn ang="0">
                          <a:pos x="238" y="26"/>
                        </a:cxn>
                        <a:cxn ang="0">
                          <a:pos x="258" y="28"/>
                        </a:cxn>
                        <a:cxn ang="0">
                          <a:pos x="285" y="27"/>
                        </a:cxn>
                        <a:cxn ang="0">
                          <a:pos x="308" y="36"/>
                        </a:cxn>
                        <a:cxn ang="0">
                          <a:pos x="328" y="54"/>
                        </a:cxn>
                        <a:cxn ang="0">
                          <a:pos x="347" y="79"/>
                        </a:cxn>
                        <a:cxn ang="0">
                          <a:pos x="362" y="98"/>
                        </a:cxn>
                        <a:cxn ang="0">
                          <a:pos x="380" y="114"/>
                        </a:cxn>
                        <a:cxn ang="0">
                          <a:pos x="400" y="126"/>
                        </a:cxn>
                        <a:cxn ang="0">
                          <a:pos x="416" y="138"/>
                        </a:cxn>
                        <a:cxn ang="0">
                          <a:pos x="425" y="154"/>
                        </a:cxn>
                        <a:cxn ang="0">
                          <a:pos x="456" y="151"/>
                        </a:cxn>
                        <a:cxn ang="0">
                          <a:pos x="494" y="157"/>
                        </a:cxn>
                        <a:cxn ang="0">
                          <a:pos x="487" y="139"/>
                        </a:cxn>
                        <a:cxn ang="0">
                          <a:pos x="527" y="144"/>
                        </a:cxn>
                        <a:cxn ang="0">
                          <a:pos x="529" y="193"/>
                        </a:cxn>
                        <a:cxn ang="0">
                          <a:pos x="532" y="232"/>
                        </a:cxn>
                        <a:cxn ang="0">
                          <a:pos x="537" y="245"/>
                        </a:cxn>
                        <a:cxn ang="0">
                          <a:pos x="527" y="250"/>
                        </a:cxn>
                        <a:cxn ang="0">
                          <a:pos x="517" y="250"/>
                        </a:cxn>
                        <a:cxn ang="0">
                          <a:pos x="507" y="277"/>
                        </a:cxn>
                        <a:cxn ang="0">
                          <a:pos x="487" y="307"/>
                        </a:cxn>
                        <a:cxn ang="0">
                          <a:pos x="472" y="322"/>
                        </a:cxn>
                        <a:cxn ang="0">
                          <a:pos x="455" y="332"/>
                        </a:cxn>
                        <a:cxn ang="0">
                          <a:pos x="423" y="347"/>
                        </a:cxn>
                        <a:cxn ang="0">
                          <a:pos x="390" y="353"/>
                        </a:cxn>
                        <a:cxn ang="0">
                          <a:pos x="355" y="355"/>
                        </a:cxn>
                        <a:cxn ang="0">
                          <a:pos x="329" y="349"/>
                        </a:cxn>
                        <a:cxn ang="0">
                          <a:pos x="306" y="341"/>
                        </a:cxn>
                        <a:cxn ang="0">
                          <a:pos x="286" y="330"/>
                        </a:cxn>
                        <a:cxn ang="0">
                          <a:pos x="271" y="315"/>
                        </a:cxn>
                        <a:cxn ang="0">
                          <a:pos x="258" y="302"/>
                        </a:cxn>
                        <a:cxn ang="0">
                          <a:pos x="234" y="296"/>
                        </a:cxn>
                        <a:cxn ang="0">
                          <a:pos x="207" y="304"/>
                        </a:cxn>
                      </a:cxnLst>
                      <a:rect l="0" t="0" r="r" b="b"/>
                      <a:pathLst>
                        <a:path w="538" h="396">
                          <a:moveTo>
                            <a:pt x="207" y="304"/>
                          </a:moveTo>
                          <a:lnTo>
                            <a:pt x="189" y="327"/>
                          </a:lnTo>
                          <a:lnTo>
                            <a:pt x="173" y="340"/>
                          </a:lnTo>
                          <a:lnTo>
                            <a:pt x="152" y="352"/>
                          </a:lnTo>
                          <a:lnTo>
                            <a:pt x="148" y="367"/>
                          </a:lnTo>
                          <a:lnTo>
                            <a:pt x="138" y="378"/>
                          </a:lnTo>
                          <a:lnTo>
                            <a:pt x="130" y="395"/>
                          </a:lnTo>
                          <a:lnTo>
                            <a:pt x="124" y="350"/>
                          </a:lnTo>
                          <a:lnTo>
                            <a:pt x="117" y="320"/>
                          </a:lnTo>
                          <a:lnTo>
                            <a:pt x="124" y="267"/>
                          </a:lnTo>
                          <a:lnTo>
                            <a:pt x="112" y="240"/>
                          </a:lnTo>
                          <a:lnTo>
                            <a:pt x="94" y="190"/>
                          </a:lnTo>
                          <a:lnTo>
                            <a:pt x="62" y="134"/>
                          </a:lnTo>
                          <a:lnTo>
                            <a:pt x="53" y="100"/>
                          </a:lnTo>
                          <a:lnTo>
                            <a:pt x="35" y="57"/>
                          </a:lnTo>
                          <a:lnTo>
                            <a:pt x="15" y="27"/>
                          </a:lnTo>
                          <a:lnTo>
                            <a:pt x="0" y="15"/>
                          </a:lnTo>
                          <a:lnTo>
                            <a:pt x="18" y="6"/>
                          </a:lnTo>
                          <a:lnTo>
                            <a:pt x="42" y="0"/>
                          </a:lnTo>
                          <a:lnTo>
                            <a:pt x="71" y="3"/>
                          </a:lnTo>
                          <a:lnTo>
                            <a:pt x="100" y="12"/>
                          </a:lnTo>
                          <a:lnTo>
                            <a:pt x="127" y="24"/>
                          </a:lnTo>
                          <a:lnTo>
                            <a:pt x="147" y="35"/>
                          </a:lnTo>
                          <a:lnTo>
                            <a:pt x="155" y="31"/>
                          </a:lnTo>
                          <a:lnTo>
                            <a:pt x="167" y="24"/>
                          </a:lnTo>
                          <a:lnTo>
                            <a:pt x="169" y="7"/>
                          </a:lnTo>
                          <a:lnTo>
                            <a:pt x="181" y="16"/>
                          </a:lnTo>
                          <a:lnTo>
                            <a:pt x="197" y="19"/>
                          </a:lnTo>
                          <a:lnTo>
                            <a:pt x="218" y="24"/>
                          </a:lnTo>
                          <a:lnTo>
                            <a:pt x="238" y="26"/>
                          </a:lnTo>
                          <a:lnTo>
                            <a:pt x="258" y="28"/>
                          </a:lnTo>
                          <a:lnTo>
                            <a:pt x="285" y="27"/>
                          </a:lnTo>
                          <a:lnTo>
                            <a:pt x="308" y="36"/>
                          </a:lnTo>
                          <a:lnTo>
                            <a:pt x="328" y="54"/>
                          </a:lnTo>
                          <a:lnTo>
                            <a:pt x="347" y="79"/>
                          </a:lnTo>
                          <a:lnTo>
                            <a:pt x="362" y="98"/>
                          </a:lnTo>
                          <a:lnTo>
                            <a:pt x="380" y="114"/>
                          </a:lnTo>
                          <a:lnTo>
                            <a:pt x="400" y="126"/>
                          </a:lnTo>
                          <a:lnTo>
                            <a:pt x="416" y="138"/>
                          </a:lnTo>
                          <a:lnTo>
                            <a:pt x="425" y="154"/>
                          </a:lnTo>
                          <a:lnTo>
                            <a:pt x="456" y="151"/>
                          </a:lnTo>
                          <a:lnTo>
                            <a:pt x="494" y="157"/>
                          </a:lnTo>
                          <a:lnTo>
                            <a:pt x="487" y="139"/>
                          </a:lnTo>
                          <a:lnTo>
                            <a:pt x="527" y="144"/>
                          </a:lnTo>
                          <a:lnTo>
                            <a:pt x="529" y="193"/>
                          </a:lnTo>
                          <a:lnTo>
                            <a:pt x="532" y="232"/>
                          </a:lnTo>
                          <a:lnTo>
                            <a:pt x="537" y="245"/>
                          </a:lnTo>
                          <a:lnTo>
                            <a:pt x="527" y="250"/>
                          </a:lnTo>
                          <a:lnTo>
                            <a:pt x="517" y="250"/>
                          </a:lnTo>
                          <a:lnTo>
                            <a:pt x="507" y="277"/>
                          </a:lnTo>
                          <a:lnTo>
                            <a:pt x="487" y="307"/>
                          </a:lnTo>
                          <a:lnTo>
                            <a:pt x="472" y="322"/>
                          </a:lnTo>
                          <a:lnTo>
                            <a:pt x="455" y="332"/>
                          </a:lnTo>
                          <a:lnTo>
                            <a:pt x="423" y="347"/>
                          </a:lnTo>
                          <a:lnTo>
                            <a:pt x="390" y="353"/>
                          </a:lnTo>
                          <a:lnTo>
                            <a:pt x="355" y="355"/>
                          </a:lnTo>
                          <a:lnTo>
                            <a:pt x="329" y="349"/>
                          </a:lnTo>
                          <a:lnTo>
                            <a:pt x="306" y="341"/>
                          </a:lnTo>
                          <a:lnTo>
                            <a:pt x="286" y="330"/>
                          </a:lnTo>
                          <a:lnTo>
                            <a:pt x="271" y="315"/>
                          </a:lnTo>
                          <a:lnTo>
                            <a:pt x="258" y="302"/>
                          </a:lnTo>
                          <a:lnTo>
                            <a:pt x="234" y="296"/>
                          </a:lnTo>
                          <a:lnTo>
                            <a:pt x="207" y="304"/>
                          </a:lnTo>
                        </a:path>
                      </a:pathLst>
                    </a:custGeom>
                    <a:solidFill>
                      <a:srgbClr val="0000FF"/>
                    </a:solid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grpSp>
              <p:sp>
                <p:nvSpPr>
                  <p:cNvPr id="51" name="Freeform 84"/>
                  <p:cNvSpPr>
                    <a:spLocks/>
                  </p:cNvSpPr>
                  <p:nvPr/>
                </p:nvSpPr>
                <p:spPr bwMode="auto">
                  <a:xfrm>
                    <a:off x="539" y="2106"/>
                    <a:ext cx="283" cy="197"/>
                  </a:xfrm>
                  <a:custGeom>
                    <a:avLst/>
                    <a:gdLst/>
                    <a:ahLst/>
                    <a:cxnLst>
                      <a:cxn ang="0">
                        <a:pos x="0" y="0"/>
                      </a:cxn>
                      <a:cxn ang="0">
                        <a:pos x="20" y="18"/>
                      </a:cxn>
                      <a:cxn ang="0">
                        <a:pos x="37" y="28"/>
                      </a:cxn>
                      <a:cxn ang="0">
                        <a:pos x="53" y="39"/>
                      </a:cxn>
                      <a:cxn ang="0">
                        <a:pos x="61" y="51"/>
                      </a:cxn>
                      <a:cxn ang="0">
                        <a:pos x="69" y="61"/>
                      </a:cxn>
                      <a:cxn ang="0">
                        <a:pos x="81" y="70"/>
                      </a:cxn>
                      <a:cxn ang="0">
                        <a:pos x="96" y="77"/>
                      </a:cxn>
                      <a:cxn ang="0">
                        <a:pos x="107" y="87"/>
                      </a:cxn>
                      <a:cxn ang="0">
                        <a:pos x="116" y="99"/>
                      </a:cxn>
                      <a:cxn ang="0">
                        <a:pos x="126" y="114"/>
                      </a:cxn>
                      <a:cxn ang="0">
                        <a:pos x="134" y="129"/>
                      </a:cxn>
                      <a:cxn ang="0">
                        <a:pos x="141" y="149"/>
                      </a:cxn>
                      <a:cxn ang="0">
                        <a:pos x="151" y="166"/>
                      </a:cxn>
                      <a:cxn ang="0">
                        <a:pos x="162" y="178"/>
                      </a:cxn>
                      <a:cxn ang="0">
                        <a:pos x="176" y="187"/>
                      </a:cxn>
                      <a:cxn ang="0">
                        <a:pos x="191" y="192"/>
                      </a:cxn>
                      <a:cxn ang="0">
                        <a:pos x="205" y="196"/>
                      </a:cxn>
                      <a:cxn ang="0">
                        <a:pos x="221" y="194"/>
                      </a:cxn>
                      <a:cxn ang="0">
                        <a:pos x="236" y="191"/>
                      </a:cxn>
                      <a:cxn ang="0">
                        <a:pos x="252" y="184"/>
                      </a:cxn>
                      <a:cxn ang="0">
                        <a:pos x="264" y="174"/>
                      </a:cxn>
                      <a:cxn ang="0">
                        <a:pos x="274" y="163"/>
                      </a:cxn>
                      <a:cxn ang="0">
                        <a:pos x="279" y="149"/>
                      </a:cxn>
                      <a:cxn ang="0">
                        <a:pos x="282" y="134"/>
                      </a:cxn>
                      <a:cxn ang="0">
                        <a:pos x="279" y="119"/>
                      </a:cxn>
                    </a:cxnLst>
                    <a:rect l="0" t="0" r="r" b="b"/>
                    <a:pathLst>
                      <a:path w="283" h="197">
                        <a:moveTo>
                          <a:pt x="0" y="0"/>
                        </a:moveTo>
                        <a:lnTo>
                          <a:pt x="20" y="18"/>
                        </a:lnTo>
                        <a:lnTo>
                          <a:pt x="37" y="28"/>
                        </a:lnTo>
                        <a:lnTo>
                          <a:pt x="53" y="39"/>
                        </a:lnTo>
                        <a:lnTo>
                          <a:pt x="61" y="51"/>
                        </a:lnTo>
                        <a:lnTo>
                          <a:pt x="69" y="61"/>
                        </a:lnTo>
                        <a:lnTo>
                          <a:pt x="81" y="70"/>
                        </a:lnTo>
                        <a:lnTo>
                          <a:pt x="96" y="77"/>
                        </a:lnTo>
                        <a:lnTo>
                          <a:pt x="107" y="87"/>
                        </a:lnTo>
                        <a:lnTo>
                          <a:pt x="116" y="99"/>
                        </a:lnTo>
                        <a:lnTo>
                          <a:pt x="126" y="114"/>
                        </a:lnTo>
                        <a:lnTo>
                          <a:pt x="134" y="129"/>
                        </a:lnTo>
                        <a:lnTo>
                          <a:pt x="141" y="149"/>
                        </a:lnTo>
                        <a:lnTo>
                          <a:pt x="151" y="166"/>
                        </a:lnTo>
                        <a:lnTo>
                          <a:pt x="162" y="178"/>
                        </a:lnTo>
                        <a:lnTo>
                          <a:pt x="176" y="187"/>
                        </a:lnTo>
                        <a:lnTo>
                          <a:pt x="191" y="192"/>
                        </a:lnTo>
                        <a:lnTo>
                          <a:pt x="205" y="196"/>
                        </a:lnTo>
                        <a:lnTo>
                          <a:pt x="221" y="194"/>
                        </a:lnTo>
                        <a:lnTo>
                          <a:pt x="236" y="191"/>
                        </a:lnTo>
                        <a:lnTo>
                          <a:pt x="252" y="184"/>
                        </a:lnTo>
                        <a:lnTo>
                          <a:pt x="264" y="174"/>
                        </a:lnTo>
                        <a:lnTo>
                          <a:pt x="274" y="163"/>
                        </a:lnTo>
                        <a:lnTo>
                          <a:pt x="279" y="149"/>
                        </a:lnTo>
                        <a:lnTo>
                          <a:pt x="282" y="134"/>
                        </a:lnTo>
                        <a:lnTo>
                          <a:pt x="279" y="119"/>
                        </a:lnTo>
                      </a:path>
                    </a:pathLst>
                  </a:custGeom>
                  <a:no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grpSp>
            <p:grpSp>
              <p:nvGrpSpPr>
                <p:cNvPr id="200710" name="Group 85"/>
                <p:cNvGrpSpPr>
                  <a:grpSpLocks/>
                </p:cNvGrpSpPr>
                <p:nvPr/>
              </p:nvGrpSpPr>
              <p:grpSpPr bwMode="auto">
                <a:xfrm>
                  <a:off x="586" y="2127"/>
                  <a:ext cx="340" cy="299"/>
                  <a:chOff x="586" y="2127"/>
                  <a:chExt cx="340" cy="299"/>
                </a:xfrm>
              </p:grpSpPr>
              <p:sp>
                <p:nvSpPr>
                  <p:cNvPr id="40" name="Line 86"/>
                  <p:cNvSpPr>
                    <a:spLocks noChangeShapeType="1"/>
                  </p:cNvSpPr>
                  <p:nvPr/>
                </p:nvSpPr>
                <p:spPr bwMode="auto">
                  <a:xfrm>
                    <a:off x="812" y="2269"/>
                    <a:ext cx="68" cy="22"/>
                  </a:xfrm>
                  <a:prstGeom prst="line">
                    <a:avLst/>
                  </a:prstGeom>
                  <a:noFill/>
                  <a:ln w="12700">
                    <a:solidFill>
                      <a:srgbClr val="000000"/>
                    </a:solidFill>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sp>
                <p:nvSpPr>
                  <p:cNvPr id="41" name="Freeform 87"/>
                  <p:cNvSpPr>
                    <a:spLocks/>
                  </p:cNvSpPr>
                  <p:nvPr/>
                </p:nvSpPr>
                <p:spPr bwMode="auto">
                  <a:xfrm>
                    <a:off x="637" y="2243"/>
                    <a:ext cx="32" cy="67"/>
                  </a:xfrm>
                  <a:custGeom>
                    <a:avLst/>
                    <a:gdLst/>
                    <a:ahLst/>
                    <a:cxnLst>
                      <a:cxn ang="0">
                        <a:pos x="3" y="66"/>
                      </a:cxn>
                      <a:cxn ang="0">
                        <a:pos x="0" y="49"/>
                      </a:cxn>
                      <a:cxn ang="0">
                        <a:pos x="4" y="30"/>
                      </a:cxn>
                      <a:cxn ang="0">
                        <a:pos x="14" y="13"/>
                      </a:cxn>
                      <a:cxn ang="0">
                        <a:pos x="31" y="0"/>
                      </a:cxn>
                    </a:cxnLst>
                    <a:rect l="0" t="0" r="r" b="b"/>
                    <a:pathLst>
                      <a:path w="32" h="67">
                        <a:moveTo>
                          <a:pt x="3" y="66"/>
                        </a:moveTo>
                        <a:lnTo>
                          <a:pt x="0" y="49"/>
                        </a:lnTo>
                        <a:lnTo>
                          <a:pt x="4" y="30"/>
                        </a:lnTo>
                        <a:lnTo>
                          <a:pt x="14" y="13"/>
                        </a:lnTo>
                        <a:lnTo>
                          <a:pt x="31" y="0"/>
                        </a:lnTo>
                      </a:path>
                    </a:pathLst>
                  </a:custGeom>
                  <a:no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sp>
                <p:nvSpPr>
                  <p:cNvPr id="42" name="Freeform 88"/>
                  <p:cNvSpPr>
                    <a:spLocks/>
                  </p:cNvSpPr>
                  <p:nvPr/>
                </p:nvSpPr>
                <p:spPr bwMode="auto">
                  <a:xfrm>
                    <a:off x="654" y="2256"/>
                    <a:ext cx="21" cy="72"/>
                  </a:xfrm>
                  <a:custGeom>
                    <a:avLst/>
                    <a:gdLst/>
                    <a:ahLst/>
                    <a:cxnLst>
                      <a:cxn ang="0">
                        <a:pos x="20" y="71"/>
                      </a:cxn>
                      <a:cxn ang="0">
                        <a:pos x="10" y="64"/>
                      </a:cxn>
                      <a:cxn ang="0">
                        <a:pos x="3" y="54"/>
                      </a:cxn>
                      <a:cxn ang="0">
                        <a:pos x="0" y="39"/>
                      </a:cxn>
                      <a:cxn ang="0">
                        <a:pos x="2" y="25"/>
                      </a:cxn>
                      <a:cxn ang="0">
                        <a:pos x="10" y="11"/>
                      </a:cxn>
                      <a:cxn ang="0">
                        <a:pos x="19" y="0"/>
                      </a:cxn>
                    </a:cxnLst>
                    <a:rect l="0" t="0" r="r" b="b"/>
                    <a:pathLst>
                      <a:path w="21" h="72">
                        <a:moveTo>
                          <a:pt x="20" y="71"/>
                        </a:moveTo>
                        <a:lnTo>
                          <a:pt x="10" y="64"/>
                        </a:lnTo>
                        <a:lnTo>
                          <a:pt x="3" y="54"/>
                        </a:lnTo>
                        <a:lnTo>
                          <a:pt x="0" y="39"/>
                        </a:lnTo>
                        <a:lnTo>
                          <a:pt x="2" y="25"/>
                        </a:lnTo>
                        <a:lnTo>
                          <a:pt x="10" y="11"/>
                        </a:lnTo>
                        <a:lnTo>
                          <a:pt x="19" y="0"/>
                        </a:lnTo>
                      </a:path>
                    </a:pathLst>
                  </a:custGeom>
                  <a:no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sp>
                <p:nvSpPr>
                  <p:cNvPr id="43" name="Freeform 89"/>
                  <p:cNvSpPr>
                    <a:spLocks/>
                  </p:cNvSpPr>
                  <p:nvPr/>
                </p:nvSpPr>
                <p:spPr bwMode="auto">
                  <a:xfrm>
                    <a:off x="683" y="2266"/>
                    <a:ext cx="17" cy="32"/>
                  </a:xfrm>
                  <a:custGeom>
                    <a:avLst/>
                    <a:gdLst/>
                    <a:ahLst/>
                    <a:cxnLst>
                      <a:cxn ang="0">
                        <a:pos x="0" y="0"/>
                      </a:cxn>
                      <a:cxn ang="0">
                        <a:pos x="0" y="13"/>
                      </a:cxn>
                      <a:cxn ang="0">
                        <a:pos x="6" y="26"/>
                      </a:cxn>
                      <a:cxn ang="0">
                        <a:pos x="16" y="31"/>
                      </a:cxn>
                    </a:cxnLst>
                    <a:rect l="0" t="0" r="r" b="b"/>
                    <a:pathLst>
                      <a:path w="17" h="32">
                        <a:moveTo>
                          <a:pt x="0" y="0"/>
                        </a:moveTo>
                        <a:lnTo>
                          <a:pt x="0" y="13"/>
                        </a:lnTo>
                        <a:lnTo>
                          <a:pt x="6" y="26"/>
                        </a:lnTo>
                        <a:lnTo>
                          <a:pt x="16" y="31"/>
                        </a:lnTo>
                      </a:path>
                    </a:pathLst>
                  </a:custGeom>
                  <a:no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sp>
                <p:nvSpPr>
                  <p:cNvPr id="44" name="Freeform 90"/>
                  <p:cNvSpPr>
                    <a:spLocks/>
                  </p:cNvSpPr>
                  <p:nvPr/>
                </p:nvSpPr>
                <p:spPr bwMode="auto">
                  <a:xfrm>
                    <a:off x="586" y="2219"/>
                    <a:ext cx="76" cy="43"/>
                  </a:xfrm>
                  <a:custGeom>
                    <a:avLst/>
                    <a:gdLst/>
                    <a:ahLst/>
                    <a:cxnLst>
                      <a:cxn ang="0">
                        <a:pos x="0" y="42"/>
                      </a:cxn>
                      <a:cxn ang="0">
                        <a:pos x="7" y="29"/>
                      </a:cxn>
                      <a:cxn ang="0">
                        <a:pos x="17" y="15"/>
                      </a:cxn>
                      <a:cxn ang="0">
                        <a:pos x="30" y="6"/>
                      </a:cxn>
                      <a:cxn ang="0">
                        <a:pos x="42" y="1"/>
                      </a:cxn>
                      <a:cxn ang="0">
                        <a:pos x="53" y="0"/>
                      </a:cxn>
                      <a:cxn ang="0">
                        <a:pos x="66" y="3"/>
                      </a:cxn>
                      <a:cxn ang="0">
                        <a:pos x="75" y="8"/>
                      </a:cxn>
                    </a:cxnLst>
                    <a:rect l="0" t="0" r="r" b="b"/>
                    <a:pathLst>
                      <a:path w="76" h="43">
                        <a:moveTo>
                          <a:pt x="0" y="42"/>
                        </a:moveTo>
                        <a:lnTo>
                          <a:pt x="7" y="29"/>
                        </a:lnTo>
                        <a:lnTo>
                          <a:pt x="17" y="15"/>
                        </a:lnTo>
                        <a:lnTo>
                          <a:pt x="30" y="6"/>
                        </a:lnTo>
                        <a:lnTo>
                          <a:pt x="42" y="1"/>
                        </a:lnTo>
                        <a:lnTo>
                          <a:pt x="53" y="0"/>
                        </a:lnTo>
                        <a:lnTo>
                          <a:pt x="66" y="3"/>
                        </a:lnTo>
                        <a:lnTo>
                          <a:pt x="75" y="8"/>
                        </a:lnTo>
                      </a:path>
                    </a:pathLst>
                  </a:custGeom>
                  <a:no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sp>
                <p:nvSpPr>
                  <p:cNvPr id="45" name="Freeform 91"/>
                  <p:cNvSpPr>
                    <a:spLocks/>
                  </p:cNvSpPr>
                  <p:nvPr/>
                </p:nvSpPr>
                <p:spPr bwMode="auto">
                  <a:xfrm>
                    <a:off x="650" y="2323"/>
                    <a:ext cx="163" cy="103"/>
                  </a:xfrm>
                  <a:custGeom>
                    <a:avLst/>
                    <a:gdLst/>
                    <a:ahLst/>
                    <a:cxnLst>
                      <a:cxn ang="0">
                        <a:pos x="0" y="52"/>
                      </a:cxn>
                      <a:cxn ang="0">
                        <a:pos x="25" y="46"/>
                      </a:cxn>
                      <a:cxn ang="0">
                        <a:pos x="47" y="37"/>
                      </a:cxn>
                      <a:cxn ang="0">
                        <a:pos x="71" y="25"/>
                      </a:cxn>
                      <a:cxn ang="0">
                        <a:pos x="93" y="12"/>
                      </a:cxn>
                      <a:cxn ang="0">
                        <a:pos x="110" y="0"/>
                      </a:cxn>
                      <a:cxn ang="0">
                        <a:pos x="117" y="19"/>
                      </a:cxn>
                      <a:cxn ang="0">
                        <a:pos x="129" y="38"/>
                      </a:cxn>
                      <a:cxn ang="0">
                        <a:pos x="144" y="54"/>
                      </a:cxn>
                      <a:cxn ang="0">
                        <a:pos x="162" y="67"/>
                      </a:cxn>
                      <a:cxn ang="0">
                        <a:pos x="145" y="81"/>
                      </a:cxn>
                      <a:cxn ang="0">
                        <a:pos x="130" y="90"/>
                      </a:cxn>
                      <a:cxn ang="0">
                        <a:pos x="110" y="97"/>
                      </a:cxn>
                      <a:cxn ang="0">
                        <a:pos x="91" y="102"/>
                      </a:cxn>
                      <a:cxn ang="0">
                        <a:pos x="77" y="101"/>
                      </a:cxn>
                      <a:cxn ang="0">
                        <a:pos x="66" y="98"/>
                      </a:cxn>
                    </a:cxnLst>
                    <a:rect l="0" t="0" r="r" b="b"/>
                    <a:pathLst>
                      <a:path w="163" h="103">
                        <a:moveTo>
                          <a:pt x="0" y="52"/>
                        </a:moveTo>
                        <a:lnTo>
                          <a:pt x="25" y="46"/>
                        </a:lnTo>
                        <a:lnTo>
                          <a:pt x="47" y="37"/>
                        </a:lnTo>
                        <a:lnTo>
                          <a:pt x="71" y="25"/>
                        </a:lnTo>
                        <a:lnTo>
                          <a:pt x="93" y="12"/>
                        </a:lnTo>
                        <a:lnTo>
                          <a:pt x="110" y="0"/>
                        </a:lnTo>
                        <a:lnTo>
                          <a:pt x="117" y="19"/>
                        </a:lnTo>
                        <a:lnTo>
                          <a:pt x="129" y="38"/>
                        </a:lnTo>
                        <a:lnTo>
                          <a:pt x="144" y="54"/>
                        </a:lnTo>
                        <a:lnTo>
                          <a:pt x="162" y="67"/>
                        </a:lnTo>
                        <a:lnTo>
                          <a:pt x="145" y="81"/>
                        </a:lnTo>
                        <a:lnTo>
                          <a:pt x="130" y="90"/>
                        </a:lnTo>
                        <a:lnTo>
                          <a:pt x="110" y="97"/>
                        </a:lnTo>
                        <a:lnTo>
                          <a:pt x="91" y="102"/>
                        </a:lnTo>
                        <a:lnTo>
                          <a:pt x="77" y="101"/>
                        </a:lnTo>
                        <a:lnTo>
                          <a:pt x="66" y="98"/>
                        </a:lnTo>
                      </a:path>
                    </a:pathLst>
                  </a:custGeom>
                  <a:no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sp>
                <p:nvSpPr>
                  <p:cNvPr id="46" name="Freeform 92"/>
                  <p:cNvSpPr>
                    <a:spLocks/>
                  </p:cNvSpPr>
                  <p:nvPr/>
                </p:nvSpPr>
                <p:spPr bwMode="auto">
                  <a:xfrm>
                    <a:off x="710" y="2355"/>
                    <a:ext cx="55" cy="64"/>
                  </a:xfrm>
                  <a:custGeom>
                    <a:avLst/>
                    <a:gdLst/>
                    <a:ahLst/>
                    <a:cxnLst>
                      <a:cxn ang="0">
                        <a:pos x="0" y="0"/>
                      </a:cxn>
                      <a:cxn ang="0">
                        <a:pos x="13" y="45"/>
                      </a:cxn>
                      <a:cxn ang="0">
                        <a:pos x="54" y="63"/>
                      </a:cxn>
                    </a:cxnLst>
                    <a:rect l="0" t="0" r="r" b="b"/>
                    <a:pathLst>
                      <a:path w="55" h="64">
                        <a:moveTo>
                          <a:pt x="0" y="0"/>
                        </a:moveTo>
                        <a:lnTo>
                          <a:pt x="13" y="45"/>
                        </a:lnTo>
                        <a:lnTo>
                          <a:pt x="54" y="63"/>
                        </a:lnTo>
                      </a:path>
                    </a:pathLst>
                  </a:custGeom>
                  <a:no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sp>
                <p:nvSpPr>
                  <p:cNvPr id="47" name="Freeform 93"/>
                  <p:cNvSpPr>
                    <a:spLocks/>
                  </p:cNvSpPr>
                  <p:nvPr/>
                </p:nvSpPr>
                <p:spPr bwMode="auto">
                  <a:xfrm>
                    <a:off x="628" y="2127"/>
                    <a:ext cx="22" cy="61"/>
                  </a:xfrm>
                  <a:custGeom>
                    <a:avLst/>
                    <a:gdLst/>
                    <a:ahLst/>
                    <a:cxnLst>
                      <a:cxn ang="0">
                        <a:pos x="0" y="0"/>
                      </a:cxn>
                      <a:cxn ang="0">
                        <a:pos x="9" y="8"/>
                      </a:cxn>
                      <a:cxn ang="0">
                        <a:pos x="15" y="18"/>
                      </a:cxn>
                      <a:cxn ang="0">
                        <a:pos x="15" y="27"/>
                      </a:cxn>
                      <a:cxn ang="0">
                        <a:pos x="19" y="38"/>
                      </a:cxn>
                      <a:cxn ang="0">
                        <a:pos x="21" y="49"/>
                      </a:cxn>
                      <a:cxn ang="0">
                        <a:pos x="21" y="60"/>
                      </a:cxn>
                    </a:cxnLst>
                    <a:rect l="0" t="0" r="r" b="b"/>
                    <a:pathLst>
                      <a:path w="22" h="61">
                        <a:moveTo>
                          <a:pt x="0" y="0"/>
                        </a:moveTo>
                        <a:lnTo>
                          <a:pt x="9" y="8"/>
                        </a:lnTo>
                        <a:lnTo>
                          <a:pt x="15" y="18"/>
                        </a:lnTo>
                        <a:lnTo>
                          <a:pt x="15" y="27"/>
                        </a:lnTo>
                        <a:lnTo>
                          <a:pt x="19" y="38"/>
                        </a:lnTo>
                        <a:lnTo>
                          <a:pt x="21" y="49"/>
                        </a:lnTo>
                        <a:lnTo>
                          <a:pt x="21" y="60"/>
                        </a:lnTo>
                      </a:path>
                    </a:pathLst>
                  </a:custGeom>
                  <a:no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sp>
                <p:nvSpPr>
                  <p:cNvPr id="48" name="Freeform 94"/>
                  <p:cNvSpPr>
                    <a:spLocks/>
                  </p:cNvSpPr>
                  <p:nvPr/>
                </p:nvSpPr>
                <p:spPr bwMode="auto">
                  <a:xfrm>
                    <a:off x="623" y="2139"/>
                    <a:ext cx="21" cy="36"/>
                  </a:xfrm>
                  <a:custGeom>
                    <a:avLst/>
                    <a:gdLst/>
                    <a:ahLst/>
                    <a:cxnLst>
                      <a:cxn ang="0">
                        <a:pos x="4" y="0"/>
                      </a:cxn>
                      <a:cxn ang="0">
                        <a:pos x="0" y="7"/>
                      </a:cxn>
                      <a:cxn ang="0">
                        <a:pos x="1" y="15"/>
                      </a:cxn>
                      <a:cxn ang="0">
                        <a:pos x="4" y="22"/>
                      </a:cxn>
                      <a:cxn ang="0">
                        <a:pos x="9" y="27"/>
                      </a:cxn>
                      <a:cxn ang="0">
                        <a:pos x="12" y="31"/>
                      </a:cxn>
                      <a:cxn ang="0">
                        <a:pos x="20" y="35"/>
                      </a:cxn>
                    </a:cxnLst>
                    <a:rect l="0" t="0" r="r" b="b"/>
                    <a:pathLst>
                      <a:path w="21" h="36">
                        <a:moveTo>
                          <a:pt x="4" y="0"/>
                        </a:moveTo>
                        <a:lnTo>
                          <a:pt x="0" y="7"/>
                        </a:lnTo>
                        <a:lnTo>
                          <a:pt x="1" y="15"/>
                        </a:lnTo>
                        <a:lnTo>
                          <a:pt x="4" y="22"/>
                        </a:lnTo>
                        <a:lnTo>
                          <a:pt x="9" y="27"/>
                        </a:lnTo>
                        <a:lnTo>
                          <a:pt x="12" y="31"/>
                        </a:lnTo>
                        <a:lnTo>
                          <a:pt x="20" y="35"/>
                        </a:lnTo>
                      </a:path>
                    </a:pathLst>
                  </a:custGeom>
                  <a:no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sp>
                <p:nvSpPr>
                  <p:cNvPr id="49" name="Freeform 95"/>
                  <p:cNvSpPr>
                    <a:spLocks/>
                  </p:cNvSpPr>
                  <p:nvPr/>
                </p:nvSpPr>
                <p:spPr bwMode="auto">
                  <a:xfrm>
                    <a:off x="820" y="2215"/>
                    <a:ext cx="106" cy="206"/>
                  </a:xfrm>
                  <a:custGeom>
                    <a:avLst/>
                    <a:gdLst/>
                    <a:ahLst/>
                    <a:cxnLst>
                      <a:cxn ang="0">
                        <a:pos x="105" y="107"/>
                      </a:cxn>
                      <a:cxn ang="0">
                        <a:pos x="92" y="109"/>
                      </a:cxn>
                      <a:cxn ang="0">
                        <a:pos x="88" y="117"/>
                      </a:cxn>
                      <a:cxn ang="0">
                        <a:pos x="86" y="123"/>
                      </a:cxn>
                      <a:cxn ang="0">
                        <a:pos x="80" y="126"/>
                      </a:cxn>
                      <a:cxn ang="0">
                        <a:pos x="62" y="148"/>
                      </a:cxn>
                      <a:cxn ang="0">
                        <a:pos x="50" y="167"/>
                      </a:cxn>
                      <a:cxn ang="0">
                        <a:pos x="33" y="183"/>
                      </a:cxn>
                      <a:cxn ang="0">
                        <a:pos x="26" y="194"/>
                      </a:cxn>
                      <a:cxn ang="0">
                        <a:pos x="0" y="205"/>
                      </a:cxn>
                      <a:cxn ang="0">
                        <a:pos x="11" y="196"/>
                      </a:cxn>
                      <a:cxn ang="0">
                        <a:pos x="22" y="180"/>
                      </a:cxn>
                      <a:cxn ang="0">
                        <a:pos x="26" y="167"/>
                      </a:cxn>
                      <a:cxn ang="0">
                        <a:pos x="27" y="150"/>
                      </a:cxn>
                      <a:cxn ang="0">
                        <a:pos x="23" y="130"/>
                      </a:cxn>
                      <a:cxn ang="0">
                        <a:pos x="35" y="118"/>
                      </a:cxn>
                      <a:cxn ang="0">
                        <a:pos x="37" y="97"/>
                      </a:cxn>
                      <a:cxn ang="0">
                        <a:pos x="37" y="88"/>
                      </a:cxn>
                      <a:cxn ang="0">
                        <a:pos x="71" y="110"/>
                      </a:cxn>
                      <a:cxn ang="0">
                        <a:pos x="54" y="83"/>
                      </a:cxn>
                      <a:cxn ang="0">
                        <a:pos x="59" y="68"/>
                      </a:cxn>
                      <a:cxn ang="0">
                        <a:pos x="66" y="45"/>
                      </a:cxn>
                      <a:cxn ang="0">
                        <a:pos x="68" y="28"/>
                      </a:cxn>
                      <a:cxn ang="0">
                        <a:pos x="62" y="14"/>
                      </a:cxn>
                      <a:cxn ang="0">
                        <a:pos x="58" y="0"/>
                      </a:cxn>
                    </a:cxnLst>
                    <a:rect l="0" t="0" r="r" b="b"/>
                    <a:pathLst>
                      <a:path w="106" h="206">
                        <a:moveTo>
                          <a:pt x="105" y="107"/>
                        </a:moveTo>
                        <a:lnTo>
                          <a:pt x="92" y="109"/>
                        </a:lnTo>
                        <a:lnTo>
                          <a:pt x="88" y="117"/>
                        </a:lnTo>
                        <a:lnTo>
                          <a:pt x="86" y="123"/>
                        </a:lnTo>
                        <a:lnTo>
                          <a:pt x="80" y="126"/>
                        </a:lnTo>
                        <a:lnTo>
                          <a:pt x="62" y="148"/>
                        </a:lnTo>
                        <a:lnTo>
                          <a:pt x="50" y="167"/>
                        </a:lnTo>
                        <a:lnTo>
                          <a:pt x="33" y="183"/>
                        </a:lnTo>
                        <a:lnTo>
                          <a:pt x="26" y="194"/>
                        </a:lnTo>
                        <a:lnTo>
                          <a:pt x="0" y="205"/>
                        </a:lnTo>
                        <a:lnTo>
                          <a:pt x="11" y="196"/>
                        </a:lnTo>
                        <a:lnTo>
                          <a:pt x="22" y="180"/>
                        </a:lnTo>
                        <a:lnTo>
                          <a:pt x="26" y="167"/>
                        </a:lnTo>
                        <a:lnTo>
                          <a:pt x="27" y="150"/>
                        </a:lnTo>
                        <a:lnTo>
                          <a:pt x="23" y="130"/>
                        </a:lnTo>
                        <a:lnTo>
                          <a:pt x="35" y="118"/>
                        </a:lnTo>
                        <a:lnTo>
                          <a:pt x="37" y="97"/>
                        </a:lnTo>
                        <a:lnTo>
                          <a:pt x="37" y="88"/>
                        </a:lnTo>
                        <a:lnTo>
                          <a:pt x="71" y="110"/>
                        </a:lnTo>
                        <a:lnTo>
                          <a:pt x="54" y="83"/>
                        </a:lnTo>
                        <a:lnTo>
                          <a:pt x="59" y="68"/>
                        </a:lnTo>
                        <a:lnTo>
                          <a:pt x="66" y="45"/>
                        </a:lnTo>
                        <a:lnTo>
                          <a:pt x="68" y="28"/>
                        </a:lnTo>
                        <a:lnTo>
                          <a:pt x="62" y="14"/>
                        </a:lnTo>
                        <a:lnTo>
                          <a:pt x="58" y="0"/>
                        </a:lnTo>
                      </a:path>
                    </a:pathLst>
                  </a:custGeom>
                  <a:no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grpSp>
          </p:grpSp>
        </p:grpSp>
      </p:grpSp>
    </p:spTree>
    <p:extLst>
      <p:ext uri="{BB962C8B-B14F-4D97-AF65-F5344CB8AC3E}">
        <p14:creationId xmlns:p14="http://schemas.microsoft.com/office/powerpoint/2010/main" val="86717128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ext Box 2"/>
          <p:cNvSpPr txBox="1">
            <a:spLocks noChangeArrowheads="1"/>
          </p:cNvSpPr>
          <p:nvPr/>
        </p:nvSpPr>
        <p:spPr bwMode="auto">
          <a:xfrm>
            <a:off x="395536" y="1412776"/>
            <a:ext cx="8424936" cy="1200329"/>
          </a:xfrm>
          <a:prstGeom prst="rect">
            <a:avLst/>
          </a:prstGeom>
          <a:noFill/>
          <a:ln w="9525">
            <a:noFill/>
            <a:miter lim="800000"/>
            <a:headEnd/>
            <a:tailEnd/>
          </a:ln>
          <a:effectLst/>
        </p:spPr>
        <p:txBody>
          <a:bodyPr wrap="square">
            <a:spAutoFit/>
          </a:bodyPr>
          <a:lstStyle/>
          <a:p>
            <a:pPr latinLnBrk="1">
              <a:lnSpc>
                <a:spcPct val="150000"/>
              </a:lnSpc>
              <a:spcBef>
                <a:spcPct val="50000"/>
              </a:spcBef>
            </a:pPr>
            <a:r>
              <a:rPr kumimoji="1" lang="zh-CN" altLang="en-US" sz="2400" b="1" dirty="0">
                <a:latin typeface="微软雅黑" pitchFamily="34" charset="-122"/>
                <a:ea typeface="微软雅黑" pitchFamily="34" charset="-122"/>
              </a:rPr>
              <a:t>浪费是</a:t>
            </a:r>
            <a:r>
              <a:rPr kumimoji="1" lang="zh-CN" altLang="en-US" sz="2400" b="1" dirty="0" smtClean="0">
                <a:latin typeface="微软雅黑" pitchFamily="34" charset="-122"/>
                <a:ea typeface="微软雅黑" pitchFamily="34" charset="-122"/>
              </a:rPr>
              <a:t>因“不一致</a:t>
            </a:r>
            <a:r>
              <a:rPr kumimoji="1" lang="ko-KR" altLang="en-US" sz="2400" b="1" dirty="0" smtClean="0">
                <a:latin typeface="微软雅黑" pitchFamily="34" charset="-122"/>
              </a:rPr>
              <a:t> </a:t>
            </a:r>
            <a:r>
              <a:rPr kumimoji="1" lang="zh-CN" altLang="en-US" sz="2400" b="1" dirty="0">
                <a:latin typeface="微软雅黑" pitchFamily="34" charset="-122"/>
                <a:ea typeface="微软雅黑" pitchFamily="34" charset="-122"/>
              </a:rPr>
              <a:t>”</a:t>
            </a:r>
            <a:r>
              <a:rPr kumimoji="1" lang="zh-CN" altLang="en-US" sz="2400" b="1" dirty="0" smtClean="0">
                <a:latin typeface="微软雅黑" pitchFamily="34" charset="-122"/>
                <a:ea typeface="微软雅黑" pitchFamily="34" charset="-122"/>
              </a:rPr>
              <a:t>、“不均衡”、“不合理”</a:t>
            </a:r>
            <a:r>
              <a:rPr kumimoji="1" lang="en-US" altLang="zh-CN" sz="2400" b="1" dirty="0" smtClean="0">
                <a:latin typeface="微软雅黑" pitchFamily="34" charset="-122"/>
                <a:ea typeface="微软雅黑" pitchFamily="34" charset="-122"/>
              </a:rPr>
              <a:t> </a:t>
            </a:r>
            <a:r>
              <a:rPr kumimoji="1" lang="zh-CN" altLang="en-US" sz="2400" b="1" dirty="0">
                <a:latin typeface="微软雅黑" pitchFamily="34" charset="-122"/>
                <a:ea typeface="微软雅黑" pitchFamily="34" charset="-122"/>
              </a:rPr>
              <a:t>等因素不断的</a:t>
            </a:r>
            <a:r>
              <a:rPr kumimoji="1" lang="zh-CN" altLang="en-US" sz="2400" b="1" dirty="0" smtClean="0">
                <a:latin typeface="微软雅黑" pitchFamily="34" charset="-122"/>
                <a:ea typeface="微软雅黑" pitchFamily="34" charset="-122"/>
              </a:rPr>
              <a:t>发生而产生</a:t>
            </a:r>
            <a:r>
              <a:rPr kumimoji="1" lang="zh-CN" altLang="en-US" sz="2400" b="1" dirty="0">
                <a:latin typeface="微软雅黑" pitchFamily="34" charset="-122"/>
                <a:ea typeface="微软雅黑" pitchFamily="34" charset="-122"/>
              </a:rPr>
              <a:t>的</a:t>
            </a:r>
            <a:endParaRPr kumimoji="1" lang="en-US" altLang="ko-KR" sz="2400" b="1" dirty="0">
              <a:latin typeface="微软雅黑" pitchFamily="34" charset="-122"/>
              <a:ea typeface="微软雅黑" pitchFamily="34" charset="-122"/>
            </a:endParaRPr>
          </a:p>
        </p:txBody>
      </p:sp>
      <p:sp>
        <p:nvSpPr>
          <p:cNvPr id="201732" name="Rectangle 4"/>
          <p:cNvSpPr>
            <a:spLocks noChangeArrowheads="1"/>
          </p:cNvSpPr>
          <p:nvPr/>
        </p:nvSpPr>
        <p:spPr bwMode="auto">
          <a:xfrm>
            <a:off x="395536" y="3068960"/>
            <a:ext cx="2736850" cy="3327775"/>
          </a:xfrm>
          <a:prstGeom prst="rect">
            <a:avLst/>
          </a:prstGeom>
          <a:solidFill>
            <a:schemeClr val="bg1"/>
          </a:solidFill>
          <a:ln w="9525">
            <a:solidFill>
              <a:schemeClr val="tx1"/>
            </a:solidFill>
            <a:miter lim="800000"/>
            <a:headEnd/>
            <a:tailEnd/>
          </a:ln>
          <a:effectLst/>
        </p:spPr>
        <p:txBody>
          <a:bodyPr wrap="none" anchor="t" anchorCtr="0"/>
          <a:lstStyle/>
          <a:p>
            <a:pPr latinLnBrk="1">
              <a:lnSpc>
                <a:spcPct val="150000"/>
              </a:lnSpc>
            </a:pPr>
            <a:endParaRPr kumimoji="1" lang="en-US" altLang="zh-CN" sz="2000" b="1" dirty="0" smtClean="0">
              <a:latin typeface="微软雅黑" pitchFamily="34" charset="-122"/>
              <a:ea typeface="微软雅黑" pitchFamily="34" charset="-122"/>
            </a:endParaRPr>
          </a:p>
          <a:p>
            <a:pPr latinLnBrk="1">
              <a:lnSpc>
                <a:spcPct val="150000"/>
              </a:lnSpc>
            </a:pPr>
            <a:r>
              <a:rPr kumimoji="1" lang="zh-CN" altLang="en-US" sz="2000" b="1" dirty="0" smtClean="0">
                <a:latin typeface="微软雅黑" pitchFamily="34" charset="-122"/>
                <a:ea typeface="微软雅黑" pitchFamily="34" charset="-122"/>
              </a:rPr>
              <a:t>标准</a:t>
            </a:r>
            <a:r>
              <a:rPr kumimoji="1" lang="zh-CN" altLang="en-US" sz="2000" b="1" dirty="0">
                <a:latin typeface="微软雅黑" pitchFamily="34" charset="-122"/>
                <a:ea typeface="微软雅黑" pitchFamily="34" charset="-122"/>
              </a:rPr>
              <a:t>和</a:t>
            </a:r>
            <a:r>
              <a:rPr kumimoji="1" lang="zh-CN" altLang="en-US" sz="2000" b="1" dirty="0" smtClean="0">
                <a:latin typeface="微软雅黑" pitchFamily="34" charset="-122"/>
                <a:ea typeface="微软雅黑" pitchFamily="34" charset="-122"/>
              </a:rPr>
              <a:t>实际的差异</a:t>
            </a:r>
            <a:endParaRPr kumimoji="1" lang="zh-CN" altLang="en-US" sz="2000" b="1" dirty="0">
              <a:latin typeface="微软雅黑" pitchFamily="34" charset="-122"/>
              <a:ea typeface="微软雅黑" pitchFamily="34" charset="-122"/>
            </a:endParaRPr>
          </a:p>
          <a:p>
            <a:pPr latinLnBrk="1">
              <a:lnSpc>
                <a:spcPct val="150000"/>
              </a:lnSpc>
            </a:pPr>
            <a:endParaRPr kumimoji="1" lang="en-US" altLang="zh-CN" sz="2000" b="1" dirty="0" smtClean="0">
              <a:latin typeface="微软雅黑" pitchFamily="34" charset="-122"/>
              <a:ea typeface="微软雅黑" pitchFamily="34" charset="-122"/>
            </a:endParaRPr>
          </a:p>
          <a:p>
            <a:pPr latinLnBrk="1">
              <a:lnSpc>
                <a:spcPct val="150000"/>
              </a:lnSpc>
            </a:pPr>
            <a:r>
              <a:rPr kumimoji="1" lang="zh-CN" altLang="en-US" sz="2000" b="1" dirty="0" smtClean="0">
                <a:latin typeface="微软雅黑" pitchFamily="34" charset="-122"/>
                <a:ea typeface="微软雅黑" pitchFamily="34" charset="-122"/>
              </a:rPr>
              <a:t>－ 未</a:t>
            </a:r>
            <a:r>
              <a:rPr kumimoji="1" lang="zh-CN" altLang="en-US" sz="2000" b="1" dirty="0">
                <a:latin typeface="微软雅黑" pitchFamily="34" charset="-122"/>
                <a:ea typeface="微软雅黑" pitchFamily="34" charset="-122"/>
              </a:rPr>
              <a:t>遵守标准</a:t>
            </a:r>
          </a:p>
          <a:p>
            <a:pPr latinLnBrk="1">
              <a:lnSpc>
                <a:spcPct val="150000"/>
              </a:lnSpc>
            </a:pPr>
            <a:r>
              <a:rPr kumimoji="1" lang="zh-CN" altLang="en-US" sz="2000" b="1" dirty="0" smtClean="0">
                <a:latin typeface="微软雅黑" pitchFamily="34" charset="-122"/>
                <a:ea typeface="微软雅黑" pitchFamily="34" charset="-122"/>
              </a:rPr>
              <a:t>－ 无</a:t>
            </a:r>
            <a:r>
              <a:rPr kumimoji="1" lang="zh-CN" altLang="en-US" sz="2000" b="1" dirty="0">
                <a:latin typeface="微软雅黑" pitchFamily="34" charset="-122"/>
                <a:ea typeface="微软雅黑" pitchFamily="34" charset="-122"/>
              </a:rPr>
              <a:t>秩序作业</a:t>
            </a:r>
            <a:endParaRPr kumimoji="1" lang="en-US" altLang="zh-CN" sz="2000" b="1" dirty="0">
              <a:latin typeface="微软雅黑" pitchFamily="34" charset="-122"/>
              <a:ea typeface="微软雅黑" pitchFamily="34" charset="-122"/>
            </a:endParaRPr>
          </a:p>
          <a:p>
            <a:pPr latinLnBrk="1">
              <a:lnSpc>
                <a:spcPct val="150000"/>
              </a:lnSpc>
            </a:pPr>
            <a:r>
              <a:rPr kumimoji="1" lang="zh-CN" altLang="en-US" sz="2000" b="1" dirty="0" smtClean="0">
                <a:latin typeface="微软雅黑" pitchFamily="34" charset="-122"/>
                <a:ea typeface="微软雅黑" pitchFamily="34" charset="-122"/>
              </a:rPr>
              <a:t>－ 实际</a:t>
            </a:r>
            <a:r>
              <a:rPr kumimoji="1" lang="zh-CN" altLang="en-US" sz="2000" b="1" dirty="0">
                <a:latin typeface="微软雅黑" pitchFamily="34" charset="-122"/>
                <a:ea typeface="微软雅黑" pitchFamily="34" charset="-122"/>
              </a:rPr>
              <a:t>生产与</a:t>
            </a:r>
            <a:endParaRPr kumimoji="1" lang="en-US" altLang="zh-CN" sz="2000" b="1" dirty="0">
              <a:latin typeface="微软雅黑" pitchFamily="34" charset="-122"/>
              <a:ea typeface="微软雅黑" pitchFamily="34" charset="-122"/>
            </a:endParaRPr>
          </a:p>
          <a:p>
            <a:pPr latinLnBrk="1">
              <a:lnSpc>
                <a:spcPct val="150000"/>
              </a:lnSpc>
            </a:pPr>
            <a:r>
              <a:rPr kumimoji="1" lang="en-US" altLang="zh-CN" sz="2000" b="1" dirty="0">
                <a:latin typeface="微软雅黑" pitchFamily="34" charset="-122"/>
                <a:ea typeface="微软雅黑" pitchFamily="34" charset="-122"/>
              </a:rPr>
              <a:t>  </a:t>
            </a:r>
            <a:r>
              <a:rPr kumimoji="1" lang="zh-CN" altLang="en-US" sz="2000" b="1" dirty="0" smtClean="0">
                <a:latin typeface="微软雅黑" pitchFamily="34" charset="-122"/>
                <a:ea typeface="微软雅黑" pitchFamily="34" charset="-122"/>
              </a:rPr>
              <a:t>计划</a:t>
            </a:r>
            <a:r>
              <a:rPr kumimoji="1" lang="zh-CN" altLang="en-US" sz="2000" b="1" dirty="0">
                <a:latin typeface="微软雅黑" pitchFamily="34" charset="-122"/>
                <a:ea typeface="微软雅黑" pitchFamily="34" charset="-122"/>
              </a:rPr>
              <a:t>的一致性</a:t>
            </a:r>
          </a:p>
        </p:txBody>
      </p:sp>
      <p:sp>
        <p:nvSpPr>
          <p:cNvPr id="201734" name="Oval 6"/>
          <p:cNvSpPr>
            <a:spLocks noChangeArrowheads="1"/>
          </p:cNvSpPr>
          <p:nvPr/>
        </p:nvSpPr>
        <p:spPr bwMode="auto">
          <a:xfrm>
            <a:off x="651901" y="2636838"/>
            <a:ext cx="2227262" cy="792162"/>
          </a:xfrm>
          <a:prstGeom prst="ellipse">
            <a:avLst/>
          </a:prstGeom>
          <a:solidFill>
            <a:srgbClr val="FFC000"/>
          </a:solidFill>
          <a:ln w="9525">
            <a:solidFill>
              <a:schemeClr val="tx1"/>
            </a:solidFill>
            <a:round/>
            <a:headEnd/>
            <a:tailEnd/>
          </a:ln>
          <a:effectLst/>
        </p:spPr>
        <p:txBody>
          <a:bodyPr wrap="none" anchor="ctr"/>
          <a:lstStyle/>
          <a:p>
            <a:pPr algn="ctr" latinLnBrk="1"/>
            <a:r>
              <a:rPr kumimoji="1" lang="zh-CN" altLang="en-US" sz="2800" b="1">
                <a:latin typeface="微软雅黑" pitchFamily="34" charset="-122"/>
                <a:ea typeface="微软雅黑" pitchFamily="34" charset="-122"/>
              </a:rPr>
              <a:t>不一致</a:t>
            </a:r>
            <a:endParaRPr kumimoji="1" lang="ko-KR" altLang="en-US" sz="2800" b="1">
              <a:latin typeface="微软雅黑" pitchFamily="34" charset="-122"/>
            </a:endParaRPr>
          </a:p>
        </p:txBody>
      </p:sp>
      <p:sp>
        <p:nvSpPr>
          <p:cNvPr id="201735" name="Rectangle 7"/>
          <p:cNvSpPr>
            <a:spLocks noChangeArrowheads="1"/>
          </p:cNvSpPr>
          <p:nvPr/>
        </p:nvSpPr>
        <p:spPr bwMode="auto">
          <a:xfrm>
            <a:off x="3276848" y="3068960"/>
            <a:ext cx="2736850" cy="3327775"/>
          </a:xfrm>
          <a:prstGeom prst="rect">
            <a:avLst/>
          </a:prstGeom>
          <a:solidFill>
            <a:schemeClr val="bg1"/>
          </a:solidFill>
          <a:ln w="9525">
            <a:solidFill>
              <a:schemeClr val="tx1"/>
            </a:solidFill>
            <a:miter lim="800000"/>
            <a:headEnd/>
            <a:tailEnd/>
          </a:ln>
          <a:effectLst/>
        </p:spPr>
        <p:txBody>
          <a:bodyPr wrap="none" anchor="t" anchorCtr="0"/>
          <a:lstStyle/>
          <a:p>
            <a:pPr latinLnBrk="1">
              <a:lnSpc>
                <a:spcPct val="150000"/>
              </a:lnSpc>
            </a:pPr>
            <a:endParaRPr kumimoji="1" lang="en-US" altLang="zh-CN" sz="2000" b="1" dirty="0" smtClean="0">
              <a:latin typeface="微软雅黑" pitchFamily="34" charset="-122"/>
              <a:ea typeface="微软雅黑" pitchFamily="34" charset="-122"/>
            </a:endParaRPr>
          </a:p>
          <a:p>
            <a:pPr latinLnBrk="1">
              <a:lnSpc>
                <a:spcPct val="150000"/>
              </a:lnSpc>
            </a:pPr>
            <a:r>
              <a:rPr kumimoji="1" lang="zh-CN" altLang="en-US" sz="2000" b="1" dirty="0" smtClean="0">
                <a:latin typeface="微软雅黑" pitchFamily="34" charset="-122"/>
                <a:ea typeface="微软雅黑" pitchFamily="34" charset="-122"/>
              </a:rPr>
              <a:t>生产</a:t>
            </a:r>
            <a:r>
              <a:rPr kumimoji="1" lang="zh-CN" altLang="en-US" sz="2000" b="1" dirty="0">
                <a:latin typeface="微软雅黑" pitchFamily="34" charset="-122"/>
                <a:ea typeface="微软雅黑" pitchFamily="34" charset="-122"/>
              </a:rPr>
              <a:t>产品不</a:t>
            </a:r>
            <a:r>
              <a:rPr kumimoji="1" lang="zh-CN" altLang="en-US" sz="2000" b="1" dirty="0" smtClean="0">
                <a:latin typeface="微软雅黑" pitchFamily="34" charset="-122"/>
                <a:ea typeface="微软雅黑" pitchFamily="34" charset="-122"/>
              </a:rPr>
              <a:t>均衡</a:t>
            </a:r>
            <a:endParaRPr kumimoji="1" lang="en-US" altLang="zh-CN" sz="2000" b="1" dirty="0" smtClean="0">
              <a:latin typeface="微软雅黑" pitchFamily="34" charset="-122"/>
              <a:ea typeface="微软雅黑" pitchFamily="34" charset="-122"/>
            </a:endParaRPr>
          </a:p>
          <a:p>
            <a:pPr latinLnBrk="1">
              <a:lnSpc>
                <a:spcPct val="150000"/>
              </a:lnSpc>
            </a:pPr>
            <a:endParaRPr kumimoji="1" lang="zh-CN" altLang="en-US" sz="2000" b="1" dirty="0">
              <a:latin typeface="微软雅黑" pitchFamily="34" charset="-122"/>
              <a:ea typeface="微软雅黑" pitchFamily="34" charset="-122"/>
            </a:endParaRPr>
          </a:p>
          <a:p>
            <a:pPr latinLnBrk="1">
              <a:lnSpc>
                <a:spcPct val="150000"/>
              </a:lnSpc>
            </a:pPr>
            <a:r>
              <a:rPr kumimoji="1" lang="zh-CN" altLang="en-US" sz="2000" b="1" dirty="0" smtClean="0">
                <a:latin typeface="微软雅黑" pitchFamily="34" charset="-122"/>
                <a:ea typeface="微软雅黑" pitchFamily="34" charset="-122"/>
              </a:rPr>
              <a:t>－ 日产量不</a:t>
            </a:r>
            <a:r>
              <a:rPr kumimoji="1" lang="zh-CN" altLang="en-US" sz="2000" b="1" dirty="0">
                <a:latin typeface="微软雅黑" pitchFamily="34" charset="-122"/>
                <a:ea typeface="微软雅黑" pitchFamily="34" charset="-122"/>
              </a:rPr>
              <a:t>均衡</a:t>
            </a:r>
          </a:p>
          <a:p>
            <a:pPr latinLnBrk="1">
              <a:lnSpc>
                <a:spcPct val="150000"/>
              </a:lnSpc>
            </a:pPr>
            <a:r>
              <a:rPr kumimoji="1" lang="zh-CN" altLang="en-US" sz="2000" b="1" dirty="0" smtClean="0">
                <a:latin typeface="微软雅黑" pitchFamily="34" charset="-122"/>
                <a:ea typeface="微软雅黑" pitchFamily="34" charset="-122"/>
              </a:rPr>
              <a:t>－ 在</a:t>
            </a:r>
            <a:r>
              <a:rPr kumimoji="1" lang="zh-CN" altLang="en-US" sz="2000" b="1" dirty="0">
                <a:latin typeface="微软雅黑" pitchFamily="34" charset="-122"/>
                <a:ea typeface="微软雅黑" pitchFamily="34" charset="-122"/>
              </a:rPr>
              <a:t>库</a:t>
            </a:r>
            <a:r>
              <a:rPr kumimoji="1" lang="en-US" altLang="zh-CN" sz="2000" b="1" dirty="0">
                <a:latin typeface="微软雅黑" pitchFamily="34" charset="-122"/>
                <a:ea typeface="微软雅黑" pitchFamily="34" charset="-122"/>
              </a:rPr>
              <a:t>/</a:t>
            </a:r>
            <a:r>
              <a:rPr kumimoji="1" lang="zh-CN" altLang="en-US" sz="2000" b="1" dirty="0" smtClean="0">
                <a:latin typeface="微软雅黑" pitchFamily="34" charset="-122"/>
                <a:ea typeface="微软雅黑" pitchFamily="34" charset="-122"/>
              </a:rPr>
              <a:t>在制过多</a:t>
            </a:r>
            <a:endParaRPr kumimoji="1" lang="zh-CN" altLang="en-US" sz="2000" b="1" dirty="0">
              <a:latin typeface="微软雅黑" pitchFamily="34" charset="-122"/>
              <a:ea typeface="微软雅黑" pitchFamily="34" charset="-122"/>
            </a:endParaRPr>
          </a:p>
          <a:p>
            <a:pPr latinLnBrk="1">
              <a:lnSpc>
                <a:spcPct val="150000"/>
              </a:lnSpc>
            </a:pPr>
            <a:r>
              <a:rPr kumimoji="1" lang="zh-CN" altLang="en-US" sz="2000" b="1" dirty="0" smtClean="0">
                <a:latin typeface="微软雅黑" pitchFamily="34" charset="-122"/>
                <a:ea typeface="微软雅黑" pitchFamily="34" charset="-122"/>
              </a:rPr>
              <a:t>－ 人员配置</a:t>
            </a:r>
            <a:endParaRPr kumimoji="1" lang="en-US" altLang="zh-CN" sz="2000" b="1" dirty="0" smtClean="0">
              <a:latin typeface="微软雅黑" pitchFamily="34" charset="-122"/>
              <a:ea typeface="微软雅黑" pitchFamily="34" charset="-122"/>
            </a:endParaRPr>
          </a:p>
          <a:p>
            <a:pPr latinLnBrk="1">
              <a:lnSpc>
                <a:spcPct val="150000"/>
              </a:lnSpc>
            </a:pPr>
            <a:r>
              <a:rPr kumimoji="1" lang="en-US" altLang="zh-CN" sz="2000" b="1" dirty="0">
                <a:latin typeface="微软雅黑" pitchFamily="34" charset="-122"/>
                <a:ea typeface="微软雅黑" pitchFamily="34" charset="-122"/>
              </a:rPr>
              <a:t> </a:t>
            </a:r>
            <a:r>
              <a:rPr kumimoji="1" lang="en-US" altLang="zh-CN" sz="2000" b="1" dirty="0" smtClean="0">
                <a:latin typeface="微软雅黑" pitchFamily="34" charset="-122"/>
                <a:ea typeface="微软雅黑" pitchFamily="34" charset="-122"/>
              </a:rPr>
              <a:t>  </a:t>
            </a:r>
            <a:r>
              <a:rPr kumimoji="1" lang="zh-CN" altLang="en-US" sz="2000" b="1" dirty="0" smtClean="0">
                <a:latin typeface="微软雅黑" pitchFamily="34" charset="-122"/>
                <a:ea typeface="微软雅黑" pitchFamily="34" charset="-122"/>
              </a:rPr>
              <a:t>不</a:t>
            </a:r>
            <a:r>
              <a:rPr kumimoji="1" lang="zh-CN" altLang="en-US" sz="2000" b="1" dirty="0">
                <a:latin typeface="微软雅黑" pitchFamily="34" charset="-122"/>
                <a:ea typeface="微软雅黑" pitchFamily="34" charset="-122"/>
              </a:rPr>
              <a:t>均衡</a:t>
            </a:r>
          </a:p>
        </p:txBody>
      </p:sp>
      <p:sp>
        <p:nvSpPr>
          <p:cNvPr id="201737" name="Oval 9"/>
          <p:cNvSpPr>
            <a:spLocks noChangeArrowheads="1"/>
          </p:cNvSpPr>
          <p:nvPr/>
        </p:nvSpPr>
        <p:spPr bwMode="auto">
          <a:xfrm>
            <a:off x="3565773" y="2636764"/>
            <a:ext cx="2227262" cy="792162"/>
          </a:xfrm>
          <a:prstGeom prst="ellipse">
            <a:avLst/>
          </a:prstGeom>
          <a:solidFill>
            <a:srgbClr val="00B050"/>
          </a:solidFill>
          <a:ln w="9525">
            <a:solidFill>
              <a:schemeClr val="tx1"/>
            </a:solidFill>
            <a:round/>
            <a:headEnd/>
            <a:tailEnd/>
          </a:ln>
          <a:effectLst/>
        </p:spPr>
        <p:txBody>
          <a:bodyPr wrap="none" anchor="ctr"/>
          <a:lstStyle/>
          <a:p>
            <a:pPr algn="ctr" latinLnBrk="1"/>
            <a:r>
              <a:rPr kumimoji="1" lang="zh-CN" altLang="en-US" sz="2800" b="1">
                <a:latin typeface="微软雅黑" pitchFamily="34" charset="-122"/>
                <a:ea typeface="微软雅黑" pitchFamily="34" charset="-122"/>
              </a:rPr>
              <a:t>不均衡</a:t>
            </a:r>
            <a:endParaRPr kumimoji="1" lang="ko-KR" altLang="en-US" sz="2800" b="1">
              <a:latin typeface="微软雅黑" pitchFamily="34" charset="-122"/>
            </a:endParaRPr>
          </a:p>
        </p:txBody>
      </p:sp>
      <p:sp>
        <p:nvSpPr>
          <p:cNvPr id="201738" name="Rectangle 10"/>
          <p:cNvSpPr>
            <a:spLocks noChangeArrowheads="1"/>
          </p:cNvSpPr>
          <p:nvPr/>
        </p:nvSpPr>
        <p:spPr bwMode="auto">
          <a:xfrm>
            <a:off x="6156573" y="3068960"/>
            <a:ext cx="2736850" cy="3327775"/>
          </a:xfrm>
          <a:prstGeom prst="rect">
            <a:avLst/>
          </a:prstGeom>
          <a:solidFill>
            <a:schemeClr val="bg1"/>
          </a:solidFill>
          <a:ln w="9525">
            <a:solidFill>
              <a:schemeClr val="tx1"/>
            </a:solidFill>
            <a:miter lim="800000"/>
            <a:headEnd/>
            <a:tailEnd/>
          </a:ln>
          <a:effectLst/>
        </p:spPr>
        <p:txBody>
          <a:bodyPr wrap="none" anchor="t" anchorCtr="0"/>
          <a:lstStyle/>
          <a:p>
            <a:pPr latinLnBrk="1">
              <a:lnSpc>
                <a:spcPct val="150000"/>
              </a:lnSpc>
            </a:pPr>
            <a:endParaRPr kumimoji="1" lang="en-US" altLang="zh-CN" sz="2000" b="1" smtClean="0">
              <a:latin typeface="微软雅黑" pitchFamily="34" charset="-122"/>
              <a:ea typeface="微软雅黑" pitchFamily="34" charset="-122"/>
            </a:endParaRPr>
          </a:p>
          <a:p>
            <a:pPr latinLnBrk="1">
              <a:lnSpc>
                <a:spcPct val="150000"/>
              </a:lnSpc>
            </a:pPr>
            <a:r>
              <a:rPr kumimoji="1" lang="zh-CN" altLang="en-US" sz="2000" b="1" smtClean="0">
                <a:latin typeface="微软雅黑" pitchFamily="34" charset="-122"/>
                <a:ea typeface="微软雅黑" pitchFamily="34" charset="-122"/>
              </a:rPr>
              <a:t>不</a:t>
            </a:r>
            <a:r>
              <a:rPr kumimoji="1" lang="zh-CN" altLang="en-US" sz="2000" b="1">
                <a:latin typeface="微软雅黑" pitchFamily="34" charset="-122"/>
                <a:ea typeface="微软雅黑" pitchFamily="34" charset="-122"/>
              </a:rPr>
              <a:t>合理的</a:t>
            </a:r>
            <a:r>
              <a:rPr kumimoji="1" lang="zh-CN" altLang="en-US" sz="2000" b="1" smtClean="0">
                <a:latin typeface="微软雅黑" pitchFamily="34" charset="-122"/>
                <a:ea typeface="微软雅黑" pitchFamily="34" charset="-122"/>
              </a:rPr>
              <a:t>方法</a:t>
            </a:r>
            <a:endParaRPr kumimoji="1" lang="en-US" altLang="zh-CN" sz="2000" b="1" smtClean="0">
              <a:latin typeface="微软雅黑" pitchFamily="34" charset="-122"/>
              <a:ea typeface="微软雅黑" pitchFamily="34" charset="-122"/>
            </a:endParaRPr>
          </a:p>
          <a:p>
            <a:pPr latinLnBrk="1">
              <a:lnSpc>
                <a:spcPct val="150000"/>
              </a:lnSpc>
            </a:pPr>
            <a:endParaRPr kumimoji="1" lang="zh-CN" altLang="en-US" sz="2000" b="1">
              <a:latin typeface="微软雅黑" pitchFamily="34" charset="-122"/>
              <a:ea typeface="微软雅黑" pitchFamily="34" charset="-122"/>
            </a:endParaRPr>
          </a:p>
          <a:p>
            <a:pPr latinLnBrk="1">
              <a:lnSpc>
                <a:spcPct val="150000"/>
              </a:lnSpc>
            </a:pPr>
            <a:r>
              <a:rPr kumimoji="1" lang="zh-CN" altLang="en-US" sz="2000" b="1" smtClean="0">
                <a:latin typeface="微软雅黑" pitchFamily="34" charset="-122"/>
                <a:ea typeface="微软雅黑" pitchFamily="34" charset="-122"/>
              </a:rPr>
              <a:t>－ 作业</a:t>
            </a:r>
            <a:r>
              <a:rPr kumimoji="1" lang="zh-CN" altLang="en-US" sz="2000" b="1">
                <a:latin typeface="微软雅黑" pitchFamily="34" charset="-122"/>
                <a:ea typeface="微软雅黑" pitchFamily="34" charset="-122"/>
              </a:rPr>
              <a:t>不方便</a:t>
            </a:r>
          </a:p>
          <a:p>
            <a:pPr latinLnBrk="1">
              <a:lnSpc>
                <a:spcPct val="150000"/>
              </a:lnSpc>
            </a:pPr>
            <a:r>
              <a:rPr kumimoji="1" lang="zh-CN" altLang="en-US" sz="2000" b="1" smtClean="0">
                <a:latin typeface="微软雅黑" pitchFamily="34" charset="-122"/>
                <a:ea typeface="微软雅黑" pitchFamily="34" charset="-122"/>
              </a:rPr>
              <a:t>－ 作业</a:t>
            </a:r>
            <a:r>
              <a:rPr kumimoji="1" lang="zh-CN" altLang="en-US" sz="2000" b="1">
                <a:latin typeface="微软雅黑" pitchFamily="34" charset="-122"/>
                <a:ea typeface="微软雅黑" pitchFamily="34" charset="-122"/>
              </a:rPr>
              <a:t>困难</a:t>
            </a:r>
          </a:p>
          <a:p>
            <a:pPr latinLnBrk="1">
              <a:lnSpc>
                <a:spcPct val="150000"/>
              </a:lnSpc>
            </a:pPr>
            <a:r>
              <a:rPr kumimoji="1" lang="zh-CN" altLang="en-US" sz="2000" b="1" smtClean="0">
                <a:latin typeface="微软雅黑" pitchFamily="34" charset="-122"/>
                <a:ea typeface="微软雅黑" pitchFamily="34" charset="-122"/>
              </a:rPr>
              <a:t>－ 材料搬运</a:t>
            </a:r>
            <a:endParaRPr kumimoji="1" lang="en-US" altLang="zh-CN" sz="2000" b="1" smtClean="0">
              <a:latin typeface="微软雅黑" pitchFamily="34" charset="-122"/>
              <a:ea typeface="微软雅黑" pitchFamily="34" charset="-122"/>
            </a:endParaRPr>
          </a:p>
          <a:p>
            <a:pPr latinLnBrk="1">
              <a:lnSpc>
                <a:spcPct val="150000"/>
              </a:lnSpc>
            </a:pPr>
            <a:r>
              <a:rPr kumimoji="1" lang="en-US" altLang="zh-CN" sz="2000" b="1">
                <a:latin typeface="微软雅黑" pitchFamily="34" charset="-122"/>
                <a:ea typeface="微软雅黑" pitchFamily="34" charset="-122"/>
              </a:rPr>
              <a:t> </a:t>
            </a:r>
            <a:r>
              <a:rPr kumimoji="1" lang="en-US" altLang="zh-CN" sz="2000" b="1" smtClean="0">
                <a:latin typeface="微软雅黑" pitchFamily="34" charset="-122"/>
                <a:ea typeface="微软雅黑" pitchFamily="34" charset="-122"/>
              </a:rPr>
              <a:t>  </a:t>
            </a:r>
            <a:r>
              <a:rPr kumimoji="1" lang="zh-CN" altLang="en-US" sz="2000" b="1" smtClean="0">
                <a:latin typeface="微软雅黑" pitchFamily="34" charset="-122"/>
                <a:ea typeface="微软雅黑" pitchFamily="34" charset="-122"/>
              </a:rPr>
              <a:t>不</a:t>
            </a:r>
            <a:r>
              <a:rPr kumimoji="1" lang="zh-CN" altLang="en-US" sz="2000" b="1">
                <a:latin typeface="微软雅黑" pitchFamily="34" charset="-122"/>
                <a:ea typeface="微软雅黑" pitchFamily="34" charset="-122"/>
              </a:rPr>
              <a:t>方便</a:t>
            </a:r>
          </a:p>
        </p:txBody>
      </p:sp>
      <p:sp>
        <p:nvSpPr>
          <p:cNvPr id="201740" name="Oval 12"/>
          <p:cNvSpPr>
            <a:spLocks noChangeArrowheads="1"/>
          </p:cNvSpPr>
          <p:nvPr/>
        </p:nvSpPr>
        <p:spPr bwMode="auto">
          <a:xfrm>
            <a:off x="6445498" y="2636838"/>
            <a:ext cx="2227262" cy="792162"/>
          </a:xfrm>
          <a:prstGeom prst="ellipse">
            <a:avLst/>
          </a:prstGeom>
          <a:solidFill>
            <a:srgbClr val="7030A0"/>
          </a:solidFill>
          <a:ln w="9525">
            <a:solidFill>
              <a:schemeClr val="tx1"/>
            </a:solidFill>
            <a:round/>
            <a:headEnd/>
            <a:tailEnd/>
          </a:ln>
          <a:effectLst/>
        </p:spPr>
        <p:txBody>
          <a:bodyPr wrap="none" anchor="ctr"/>
          <a:lstStyle/>
          <a:p>
            <a:pPr algn="ctr" latinLnBrk="1"/>
            <a:r>
              <a:rPr kumimoji="1" lang="zh-CN" altLang="en-US" sz="2800" b="1">
                <a:latin typeface="微软雅黑" pitchFamily="34" charset="-122"/>
                <a:ea typeface="微软雅黑" pitchFamily="34" charset="-122"/>
              </a:rPr>
              <a:t>不合理</a:t>
            </a:r>
            <a:endParaRPr kumimoji="1" lang="ko-KR" altLang="en-US" sz="2800" b="1">
              <a:latin typeface="微软雅黑" pitchFamily="34" charset="-122"/>
            </a:endParaRPr>
          </a:p>
        </p:txBody>
      </p:sp>
      <p:sp>
        <p:nvSpPr>
          <p:cNvPr id="201741" name="Text Box 13"/>
          <p:cNvSpPr txBox="1">
            <a:spLocks noChangeArrowheads="1"/>
          </p:cNvSpPr>
          <p:nvPr/>
        </p:nvSpPr>
        <p:spPr bwMode="auto">
          <a:xfrm>
            <a:off x="2987551" y="372146"/>
            <a:ext cx="3168650" cy="584775"/>
          </a:xfrm>
          <a:prstGeom prst="rect">
            <a:avLst/>
          </a:prstGeom>
          <a:noFill/>
          <a:ln w="9525">
            <a:noFill/>
            <a:miter lim="800000"/>
            <a:headEnd/>
            <a:tailEnd/>
          </a:ln>
          <a:effectLst/>
        </p:spPr>
        <p:txBody>
          <a:bodyPr>
            <a:spAutoFit/>
          </a:bodyPr>
          <a:lstStyle/>
          <a:p>
            <a:pPr algn="ctr" latinLnBrk="1">
              <a:spcBef>
                <a:spcPct val="50000"/>
              </a:spcBef>
            </a:pPr>
            <a:r>
              <a:rPr kumimoji="1" lang="zh-CN" altLang="en-US" sz="3200" b="1" dirty="0">
                <a:solidFill>
                  <a:srgbClr val="FF0000"/>
                </a:solidFill>
                <a:latin typeface="微软雅黑" pitchFamily="34" charset="-122"/>
                <a:ea typeface="微软雅黑" pitchFamily="34" charset="-122"/>
              </a:rPr>
              <a:t>浪费的发生原因</a:t>
            </a:r>
          </a:p>
        </p:txBody>
      </p:sp>
    </p:spTree>
    <p:extLst>
      <p:ext uri="{BB962C8B-B14F-4D97-AF65-F5344CB8AC3E}">
        <p14:creationId xmlns:p14="http://schemas.microsoft.com/office/powerpoint/2010/main" val="167677628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0"/>
          <p:cNvSpPr>
            <a:spLocks noChangeArrowheads="1"/>
          </p:cNvSpPr>
          <p:nvPr/>
        </p:nvSpPr>
        <p:spPr bwMode="auto">
          <a:xfrm>
            <a:off x="1034975" y="405423"/>
            <a:ext cx="7093099" cy="535531"/>
          </a:xfrm>
          <a:prstGeom prst="rect">
            <a:avLst/>
          </a:prstGeom>
          <a:noFill/>
          <a:ln w="9525">
            <a:noFill/>
            <a:miter lim="800000"/>
            <a:headEnd/>
            <a:tailEnd/>
          </a:ln>
        </p:spPr>
        <p:txBody>
          <a:bodyPr wrap="square">
            <a:spAutoFit/>
          </a:bodyPr>
          <a:lstStyle/>
          <a:p>
            <a:pPr marL="342891" indent="-342891" algn="ctr">
              <a:lnSpc>
                <a:spcPct val="90000"/>
              </a:lnSpc>
              <a:spcBef>
                <a:spcPct val="30000"/>
              </a:spcBef>
              <a:buClr>
                <a:schemeClr val="tx2"/>
              </a:buClr>
              <a:buSzPct val="75000"/>
            </a:pPr>
            <a:r>
              <a:rPr lang="zh-CN" altLang="en-US" sz="3200" b="1" dirty="0">
                <a:solidFill>
                  <a:srgbClr val="FF0000"/>
                </a:solidFill>
                <a:latin typeface="微软雅黑" pitchFamily="34" charset="-122"/>
                <a:ea typeface="微软雅黑" pitchFamily="34" charset="-122"/>
              </a:rPr>
              <a:t>企业运营管理的主要对象</a:t>
            </a:r>
          </a:p>
        </p:txBody>
      </p:sp>
      <p:sp>
        <p:nvSpPr>
          <p:cNvPr id="12291" name="Rectangle 21"/>
          <p:cNvSpPr>
            <a:spLocks noChangeArrowheads="1"/>
          </p:cNvSpPr>
          <p:nvPr/>
        </p:nvSpPr>
        <p:spPr bwMode="auto">
          <a:xfrm>
            <a:off x="323530" y="1508712"/>
            <a:ext cx="7713663" cy="424732"/>
          </a:xfrm>
          <a:prstGeom prst="rect">
            <a:avLst/>
          </a:prstGeom>
          <a:noFill/>
          <a:ln w="9525">
            <a:noFill/>
            <a:miter lim="800000"/>
            <a:headEnd/>
            <a:tailEnd/>
          </a:ln>
        </p:spPr>
        <p:txBody>
          <a:bodyPr>
            <a:spAutoFit/>
          </a:bodyPr>
          <a:lstStyle/>
          <a:p>
            <a:pPr marL="571486" indent="-571486">
              <a:lnSpc>
                <a:spcPct val="90000"/>
              </a:lnSpc>
              <a:spcBef>
                <a:spcPct val="30000"/>
              </a:spcBef>
              <a:buClr>
                <a:schemeClr val="tx2"/>
              </a:buClr>
              <a:buSzPct val="75000"/>
              <a:buFont typeface="Wingdings" pitchFamily="2" charset="2"/>
              <a:buChar char="Ø"/>
            </a:pPr>
            <a:r>
              <a:rPr lang="zh-CN" altLang="en-US" sz="2400" b="1" dirty="0">
                <a:latin typeface="微软雅黑" pitchFamily="34" charset="-122"/>
                <a:ea typeface="微软雅黑" pitchFamily="34" charset="-122"/>
              </a:rPr>
              <a:t>成本：与产出直接相关的各种耗费</a:t>
            </a:r>
          </a:p>
        </p:txBody>
      </p:sp>
      <p:sp>
        <p:nvSpPr>
          <p:cNvPr id="12292" name="Rectangle 22"/>
          <p:cNvSpPr>
            <a:spLocks noChangeArrowheads="1"/>
          </p:cNvSpPr>
          <p:nvPr/>
        </p:nvSpPr>
        <p:spPr bwMode="auto">
          <a:xfrm>
            <a:off x="334146" y="2132859"/>
            <a:ext cx="8541244" cy="646331"/>
          </a:xfrm>
          <a:prstGeom prst="rect">
            <a:avLst/>
          </a:prstGeom>
          <a:noFill/>
          <a:ln w="9525">
            <a:noFill/>
            <a:miter lim="800000"/>
            <a:headEnd/>
            <a:tailEnd/>
          </a:ln>
        </p:spPr>
        <p:txBody>
          <a:bodyPr wrap="square">
            <a:spAutoFit/>
          </a:bodyPr>
          <a:lstStyle/>
          <a:p>
            <a:pPr marL="571486" indent="-571486">
              <a:lnSpc>
                <a:spcPct val="150000"/>
              </a:lnSpc>
              <a:spcBef>
                <a:spcPct val="30000"/>
              </a:spcBef>
              <a:buClr>
                <a:schemeClr val="tx2"/>
              </a:buClr>
              <a:buSzPct val="75000"/>
              <a:buFont typeface="Wingdings" pitchFamily="2" charset="2"/>
              <a:buChar char="Ø"/>
            </a:pPr>
            <a:r>
              <a:rPr lang="zh-CN" altLang="en-US" sz="2400" b="1" dirty="0">
                <a:latin typeface="微软雅黑" pitchFamily="34" charset="-122"/>
                <a:ea typeface="微软雅黑" pitchFamily="34" charset="-122"/>
              </a:rPr>
              <a:t>质量：反映实体满足、明确或隐含需要的能力的特征总和</a:t>
            </a:r>
          </a:p>
        </p:txBody>
      </p:sp>
      <p:sp>
        <p:nvSpPr>
          <p:cNvPr id="12293" name="Rectangle 25"/>
          <p:cNvSpPr>
            <a:spLocks noChangeArrowheads="1"/>
          </p:cNvSpPr>
          <p:nvPr/>
        </p:nvSpPr>
        <p:spPr bwMode="auto">
          <a:xfrm>
            <a:off x="323530" y="3068960"/>
            <a:ext cx="7713663" cy="424732"/>
          </a:xfrm>
          <a:prstGeom prst="rect">
            <a:avLst/>
          </a:prstGeom>
          <a:noFill/>
          <a:ln w="9525">
            <a:noFill/>
            <a:miter lim="800000"/>
            <a:headEnd/>
            <a:tailEnd/>
          </a:ln>
        </p:spPr>
        <p:txBody>
          <a:bodyPr>
            <a:spAutoFit/>
          </a:bodyPr>
          <a:lstStyle/>
          <a:p>
            <a:pPr marL="571486" indent="-571486">
              <a:lnSpc>
                <a:spcPct val="90000"/>
              </a:lnSpc>
              <a:spcBef>
                <a:spcPct val="30000"/>
              </a:spcBef>
              <a:buClr>
                <a:schemeClr val="tx2"/>
              </a:buClr>
              <a:buSzPct val="75000"/>
              <a:buFont typeface="Wingdings" pitchFamily="2" charset="2"/>
              <a:buChar char="Ø"/>
            </a:pPr>
            <a:r>
              <a:rPr lang="zh-CN" altLang="en-US" sz="2400" b="1" dirty="0">
                <a:latin typeface="微软雅黑" pitchFamily="34" charset="-122"/>
                <a:ea typeface="微软雅黑" pitchFamily="34" charset="-122"/>
              </a:rPr>
              <a:t>交货期：产品与服务为顾客获取的时间。</a:t>
            </a:r>
          </a:p>
        </p:txBody>
      </p:sp>
      <p:sp>
        <p:nvSpPr>
          <p:cNvPr id="8" name="灯片编号占位符 7"/>
          <p:cNvSpPr>
            <a:spLocks noGrp="1"/>
          </p:cNvSpPr>
          <p:nvPr>
            <p:ph type="sldNum" sz="quarter" idx="4"/>
          </p:nvPr>
        </p:nvSpPr>
        <p:spPr/>
        <p:txBody>
          <a:bodyPr/>
          <a:lstStyle/>
          <a:p>
            <a:fld id="{8BA16DCC-C50E-4AD5-94C9-747C0058B3E1}" type="slidenum">
              <a:rPr lang="zh-CN" altLang="en-US" smtClean="0"/>
              <a:pPr/>
              <a:t>2</a:t>
            </a:fld>
            <a:endParaRPr lang="zh-CN" altLang="en-US"/>
          </a:p>
        </p:txBody>
      </p:sp>
    </p:spTree>
    <p:extLst>
      <p:ext uri="{BB962C8B-B14F-4D97-AF65-F5344CB8AC3E}">
        <p14:creationId xmlns:p14="http://schemas.microsoft.com/office/powerpoint/2010/main" val="9158523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1000"/>
                                        <p:tgtEl>
                                          <p:spTgt spid="1229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292"/>
                                        </p:tgtEl>
                                        <p:attrNameLst>
                                          <p:attrName>style.visibility</p:attrName>
                                        </p:attrNameLst>
                                      </p:cBhvr>
                                      <p:to>
                                        <p:strVal val="visible"/>
                                      </p:to>
                                    </p:set>
                                    <p:animEffect transition="in" filter="fade">
                                      <p:cBhvr>
                                        <p:cTn id="10" dur="1000"/>
                                        <p:tgtEl>
                                          <p:spTgt spid="1229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293"/>
                                        </p:tgtEl>
                                        <p:attrNameLst>
                                          <p:attrName>style.visibility</p:attrName>
                                        </p:attrNameLst>
                                      </p:cBhvr>
                                      <p:to>
                                        <p:strVal val="visible"/>
                                      </p:to>
                                    </p:set>
                                    <p:animEffect transition="in" filter="fade">
                                      <p:cBhvr>
                                        <p:cTn id="13" dur="10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utoUpdateAnimBg="0"/>
      <p:bldP spid="12292" grpId="0" autoUpdateAnimBg="0"/>
      <p:bldP spid="12293"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ext Box 2"/>
          <p:cNvSpPr txBox="1">
            <a:spLocks noChangeArrowheads="1"/>
          </p:cNvSpPr>
          <p:nvPr/>
        </p:nvSpPr>
        <p:spPr bwMode="auto">
          <a:xfrm>
            <a:off x="2195736" y="396973"/>
            <a:ext cx="4968552" cy="584775"/>
          </a:xfrm>
          <a:prstGeom prst="rect">
            <a:avLst/>
          </a:prstGeom>
          <a:noFill/>
          <a:ln w="9525">
            <a:noFill/>
            <a:miter lim="800000"/>
            <a:headEnd/>
            <a:tailEnd/>
          </a:ln>
          <a:effectLst/>
        </p:spPr>
        <p:txBody>
          <a:bodyPr wrap="square">
            <a:spAutoFit/>
          </a:bodyPr>
          <a:lstStyle/>
          <a:p>
            <a:pPr algn="ctr" latinLnBrk="1">
              <a:spcBef>
                <a:spcPct val="50000"/>
              </a:spcBef>
            </a:pPr>
            <a:r>
              <a:rPr kumimoji="1" lang="zh-CN" altLang="en-US" sz="3200" b="1" dirty="0">
                <a:solidFill>
                  <a:srgbClr val="FF0000"/>
                </a:solidFill>
                <a:latin typeface="微软雅黑" pitchFamily="34" charset="-122"/>
                <a:ea typeface="微软雅黑" pitchFamily="34" charset="-122"/>
              </a:rPr>
              <a:t>生产现场的</a:t>
            </a:r>
            <a:r>
              <a:rPr kumimoji="1" lang="en-US" altLang="zh-CN" sz="3200" b="1" dirty="0">
                <a:solidFill>
                  <a:srgbClr val="FF0000"/>
                </a:solidFill>
                <a:latin typeface="微软雅黑" pitchFamily="34" charset="-122"/>
                <a:ea typeface="微软雅黑" pitchFamily="34" charset="-122"/>
              </a:rPr>
              <a:t>7</a:t>
            </a:r>
            <a:r>
              <a:rPr kumimoji="1" lang="zh-CN" altLang="en-US" sz="3200" b="1" dirty="0">
                <a:solidFill>
                  <a:srgbClr val="FF0000"/>
                </a:solidFill>
                <a:latin typeface="微软雅黑" pitchFamily="34" charset="-122"/>
                <a:ea typeface="微软雅黑" pitchFamily="34" charset="-122"/>
              </a:rPr>
              <a:t>大浪费</a:t>
            </a:r>
          </a:p>
        </p:txBody>
      </p:sp>
      <p:sp>
        <p:nvSpPr>
          <p:cNvPr id="202755" name="Text Box 3"/>
          <p:cNvSpPr txBox="1">
            <a:spLocks noChangeArrowheads="1"/>
          </p:cNvSpPr>
          <p:nvPr/>
        </p:nvSpPr>
        <p:spPr bwMode="auto">
          <a:xfrm>
            <a:off x="467544" y="1569496"/>
            <a:ext cx="8424936" cy="830997"/>
          </a:xfrm>
          <a:prstGeom prst="rect">
            <a:avLst/>
          </a:prstGeom>
          <a:noFill/>
          <a:ln w="9525">
            <a:noFill/>
            <a:miter lim="800000"/>
            <a:headEnd/>
            <a:tailEnd/>
          </a:ln>
          <a:effectLst/>
        </p:spPr>
        <p:txBody>
          <a:bodyPr wrap="square">
            <a:spAutoFit/>
          </a:bodyPr>
          <a:lstStyle/>
          <a:p>
            <a:pPr latinLnBrk="1">
              <a:spcBef>
                <a:spcPct val="50000"/>
              </a:spcBef>
              <a:buFont typeface="Wingdings" pitchFamily="2" charset="2"/>
              <a:buNone/>
            </a:pPr>
            <a:r>
              <a:rPr kumimoji="1" lang="zh-CN" altLang="en-US" sz="2400" b="1" dirty="0">
                <a:latin typeface="微软雅黑" pitchFamily="34" charset="-122"/>
                <a:ea typeface="微软雅黑" pitchFamily="34" charset="-122"/>
              </a:rPr>
              <a:t>虽生产的产品各不相同，但在任何工厂中发现的浪费类型是类似的</a:t>
            </a:r>
            <a:endParaRPr kumimoji="1" lang="ko-KR" altLang="en-US" sz="2400" b="1" dirty="0">
              <a:latin typeface="微软雅黑" pitchFamily="34" charset="-122"/>
            </a:endParaRPr>
          </a:p>
        </p:txBody>
      </p:sp>
      <p:grpSp>
        <p:nvGrpSpPr>
          <p:cNvPr id="2" name="Group 4"/>
          <p:cNvGrpSpPr>
            <a:grpSpLocks/>
          </p:cNvGrpSpPr>
          <p:nvPr/>
        </p:nvGrpSpPr>
        <p:grpSpPr bwMode="auto">
          <a:xfrm>
            <a:off x="611560" y="2707605"/>
            <a:ext cx="3600450" cy="649288"/>
            <a:chOff x="476" y="1796"/>
            <a:chExt cx="2268" cy="409"/>
          </a:xfrm>
        </p:grpSpPr>
        <p:sp>
          <p:nvSpPr>
            <p:cNvPr id="202757" name="Rectangle 5"/>
            <p:cNvSpPr>
              <a:spLocks noChangeArrowheads="1"/>
            </p:cNvSpPr>
            <p:nvPr/>
          </p:nvSpPr>
          <p:spPr bwMode="auto">
            <a:xfrm>
              <a:off x="567" y="1796"/>
              <a:ext cx="2177" cy="409"/>
            </a:xfrm>
            <a:prstGeom prst="rect">
              <a:avLst/>
            </a:prstGeom>
            <a:solidFill>
              <a:schemeClr val="bg1"/>
            </a:solidFill>
            <a:ln w="9525">
              <a:solidFill>
                <a:schemeClr val="tx1"/>
              </a:solidFill>
              <a:miter lim="800000"/>
              <a:headEnd/>
              <a:tailEnd/>
            </a:ln>
            <a:effectLst/>
          </p:spPr>
          <p:txBody>
            <a:bodyPr wrap="none" anchor="ctr"/>
            <a:lstStyle/>
            <a:p>
              <a:pPr algn="ctr" latinLnBrk="1"/>
              <a:r>
                <a:rPr kumimoji="1" lang="ko-KR" altLang="en-US" sz="2800" b="1">
                  <a:latin typeface="微软雅黑" pitchFamily="34" charset="-122"/>
                </a:rPr>
                <a:t>   </a:t>
              </a:r>
              <a:r>
                <a:rPr kumimoji="1" lang="zh-CN" altLang="en-US" sz="2800" b="1">
                  <a:latin typeface="微软雅黑" pitchFamily="34" charset="-122"/>
                  <a:ea typeface="微软雅黑" pitchFamily="34" charset="-122"/>
                </a:rPr>
                <a:t>过量生产的浪费</a:t>
              </a:r>
              <a:endParaRPr kumimoji="1" lang="ko-KR" altLang="en-US" sz="2800" b="1">
                <a:latin typeface="微软雅黑" pitchFamily="34" charset="-122"/>
              </a:endParaRPr>
            </a:p>
          </p:txBody>
        </p:sp>
        <p:sp>
          <p:nvSpPr>
            <p:cNvPr id="202758" name="AutoShape 6"/>
            <p:cNvSpPr>
              <a:spLocks noChangeArrowheads="1"/>
            </p:cNvSpPr>
            <p:nvPr/>
          </p:nvSpPr>
          <p:spPr bwMode="auto">
            <a:xfrm>
              <a:off x="476" y="1796"/>
              <a:ext cx="454" cy="409"/>
            </a:xfrm>
            <a:prstGeom prst="roundRect">
              <a:avLst>
                <a:gd name="adj" fmla="val 16667"/>
              </a:avLst>
            </a:prstGeom>
            <a:solidFill>
              <a:srgbClr val="92D050"/>
            </a:solidFill>
            <a:ln w="9525">
              <a:solidFill>
                <a:schemeClr val="tx1"/>
              </a:solidFill>
              <a:round/>
              <a:headEnd/>
              <a:tailEnd/>
            </a:ln>
            <a:effectLst/>
          </p:spPr>
          <p:txBody>
            <a:bodyPr wrap="none" anchor="ctr"/>
            <a:lstStyle/>
            <a:p>
              <a:pPr algn="ctr" latinLnBrk="1"/>
              <a:r>
                <a:rPr kumimoji="1" lang="en-US" altLang="ko-KR" sz="2800" b="1">
                  <a:latin typeface="微软雅黑" pitchFamily="34" charset="-122"/>
                  <a:ea typeface="微软雅黑" pitchFamily="34" charset="-122"/>
                </a:rPr>
                <a:t>①</a:t>
              </a:r>
            </a:p>
          </p:txBody>
        </p:sp>
      </p:grpSp>
      <p:grpSp>
        <p:nvGrpSpPr>
          <p:cNvPr id="3" name="Group 7"/>
          <p:cNvGrpSpPr>
            <a:grpSpLocks/>
          </p:cNvGrpSpPr>
          <p:nvPr/>
        </p:nvGrpSpPr>
        <p:grpSpPr bwMode="auto">
          <a:xfrm>
            <a:off x="611560" y="3571205"/>
            <a:ext cx="3600450" cy="649288"/>
            <a:chOff x="476" y="2340"/>
            <a:chExt cx="2268" cy="409"/>
          </a:xfrm>
        </p:grpSpPr>
        <p:sp>
          <p:nvSpPr>
            <p:cNvPr id="202760" name="Rectangle 8"/>
            <p:cNvSpPr>
              <a:spLocks noChangeArrowheads="1"/>
            </p:cNvSpPr>
            <p:nvPr/>
          </p:nvSpPr>
          <p:spPr bwMode="auto">
            <a:xfrm>
              <a:off x="567" y="2340"/>
              <a:ext cx="2177" cy="409"/>
            </a:xfrm>
            <a:prstGeom prst="rect">
              <a:avLst/>
            </a:prstGeom>
            <a:solidFill>
              <a:schemeClr val="bg1"/>
            </a:solidFill>
            <a:ln w="9525">
              <a:solidFill>
                <a:schemeClr val="tx1"/>
              </a:solidFill>
              <a:miter lim="800000"/>
              <a:headEnd/>
              <a:tailEnd/>
            </a:ln>
            <a:effectLst/>
          </p:spPr>
          <p:txBody>
            <a:bodyPr wrap="none" anchor="ctr"/>
            <a:lstStyle/>
            <a:p>
              <a:pPr algn="ctr" latinLnBrk="1"/>
              <a:r>
                <a:rPr kumimoji="1" lang="ko-KR" altLang="en-US" sz="2800" b="1">
                  <a:latin typeface="微软雅黑" pitchFamily="34" charset="-122"/>
                </a:rPr>
                <a:t>   </a:t>
              </a:r>
              <a:r>
                <a:rPr kumimoji="1" lang="zh-CN" altLang="en-US" sz="2800" b="1">
                  <a:latin typeface="微软雅黑" pitchFamily="34" charset="-122"/>
                  <a:ea typeface="微软雅黑" pitchFamily="34" charset="-122"/>
                </a:rPr>
                <a:t>等待的浪费</a:t>
              </a:r>
              <a:endParaRPr kumimoji="1" lang="ko-KR" altLang="en-US" sz="2800" b="1">
                <a:latin typeface="微软雅黑" pitchFamily="34" charset="-122"/>
              </a:endParaRPr>
            </a:p>
          </p:txBody>
        </p:sp>
        <p:sp>
          <p:nvSpPr>
            <p:cNvPr id="202761" name="AutoShape 9"/>
            <p:cNvSpPr>
              <a:spLocks noChangeArrowheads="1"/>
            </p:cNvSpPr>
            <p:nvPr/>
          </p:nvSpPr>
          <p:spPr bwMode="auto">
            <a:xfrm>
              <a:off x="476" y="2340"/>
              <a:ext cx="454" cy="409"/>
            </a:xfrm>
            <a:prstGeom prst="roundRect">
              <a:avLst>
                <a:gd name="adj" fmla="val 16667"/>
              </a:avLst>
            </a:prstGeom>
            <a:solidFill>
              <a:srgbClr val="92D050"/>
            </a:solidFill>
            <a:ln w="9525">
              <a:solidFill>
                <a:schemeClr val="tx1"/>
              </a:solidFill>
              <a:round/>
              <a:headEnd/>
              <a:tailEnd/>
            </a:ln>
            <a:effectLst/>
          </p:spPr>
          <p:txBody>
            <a:bodyPr wrap="none" anchor="ctr"/>
            <a:lstStyle/>
            <a:p>
              <a:pPr algn="ctr" latinLnBrk="1"/>
              <a:r>
                <a:rPr kumimoji="1" lang="en-US" altLang="ko-KR" sz="2800" b="1">
                  <a:latin typeface="微软雅黑" pitchFamily="34" charset="-122"/>
                  <a:ea typeface="微软雅黑" pitchFamily="34" charset="-122"/>
                </a:rPr>
                <a:t>②</a:t>
              </a:r>
            </a:p>
          </p:txBody>
        </p:sp>
      </p:grpSp>
      <p:grpSp>
        <p:nvGrpSpPr>
          <p:cNvPr id="4" name="Group 10"/>
          <p:cNvGrpSpPr>
            <a:grpSpLocks/>
          </p:cNvGrpSpPr>
          <p:nvPr/>
        </p:nvGrpSpPr>
        <p:grpSpPr bwMode="auto">
          <a:xfrm>
            <a:off x="611560" y="4436393"/>
            <a:ext cx="3600450" cy="649287"/>
            <a:chOff x="476" y="2885"/>
            <a:chExt cx="2268" cy="409"/>
          </a:xfrm>
        </p:grpSpPr>
        <p:sp>
          <p:nvSpPr>
            <p:cNvPr id="202763" name="Rectangle 11"/>
            <p:cNvSpPr>
              <a:spLocks noChangeArrowheads="1"/>
            </p:cNvSpPr>
            <p:nvPr/>
          </p:nvSpPr>
          <p:spPr bwMode="auto">
            <a:xfrm>
              <a:off x="567" y="2885"/>
              <a:ext cx="2177" cy="409"/>
            </a:xfrm>
            <a:prstGeom prst="rect">
              <a:avLst/>
            </a:prstGeom>
            <a:solidFill>
              <a:schemeClr val="bg1"/>
            </a:solidFill>
            <a:ln w="9525">
              <a:solidFill>
                <a:schemeClr val="tx1"/>
              </a:solidFill>
              <a:miter lim="800000"/>
              <a:headEnd/>
              <a:tailEnd/>
            </a:ln>
            <a:effectLst/>
          </p:spPr>
          <p:txBody>
            <a:bodyPr wrap="none" anchor="ctr"/>
            <a:lstStyle/>
            <a:p>
              <a:pPr algn="ctr" latinLnBrk="1"/>
              <a:r>
                <a:rPr kumimoji="1" lang="ko-KR" altLang="en-US" sz="2800" b="1">
                  <a:latin typeface="微软雅黑" pitchFamily="34" charset="-122"/>
                </a:rPr>
                <a:t>   </a:t>
              </a:r>
              <a:r>
                <a:rPr kumimoji="1" lang="zh-CN" altLang="en-US" sz="2800" b="1">
                  <a:latin typeface="微软雅黑" pitchFamily="34" charset="-122"/>
                  <a:ea typeface="微软雅黑" pitchFamily="34" charset="-122"/>
                </a:rPr>
                <a:t>搬运的浪费</a:t>
              </a:r>
              <a:endParaRPr kumimoji="1" lang="ko-KR" altLang="en-US" sz="2800" b="1">
                <a:latin typeface="微软雅黑" pitchFamily="34" charset="-122"/>
              </a:endParaRPr>
            </a:p>
          </p:txBody>
        </p:sp>
        <p:sp>
          <p:nvSpPr>
            <p:cNvPr id="202764" name="AutoShape 12"/>
            <p:cNvSpPr>
              <a:spLocks noChangeArrowheads="1"/>
            </p:cNvSpPr>
            <p:nvPr/>
          </p:nvSpPr>
          <p:spPr bwMode="auto">
            <a:xfrm>
              <a:off x="476" y="2885"/>
              <a:ext cx="454" cy="409"/>
            </a:xfrm>
            <a:prstGeom prst="roundRect">
              <a:avLst>
                <a:gd name="adj" fmla="val 16667"/>
              </a:avLst>
            </a:prstGeom>
            <a:solidFill>
              <a:srgbClr val="92D050"/>
            </a:solidFill>
            <a:ln w="9525">
              <a:solidFill>
                <a:schemeClr val="tx1"/>
              </a:solidFill>
              <a:round/>
              <a:headEnd/>
              <a:tailEnd/>
            </a:ln>
            <a:effectLst/>
          </p:spPr>
          <p:txBody>
            <a:bodyPr wrap="none" anchor="ctr"/>
            <a:lstStyle/>
            <a:p>
              <a:pPr algn="ctr" latinLnBrk="1"/>
              <a:r>
                <a:rPr kumimoji="1" lang="en-US" altLang="ko-KR" sz="2800" b="1">
                  <a:latin typeface="微软雅黑" pitchFamily="34" charset="-122"/>
                  <a:ea typeface="微软雅黑" pitchFamily="34" charset="-122"/>
                </a:rPr>
                <a:t>③</a:t>
              </a:r>
            </a:p>
          </p:txBody>
        </p:sp>
      </p:grpSp>
      <p:grpSp>
        <p:nvGrpSpPr>
          <p:cNvPr id="5" name="Group 13"/>
          <p:cNvGrpSpPr>
            <a:grpSpLocks/>
          </p:cNvGrpSpPr>
          <p:nvPr/>
        </p:nvGrpSpPr>
        <p:grpSpPr bwMode="auto">
          <a:xfrm>
            <a:off x="611560" y="5299993"/>
            <a:ext cx="3600450" cy="649287"/>
            <a:chOff x="476" y="3429"/>
            <a:chExt cx="2268" cy="409"/>
          </a:xfrm>
        </p:grpSpPr>
        <p:sp>
          <p:nvSpPr>
            <p:cNvPr id="202766" name="Rectangle 14"/>
            <p:cNvSpPr>
              <a:spLocks noChangeArrowheads="1"/>
            </p:cNvSpPr>
            <p:nvPr/>
          </p:nvSpPr>
          <p:spPr bwMode="auto">
            <a:xfrm>
              <a:off x="567" y="3429"/>
              <a:ext cx="2177" cy="409"/>
            </a:xfrm>
            <a:prstGeom prst="rect">
              <a:avLst/>
            </a:prstGeom>
            <a:solidFill>
              <a:schemeClr val="bg1"/>
            </a:solidFill>
            <a:ln w="9525">
              <a:solidFill>
                <a:schemeClr val="tx1"/>
              </a:solidFill>
              <a:miter lim="800000"/>
              <a:headEnd/>
              <a:tailEnd/>
            </a:ln>
            <a:effectLst/>
          </p:spPr>
          <p:txBody>
            <a:bodyPr wrap="none" anchor="ctr"/>
            <a:lstStyle/>
            <a:p>
              <a:pPr algn="ctr" latinLnBrk="1"/>
              <a:r>
                <a:rPr kumimoji="1" lang="ko-KR" altLang="en-US" sz="2800" b="1">
                  <a:latin typeface="微软雅黑" pitchFamily="34" charset="-122"/>
                </a:rPr>
                <a:t>   </a:t>
              </a:r>
              <a:r>
                <a:rPr kumimoji="1" lang="zh-CN" altLang="en-US" sz="2800" b="1">
                  <a:latin typeface="微软雅黑" pitchFamily="34" charset="-122"/>
                  <a:ea typeface="微软雅黑" pitchFamily="34" charset="-122"/>
                </a:rPr>
                <a:t>加工的浪费</a:t>
              </a:r>
              <a:endParaRPr kumimoji="1" lang="ko-KR" altLang="en-US" sz="2800" b="1">
                <a:latin typeface="微软雅黑" pitchFamily="34" charset="-122"/>
              </a:endParaRPr>
            </a:p>
          </p:txBody>
        </p:sp>
        <p:sp>
          <p:nvSpPr>
            <p:cNvPr id="202767" name="AutoShape 15"/>
            <p:cNvSpPr>
              <a:spLocks noChangeArrowheads="1"/>
            </p:cNvSpPr>
            <p:nvPr/>
          </p:nvSpPr>
          <p:spPr bwMode="auto">
            <a:xfrm>
              <a:off x="476" y="3429"/>
              <a:ext cx="454" cy="409"/>
            </a:xfrm>
            <a:prstGeom prst="roundRect">
              <a:avLst>
                <a:gd name="adj" fmla="val 16667"/>
              </a:avLst>
            </a:prstGeom>
            <a:solidFill>
              <a:srgbClr val="92D050"/>
            </a:solidFill>
            <a:ln w="9525">
              <a:solidFill>
                <a:schemeClr val="tx1"/>
              </a:solidFill>
              <a:round/>
              <a:headEnd/>
              <a:tailEnd/>
            </a:ln>
            <a:effectLst/>
          </p:spPr>
          <p:txBody>
            <a:bodyPr wrap="none" anchor="ctr"/>
            <a:lstStyle/>
            <a:p>
              <a:pPr algn="ctr" latinLnBrk="1"/>
              <a:r>
                <a:rPr kumimoji="1" lang="en-US" altLang="ko-KR" sz="2800" b="1">
                  <a:latin typeface="微软雅黑" pitchFamily="34" charset="-122"/>
                  <a:ea typeface="微软雅黑" pitchFamily="34" charset="-122"/>
                </a:rPr>
                <a:t>④</a:t>
              </a:r>
            </a:p>
          </p:txBody>
        </p:sp>
      </p:grpSp>
      <p:grpSp>
        <p:nvGrpSpPr>
          <p:cNvPr id="6" name="Group 16"/>
          <p:cNvGrpSpPr>
            <a:grpSpLocks/>
          </p:cNvGrpSpPr>
          <p:nvPr/>
        </p:nvGrpSpPr>
        <p:grpSpPr bwMode="auto">
          <a:xfrm>
            <a:off x="4931990" y="2708250"/>
            <a:ext cx="3600450" cy="649288"/>
            <a:chOff x="2971" y="1796"/>
            <a:chExt cx="2268" cy="409"/>
          </a:xfrm>
        </p:grpSpPr>
        <p:sp>
          <p:nvSpPr>
            <p:cNvPr id="202769" name="Rectangle 17"/>
            <p:cNvSpPr>
              <a:spLocks noChangeArrowheads="1"/>
            </p:cNvSpPr>
            <p:nvPr/>
          </p:nvSpPr>
          <p:spPr bwMode="auto">
            <a:xfrm>
              <a:off x="3062" y="1796"/>
              <a:ext cx="2177" cy="409"/>
            </a:xfrm>
            <a:prstGeom prst="rect">
              <a:avLst/>
            </a:prstGeom>
            <a:solidFill>
              <a:schemeClr val="bg1"/>
            </a:solidFill>
            <a:ln w="9525">
              <a:solidFill>
                <a:schemeClr val="tx1"/>
              </a:solidFill>
              <a:miter lim="800000"/>
              <a:headEnd/>
              <a:tailEnd/>
            </a:ln>
            <a:effectLst/>
          </p:spPr>
          <p:txBody>
            <a:bodyPr wrap="none" anchor="ctr"/>
            <a:lstStyle/>
            <a:p>
              <a:pPr algn="ctr" latinLnBrk="1"/>
              <a:r>
                <a:rPr kumimoji="1" lang="ko-KR" altLang="en-US" sz="2800" b="1">
                  <a:latin typeface="微软雅黑" pitchFamily="34" charset="-122"/>
                </a:rPr>
                <a:t>   </a:t>
              </a:r>
              <a:r>
                <a:rPr kumimoji="1" lang="zh-CN" altLang="en-US" sz="2800" b="1">
                  <a:latin typeface="微软雅黑" pitchFamily="34" charset="-122"/>
                  <a:ea typeface="微软雅黑" pitchFamily="34" charset="-122"/>
                </a:rPr>
                <a:t>库存的浪费</a:t>
              </a:r>
              <a:endParaRPr kumimoji="1" lang="ko-KR" altLang="en-US" sz="2800" b="1">
                <a:latin typeface="微软雅黑" pitchFamily="34" charset="-122"/>
              </a:endParaRPr>
            </a:p>
          </p:txBody>
        </p:sp>
        <p:sp>
          <p:nvSpPr>
            <p:cNvPr id="202770" name="AutoShape 18"/>
            <p:cNvSpPr>
              <a:spLocks noChangeArrowheads="1"/>
            </p:cNvSpPr>
            <p:nvPr/>
          </p:nvSpPr>
          <p:spPr bwMode="auto">
            <a:xfrm>
              <a:off x="2971" y="1796"/>
              <a:ext cx="454" cy="409"/>
            </a:xfrm>
            <a:prstGeom prst="roundRect">
              <a:avLst>
                <a:gd name="adj" fmla="val 16667"/>
              </a:avLst>
            </a:prstGeom>
            <a:solidFill>
              <a:srgbClr val="92D050"/>
            </a:solidFill>
            <a:ln w="9525">
              <a:solidFill>
                <a:schemeClr val="tx1"/>
              </a:solidFill>
              <a:round/>
              <a:headEnd/>
              <a:tailEnd/>
            </a:ln>
            <a:effectLst/>
          </p:spPr>
          <p:txBody>
            <a:bodyPr wrap="none" anchor="ctr"/>
            <a:lstStyle/>
            <a:p>
              <a:pPr algn="ctr" latinLnBrk="1"/>
              <a:r>
                <a:rPr kumimoji="1" lang="en-US" altLang="ko-KR" sz="2800" b="1">
                  <a:latin typeface="微软雅黑" pitchFamily="34" charset="-122"/>
                  <a:ea typeface="微软雅黑" pitchFamily="34" charset="-122"/>
                </a:rPr>
                <a:t>⑤</a:t>
              </a:r>
            </a:p>
          </p:txBody>
        </p:sp>
      </p:grpSp>
      <p:grpSp>
        <p:nvGrpSpPr>
          <p:cNvPr id="7" name="Group 19"/>
          <p:cNvGrpSpPr>
            <a:grpSpLocks/>
          </p:cNvGrpSpPr>
          <p:nvPr/>
        </p:nvGrpSpPr>
        <p:grpSpPr bwMode="auto">
          <a:xfrm>
            <a:off x="4932040" y="3573016"/>
            <a:ext cx="3600450" cy="649288"/>
            <a:chOff x="2971" y="2340"/>
            <a:chExt cx="2268" cy="409"/>
          </a:xfrm>
        </p:grpSpPr>
        <p:sp>
          <p:nvSpPr>
            <p:cNvPr id="202772" name="Rectangle 20"/>
            <p:cNvSpPr>
              <a:spLocks noChangeArrowheads="1"/>
            </p:cNvSpPr>
            <p:nvPr/>
          </p:nvSpPr>
          <p:spPr bwMode="auto">
            <a:xfrm>
              <a:off x="3062" y="2340"/>
              <a:ext cx="2177" cy="409"/>
            </a:xfrm>
            <a:prstGeom prst="rect">
              <a:avLst/>
            </a:prstGeom>
            <a:solidFill>
              <a:schemeClr val="bg1"/>
            </a:solidFill>
            <a:ln w="9525">
              <a:solidFill>
                <a:schemeClr val="tx1"/>
              </a:solidFill>
              <a:miter lim="800000"/>
              <a:headEnd/>
              <a:tailEnd/>
            </a:ln>
            <a:effectLst/>
          </p:spPr>
          <p:txBody>
            <a:bodyPr wrap="none" anchor="ctr"/>
            <a:lstStyle/>
            <a:p>
              <a:pPr algn="ctr" latinLnBrk="1"/>
              <a:r>
                <a:rPr kumimoji="1" lang="ko-KR" altLang="en-US" sz="2800" b="1">
                  <a:latin typeface="微软雅黑" pitchFamily="34" charset="-122"/>
                </a:rPr>
                <a:t>   </a:t>
              </a:r>
              <a:r>
                <a:rPr kumimoji="1" lang="zh-CN" altLang="en-US" sz="2800" b="1">
                  <a:latin typeface="微软雅黑" pitchFamily="34" charset="-122"/>
                  <a:ea typeface="微软雅黑" pitchFamily="34" charset="-122"/>
                </a:rPr>
                <a:t>动作的浪费</a:t>
              </a:r>
              <a:endParaRPr kumimoji="1" lang="ko-KR" altLang="en-US" sz="2800" b="1">
                <a:latin typeface="微软雅黑" pitchFamily="34" charset="-122"/>
              </a:endParaRPr>
            </a:p>
          </p:txBody>
        </p:sp>
        <p:sp>
          <p:nvSpPr>
            <p:cNvPr id="202773" name="AutoShape 21"/>
            <p:cNvSpPr>
              <a:spLocks noChangeArrowheads="1"/>
            </p:cNvSpPr>
            <p:nvPr/>
          </p:nvSpPr>
          <p:spPr bwMode="auto">
            <a:xfrm>
              <a:off x="2971" y="2340"/>
              <a:ext cx="454" cy="409"/>
            </a:xfrm>
            <a:prstGeom prst="roundRect">
              <a:avLst>
                <a:gd name="adj" fmla="val 16667"/>
              </a:avLst>
            </a:prstGeom>
            <a:solidFill>
              <a:srgbClr val="92D050"/>
            </a:solidFill>
            <a:ln w="9525">
              <a:solidFill>
                <a:schemeClr val="tx1"/>
              </a:solidFill>
              <a:round/>
              <a:headEnd/>
              <a:tailEnd/>
            </a:ln>
            <a:effectLst/>
          </p:spPr>
          <p:txBody>
            <a:bodyPr wrap="none" anchor="ctr"/>
            <a:lstStyle/>
            <a:p>
              <a:pPr algn="ctr" latinLnBrk="1"/>
              <a:r>
                <a:rPr kumimoji="1" lang="en-US" altLang="ko-KR" sz="2800" b="1">
                  <a:latin typeface="微软雅黑" pitchFamily="34" charset="-122"/>
                  <a:ea typeface="微软雅黑" pitchFamily="34" charset="-122"/>
                </a:rPr>
                <a:t>⑥</a:t>
              </a:r>
            </a:p>
          </p:txBody>
        </p:sp>
      </p:grpSp>
      <p:grpSp>
        <p:nvGrpSpPr>
          <p:cNvPr id="8" name="Group 22"/>
          <p:cNvGrpSpPr>
            <a:grpSpLocks/>
          </p:cNvGrpSpPr>
          <p:nvPr/>
        </p:nvGrpSpPr>
        <p:grpSpPr bwMode="auto">
          <a:xfrm>
            <a:off x="4932040" y="4437112"/>
            <a:ext cx="3598862" cy="648072"/>
            <a:chOff x="2971" y="2885"/>
            <a:chExt cx="2267" cy="499"/>
          </a:xfrm>
        </p:grpSpPr>
        <p:sp>
          <p:nvSpPr>
            <p:cNvPr id="202775" name="Rectangle 23"/>
            <p:cNvSpPr>
              <a:spLocks noChangeArrowheads="1"/>
            </p:cNvSpPr>
            <p:nvPr/>
          </p:nvSpPr>
          <p:spPr bwMode="auto">
            <a:xfrm>
              <a:off x="3061" y="2885"/>
              <a:ext cx="2177" cy="499"/>
            </a:xfrm>
            <a:prstGeom prst="rect">
              <a:avLst/>
            </a:prstGeom>
            <a:solidFill>
              <a:schemeClr val="bg1"/>
            </a:solidFill>
            <a:ln w="9525">
              <a:solidFill>
                <a:schemeClr val="tx1"/>
              </a:solidFill>
              <a:miter lim="800000"/>
              <a:headEnd/>
              <a:tailEnd/>
            </a:ln>
            <a:effectLst/>
          </p:spPr>
          <p:txBody>
            <a:bodyPr wrap="none" anchor="ctr"/>
            <a:lstStyle/>
            <a:p>
              <a:pPr algn="ctr" latinLnBrk="1"/>
              <a:r>
                <a:rPr kumimoji="1" lang="ko-KR" altLang="en-US" sz="2800" b="1" dirty="0">
                  <a:latin typeface="微软雅黑" pitchFamily="34" charset="-122"/>
                </a:rPr>
                <a:t>   </a:t>
              </a:r>
              <a:r>
                <a:rPr kumimoji="1" lang="zh-CN" altLang="en-US" sz="2400" b="1" dirty="0">
                  <a:latin typeface="微软雅黑" pitchFamily="34" charset="-122"/>
                  <a:ea typeface="微软雅黑" pitchFamily="34" charset="-122"/>
                </a:rPr>
                <a:t>返工、维修的浪费</a:t>
              </a:r>
              <a:endParaRPr kumimoji="1" lang="ko-KR" altLang="en-US" sz="2400" b="1" dirty="0">
                <a:latin typeface="微软雅黑" pitchFamily="34" charset="-122"/>
              </a:endParaRPr>
            </a:p>
          </p:txBody>
        </p:sp>
        <p:sp>
          <p:nvSpPr>
            <p:cNvPr id="202776" name="AutoShape 24"/>
            <p:cNvSpPr>
              <a:spLocks noChangeArrowheads="1"/>
            </p:cNvSpPr>
            <p:nvPr/>
          </p:nvSpPr>
          <p:spPr bwMode="auto">
            <a:xfrm>
              <a:off x="2971" y="2885"/>
              <a:ext cx="454" cy="499"/>
            </a:xfrm>
            <a:prstGeom prst="roundRect">
              <a:avLst>
                <a:gd name="adj" fmla="val 16667"/>
              </a:avLst>
            </a:prstGeom>
            <a:solidFill>
              <a:srgbClr val="92D050"/>
            </a:solidFill>
            <a:ln w="9525">
              <a:solidFill>
                <a:schemeClr val="tx1"/>
              </a:solidFill>
              <a:round/>
              <a:headEnd/>
              <a:tailEnd/>
            </a:ln>
            <a:effectLst/>
          </p:spPr>
          <p:txBody>
            <a:bodyPr wrap="none" anchor="ctr"/>
            <a:lstStyle/>
            <a:p>
              <a:pPr algn="ctr" latinLnBrk="1"/>
              <a:r>
                <a:rPr kumimoji="1" lang="en-US" altLang="ko-KR" sz="2800" b="1">
                  <a:latin typeface="微软雅黑" pitchFamily="34" charset="-122"/>
                  <a:ea typeface="微软雅黑" pitchFamily="34" charset="-122"/>
                </a:rPr>
                <a:t>⑦</a:t>
              </a:r>
            </a:p>
          </p:txBody>
        </p:sp>
      </p:grpSp>
    </p:spTree>
    <p:extLst>
      <p:ext uri="{BB962C8B-B14F-4D97-AF65-F5344CB8AC3E}">
        <p14:creationId xmlns:p14="http://schemas.microsoft.com/office/powerpoint/2010/main" val="89843828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9" name="Rectangle 3"/>
          <p:cNvSpPr>
            <a:spLocks noChangeArrowheads="1"/>
          </p:cNvSpPr>
          <p:nvPr/>
        </p:nvSpPr>
        <p:spPr bwMode="auto">
          <a:xfrm>
            <a:off x="323528" y="2333823"/>
            <a:ext cx="609600" cy="519112"/>
          </a:xfrm>
          <a:prstGeom prst="rect">
            <a:avLst/>
          </a:prstGeom>
          <a:noFill/>
          <a:ln w="28575">
            <a:solidFill>
              <a:schemeClr val="tx1"/>
            </a:solidFill>
            <a:miter lim="800000"/>
            <a:headEnd/>
            <a:tailEnd/>
          </a:ln>
        </p:spPr>
        <p:txBody>
          <a:bodyPr lIns="92075" tIns="46038" rIns="92075" bIns="46038">
            <a:spAutoFit/>
          </a:bodyPr>
          <a:lstStyle/>
          <a:p>
            <a:pPr fontAlgn="t">
              <a:spcBef>
                <a:spcPct val="50000"/>
              </a:spcBef>
            </a:pPr>
            <a:r>
              <a:rPr kumimoji="1" lang="zh-CN" altLang="en-US" sz="2800" b="1" dirty="0">
                <a:latin typeface="微软雅黑" pitchFamily="34" charset="-122"/>
                <a:ea typeface="微软雅黑" pitchFamily="34" charset="-122"/>
              </a:rPr>
              <a:t>物</a:t>
            </a:r>
          </a:p>
        </p:txBody>
      </p:sp>
      <p:sp>
        <p:nvSpPr>
          <p:cNvPr id="249860" name="Rectangle 4"/>
          <p:cNvSpPr>
            <a:spLocks noChangeArrowheads="1"/>
          </p:cNvSpPr>
          <p:nvPr/>
        </p:nvSpPr>
        <p:spPr bwMode="auto">
          <a:xfrm>
            <a:off x="1462088" y="1757759"/>
            <a:ext cx="3902000" cy="425759"/>
          </a:xfrm>
          <a:prstGeom prst="rect">
            <a:avLst/>
          </a:prstGeom>
          <a:noFill/>
          <a:ln w="28575">
            <a:solidFill>
              <a:schemeClr val="tx1"/>
            </a:solidFill>
            <a:miter lim="800000"/>
            <a:headEnd/>
            <a:tailEnd/>
          </a:ln>
        </p:spPr>
        <p:txBody>
          <a:bodyPr wrap="square" lIns="92075" tIns="46038" rIns="92075" bIns="46038">
            <a:spAutoFit/>
          </a:bodyPr>
          <a:lstStyle/>
          <a:p>
            <a:pPr fontAlgn="t">
              <a:lnSpc>
                <a:spcPts val="2500"/>
              </a:lnSpc>
              <a:spcBef>
                <a:spcPct val="50000"/>
              </a:spcBef>
            </a:pPr>
            <a:r>
              <a:rPr kumimoji="1" lang="ja-JP" altLang="en-US" sz="2400" b="1" dirty="0">
                <a:latin typeface="微软雅黑" pitchFamily="34" charset="-122"/>
                <a:ea typeface="微软雅黑" pitchFamily="34" charset="-122"/>
              </a:rPr>
              <a:t>３</a:t>
            </a:r>
            <a:r>
              <a:rPr kumimoji="1" lang="en-US" altLang="ja-JP" sz="2400" b="1" dirty="0">
                <a:latin typeface="微软雅黑" pitchFamily="34" charset="-122"/>
                <a:ea typeface="微软雅黑" pitchFamily="34" charset="-122"/>
              </a:rPr>
              <a:t>.</a:t>
            </a:r>
            <a:r>
              <a:rPr kumimoji="1" lang="ja-JP" altLang="en-US" sz="2400" b="1" dirty="0">
                <a:latin typeface="微软雅黑" pitchFamily="34" charset="-122"/>
                <a:ea typeface="微软雅黑" pitchFamily="34" charset="-122"/>
              </a:rPr>
              <a:t> </a:t>
            </a:r>
            <a:r>
              <a:rPr kumimoji="1" lang="zh-CN" altLang="en-US" sz="2400" b="1" dirty="0" smtClean="0">
                <a:latin typeface="微软雅黑" pitchFamily="34" charset="-122"/>
                <a:ea typeface="微软雅黑" pitchFamily="34" charset="-122"/>
              </a:rPr>
              <a:t>生产过剩</a:t>
            </a:r>
            <a:r>
              <a:rPr kumimoji="1" lang="zh-CN" altLang="en-US" sz="2400" b="1" dirty="0">
                <a:latin typeface="微软雅黑" pitchFamily="34" charset="-122"/>
                <a:ea typeface="微软雅黑" pitchFamily="34" charset="-122"/>
              </a:rPr>
              <a:t>的浪费</a:t>
            </a:r>
            <a:r>
              <a:rPr kumimoji="1" lang="ja-JP" altLang="en-US" sz="2400" b="1" dirty="0">
                <a:latin typeface="微软雅黑" pitchFamily="34" charset="-122"/>
                <a:ea typeface="微软雅黑" pitchFamily="34" charset="-122"/>
              </a:rPr>
              <a:t>　　</a:t>
            </a:r>
          </a:p>
        </p:txBody>
      </p:sp>
      <p:sp>
        <p:nvSpPr>
          <p:cNvPr id="249862" name="Rectangle 6"/>
          <p:cNvSpPr>
            <a:spLocks noChangeArrowheads="1"/>
          </p:cNvSpPr>
          <p:nvPr/>
        </p:nvSpPr>
        <p:spPr bwMode="auto">
          <a:xfrm>
            <a:off x="1475656" y="2328093"/>
            <a:ext cx="3888432" cy="462307"/>
          </a:xfrm>
          <a:prstGeom prst="rect">
            <a:avLst/>
          </a:prstGeom>
          <a:noFill/>
          <a:ln w="28575">
            <a:solidFill>
              <a:schemeClr val="tx1"/>
            </a:solidFill>
            <a:miter lim="800000"/>
            <a:headEnd/>
            <a:tailEnd/>
          </a:ln>
        </p:spPr>
        <p:txBody>
          <a:bodyPr wrap="square" lIns="92075" tIns="46038" rIns="92075" bIns="46038">
            <a:spAutoFit/>
          </a:bodyPr>
          <a:lstStyle/>
          <a:p>
            <a:pPr fontAlgn="t">
              <a:spcBef>
                <a:spcPct val="50000"/>
              </a:spcBef>
            </a:pPr>
            <a:r>
              <a:rPr kumimoji="1" lang="ja-JP" altLang="en-US" sz="2400" b="1" smtClean="0">
                <a:latin typeface="微软雅黑" pitchFamily="34" charset="-122"/>
                <a:ea typeface="微软雅黑" pitchFamily="34" charset="-122"/>
              </a:rPr>
              <a:t>５</a:t>
            </a:r>
            <a:r>
              <a:rPr kumimoji="1" lang="en-US" altLang="ja-JP" sz="2400" b="1" smtClean="0">
                <a:latin typeface="微软雅黑" pitchFamily="34" charset="-122"/>
                <a:ea typeface="微软雅黑" pitchFamily="34" charset="-122"/>
              </a:rPr>
              <a:t>.</a:t>
            </a:r>
            <a:r>
              <a:rPr kumimoji="1" lang="ja-JP" altLang="en-US" sz="2400" b="1" smtClean="0">
                <a:latin typeface="微软雅黑" pitchFamily="34" charset="-122"/>
                <a:ea typeface="微软雅黑" pitchFamily="34" charset="-122"/>
              </a:rPr>
              <a:t> </a:t>
            </a:r>
            <a:r>
              <a:rPr kumimoji="1" lang="zh-CN" altLang="en-US" sz="2400" b="1" smtClean="0">
                <a:latin typeface="微软雅黑" pitchFamily="34" charset="-122"/>
                <a:ea typeface="微软雅黑" pitchFamily="34" charset="-122"/>
              </a:rPr>
              <a:t>搬运</a:t>
            </a:r>
            <a:r>
              <a:rPr kumimoji="1" lang="zh-CN" altLang="en-US" sz="2400" b="1">
                <a:latin typeface="微软雅黑" pitchFamily="34" charset="-122"/>
                <a:ea typeface="微软雅黑" pitchFamily="34" charset="-122"/>
              </a:rPr>
              <a:t>的浪费</a:t>
            </a:r>
            <a:endParaRPr kumimoji="1" lang="ja-JP" altLang="en-US" sz="2400" b="1">
              <a:latin typeface="微软雅黑" pitchFamily="34" charset="-122"/>
              <a:ea typeface="微软雅黑" pitchFamily="34" charset="-122"/>
            </a:endParaRPr>
          </a:p>
        </p:txBody>
      </p:sp>
      <p:sp>
        <p:nvSpPr>
          <p:cNvPr id="249863" name="Rectangle 7"/>
          <p:cNvSpPr>
            <a:spLocks noChangeArrowheads="1"/>
          </p:cNvSpPr>
          <p:nvPr/>
        </p:nvSpPr>
        <p:spPr bwMode="auto">
          <a:xfrm>
            <a:off x="1475656" y="2982143"/>
            <a:ext cx="3906837" cy="462307"/>
          </a:xfrm>
          <a:prstGeom prst="rect">
            <a:avLst/>
          </a:prstGeom>
          <a:noFill/>
          <a:ln w="28575">
            <a:solidFill>
              <a:schemeClr val="tx1"/>
            </a:solidFill>
            <a:miter lim="800000"/>
            <a:headEnd/>
            <a:tailEnd/>
          </a:ln>
        </p:spPr>
        <p:txBody>
          <a:bodyPr lIns="92075" tIns="46038" rIns="92075" bIns="46038">
            <a:spAutoFit/>
          </a:bodyPr>
          <a:lstStyle/>
          <a:p>
            <a:pPr fontAlgn="t">
              <a:spcBef>
                <a:spcPct val="50000"/>
              </a:spcBef>
            </a:pPr>
            <a:r>
              <a:rPr kumimoji="1" lang="ja-JP" altLang="en-US" sz="2400" b="1" smtClean="0">
                <a:solidFill>
                  <a:schemeClr val="tx2"/>
                </a:solidFill>
                <a:latin typeface="微软雅黑" pitchFamily="34" charset="-122"/>
                <a:ea typeface="微软雅黑" pitchFamily="34" charset="-122"/>
              </a:rPr>
              <a:t>６</a:t>
            </a:r>
            <a:r>
              <a:rPr kumimoji="1" lang="en-US" altLang="ja-JP" sz="2400" b="1" smtClean="0">
                <a:solidFill>
                  <a:schemeClr val="tx2"/>
                </a:solidFill>
                <a:latin typeface="微软雅黑" pitchFamily="34" charset="-122"/>
                <a:ea typeface="微软雅黑" pitchFamily="34" charset="-122"/>
              </a:rPr>
              <a:t>.</a:t>
            </a:r>
            <a:r>
              <a:rPr kumimoji="1" lang="ja-JP" altLang="en-US" sz="2400" b="1" smtClean="0">
                <a:solidFill>
                  <a:schemeClr val="tx2"/>
                </a:solidFill>
                <a:latin typeface="微软雅黑" pitchFamily="34" charset="-122"/>
                <a:ea typeface="微软雅黑" pitchFamily="34" charset="-122"/>
              </a:rPr>
              <a:t> </a:t>
            </a:r>
            <a:r>
              <a:rPr kumimoji="1" lang="zh-CN" altLang="en-US" sz="2400" b="1" smtClean="0">
                <a:solidFill>
                  <a:schemeClr val="tx2"/>
                </a:solidFill>
                <a:latin typeface="微软雅黑" pitchFamily="34" charset="-122"/>
                <a:ea typeface="微软雅黑" pitchFamily="34" charset="-122"/>
              </a:rPr>
              <a:t>库存</a:t>
            </a:r>
            <a:r>
              <a:rPr kumimoji="1" lang="zh-CN" altLang="en-US" sz="2400" b="1">
                <a:solidFill>
                  <a:schemeClr val="tx2"/>
                </a:solidFill>
                <a:latin typeface="微软雅黑" pitchFamily="34" charset="-122"/>
                <a:ea typeface="微软雅黑" pitchFamily="34" charset="-122"/>
              </a:rPr>
              <a:t>的浪费</a:t>
            </a:r>
            <a:endParaRPr kumimoji="1" lang="ja-JP" altLang="en-US" sz="2400" b="1">
              <a:solidFill>
                <a:schemeClr val="tx2"/>
              </a:solidFill>
              <a:latin typeface="微软雅黑" pitchFamily="34" charset="-122"/>
              <a:ea typeface="微软雅黑" pitchFamily="34" charset="-122"/>
            </a:endParaRPr>
          </a:p>
        </p:txBody>
      </p:sp>
      <p:sp>
        <p:nvSpPr>
          <p:cNvPr id="249864" name="Line 8"/>
          <p:cNvSpPr>
            <a:spLocks noChangeShapeType="1"/>
          </p:cNvSpPr>
          <p:nvPr/>
        </p:nvSpPr>
        <p:spPr bwMode="auto">
          <a:xfrm flipH="1">
            <a:off x="1187624" y="1901775"/>
            <a:ext cx="228600" cy="0"/>
          </a:xfrm>
          <a:prstGeom prst="line">
            <a:avLst/>
          </a:prstGeom>
          <a:noFill/>
          <a:ln w="28575">
            <a:solidFill>
              <a:schemeClr val="bg2"/>
            </a:solidFill>
            <a:round/>
            <a:headEnd type="none" w="sm" len="sm"/>
            <a:tailEnd type="none" w="sm" len="sm"/>
          </a:ln>
        </p:spPr>
        <p:txBody>
          <a:bodyPr/>
          <a:lstStyle/>
          <a:p>
            <a:endParaRPr lang="zh-CN" altLang="en-US" sz="1600" b="1">
              <a:latin typeface="微软雅黑" pitchFamily="34" charset="-122"/>
              <a:ea typeface="微软雅黑" pitchFamily="34" charset="-122"/>
            </a:endParaRPr>
          </a:p>
        </p:txBody>
      </p:sp>
      <p:sp>
        <p:nvSpPr>
          <p:cNvPr id="249865" name="Line 9"/>
          <p:cNvSpPr>
            <a:spLocks noChangeShapeType="1"/>
          </p:cNvSpPr>
          <p:nvPr/>
        </p:nvSpPr>
        <p:spPr bwMode="auto">
          <a:xfrm flipH="1">
            <a:off x="1161480" y="1901775"/>
            <a:ext cx="26144" cy="1340718"/>
          </a:xfrm>
          <a:prstGeom prst="line">
            <a:avLst/>
          </a:prstGeom>
          <a:noFill/>
          <a:ln w="28575">
            <a:solidFill>
              <a:schemeClr val="bg2"/>
            </a:solidFill>
            <a:round/>
            <a:headEnd type="none" w="sm" len="sm"/>
            <a:tailEnd type="none" w="sm" len="sm"/>
          </a:ln>
        </p:spPr>
        <p:txBody>
          <a:bodyPr/>
          <a:lstStyle/>
          <a:p>
            <a:endParaRPr lang="zh-CN" altLang="en-US" sz="1600" b="1">
              <a:latin typeface="微软雅黑" pitchFamily="34" charset="-122"/>
              <a:ea typeface="微软雅黑" pitchFamily="34" charset="-122"/>
            </a:endParaRPr>
          </a:p>
        </p:txBody>
      </p:sp>
      <p:sp>
        <p:nvSpPr>
          <p:cNvPr id="249866" name="Line 10"/>
          <p:cNvSpPr>
            <a:spLocks noChangeShapeType="1"/>
          </p:cNvSpPr>
          <p:nvPr/>
        </p:nvSpPr>
        <p:spPr bwMode="auto">
          <a:xfrm>
            <a:off x="1161480" y="2575743"/>
            <a:ext cx="304800" cy="0"/>
          </a:xfrm>
          <a:prstGeom prst="line">
            <a:avLst/>
          </a:prstGeom>
          <a:noFill/>
          <a:ln w="28575">
            <a:solidFill>
              <a:schemeClr val="bg2"/>
            </a:solidFill>
            <a:round/>
            <a:headEnd type="none" w="sm" len="sm"/>
            <a:tailEnd type="none" w="sm" len="sm"/>
          </a:ln>
        </p:spPr>
        <p:txBody>
          <a:bodyPr/>
          <a:lstStyle/>
          <a:p>
            <a:endParaRPr lang="zh-CN" altLang="en-US" sz="1600" b="1">
              <a:latin typeface="微软雅黑" pitchFamily="34" charset="-122"/>
              <a:ea typeface="微软雅黑" pitchFamily="34" charset="-122"/>
            </a:endParaRPr>
          </a:p>
        </p:txBody>
      </p:sp>
      <p:sp>
        <p:nvSpPr>
          <p:cNvPr id="249867" name="Line 11"/>
          <p:cNvSpPr>
            <a:spLocks noChangeShapeType="1"/>
          </p:cNvSpPr>
          <p:nvPr/>
        </p:nvSpPr>
        <p:spPr bwMode="auto">
          <a:xfrm>
            <a:off x="1161480" y="3242493"/>
            <a:ext cx="304800" cy="0"/>
          </a:xfrm>
          <a:prstGeom prst="line">
            <a:avLst/>
          </a:prstGeom>
          <a:noFill/>
          <a:ln w="28575">
            <a:solidFill>
              <a:schemeClr val="bg2"/>
            </a:solidFill>
            <a:round/>
            <a:headEnd type="none" w="sm" len="sm"/>
            <a:tailEnd type="none" w="sm" len="sm"/>
          </a:ln>
        </p:spPr>
        <p:txBody>
          <a:bodyPr/>
          <a:lstStyle/>
          <a:p>
            <a:endParaRPr lang="zh-CN" altLang="en-US" sz="1600" b="1">
              <a:latin typeface="微软雅黑" pitchFamily="34" charset="-122"/>
              <a:ea typeface="微软雅黑" pitchFamily="34" charset="-122"/>
            </a:endParaRPr>
          </a:p>
        </p:txBody>
      </p:sp>
      <p:sp>
        <p:nvSpPr>
          <p:cNvPr id="249868" name="Line 12"/>
          <p:cNvSpPr>
            <a:spLocks noChangeShapeType="1"/>
          </p:cNvSpPr>
          <p:nvPr/>
        </p:nvSpPr>
        <p:spPr bwMode="auto">
          <a:xfrm>
            <a:off x="899592" y="2581514"/>
            <a:ext cx="228600" cy="0"/>
          </a:xfrm>
          <a:prstGeom prst="line">
            <a:avLst/>
          </a:prstGeom>
          <a:noFill/>
          <a:ln w="28575">
            <a:solidFill>
              <a:schemeClr val="bg2"/>
            </a:solidFill>
            <a:round/>
            <a:headEnd type="none" w="sm" len="sm"/>
            <a:tailEnd type="none" w="sm" len="sm"/>
          </a:ln>
        </p:spPr>
        <p:txBody>
          <a:bodyPr/>
          <a:lstStyle/>
          <a:p>
            <a:endParaRPr lang="zh-CN" altLang="en-US" sz="1600" b="1">
              <a:latin typeface="微软雅黑" pitchFamily="34" charset="-122"/>
              <a:ea typeface="微软雅黑" pitchFamily="34" charset="-122"/>
            </a:endParaRPr>
          </a:p>
        </p:txBody>
      </p:sp>
      <p:sp>
        <p:nvSpPr>
          <p:cNvPr id="249869" name="Rectangle 13"/>
          <p:cNvSpPr>
            <a:spLocks noChangeArrowheads="1"/>
          </p:cNvSpPr>
          <p:nvPr/>
        </p:nvSpPr>
        <p:spPr bwMode="auto">
          <a:xfrm>
            <a:off x="1475656" y="3614910"/>
            <a:ext cx="3888432" cy="462307"/>
          </a:xfrm>
          <a:prstGeom prst="rect">
            <a:avLst/>
          </a:prstGeom>
          <a:noFill/>
          <a:ln w="28575">
            <a:solidFill>
              <a:schemeClr val="tx1"/>
            </a:solidFill>
            <a:miter lim="800000"/>
            <a:headEnd/>
            <a:tailEnd/>
          </a:ln>
        </p:spPr>
        <p:txBody>
          <a:bodyPr wrap="square" lIns="92075" tIns="46038" rIns="92075" bIns="46038">
            <a:spAutoFit/>
          </a:bodyPr>
          <a:lstStyle/>
          <a:p>
            <a:pPr fontAlgn="t">
              <a:spcBef>
                <a:spcPct val="50000"/>
              </a:spcBef>
            </a:pPr>
            <a:r>
              <a:rPr kumimoji="1" lang="ja-JP" altLang="en-US" sz="2400" b="1" smtClean="0">
                <a:latin typeface="微软雅黑" pitchFamily="34" charset="-122"/>
                <a:ea typeface="微软雅黑" pitchFamily="34" charset="-122"/>
              </a:rPr>
              <a:t>７</a:t>
            </a:r>
            <a:r>
              <a:rPr kumimoji="1" lang="en-US" altLang="ja-JP" sz="2400" b="1" smtClean="0">
                <a:latin typeface="微软雅黑" pitchFamily="34" charset="-122"/>
                <a:ea typeface="微软雅黑" pitchFamily="34" charset="-122"/>
              </a:rPr>
              <a:t>.</a:t>
            </a:r>
            <a:r>
              <a:rPr kumimoji="1" lang="ja-JP" altLang="en-US" sz="2400" b="1" smtClean="0">
                <a:latin typeface="微软雅黑" pitchFamily="34" charset="-122"/>
                <a:ea typeface="微软雅黑" pitchFamily="34" charset="-122"/>
              </a:rPr>
              <a:t> </a:t>
            </a:r>
            <a:r>
              <a:rPr kumimoji="1" lang="zh-CN" altLang="en-US" sz="2400" b="1" smtClean="0">
                <a:latin typeface="微软雅黑" pitchFamily="34" charset="-122"/>
                <a:ea typeface="微软雅黑" pitchFamily="34" charset="-122"/>
              </a:rPr>
              <a:t>加工</a:t>
            </a:r>
            <a:r>
              <a:rPr kumimoji="1" lang="zh-CN" altLang="en-US" sz="2400" b="1">
                <a:latin typeface="微软雅黑" pitchFamily="34" charset="-122"/>
                <a:ea typeface="微软雅黑" pitchFamily="34" charset="-122"/>
              </a:rPr>
              <a:t>本身的浪费</a:t>
            </a:r>
            <a:endParaRPr kumimoji="1" lang="ja-JP" altLang="en-US" sz="2400" b="1">
              <a:latin typeface="微软雅黑" pitchFamily="34" charset="-122"/>
              <a:ea typeface="微软雅黑" pitchFamily="34" charset="-122"/>
            </a:endParaRPr>
          </a:p>
        </p:txBody>
      </p:sp>
      <p:sp>
        <p:nvSpPr>
          <p:cNvPr id="249870" name="Rectangle 14"/>
          <p:cNvSpPr>
            <a:spLocks noChangeArrowheads="1"/>
          </p:cNvSpPr>
          <p:nvPr/>
        </p:nvSpPr>
        <p:spPr bwMode="auto">
          <a:xfrm>
            <a:off x="1475656" y="4262982"/>
            <a:ext cx="3888432" cy="462307"/>
          </a:xfrm>
          <a:prstGeom prst="rect">
            <a:avLst/>
          </a:prstGeom>
          <a:noFill/>
          <a:ln w="28575">
            <a:solidFill>
              <a:schemeClr val="tx1"/>
            </a:solidFill>
            <a:miter lim="800000"/>
            <a:headEnd/>
            <a:tailEnd/>
          </a:ln>
        </p:spPr>
        <p:txBody>
          <a:bodyPr wrap="square" lIns="92075" tIns="46038" rIns="92075" bIns="46038">
            <a:spAutoFit/>
          </a:bodyPr>
          <a:lstStyle/>
          <a:p>
            <a:pPr fontAlgn="t">
              <a:spcBef>
                <a:spcPct val="50000"/>
              </a:spcBef>
            </a:pPr>
            <a:r>
              <a:rPr kumimoji="1" lang="ja-JP" altLang="en-US" sz="2400" b="1" smtClean="0">
                <a:latin typeface="微软雅黑" pitchFamily="34" charset="-122"/>
                <a:ea typeface="微软雅黑" pitchFamily="34" charset="-122"/>
              </a:rPr>
              <a:t>２</a:t>
            </a:r>
            <a:r>
              <a:rPr kumimoji="1" lang="en-US" altLang="ja-JP" sz="2400" b="1" smtClean="0">
                <a:latin typeface="微软雅黑" pitchFamily="34" charset="-122"/>
                <a:ea typeface="微软雅黑" pitchFamily="34" charset="-122"/>
              </a:rPr>
              <a:t>.</a:t>
            </a:r>
            <a:r>
              <a:rPr kumimoji="1" lang="ja-JP" altLang="en-US" sz="2400" b="1" smtClean="0">
                <a:latin typeface="微软雅黑" pitchFamily="34" charset="-122"/>
                <a:ea typeface="微软雅黑" pitchFamily="34" charset="-122"/>
              </a:rPr>
              <a:t> </a:t>
            </a:r>
            <a:r>
              <a:rPr kumimoji="1" lang="zh-CN" altLang="en-US" sz="2400" b="1" smtClean="0">
                <a:latin typeface="微软雅黑" pitchFamily="34" charset="-122"/>
                <a:ea typeface="微软雅黑" pitchFamily="34" charset="-122"/>
              </a:rPr>
              <a:t>等待</a:t>
            </a:r>
            <a:r>
              <a:rPr kumimoji="1" lang="zh-CN" altLang="en-US" sz="2400" b="1">
                <a:latin typeface="微软雅黑" pitchFamily="34" charset="-122"/>
                <a:ea typeface="微软雅黑" pitchFamily="34" charset="-122"/>
              </a:rPr>
              <a:t>的浪费</a:t>
            </a:r>
            <a:endParaRPr kumimoji="1" lang="ja-JP" altLang="en-US" sz="2400" b="1">
              <a:latin typeface="微软雅黑" pitchFamily="34" charset="-122"/>
              <a:ea typeface="微软雅黑" pitchFamily="34" charset="-122"/>
            </a:endParaRPr>
          </a:p>
        </p:txBody>
      </p:sp>
      <p:sp>
        <p:nvSpPr>
          <p:cNvPr id="249871" name="Rectangle 15"/>
          <p:cNvSpPr>
            <a:spLocks noChangeArrowheads="1"/>
          </p:cNvSpPr>
          <p:nvPr/>
        </p:nvSpPr>
        <p:spPr bwMode="auto">
          <a:xfrm>
            <a:off x="1496566" y="4926111"/>
            <a:ext cx="3867522" cy="462307"/>
          </a:xfrm>
          <a:prstGeom prst="rect">
            <a:avLst/>
          </a:prstGeom>
          <a:noFill/>
          <a:ln w="28575">
            <a:solidFill>
              <a:schemeClr val="tx1"/>
            </a:solidFill>
            <a:miter lim="800000"/>
            <a:headEnd/>
            <a:tailEnd/>
          </a:ln>
        </p:spPr>
        <p:txBody>
          <a:bodyPr wrap="square" lIns="92075" tIns="46038" rIns="92075" bIns="46038">
            <a:spAutoFit/>
          </a:bodyPr>
          <a:lstStyle/>
          <a:p>
            <a:pPr fontAlgn="t">
              <a:spcBef>
                <a:spcPct val="50000"/>
              </a:spcBef>
            </a:pPr>
            <a:r>
              <a:rPr kumimoji="1" lang="ja-JP" altLang="en-US" sz="2400" b="1" smtClean="0">
                <a:latin typeface="微软雅黑" pitchFamily="34" charset="-122"/>
                <a:ea typeface="微软雅黑" pitchFamily="34" charset="-122"/>
              </a:rPr>
              <a:t>１</a:t>
            </a:r>
            <a:r>
              <a:rPr kumimoji="1" lang="en-US" altLang="ja-JP" sz="2400" b="1" smtClean="0">
                <a:latin typeface="微软雅黑" pitchFamily="34" charset="-122"/>
                <a:ea typeface="微软雅黑" pitchFamily="34" charset="-122"/>
              </a:rPr>
              <a:t>.</a:t>
            </a:r>
            <a:r>
              <a:rPr kumimoji="1" lang="ja-JP" altLang="en-US" sz="2400" b="1" smtClean="0">
                <a:latin typeface="微软雅黑" pitchFamily="34" charset="-122"/>
                <a:ea typeface="微软雅黑" pitchFamily="34" charset="-122"/>
              </a:rPr>
              <a:t> </a:t>
            </a:r>
            <a:r>
              <a:rPr kumimoji="1" lang="zh-CN" altLang="en-US" sz="2400" b="1" smtClean="0">
                <a:latin typeface="微软雅黑" pitchFamily="34" charset="-122"/>
                <a:ea typeface="微软雅黑" pitchFamily="34" charset="-122"/>
              </a:rPr>
              <a:t>动作</a:t>
            </a:r>
            <a:r>
              <a:rPr kumimoji="1" lang="zh-CN" altLang="en-US" sz="2400" b="1">
                <a:latin typeface="微软雅黑" pitchFamily="34" charset="-122"/>
                <a:ea typeface="微软雅黑" pitchFamily="34" charset="-122"/>
              </a:rPr>
              <a:t>的浪费</a:t>
            </a:r>
          </a:p>
        </p:txBody>
      </p:sp>
      <p:sp>
        <p:nvSpPr>
          <p:cNvPr id="249872" name="Rectangle 16"/>
          <p:cNvSpPr>
            <a:spLocks noChangeArrowheads="1"/>
          </p:cNvSpPr>
          <p:nvPr/>
        </p:nvSpPr>
        <p:spPr bwMode="auto">
          <a:xfrm>
            <a:off x="1507405" y="5574183"/>
            <a:ext cx="3856683" cy="462307"/>
          </a:xfrm>
          <a:prstGeom prst="rect">
            <a:avLst/>
          </a:prstGeom>
          <a:noFill/>
          <a:ln w="28575">
            <a:solidFill>
              <a:schemeClr val="tx1"/>
            </a:solidFill>
            <a:miter lim="800000"/>
            <a:headEnd/>
            <a:tailEnd/>
          </a:ln>
        </p:spPr>
        <p:txBody>
          <a:bodyPr wrap="square" lIns="92075" tIns="46038" rIns="92075" bIns="46038">
            <a:spAutoFit/>
          </a:bodyPr>
          <a:lstStyle/>
          <a:p>
            <a:pPr fontAlgn="t">
              <a:spcBef>
                <a:spcPct val="50000"/>
              </a:spcBef>
            </a:pPr>
            <a:r>
              <a:rPr kumimoji="1" lang="ja-JP" altLang="en-US" sz="2400" b="1" smtClean="0">
                <a:latin typeface="微软雅黑" pitchFamily="34" charset="-122"/>
                <a:ea typeface="微软雅黑" pitchFamily="34" charset="-122"/>
              </a:rPr>
              <a:t>４</a:t>
            </a:r>
            <a:r>
              <a:rPr kumimoji="1" lang="en-US" altLang="ja-JP" sz="2400" b="1" smtClean="0">
                <a:latin typeface="微软雅黑" pitchFamily="34" charset="-122"/>
                <a:ea typeface="微软雅黑" pitchFamily="34" charset="-122"/>
              </a:rPr>
              <a:t>.</a:t>
            </a:r>
            <a:r>
              <a:rPr kumimoji="1" lang="ja-JP" altLang="en-US" sz="2400" b="1" smtClean="0">
                <a:latin typeface="微软雅黑" pitchFamily="34" charset="-122"/>
                <a:ea typeface="微软雅黑" pitchFamily="34" charset="-122"/>
              </a:rPr>
              <a:t> </a:t>
            </a:r>
            <a:r>
              <a:rPr kumimoji="1" lang="zh-CN" altLang="en-US" sz="2400" b="1" smtClean="0">
                <a:latin typeface="微软雅黑" pitchFamily="34" charset="-122"/>
                <a:ea typeface="微软雅黑" pitchFamily="34" charset="-122"/>
              </a:rPr>
              <a:t>次品</a:t>
            </a:r>
            <a:r>
              <a:rPr kumimoji="1" lang="zh-CN" altLang="en-US" sz="2400" b="1">
                <a:latin typeface="微软雅黑" pitchFamily="34" charset="-122"/>
                <a:ea typeface="微软雅黑" pitchFamily="34" charset="-122"/>
              </a:rPr>
              <a:t>，修补的浪费</a:t>
            </a:r>
            <a:endParaRPr kumimoji="1" lang="ja-JP" altLang="en-US" sz="2400" b="1">
              <a:latin typeface="微软雅黑" pitchFamily="34" charset="-122"/>
              <a:ea typeface="微软雅黑" pitchFamily="34" charset="-122"/>
            </a:endParaRPr>
          </a:p>
        </p:txBody>
      </p:sp>
      <p:sp>
        <p:nvSpPr>
          <p:cNvPr id="249873" name="Rectangle 17"/>
          <p:cNvSpPr>
            <a:spLocks noChangeArrowheads="1"/>
          </p:cNvSpPr>
          <p:nvPr/>
        </p:nvSpPr>
        <p:spPr bwMode="auto">
          <a:xfrm>
            <a:off x="323528" y="4215631"/>
            <a:ext cx="533400" cy="519112"/>
          </a:xfrm>
          <a:prstGeom prst="rect">
            <a:avLst/>
          </a:prstGeom>
          <a:noFill/>
          <a:ln w="28575">
            <a:solidFill>
              <a:schemeClr val="tx1"/>
            </a:solidFill>
            <a:miter lim="800000"/>
            <a:headEnd/>
            <a:tailEnd/>
          </a:ln>
        </p:spPr>
        <p:txBody>
          <a:bodyPr lIns="92075" tIns="46038" rIns="92075" bIns="46038">
            <a:spAutoFit/>
          </a:bodyPr>
          <a:lstStyle/>
          <a:p>
            <a:pPr fontAlgn="t">
              <a:spcBef>
                <a:spcPct val="50000"/>
              </a:spcBef>
            </a:pPr>
            <a:r>
              <a:rPr kumimoji="1" lang="zh-CN" altLang="en-US" sz="2800" b="1">
                <a:latin typeface="微软雅黑" pitchFamily="34" charset="-122"/>
                <a:ea typeface="微软雅黑" pitchFamily="34" charset="-122"/>
              </a:rPr>
              <a:t>人</a:t>
            </a:r>
          </a:p>
        </p:txBody>
      </p:sp>
      <p:sp>
        <p:nvSpPr>
          <p:cNvPr id="249874" name="Line 18"/>
          <p:cNvSpPr>
            <a:spLocks noChangeShapeType="1"/>
          </p:cNvSpPr>
          <p:nvPr/>
        </p:nvSpPr>
        <p:spPr bwMode="auto">
          <a:xfrm flipH="1">
            <a:off x="1161480" y="3775893"/>
            <a:ext cx="304800" cy="0"/>
          </a:xfrm>
          <a:prstGeom prst="line">
            <a:avLst/>
          </a:prstGeom>
          <a:noFill/>
          <a:ln w="28575">
            <a:solidFill>
              <a:schemeClr val="bg2"/>
            </a:solidFill>
            <a:round/>
            <a:headEnd type="none" w="sm" len="sm"/>
            <a:tailEnd type="none" w="sm" len="sm"/>
          </a:ln>
        </p:spPr>
        <p:txBody>
          <a:bodyPr/>
          <a:lstStyle/>
          <a:p>
            <a:endParaRPr lang="zh-CN" altLang="en-US" sz="1600" b="1">
              <a:latin typeface="微软雅黑" pitchFamily="34" charset="-122"/>
              <a:ea typeface="微软雅黑" pitchFamily="34" charset="-122"/>
            </a:endParaRPr>
          </a:p>
        </p:txBody>
      </p:sp>
      <p:sp>
        <p:nvSpPr>
          <p:cNvPr id="249875" name="Line 19"/>
          <p:cNvSpPr>
            <a:spLocks noChangeShapeType="1"/>
          </p:cNvSpPr>
          <p:nvPr/>
        </p:nvSpPr>
        <p:spPr bwMode="auto">
          <a:xfrm>
            <a:off x="1161480" y="3775893"/>
            <a:ext cx="0" cy="1447800"/>
          </a:xfrm>
          <a:prstGeom prst="line">
            <a:avLst/>
          </a:prstGeom>
          <a:noFill/>
          <a:ln w="28575">
            <a:solidFill>
              <a:schemeClr val="bg2"/>
            </a:solidFill>
            <a:round/>
            <a:headEnd type="none" w="sm" len="sm"/>
            <a:tailEnd type="none" w="sm" len="sm"/>
          </a:ln>
        </p:spPr>
        <p:txBody>
          <a:bodyPr/>
          <a:lstStyle/>
          <a:p>
            <a:endParaRPr lang="zh-CN" altLang="en-US" sz="1600" b="1">
              <a:latin typeface="微软雅黑" pitchFamily="34" charset="-122"/>
              <a:ea typeface="微软雅黑" pitchFamily="34" charset="-122"/>
            </a:endParaRPr>
          </a:p>
        </p:txBody>
      </p:sp>
      <p:sp>
        <p:nvSpPr>
          <p:cNvPr id="249876" name="Line 20"/>
          <p:cNvSpPr>
            <a:spLocks noChangeShapeType="1"/>
          </p:cNvSpPr>
          <p:nvPr/>
        </p:nvSpPr>
        <p:spPr bwMode="auto">
          <a:xfrm flipH="1">
            <a:off x="1161480" y="5223693"/>
            <a:ext cx="304800" cy="0"/>
          </a:xfrm>
          <a:prstGeom prst="line">
            <a:avLst/>
          </a:prstGeom>
          <a:noFill/>
          <a:ln w="28575">
            <a:solidFill>
              <a:schemeClr val="bg2"/>
            </a:solidFill>
            <a:round/>
            <a:headEnd type="none" w="sm" len="sm"/>
            <a:tailEnd type="none" w="sm" len="sm"/>
          </a:ln>
        </p:spPr>
        <p:txBody>
          <a:bodyPr/>
          <a:lstStyle/>
          <a:p>
            <a:endParaRPr lang="zh-CN" altLang="en-US" sz="1600" b="1">
              <a:latin typeface="微软雅黑" pitchFamily="34" charset="-122"/>
              <a:ea typeface="微软雅黑" pitchFamily="34" charset="-122"/>
            </a:endParaRPr>
          </a:p>
        </p:txBody>
      </p:sp>
      <p:sp>
        <p:nvSpPr>
          <p:cNvPr id="249877" name="Line 21"/>
          <p:cNvSpPr>
            <a:spLocks noChangeShapeType="1"/>
          </p:cNvSpPr>
          <p:nvPr/>
        </p:nvSpPr>
        <p:spPr bwMode="auto">
          <a:xfrm flipH="1" flipV="1">
            <a:off x="827584" y="4437111"/>
            <a:ext cx="638696" cy="24581"/>
          </a:xfrm>
          <a:prstGeom prst="line">
            <a:avLst/>
          </a:prstGeom>
          <a:noFill/>
          <a:ln w="28575">
            <a:solidFill>
              <a:schemeClr val="bg2"/>
            </a:solidFill>
            <a:round/>
            <a:headEnd type="none" w="sm" len="sm"/>
            <a:tailEnd type="none" w="sm" len="sm"/>
          </a:ln>
        </p:spPr>
        <p:txBody>
          <a:bodyPr/>
          <a:lstStyle/>
          <a:p>
            <a:endParaRPr lang="zh-CN" altLang="en-US" sz="1600" b="1">
              <a:latin typeface="微软雅黑" pitchFamily="34" charset="-122"/>
              <a:ea typeface="微软雅黑" pitchFamily="34" charset="-122"/>
            </a:endParaRPr>
          </a:p>
        </p:txBody>
      </p:sp>
      <p:sp>
        <p:nvSpPr>
          <p:cNvPr id="249878" name="Rectangle 22"/>
          <p:cNvSpPr>
            <a:spLocks noChangeArrowheads="1"/>
          </p:cNvSpPr>
          <p:nvPr/>
        </p:nvSpPr>
        <p:spPr bwMode="auto">
          <a:xfrm>
            <a:off x="323528" y="5574183"/>
            <a:ext cx="900112" cy="519112"/>
          </a:xfrm>
          <a:prstGeom prst="rect">
            <a:avLst/>
          </a:prstGeom>
          <a:noFill/>
          <a:ln w="28575">
            <a:solidFill>
              <a:schemeClr val="tx1"/>
            </a:solidFill>
            <a:miter lim="800000"/>
            <a:headEnd/>
            <a:tailEnd/>
          </a:ln>
        </p:spPr>
        <p:txBody>
          <a:bodyPr lIns="92075" tIns="46038" rIns="92075" bIns="46038">
            <a:spAutoFit/>
          </a:bodyPr>
          <a:lstStyle/>
          <a:p>
            <a:pPr fontAlgn="t">
              <a:spcBef>
                <a:spcPct val="50000"/>
              </a:spcBef>
            </a:pPr>
            <a:r>
              <a:rPr kumimoji="1" lang="zh-CN" altLang="en-US" sz="2800" b="1">
                <a:latin typeface="微软雅黑" pitchFamily="34" charset="-122"/>
                <a:ea typeface="微软雅黑" pitchFamily="34" charset="-122"/>
              </a:rPr>
              <a:t>质量</a:t>
            </a:r>
          </a:p>
        </p:txBody>
      </p:sp>
      <p:sp>
        <p:nvSpPr>
          <p:cNvPr id="249879" name="Line 23"/>
          <p:cNvSpPr>
            <a:spLocks noChangeShapeType="1"/>
          </p:cNvSpPr>
          <p:nvPr/>
        </p:nvSpPr>
        <p:spPr bwMode="auto">
          <a:xfrm>
            <a:off x="1236663" y="5802782"/>
            <a:ext cx="298301" cy="2481"/>
          </a:xfrm>
          <a:prstGeom prst="line">
            <a:avLst/>
          </a:prstGeom>
          <a:noFill/>
          <a:ln w="28575">
            <a:solidFill>
              <a:schemeClr val="bg2"/>
            </a:solidFill>
            <a:round/>
            <a:headEnd type="none" w="sm" len="sm"/>
            <a:tailEnd type="none" w="sm" len="sm"/>
          </a:ln>
        </p:spPr>
        <p:txBody>
          <a:bodyPr/>
          <a:lstStyle/>
          <a:p>
            <a:endParaRPr lang="zh-CN" altLang="en-US" sz="1600" b="1">
              <a:latin typeface="微软雅黑" pitchFamily="34" charset="-122"/>
              <a:ea typeface="微软雅黑" pitchFamily="34" charset="-122"/>
            </a:endParaRPr>
          </a:p>
        </p:txBody>
      </p:sp>
      <p:sp>
        <p:nvSpPr>
          <p:cNvPr id="249880" name="Rectangle 24"/>
          <p:cNvSpPr>
            <a:spLocks noChangeArrowheads="1"/>
          </p:cNvSpPr>
          <p:nvPr/>
        </p:nvSpPr>
        <p:spPr bwMode="auto">
          <a:xfrm>
            <a:off x="7164288" y="3861048"/>
            <a:ext cx="1296144" cy="954750"/>
          </a:xfrm>
          <a:prstGeom prst="rect">
            <a:avLst/>
          </a:prstGeom>
          <a:solidFill>
            <a:srgbClr val="FFFF00"/>
          </a:solidFill>
          <a:ln w="28575">
            <a:solidFill>
              <a:schemeClr val="tx1"/>
            </a:solidFill>
            <a:miter lim="800000"/>
            <a:headEnd/>
            <a:tailEnd/>
          </a:ln>
        </p:spPr>
        <p:txBody>
          <a:bodyPr wrap="square" lIns="92075" tIns="46038" rIns="92075" bIns="46038">
            <a:spAutoFit/>
          </a:bodyPr>
          <a:lstStyle/>
          <a:p>
            <a:pPr fontAlgn="t">
              <a:spcBef>
                <a:spcPct val="50000"/>
              </a:spcBef>
            </a:pPr>
            <a:r>
              <a:rPr kumimoji="1" lang="zh-CN" altLang="en-US" sz="2800" b="1" dirty="0">
                <a:latin typeface="微软雅黑" pitchFamily="34" charset="-122"/>
                <a:ea typeface="微软雅黑" pitchFamily="34" charset="-122"/>
              </a:rPr>
              <a:t>改善的突破口</a:t>
            </a:r>
            <a:endParaRPr kumimoji="1" lang="ja-JP" altLang="en-US" sz="2800" b="1" dirty="0">
              <a:latin typeface="微软雅黑" pitchFamily="34" charset="-122"/>
              <a:ea typeface="微软雅黑" pitchFamily="34" charset="-122"/>
            </a:endParaRPr>
          </a:p>
        </p:txBody>
      </p:sp>
      <p:grpSp>
        <p:nvGrpSpPr>
          <p:cNvPr id="2" name="Group 30"/>
          <p:cNvGrpSpPr>
            <a:grpSpLocks/>
          </p:cNvGrpSpPr>
          <p:nvPr/>
        </p:nvGrpSpPr>
        <p:grpSpPr bwMode="auto">
          <a:xfrm>
            <a:off x="5364061" y="2492896"/>
            <a:ext cx="1800225" cy="3384551"/>
            <a:chOff x="2760" y="1389"/>
            <a:chExt cx="1134" cy="2132"/>
          </a:xfrm>
        </p:grpSpPr>
        <p:sp>
          <p:nvSpPr>
            <p:cNvPr id="249883" name="Line 26"/>
            <p:cNvSpPr>
              <a:spLocks noChangeShapeType="1"/>
            </p:cNvSpPr>
            <p:nvPr/>
          </p:nvSpPr>
          <p:spPr bwMode="auto">
            <a:xfrm flipV="1">
              <a:off x="2760" y="1389"/>
              <a:ext cx="840" cy="0"/>
            </a:xfrm>
            <a:prstGeom prst="line">
              <a:avLst/>
            </a:prstGeom>
            <a:noFill/>
            <a:ln w="28575">
              <a:solidFill>
                <a:schemeClr val="bg2"/>
              </a:solidFill>
              <a:round/>
              <a:headEnd type="none" w="sm" len="sm"/>
              <a:tailEnd type="none" w="sm" len="sm"/>
            </a:ln>
          </p:spPr>
          <p:txBody>
            <a:bodyPr/>
            <a:lstStyle/>
            <a:p>
              <a:endParaRPr lang="zh-CN" altLang="en-US" b="1">
                <a:latin typeface="微软雅黑" pitchFamily="34" charset="-122"/>
                <a:ea typeface="微软雅黑" pitchFamily="34" charset="-122"/>
              </a:endParaRPr>
            </a:p>
          </p:txBody>
        </p:sp>
        <p:sp>
          <p:nvSpPr>
            <p:cNvPr id="249884" name="Line 27"/>
            <p:cNvSpPr>
              <a:spLocks noChangeShapeType="1"/>
            </p:cNvSpPr>
            <p:nvPr/>
          </p:nvSpPr>
          <p:spPr bwMode="auto">
            <a:xfrm flipV="1">
              <a:off x="2760" y="3504"/>
              <a:ext cx="840" cy="17"/>
            </a:xfrm>
            <a:prstGeom prst="line">
              <a:avLst/>
            </a:prstGeom>
            <a:noFill/>
            <a:ln w="28575">
              <a:solidFill>
                <a:schemeClr val="bg2"/>
              </a:solidFill>
              <a:round/>
              <a:headEnd type="none" w="sm" len="sm"/>
              <a:tailEnd type="none" w="sm" len="sm"/>
            </a:ln>
          </p:spPr>
          <p:txBody>
            <a:bodyPr/>
            <a:lstStyle/>
            <a:p>
              <a:endParaRPr lang="zh-CN" altLang="en-US" b="1">
                <a:latin typeface="微软雅黑" pitchFamily="34" charset="-122"/>
                <a:ea typeface="微软雅黑" pitchFamily="34" charset="-122"/>
              </a:endParaRPr>
            </a:p>
          </p:txBody>
        </p:sp>
        <p:sp>
          <p:nvSpPr>
            <p:cNvPr id="249885" name="Line 28"/>
            <p:cNvSpPr>
              <a:spLocks noChangeShapeType="1"/>
            </p:cNvSpPr>
            <p:nvPr/>
          </p:nvSpPr>
          <p:spPr bwMode="auto">
            <a:xfrm>
              <a:off x="3606" y="2478"/>
              <a:ext cx="288" cy="0"/>
            </a:xfrm>
            <a:prstGeom prst="line">
              <a:avLst/>
            </a:prstGeom>
            <a:noFill/>
            <a:ln w="28575">
              <a:solidFill>
                <a:schemeClr val="bg2"/>
              </a:solidFill>
              <a:round/>
              <a:headEnd type="none" w="sm" len="sm"/>
              <a:tailEnd type="none" w="sm" len="sm"/>
            </a:ln>
          </p:spPr>
          <p:txBody>
            <a:bodyPr/>
            <a:lstStyle/>
            <a:p>
              <a:endParaRPr lang="zh-CN" altLang="en-US" b="1">
                <a:latin typeface="微软雅黑" pitchFamily="34" charset="-122"/>
                <a:ea typeface="微软雅黑" pitchFamily="34" charset="-122"/>
              </a:endParaRPr>
            </a:p>
          </p:txBody>
        </p:sp>
        <p:sp>
          <p:nvSpPr>
            <p:cNvPr id="249886" name="Line 29"/>
            <p:cNvSpPr>
              <a:spLocks noChangeShapeType="1"/>
            </p:cNvSpPr>
            <p:nvPr/>
          </p:nvSpPr>
          <p:spPr bwMode="auto">
            <a:xfrm flipH="1">
              <a:off x="3600" y="1389"/>
              <a:ext cx="6" cy="2115"/>
            </a:xfrm>
            <a:prstGeom prst="line">
              <a:avLst/>
            </a:prstGeom>
            <a:noFill/>
            <a:ln w="28575">
              <a:solidFill>
                <a:schemeClr val="tx1"/>
              </a:solidFill>
              <a:round/>
              <a:headEnd type="none" w="sm" len="sm"/>
              <a:tailEnd type="none" w="sm" len="sm"/>
            </a:ln>
          </p:spPr>
          <p:txBody>
            <a:bodyPr/>
            <a:lstStyle/>
            <a:p>
              <a:endParaRPr lang="zh-CN" altLang="en-US" b="1">
                <a:latin typeface="微软雅黑" pitchFamily="34" charset="-122"/>
                <a:ea typeface="微软雅黑" pitchFamily="34" charset="-122"/>
              </a:endParaRPr>
            </a:p>
          </p:txBody>
        </p:sp>
      </p:grpSp>
      <p:sp>
        <p:nvSpPr>
          <p:cNvPr id="32" name="矩形 31"/>
          <p:cNvSpPr/>
          <p:nvPr/>
        </p:nvSpPr>
        <p:spPr>
          <a:xfrm>
            <a:off x="5796136" y="1412776"/>
            <a:ext cx="3024336" cy="1008112"/>
          </a:xfrm>
          <a:prstGeom prst="rect">
            <a:avLst/>
          </a:prstGeom>
          <a:solidFill>
            <a:srgbClr val="FF0000"/>
          </a:solidFill>
          <a:ln w="28575">
            <a:solidFill>
              <a:schemeClr val="tx1"/>
            </a:solidFill>
          </a:ln>
        </p:spPr>
        <p:txBody>
          <a:bodyPr wrap="square" anchor="b" anchorCtr="0">
            <a:noAutofit/>
          </a:bodyPr>
          <a:lstStyle/>
          <a:p>
            <a:pPr fontAlgn="t">
              <a:spcBef>
                <a:spcPct val="50000"/>
              </a:spcBef>
            </a:pPr>
            <a:r>
              <a:rPr kumimoji="1" lang="zh-CN" altLang="en-US" sz="2800" b="1" dirty="0" smtClean="0">
                <a:latin typeface="微软雅黑" pitchFamily="34" charset="-122"/>
                <a:ea typeface="微软雅黑" pitchFamily="34" charset="-122"/>
              </a:rPr>
              <a:t>掩盖其他的浪费，阻碍改善</a:t>
            </a:r>
            <a:endParaRPr kumimoji="1" lang="ja-JP" altLang="en-US" sz="2800" b="1" dirty="0">
              <a:latin typeface="微软雅黑" pitchFamily="34" charset="-122"/>
              <a:ea typeface="微软雅黑" pitchFamily="34" charset="-122"/>
            </a:endParaRPr>
          </a:p>
        </p:txBody>
      </p:sp>
      <p:sp>
        <p:nvSpPr>
          <p:cNvPr id="34" name="TextBox 33"/>
          <p:cNvSpPr txBox="1"/>
          <p:nvPr/>
        </p:nvSpPr>
        <p:spPr>
          <a:xfrm>
            <a:off x="3130658" y="365992"/>
            <a:ext cx="2900153" cy="584775"/>
          </a:xfrm>
          <a:prstGeom prst="rect">
            <a:avLst/>
          </a:prstGeom>
          <a:noFill/>
        </p:spPr>
        <p:txBody>
          <a:bodyPr wrap="none" rtlCol="0">
            <a:spAutoFit/>
          </a:bodyPr>
          <a:lstStyle/>
          <a:p>
            <a:pPr algn="ctr"/>
            <a:r>
              <a:rPr lang="en-US" altLang="zh-CN" sz="3200" b="1" dirty="0" smtClean="0">
                <a:solidFill>
                  <a:srgbClr val="FF0000"/>
                </a:solidFill>
                <a:latin typeface="微软雅黑" pitchFamily="34" charset="-122"/>
                <a:ea typeface="微软雅黑" pitchFamily="34" charset="-122"/>
              </a:rPr>
              <a:t>7</a:t>
            </a:r>
            <a:r>
              <a:rPr lang="zh-CN" altLang="en-US" sz="3200" b="1" dirty="0" smtClean="0">
                <a:solidFill>
                  <a:srgbClr val="FF0000"/>
                </a:solidFill>
                <a:latin typeface="微软雅黑" pitchFamily="34" charset="-122"/>
                <a:ea typeface="微软雅黑" pitchFamily="34" charset="-122"/>
              </a:rPr>
              <a:t>大浪费的汇总</a:t>
            </a:r>
            <a:endParaRPr lang="zh-CN" altLang="en-US" sz="3200" b="1" dirty="0">
              <a:solidFill>
                <a:srgbClr val="FF0000"/>
              </a:solidFill>
              <a:latin typeface="微软雅黑" pitchFamily="34" charset="-122"/>
              <a:ea typeface="微软雅黑" pitchFamily="34" charset="-122"/>
            </a:endParaRPr>
          </a:p>
        </p:txBody>
      </p:sp>
      <p:sp>
        <p:nvSpPr>
          <p:cNvPr id="33" name="Line 23"/>
          <p:cNvSpPr>
            <a:spLocks noChangeShapeType="1"/>
          </p:cNvSpPr>
          <p:nvPr/>
        </p:nvSpPr>
        <p:spPr bwMode="auto">
          <a:xfrm>
            <a:off x="5364088" y="1988840"/>
            <a:ext cx="432048" cy="0"/>
          </a:xfrm>
          <a:prstGeom prst="line">
            <a:avLst/>
          </a:prstGeom>
          <a:noFill/>
          <a:ln w="28575">
            <a:solidFill>
              <a:schemeClr val="bg2"/>
            </a:solidFill>
            <a:round/>
            <a:headEnd type="none" w="sm" len="sm"/>
            <a:tailEnd type="none" w="sm" len="sm"/>
          </a:ln>
        </p:spPr>
        <p:txBody>
          <a:bodyPr/>
          <a:lstStyle/>
          <a:p>
            <a:endParaRPr lang="zh-CN" altLang="en-US" sz="1600" b="1">
              <a:latin typeface="微软雅黑" pitchFamily="34" charset="-122"/>
              <a:ea typeface="微软雅黑" pitchFamily="34" charset="-122"/>
            </a:endParaRPr>
          </a:p>
        </p:txBody>
      </p:sp>
      <p:sp>
        <p:nvSpPr>
          <p:cNvPr id="31" name="灯片编号占位符 14"/>
          <p:cNvSpPr txBox="1">
            <a:spLocks/>
          </p:cNvSpPr>
          <p:nvPr/>
        </p:nvSpPr>
        <p:spPr>
          <a:xfrm>
            <a:off x="3707904" y="6396735"/>
            <a:ext cx="2133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BA16DCC-C50E-4AD5-94C9-747C0058B3E1}" type="slidenum">
              <a:rPr kumimoji="0" lang="zh-CN" alt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zh-CN" altLang="en-US"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583101"/>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9859"/>
                                        </p:tgtEl>
                                        <p:attrNameLst>
                                          <p:attrName>style.visibility</p:attrName>
                                        </p:attrNameLst>
                                      </p:cBhvr>
                                      <p:to>
                                        <p:strVal val="visible"/>
                                      </p:to>
                                    </p:set>
                                    <p:animEffect transition="in" filter="blinds(horizontal)">
                                      <p:cBhvr>
                                        <p:cTn id="7" dur="500"/>
                                        <p:tgtEl>
                                          <p:spTgt spid="24985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9860"/>
                                        </p:tgtEl>
                                        <p:attrNameLst>
                                          <p:attrName>style.visibility</p:attrName>
                                        </p:attrNameLst>
                                      </p:cBhvr>
                                      <p:to>
                                        <p:strVal val="visible"/>
                                      </p:to>
                                    </p:set>
                                    <p:animEffect transition="in" filter="blinds(horizontal)">
                                      <p:cBhvr>
                                        <p:cTn id="10" dur="500"/>
                                        <p:tgtEl>
                                          <p:spTgt spid="24986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49862"/>
                                        </p:tgtEl>
                                        <p:attrNameLst>
                                          <p:attrName>style.visibility</p:attrName>
                                        </p:attrNameLst>
                                      </p:cBhvr>
                                      <p:to>
                                        <p:strVal val="visible"/>
                                      </p:to>
                                    </p:set>
                                    <p:animEffect transition="in" filter="blinds(horizontal)">
                                      <p:cBhvr>
                                        <p:cTn id="13" dur="500"/>
                                        <p:tgtEl>
                                          <p:spTgt spid="24986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49863"/>
                                        </p:tgtEl>
                                        <p:attrNameLst>
                                          <p:attrName>style.visibility</p:attrName>
                                        </p:attrNameLst>
                                      </p:cBhvr>
                                      <p:to>
                                        <p:strVal val="visible"/>
                                      </p:to>
                                    </p:set>
                                    <p:animEffect transition="in" filter="blinds(horizontal)">
                                      <p:cBhvr>
                                        <p:cTn id="16" dur="500"/>
                                        <p:tgtEl>
                                          <p:spTgt spid="24986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49864"/>
                                        </p:tgtEl>
                                        <p:attrNameLst>
                                          <p:attrName>style.visibility</p:attrName>
                                        </p:attrNameLst>
                                      </p:cBhvr>
                                      <p:to>
                                        <p:strVal val="visible"/>
                                      </p:to>
                                    </p:set>
                                    <p:animEffect transition="in" filter="blinds(horizontal)">
                                      <p:cBhvr>
                                        <p:cTn id="19" dur="500"/>
                                        <p:tgtEl>
                                          <p:spTgt spid="24986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49865"/>
                                        </p:tgtEl>
                                        <p:attrNameLst>
                                          <p:attrName>style.visibility</p:attrName>
                                        </p:attrNameLst>
                                      </p:cBhvr>
                                      <p:to>
                                        <p:strVal val="visible"/>
                                      </p:to>
                                    </p:set>
                                    <p:animEffect transition="in" filter="blinds(horizontal)">
                                      <p:cBhvr>
                                        <p:cTn id="22" dur="500"/>
                                        <p:tgtEl>
                                          <p:spTgt spid="249865"/>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49866"/>
                                        </p:tgtEl>
                                        <p:attrNameLst>
                                          <p:attrName>style.visibility</p:attrName>
                                        </p:attrNameLst>
                                      </p:cBhvr>
                                      <p:to>
                                        <p:strVal val="visible"/>
                                      </p:to>
                                    </p:set>
                                    <p:animEffect transition="in" filter="blinds(horizontal)">
                                      <p:cBhvr>
                                        <p:cTn id="25" dur="500"/>
                                        <p:tgtEl>
                                          <p:spTgt spid="249866"/>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49867"/>
                                        </p:tgtEl>
                                        <p:attrNameLst>
                                          <p:attrName>style.visibility</p:attrName>
                                        </p:attrNameLst>
                                      </p:cBhvr>
                                      <p:to>
                                        <p:strVal val="visible"/>
                                      </p:to>
                                    </p:set>
                                    <p:animEffect transition="in" filter="blinds(horizontal)">
                                      <p:cBhvr>
                                        <p:cTn id="28" dur="500"/>
                                        <p:tgtEl>
                                          <p:spTgt spid="249867"/>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49868"/>
                                        </p:tgtEl>
                                        <p:attrNameLst>
                                          <p:attrName>style.visibility</p:attrName>
                                        </p:attrNameLst>
                                      </p:cBhvr>
                                      <p:to>
                                        <p:strVal val="visible"/>
                                      </p:to>
                                    </p:set>
                                    <p:animEffect transition="in" filter="blinds(horizontal)">
                                      <p:cBhvr>
                                        <p:cTn id="31" dur="500"/>
                                        <p:tgtEl>
                                          <p:spTgt spid="249868"/>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49869"/>
                                        </p:tgtEl>
                                        <p:attrNameLst>
                                          <p:attrName>style.visibility</p:attrName>
                                        </p:attrNameLst>
                                      </p:cBhvr>
                                      <p:to>
                                        <p:strVal val="visible"/>
                                      </p:to>
                                    </p:set>
                                    <p:animEffect transition="in" filter="blinds(horizontal)">
                                      <p:cBhvr>
                                        <p:cTn id="36" dur="500"/>
                                        <p:tgtEl>
                                          <p:spTgt spid="249869"/>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249870"/>
                                        </p:tgtEl>
                                        <p:attrNameLst>
                                          <p:attrName>style.visibility</p:attrName>
                                        </p:attrNameLst>
                                      </p:cBhvr>
                                      <p:to>
                                        <p:strVal val="visible"/>
                                      </p:to>
                                    </p:set>
                                    <p:animEffect transition="in" filter="blinds(horizontal)">
                                      <p:cBhvr>
                                        <p:cTn id="39" dur="500"/>
                                        <p:tgtEl>
                                          <p:spTgt spid="249870"/>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49871"/>
                                        </p:tgtEl>
                                        <p:attrNameLst>
                                          <p:attrName>style.visibility</p:attrName>
                                        </p:attrNameLst>
                                      </p:cBhvr>
                                      <p:to>
                                        <p:strVal val="visible"/>
                                      </p:to>
                                    </p:set>
                                    <p:animEffect transition="in" filter="blinds(horizontal)">
                                      <p:cBhvr>
                                        <p:cTn id="42" dur="500"/>
                                        <p:tgtEl>
                                          <p:spTgt spid="249871"/>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49873"/>
                                        </p:tgtEl>
                                        <p:attrNameLst>
                                          <p:attrName>style.visibility</p:attrName>
                                        </p:attrNameLst>
                                      </p:cBhvr>
                                      <p:to>
                                        <p:strVal val="visible"/>
                                      </p:to>
                                    </p:set>
                                    <p:animEffect transition="in" filter="blinds(horizontal)">
                                      <p:cBhvr>
                                        <p:cTn id="45" dur="500"/>
                                        <p:tgtEl>
                                          <p:spTgt spid="249873"/>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249874"/>
                                        </p:tgtEl>
                                        <p:attrNameLst>
                                          <p:attrName>style.visibility</p:attrName>
                                        </p:attrNameLst>
                                      </p:cBhvr>
                                      <p:to>
                                        <p:strVal val="visible"/>
                                      </p:to>
                                    </p:set>
                                    <p:animEffect transition="in" filter="blinds(horizontal)">
                                      <p:cBhvr>
                                        <p:cTn id="48" dur="500"/>
                                        <p:tgtEl>
                                          <p:spTgt spid="249874"/>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249875"/>
                                        </p:tgtEl>
                                        <p:attrNameLst>
                                          <p:attrName>style.visibility</p:attrName>
                                        </p:attrNameLst>
                                      </p:cBhvr>
                                      <p:to>
                                        <p:strVal val="visible"/>
                                      </p:to>
                                    </p:set>
                                    <p:animEffect transition="in" filter="blinds(horizontal)">
                                      <p:cBhvr>
                                        <p:cTn id="51" dur="500"/>
                                        <p:tgtEl>
                                          <p:spTgt spid="249875"/>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249876"/>
                                        </p:tgtEl>
                                        <p:attrNameLst>
                                          <p:attrName>style.visibility</p:attrName>
                                        </p:attrNameLst>
                                      </p:cBhvr>
                                      <p:to>
                                        <p:strVal val="visible"/>
                                      </p:to>
                                    </p:set>
                                    <p:animEffect transition="in" filter="blinds(horizontal)">
                                      <p:cBhvr>
                                        <p:cTn id="54" dur="500"/>
                                        <p:tgtEl>
                                          <p:spTgt spid="249876"/>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249877"/>
                                        </p:tgtEl>
                                        <p:attrNameLst>
                                          <p:attrName>style.visibility</p:attrName>
                                        </p:attrNameLst>
                                      </p:cBhvr>
                                      <p:to>
                                        <p:strVal val="visible"/>
                                      </p:to>
                                    </p:set>
                                    <p:animEffect transition="in" filter="blinds(horizontal)">
                                      <p:cBhvr>
                                        <p:cTn id="57" dur="500"/>
                                        <p:tgtEl>
                                          <p:spTgt spid="24987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49872"/>
                                        </p:tgtEl>
                                        <p:attrNameLst>
                                          <p:attrName>style.visibility</p:attrName>
                                        </p:attrNameLst>
                                      </p:cBhvr>
                                      <p:to>
                                        <p:strVal val="visible"/>
                                      </p:to>
                                    </p:set>
                                    <p:animEffect transition="in" filter="blinds(horizontal)">
                                      <p:cBhvr>
                                        <p:cTn id="62" dur="500"/>
                                        <p:tgtEl>
                                          <p:spTgt spid="249872"/>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249878"/>
                                        </p:tgtEl>
                                        <p:attrNameLst>
                                          <p:attrName>style.visibility</p:attrName>
                                        </p:attrNameLst>
                                      </p:cBhvr>
                                      <p:to>
                                        <p:strVal val="visible"/>
                                      </p:to>
                                    </p:set>
                                    <p:animEffect transition="in" filter="blinds(horizontal)">
                                      <p:cBhvr>
                                        <p:cTn id="65" dur="500"/>
                                        <p:tgtEl>
                                          <p:spTgt spid="249878"/>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249879"/>
                                        </p:tgtEl>
                                        <p:attrNameLst>
                                          <p:attrName>style.visibility</p:attrName>
                                        </p:attrNameLst>
                                      </p:cBhvr>
                                      <p:to>
                                        <p:strVal val="visible"/>
                                      </p:to>
                                    </p:set>
                                    <p:animEffect transition="in" filter="blinds(horizontal)">
                                      <p:cBhvr>
                                        <p:cTn id="68" dur="500"/>
                                        <p:tgtEl>
                                          <p:spTgt spid="249879"/>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blinds(horizontal)">
                                      <p:cBhvr>
                                        <p:cTn id="73" dur="500"/>
                                        <p:tgtEl>
                                          <p:spTgt spid="33"/>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blinds(horizontal)">
                                      <p:cBhvr>
                                        <p:cTn id="76" dur="500"/>
                                        <p:tgtEl>
                                          <p:spTgt spid="32"/>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nodeType="clickEffect">
                                  <p:stCondLst>
                                    <p:cond delay="0"/>
                                  </p:stCondLst>
                                  <p:childTnLst>
                                    <p:set>
                                      <p:cBhvr>
                                        <p:cTn id="80" dur="1" fill="hold">
                                          <p:stCondLst>
                                            <p:cond delay="0"/>
                                          </p:stCondLst>
                                        </p:cTn>
                                        <p:tgtEl>
                                          <p:spTgt spid="2"/>
                                        </p:tgtEl>
                                        <p:attrNameLst>
                                          <p:attrName>style.visibility</p:attrName>
                                        </p:attrNameLst>
                                      </p:cBhvr>
                                      <p:to>
                                        <p:strVal val="visible"/>
                                      </p:to>
                                    </p:set>
                                    <p:animEffect transition="in" filter="blinds(horizontal)">
                                      <p:cBhvr>
                                        <p:cTn id="81" dur="500"/>
                                        <p:tgtEl>
                                          <p:spTgt spid="2"/>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249880"/>
                                        </p:tgtEl>
                                        <p:attrNameLst>
                                          <p:attrName>style.visibility</p:attrName>
                                        </p:attrNameLst>
                                      </p:cBhvr>
                                      <p:to>
                                        <p:strVal val="visible"/>
                                      </p:to>
                                    </p:set>
                                    <p:animEffect transition="in" filter="blinds(horizontal)">
                                      <p:cBhvr>
                                        <p:cTn id="84" dur="500"/>
                                        <p:tgtEl>
                                          <p:spTgt spid="2498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animBg="1"/>
      <p:bldP spid="249860" grpId="0" animBg="1"/>
      <p:bldP spid="249862" grpId="0" animBg="1"/>
      <p:bldP spid="249863" grpId="0" animBg="1"/>
      <p:bldP spid="249864" grpId="0" animBg="1"/>
      <p:bldP spid="249865" grpId="0" animBg="1"/>
      <p:bldP spid="249866" grpId="0" animBg="1"/>
      <p:bldP spid="249867" grpId="0" animBg="1"/>
      <p:bldP spid="249868" grpId="0" animBg="1"/>
      <p:bldP spid="249869" grpId="0" animBg="1"/>
      <p:bldP spid="249870" grpId="0" animBg="1"/>
      <p:bldP spid="249871" grpId="0" animBg="1"/>
      <p:bldP spid="249872" grpId="0" animBg="1"/>
      <p:bldP spid="249873" grpId="0" animBg="1"/>
      <p:bldP spid="249874" grpId="0" animBg="1"/>
      <p:bldP spid="249875" grpId="0" animBg="1"/>
      <p:bldP spid="249876" grpId="0" animBg="1"/>
      <p:bldP spid="249877" grpId="0" animBg="1"/>
      <p:bldP spid="249878" grpId="0" animBg="1"/>
      <p:bldP spid="249879" grpId="0" animBg="1"/>
      <p:bldP spid="249880" grpId="0" animBg="1"/>
      <p:bldP spid="32" grpId="0" animBg="1"/>
      <p:bldP spid="3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sz="3200" dirty="0" smtClean="0">
                <a:solidFill>
                  <a:srgbClr val="FF0000"/>
                </a:solidFill>
              </a:rPr>
              <a:t>消除浪费活动的步骤</a:t>
            </a:r>
            <a:endParaRPr lang="zh-CN" altLang="en-US" sz="3200" dirty="0">
              <a:solidFill>
                <a:srgbClr val="FF0000"/>
              </a:solidFill>
            </a:endParaRPr>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22</a:t>
            </a:fld>
            <a:endParaRPr lang="zh-CN" altLang="en-US" dirty="0"/>
          </a:p>
        </p:txBody>
      </p:sp>
      <p:pic>
        <p:nvPicPr>
          <p:cNvPr id="6" name="Picture 13" descr="j02991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113" y="1738313"/>
            <a:ext cx="1441450" cy="143986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4"/>
          <p:cNvSpPr>
            <a:spLocks noChangeArrowheads="1"/>
          </p:cNvSpPr>
          <p:nvPr/>
        </p:nvSpPr>
        <p:spPr bwMode="auto">
          <a:xfrm>
            <a:off x="1979613" y="2819400"/>
            <a:ext cx="20161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algn="l">
              <a:defRPr>
                <a:solidFill>
                  <a:schemeClr val="tx1"/>
                </a:solidFill>
                <a:latin typeface="Arial" panose="020B0604020202020204" pitchFamily="34" charset="0"/>
                <a:ea typeface="宋体" panose="02010600030101010101" pitchFamily="2" charset="-122"/>
              </a:defRPr>
            </a:lvl1pPr>
            <a:lvl2pPr algn="l">
              <a:defRPr>
                <a:solidFill>
                  <a:schemeClr val="tx1"/>
                </a:solidFill>
                <a:latin typeface="Arial" panose="020B0604020202020204" pitchFamily="34" charset="0"/>
                <a:ea typeface="宋体" panose="02010600030101010101" pitchFamily="2" charset="-122"/>
              </a:defRPr>
            </a:lvl2pPr>
            <a:lvl3pPr algn="l">
              <a:defRPr>
                <a:solidFill>
                  <a:schemeClr val="tx1"/>
                </a:solidFill>
                <a:latin typeface="Arial" panose="020B0604020202020204" pitchFamily="34" charset="0"/>
                <a:ea typeface="宋体" panose="02010600030101010101" pitchFamily="2" charset="-122"/>
              </a:defRPr>
            </a:lvl3pPr>
            <a:lvl4pPr algn="l">
              <a:defRPr>
                <a:solidFill>
                  <a:schemeClr val="tx1"/>
                </a:solidFill>
                <a:latin typeface="Arial" panose="020B0604020202020204" pitchFamily="34" charset="0"/>
                <a:ea typeface="宋体" panose="02010600030101010101" pitchFamily="2" charset="-122"/>
              </a:defRPr>
            </a:lvl4pPr>
            <a:lvl5pPr algn="l">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40000"/>
              </a:lnSpc>
              <a:spcBef>
                <a:spcPct val="20000"/>
              </a:spcBef>
            </a:pPr>
            <a:r>
              <a:rPr kumimoji="1" lang="zh-CN" altLang="en-US" sz="2000" b="1" dirty="0">
                <a:solidFill>
                  <a:srgbClr val="0000FF"/>
                </a:solidFill>
                <a:latin typeface="+mn-ea"/>
                <a:ea typeface="+mn-ea"/>
              </a:rPr>
              <a:t>第一步：</a:t>
            </a:r>
          </a:p>
          <a:p>
            <a:pPr algn="just">
              <a:lnSpc>
                <a:spcPct val="140000"/>
              </a:lnSpc>
              <a:spcBef>
                <a:spcPct val="20000"/>
              </a:spcBef>
            </a:pPr>
            <a:r>
              <a:rPr kumimoji="1" lang="zh-CN" altLang="en-US" sz="2000" b="1" u="sng" dirty="0">
                <a:solidFill>
                  <a:srgbClr val="0000FF"/>
                </a:solidFill>
                <a:latin typeface="+mn-ea"/>
                <a:ea typeface="+mn-ea"/>
              </a:rPr>
              <a:t>了解</a:t>
            </a:r>
            <a:r>
              <a:rPr kumimoji="1" lang="zh-CN" altLang="en-US" sz="2000" b="1" dirty="0">
                <a:solidFill>
                  <a:srgbClr val="0000FF"/>
                </a:solidFill>
                <a:latin typeface="+mn-ea"/>
                <a:ea typeface="+mn-ea"/>
              </a:rPr>
              <a:t>什么是浪费</a:t>
            </a:r>
          </a:p>
        </p:txBody>
      </p:sp>
      <p:sp>
        <p:nvSpPr>
          <p:cNvPr id="8" name="Rectangle 15"/>
          <p:cNvSpPr>
            <a:spLocks noChangeArrowheads="1"/>
          </p:cNvSpPr>
          <p:nvPr/>
        </p:nvSpPr>
        <p:spPr bwMode="auto">
          <a:xfrm>
            <a:off x="5927319" y="2819400"/>
            <a:ext cx="300595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81000" indent="-381000" algn="ctr">
              <a:lnSpc>
                <a:spcPct val="140000"/>
              </a:lnSpc>
              <a:spcBef>
                <a:spcPct val="20000"/>
              </a:spcBef>
            </a:pPr>
            <a:r>
              <a:rPr kumimoji="1" lang="zh-CN" altLang="en-US" sz="2000" b="1" dirty="0">
                <a:solidFill>
                  <a:srgbClr val="0000FF"/>
                </a:solidFill>
                <a:latin typeface="+mn-ea"/>
              </a:rPr>
              <a:t>第二步：</a:t>
            </a:r>
          </a:p>
          <a:p>
            <a:pPr marL="381000" indent="-381000" algn="ctr">
              <a:lnSpc>
                <a:spcPct val="140000"/>
              </a:lnSpc>
              <a:spcBef>
                <a:spcPct val="20000"/>
              </a:spcBef>
            </a:pPr>
            <a:r>
              <a:rPr kumimoji="1" lang="zh-CN" altLang="en-US" sz="2000" b="1" dirty="0">
                <a:solidFill>
                  <a:srgbClr val="0000FF"/>
                </a:solidFill>
                <a:latin typeface="+mn-ea"/>
              </a:rPr>
              <a:t>识别工序中哪里存在浪费</a:t>
            </a:r>
          </a:p>
        </p:txBody>
      </p:sp>
      <p:pic>
        <p:nvPicPr>
          <p:cNvPr id="9" name="Picture 16" descr="PE01984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2013" y="1595438"/>
            <a:ext cx="2046287" cy="137001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7"/>
          <p:cNvSpPr>
            <a:spLocks noChangeArrowheads="1"/>
          </p:cNvSpPr>
          <p:nvPr/>
        </p:nvSpPr>
        <p:spPr bwMode="auto">
          <a:xfrm>
            <a:off x="5789613" y="4754563"/>
            <a:ext cx="2738437" cy="149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81000" indent="-381000" algn="ctr">
              <a:lnSpc>
                <a:spcPct val="140000"/>
              </a:lnSpc>
              <a:spcBef>
                <a:spcPct val="20000"/>
              </a:spcBef>
            </a:pPr>
            <a:r>
              <a:rPr kumimoji="1" lang="zh-CN" altLang="en-US" sz="2000" b="1" dirty="0">
                <a:solidFill>
                  <a:srgbClr val="0000FF"/>
                </a:solidFill>
                <a:latin typeface="+mn-ea"/>
              </a:rPr>
              <a:t>第三步：</a:t>
            </a:r>
          </a:p>
          <a:p>
            <a:pPr marL="381000" indent="-381000" algn="ctr">
              <a:lnSpc>
                <a:spcPct val="140000"/>
              </a:lnSpc>
              <a:spcBef>
                <a:spcPct val="20000"/>
              </a:spcBef>
            </a:pPr>
            <a:r>
              <a:rPr kumimoji="1" lang="zh-CN" altLang="en-US" sz="2000" b="1" dirty="0">
                <a:solidFill>
                  <a:srgbClr val="0000FF"/>
                </a:solidFill>
                <a:latin typeface="+mn-ea"/>
              </a:rPr>
              <a:t>使用合适的工具来消除</a:t>
            </a:r>
          </a:p>
          <a:p>
            <a:pPr marL="381000" indent="-381000" algn="ctr">
              <a:lnSpc>
                <a:spcPct val="140000"/>
              </a:lnSpc>
              <a:spcBef>
                <a:spcPct val="20000"/>
              </a:spcBef>
            </a:pPr>
            <a:r>
              <a:rPr kumimoji="1" lang="zh-CN" altLang="en-US" sz="2000" b="1" dirty="0">
                <a:solidFill>
                  <a:srgbClr val="0000FF"/>
                </a:solidFill>
                <a:latin typeface="+mn-ea"/>
              </a:rPr>
              <a:t>已识别的特定浪费</a:t>
            </a:r>
          </a:p>
        </p:txBody>
      </p:sp>
      <p:sp>
        <p:nvSpPr>
          <p:cNvPr id="11" name="Rectangle 18"/>
          <p:cNvSpPr>
            <a:spLocks noChangeArrowheads="1"/>
          </p:cNvSpPr>
          <p:nvPr/>
        </p:nvSpPr>
        <p:spPr bwMode="auto">
          <a:xfrm>
            <a:off x="2040409" y="4767263"/>
            <a:ext cx="2484438" cy="149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81000" indent="-381000" algn="ctr">
              <a:lnSpc>
                <a:spcPct val="140000"/>
              </a:lnSpc>
              <a:spcBef>
                <a:spcPct val="20000"/>
              </a:spcBef>
            </a:pPr>
            <a:r>
              <a:rPr kumimoji="1" lang="zh-CN" altLang="en-US" sz="2000" b="1" dirty="0">
                <a:solidFill>
                  <a:srgbClr val="0000FF"/>
                </a:solidFill>
                <a:latin typeface="+mn-ea"/>
              </a:rPr>
              <a:t>第四步：</a:t>
            </a:r>
          </a:p>
          <a:p>
            <a:pPr marL="381000" indent="-381000" algn="ctr">
              <a:lnSpc>
                <a:spcPct val="140000"/>
              </a:lnSpc>
              <a:spcBef>
                <a:spcPct val="20000"/>
              </a:spcBef>
            </a:pPr>
            <a:r>
              <a:rPr kumimoji="1" lang="zh-CN" altLang="en-US" sz="2000" b="1" dirty="0">
                <a:solidFill>
                  <a:srgbClr val="0000FF"/>
                </a:solidFill>
                <a:latin typeface="+mn-ea"/>
              </a:rPr>
              <a:t>实施持续改进措施，</a:t>
            </a:r>
          </a:p>
          <a:p>
            <a:pPr marL="381000" indent="-381000" algn="ctr">
              <a:lnSpc>
                <a:spcPct val="140000"/>
              </a:lnSpc>
              <a:spcBef>
                <a:spcPct val="20000"/>
              </a:spcBef>
            </a:pPr>
            <a:r>
              <a:rPr kumimoji="1" lang="zh-CN" altLang="en-US" sz="2000" b="1" dirty="0">
                <a:solidFill>
                  <a:srgbClr val="0000FF"/>
                </a:solidFill>
                <a:latin typeface="+mn-ea"/>
              </a:rPr>
              <a:t>重复实施上述步骤</a:t>
            </a:r>
          </a:p>
        </p:txBody>
      </p:sp>
      <p:pic>
        <p:nvPicPr>
          <p:cNvPr id="12" name="Picture 19" descr="j025234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9770" y="4278312"/>
            <a:ext cx="1333500" cy="8112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0" descr="j029324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088" y="4059238"/>
            <a:ext cx="1565275" cy="1154112"/>
          </a:xfrm>
          <a:prstGeom prst="rect">
            <a:avLst/>
          </a:prstGeom>
          <a:noFill/>
          <a:extLst>
            <a:ext uri="{909E8E84-426E-40DD-AFC4-6F175D3DCCD1}">
              <a14:hiddenFill xmlns:a14="http://schemas.microsoft.com/office/drawing/2010/main">
                <a:solidFill>
                  <a:srgbClr val="FFFFFF"/>
                </a:solidFill>
              </a14:hiddenFill>
            </a:ext>
          </a:extLst>
        </p:spPr>
      </p:pic>
      <p:sp>
        <p:nvSpPr>
          <p:cNvPr id="14" name="AutoShape 21"/>
          <p:cNvSpPr>
            <a:spLocks noChangeArrowheads="1"/>
          </p:cNvSpPr>
          <p:nvPr/>
        </p:nvSpPr>
        <p:spPr bwMode="auto">
          <a:xfrm>
            <a:off x="4343400" y="2997200"/>
            <a:ext cx="1370013" cy="360363"/>
          </a:xfrm>
          <a:prstGeom prst="rightArrow">
            <a:avLst>
              <a:gd name="adj1" fmla="val 50000"/>
              <a:gd name="adj2" fmla="val 95044"/>
            </a:avLst>
          </a:prstGeom>
          <a:solidFill>
            <a:srgbClr val="0070C0"/>
          </a:solidFill>
          <a:ln>
            <a:noFill/>
          </a:ln>
          <a:effectLst/>
        </p:spPr>
        <p:txBody>
          <a:bodyPr wrap="none" anchor="ctr"/>
          <a:lstStyle/>
          <a:p>
            <a:endParaRPr lang="zh-CN" altLang="en-US"/>
          </a:p>
        </p:txBody>
      </p:sp>
      <p:sp>
        <p:nvSpPr>
          <p:cNvPr id="15" name="AutoShape 22"/>
          <p:cNvSpPr>
            <a:spLocks noChangeArrowheads="1"/>
          </p:cNvSpPr>
          <p:nvPr/>
        </p:nvSpPr>
        <p:spPr bwMode="auto">
          <a:xfrm>
            <a:off x="7162800" y="3810000"/>
            <a:ext cx="360363" cy="936625"/>
          </a:xfrm>
          <a:prstGeom prst="downArrow">
            <a:avLst>
              <a:gd name="adj1" fmla="val 50000"/>
              <a:gd name="adj2" fmla="val 64978"/>
            </a:avLst>
          </a:prstGeom>
          <a:solidFill>
            <a:srgbClr val="0070C0"/>
          </a:solidFill>
          <a:ln>
            <a:noFill/>
          </a:ln>
          <a:effectLst/>
        </p:spPr>
        <p:txBody>
          <a:bodyPr wrap="none" anchor="ctr"/>
          <a:lstStyle/>
          <a:p>
            <a:endParaRPr lang="zh-CN" altLang="en-US"/>
          </a:p>
        </p:txBody>
      </p:sp>
      <p:sp>
        <p:nvSpPr>
          <p:cNvPr id="16" name="AutoShape 23"/>
          <p:cNvSpPr>
            <a:spLocks noChangeArrowheads="1"/>
          </p:cNvSpPr>
          <p:nvPr/>
        </p:nvSpPr>
        <p:spPr bwMode="auto">
          <a:xfrm>
            <a:off x="4500563" y="5297488"/>
            <a:ext cx="1296987" cy="360362"/>
          </a:xfrm>
          <a:prstGeom prst="leftArrow">
            <a:avLst>
              <a:gd name="adj1" fmla="val 50000"/>
              <a:gd name="adj2" fmla="val 89978"/>
            </a:avLst>
          </a:prstGeom>
          <a:solidFill>
            <a:srgbClr val="0070C0"/>
          </a:solidFill>
          <a:ln>
            <a:noFill/>
          </a:ln>
          <a:effectLst/>
        </p:spPr>
        <p:txBody>
          <a:bodyPr wrap="none" anchor="ctr"/>
          <a:lstStyle/>
          <a:p>
            <a:endParaRPr lang="zh-CN" altLang="en-US"/>
          </a:p>
        </p:txBody>
      </p:sp>
      <p:sp>
        <p:nvSpPr>
          <p:cNvPr id="17" name="AutoShape 24"/>
          <p:cNvSpPr>
            <a:spLocks noChangeArrowheads="1"/>
          </p:cNvSpPr>
          <p:nvPr/>
        </p:nvSpPr>
        <p:spPr bwMode="auto">
          <a:xfrm>
            <a:off x="2916238" y="3771900"/>
            <a:ext cx="360362" cy="935038"/>
          </a:xfrm>
          <a:prstGeom prst="upArrow">
            <a:avLst>
              <a:gd name="adj1" fmla="val 50000"/>
              <a:gd name="adj2" fmla="val 64868"/>
            </a:avLst>
          </a:prstGeom>
          <a:solidFill>
            <a:srgbClr val="0070C0"/>
          </a:solidFill>
          <a:ln>
            <a:noFill/>
          </a:ln>
          <a:effectLst/>
        </p:spPr>
        <p:txBody>
          <a:bodyPr wrap="none" anchor="ctr"/>
          <a:lstStyle/>
          <a:p>
            <a:endParaRPr lang="zh-CN" altLang="en-US"/>
          </a:p>
        </p:txBody>
      </p:sp>
    </p:spTree>
    <p:extLst>
      <p:ext uri="{BB962C8B-B14F-4D97-AF65-F5344CB8AC3E}">
        <p14:creationId xmlns:p14="http://schemas.microsoft.com/office/powerpoint/2010/main" val="9968122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770" y="1917706"/>
            <a:ext cx="3273425" cy="3816351"/>
          </a:xfrm>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6" name="AutoShape 4"/>
          <p:cNvSpPr>
            <a:spLocks noChangeArrowheads="1"/>
          </p:cNvSpPr>
          <p:nvPr/>
        </p:nvSpPr>
        <p:spPr bwMode="auto">
          <a:xfrm>
            <a:off x="3595690" y="2060578"/>
            <a:ext cx="4895851" cy="433388"/>
          </a:xfrm>
          <a:prstGeom prst="flowChartAlternateProcess">
            <a:avLst/>
          </a:prstGeom>
          <a:gradFill rotWithShape="0">
            <a:gsLst>
              <a:gs pos="0">
                <a:srgbClr val="6A8B25"/>
              </a:gs>
              <a:gs pos="100000">
                <a:srgbClr val="83B02F"/>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8197" name="Rectangle 5"/>
          <p:cNvSpPr>
            <a:spLocks noChangeArrowheads="1"/>
          </p:cNvSpPr>
          <p:nvPr/>
        </p:nvSpPr>
        <p:spPr bwMode="auto">
          <a:xfrm>
            <a:off x="3595690" y="2420944"/>
            <a:ext cx="4895851" cy="3240087"/>
          </a:xfrm>
          <a:prstGeom prst="rect">
            <a:avLst/>
          </a:prstGeom>
          <a:gradFill rotWithShape="0">
            <a:gsLst>
              <a:gs pos="0">
                <a:schemeClr val="bg1"/>
              </a:gs>
              <a:gs pos="100000">
                <a:srgbClr val="CBCBC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pPr algn="ctr">
              <a:lnSpc>
                <a:spcPct val="250000"/>
              </a:lnSpc>
              <a:buNone/>
            </a:pPr>
            <a:r>
              <a:rPr lang="zh-CN" altLang="en-US" sz="2800" b="1" dirty="0">
                <a:latin typeface="+mj-ea"/>
                <a:ea typeface="+mj-ea"/>
              </a:rPr>
              <a:t>第三单元</a:t>
            </a:r>
            <a:endParaRPr lang="en-US" altLang="zh-CN" sz="2800" b="1" dirty="0">
              <a:latin typeface="+mj-ea"/>
              <a:ea typeface="+mj-ea"/>
            </a:endParaRPr>
          </a:p>
          <a:p>
            <a:pPr algn="ctr">
              <a:lnSpc>
                <a:spcPct val="250000"/>
              </a:lnSpc>
              <a:buNone/>
            </a:pPr>
            <a:r>
              <a:rPr lang="zh-CN" altLang="en-US" sz="2800" b="1" dirty="0">
                <a:latin typeface="+mj-ea"/>
                <a:ea typeface="+mj-ea"/>
              </a:rPr>
              <a:t>生产</a:t>
            </a:r>
            <a:r>
              <a:rPr lang="zh-CN" altLang="en-US" sz="2800" b="1" dirty="0" smtClean="0">
                <a:latin typeface="+mj-ea"/>
                <a:ea typeface="+mj-ea"/>
              </a:rPr>
              <a:t>计划与进度控制</a:t>
            </a:r>
            <a:endParaRPr lang="zh-CN" altLang="en-US" sz="2800" b="1" dirty="0">
              <a:latin typeface="+mj-ea"/>
              <a:ea typeface="+mj-ea"/>
            </a:endParaRPr>
          </a:p>
        </p:txBody>
      </p:sp>
      <p:sp>
        <p:nvSpPr>
          <p:cNvPr id="3" name="灯片编号占位符 2"/>
          <p:cNvSpPr>
            <a:spLocks noGrp="1"/>
          </p:cNvSpPr>
          <p:nvPr>
            <p:ph type="sldNum" sz="quarter" idx="4"/>
          </p:nvPr>
        </p:nvSpPr>
        <p:spPr/>
        <p:txBody>
          <a:bodyPr/>
          <a:lstStyle/>
          <a:p>
            <a:fld id="{D065990C-D54C-4FC3-B4C7-03BEB07D7E46}" type="slidenum">
              <a:rPr lang="zh-CN" altLang="en-US" smtClean="0"/>
              <a:pPr/>
              <a:t>23</a:t>
            </a:fld>
            <a:endParaRPr lang="zh-CN" altLang="en-US"/>
          </a:p>
        </p:txBody>
      </p:sp>
    </p:spTree>
    <p:extLst>
      <p:ext uri="{BB962C8B-B14F-4D97-AF65-F5344CB8AC3E}">
        <p14:creationId xmlns:p14="http://schemas.microsoft.com/office/powerpoint/2010/main" val="322317547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ChangeArrowheads="1"/>
          </p:cNvSpPr>
          <p:nvPr/>
        </p:nvSpPr>
        <p:spPr bwMode="auto">
          <a:xfrm>
            <a:off x="1657579" y="1973768"/>
            <a:ext cx="5256213" cy="144463"/>
          </a:xfrm>
          <a:prstGeom prst="rect">
            <a:avLst/>
          </a:prstGeom>
          <a:gradFill rotWithShape="0">
            <a:gsLst>
              <a:gs pos="0">
                <a:srgbClr val="CBCBCB"/>
              </a:gs>
              <a:gs pos="100000">
                <a:srgbClr val="E7E3E7"/>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9220" name="Oval 4"/>
          <p:cNvSpPr>
            <a:spLocks noChangeArrowheads="1"/>
          </p:cNvSpPr>
          <p:nvPr/>
        </p:nvSpPr>
        <p:spPr bwMode="auto">
          <a:xfrm>
            <a:off x="1587725" y="1578862"/>
            <a:ext cx="542925" cy="542925"/>
          </a:xfrm>
          <a:prstGeom prst="ellipse">
            <a:avLst/>
          </a:prstGeom>
          <a:solidFill>
            <a:srgbClr val="FF66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400">
              <a:latin typeface="+mn-ea"/>
            </a:endParaRPr>
          </a:p>
        </p:txBody>
      </p:sp>
      <p:sp>
        <p:nvSpPr>
          <p:cNvPr id="9221" name="Text Box 5"/>
          <p:cNvSpPr txBox="1">
            <a:spLocks noChangeArrowheads="1"/>
          </p:cNvSpPr>
          <p:nvPr/>
        </p:nvSpPr>
        <p:spPr bwMode="auto">
          <a:xfrm>
            <a:off x="1657579" y="1649106"/>
            <a:ext cx="3413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dirty="0">
                <a:solidFill>
                  <a:schemeClr val="bg1"/>
                </a:solidFill>
                <a:latin typeface="+mn-ea"/>
              </a:rPr>
              <a:t>1</a:t>
            </a:r>
          </a:p>
        </p:txBody>
      </p:sp>
      <p:sp>
        <p:nvSpPr>
          <p:cNvPr id="9222" name="Text Box 6"/>
          <p:cNvSpPr txBox="1">
            <a:spLocks noChangeArrowheads="1"/>
          </p:cNvSpPr>
          <p:nvPr/>
        </p:nvSpPr>
        <p:spPr bwMode="auto">
          <a:xfrm>
            <a:off x="2395245" y="1513022"/>
            <a:ext cx="4216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5602" indent="-455602">
              <a:defRPr/>
            </a:pPr>
            <a:r>
              <a:rPr lang="zh-CN" altLang="en-US" sz="2400" b="1" dirty="0" smtClean="0">
                <a:latin typeface="微软雅黑" pitchFamily="34" charset="-122"/>
                <a:ea typeface="微软雅黑" pitchFamily="34" charset="-122"/>
              </a:rPr>
              <a:t>生产管理概述</a:t>
            </a:r>
            <a:endParaRPr lang="zh-CN" altLang="en-US" sz="2400" b="1" dirty="0">
              <a:latin typeface="微软雅黑" pitchFamily="34" charset="-122"/>
              <a:ea typeface="微软雅黑" pitchFamily="34" charset="-122"/>
            </a:endParaRPr>
          </a:p>
        </p:txBody>
      </p:sp>
      <p:sp>
        <p:nvSpPr>
          <p:cNvPr id="9223" name="Rectangle 7"/>
          <p:cNvSpPr>
            <a:spLocks noChangeArrowheads="1"/>
          </p:cNvSpPr>
          <p:nvPr/>
        </p:nvSpPr>
        <p:spPr bwMode="auto">
          <a:xfrm>
            <a:off x="1665533" y="2739440"/>
            <a:ext cx="5248260" cy="127617"/>
          </a:xfrm>
          <a:prstGeom prst="rect">
            <a:avLst/>
          </a:prstGeom>
          <a:gradFill rotWithShape="0">
            <a:gsLst>
              <a:gs pos="0">
                <a:srgbClr val="CBCBCB"/>
              </a:gs>
              <a:gs pos="100000">
                <a:srgbClr val="E7E3E7"/>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400">
              <a:latin typeface="+mn-ea"/>
            </a:endParaRPr>
          </a:p>
        </p:txBody>
      </p:sp>
      <p:sp>
        <p:nvSpPr>
          <p:cNvPr id="9224" name="Oval 8"/>
          <p:cNvSpPr>
            <a:spLocks noChangeArrowheads="1"/>
          </p:cNvSpPr>
          <p:nvPr/>
        </p:nvSpPr>
        <p:spPr bwMode="auto">
          <a:xfrm>
            <a:off x="1594089" y="2398122"/>
            <a:ext cx="544512" cy="544512"/>
          </a:xfrm>
          <a:prstGeom prst="ellipse">
            <a:avLst/>
          </a:prstGeom>
          <a:solidFill>
            <a:srgbClr val="6A8B2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400">
              <a:latin typeface="+mn-ea"/>
            </a:endParaRPr>
          </a:p>
        </p:txBody>
      </p:sp>
      <p:sp>
        <p:nvSpPr>
          <p:cNvPr id="9225" name="Text Box 9"/>
          <p:cNvSpPr txBox="1">
            <a:spLocks noChangeArrowheads="1"/>
          </p:cNvSpPr>
          <p:nvPr/>
        </p:nvSpPr>
        <p:spPr bwMode="auto">
          <a:xfrm>
            <a:off x="1665532" y="2460009"/>
            <a:ext cx="341313"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400" dirty="0">
                <a:solidFill>
                  <a:schemeClr val="bg1"/>
                </a:solidFill>
                <a:latin typeface="+mn-ea"/>
              </a:rPr>
              <a:t>2</a:t>
            </a:r>
          </a:p>
        </p:txBody>
      </p:sp>
      <p:sp>
        <p:nvSpPr>
          <p:cNvPr id="9226" name="Text Box 10"/>
          <p:cNvSpPr txBox="1">
            <a:spLocks noChangeArrowheads="1"/>
          </p:cNvSpPr>
          <p:nvPr/>
        </p:nvSpPr>
        <p:spPr bwMode="auto">
          <a:xfrm>
            <a:off x="2376813" y="2343505"/>
            <a:ext cx="4464051"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455602" indent="-455602">
              <a:defRPr/>
            </a:pPr>
            <a:r>
              <a:rPr lang="zh-CN" altLang="en-US" sz="2400" b="1" dirty="0">
                <a:latin typeface="微软雅黑" pitchFamily="34" charset="-122"/>
                <a:ea typeface="微软雅黑" pitchFamily="34" charset="-122"/>
              </a:rPr>
              <a:t>产</a:t>
            </a:r>
            <a:r>
              <a:rPr lang="zh-CN" altLang="en-US" sz="2400" b="1" dirty="0" smtClean="0">
                <a:latin typeface="微软雅黑" pitchFamily="34" charset="-122"/>
                <a:ea typeface="微软雅黑" pitchFamily="34" charset="-122"/>
              </a:rPr>
              <a:t>能负荷分析与产销平衡</a:t>
            </a:r>
            <a:endParaRPr lang="zh-CN" altLang="en-US" sz="2400" b="1" dirty="0">
              <a:latin typeface="微软雅黑" pitchFamily="34" charset="-122"/>
              <a:ea typeface="微软雅黑" pitchFamily="34" charset="-122"/>
            </a:endParaRPr>
          </a:p>
        </p:txBody>
      </p:sp>
      <p:sp>
        <p:nvSpPr>
          <p:cNvPr id="9227" name="Rectangle 11"/>
          <p:cNvSpPr>
            <a:spLocks noChangeArrowheads="1"/>
          </p:cNvSpPr>
          <p:nvPr/>
        </p:nvSpPr>
        <p:spPr bwMode="auto">
          <a:xfrm>
            <a:off x="1768642" y="3513084"/>
            <a:ext cx="5145150" cy="137330"/>
          </a:xfrm>
          <a:prstGeom prst="rect">
            <a:avLst/>
          </a:prstGeom>
          <a:gradFill rotWithShape="0">
            <a:gsLst>
              <a:gs pos="0">
                <a:srgbClr val="CBCBCB"/>
              </a:gs>
              <a:gs pos="100000">
                <a:srgbClr val="E7E3E7"/>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400">
              <a:latin typeface="+mn-ea"/>
            </a:endParaRPr>
          </a:p>
        </p:txBody>
      </p:sp>
      <p:sp>
        <p:nvSpPr>
          <p:cNvPr id="9228" name="Oval 12"/>
          <p:cNvSpPr>
            <a:spLocks noChangeArrowheads="1"/>
          </p:cNvSpPr>
          <p:nvPr/>
        </p:nvSpPr>
        <p:spPr bwMode="auto">
          <a:xfrm>
            <a:off x="1612200" y="3202168"/>
            <a:ext cx="542925" cy="542925"/>
          </a:xfrm>
          <a:prstGeom prst="ellipse">
            <a:avLst/>
          </a:prstGeom>
          <a:solidFill>
            <a:schemeClr val="folHlink"/>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400">
              <a:latin typeface="+mn-ea"/>
            </a:endParaRPr>
          </a:p>
        </p:txBody>
      </p:sp>
      <p:sp>
        <p:nvSpPr>
          <p:cNvPr id="9229" name="Text Box 13"/>
          <p:cNvSpPr txBox="1">
            <a:spLocks noChangeArrowheads="1"/>
          </p:cNvSpPr>
          <p:nvPr/>
        </p:nvSpPr>
        <p:spPr bwMode="auto">
          <a:xfrm>
            <a:off x="1682053" y="3241903"/>
            <a:ext cx="342900"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400" b="1" dirty="0">
                <a:solidFill>
                  <a:schemeClr val="bg1"/>
                </a:solidFill>
                <a:latin typeface="+mn-ea"/>
              </a:rPr>
              <a:t>3</a:t>
            </a:r>
            <a:endParaRPr lang="zh-CN" altLang="en-US" sz="2400" dirty="0">
              <a:latin typeface="+mn-ea"/>
            </a:endParaRPr>
          </a:p>
        </p:txBody>
      </p:sp>
      <p:sp>
        <p:nvSpPr>
          <p:cNvPr id="9230" name="Text Box 14"/>
          <p:cNvSpPr txBox="1">
            <a:spLocks noChangeArrowheads="1"/>
          </p:cNvSpPr>
          <p:nvPr/>
        </p:nvSpPr>
        <p:spPr bwMode="auto">
          <a:xfrm>
            <a:off x="2378086" y="3091353"/>
            <a:ext cx="446563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455602" indent="-455602">
              <a:defRPr/>
            </a:pPr>
            <a:r>
              <a:rPr lang="zh-CN" altLang="en-US" sz="2400" b="1" dirty="0" smtClean="0">
                <a:latin typeface="微软雅黑" pitchFamily="34" charset="-122"/>
                <a:ea typeface="微软雅黑" pitchFamily="34" charset="-122"/>
              </a:rPr>
              <a:t>生产线布局改善、效率改善</a:t>
            </a:r>
            <a:endParaRPr lang="zh-CN" altLang="en-US" sz="2400" b="1" dirty="0">
              <a:latin typeface="微软雅黑" pitchFamily="34" charset="-122"/>
              <a:ea typeface="微软雅黑" pitchFamily="34" charset="-122"/>
            </a:endParaRPr>
          </a:p>
        </p:txBody>
      </p:sp>
      <p:sp>
        <p:nvSpPr>
          <p:cNvPr id="3" name="灯片编号占位符 2"/>
          <p:cNvSpPr>
            <a:spLocks noGrp="1"/>
          </p:cNvSpPr>
          <p:nvPr>
            <p:ph type="sldNum" sz="quarter" idx="4"/>
          </p:nvPr>
        </p:nvSpPr>
        <p:spPr/>
        <p:txBody>
          <a:bodyPr/>
          <a:lstStyle/>
          <a:p>
            <a:fld id="{D065990C-D54C-4FC3-B4C7-03BEB07D7E46}" type="slidenum">
              <a:rPr lang="zh-CN" altLang="en-US" smtClean="0"/>
              <a:pPr/>
              <a:t>24</a:t>
            </a:fld>
            <a:endParaRPr lang="zh-CN" altLang="en-US"/>
          </a:p>
        </p:txBody>
      </p:sp>
      <p:sp>
        <p:nvSpPr>
          <p:cNvPr id="15" name="Rectangle 11"/>
          <p:cNvSpPr>
            <a:spLocks noChangeArrowheads="1"/>
          </p:cNvSpPr>
          <p:nvPr/>
        </p:nvSpPr>
        <p:spPr bwMode="auto">
          <a:xfrm>
            <a:off x="1768642" y="4319682"/>
            <a:ext cx="5256212" cy="142875"/>
          </a:xfrm>
          <a:prstGeom prst="rect">
            <a:avLst/>
          </a:prstGeom>
          <a:gradFill rotWithShape="0">
            <a:gsLst>
              <a:gs pos="0">
                <a:srgbClr val="CBCBCB"/>
              </a:gs>
              <a:gs pos="100000">
                <a:srgbClr val="E7E3E7"/>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400">
              <a:latin typeface="+mn-ea"/>
            </a:endParaRPr>
          </a:p>
        </p:txBody>
      </p:sp>
      <p:sp>
        <p:nvSpPr>
          <p:cNvPr id="16" name="Oval 12"/>
          <p:cNvSpPr>
            <a:spLocks noChangeArrowheads="1"/>
          </p:cNvSpPr>
          <p:nvPr/>
        </p:nvSpPr>
        <p:spPr bwMode="auto">
          <a:xfrm>
            <a:off x="1624399" y="4005581"/>
            <a:ext cx="542925" cy="542925"/>
          </a:xfrm>
          <a:prstGeom prst="ellipse">
            <a:avLst/>
          </a:prstGeom>
          <a:solidFill>
            <a:srgbClr val="00B0F0"/>
          </a:solidFill>
          <a:ln>
            <a:noFill/>
          </a:ln>
          <a:effectLst/>
          <a:extLst/>
        </p:spPr>
        <p:txBody>
          <a:bodyPr anchor="ctr"/>
          <a:lstStyle/>
          <a:p>
            <a:endParaRPr lang="zh-CN" altLang="en-US" sz="2400">
              <a:latin typeface="+mn-ea"/>
            </a:endParaRPr>
          </a:p>
        </p:txBody>
      </p:sp>
      <p:sp>
        <p:nvSpPr>
          <p:cNvPr id="17" name="Text Box 13"/>
          <p:cNvSpPr txBox="1">
            <a:spLocks noChangeArrowheads="1"/>
          </p:cNvSpPr>
          <p:nvPr/>
        </p:nvSpPr>
        <p:spPr bwMode="auto">
          <a:xfrm>
            <a:off x="1694252" y="4045316"/>
            <a:ext cx="342900"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zh-CN" sz="2400" b="1" dirty="0" smtClean="0">
                <a:solidFill>
                  <a:schemeClr val="bg1"/>
                </a:solidFill>
                <a:latin typeface="+mn-ea"/>
              </a:rPr>
              <a:t>4</a:t>
            </a:r>
            <a:endParaRPr lang="zh-CN" altLang="en-US" sz="2400" dirty="0">
              <a:latin typeface="+mn-ea"/>
            </a:endParaRPr>
          </a:p>
        </p:txBody>
      </p:sp>
      <p:sp>
        <p:nvSpPr>
          <p:cNvPr id="18" name="Text Box 14"/>
          <p:cNvSpPr txBox="1">
            <a:spLocks noChangeArrowheads="1"/>
          </p:cNvSpPr>
          <p:nvPr/>
        </p:nvSpPr>
        <p:spPr bwMode="auto">
          <a:xfrm>
            <a:off x="2395245" y="3870922"/>
            <a:ext cx="446563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455602" indent="-455602">
              <a:defRPr/>
            </a:pPr>
            <a:r>
              <a:rPr lang="zh-CN" altLang="en-US" sz="2400" b="1" dirty="0" smtClean="0">
                <a:latin typeface="微软雅黑" pitchFamily="34" charset="-122"/>
                <a:ea typeface="微软雅黑" pitchFamily="34" charset="-122"/>
              </a:rPr>
              <a:t>生产计划的制定</a:t>
            </a:r>
            <a:endParaRPr lang="zh-CN" altLang="en-US" sz="2400" b="1" dirty="0">
              <a:latin typeface="微软雅黑" pitchFamily="34" charset="-122"/>
              <a:ea typeface="微软雅黑" pitchFamily="34" charset="-122"/>
            </a:endParaRPr>
          </a:p>
        </p:txBody>
      </p:sp>
      <p:sp>
        <p:nvSpPr>
          <p:cNvPr id="19" name="Rectangle 11"/>
          <p:cNvSpPr>
            <a:spLocks noChangeArrowheads="1"/>
          </p:cNvSpPr>
          <p:nvPr/>
        </p:nvSpPr>
        <p:spPr bwMode="auto">
          <a:xfrm>
            <a:off x="1768642" y="5095690"/>
            <a:ext cx="5256212" cy="142875"/>
          </a:xfrm>
          <a:prstGeom prst="rect">
            <a:avLst/>
          </a:prstGeom>
          <a:gradFill rotWithShape="0">
            <a:gsLst>
              <a:gs pos="0">
                <a:srgbClr val="CBCBCB"/>
              </a:gs>
              <a:gs pos="100000">
                <a:srgbClr val="E7E3E7"/>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400">
              <a:latin typeface="+mn-ea"/>
            </a:endParaRPr>
          </a:p>
        </p:txBody>
      </p:sp>
      <p:sp>
        <p:nvSpPr>
          <p:cNvPr id="20" name="Oval 12"/>
          <p:cNvSpPr>
            <a:spLocks noChangeArrowheads="1"/>
          </p:cNvSpPr>
          <p:nvPr/>
        </p:nvSpPr>
        <p:spPr bwMode="auto">
          <a:xfrm>
            <a:off x="1625624" y="4798424"/>
            <a:ext cx="542925" cy="542925"/>
          </a:xfrm>
          <a:prstGeom prst="ellipse">
            <a:avLst/>
          </a:prstGeom>
          <a:solidFill>
            <a:srgbClr val="002060"/>
          </a:solidFill>
          <a:ln>
            <a:noFill/>
          </a:ln>
          <a:effectLst/>
          <a:extLst/>
        </p:spPr>
        <p:txBody>
          <a:bodyPr anchor="ctr"/>
          <a:lstStyle/>
          <a:p>
            <a:endParaRPr lang="zh-CN" altLang="en-US" sz="2400">
              <a:latin typeface="+mn-ea"/>
            </a:endParaRPr>
          </a:p>
        </p:txBody>
      </p:sp>
      <p:sp>
        <p:nvSpPr>
          <p:cNvPr id="21" name="Text Box 13"/>
          <p:cNvSpPr txBox="1">
            <a:spLocks noChangeArrowheads="1"/>
          </p:cNvSpPr>
          <p:nvPr/>
        </p:nvSpPr>
        <p:spPr bwMode="auto">
          <a:xfrm>
            <a:off x="1695477" y="4838159"/>
            <a:ext cx="342900"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zh-CN" sz="2400" b="1" dirty="0" smtClean="0">
                <a:solidFill>
                  <a:schemeClr val="bg1"/>
                </a:solidFill>
                <a:latin typeface="+mn-ea"/>
              </a:rPr>
              <a:t>5</a:t>
            </a:r>
            <a:endParaRPr lang="zh-CN" altLang="en-US" sz="2400" dirty="0">
              <a:latin typeface="+mn-ea"/>
            </a:endParaRPr>
          </a:p>
        </p:txBody>
      </p:sp>
      <p:sp>
        <p:nvSpPr>
          <p:cNvPr id="22" name="Text Box 14"/>
          <p:cNvSpPr txBox="1">
            <a:spLocks noChangeArrowheads="1"/>
          </p:cNvSpPr>
          <p:nvPr/>
        </p:nvSpPr>
        <p:spPr bwMode="auto">
          <a:xfrm>
            <a:off x="2375227" y="4641892"/>
            <a:ext cx="446563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455602" indent="-455602">
              <a:defRPr/>
            </a:pPr>
            <a:r>
              <a:rPr lang="zh-CN" altLang="en-US" sz="2400" b="1" dirty="0" smtClean="0">
                <a:latin typeface="微软雅黑" pitchFamily="34" charset="-122"/>
                <a:ea typeface="微软雅黑" pitchFamily="34" charset="-122"/>
              </a:rPr>
              <a:t>生产过程控制与异常协调</a:t>
            </a:r>
            <a:endParaRPr lang="zh-CN" altLang="en-US" sz="2400" b="1" dirty="0">
              <a:latin typeface="微软雅黑" pitchFamily="34" charset="-122"/>
              <a:ea typeface="微软雅黑" pitchFamily="34" charset="-122"/>
            </a:endParaRPr>
          </a:p>
        </p:txBody>
      </p:sp>
      <p:sp>
        <p:nvSpPr>
          <p:cNvPr id="23" name="Rectangle 11"/>
          <p:cNvSpPr>
            <a:spLocks noChangeArrowheads="1"/>
          </p:cNvSpPr>
          <p:nvPr/>
        </p:nvSpPr>
        <p:spPr bwMode="auto">
          <a:xfrm>
            <a:off x="1802713" y="5871698"/>
            <a:ext cx="5256212" cy="142875"/>
          </a:xfrm>
          <a:prstGeom prst="rect">
            <a:avLst/>
          </a:prstGeom>
          <a:gradFill rotWithShape="0">
            <a:gsLst>
              <a:gs pos="0">
                <a:srgbClr val="CBCBCB"/>
              </a:gs>
              <a:gs pos="100000">
                <a:srgbClr val="E7E3E7"/>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400">
              <a:latin typeface="+mn-ea"/>
            </a:endParaRPr>
          </a:p>
        </p:txBody>
      </p:sp>
      <p:sp>
        <p:nvSpPr>
          <p:cNvPr id="24" name="Oval 12"/>
          <p:cNvSpPr>
            <a:spLocks noChangeArrowheads="1"/>
          </p:cNvSpPr>
          <p:nvPr/>
        </p:nvSpPr>
        <p:spPr bwMode="auto">
          <a:xfrm>
            <a:off x="1613636" y="5585882"/>
            <a:ext cx="542925" cy="542925"/>
          </a:xfrm>
          <a:prstGeom prst="ellipse">
            <a:avLst/>
          </a:prstGeom>
          <a:solidFill>
            <a:srgbClr val="7030A0"/>
          </a:solidFill>
          <a:ln>
            <a:noFill/>
          </a:ln>
          <a:effectLst/>
          <a:extLst/>
        </p:spPr>
        <p:txBody>
          <a:bodyPr anchor="ctr"/>
          <a:lstStyle/>
          <a:p>
            <a:endParaRPr lang="zh-CN" altLang="en-US" sz="2400">
              <a:latin typeface="+mn-ea"/>
            </a:endParaRPr>
          </a:p>
        </p:txBody>
      </p:sp>
      <p:sp>
        <p:nvSpPr>
          <p:cNvPr id="25" name="Text Box 13"/>
          <p:cNvSpPr txBox="1">
            <a:spLocks noChangeArrowheads="1"/>
          </p:cNvSpPr>
          <p:nvPr/>
        </p:nvSpPr>
        <p:spPr bwMode="auto">
          <a:xfrm>
            <a:off x="1683489" y="5625617"/>
            <a:ext cx="342900"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zh-CN" sz="2400" b="1" dirty="0" smtClean="0">
                <a:solidFill>
                  <a:schemeClr val="bg1"/>
                </a:solidFill>
                <a:latin typeface="+mn-ea"/>
              </a:rPr>
              <a:t>6</a:t>
            </a:r>
            <a:endParaRPr lang="zh-CN" altLang="en-US" sz="2400" dirty="0">
              <a:latin typeface="+mn-ea"/>
            </a:endParaRPr>
          </a:p>
        </p:txBody>
      </p:sp>
      <p:sp>
        <p:nvSpPr>
          <p:cNvPr id="26" name="Text Box 14"/>
          <p:cNvSpPr txBox="1">
            <a:spLocks noChangeArrowheads="1"/>
          </p:cNvSpPr>
          <p:nvPr/>
        </p:nvSpPr>
        <p:spPr bwMode="auto">
          <a:xfrm>
            <a:off x="2375940" y="5419908"/>
            <a:ext cx="446563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455602" indent="-455602">
              <a:defRPr/>
            </a:pPr>
            <a:r>
              <a:rPr lang="zh-CN" altLang="en-US" sz="2400" b="1" dirty="0" smtClean="0">
                <a:latin typeface="微软雅黑" pitchFamily="34" charset="-122"/>
                <a:ea typeface="微软雅黑" pitchFamily="34" charset="-122"/>
              </a:rPr>
              <a:t>插单的解决技巧</a:t>
            </a:r>
            <a:endParaRPr lang="zh-CN" altLang="en-US" sz="2400" b="1" dirty="0">
              <a:latin typeface="微软雅黑" pitchFamily="34" charset="-122"/>
              <a:ea typeface="微软雅黑" pitchFamily="34" charset="-122"/>
            </a:endParaRPr>
          </a:p>
        </p:txBody>
      </p:sp>
    </p:spTree>
    <p:extLst>
      <p:ext uri="{BB962C8B-B14F-4D97-AF65-F5344CB8AC3E}">
        <p14:creationId xmlns:p14="http://schemas.microsoft.com/office/powerpoint/2010/main" val="4139558939"/>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pPr algn="ctr"/>
            <a:r>
              <a:rPr lang="zh-CN" altLang="en-US" sz="3200" dirty="0" smtClean="0">
                <a:solidFill>
                  <a:srgbClr val="FF0000"/>
                </a:solidFill>
              </a:rPr>
              <a:t>生产管理的定义</a:t>
            </a:r>
            <a:endParaRPr lang="zh-CN" altLang="en-US" sz="3200" dirty="0">
              <a:solidFill>
                <a:srgbClr val="FF0000"/>
              </a:solidFill>
            </a:endParaRPr>
          </a:p>
        </p:txBody>
      </p:sp>
      <p:sp>
        <p:nvSpPr>
          <p:cNvPr id="2" name="内容占位符 1"/>
          <p:cNvSpPr>
            <a:spLocks noGrp="1"/>
          </p:cNvSpPr>
          <p:nvPr>
            <p:ph idx="1"/>
          </p:nvPr>
        </p:nvSpPr>
        <p:spPr>
          <a:xfrm>
            <a:off x="261045" y="1484784"/>
            <a:ext cx="8640960" cy="3672408"/>
          </a:xfrm>
        </p:spPr>
        <p:txBody>
          <a:bodyPr/>
          <a:lstStyle/>
          <a:p>
            <a:pPr>
              <a:lnSpc>
                <a:spcPct val="150000"/>
              </a:lnSpc>
              <a:buFont typeface="Wingdings" panose="05000000000000000000" pitchFamily="2" charset="2"/>
              <a:buChar char="Ø"/>
            </a:pPr>
            <a:r>
              <a:rPr lang="zh-CN" altLang="en-US" sz="2400" dirty="0"/>
              <a:t>生产管理：为了在规定期限内根据预期成本生产规定数量并达到规定质量的产品，对生产进行预测，对各项工作进行计划、统筹和调整，以使生产活动达到整体最优化</a:t>
            </a:r>
            <a:endParaRPr lang="en-US" altLang="zh-CN" sz="2400" dirty="0"/>
          </a:p>
          <a:p>
            <a:pPr>
              <a:lnSpc>
                <a:spcPct val="150000"/>
              </a:lnSpc>
              <a:buNone/>
            </a:pPr>
            <a:r>
              <a:rPr lang="zh-CN" altLang="en-US" sz="2400" dirty="0"/>
              <a:t>    </a:t>
            </a:r>
            <a:r>
              <a:rPr lang="zh-CN" altLang="en-US" sz="2000" dirty="0"/>
              <a:t>计划：是指确定实施某项活动的具体方法和顺序。在制定计划之初需要对将来状况进行预测，然后根据预测的内容在计划执行者主旨的基础上制定计划</a:t>
            </a:r>
            <a:endParaRPr lang="en-US" altLang="zh-CN" sz="2000" dirty="0"/>
          </a:p>
          <a:p>
            <a:pPr>
              <a:lnSpc>
                <a:spcPct val="150000"/>
              </a:lnSpc>
            </a:pPr>
            <a:endParaRPr lang="zh-CN" altLang="en-US" sz="2400" dirty="0"/>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25</a:t>
            </a:fld>
            <a:endParaRPr lang="zh-CN" altLang="en-US" dirty="0"/>
          </a:p>
        </p:txBody>
      </p:sp>
    </p:spTree>
    <p:extLst>
      <p:ext uri="{BB962C8B-B14F-4D97-AF65-F5344CB8AC3E}">
        <p14:creationId xmlns:p14="http://schemas.microsoft.com/office/powerpoint/2010/main" val="773083147"/>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2417" y="365846"/>
            <a:ext cx="9144000" cy="576064"/>
          </a:xfrm>
        </p:spPr>
        <p:txBody>
          <a:bodyPr/>
          <a:lstStyle/>
          <a:p>
            <a:pPr algn="ctr"/>
            <a:r>
              <a:rPr lang="zh-CN" sz="3200" b="1" i="0" dirty="0" smtClean="0">
                <a:solidFill>
                  <a:srgbClr val="FF0000"/>
                </a:solidFill>
              </a:rPr>
              <a:t>生产</a:t>
            </a:r>
            <a:r>
              <a:rPr lang="zh-CN" sz="3200" b="1" i="0" dirty="0">
                <a:solidFill>
                  <a:srgbClr val="FF0000"/>
                </a:solidFill>
              </a:rPr>
              <a:t>管理应有的六大机能</a:t>
            </a:r>
          </a:p>
        </p:txBody>
      </p:sp>
      <p:sp>
        <p:nvSpPr>
          <p:cNvPr id="46083" name="Rectangle 3"/>
          <p:cNvSpPr>
            <a:spLocks noGrp="1" noChangeArrowheads="1"/>
          </p:cNvSpPr>
          <p:nvPr>
            <p:ph idx="1"/>
          </p:nvPr>
        </p:nvSpPr>
        <p:spPr>
          <a:xfrm>
            <a:off x="323528" y="1340768"/>
            <a:ext cx="8424936" cy="2664296"/>
          </a:xfrm>
        </p:spPr>
        <p:txBody>
          <a:bodyPr/>
          <a:lstStyle/>
          <a:p>
            <a:pPr>
              <a:lnSpc>
                <a:spcPct val="150000"/>
              </a:lnSpc>
              <a:buFont typeface="Wingdings" pitchFamily="2" charset="2"/>
              <a:buNone/>
            </a:pPr>
            <a:r>
              <a:rPr lang="en-US" sz="2000" b="1" dirty="0"/>
              <a:t>1. </a:t>
            </a:r>
            <a:r>
              <a:rPr lang="zh-CN" altLang="en-US" sz="2000" b="1" dirty="0"/>
              <a:t>使产销总活动目标得以协调</a:t>
            </a:r>
          </a:p>
          <a:p>
            <a:pPr>
              <a:lnSpc>
                <a:spcPct val="150000"/>
              </a:lnSpc>
              <a:buFont typeface="Wingdings" pitchFamily="2" charset="2"/>
              <a:buNone/>
            </a:pPr>
            <a:r>
              <a:rPr lang="en-US" sz="2000" b="1" dirty="0"/>
              <a:t>2. </a:t>
            </a:r>
            <a:r>
              <a:rPr lang="zh-CN" altLang="en-US" sz="2000" b="1" dirty="0"/>
              <a:t>使营业订单承接工作得以确定可行</a:t>
            </a:r>
            <a:endParaRPr lang="zh-CN" altLang="en-US" sz="2000" dirty="0"/>
          </a:p>
          <a:p>
            <a:pPr>
              <a:lnSpc>
                <a:spcPct val="150000"/>
              </a:lnSpc>
              <a:buFont typeface="Wingdings" pitchFamily="2" charset="2"/>
              <a:buNone/>
            </a:pPr>
            <a:r>
              <a:rPr lang="zh-CN" altLang="en-US" sz="2000" dirty="0"/>
              <a:t>    作产销两方面的有效运筹中心</a:t>
            </a:r>
          </a:p>
          <a:p>
            <a:pPr>
              <a:lnSpc>
                <a:spcPct val="150000"/>
              </a:lnSpc>
              <a:buFont typeface="Wingdings" pitchFamily="2" charset="2"/>
              <a:buNone/>
            </a:pPr>
            <a:r>
              <a:rPr lang="en-US" sz="2000" b="1" dirty="0"/>
              <a:t>3. </a:t>
            </a:r>
            <a:r>
              <a:rPr lang="zh-CN" altLang="en-US" sz="2000" b="1" dirty="0"/>
              <a:t>规划制造资源，得到最高效率的排配</a:t>
            </a:r>
            <a:r>
              <a:rPr lang="zh-CN" altLang="en-US" sz="2000" dirty="0"/>
              <a:t>     </a:t>
            </a:r>
          </a:p>
          <a:p>
            <a:pPr>
              <a:lnSpc>
                <a:spcPct val="150000"/>
              </a:lnSpc>
              <a:buFont typeface="Wingdings" pitchFamily="2" charset="2"/>
              <a:buNone/>
            </a:pPr>
            <a:r>
              <a:rPr lang="zh-CN" altLang="en-US" sz="2000" dirty="0"/>
              <a:t>    使物料 </a:t>
            </a:r>
            <a:r>
              <a:rPr lang="en-US" altLang="zh-CN" sz="2000" dirty="0"/>
              <a:t>/</a:t>
            </a:r>
            <a:r>
              <a:rPr lang="zh-CN" altLang="en-US" sz="2000" dirty="0"/>
              <a:t>人力 </a:t>
            </a:r>
            <a:r>
              <a:rPr lang="en-US" altLang="zh-CN" sz="2000" dirty="0"/>
              <a:t>/</a:t>
            </a:r>
            <a:r>
              <a:rPr lang="zh-CN" altLang="en-US" sz="2000" dirty="0"/>
              <a:t> 机台资源配合有效进行；得到最佳生产力 ╱</a:t>
            </a:r>
            <a:r>
              <a:rPr lang="en-US" altLang="zh-CN" sz="2000" dirty="0"/>
              <a:t>/</a:t>
            </a:r>
            <a:r>
              <a:rPr lang="zh-CN" altLang="en-US" sz="2000" dirty="0"/>
              <a:t>整体绩效</a:t>
            </a:r>
          </a:p>
        </p:txBody>
      </p:sp>
      <p:sp>
        <p:nvSpPr>
          <p:cNvPr id="7" name="灯片编号占位符 5"/>
          <p:cNvSpPr>
            <a:spLocks noGrp="1"/>
          </p:cNvSpPr>
          <p:nvPr>
            <p:ph type="sldNum" sz="quarter" idx="4"/>
          </p:nvPr>
        </p:nvSpPr>
        <p:spPr/>
        <p:txBody>
          <a:bodyPr/>
          <a:lstStyle/>
          <a:p>
            <a:fld id="{B3C460EC-DBEC-41E9-BD66-F764CEA8E35A}" type="slidenum">
              <a:rPr lang="en-US" altLang="zh-CN"/>
              <a:pPr/>
              <a:t>26</a:t>
            </a:fld>
            <a:endParaRPr lang="en-US"/>
          </a:p>
        </p:txBody>
      </p:sp>
      <p:sp>
        <p:nvSpPr>
          <p:cNvPr id="46084" name="Text Box 4"/>
          <p:cNvSpPr txBox="1">
            <a:spLocks noChangeArrowheads="1"/>
          </p:cNvSpPr>
          <p:nvPr/>
        </p:nvSpPr>
        <p:spPr bwMode="auto">
          <a:xfrm>
            <a:off x="323528" y="3861051"/>
            <a:ext cx="8153400" cy="2400657"/>
          </a:xfrm>
          <a:prstGeom prst="rect">
            <a:avLst/>
          </a:prstGeom>
          <a:noFill/>
          <a:ln w="9525">
            <a:noFill/>
            <a:miter lim="800000"/>
            <a:headEnd/>
            <a:tailEnd/>
          </a:ln>
          <a:effectLst/>
        </p:spPr>
        <p:txBody>
          <a:bodyPr>
            <a:spAutoFit/>
          </a:bodyPr>
          <a:lstStyle/>
          <a:p>
            <a:pPr algn="l">
              <a:lnSpc>
                <a:spcPct val="150000"/>
              </a:lnSpc>
            </a:pPr>
            <a:r>
              <a:rPr lang="en-US" sz="2000" b="1" dirty="0">
                <a:latin typeface="微软雅黑" pitchFamily="34" charset="-122"/>
                <a:ea typeface="微软雅黑" pitchFamily="34" charset="-122"/>
              </a:rPr>
              <a:t>4. </a:t>
            </a:r>
            <a:r>
              <a:rPr lang="zh-CN" altLang="en-US" sz="2000" b="1" dirty="0">
                <a:latin typeface="微软雅黑" pitchFamily="34" charset="-122"/>
                <a:ea typeface="微软雅黑" pitchFamily="34" charset="-122"/>
              </a:rPr>
              <a:t>进行制造资源的管控与分配</a:t>
            </a:r>
          </a:p>
          <a:p>
            <a:pPr algn="l">
              <a:lnSpc>
                <a:spcPct val="150000"/>
              </a:lnSpc>
            </a:pPr>
            <a:r>
              <a:rPr lang="zh-CN" altLang="en-US" sz="2000" b="1" dirty="0">
                <a:latin typeface="微软雅黑" pitchFamily="34" charset="-122"/>
                <a:ea typeface="微软雅黑" pitchFamily="34" charset="-122"/>
              </a:rPr>
              <a:t>    </a:t>
            </a:r>
            <a:r>
              <a:rPr lang="zh-CN" altLang="en-US" sz="2000" dirty="0">
                <a:latin typeface="微软雅黑" pitchFamily="34" charset="-122"/>
                <a:ea typeface="微软雅黑" pitchFamily="34" charset="-122"/>
              </a:rPr>
              <a:t>包括仓储  </a:t>
            </a:r>
            <a:r>
              <a:rPr lang="en-US"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资材 </a:t>
            </a:r>
            <a:r>
              <a:rPr lang="en-US"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设备工具 </a:t>
            </a:r>
            <a:r>
              <a:rPr lang="en-US"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在制品之掌控 </a:t>
            </a:r>
            <a:r>
              <a:rPr lang="en-US"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调度</a:t>
            </a:r>
          </a:p>
          <a:p>
            <a:pPr algn="l">
              <a:lnSpc>
                <a:spcPct val="150000"/>
              </a:lnSpc>
            </a:pPr>
            <a:r>
              <a:rPr lang="en-US" sz="2000" b="1" dirty="0">
                <a:latin typeface="微软雅黑" pitchFamily="34" charset="-122"/>
                <a:ea typeface="微软雅黑" pitchFamily="34" charset="-122"/>
              </a:rPr>
              <a:t>5. </a:t>
            </a:r>
            <a:r>
              <a:rPr lang="zh-CN" altLang="en-US" sz="2000" b="1" dirty="0">
                <a:latin typeface="微软雅黑" pitchFamily="34" charset="-122"/>
                <a:ea typeface="微软雅黑" pitchFamily="34" charset="-122"/>
              </a:rPr>
              <a:t>掌控制造进度 </a:t>
            </a:r>
            <a:r>
              <a:rPr lang="en-US" sz="2000" b="1" dirty="0">
                <a:latin typeface="微软雅黑" pitchFamily="34" charset="-122"/>
                <a:ea typeface="微软雅黑" pitchFamily="34" charset="-122"/>
              </a:rPr>
              <a:t>, </a:t>
            </a:r>
            <a:r>
              <a:rPr lang="zh-CN" altLang="en-US" sz="2000" b="1" dirty="0">
                <a:latin typeface="微软雅黑" pitchFamily="34" charset="-122"/>
                <a:ea typeface="微软雅黑" pitchFamily="34" charset="-122"/>
              </a:rPr>
              <a:t>使之如期交货 </a:t>
            </a:r>
            <a:r>
              <a:rPr lang="en-US" sz="2000" b="1" dirty="0">
                <a:latin typeface="微软雅黑" pitchFamily="34" charset="-122"/>
                <a:ea typeface="微软雅黑" pitchFamily="34" charset="-122"/>
              </a:rPr>
              <a:t>(</a:t>
            </a:r>
            <a:r>
              <a:rPr lang="zh-CN" altLang="en-US" sz="2000" b="1" dirty="0">
                <a:latin typeface="微软雅黑" pitchFamily="34" charset="-122"/>
                <a:ea typeface="微软雅黑" pitchFamily="34" charset="-122"/>
              </a:rPr>
              <a:t>完工</a:t>
            </a:r>
            <a:r>
              <a:rPr lang="en-US" sz="2000" b="1" dirty="0">
                <a:latin typeface="微软雅黑" pitchFamily="34" charset="-122"/>
                <a:ea typeface="微软雅黑" pitchFamily="34" charset="-122"/>
              </a:rPr>
              <a:t>) </a:t>
            </a:r>
            <a:r>
              <a:rPr lang="zh-CN" altLang="en-US" sz="2000" b="1" dirty="0">
                <a:latin typeface="微软雅黑" pitchFamily="34" charset="-122"/>
                <a:ea typeface="微软雅黑" pitchFamily="34" charset="-122"/>
              </a:rPr>
              <a:t>。</a:t>
            </a:r>
          </a:p>
          <a:p>
            <a:pPr algn="l">
              <a:lnSpc>
                <a:spcPct val="150000"/>
              </a:lnSpc>
            </a:pPr>
            <a:r>
              <a:rPr lang="zh-CN" altLang="en-US" sz="2000" b="1" dirty="0">
                <a:latin typeface="微软雅黑" pitchFamily="34" charset="-122"/>
                <a:ea typeface="微软雅黑" pitchFamily="34" charset="-122"/>
              </a:rPr>
              <a:t>    </a:t>
            </a:r>
            <a:r>
              <a:rPr lang="zh-CN" altLang="en-US" sz="2000" dirty="0">
                <a:latin typeface="微软雅黑" pitchFamily="34" charset="-122"/>
                <a:ea typeface="微软雅黑" pitchFamily="34" charset="-122"/>
              </a:rPr>
              <a:t>使营销活动顺畅无误</a:t>
            </a:r>
          </a:p>
          <a:p>
            <a:pPr algn="l">
              <a:lnSpc>
                <a:spcPct val="150000"/>
              </a:lnSpc>
            </a:pPr>
            <a:r>
              <a:rPr lang="en-US" sz="2000" b="1" dirty="0">
                <a:latin typeface="微软雅黑" pitchFamily="34" charset="-122"/>
                <a:ea typeface="微软雅黑" pitchFamily="34" charset="-122"/>
              </a:rPr>
              <a:t>6. </a:t>
            </a:r>
            <a:r>
              <a:rPr lang="zh-CN" altLang="en-US" sz="2000" b="1" dirty="0">
                <a:latin typeface="微软雅黑" pitchFamily="34" charset="-122"/>
                <a:ea typeface="微软雅黑" pitchFamily="34" charset="-122"/>
              </a:rPr>
              <a:t>分析与控制制造绩效与成本</a:t>
            </a:r>
          </a:p>
        </p:txBody>
      </p:sp>
    </p:spTree>
    <p:extLst>
      <p:ext uri="{BB962C8B-B14F-4D97-AF65-F5344CB8AC3E}">
        <p14:creationId xmlns:p14="http://schemas.microsoft.com/office/powerpoint/2010/main" val="289490211"/>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Rectangle 2"/>
          <p:cNvSpPr>
            <a:spLocks noGrp="1" noChangeArrowheads="1"/>
          </p:cNvSpPr>
          <p:nvPr>
            <p:ph type="title"/>
          </p:nvPr>
        </p:nvSpPr>
        <p:spPr/>
        <p:txBody>
          <a:bodyPr/>
          <a:lstStyle/>
          <a:p>
            <a:pPr algn="ctr"/>
            <a:r>
              <a:rPr lang="zh-CN" altLang="en-US" sz="3200" dirty="0" smtClean="0">
                <a:solidFill>
                  <a:srgbClr val="FF0000"/>
                </a:solidFill>
              </a:rPr>
              <a:t>制订</a:t>
            </a:r>
            <a:r>
              <a:rPr lang="zh-CN" altLang="en-US" sz="3200" dirty="0">
                <a:solidFill>
                  <a:srgbClr val="FF0000"/>
                </a:solidFill>
              </a:rPr>
              <a:t>生产计划</a:t>
            </a:r>
          </a:p>
        </p:txBody>
      </p:sp>
      <p:sp>
        <p:nvSpPr>
          <p:cNvPr id="12" name="灯片编号占位符 5"/>
          <p:cNvSpPr>
            <a:spLocks noGrp="1"/>
          </p:cNvSpPr>
          <p:nvPr>
            <p:ph type="sldNum" sz="quarter" idx="4"/>
          </p:nvPr>
        </p:nvSpPr>
        <p:spPr/>
        <p:txBody>
          <a:bodyPr/>
          <a:lstStyle/>
          <a:p>
            <a:fld id="{7C6C99A5-0020-42A8-BAC1-EFE1E161EA8F}" type="slidenum">
              <a:rPr lang="zh-CN" altLang="en-US"/>
              <a:pPr/>
              <a:t>27</a:t>
            </a:fld>
            <a:endParaRPr lang="zh-CN" altLang="en-US"/>
          </a:p>
        </p:txBody>
      </p:sp>
      <p:sp>
        <p:nvSpPr>
          <p:cNvPr id="871427" name="Rectangle 3"/>
          <p:cNvSpPr>
            <a:spLocks noChangeArrowheads="1"/>
          </p:cNvSpPr>
          <p:nvPr/>
        </p:nvSpPr>
        <p:spPr bwMode="auto">
          <a:xfrm>
            <a:off x="1115618" y="5291810"/>
            <a:ext cx="6811963" cy="225425"/>
          </a:xfrm>
          <a:prstGeom prst="rect">
            <a:avLst/>
          </a:prstGeom>
          <a:noFill/>
          <a:ln w="9525">
            <a:solidFill>
              <a:schemeClr val="hlink"/>
            </a:solidFill>
            <a:prstDash val="dash"/>
            <a:miter lim="800000"/>
            <a:headEnd/>
            <a:tailEnd/>
          </a:ln>
          <a:effectLst/>
        </p:spPr>
        <p:txBody>
          <a:bodyPr wrap="none" lIns="72000" tIns="0" rIns="0" bIns="0" anchor="ctr"/>
          <a:lstStyle/>
          <a:p>
            <a:endParaRPr lang="zh-CN" altLang="en-US" sz="4400">
              <a:solidFill>
                <a:srgbClr val="00FF00"/>
              </a:solidFill>
              <a:ea typeface="隶书" pitchFamily="49" charset="-122"/>
            </a:endParaRPr>
          </a:p>
        </p:txBody>
      </p:sp>
      <p:grpSp>
        <p:nvGrpSpPr>
          <p:cNvPr id="2" name="Group 4"/>
          <p:cNvGrpSpPr>
            <a:grpSpLocks/>
          </p:cNvGrpSpPr>
          <p:nvPr/>
        </p:nvGrpSpPr>
        <p:grpSpPr bwMode="auto">
          <a:xfrm>
            <a:off x="1115617" y="1611515"/>
            <a:ext cx="6811963" cy="4354309"/>
            <a:chOff x="984" y="1488"/>
            <a:chExt cx="4291" cy="2270"/>
          </a:xfrm>
        </p:grpSpPr>
        <p:sp>
          <p:nvSpPr>
            <p:cNvPr id="871429" name="AutoShape 5"/>
            <p:cNvSpPr>
              <a:spLocks noChangeArrowheads="1"/>
            </p:cNvSpPr>
            <p:nvPr/>
          </p:nvSpPr>
          <p:spPr bwMode="auto">
            <a:xfrm>
              <a:off x="2992" y="3502"/>
              <a:ext cx="246" cy="256"/>
            </a:xfrm>
            <a:prstGeom prst="triangle">
              <a:avLst>
                <a:gd name="adj" fmla="val 50000"/>
              </a:avLst>
            </a:prstGeom>
            <a:solidFill>
              <a:schemeClr val="hlink"/>
            </a:solidFill>
            <a:ln w="6350">
              <a:solidFill>
                <a:srgbClr val="808080"/>
              </a:solidFill>
              <a:miter lim="800000"/>
              <a:headEnd/>
              <a:tailEnd/>
            </a:ln>
            <a:effectLst/>
          </p:spPr>
          <p:txBody>
            <a:bodyPr wrap="none" lIns="72000" tIns="0" rIns="0" bIns="0" anchor="ctr"/>
            <a:lstStyle/>
            <a:p>
              <a:pPr>
                <a:lnSpc>
                  <a:spcPct val="150000"/>
                </a:lnSpc>
              </a:pPr>
              <a:endParaRPr lang="zh-CN" altLang="en-US">
                <a:latin typeface="微软雅黑" pitchFamily="34" charset="-122"/>
                <a:ea typeface="微软雅黑" pitchFamily="34" charset="-122"/>
              </a:endParaRPr>
            </a:p>
          </p:txBody>
        </p:sp>
        <p:sp>
          <p:nvSpPr>
            <p:cNvPr id="871430" name="Rectangle 6"/>
            <p:cNvSpPr>
              <a:spLocks noChangeArrowheads="1"/>
            </p:cNvSpPr>
            <p:nvPr/>
          </p:nvSpPr>
          <p:spPr bwMode="auto">
            <a:xfrm rot="480270">
              <a:off x="984" y="3297"/>
              <a:ext cx="4291" cy="197"/>
            </a:xfrm>
            <a:prstGeom prst="rect">
              <a:avLst/>
            </a:prstGeom>
            <a:solidFill>
              <a:srgbClr val="0070C0"/>
            </a:solidFill>
            <a:ln w="6350">
              <a:noFill/>
              <a:miter lim="800000"/>
              <a:headEnd/>
              <a:tailEnd/>
            </a:ln>
            <a:effectLst/>
          </p:spPr>
          <p:txBody>
            <a:bodyPr wrap="none" lIns="72000" tIns="0" rIns="0" bIns="0" anchor="ctr"/>
            <a:lstStyle/>
            <a:p>
              <a:pPr algn="ctr">
                <a:lnSpc>
                  <a:spcPct val="150000"/>
                </a:lnSpc>
              </a:pPr>
              <a:r>
                <a:rPr lang="zh-CN" altLang="en-US" sz="2400" b="1" dirty="0">
                  <a:solidFill>
                    <a:schemeClr val="bg1"/>
                  </a:solidFill>
                  <a:latin typeface="微软雅黑" pitchFamily="34" charset="-122"/>
                  <a:ea typeface="微软雅黑" pitchFamily="34" charset="-122"/>
                </a:rPr>
                <a:t>综合平衡、确定生产计划</a:t>
              </a:r>
            </a:p>
          </p:txBody>
        </p:sp>
        <p:sp>
          <p:nvSpPr>
            <p:cNvPr id="871431" name="AutoShape 7"/>
            <p:cNvSpPr>
              <a:spLocks noChangeArrowheads="1"/>
            </p:cNvSpPr>
            <p:nvPr/>
          </p:nvSpPr>
          <p:spPr bwMode="auto">
            <a:xfrm rot="480270">
              <a:off x="1283" y="1488"/>
              <a:ext cx="1708" cy="1780"/>
            </a:xfrm>
            <a:prstGeom prst="bracketPair">
              <a:avLst>
                <a:gd name="adj" fmla="val 0"/>
              </a:avLst>
            </a:prstGeom>
            <a:noFill/>
            <a:ln w="22225">
              <a:solidFill>
                <a:schemeClr val="hlink"/>
              </a:solidFill>
              <a:round/>
              <a:headEnd/>
              <a:tailEnd/>
            </a:ln>
            <a:effectLst/>
          </p:spPr>
          <p:txBody>
            <a:bodyPr wrap="none" lIns="0" tIns="0" rIns="0" bIns="0" anchor="ctr"/>
            <a:lstStyle/>
            <a:p>
              <a:pPr>
                <a:lnSpc>
                  <a:spcPct val="150000"/>
                </a:lnSpc>
              </a:pPr>
              <a:endParaRPr lang="zh-CN" altLang="en-US">
                <a:latin typeface="微软雅黑" pitchFamily="34" charset="-122"/>
                <a:ea typeface="微软雅黑" pitchFamily="34" charset="-122"/>
              </a:endParaRPr>
            </a:p>
          </p:txBody>
        </p:sp>
        <p:sp>
          <p:nvSpPr>
            <p:cNvPr id="871432" name="AutoShape 8"/>
            <p:cNvSpPr>
              <a:spLocks noChangeArrowheads="1"/>
            </p:cNvSpPr>
            <p:nvPr/>
          </p:nvSpPr>
          <p:spPr bwMode="auto">
            <a:xfrm rot="480270">
              <a:off x="3504" y="1741"/>
              <a:ext cx="1722" cy="1843"/>
            </a:xfrm>
            <a:prstGeom prst="bracketPair">
              <a:avLst>
                <a:gd name="adj" fmla="val 0"/>
              </a:avLst>
            </a:prstGeom>
            <a:noFill/>
            <a:ln w="22225">
              <a:solidFill>
                <a:schemeClr val="hlink"/>
              </a:solidFill>
              <a:round/>
              <a:headEnd/>
              <a:tailEnd/>
            </a:ln>
            <a:effectLst/>
          </p:spPr>
          <p:txBody>
            <a:bodyPr wrap="none" lIns="0" tIns="0" rIns="0" bIns="0" anchor="ctr"/>
            <a:lstStyle/>
            <a:p>
              <a:pPr>
                <a:lnSpc>
                  <a:spcPct val="150000"/>
                </a:lnSpc>
              </a:pPr>
              <a:endParaRPr lang="zh-CN" altLang="en-US">
                <a:latin typeface="微软雅黑" pitchFamily="34" charset="-122"/>
                <a:ea typeface="微软雅黑" pitchFamily="34" charset="-122"/>
              </a:endParaRPr>
            </a:p>
          </p:txBody>
        </p:sp>
        <p:sp>
          <p:nvSpPr>
            <p:cNvPr id="871433" name="Rectangle 9"/>
            <p:cNvSpPr>
              <a:spLocks noChangeArrowheads="1"/>
            </p:cNvSpPr>
            <p:nvPr/>
          </p:nvSpPr>
          <p:spPr bwMode="auto">
            <a:xfrm rot="480270">
              <a:off x="3599" y="1765"/>
              <a:ext cx="1642" cy="1144"/>
            </a:xfrm>
            <a:prstGeom prst="rect">
              <a:avLst/>
            </a:prstGeom>
            <a:noFill/>
            <a:ln w="6350">
              <a:noFill/>
              <a:miter lim="800000"/>
              <a:headEnd/>
              <a:tailEnd/>
            </a:ln>
            <a:effectLst/>
          </p:spPr>
          <p:txBody>
            <a:bodyPr wrap="square" lIns="0" tIns="0" rIns="0" bIns="0">
              <a:spAutoFit/>
            </a:bodyPr>
            <a:lstStyle/>
            <a:p>
              <a:pPr defTabSz="330192">
                <a:lnSpc>
                  <a:spcPct val="150000"/>
                </a:lnSpc>
                <a:spcBef>
                  <a:spcPct val="20000"/>
                </a:spcBef>
                <a:buClr>
                  <a:schemeClr val="tx1"/>
                </a:buClr>
                <a:buFont typeface="Wingdings" pitchFamily="2" charset="2"/>
                <a:buChar char="q"/>
                <a:tabLst>
                  <a:tab pos="8521487" algn="r"/>
                </a:tabLst>
              </a:pPr>
              <a:r>
                <a:rPr lang="zh-CN" altLang="en-US" sz="2300" b="1" dirty="0">
                  <a:latin typeface="微软雅黑" pitchFamily="34" charset="-122"/>
                  <a:ea typeface="微软雅黑" pitchFamily="34" charset="-122"/>
                </a:rPr>
                <a:t>生产任务与生产技术准备之间的平衡</a:t>
              </a:r>
            </a:p>
            <a:p>
              <a:pPr defTabSz="330192">
                <a:lnSpc>
                  <a:spcPct val="150000"/>
                </a:lnSpc>
                <a:spcBef>
                  <a:spcPct val="20000"/>
                </a:spcBef>
                <a:buClr>
                  <a:schemeClr val="tx1"/>
                </a:buClr>
                <a:buFont typeface="Wingdings" pitchFamily="2" charset="2"/>
                <a:buChar char="q"/>
                <a:tabLst>
                  <a:tab pos="8521487" algn="r"/>
                </a:tabLst>
              </a:pPr>
              <a:r>
                <a:rPr lang="zh-CN" altLang="en-US" sz="2300" b="1" dirty="0">
                  <a:latin typeface="微软雅黑" pitchFamily="34" charset="-122"/>
                  <a:ea typeface="微软雅黑" pitchFamily="34" charset="-122"/>
                </a:rPr>
                <a:t>生产任务与资金占用之间的平衡</a:t>
              </a:r>
              <a:r>
                <a:rPr lang="en-US" altLang="de-DE" sz="2300" b="1" dirty="0">
                  <a:latin typeface="微软雅黑" pitchFamily="34" charset="-122"/>
                  <a:ea typeface="微软雅黑" pitchFamily="34" charset="-122"/>
                </a:rPr>
                <a:t>… </a:t>
              </a:r>
            </a:p>
          </p:txBody>
        </p:sp>
        <p:sp>
          <p:nvSpPr>
            <p:cNvPr id="871434" name="Rectangle 10"/>
            <p:cNvSpPr>
              <a:spLocks noChangeArrowheads="1"/>
            </p:cNvSpPr>
            <p:nvPr/>
          </p:nvSpPr>
          <p:spPr bwMode="auto">
            <a:xfrm rot="480270">
              <a:off x="1346" y="1513"/>
              <a:ext cx="1686" cy="1144"/>
            </a:xfrm>
            <a:prstGeom prst="rect">
              <a:avLst/>
            </a:prstGeom>
            <a:noFill/>
            <a:ln w="6350">
              <a:noFill/>
              <a:miter lim="800000"/>
              <a:headEnd/>
              <a:tailEnd/>
            </a:ln>
            <a:effectLst/>
          </p:spPr>
          <p:txBody>
            <a:bodyPr wrap="square" lIns="0" tIns="0" rIns="0" bIns="0">
              <a:spAutoFit/>
            </a:bodyPr>
            <a:lstStyle/>
            <a:p>
              <a:pPr defTabSz="330192">
                <a:lnSpc>
                  <a:spcPct val="150000"/>
                </a:lnSpc>
                <a:spcBef>
                  <a:spcPct val="20000"/>
                </a:spcBef>
                <a:buClr>
                  <a:schemeClr val="tx1"/>
                </a:buClr>
                <a:buFont typeface="Wingdings" pitchFamily="2" charset="2"/>
                <a:buChar char="q"/>
                <a:tabLst>
                  <a:tab pos="8521487" algn="r"/>
                </a:tabLst>
              </a:pPr>
              <a:r>
                <a:rPr lang="zh-CN" altLang="en-US" sz="2300" b="1" dirty="0">
                  <a:latin typeface="微软雅黑" pitchFamily="34" charset="-122"/>
                  <a:ea typeface="微软雅黑" pitchFamily="34" charset="-122"/>
                </a:rPr>
                <a:t>生产任务与生产能力之间的平衡</a:t>
              </a:r>
            </a:p>
            <a:p>
              <a:pPr defTabSz="330192">
                <a:lnSpc>
                  <a:spcPct val="150000"/>
                </a:lnSpc>
                <a:spcBef>
                  <a:spcPct val="20000"/>
                </a:spcBef>
                <a:buClr>
                  <a:schemeClr val="tx1"/>
                </a:buClr>
                <a:buFont typeface="Wingdings" pitchFamily="2" charset="2"/>
                <a:buChar char="q"/>
                <a:tabLst>
                  <a:tab pos="8521487" algn="r"/>
                </a:tabLst>
              </a:pPr>
              <a:r>
                <a:rPr lang="zh-CN" altLang="en-US" sz="2300" b="1" dirty="0">
                  <a:latin typeface="微软雅黑" pitchFamily="34" charset="-122"/>
                  <a:ea typeface="微软雅黑" pitchFamily="34" charset="-122"/>
                </a:rPr>
                <a:t>生产任务与物资供应能力之间的平衡</a:t>
              </a:r>
              <a:endParaRPr lang="en-US" altLang="de-DE" sz="2300" b="1" dirty="0">
                <a:latin typeface="微软雅黑" pitchFamily="34" charset="-122"/>
                <a:ea typeface="微软雅黑" pitchFamily="34" charset="-122"/>
              </a:endParaRPr>
            </a:p>
          </p:txBody>
        </p:sp>
      </p:grpSp>
    </p:spTree>
    <p:extLst>
      <p:ext uri="{BB962C8B-B14F-4D97-AF65-F5344CB8AC3E}">
        <p14:creationId xmlns:p14="http://schemas.microsoft.com/office/powerpoint/2010/main" val="247667433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8BA16DCC-C50E-4AD5-94C9-747C0058B3E1}" type="slidenum">
              <a:rPr lang="zh-CN" altLang="en-US" smtClean="0"/>
              <a:pPr/>
              <a:t>28</a:t>
            </a:fld>
            <a:endParaRPr lang="zh-CN" altLang="en-US" dirty="0"/>
          </a:p>
        </p:txBody>
      </p:sp>
      <p:sp>
        <p:nvSpPr>
          <p:cNvPr id="3" name="Rectangle 2"/>
          <p:cNvSpPr txBox="1">
            <a:spLocks noChangeArrowheads="1"/>
          </p:cNvSpPr>
          <p:nvPr/>
        </p:nvSpPr>
        <p:spPr>
          <a:xfrm>
            <a:off x="927333" y="372621"/>
            <a:ext cx="7350125" cy="617984"/>
          </a:xfrm>
          <a:prstGeom prst="rect">
            <a:avLst/>
          </a:prstGeom>
          <a:noFill/>
          <a:ln/>
        </p:spPr>
        <p:txBody>
          <a:bodyPr/>
          <a:lstStyle/>
          <a:p>
            <a:pPr algn="ctr" fontAlgn="base">
              <a:spcBef>
                <a:spcPct val="0"/>
              </a:spcBef>
              <a:spcAft>
                <a:spcPct val="0"/>
              </a:spcAft>
              <a:defRPr/>
            </a:pPr>
            <a:r>
              <a:rPr lang="zh-CN" altLang="en-US" sz="3200" b="1" kern="0" dirty="0">
                <a:solidFill>
                  <a:srgbClr val="FF0000"/>
                </a:solidFill>
                <a:latin typeface="微软雅黑" pitchFamily="34" charset="-122"/>
                <a:ea typeface="微软雅黑" pitchFamily="34" charset="-122"/>
                <a:cs typeface="+mj-cs"/>
              </a:rPr>
              <a:t>生产计划制定的步骤</a:t>
            </a:r>
          </a:p>
        </p:txBody>
      </p:sp>
      <p:sp>
        <p:nvSpPr>
          <p:cNvPr id="4" name="TextBox 3"/>
          <p:cNvSpPr txBox="1"/>
          <p:nvPr/>
        </p:nvSpPr>
        <p:spPr>
          <a:xfrm>
            <a:off x="395536" y="1268761"/>
            <a:ext cx="8352928" cy="3970318"/>
          </a:xfrm>
          <a:prstGeom prst="rect">
            <a:avLst/>
          </a:prstGeom>
          <a:noFill/>
        </p:spPr>
        <p:txBody>
          <a:bodyPr wrap="square" rtlCol="0">
            <a:spAutoFit/>
          </a:bodyPr>
          <a:lstStyle/>
          <a:p>
            <a:pPr>
              <a:lnSpc>
                <a:spcPct val="150000"/>
              </a:lnSpc>
              <a:buFont typeface="Wingdings" pitchFamily="2" charset="2"/>
              <a:buChar char="Ø"/>
            </a:pPr>
            <a:r>
              <a:rPr lang="zh-CN" altLang="en-US" sz="2400" b="1" dirty="0">
                <a:latin typeface="微软雅黑" pitchFamily="34" charset="-122"/>
                <a:ea typeface="微软雅黑" pitchFamily="34" charset="-122"/>
              </a:rPr>
              <a:t>以生产计划、需求预测、客户订单为基础，制定主生产计划</a:t>
            </a:r>
            <a:r>
              <a:rPr lang="en-US" altLang="zh-CN" sz="2400" b="1" dirty="0">
                <a:solidFill>
                  <a:srgbClr val="FF0000"/>
                </a:solidFill>
                <a:latin typeface="微软雅黑" pitchFamily="34" charset="-122"/>
                <a:ea typeface="微软雅黑" pitchFamily="34" charset="-122"/>
              </a:rPr>
              <a:t>MPS</a:t>
            </a:r>
          </a:p>
          <a:p>
            <a:pPr>
              <a:lnSpc>
                <a:spcPct val="150000"/>
              </a:lnSpc>
              <a:buFont typeface="Wingdings" pitchFamily="2" charset="2"/>
              <a:buChar char="Ø"/>
            </a:pPr>
            <a:r>
              <a:rPr lang="zh-CN" altLang="en-US" sz="2400" b="1" dirty="0">
                <a:latin typeface="微软雅黑" pitchFamily="34" charset="-122"/>
                <a:ea typeface="微软雅黑" pitchFamily="34" charset="-122"/>
              </a:rPr>
              <a:t>根据企业的实际情况（作业人员、设备、资源、资金、物料等）验证是否能够满足主生产计划的需求，验证的手段就是产能与负荷的平衡</a:t>
            </a:r>
            <a:r>
              <a:rPr lang="en-US" altLang="zh-CN" sz="2400" b="1" dirty="0">
                <a:solidFill>
                  <a:srgbClr val="FF0000"/>
                </a:solidFill>
                <a:latin typeface="微软雅黑" pitchFamily="34" charset="-122"/>
                <a:ea typeface="微软雅黑" pitchFamily="34" charset="-122"/>
              </a:rPr>
              <a:t>CRP</a:t>
            </a:r>
          </a:p>
          <a:p>
            <a:pPr>
              <a:lnSpc>
                <a:spcPct val="150000"/>
              </a:lnSpc>
              <a:buFont typeface="Wingdings" pitchFamily="2" charset="2"/>
              <a:buChar char="Ø"/>
            </a:pPr>
            <a:r>
              <a:rPr lang="zh-CN" altLang="en-US" sz="2400" b="1" dirty="0">
                <a:latin typeface="微软雅黑" pitchFamily="34" charset="-122"/>
                <a:ea typeface="微软雅黑" pitchFamily="34" charset="-122"/>
              </a:rPr>
              <a:t>根据产能与负荷的平衡差异，采取手段消除差异，保障生产计划</a:t>
            </a:r>
            <a:r>
              <a:rPr lang="en-US" altLang="zh-CN" sz="2400" b="1" dirty="0">
                <a:latin typeface="微软雅黑" pitchFamily="34" charset="-122"/>
                <a:ea typeface="微软雅黑" pitchFamily="34" charset="-122"/>
              </a:rPr>
              <a:t>MPS</a:t>
            </a:r>
            <a:r>
              <a:rPr lang="zh-CN" altLang="en-US" sz="2400" b="1" dirty="0">
                <a:latin typeface="微软雅黑" pitchFamily="34" charset="-122"/>
                <a:ea typeface="微软雅黑" pitchFamily="34" charset="-122"/>
              </a:rPr>
              <a:t>的实施</a:t>
            </a:r>
          </a:p>
        </p:txBody>
      </p:sp>
      <p:sp>
        <p:nvSpPr>
          <p:cNvPr id="5" name="TextBox 4"/>
          <p:cNvSpPr txBox="1"/>
          <p:nvPr/>
        </p:nvSpPr>
        <p:spPr>
          <a:xfrm>
            <a:off x="611560" y="5517235"/>
            <a:ext cx="7981672" cy="584775"/>
          </a:xfrm>
          <a:prstGeom prst="rect">
            <a:avLst/>
          </a:prstGeom>
          <a:solidFill>
            <a:srgbClr val="FFCC66"/>
          </a:solidFill>
        </p:spPr>
        <p:txBody>
          <a:bodyPr wrap="none" rtlCol="0">
            <a:spAutoFit/>
          </a:bodyPr>
          <a:lstStyle/>
          <a:p>
            <a:r>
              <a:rPr lang="zh-CN" altLang="en-US" sz="3200" b="1" dirty="0">
                <a:solidFill>
                  <a:srgbClr val="002060"/>
                </a:solidFill>
                <a:latin typeface="微软雅黑" pitchFamily="34" charset="-122"/>
                <a:ea typeface="微软雅黑" pitchFamily="34" charset="-122"/>
              </a:rPr>
              <a:t>制定生产计划的前提就是产能与负荷的确认</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a:xfrm>
            <a:off x="1460666" y="404664"/>
            <a:ext cx="6192837" cy="563033"/>
          </a:xfrm>
        </p:spPr>
        <p:txBody>
          <a:bodyPr/>
          <a:lstStyle/>
          <a:p>
            <a:pPr algn="ctr"/>
            <a:r>
              <a:rPr lang="zh-CN" altLang="en-US" sz="3200" dirty="0">
                <a:solidFill>
                  <a:srgbClr val="FF0000"/>
                </a:solidFill>
              </a:rPr>
              <a:t>企业生产能力的概念</a:t>
            </a:r>
          </a:p>
        </p:txBody>
      </p:sp>
      <p:sp>
        <p:nvSpPr>
          <p:cNvPr id="301059" name="Rectangle 3"/>
          <p:cNvSpPr>
            <a:spLocks noGrp="1" noChangeArrowheads="1"/>
          </p:cNvSpPr>
          <p:nvPr>
            <p:ph idx="1"/>
          </p:nvPr>
        </p:nvSpPr>
        <p:spPr>
          <a:xfrm>
            <a:off x="251522" y="1340768"/>
            <a:ext cx="8611127" cy="4896544"/>
          </a:xfrm>
          <a:noFill/>
        </p:spPr>
        <p:txBody>
          <a:bodyPr/>
          <a:lstStyle/>
          <a:p>
            <a:pPr>
              <a:lnSpc>
                <a:spcPct val="150000"/>
              </a:lnSpc>
              <a:buFont typeface="Monotype Sorts" pitchFamily="2" charset="2"/>
              <a:buNone/>
            </a:pPr>
            <a:r>
              <a:rPr lang="zh-CN" altLang="en-US" sz="2000" dirty="0"/>
              <a:t>生产能力的定义</a:t>
            </a:r>
            <a:endParaRPr lang="en-US" altLang="zh-CN" sz="2000" dirty="0"/>
          </a:p>
          <a:p>
            <a:pPr>
              <a:lnSpc>
                <a:spcPct val="150000"/>
              </a:lnSpc>
              <a:buFont typeface="Monotype Sorts" pitchFamily="2" charset="2"/>
              <a:buNone/>
            </a:pPr>
            <a:r>
              <a:rPr lang="zh-CN" altLang="en-US" sz="2000" dirty="0"/>
              <a:t>     生产能力是指在一定时期内（通常是一年），企业的全部生产性固定资产，在先进合理的技术组织条件下，经过综合平衡后，所能生产的一定种类和一定质量的产品的最大数量，或者能够加工处理的一定原材料的最大数量。</a:t>
            </a:r>
          </a:p>
          <a:p>
            <a:pPr>
              <a:lnSpc>
                <a:spcPct val="150000"/>
              </a:lnSpc>
              <a:buFont typeface="Monotype Sorts" pitchFamily="2" charset="2"/>
              <a:buNone/>
            </a:pPr>
            <a:r>
              <a:rPr lang="zh-CN" altLang="en-US" dirty="0"/>
              <a:t>（</a:t>
            </a:r>
            <a:r>
              <a:rPr lang="en-US" altLang="zh-CN" dirty="0"/>
              <a:t>1</a:t>
            </a:r>
            <a:r>
              <a:rPr lang="zh-CN" altLang="en-US" dirty="0"/>
              <a:t>）企业的生产性固定资产</a:t>
            </a:r>
          </a:p>
          <a:p>
            <a:pPr>
              <a:lnSpc>
                <a:spcPct val="150000"/>
              </a:lnSpc>
              <a:buFont typeface="Monotype Sorts" pitchFamily="2" charset="2"/>
              <a:buNone/>
            </a:pPr>
            <a:r>
              <a:rPr lang="zh-CN" altLang="en-US" dirty="0"/>
              <a:t>（</a:t>
            </a:r>
            <a:r>
              <a:rPr lang="en-US" altLang="zh-CN" dirty="0"/>
              <a:t>2</a:t>
            </a:r>
            <a:r>
              <a:rPr lang="zh-CN" altLang="en-US" dirty="0"/>
              <a:t>）生产能力是在企业可能达到的技术组织条件下确定，不考虑劳动力不足和物质供应中断等不正常现象。</a:t>
            </a:r>
          </a:p>
          <a:p>
            <a:pPr>
              <a:lnSpc>
                <a:spcPct val="150000"/>
              </a:lnSpc>
              <a:buFont typeface="Monotype Sorts" pitchFamily="2" charset="2"/>
              <a:buNone/>
            </a:pPr>
            <a:r>
              <a:rPr lang="zh-CN" altLang="en-US" dirty="0"/>
              <a:t>（</a:t>
            </a:r>
            <a:r>
              <a:rPr lang="en-US" altLang="zh-CN" dirty="0"/>
              <a:t>3</a:t>
            </a:r>
            <a:r>
              <a:rPr lang="zh-CN" altLang="en-US" dirty="0"/>
              <a:t>）以实物指标为计量单位</a:t>
            </a:r>
          </a:p>
          <a:p>
            <a:pPr>
              <a:lnSpc>
                <a:spcPct val="150000"/>
              </a:lnSpc>
              <a:buFont typeface="Monotype Sorts" pitchFamily="2" charset="2"/>
              <a:buNone/>
            </a:pPr>
            <a:r>
              <a:rPr lang="zh-CN" altLang="en-US" dirty="0"/>
              <a:t>（</a:t>
            </a:r>
            <a:r>
              <a:rPr lang="en-US" altLang="zh-CN" dirty="0"/>
              <a:t>4</a:t>
            </a:r>
            <a:r>
              <a:rPr lang="zh-CN" altLang="en-US" dirty="0"/>
              <a:t>）综合平衡的结果</a:t>
            </a:r>
          </a:p>
          <a:p>
            <a:pPr>
              <a:lnSpc>
                <a:spcPct val="150000"/>
              </a:lnSpc>
              <a:buFont typeface="Monotype Sorts" pitchFamily="2" charset="2"/>
              <a:buNone/>
            </a:pPr>
            <a:r>
              <a:rPr lang="zh-CN" altLang="en-US" dirty="0"/>
              <a:t>（</a:t>
            </a:r>
            <a:r>
              <a:rPr lang="en-US" altLang="zh-CN" dirty="0"/>
              <a:t>5</a:t>
            </a:r>
            <a:r>
              <a:rPr lang="zh-CN" altLang="en-US" dirty="0"/>
              <a:t>）一般以最大产品数量来表示，有时也以加工的原材料的最大数量表示。</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zh-CN" altLang="en-US" b="0">
                <a:latin typeface="微软雅黑" panose="020B0503020204020204" pitchFamily="34" charset="-122"/>
              </a:rPr>
              <a:t>课程背景  </a:t>
            </a:r>
            <a:r>
              <a:rPr lang="en-US" altLang="zh-CN" b="0">
                <a:ea typeface="黑体" panose="02010609060101010101" pitchFamily="49" charset="-122"/>
              </a:rPr>
              <a:t>Lecturer Instructors</a:t>
            </a:r>
          </a:p>
        </p:txBody>
      </p:sp>
      <p:pic>
        <p:nvPicPr>
          <p:cNvPr id="7171" name="Picture 10" descr="拼图"/>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 y="2133600"/>
            <a:ext cx="3274323" cy="2590800"/>
          </a:xfrm>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Text Box 4"/>
          <p:cNvSpPr txBox="1">
            <a:spLocks noChangeArrowheads="1"/>
          </p:cNvSpPr>
          <p:nvPr/>
        </p:nvSpPr>
        <p:spPr bwMode="auto">
          <a:xfrm>
            <a:off x="3336925" y="2378076"/>
            <a:ext cx="56276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buFont typeface="Arial" panose="020B0604020202020204" pitchFamily="34" charset="0"/>
              <a:buNone/>
            </a:pPr>
            <a:endParaRPr lang="zh-CN" altLang="zh-CN">
              <a:solidFill>
                <a:srgbClr val="000000"/>
              </a:solidFill>
              <a:ea typeface="宋体" panose="02010600030101010101" pitchFamily="2" charset="-122"/>
            </a:endParaRPr>
          </a:p>
        </p:txBody>
      </p:sp>
      <p:sp>
        <p:nvSpPr>
          <p:cNvPr id="7173" name="Text Box 5"/>
          <p:cNvSpPr txBox="1">
            <a:spLocks noChangeArrowheads="1"/>
          </p:cNvSpPr>
          <p:nvPr/>
        </p:nvSpPr>
        <p:spPr bwMode="auto">
          <a:xfrm>
            <a:off x="3347864" y="1412776"/>
            <a:ext cx="5550334"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37" indent="-285737" fontAlgn="base">
              <a:lnSpc>
                <a:spcPct val="150000"/>
              </a:lnSpc>
              <a:spcBef>
                <a:spcPct val="0"/>
              </a:spcBef>
              <a:spcAft>
                <a:spcPct val="0"/>
              </a:spcAft>
              <a:buClr>
                <a:srgbClr val="FF6600"/>
              </a:buClr>
              <a:buFont typeface="Wingdings" panose="05000000000000000000" pitchFamily="2" charset="2"/>
              <a:buChar char="n"/>
            </a:pPr>
            <a:r>
              <a:rPr lang="zh-CN" altLang="zh-CN" sz="1600" dirty="0">
                <a:solidFill>
                  <a:srgbClr val="000000"/>
                </a:solidFill>
                <a:latin typeface="+mn-ea"/>
                <a:cs typeface="Times New Roman" pitchFamily="18" charset="0"/>
              </a:rPr>
              <a:t>自从人类有了生产活动，就开始了生产管理的实践。</a:t>
            </a:r>
            <a:r>
              <a:rPr lang="en-US" altLang="zh-CN" sz="1600" dirty="0">
                <a:solidFill>
                  <a:srgbClr val="000000"/>
                </a:solidFill>
                <a:latin typeface="+mn-ea"/>
                <a:cs typeface="Times New Roman" pitchFamily="18" charset="0"/>
              </a:rPr>
              <a:t>18</a:t>
            </a:r>
            <a:r>
              <a:rPr lang="zh-CN" altLang="en-US" sz="1600" dirty="0">
                <a:solidFill>
                  <a:srgbClr val="000000"/>
                </a:solidFill>
                <a:latin typeface="+mn-ea"/>
                <a:cs typeface="Times New Roman" pitchFamily="18" charset="0"/>
              </a:rPr>
              <a:t>世纪</a:t>
            </a:r>
            <a:r>
              <a:rPr lang="en-US" altLang="zh-CN" sz="1600" dirty="0">
                <a:solidFill>
                  <a:srgbClr val="000000"/>
                </a:solidFill>
                <a:latin typeface="+mn-ea"/>
                <a:cs typeface="Times New Roman" pitchFamily="18" charset="0"/>
              </a:rPr>
              <a:t>70</a:t>
            </a:r>
            <a:r>
              <a:rPr lang="zh-CN" altLang="en-US" sz="1600" dirty="0">
                <a:solidFill>
                  <a:srgbClr val="000000"/>
                </a:solidFill>
                <a:latin typeface="+mn-ea"/>
                <a:cs typeface="Times New Roman" pitchFamily="18" charset="0"/>
              </a:rPr>
              <a:t>年代西方产业革命之后，工厂代替了手工作坊，机器代替了人力，生产管理理论研究与实践开始系统和大规模地展开。</a:t>
            </a:r>
            <a:endParaRPr lang="zh-CN" altLang="en-US" sz="1600" dirty="0">
              <a:solidFill>
                <a:srgbClr val="000000"/>
              </a:solidFill>
              <a:latin typeface="+mn-ea"/>
              <a:cs typeface="宋体" pitchFamily="2" charset="-122"/>
            </a:endParaRPr>
          </a:p>
          <a:p>
            <a:pPr marL="285737" indent="-285737" eaLnBrk="0" fontAlgn="base" hangingPunct="0">
              <a:lnSpc>
                <a:spcPct val="150000"/>
              </a:lnSpc>
              <a:spcBef>
                <a:spcPct val="0"/>
              </a:spcBef>
              <a:spcAft>
                <a:spcPct val="0"/>
              </a:spcAft>
              <a:buClr>
                <a:srgbClr val="FF6600"/>
              </a:buClr>
              <a:buFont typeface="Wingdings" panose="05000000000000000000" pitchFamily="2" charset="2"/>
              <a:buChar char="n"/>
            </a:pPr>
            <a:r>
              <a:rPr lang="zh-CN" altLang="en-US" sz="1600" dirty="0">
                <a:solidFill>
                  <a:srgbClr val="000000"/>
                </a:solidFill>
                <a:latin typeface="+mn-ea"/>
                <a:cs typeface="Times New Roman" pitchFamily="18" charset="0"/>
              </a:rPr>
              <a:t>生产与运作管理既要解决传统产业存在的问题，也要针对服务业、高新技术等新兴产业存在的问题进行研究。要搞好生产与运作管理，尤其是大中型企业的生产与运作管理，比企业管理其它任何领域付出的劳动与资本、人力与物力都要多。</a:t>
            </a:r>
          </a:p>
          <a:p>
            <a:pPr marL="285737" indent="-285737" eaLnBrk="0" fontAlgn="base" hangingPunct="0">
              <a:lnSpc>
                <a:spcPct val="150000"/>
              </a:lnSpc>
              <a:spcBef>
                <a:spcPct val="0"/>
              </a:spcBef>
              <a:spcAft>
                <a:spcPct val="0"/>
              </a:spcAft>
              <a:buClr>
                <a:srgbClr val="FF6600"/>
              </a:buClr>
              <a:buFont typeface="Wingdings" panose="05000000000000000000" pitchFamily="2" charset="2"/>
              <a:buChar char="n"/>
            </a:pPr>
            <a:r>
              <a:rPr lang="zh-CN" altLang="en-US" sz="1600" dirty="0">
                <a:solidFill>
                  <a:srgbClr val="000000"/>
                </a:solidFill>
                <a:latin typeface="+mn-ea"/>
                <a:cs typeface="Times New Roman" pitchFamily="18" charset="0"/>
              </a:rPr>
              <a:t>现代企业内部分工越来越细，任何一个生产环节的失误都可能使整个生产过程无法进行。为适应变化多端的市场竞争，提高产品综合竞争能力，采用先进的制造技术和先进制造模式，提高生产与运作管理水平已势在必行。</a:t>
            </a:r>
            <a:r>
              <a:rPr lang="zh-CN" altLang="en-US" sz="1600" dirty="0">
                <a:solidFill>
                  <a:srgbClr val="000000"/>
                </a:solidFill>
                <a:latin typeface="+mn-ea"/>
                <a:cs typeface="宋体" pitchFamily="2" charset="-122"/>
              </a:rPr>
              <a:t> </a:t>
            </a:r>
          </a:p>
        </p:txBody>
      </p:sp>
      <p:sp>
        <p:nvSpPr>
          <p:cNvPr id="2" name="灯片编号占位符 1"/>
          <p:cNvSpPr>
            <a:spLocks noGrp="1"/>
          </p:cNvSpPr>
          <p:nvPr>
            <p:ph type="sldNum" sz="quarter" idx="4"/>
          </p:nvPr>
        </p:nvSpPr>
        <p:spPr/>
        <p:txBody>
          <a:bodyPr/>
          <a:lstStyle/>
          <a:p>
            <a:fld id="{D065990C-D54C-4FC3-B4C7-03BEB07D7E46}" type="slidenum">
              <a:rPr lang="zh-CN" altLang="en-US" smtClean="0">
                <a:solidFill>
                  <a:srgbClr val="000000">
                    <a:tint val="75000"/>
                  </a:srgbClr>
                </a:solidFill>
              </a:rPr>
              <a:pPr/>
              <a:t>3</a:t>
            </a:fld>
            <a:endParaRPr lang="zh-CN" altLang="en-US">
              <a:solidFill>
                <a:srgbClr val="000000">
                  <a:tint val="75000"/>
                </a:srgbClr>
              </a:solidFill>
            </a:endParaRPr>
          </a:p>
        </p:txBody>
      </p:sp>
    </p:spTree>
    <p:extLst>
      <p:ext uri="{BB962C8B-B14F-4D97-AF65-F5344CB8AC3E}">
        <p14:creationId xmlns:p14="http://schemas.microsoft.com/office/powerpoint/2010/main" val="3591781506"/>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3" name="Rectangle 3"/>
          <p:cNvSpPr>
            <a:spLocks noGrp="1" noChangeArrowheads="1"/>
          </p:cNvSpPr>
          <p:nvPr>
            <p:ph type="title"/>
          </p:nvPr>
        </p:nvSpPr>
        <p:spPr>
          <a:noFill/>
          <a:ln w="9525">
            <a:noFill/>
            <a:miter lim="800000"/>
            <a:headEnd/>
            <a:tailEnd/>
          </a:ln>
        </p:spPr>
        <p:txBody>
          <a:bodyPr vert="horz" wrap="square" lIns="91427" tIns="45712" rIns="91427" bIns="45712" numCol="1" anchor="ctr" anchorCtr="0" compatLnSpc="1">
            <a:prstTxWarp prst="textNoShape">
              <a:avLst/>
            </a:prstTxWarp>
          </a:bodyPr>
          <a:lstStyle/>
          <a:p>
            <a:pPr algn="ctr"/>
            <a:r>
              <a:rPr lang="zh-CN" altLang="en-US" sz="3200" dirty="0">
                <a:solidFill>
                  <a:srgbClr val="FF0000"/>
                </a:solidFill>
              </a:rPr>
              <a:t>生产能力的种类</a:t>
            </a:r>
          </a:p>
        </p:txBody>
      </p:sp>
      <p:sp>
        <p:nvSpPr>
          <p:cNvPr id="302082" name="Rectangle 2"/>
          <p:cNvSpPr>
            <a:spLocks noGrp="1" noChangeArrowheads="1"/>
          </p:cNvSpPr>
          <p:nvPr>
            <p:ph idx="1"/>
          </p:nvPr>
        </p:nvSpPr>
        <p:spPr>
          <a:xfrm>
            <a:off x="251520" y="1340768"/>
            <a:ext cx="8568952" cy="4896544"/>
          </a:xfrm>
          <a:noFill/>
        </p:spPr>
        <p:txBody>
          <a:bodyPr/>
          <a:lstStyle/>
          <a:p>
            <a:pPr>
              <a:lnSpc>
                <a:spcPct val="150000"/>
              </a:lnSpc>
              <a:buFont typeface="Monotype Sorts" pitchFamily="2" charset="2"/>
              <a:buNone/>
            </a:pPr>
            <a:r>
              <a:rPr lang="zh-CN" altLang="en-US" sz="1800" dirty="0"/>
              <a:t>（</a:t>
            </a:r>
            <a:r>
              <a:rPr lang="en-US" altLang="zh-CN" sz="1800" dirty="0"/>
              <a:t>1</a:t>
            </a:r>
            <a:r>
              <a:rPr lang="zh-CN" altLang="en-US" sz="1800" dirty="0"/>
              <a:t>）设计能力     </a:t>
            </a:r>
            <a:endParaRPr lang="en-US" altLang="zh-CN" sz="1800" dirty="0"/>
          </a:p>
          <a:p>
            <a:pPr>
              <a:lnSpc>
                <a:spcPct val="150000"/>
              </a:lnSpc>
              <a:buFont typeface="Monotype Sorts" pitchFamily="2" charset="2"/>
              <a:buNone/>
            </a:pPr>
            <a:r>
              <a:rPr lang="zh-CN" altLang="en-US" sz="1800" dirty="0"/>
              <a:t>     是指工业企业基本建设时，设计任务书与设计文件中所规定的生产能力。它是企业新建、改建和扩建后应该达到的最大年产量。</a:t>
            </a:r>
          </a:p>
          <a:p>
            <a:pPr>
              <a:lnSpc>
                <a:spcPct val="150000"/>
              </a:lnSpc>
              <a:buFont typeface="Monotype Sorts" pitchFamily="2" charset="2"/>
              <a:buNone/>
            </a:pPr>
            <a:r>
              <a:rPr lang="zh-CN" altLang="en-US" sz="1800" dirty="0"/>
              <a:t>（</a:t>
            </a:r>
            <a:r>
              <a:rPr lang="en-US" altLang="zh-CN" sz="1800" dirty="0"/>
              <a:t>2</a:t>
            </a:r>
            <a:r>
              <a:rPr lang="zh-CN" altLang="en-US" sz="1800" dirty="0"/>
              <a:t>）查定能力     </a:t>
            </a:r>
            <a:endParaRPr lang="en-US" altLang="zh-CN" sz="1800" dirty="0"/>
          </a:p>
          <a:p>
            <a:pPr>
              <a:lnSpc>
                <a:spcPct val="150000"/>
              </a:lnSpc>
              <a:buFont typeface="Monotype Sorts" pitchFamily="2" charset="2"/>
              <a:buNone/>
            </a:pPr>
            <a:r>
              <a:rPr lang="zh-CN" altLang="en-US" sz="1800" dirty="0"/>
              <a:t>     是指企业生产了一段时间以后，重新调查核定的生产能力。企业的产品方向、固定资产、协作关系、资源条件、劳动状况等方面发生了重大变化，在这种新的条件下可能实现的最大生产能力。</a:t>
            </a:r>
          </a:p>
          <a:p>
            <a:pPr>
              <a:lnSpc>
                <a:spcPct val="150000"/>
              </a:lnSpc>
              <a:buFont typeface="Monotype Sorts" pitchFamily="2" charset="2"/>
              <a:buNone/>
            </a:pPr>
            <a:r>
              <a:rPr lang="zh-CN" altLang="en-US" sz="1800" dirty="0"/>
              <a:t>（</a:t>
            </a:r>
            <a:r>
              <a:rPr lang="en-US" altLang="zh-CN" sz="1800" dirty="0"/>
              <a:t>3</a:t>
            </a:r>
            <a:r>
              <a:rPr lang="zh-CN" altLang="en-US" sz="1800" dirty="0"/>
              <a:t>）计划能力     </a:t>
            </a:r>
            <a:endParaRPr lang="en-US" altLang="zh-CN" sz="1800" dirty="0"/>
          </a:p>
          <a:p>
            <a:pPr>
              <a:lnSpc>
                <a:spcPct val="150000"/>
              </a:lnSpc>
              <a:buFont typeface="Monotype Sorts" pitchFamily="2" charset="2"/>
              <a:buNone/>
            </a:pPr>
            <a:r>
              <a:rPr lang="zh-CN" altLang="en-US" sz="1800" dirty="0"/>
              <a:t>     是指企业在年度内依据现有的生产技术组织条件，实际能够达到的生产能力。它是以现有生产条件，并考虑到在年度内能够实现的各种技术的、组织的措施的效果来确定的。</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02" name="Rectangle 2"/>
          <p:cNvSpPr>
            <a:spLocks noGrp="1" noChangeArrowheads="1"/>
          </p:cNvSpPr>
          <p:nvPr>
            <p:ph type="title"/>
          </p:nvPr>
        </p:nvSpPr>
        <p:spPr>
          <a:noFill/>
          <a:ln w="9525">
            <a:noFill/>
            <a:miter lim="800000"/>
            <a:headEnd/>
            <a:tailEnd/>
          </a:ln>
        </p:spPr>
        <p:txBody>
          <a:bodyPr vert="horz" wrap="square" lIns="91427" tIns="45712" rIns="91427" bIns="45712" numCol="1" anchor="ctr" anchorCtr="0" compatLnSpc="1">
            <a:prstTxWarp prst="textNoShape">
              <a:avLst/>
            </a:prstTxWarp>
          </a:bodyPr>
          <a:lstStyle/>
          <a:p>
            <a:pPr algn="ctr"/>
            <a:r>
              <a:rPr lang="zh-CN" altLang="en-US" sz="3200" dirty="0" smtClean="0">
                <a:solidFill>
                  <a:srgbClr val="FF0000"/>
                </a:solidFill>
              </a:rPr>
              <a:t>生产能力的计算</a:t>
            </a:r>
            <a:endParaRPr lang="zh-CN" altLang="en-US" sz="3200" dirty="0">
              <a:solidFill>
                <a:srgbClr val="FF0000"/>
              </a:solidFill>
            </a:endParaRPr>
          </a:p>
        </p:txBody>
      </p:sp>
      <p:sp>
        <p:nvSpPr>
          <p:cNvPr id="921603" name="Rectangle 3"/>
          <p:cNvSpPr>
            <a:spLocks noGrp="1" noChangeArrowheads="1"/>
          </p:cNvSpPr>
          <p:nvPr>
            <p:ph idx="1"/>
          </p:nvPr>
        </p:nvSpPr>
        <p:spPr>
          <a:xfrm>
            <a:off x="323528" y="1412778"/>
            <a:ext cx="8280920" cy="4537075"/>
          </a:xfrm>
        </p:spPr>
        <p:txBody>
          <a:bodyPr/>
          <a:lstStyle/>
          <a:p>
            <a:pPr>
              <a:lnSpc>
                <a:spcPct val="150000"/>
              </a:lnSpc>
              <a:buFont typeface="Wingdings" panose="05000000000000000000" pitchFamily="2" charset="2"/>
              <a:buChar char="Ø"/>
            </a:pPr>
            <a:r>
              <a:rPr lang="zh-CN" altLang="en-US" sz="2000" dirty="0"/>
              <a:t>计划生产能力：是工人、机器、加工中心、设备或组织在单位时间所能生产的产品数量，产能通常以标准直接工时为单位。</a:t>
            </a:r>
            <a:endParaRPr lang="en-US" altLang="zh-CN" sz="2000" dirty="0"/>
          </a:p>
          <a:p>
            <a:pPr>
              <a:lnSpc>
                <a:spcPct val="150000"/>
              </a:lnSpc>
              <a:buFont typeface="Wingdings" panose="05000000000000000000" pitchFamily="2" charset="2"/>
              <a:buChar char="Ø"/>
            </a:pPr>
            <a:r>
              <a:rPr lang="zh-CN" altLang="en-US" sz="2000" dirty="0"/>
              <a:t>有效生产能力：是以计划生产能力为基础，减去因停机和良率所造成标准工时损失</a:t>
            </a:r>
            <a:endParaRPr lang="en-US" altLang="zh-CN" sz="2000" dirty="0"/>
          </a:p>
          <a:p>
            <a:pPr>
              <a:lnSpc>
                <a:spcPct val="150000"/>
              </a:lnSpc>
              <a:buFont typeface="Wingdings" panose="05000000000000000000" pitchFamily="2" charset="2"/>
              <a:buChar char="Ø"/>
            </a:pPr>
            <a:r>
              <a:rPr lang="zh-CN" altLang="en-US" sz="2000" dirty="0"/>
              <a:t>生产能力的确定：</a:t>
            </a:r>
            <a:endParaRPr lang="en-US" altLang="zh-CN" sz="2000" dirty="0"/>
          </a:p>
          <a:p>
            <a:pPr>
              <a:lnSpc>
                <a:spcPct val="150000"/>
              </a:lnSpc>
              <a:buNone/>
            </a:pPr>
            <a:r>
              <a:rPr lang="zh-CN" altLang="en-US" sz="1800" dirty="0"/>
              <a:t>（</a:t>
            </a:r>
            <a:r>
              <a:rPr lang="en-US" altLang="zh-CN" sz="1800" dirty="0"/>
              <a:t>1</a:t>
            </a:r>
            <a:r>
              <a:rPr lang="zh-CN" altLang="en-US" sz="1800" dirty="0"/>
              <a:t>）最小工序生产能力</a:t>
            </a:r>
          </a:p>
          <a:p>
            <a:pPr>
              <a:lnSpc>
                <a:spcPct val="150000"/>
              </a:lnSpc>
              <a:buNone/>
            </a:pPr>
            <a:r>
              <a:rPr lang="zh-CN" altLang="en-US" sz="1800" dirty="0"/>
              <a:t>（</a:t>
            </a:r>
            <a:r>
              <a:rPr lang="en-US" altLang="zh-CN" sz="1800" dirty="0"/>
              <a:t>2</a:t>
            </a:r>
            <a:r>
              <a:rPr lang="zh-CN" altLang="en-US" sz="1800" dirty="0"/>
              <a:t>）最小设备组或车间生产能力</a:t>
            </a:r>
          </a:p>
          <a:p>
            <a:pPr>
              <a:lnSpc>
                <a:spcPct val="150000"/>
              </a:lnSpc>
              <a:buNone/>
            </a:pPr>
            <a:r>
              <a:rPr lang="zh-CN" altLang="en-US" sz="1800" dirty="0"/>
              <a:t>（</a:t>
            </a:r>
            <a:r>
              <a:rPr lang="en-US" altLang="zh-CN" sz="1800" dirty="0"/>
              <a:t>3</a:t>
            </a:r>
            <a:r>
              <a:rPr lang="zh-CN" altLang="en-US" sz="1800" dirty="0"/>
              <a:t>）关键设备能力</a:t>
            </a:r>
          </a:p>
          <a:p>
            <a:pPr>
              <a:lnSpc>
                <a:spcPct val="150000"/>
              </a:lnSpc>
            </a:pPr>
            <a:endParaRPr lang="en-US" altLang="zh-CN" sz="2400" dirty="0"/>
          </a:p>
        </p:txBody>
      </p:sp>
      <p:pic>
        <p:nvPicPr>
          <p:cNvPr id="921608" name="Picture 8"/>
          <p:cNvPicPr>
            <a:picLocks noChangeAspect="1" noChangeArrowheads="1"/>
          </p:cNvPicPr>
          <p:nvPr/>
        </p:nvPicPr>
        <p:blipFill>
          <a:blip r:embed="rId2" cstate="print"/>
          <a:srcRect/>
          <a:stretch>
            <a:fillRect/>
          </a:stretch>
        </p:blipFill>
        <p:spPr bwMode="auto">
          <a:xfrm>
            <a:off x="4932041" y="3501010"/>
            <a:ext cx="3378324" cy="2564379"/>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22" name="Rectangle 2"/>
          <p:cNvSpPr>
            <a:spLocks noGrp="1" noChangeArrowheads="1"/>
          </p:cNvSpPr>
          <p:nvPr>
            <p:ph type="title"/>
          </p:nvPr>
        </p:nvSpPr>
        <p:spPr>
          <a:noFill/>
          <a:ln w="9525">
            <a:noFill/>
            <a:miter lim="800000"/>
            <a:headEnd/>
            <a:tailEnd/>
          </a:ln>
        </p:spPr>
        <p:txBody>
          <a:bodyPr vert="horz" wrap="square" lIns="91427" tIns="45712" rIns="91427" bIns="45712" numCol="1" anchor="ctr" anchorCtr="0" compatLnSpc="1">
            <a:prstTxWarp prst="textNoShape">
              <a:avLst/>
            </a:prstTxWarp>
          </a:bodyPr>
          <a:lstStyle/>
          <a:p>
            <a:pPr algn="ctr"/>
            <a:r>
              <a:rPr lang="zh-CN" altLang="en-US" sz="3200" dirty="0">
                <a:solidFill>
                  <a:srgbClr val="FF0000"/>
                </a:solidFill>
              </a:rPr>
              <a:t>负荷计划</a:t>
            </a:r>
          </a:p>
        </p:txBody>
      </p:sp>
      <p:sp>
        <p:nvSpPr>
          <p:cNvPr id="926723" name="Rectangle 3"/>
          <p:cNvSpPr>
            <a:spLocks noGrp="1" noChangeArrowheads="1"/>
          </p:cNvSpPr>
          <p:nvPr>
            <p:ph idx="1"/>
          </p:nvPr>
        </p:nvSpPr>
        <p:spPr>
          <a:xfrm>
            <a:off x="539552" y="1412776"/>
            <a:ext cx="7992888" cy="2808312"/>
          </a:xfrm>
        </p:spPr>
        <p:txBody>
          <a:bodyPr/>
          <a:lstStyle/>
          <a:p>
            <a:pPr>
              <a:lnSpc>
                <a:spcPct val="150000"/>
              </a:lnSpc>
              <a:buFont typeface="Wingdings" panose="05000000000000000000" pitchFamily="2" charset="2"/>
              <a:buChar char="Ø"/>
            </a:pPr>
            <a:r>
              <a:rPr lang="zh-CN" altLang="en-US" sz="2000" dirty="0">
                <a:latin typeface="+mn-ea"/>
              </a:rPr>
              <a:t>定义：又称工时需求计划，用来测定产品需要消耗的工时负荷状况</a:t>
            </a:r>
            <a:endParaRPr lang="en-US" altLang="zh-CN" sz="2000" dirty="0">
              <a:latin typeface="+mn-ea"/>
            </a:endParaRPr>
          </a:p>
          <a:p>
            <a:pPr marL="0" indent="0" eaLnBrk="1" hangingPunct="1">
              <a:lnSpc>
                <a:spcPct val="150000"/>
              </a:lnSpc>
              <a:buNone/>
            </a:pPr>
            <a:r>
              <a:rPr lang="zh-CN" altLang="en-US" sz="2000" dirty="0">
                <a:latin typeface="+mn-ea"/>
              </a:rPr>
              <a:t>     在生产计划里只是基本的机能。此计划为追求工作量（产能）与能力（人、机）的平衡而拟定</a:t>
            </a:r>
          </a:p>
          <a:p>
            <a:pPr eaLnBrk="1" hangingPunct="1">
              <a:lnSpc>
                <a:spcPct val="150000"/>
              </a:lnSpc>
              <a:buFont typeface="Wingdings" panose="05000000000000000000" pitchFamily="2" charset="2"/>
              <a:buChar char="Ø"/>
            </a:pPr>
            <a:r>
              <a:rPr lang="zh-CN" altLang="en-US" sz="2000" dirty="0">
                <a:latin typeface="+mn-ea"/>
              </a:rPr>
              <a:t>为使生产计划尤其是日程计划切实可行，有一可靠的负荷计划是必不可少的</a:t>
            </a:r>
          </a:p>
        </p:txBody>
      </p:sp>
      <p:pic>
        <p:nvPicPr>
          <p:cNvPr id="926727" name="Picture 7"/>
          <p:cNvPicPr>
            <a:picLocks noChangeAspect="1" noChangeArrowheads="1"/>
          </p:cNvPicPr>
          <p:nvPr/>
        </p:nvPicPr>
        <p:blipFill>
          <a:blip r:embed="rId2" cstate="print"/>
          <a:srcRect/>
          <a:stretch>
            <a:fillRect/>
          </a:stretch>
        </p:blipFill>
        <p:spPr bwMode="auto">
          <a:xfrm>
            <a:off x="1676400" y="3861048"/>
            <a:ext cx="5881688" cy="2376264"/>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sz="3200" dirty="0">
                <a:solidFill>
                  <a:srgbClr val="FF0000"/>
                </a:solidFill>
                <a:latin typeface="微软雅黑" pitchFamily="34" charset="-122"/>
                <a:ea typeface="微软雅黑" pitchFamily="34" charset="-122"/>
              </a:rPr>
              <a:t>标准工时的延伸</a:t>
            </a:r>
          </a:p>
        </p:txBody>
      </p:sp>
      <p:sp>
        <p:nvSpPr>
          <p:cNvPr id="4" name="矩形 3"/>
          <p:cNvSpPr/>
          <p:nvPr/>
        </p:nvSpPr>
        <p:spPr>
          <a:xfrm>
            <a:off x="323528" y="1412778"/>
            <a:ext cx="8280920" cy="4524315"/>
          </a:xfrm>
          <a:prstGeom prst="rect">
            <a:avLst/>
          </a:prstGeom>
        </p:spPr>
        <p:txBody>
          <a:bodyPr wrap="square">
            <a:spAutoFit/>
          </a:bodyPr>
          <a:lstStyle/>
          <a:p>
            <a:pPr>
              <a:lnSpc>
                <a:spcPct val="150000"/>
              </a:lnSpc>
            </a:pPr>
            <a:r>
              <a:rPr lang="zh-CN" altLang="en-US" sz="2400" b="1" dirty="0">
                <a:latin typeface="微软雅黑" pitchFamily="34" charset="-122"/>
                <a:ea typeface="微软雅黑" pitchFamily="34" charset="-122"/>
              </a:rPr>
              <a:t>标准工时的定义</a:t>
            </a:r>
            <a:r>
              <a:rPr lang="zh-CN" altLang="en-US" b="1" dirty="0">
                <a:latin typeface="微软雅黑" pitchFamily="34" charset="-122"/>
                <a:ea typeface="微软雅黑" pitchFamily="34" charset="-122"/>
              </a:rPr>
              <a:t/>
            </a:r>
            <a:br>
              <a:rPr lang="zh-CN" altLang="en-US" b="1" dirty="0">
                <a:latin typeface="微软雅黑" pitchFamily="34" charset="-122"/>
                <a:ea typeface="微软雅黑" pitchFamily="34" charset="-122"/>
              </a:rPr>
            </a:br>
            <a:r>
              <a:rPr lang="zh-CN" altLang="en-US" b="1" dirty="0">
                <a:latin typeface="微软雅黑" pitchFamily="34" charset="-122"/>
                <a:ea typeface="微软雅黑" pitchFamily="34" charset="-122"/>
              </a:rPr>
              <a:t>     所谓的标准工时，就是指在正常条件下，一位受过训练的熟练工作者，以规定的作业方法和用具，完成一定的质和量的工作所需的时间。</a:t>
            </a:r>
            <a:endParaRPr lang="en-US" altLang="zh-CN" b="1" dirty="0">
              <a:latin typeface="微软雅黑" pitchFamily="34" charset="-122"/>
              <a:ea typeface="微软雅黑" pitchFamily="34" charset="-122"/>
            </a:endParaRPr>
          </a:p>
          <a:p>
            <a:pPr>
              <a:lnSpc>
                <a:spcPct val="150000"/>
              </a:lnSpc>
            </a:pPr>
            <a:r>
              <a:rPr lang="zh-CN" altLang="en-US" sz="2400" b="1" dirty="0">
                <a:latin typeface="微软雅黑" pitchFamily="34" charset="-122"/>
                <a:ea typeface="微软雅黑" pitchFamily="34" charset="-122"/>
              </a:rPr>
              <a:t>标准工时的界定条件</a:t>
            </a:r>
            <a:r>
              <a:rPr lang="en-US" altLang="zh-CN" sz="2400" b="1" dirty="0">
                <a:latin typeface="微软雅黑" pitchFamily="34" charset="-122"/>
                <a:ea typeface="微软雅黑" pitchFamily="34" charset="-122"/>
              </a:rPr>
              <a:t>:</a:t>
            </a:r>
            <a:endParaRPr lang="en-US" altLang="zh-CN" b="1" dirty="0">
              <a:latin typeface="微软雅黑" pitchFamily="34" charset="-122"/>
              <a:ea typeface="微软雅黑" pitchFamily="34" charset="-122"/>
            </a:endParaRPr>
          </a:p>
          <a:p>
            <a:pPr>
              <a:lnSpc>
                <a:spcPct val="150000"/>
              </a:lnSpc>
              <a:buFont typeface="Wingdings" pitchFamily="2" charset="2"/>
              <a:buChar char="Ø"/>
            </a:pPr>
            <a:r>
              <a:rPr lang="zh-CN" altLang="en-US" b="1" dirty="0">
                <a:latin typeface="微软雅黑" pitchFamily="34" charset="-122"/>
                <a:ea typeface="微软雅黑" pitchFamily="34" charset="-122"/>
              </a:rPr>
              <a:t>规定的环境条件下</a:t>
            </a:r>
            <a:endParaRPr lang="en-US" altLang="zh-CN" b="1" dirty="0">
              <a:latin typeface="微软雅黑" pitchFamily="34" charset="-122"/>
              <a:ea typeface="微软雅黑" pitchFamily="34" charset="-122"/>
            </a:endParaRPr>
          </a:p>
          <a:p>
            <a:pPr>
              <a:lnSpc>
                <a:spcPct val="150000"/>
              </a:lnSpc>
              <a:buFont typeface="Wingdings" pitchFamily="2" charset="2"/>
              <a:buChar char="Ø"/>
            </a:pPr>
            <a:r>
              <a:rPr lang="zh-CN" altLang="en-US" b="1" dirty="0">
                <a:latin typeface="微软雅黑" pitchFamily="34" charset="-122"/>
                <a:ea typeface="微软雅黑" pitchFamily="34" charset="-122"/>
              </a:rPr>
              <a:t>按照规定的作业方法</a:t>
            </a:r>
            <a:endParaRPr lang="en-US" altLang="zh-CN" b="1" dirty="0">
              <a:latin typeface="微软雅黑" pitchFamily="34" charset="-122"/>
              <a:ea typeface="微软雅黑" pitchFamily="34" charset="-122"/>
            </a:endParaRPr>
          </a:p>
          <a:p>
            <a:pPr>
              <a:lnSpc>
                <a:spcPct val="150000"/>
              </a:lnSpc>
              <a:buFont typeface="Wingdings" pitchFamily="2" charset="2"/>
              <a:buChar char="Ø"/>
            </a:pPr>
            <a:r>
              <a:rPr lang="zh-CN" altLang="en-US" b="1" dirty="0">
                <a:latin typeface="微软雅黑" pitchFamily="34" charset="-122"/>
                <a:ea typeface="微软雅黑" pitchFamily="34" charset="-122"/>
              </a:rPr>
              <a:t>使用规定的设备、治工具</a:t>
            </a:r>
            <a:endParaRPr lang="en-US" altLang="zh-CN" b="1" dirty="0">
              <a:latin typeface="微软雅黑" pitchFamily="34" charset="-122"/>
              <a:ea typeface="微软雅黑" pitchFamily="34" charset="-122"/>
            </a:endParaRPr>
          </a:p>
          <a:p>
            <a:pPr>
              <a:lnSpc>
                <a:spcPct val="150000"/>
              </a:lnSpc>
              <a:buFont typeface="Wingdings" pitchFamily="2" charset="2"/>
              <a:buChar char="Ø"/>
            </a:pPr>
            <a:r>
              <a:rPr lang="zh-CN" altLang="en-US" b="1" dirty="0">
                <a:latin typeface="微软雅黑" pitchFamily="34" charset="-122"/>
                <a:ea typeface="微软雅黑" pitchFamily="34" charset="-122"/>
              </a:rPr>
              <a:t>由受过训练的作业人员</a:t>
            </a:r>
            <a:endParaRPr lang="en-US" altLang="zh-CN" b="1" dirty="0">
              <a:latin typeface="微软雅黑" pitchFamily="34" charset="-122"/>
              <a:ea typeface="微软雅黑" pitchFamily="34" charset="-122"/>
            </a:endParaRPr>
          </a:p>
          <a:p>
            <a:pPr>
              <a:lnSpc>
                <a:spcPct val="150000"/>
              </a:lnSpc>
              <a:buFont typeface="Wingdings" pitchFamily="2" charset="2"/>
              <a:buChar char="Ø"/>
            </a:pPr>
            <a:r>
              <a:rPr lang="zh-CN" altLang="en-US" b="1" dirty="0">
                <a:latin typeface="微软雅黑" pitchFamily="34" charset="-122"/>
                <a:ea typeface="微软雅黑" pitchFamily="34" charset="-122"/>
              </a:rPr>
              <a:t>在不受外在不良影响的条件下</a:t>
            </a:r>
            <a:endParaRPr lang="en-US" altLang="zh-CN" b="1" dirty="0">
              <a:latin typeface="微软雅黑" pitchFamily="34" charset="-122"/>
              <a:ea typeface="微软雅黑" pitchFamily="34" charset="-122"/>
            </a:endParaRPr>
          </a:p>
          <a:p>
            <a:pPr>
              <a:lnSpc>
                <a:spcPct val="150000"/>
              </a:lnSpc>
              <a:buFont typeface="Wingdings" pitchFamily="2" charset="2"/>
              <a:buChar char="Ø"/>
            </a:pPr>
            <a:r>
              <a:rPr lang="zh-CN" altLang="en-US" b="1" dirty="0">
                <a:latin typeface="微软雅黑" pitchFamily="34" charset="-122"/>
                <a:ea typeface="微软雅黑" pitchFamily="34" charset="-122"/>
              </a:rPr>
              <a:t>达成一定的品质要求</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1000"/>
                                        <p:tgtEl>
                                          <p:spTgt spid="4">
                                            <p:txEl>
                                              <p:pRg st="2" end="2"/>
                                            </p:txEl>
                                          </p:spTgt>
                                        </p:tgtEl>
                                      </p:cBhvr>
                                    </p:animEffect>
                                  </p:childTnLst>
                                </p:cTn>
                              </p:par>
                            </p:childTnLst>
                          </p:cTn>
                        </p:par>
                        <p:par>
                          <p:cTn id="13" fill="hold">
                            <p:stCondLst>
                              <p:cond delay="1000"/>
                            </p:stCondLst>
                            <p:childTnLst>
                              <p:par>
                                <p:cTn id="14" presetID="3" presetClass="entr" presetSubtype="10" fill="hold" nodeType="after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linds(horizontal)">
                                      <p:cBhvr>
                                        <p:cTn id="16" dur="1000"/>
                                        <p:tgtEl>
                                          <p:spTgt spid="4">
                                            <p:txEl>
                                              <p:pRg st="3" end="3"/>
                                            </p:txEl>
                                          </p:spTgt>
                                        </p:tgtEl>
                                      </p:cBhvr>
                                    </p:animEffect>
                                  </p:childTnLst>
                                </p:cTn>
                              </p:par>
                            </p:childTnLst>
                          </p:cTn>
                        </p:par>
                        <p:par>
                          <p:cTn id="17" fill="hold">
                            <p:stCondLst>
                              <p:cond delay="2000"/>
                            </p:stCondLst>
                            <p:childTnLst>
                              <p:par>
                                <p:cTn id="18" presetID="3" presetClass="entr" presetSubtype="10" fill="hold" nodeType="after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blinds(horizontal)">
                                      <p:cBhvr>
                                        <p:cTn id="20" dur="1000"/>
                                        <p:tgtEl>
                                          <p:spTgt spid="4">
                                            <p:txEl>
                                              <p:pRg st="4" end="4"/>
                                            </p:txEl>
                                          </p:spTgt>
                                        </p:tgtEl>
                                      </p:cBhvr>
                                    </p:animEffect>
                                  </p:childTnLst>
                                </p:cTn>
                              </p:par>
                            </p:childTnLst>
                          </p:cTn>
                        </p:par>
                        <p:par>
                          <p:cTn id="21" fill="hold">
                            <p:stCondLst>
                              <p:cond delay="3000"/>
                            </p:stCondLst>
                            <p:childTnLst>
                              <p:par>
                                <p:cTn id="22" presetID="3" presetClass="entr" presetSubtype="10" fill="hold" nodeType="after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blinds(horizontal)">
                                      <p:cBhvr>
                                        <p:cTn id="24" dur="1000"/>
                                        <p:tgtEl>
                                          <p:spTgt spid="4">
                                            <p:txEl>
                                              <p:pRg st="5" end="5"/>
                                            </p:txEl>
                                          </p:spTgt>
                                        </p:tgtEl>
                                      </p:cBhvr>
                                    </p:animEffect>
                                  </p:childTnLst>
                                </p:cTn>
                              </p:par>
                            </p:childTnLst>
                          </p:cTn>
                        </p:par>
                        <p:par>
                          <p:cTn id="25" fill="hold">
                            <p:stCondLst>
                              <p:cond delay="4000"/>
                            </p:stCondLst>
                            <p:childTnLst>
                              <p:par>
                                <p:cTn id="26" presetID="3" presetClass="entr" presetSubtype="10" fill="hold" nodeType="after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blinds(horizontal)">
                                      <p:cBhvr>
                                        <p:cTn id="28" dur="1000"/>
                                        <p:tgtEl>
                                          <p:spTgt spid="4">
                                            <p:txEl>
                                              <p:pRg st="6" end="6"/>
                                            </p:txEl>
                                          </p:spTgt>
                                        </p:tgtEl>
                                      </p:cBhvr>
                                    </p:animEffect>
                                  </p:childTnLst>
                                </p:cTn>
                              </p:par>
                            </p:childTnLst>
                          </p:cTn>
                        </p:par>
                        <p:par>
                          <p:cTn id="29" fill="hold">
                            <p:stCondLst>
                              <p:cond delay="5000"/>
                            </p:stCondLst>
                            <p:childTnLst>
                              <p:par>
                                <p:cTn id="30" presetID="3" presetClass="entr" presetSubtype="10" fill="hold" nodeType="after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blinds(horizontal)">
                                      <p:cBhvr>
                                        <p:cTn id="32" dur="1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475581" y="404664"/>
            <a:ext cx="6192837" cy="563033"/>
          </a:xfrm>
          <a:noFill/>
          <a:ln w="9525">
            <a:noFill/>
            <a:miter lim="800000"/>
            <a:headEnd/>
            <a:tailEnd/>
          </a:ln>
        </p:spPr>
        <p:txBody>
          <a:bodyPr vert="horz" wrap="square" lIns="91427" tIns="45712" rIns="91427" bIns="45712" numCol="1" anchor="ctr" anchorCtr="0" compatLnSpc="1">
            <a:prstTxWarp prst="textNoShape">
              <a:avLst/>
            </a:prstTxWarp>
          </a:bodyPr>
          <a:lstStyle/>
          <a:p>
            <a:pPr algn="ctr"/>
            <a:r>
              <a:rPr lang="zh-CN" altLang="en-US" sz="3200" dirty="0" smtClean="0">
                <a:solidFill>
                  <a:srgbClr val="FF0000"/>
                </a:solidFill>
              </a:rPr>
              <a:t>产能与负荷计划平衡的要点</a:t>
            </a:r>
          </a:p>
        </p:txBody>
      </p:sp>
      <p:sp>
        <p:nvSpPr>
          <p:cNvPr id="18435" name="Rectangle 3"/>
          <p:cNvSpPr>
            <a:spLocks noGrp="1" noChangeArrowheads="1"/>
          </p:cNvSpPr>
          <p:nvPr>
            <p:ph idx="1"/>
          </p:nvPr>
        </p:nvSpPr>
        <p:spPr>
          <a:xfrm>
            <a:off x="395536" y="1340200"/>
            <a:ext cx="8352928" cy="4537075"/>
          </a:xfrm>
        </p:spPr>
        <p:txBody>
          <a:bodyPr/>
          <a:lstStyle/>
          <a:p>
            <a:pPr eaLnBrk="1" hangingPunct="1">
              <a:lnSpc>
                <a:spcPct val="150000"/>
              </a:lnSpc>
              <a:buFontTx/>
              <a:buNone/>
            </a:pPr>
            <a:r>
              <a:rPr lang="en-US" altLang="zh-CN" sz="2000" dirty="0">
                <a:latin typeface="+mn-ea"/>
              </a:rPr>
              <a:t>1. </a:t>
            </a:r>
            <a:r>
              <a:rPr lang="zh-CN" altLang="en-US" sz="2000" dirty="0">
                <a:latin typeface="+mn-ea"/>
              </a:rPr>
              <a:t>产能与负荷必须取得平衡</a:t>
            </a:r>
          </a:p>
          <a:p>
            <a:pPr eaLnBrk="1" hangingPunct="1">
              <a:lnSpc>
                <a:spcPct val="150000"/>
              </a:lnSpc>
              <a:buFontTx/>
              <a:buNone/>
            </a:pPr>
            <a:r>
              <a:rPr lang="zh-CN" altLang="en-US" sz="2000" dirty="0">
                <a:latin typeface="+mn-ea"/>
              </a:rPr>
              <a:t>    调整产能使之不集中于某一时段</a:t>
            </a:r>
            <a:r>
              <a:rPr lang="en-US" altLang="zh-CN" sz="2000" dirty="0">
                <a:latin typeface="+mn-ea"/>
              </a:rPr>
              <a:t>/</a:t>
            </a:r>
            <a:r>
              <a:rPr lang="zh-CN" altLang="en-US" sz="2000" dirty="0">
                <a:latin typeface="+mn-ea"/>
              </a:rPr>
              <a:t>工序。</a:t>
            </a:r>
          </a:p>
          <a:p>
            <a:pPr eaLnBrk="1" hangingPunct="1">
              <a:lnSpc>
                <a:spcPct val="150000"/>
              </a:lnSpc>
              <a:buFontTx/>
              <a:buNone/>
            </a:pPr>
            <a:r>
              <a:rPr lang="en-US" altLang="zh-CN" sz="2000" dirty="0">
                <a:latin typeface="+mn-ea"/>
              </a:rPr>
              <a:t>2. </a:t>
            </a:r>
            <a:r>
              <a:rPr lang="zh-CN" altLang="en-US" sz="2000" dirty="0">
                <a:latin typeface="+mn-ea"/>
              </a:rPr>
              <a:t>追求作业率的提高</a:t>
            </a:r>
          </a:p>
          <a:p>
            <a:pPr eaLnBrk="1" hangingPunct="1">
              <a:lnSpc>
                <a:spcPct val="150000"/>
              </a:lnSpc>
              <a:buFontTx/>
              <a:buNone/>
            </a:pPr>
            <a:r>
              <a:rPr lang="zh-CN" altLang="en-US" sz="2000" dirty="0">
                <a:latin typeface="+mn-ea"/>
              </a:rPr>
              <a:t>    工作量的分配不致于发生人或机械有等待的情形，尤其是重要的工序。</a:t>
            </a:r>
          </a:p>
          <a:p>
            <a:pPr eaLnBrk="1" hangingPunct="1">
              <a:lnSpc>
                <a:spcPct val="150000"/>
              </a:lnSpc>
              <a:buFontTx/>
              <a:buNone/>
            </a:pPr>
            <a:r>
              <a:rPr lang="en-US" altLang="zh-CN" sz="2000" dirty="0">
                <a:latin typeface="+mn-ea"/>
              </a:rPr>
              <a:t>3. </a:t>
            </a:r>
            <a:r>
              <a:rPr lang="zh-CN" altLang="en-US" sz="2000" dirty="0">
                <a:latin typeface="+mn-ea"/>
              </a:rPr>
              <a:t>使日程别（间）的负荷计划变动小</a:t>
            </a:r>
          </a:p>
          <a:p>
            <a:pPr eaLnBrk="1" hangingPunct="1">
              <a:lnSpc>
                <a:spcPct val="150000"/>
              </a:lnSpc>
              <a:buFontTx/>
              <a:buNone/>
            </a:pPr>
            <a:r>
              <a:rPr lang="zh-CN" altLang="en-US" sz="2000" dirty="0">
                <a:latin typeface="+mn-ea"/>
              </a:rPr>
              <a:t>    实际作业中，每日的负荷都会发生变动，为因应日程计划，须考虑可能出现的负荷量的误差。</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77788" y="404664"/>
            <a:ext cx="7772400" cy="503239"/>
          </a:xfrm>
          <a:noFill/>
          <a:ln w="9525">
            <a:noFill/>
            <a:miter lim="800000"/>
            <a:headEnd/>
            <a:tailEnd/>
          </a:ln>
        </p:spPr>
        <p:txBody>
          <a:bodyPr vert="horz" wrap="square" lIns="91427" tIns="45712" rIns="91427" bIns="45712" numCol="1" anchor="ctr" anchorCtr="0" compatLnSpc="1">
            <a:prstTxWarp prst="textNoShape">
              <a:avLst/>
            </a:prstTxWarp>
          </a:bodyPr>
          <a:lstStyle/>
          <a:p>
            <a:pPr algn="ctr"/>
            <a:r>
              <a:rPr lang="zh-CN" altLang="en-US" sz="3200" dirty="0" smtClean="0">
                <a:solidFill>
                  <a:srgbClr val="FF0000"/>
                </a:solidFill>
              </a:rPr>
              <a:t>产能与负荷计划的平衡步骤</a:t>
            </a:r>
          </a:p>
        </p:txBody>
      </p:sp>
      <p:sp>
        <p:nvSpPr>
          <p:cNvPr id="25603" name="Rectangle 3"/>
          <p:cNvSpPr>
            <a:spLocks noGrp="1" noChangeArrowheads="1"/>
          </p:cNvSpPr>
          <p:nvPr>
            <p:ph idx="1"/>
          </p:nvPr>
        </p:nvSpPr>
        <p:spPr>
          <a:xfrm>
            <a:off x="539552" y="1340770"/>
            <a:ext cx="7848872" cy="4537075"/>
          </a:xfrm>
        </p:spPr>
        <p:txBody>
          <a:bodyPr/>
          <a:lstStyle/>
          <a:p>
            <a:pPr eaLnBrk="1" hangingPunct="1">
              <a:lnSpc>
                <a:spcPct val="150000"/>
              </a:lnSpc>
              <a:buFontTx/>
              <a:buNone/>
            </a:pPr>
            <a:r>
              <a:rPr lang="en-US" altLang="zh-CN" sz="2400" dirty="0"/>
              <a:t>1. </a:t>
            </a:r>
            <a:r>
              <a:rPr lang="zh-CN" altLang="en-US" sz="2400" dirty="0"/>
              <a:t>依产品别、制程别计算出负荷需求</a:t>
            </a:r>
          </a:p>
          <a:p>
            <a:pPr eaLnBrk="1" hangingPunct="1">
              <a:lnSpc>
                <a:spcPct val="150000"/>
              </a:lnSpc>
              <a:buFontTx/>
              <a:buNone/>
            </a:pPr>
            <a:r>
              <a:rPr lang="en-US" altLang="zh-CN" sz="2400" dirty="0"/>
              <a:t>2. </a:t>
            </a:r>
            <a:r>
              <a:rPr lang="zh-CN" altLang="en-US" sz="2400" dirty="0"/>
              <a:t>依机械（人员）别、制程别作负荷需求合计</a:t>
            </a:r>
          </a:p>
          <a:p>
            <a:pPr eaLnBrk="1" hangingPunct="1">
              <a:lnSpc>
                <a:spcPct val="150000"/>
              </a:lnSpc>
              <a:buFontTx/>
              <a:buNone/>
            </a:pPr>
            <a:r>
              <a:rPr lang="en-US" altLang="zh-CN" sz="2400" dirty="0"/>
              <a:t>3. </a:t>
            </a:r>
            <a:r>
              <a:rPr lang="zh-CN" altLang="en-US" sz="2400" dirty="0"/>
              <a:t>进行产能、负荷需求的比较、分析</a:t>
            </a:r>
          </a:p>
          <a:p>
            <a:pPr eaLnBrk="1" hangingPunct="1">
              <a:lnSpc>
                <a:spcPct val="150000"/>
              </a:lnSpc>
              <a:buFontTx/>
              <a:buNone/>
            </a:pPr>
            <a:r>
              <a:rPr lang="en-US" altLang="zh-CN" sz="2400" dirty="0"/>
              <a:t>4. </a:t>
            </a:r>
            <a:r>
              <a:rPr lang="zh-CN" altLang="en-US" sz="2400" dirty="0"/>
              <a:t>对产能、负荷需求进行调整，使之一致</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a:xfrm>
            <a:off x="894705" y="438200"/>
            <a:ext cx="7350125" cy="576064"/>
          </a:xfrm>
          <a:noFill/>
          <a:ln/>
        </p:spPr>
        <p:txBody>
          <a:bodyPr/>
          <a:lstStyle/>
          <a:p>
            <a:pPr algn="ctr"/>
            <a:r>
              <a:rPr lang="zh-CN" altLang="en-US" sz="3200" dirty="0">
                <a:solidFill>
                  <a:srgbClr val="FF0000"/>
                </a:solidFill>
              </a:rPr>
              <a:t>产</a:t>
            </a:r>
            <a:r>
              <a:rPr lang="zh-CN" altLang="en-US" sz="3200" dirty="0" smtClean="0">
                <a:solidFill>
                  <a:srgbClr val="FF0000"/>
                </a:solidFill>
              </a:rPr>
              <a:t>能与负荷平衡的</a:t>
            </a:r>
            <a:r>
              <a:rPr lang="zh-CN" altLang="en-US" sz="3200" dirty="0">
                <a:solidFill>
                  <a:srgbClr val="FF0000"/>
                </a:solidFill>
              </a:rPr>
              <a:t>影响因素</a:t>
            </a:r>
          </a:p>
        </p:txBody>
      </p:sp>
      <p:sp>
        <p:nvSpPr>
          <p:cNvPr id="388099" name="Rectangle 3"/>
          <p:cNvSpPr>
            <a:spLocks noGrp="1" noChangeArrowheads="1"/>
          </p:cNvSpPr>
          <p:nvPr>
            <p:ph idx="1"/>
          </p:nvPr>
        </p:nvSpPr>
        <p:spPr>
          <a:xfrm>
            <a:off x="683568" y="1412776"/>
            <a:ext cx="7772400" cy="4114800"/>
          </a:xfrm>
          <a:noFill/>
          <a:ln/>
        </p:spPr>
        <p:txBody>
          <a:bodyPr/>
          <a:lstStyle/>
          <a:p>
            <a:pPr algn="just">
              <a:lnSpc>
                <a:spcPct val="150000"/>
              </a:lnSpc>
              <a:buFont typeface="Wingdings" panose="05000000000000000000" pitchFamily="2" charset="2"/>
              <a:buChar char="Ø"/>
            </a:pPr>
            <a:r>
              <a:rPr lang="zh-CN" altLang="en-US" sz="2400" b="1" dirty="0"/>
              <a:t>物料</a:t>
            </a:r>
            <a:r>
              <a:rPr lang="zh-CN" altLang="en-US" sz="2400" dirty="0"/>
              <a:t>：</a:t>
            </a:r>
            <a:r>
              <a:rPr lang="zh-CN" altLang="en-US" sz="2400" b="1" dirty="0"/>
              <a:t>供应情形、物料搬运方式等</a:t>
            </a:r>
          </a:p>
          <a:p>
            <a:pPr algn="just">
              <a:lnSpc>
                <a:spcPct val="150000"/>
              </a:lnSpc>
              <a:buFont typeface="Wingdings" panose="05000000000000000000" pitchFamily="2" charset="2"/>
              <a:buChar char="Ø"/>
            </a:pPr>
            <a:r>
              <a:rPr lang="zh-CN" altLang="en-US" sz="2400" b="1" dirty="0"/>
              <a:t>制程</a:t>
            </a:r>
            <a:r>
              <a:rPr lang="zh-CN" altLang="en-US" sz="2400" dirty="0"/>
              <a:t>：</a:t>
            </a:r>
            <a:r>
              <a:rPr lang="zh-CN" altLang="en-US" sz="2400" b="1" dirty="0"/>
              <a:t>工厂布置、作业方法、瓶颈现象等</a:t>
            </a:r>
          </a:p>
          <a:p>
            <a:pPr algn="just">
              <a:lnSpc>
                <a:spcPct val="150000"/>
              </a:lnSpc>
              <a:buFont typeface="Wingdings" panose="05000000000000000000" pitchFamily="2" charset="2"/>
              <a:buChar char="Ø"/>
            </a:pPr>
            <a:r>
              <a:rPr lang="zh-CN" altLang="en-US" sz="2400" b="1" dirty="0"/>
              <a:t>设备</a:t>
            </a:r>
            <a:r>
              <a:rPr lang="zh-CN" altLang="en-US" sz="2400" dirty="0"/>
              <a:t>：</a:t>
            </a:r>
            <a:r>
              <a:rPr lang="zh-CN" altLang="en-US" sz="2400" b="1" dirty="0"/>
              <a:t>维护工作安排、故障频率等</a:t>
            </a:r>
          </a:p>
          <a:p>
            <a:pPr algn="just">
              <a:lnSpc>
                <a:spcPct val="150000"/>
              </a:lnSpc>
              <a:buFont typeface="Wingdings" panose="05000000000000000000" pitchFamily="2" charset="2"/>
              <a:buChar char="Ø"/>
            </a:pPr>
            <a:r>
              <a:rPr lang="zh-CN" altLang="en-US" sz="2400" b="1" dirty="0"/>
              <a:t>品质</a:t>
            </a:r>
            <a:r>
              <a:rPr lang="zh-CN" altLang="en-US" sz="2400" dirty="0"/>
              <a:t>：</a:t>
            </a:r>
            <a:r>
              <a:rPr lang="zh-CN" altLang="en-US" sz="2400" b="1" dirty="0"/>
              <a:t>不良率、报废率等</a:t>
            </a:r>
          </a:p>
          <a:p>
            <a:pPr algn="just">
              <a:lnSpc>
                <a:spcPct val="150000"/>
              </a:lnSpc>
              <a:buFont typeface="Wingdings" panose="05000000000000000000" pitchFamily="2" charset="2"/>
              <a:buChar char="Ø"/>
            </a:pPr>
            <a:r>
              <a:rPr lang="zh-CN" altLang="en-US" sz="2400" b="1" dirty="0"/>
              <a:t>其他</a:t>
            </a:r>
            <a:r>
              <a:rPr lang="zh-CN" altLang="en-US" sz="2400" dirty="0"/>
              <a:t>：</a:t>
            </a:r>
            <a:r>
              <a:rPr lang="zh-CN" altLang="en-US" sz="2400" b="1" dirty="0"/>
              <a:t>准备时间、工作环境、效率等</a:t>
            </a:r>
          </a:p>
          <a:p>
            <a:pPr>
              <a:lnSpc>
                <a:spcPct val="150000"/>
              </a:lnSpc>
              <a:buFont typeface="Wingdings" panose="05000000000000000000" pitchFamily="2" charset="2"/>
              <a:buChar char="Ø"/>
            </a:pPr>
            <a:endParaRPr lang="en-US" altLang="zh-CN" sz="2400" b="1" dirty="0"/>
          </a:p>
        </p:txBody>
      </p:sp>
      <p:sp>
        <p:nvSpPr>
          <p:cNvPr id="5" name="灯片编号占位符 4"/>
          <p:cNvSpPr>
            <a:spLocks noGrp="1"/>
          </p:cNvSpPr>
          <p:nvPr>
            <p:ph type="sldNum" sz="quarter" idx="4"/>
          </p:nvPr>
        </p:nvSpPr>
        <p:spPr>
          <a:xfrm>
            <a:off x="6553200" y="6324600"/>
            <a:ext cx="1905000" cy="457200"/>
          </a:xfrm>
          <a:prstGeom prst="rect">
            <a:avLst/>
          </a:prstGeom>
        </p:spPr>
        <p:txBody>
          <a:bodyPr/>
          <a:lstStyle/>
          <a:p>
            <a:fld id="{0CA2B79B-F6D1-483F-96D6-DAEA531F3ACB}" type="slidenum">
              <a:rPr lang="zh-TW" altLang="en-US"/>
              <a:pPr/>
              <a:t>36</a:t>
            </a:fld>
            <a:endParaRPr lang="en-US" altLang="zh-TW"/>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50984" y="1323156"/>
            <a:ext cx="2364832"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l"/>
            <a:r>
              <a:rPr lang="zh-CN" altLang="en-US" sz="2400" dirty="0">
                <a:latin typeface="微软雅黑" pitchFamily="34" charset="-122"/>
                <a:ea typeface="微软雅黑" pitchFamily="34" charset="-122"/>
              </a:rPr>
              <a:t>销售部门的夙愿</a:t>
            </a:r>
            <a:endParaRPr lang="en-US" altLang="zh-CN" sz="2400" dirty="0">
              <a:latin typeface="微软雅黑" pitchFamily="34" charset="-122"/>
              <a:ea typeface="微软雅黑" pitchFamily="34" charset="-122"/>
            </a:endParaRPr>
          </a:p>
        </p:txBody>
      </p:sp>
      <p:sp>
        <p:nvSpPr>
          <p:cNvPr id="9" name="TextBox 8"/>
          <p:cNvSpPr txBox="1"/>
          <p:nvPr/>
        </p:nvSpPr>
        <p:spPr>
          <a:xfrm>
            <a:off x="3341078" y="1323156"/>
            <a:ext cx="2383051"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l"/>
            <a:r>
              <a:rPr lang="zh-CN" altLang="en-US" sz="2400" dirty="0">
                <a:latin typeface="微软雅黑" pitchFamily="34" charset="-122"/>
                <a:ea typeface="微软雅黑" pitchFamily="34" charset="-122"/>
              </a:rPr>
              <a:t>生产部门的夙愿</a:t>
            </a:r>
            <a:endParaRPr lang="en-US" altLang="zh-CN" sz="2400" dirty="0">
              <a:latin typeface="微软雅黑" pitchFamily="34" charset="-122"/>
              <a:ea typeface="微软雅黑" pitchFamily="34" charset="-122"/>
            </a:endParaRPr>
          </a:p>
        </p:txBody>
      </p:sp>
      <p:sp>
        <p:nvSpPr>
          <p:cNvPr id="10" name="TextBox 9"/>
          <p:cNvSpPr txBox="1"/>
          <p:nvPr/>
        </p:nvSpPr>
        <p:spPr>
          <a:xfrm>
            <a:off x="6131173" y="1367606"/>
            <a:ext cx="2329261"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l"/>
            <a:r>
              <a:rPr lang="zh-CN" altLang="en-US" sz="2400" dirty="0">
                <a:latin typeface="微软雅黑" pitchFamily="34" charset="-122"/>
                <a:ea typeface="微软雅黑" pitchFamily="34" charset="-122"/>
              </a:rPr>
              <a:t>高层管理的夙愿</a:t>
            </a:r>
            <a:endParaRPr lang="en-US" altLang="zh-CN" sz="2400" dirty="0">
              <a:latin typeface="微软雅黑" pitchFamily="34" charset="-122"/>
              <a:ea typeface="微软雅黑" pitchFamily="34" charset="-122"/>
            </a:endParaRPr>
          </a:p>
        </p:txBody>
      </p:sp>
      <p:sp>
        <p:nvSpPr>
          <p:cNvPr id="12" name="TextBox 11"/>
          <p:cNvSpPr txBox="1"/>
          <p:nvPr/>
        </p:nvSpPr>
        <p:spPr>
          <a:xfrm>
            <a:off x="1362299" y="318652"/>
            <a:ext cx="6438451" cy="584775"/>
          </a:xfrm>
          <a:prstGeom prst="rect">
            <a:avLst/>
          </a:prstGeom>
          <a:noFill/>
        </p:spPr>
        <p:txBody>
          <a:bodyPr wrap="square" rtlCol="0">
            <a:spAutoFit/>
          </a:bodyPr>
          <a:lstStyle/>
          <a:p>
            <a:pPr algn="ctr"/>
            <a:r>
              <a:rPr lang="zh-CN" altLang="en-US" sz="3200" b="1" dirty="0">
                <a:solidFill>
                  <a:srgbClr val="FF0000"/>
                </a:solidFill>
                <a:latin typeface="微软雅黑" pitchFamily="34" charset="-122"/>
                <a:ea typeface="微软雅黑" pitchFamily="34" charset="-122"/>
              </a:rPr>
              <a:t>为什么要建立产销协同制度</a:t>
            </a:r>
          </a:p>
        </p:txBody>
      </p:sp>
      <p:sp>
        <p:nvSpPr>
          <p:cNvPr id="13" name="圆角矩形 12"/>
          <p:cNvSpPr/>
          <p:nvPr/>
        </p:nvSpPr>
        <p:spPr>
          <a:xfrm>
            <a:off x="509955" y="1856550"/>
            <a:ext cx="2405863" cy="3778251"/>
          </a:xfrm>
          <a:prstGeom prst="roundRect">
            <a:avLst/>
          </a:prstGeom>
          <a:solidFill>
            <a:srgbClr val="00B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150000"/>
              </a:lnSpc>
              <a:buFont typeface="Wingdings" pitchFamily="2" charset="2"/>
              <a:buChar char="Ø"/>
            </a:pPr>
            <a:r>
              <a:rPr lang="zh-CN" altLang="en-US" b="1" dirty="0">
                <a:latin typeface="微软雅黑" pitchFamily="34" charset="-122"/>
                <a:ea typeface="微软雅黑" pitchFamily="34" charset="-122"/>
              </a:rPr>
              <a:t>最好备有足够的存货，可以随时应对订单需求</a:t>
            </a:r>
            <a:endParaRPr lang="en-US" altLang="zh-CN" b="1" dirty="0">
              <a:latin typeface="微软雅黑" pitchFamily="34" charset="-122"/>
              <a:ea typeface="微软雅黑" pitchFamily="34" charset="-122"/>
            </a:endParaRPr>
          </a:p>
          <a:p>
            <a:pPr algn="l">
              <a:lnSpc>
                <a:spcPct val="150000"/>
              </a:lnSpc>
              <a:buFont typeface="Wingdings" pitchFamily="2" charset="2"/>
              <a:buChar char="Ø"/>
            </a:pPr>
            <a:r>
              <a:rPr lang="zh-CN" altLang="en-US" b="1" dirty="0">
                <a:latin typeface="微软雅黑" pitchFamily="34" charset="-122"/>
                <a:ea typeface="微软雅黑" pitchFamily="34" charset="-122"/>
              </a:rPr>
              <a:t>由于客户是上帝，生产部门最好“无条件”配合</a:t>
            </a:r>
            <a:endParaRPr lang="en-US" altLang="zh-CN" b="1" dirty="0">
              <a:latin typeface="微软雅黑" pitchFamily="34" charset="-122"/>
              <a:ea typeface="微软雅黑" pitchFamily="34" charset="-122"/>
            </a:endParaRPr>
          </a:p>
          <a:p>
            <a:pPr algn="l">
              <a:lnSpc>
                <a:spcPct val="150000"/>
              </a:lnSpc>
              <a:buFont typeface="Wingdings" pitchFamily="2" charset="2"/>
              <a:buChar char="Ø"/>
            </a:pPr>
            <a:r>
              <a:rPr lang="zh-CN" altLang="en-US" b="1" dirty="0">
                <a:latin typeface="微软雅黑" pitchFamily="34" charset="-122"/>
                <a:ea typeface="微软雅黑" pitchFamily="34" charset="-122"/>
              </a:rPr>
              <a:t>随时应付客户紧急插单与订单变更</a:t>
            </a:r>
            <a:endParaRPr lang="en-US" altLang="zh-CN" b="1" dirty="0">
              <a:latin typeface="微软雅黑" pitchFamily="34" charset="-122"/>
              <a:ea typeface="微软雅黑" pitchFamily="34" charset="-122"/>
            </a:endParaRPr>
          </a:p>
        </p:txBody>
      </p:sp>
      <p:sp>
        <p:nvSpPr>
          <p:cNvPr id="14" name="圆角矩形 13"/>
          <p:cNvSpPr/>
          <p:nvPr/>
        </p:nvSpPr>
        <p:spPr>
          <a:xfrm>
            <a:off x="3313366" y="1856550"/>
            <a:ext cx="2338755" cy="3778251"/>
          </a:xfrm>
          <a:prstGeom prst="roundRect">
            <a:avLst/>
          </a:prstGeom>
          <a:solidFill>
            <a:srgbClr val="7030A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150000"/>
              </a:lnSpc>
              <a:buFont typeface="Wingdings" pitchFamily="2" charset="2"/>
              <a:buChar char="Ø"/>
            </a:pPr>
            <a:r>
              <a:rPr lang="zh-CN" altLang="en-US" b="1" dirty="0">
                <a:latin typeface="微软雅黑" pitchFamily="34" charset="-122"/>
                <a:ea typeface="微软雅黑" pitchFamily="34" charset="-122"/>
              </a:rPr>
              <a:t>以经济批量以上的批量投产</a:t>
            </a:r>
            <a:endParaRPr lang="en-US" altLang="zh-CN" b="1" dirty="0">
              <a:latin typeface="微软雅黑" pitchFamily="34" charset="-122"/>
              <a:ea typeface="微软雅黑" pitchFamily="34" charset="-122"/>
            </a:endParaRPr>
          </a:p>
          <a:p>
            <a:pPr algn="l">
              <a:lnSpc>
                <a:spcPct val="150000"/>
              </a:lnSpc>
              <a:buFont typeface="Wingdings" pitchFamily="2" charset="2"/>
              <a:buChar char="Ø"/>
            </a:pPr>
            <a:r>
              <a:rPr lang="zh-CN" altLang="en-US" b="1" dirty="0">
                <a:latin typeface="微软雅黑" pitchFamily="34" charset="-122"/>
                <a:ea typeface="微软雅黑" pitchFamily="34" charset="-122"/>
              </a:rPr>
              <a:t>尽量使生产需求提早确立，以利生产和物料准备</a:t>
            </a:r>
            <a:endParaRPr lang="en-US" altLang="zh-CN" b="1" dirty="0">
              <a:latin typeface="微软雅黑" pitchFamily="34" charset="-122"/>
              <a:ea typeface="微软雅黑" pitchFamily="34" charset="-122"/>
            </a:endParaRPr>
          </a:p>
          <a:p>
            <a:pPr algn="l">
              <a:lnSpc>
                <a:spcPct val="150000"/>
              </a:lnSpc>
              <a:buFont typeface="Wingdings" pitchFamily="2" charset="2"/>
              <a:buChar char="Ø"/>
            </a:pPr>
            <a:r>
              <a:rPr lang="zh-CN" altLang="en-US" b="1" dirty="0">
                <a:latin typeface="微软雅黑" pitchFamily="34" charset="-122"/>
                <a:ea typeface="微软雅黑" pitchFamily="34" charset="-122"/>
              </a:rPr>
              <a:t>尽可能使生产线稳定，不要过多因订单而临时变化</a:t>
            </a:r>
          </a:p>
        </p:txBody>
      </p:sp>
      <p:sp>
        <p:nvSpPr>
          <p:cNvPr id="16" name="圆角矩形 15"/>
          <p:cNvSpPr/>
          <p:nvPr/>
        </p:nvSpPr>
        <p:spPr>
          <a:xfrm>
            <a:off x="6150642" y="1901001"/>
            <a:ext cx="2237225" cy="3778251"/>
          </a:xfrm>
          <a:prstGeom prst="roundRect">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150000"/>
              </a:lnSpc>
              <a:buFont typeface="Wingdings" pitchFamily="2" charset="2"/>
              <a:buChar char="Ø"/>
            </a:pPr>
            <a:r>
              <a:rPr lang="zh-CN" altLang="en-US" b="1" dirty="0">
                <a:latin typeface="微软雅黑" pitchFamily="34" charset="-122"/>
                <a:ea typeface="微软雅黑" pitchFamily="34" charset="-122"/>
              </a:rPr>
              <a:t>尽可能增加产销业绩，降低生产成本</a:t>
            </a:r>
            <a:endParaRPr lang="en-US" altLang="zh-CN" b="1" dirty="0">
              <a:latin typeface="微软雅黑" pitchFamily="34" charset="-122"/>
              <a:ea typeface="微软雅黑" pitchFamily="34" charset="-122"/>
            </a:endParaRPr>
          </a:p>
          <a:p>
            <a:pPr algn="l">
              <a:lnSpc>
                <a:spcPct val="150000"/>
              </a:lnSpc>
              <a:buFont typeface="Wingdings" pitchFamily="2" charset="2"/>
              <a:buChar char="Ø"/>
            </a:pPr>
            <a:r>
              <a:rPr lang="zh-CN" altLang="en-US" b="1" dirty="0">
                <a:latin typeface="微软雅黑" pitchFamily="34" charset="-122"/>
                <a:ea typeface="微软雅黑" pitchFamily="34" charset="-122"/>
              </a:rPr>
              <a:t>尽可能控制库存，避免经营风险</a:t>
            </a:r>
          </a:p>
        </p:txBody>
      </p:sp>
      <p:sp>
        <p:nvSpPr>
          <p:cNvPr id="17" name="左右箭头 16"/>
          <p:cNvSpPr/>
          <p:nvPr/>
        </p:nvSpPr>
        <p:spPr>
          <a:xfrm>
            <a:off x="750039" y="5229201"/>
            <a:ext cx="7549663" cy="999476"/>
          </a:xfrm>
          <a:prstGeom prst="leftRightArrow">
            <a:avLst/>
          </a:prstGeom>
          <a:solidFill>
            <a:srgbClr val="FF3300"/>
          </a:soli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itchFamily="34" charset="-122"/>
                <a:ea typeface="微软雅黑" pitchFamily="34" charset="-122"/>
              </a:rPr>
              <a:t>计划：承上启下    平衡与协调</a:t>
            </a:r>
          </a:p>
        </p:txBody>
      </p:sp>
      <p:sp>
        <p:nvSpPr>
          <p:cNvPr id="11" name="灯片编号占位符 10"/>
          <p:cNvSpPr>
            <a:spLocks noGrp="1"/>
          </p:cNvSpPr>
          <p:nvPr>
            <p:ph type="sldNum" sz="quarter" idx="4"/>
          </p:nvPr>
        </p:nvSpPr>
        <p:spPr/>
        <p:txBody>
          <a:bodyPr/>
          <a:lstStyle/>
          <a:p>
            <a:fld id="{8BA16DCC-C50E-4AD5-94C9-747C0058B3E1}" type="slidenum">
              <a:rPr lang="zh-CN" altLang="en-US" smtClean="0"/>
              <a:pPr/>
              <a:t>37</a:t>
            </a:fld>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strVal val="#ppt_w*0.70"/>
                                          </p:val>
                                        </p:tav>
                                        <p:tav tm="100000">
                                          <p:val>
                                            <p:strVal val="#ppt_w"/>
                                          </p:val>
                                        </p:tav>
                                      </p:tavLst>
                                    </p:anim>
                                    <p:anim calcmode="lin" valueType="num">
                                      <p:cBhvr>
                                        <p:cTn id="23" dur="1000" fill="hold"/>
                                        <p:tgtEl>
                                          <p:spTgt spid="17"/>
                                        </p:tgtEl>
                                        <p:attrNameLst>
                                          <p:attrName>ppt_h</p:attrName>
                                        </p:attrNameLst>
                                      </p:cBhvr>
                                      <p:tavLst>
                                        <p:tav tm="0">
                                          <p:val>
                                            <p:strVal val="#ppt_h"/>
                                          </p:val>
                                        </p:tav>
                                        <p:tav tm="100000">
                                          <p:val>
                                            <p:strVal val="#ppt_h"/>
                                          </p:val>
                                        </p:tav>
                                      </p:tavLst>
                                    </p:anim>
                                    <p:animEffect transition="in" filter="fade">
                                      <p:cBhvr>
                                        <p:cTn id="2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P spid="1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5"/>
          <p:cNvSpPr>
            <a:spLocks noGrp="1" noChangeArrowheads="1"/>
          </p:cNvSpPr>
          <p:nvPr>
            <p:ph type="title"/>
          </p:nvPr>
        </p:nvSpPr>
        <p:spPr>
          <a:xfrm>
            <a:off x="484740" y="332656"/>
            <a:ext cx="8232531" cy="576064"/>
          </a:xfrm>
        </p:spPr>
        <p:txBody>
          <a:bodyPr/>
          <a:lstStyle/>
          <a:p>
            <a:pPr algn="ctr"/>
            <a:r>
              <a:rPr lang="zh-CN" altLang="en-US" sz="3200" dirty="0" smtClean="0">
                <a:solidFill>
                  <a:srgbClr val="FF0000"/>
                </a:solidFill>
              </a:rPr>
              <a:t>产销平衡会</a:t>
            </a:r>
            <a:endParaRPr lang="zh-CN" altLang="en-US" sz="3200" dirty="0">
              <a:solidFill>
                <a:srgbClr val="FF0000"/>
              </a:solidFill>
            </a:endParaRPr>
          </a:p>
        </p:txBody>
      </p:sp>
      <p:sp>
        <p:nvSpPr>
          <p:cNvPr id="739331" name="Rectangle 3"/>
          <p:cNvSpPr>
            <a:spLocks noGrp="1" noChangeArrowheads="1"/>
          </p:cNvSpPr>
          <p:nvPr>
            <p:ph idx="1"/>
          </p:nvPr>
        </p:nvSpPr>
        <p:spPr>
          <a:xfrm>
            <a:off x="395536" y="1506400"/>
            <a:ext cx="8300789" cy="4658904"/>
          </a:xfrm>
          <a:ln/>
        </p:spPr>
        <p:txBody>
          <a:bodyPr/>
          <a:lstStyle/>
          <a:p>
            <a:pPr>
              <a:lnSpc>
                <a:spcPct val="150000"/>
              </a:lnSpc>
              <a:buFont typeface="Wingdings" panose="05000000000000000000" pitchFamily="2" charset="2"/>
              <a:buChar char="Ø"/>
            </a:pPr>
            <a:r>
              <a:rPr lang="zh-CN" altLang="en-US" sz="2400" dirty="0"/>
              <a:t>明确的产销组织与部门间的沟通、协调</a:t>
            </a:r>
          </a:p>
          <a:p>
            <a:pPr lvl="1">
              <a:lnSpc>
                <a:spcPct val="150000"/>
              </a:lnSpc>
            </a:pPr>
            <a:r>
              <a:rPr lang="zh-CN" altLang="en-US" sz="2000" dirty="0"/>
              <a:t>产销链接管理的目的是兼顾销售与生产的平衡。企业产销组织的规划应具弹性，着眼点是交期准时及品质稳定，以提升市场竞争能力</a:t>
            </a:r>
          </a:p>
          <a:p>
            <a:pPr lvl="1">
              <a:lnSpc>
                <a:spcPct val="150000"/>
              </a:lnSpc>
            </a:pPr>
            <a:r>
              <a:rPr lang="zh-CN" altLang="en-US" sz="2000" dirty="0"/>
              <a:t>订单的协调过程即各相关部门分担各自责任的过程，通过对订单进行评审，即全面的产销管理，以确保交期、品质</a:t>
            </a:r>
            <a:endParaRPr lang="en-US" altLang="zh-CN" sz="2000" dirty="0"/>
          </a:p>
          <a:p>
            <a:pPr>
              <a:lnSpc>
                <a:spcPct val="150000"/>
              </a:lnSpc>
              <a:buFont typeface="Wingdings" panose="05000000000000000000" pitchFamily="2" charset="2"/>
              <a:buChar char="Ø"/>
            </a:pPr>
            <a:r>
              <a:rPr lang="zh-CN" altLang="en-US" sz="2400" dirty="0"/>
              <a:t>销售计划、生产计划、出货计划的协调</a:t>
            </a:r>
          </a:p>
          <a:p>
            <a:pPr lvl="1">
              <a:lnSpc>
                <a:spcPct val="150000"/>
              </a:lnSpc>
            </a:pPr>
            <a:r>
              <a:rPr lang="zh-CN" altLang="en-US" sz="2000" dirty="0"/>
              <a:t>企业应依本身的经营方针，做有效的产销平衡，拟定综合性的产销计划，以为销售、生产、制造等部门拟定计划的依据，使各项计划同企业经营配合又相互步调一致</a:t>
            </a:r>
          </a:p>
          <a:p>
            <a:pPr lvl="1">
              <a:lnSpc>
                <a:spcPct val="150000"/>
              </a:lnSpc>
            </a:pPr>
            <a:endParaRPr lang="zh-CN" altLang="en-US" sz="2000" dirty="0"/>
          </a:p>
        </p:txBody>
      </p:sp>
      <p:sp>
        <p:nvSpPr>
          <p:cNvPr id="5" name="灯片编号占位符 5"/>
          <p:cNvSpPr>
            <a:spLocks noGrp="1"/>
          </p:cNvSpPr>
          <p:nvPr>
            <p:ph type="sldNum" sz="quarter" idx="4"/>
          </p:nvPr>
        </p:nvSpPr>
        <p:spPr/>
        <p:txBody>
          <a:bodyPr/>
          <a:lstStyle/>
          <a:p>
            <a:fld id="{E7D29956-382D-42AF-B95B-0BE532E12836}" type="slidenum">
              <a:rPr lang="zh-CN" altLang="en-US"/>
              <a:pPr/>
              <a:t>38</a:t>
            </a:fld>
            <a:endParaRPr lang="zh-CN" altLang="en-US"/>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sz="3200" dirty="0" smtClean="0">
                <a:solidFill>
                  <a:srgbClr val="FF0000"/>
                </a:solidFill>
              </a:rPr>
              <a:t>生产布局的定义</a:t>
            </a:r>
            <a:endParaRPr lang="zh-CN" altLang="en-US" sz="3200" dirty="0">
              <a:solidFill>
                <a:srgbClr val="FF0000"/>
              </a:solidFill>
            </a:endParaRPr>
          </a:p>
        </p:txBody>
      </p:sp>
      <p:sp>
        <p:nvSpPr>
          <p:cNvPr id="3" name="内容占位符 2"/>
          <p:cNvSpPr>
            <a:spLocks noGrp="1"/>
          </p:cNvSpPr>
          <p:nvPr>
            <p:ph idx="1"/>
          </p:nvPr>
        </p:nvSpPr>
        <p:spPr>
          <a:xfrm>
            <a:off x="466725" y="1604435"/>
            <a:ext cx="8229600" cy="1104486"/>
          </a:xfrm>
        </p:spPr>
        <p:txBody>
          <a:bodyPr/>
          <a:lstStyle/>
          <a:p>
            <a:pPr marL="0" indent="0" algn="just">
              <a:lnSpc>
                <a:spcPct val="150000"/>
              </a:lnSpc>
              <a:buNone/>
            </a:pPr>
            <a:r>
              <a:rPr lang="zh-CN" altLang="en-US" sz="2000" b="1" dirty="0" smtClean="0">
                <a:latin typeface="+mn-ea"/>
              </a:rPr>
              <a:t>布局（</a:t>
            </a:r>
            <a:r>
              <a:rPr lang="en-US" altLang="zh-CN" sz="2000" b="1" dirty="0" smtClean="0">
                <a:latin typeface="+mn-ea"/>
              </a:rPr>
              <a:t>Layout</a:t>
            </a:r>
            <a:r>
              <a:rPr lang="zh-CN" altLang="en-US" sz="2000" b="1" dirty="0" smtClean="0">
                <a:latin typeface="+mn-ea"/>
              </a:rPr>
              <a:t>）是一个组织为实现其工作目标、效益最大化，而对其工艺、部门、设施、设备和工作区域进行的规划和实际定位、定置。</a:t>
            </a:r>
            <a:endParaRPr lang="zh-CN" altLang="en-US" sz="2000" b="1" dirty="0">
              <a:latin typeface="+mn-ea"/>
            </a:endParaRPr>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39</a:t>
            </a:fld>
            <a:endParaRPr lang="zh-CN" altLang="en-US" dirty="0"/>
          </a:p>
        </p:txBody>
      </p:sp>
      <p:pic>
        <p:nvPicPr>
          <p:cNvPr id="5" name="图片 4"/>
          <p:cNvPicPr>
            <a:picLocks noChangeAspect="1"/>
          </p:cNvPicPr>
          <p:nvPr/>
        </p:nvPicPr>
        <p:blipFill rotWithShape="1">
          <a:blip r:embed="rId2"/>
          <a:srcRect l="28417" t="51562" r="35611" b="21453"/>
          <a:stretch/>
        </p:blipFill>
        <p:spPr>
          <a:xfrm>
            <a:off x="497185" y="2891587"/>
            <a:ext cx="7940749" cy="3312367"/>
          </a:xfrm>
          <a:prstGeom prst="rect">
            <a:avLst/>
          </a:prstGeom>
        </p:spPr>
      </p:pic>
    </p:spTree>
    <p:extLst>
      <p:ext uri="{BB962C8B-B14F-4D97-AF65-F5344CB8AC3E}">
        <p14:creationId xmlns:p14="http://schemas.microsoft.com/office/powerpoint/2010/main" val="84151044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zh-CN" altLang="en-US" b="0">
                <a:latin typeface="微软雅黑" panose="020B0503020204020204" pitchFamily="34" charset="-122"/>
              </a:rPr>
              <a:t>课程结构  </a:t>
            </a:r>
            <a:r>
              <a:rPr lang="en-US" altLang="zh-CN" b="0">
                <a:ea typeface="黑体" panose="02010609060101010101" pitchFamily="49" charset="-122"/>
              </a:rPr>
              <a:t>Lecturer Instructors</a:t>
            </a:r>
          </a:p>
        </p:txBody>
      </p:sp>
      <p:sp>
        <p:nvSpPr>
          <p:cNvPr id="6147" name="椭圆 42"/>
          <p:cNvSpPr>
            <a:spLocks noChangeArrowheads="1"/>
          </p:cNvSpPr>
          <p:nvPr/>
        </p:nvSpPr>
        <p:spPr bwMode="auto">
          <a:xfrm>
            <a:off x="109543" y="2278068"/>
            <a:ext cx="3116263" cy="3116263"/>
          </a:xfrm>
          <a:prstGeom prst="ellipse">
            <a:avLst/>
          </a:prstGeom>
          <a:solidFill>
            <a:srgbClr val="83B02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1" tIns="46991" rIns="90171" bIns="46991"/>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fontAlgn="base">
              <a:spcBef>
                <a:spcPct val="0"/>
              </a:spcBef>
              <a:spcAft>
                <a:spcPct val="0"/>
              </a:spcAft>
              <a:buFont typeface="Arial" panose="020B0604020202020204" pitchFamily="34" charset="0"/>
              <a:buNone/>
            </a:pPr>
            <a:endParaRPr lang="zh-CN" altLang="en-US">
              <a:solidFill>
                <a:srgbClr val="000000"/>
              </a:solidFill>
              <a:latin typeface="Calibri" panose="020F0502020204030204" pitchFamily="34" charset="0"/>
              <a:ea typeface="方正姚体" panose="02010601030101010101" pitchFamily="2" charset="-122"/>
            </a:endParaRPr>
          </a:p>
        </p:txBody>
      </p:sp>
      <p:sp>
        <p:nvSpPr>
          <p:cNvPr id="6148" name="椭圆 43"/>
          <p:cNvSpPr>
            <a:spLocks noChangeArrowheads="1"/>
          </p:cNvSpPr>
          <p:nvPr/>
        </p:nvSpPr>
        <p:spPr bwMode="auto">
          <a:xfrm>
            <a:off x="352425" y="2533653"/>
            <a:ext cx="2641600" cy="2640013"/>
          </a:xfrm>
          <a:prstGeom prst="ellipse">
            <a:avLst/>
          </a:prstGeom>
          <a:solidFill>
            <a:srgbClr val="FF99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1" tIns="46991" rIns="90171" bIns="46991"/>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fontAlgn="base">
              <a:spcBef>
                <a:spcPct val="0"/>
              </a:spcBef>
              <a:spcAft>
                <a:spcPct val="0"/>
              </a:spcAft>
              <a:buFont typeface="Arial" panose="020B0604020202020204" pitchFamily="34" charset="0"/>
              <a:buNone/>
            </a:pPr>
            <a:endParaRPr lang="zh-CN" altLang="en-US">
              <a:solidFill>
                <a:srgbClr val="000000"/>
              </a:solidFill>
              <a:latin typeface="Calibri" panose="020F0502020204030204" pitchFamily="34" charset="0"/>
              <a:ea typeface="方正姚体" panose="02010601030101010101" pitchFamily="2" charset="-122"/>
            </a:endParaRPr>
          </a:p>
        </p:txBody>
      </p:sp>
      <p:sp>
        <p:nvSpPr>
          <p:cNvPr id="6149" name="矩形 30"/>
          <p:cNvSpPr>
            <a:spLocks noChangeArrowheads="1"/>
          </p:cNvSpPr>
          <p:nvPr/>
        </p:nvSpPr>
        <p:spPr bwMode="auto">
          <a:xfrm>
            <a:off x="3594102" y="4438652"/>
            <a:ext cx="490539" cy="877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fontAlgn="base">
              <a:lnSpc>
                <a:spcPct val="150000"/>
              </a:lnSpc>
              <a:spcBef>
                <a:spcPct val="0"/>
              </a:spcBef>
              <a:spcAft>
                <a:spcPct val="0"/>
              </a:spcAft>
              <a:buFont typeface="Arial" panose="020B0604020202020204" pitchFamily="34" charset="0"/>
              <a:buNone/>
            </a:pPr>
            <a:r>
              <a:rPr lang="en-US" altLang="zh-CN" sz="3400" b="1">
                <a:solidFill>
                  <a:srgbClr val="FFFFFF"/>
                </a:solidFill>
                <a:latin typeface="Calibri" panose="020F0502020204030204" pitchFamily="34" charset="0"/>
                <a:ea typeface="微软雅黑" panose="020B0503020204020204" pitchFamily="34" charset="-122"/>
              </a:rPr>
              <a:t>5</a:t>
            </a:r>
          </a:p>
        </p:txBody>
      </p:sp>
      <p:sp>
        <p:nvSpPr>
          <p:cNvPr id="6150" name="椭圆 105"/>
          <p:cNvSpPr>
            <a:spLocks noChangeArrowheads="1"/>
          </p:cNvSpPr>
          <p:nvPr/>
        </p:nvSpPr>
        <p:spPr bwMode="auto">
          <a:xfrm>
            <a:off x="461970" y="2638431"/>
            <a:ext cx="2416175" cy="2416175"/>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fontAlgn="base">
              <a:spcBef>
                <a:spcPct val="0"/>
              </a:spcBef>
              <a:spcAft>
                <a:spcPct val="0"/>
              </a:spcAft>
              <a:buFont typeface="Arial" panose="020B0604020202020204" pitchFamily="34" charset="0"/>
              <a:buNone/>
            </a:pPr>
            <a:endParaRPr lang="zh-CN" altLang="en-US">
              <a:solidFill>
                <a:srgbClr val="000000"/>
              </a:solidFill>
              <a:latin typeface="Calibri" panose="020F0502020204030204" pitchFamily="34" charset="0"/>
              <a:ea typeface="方正姚体" panose="02010601030101010101" pitchFamily="2" charset="-122"/>
            </a:endParaRPr>
          </a:p>
        </p:txBody>
      </p:sp>
      <p:pic>
        <p:nvPicPr>
          <p:cNvPr id="6151" name="图片 92" descr="bji0140_0045.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034" t="3751" r="5373" b="7603"/>
          <a:stretch>
            <a:fillRect/>
          </a:stretch>
        </p:blipFill>
        <p:spPr bwMode="auto">
          <a:xfrm>
            <a:off x="965205" y="2782888"/>
            <a:ext cx="1358900" cy="1941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52" name="Rectangle 8"/>
          <p:cNvSpPr>
            <a:spLocks noChangeArrowheads="1"/>
          </p:cNvSpPr>
          <p:nvPr/>
        </p:nvSpPr>
        <p:spPr bwMode="auto">
          <a:xfrm>
            <a:off x="2583747" y="2187418"/>
            <a:ext cx="6407151" cy="360363"/>
          </a:xfrm>
          <a:prstGeom prst="rect">
            <a:avLst/>
          </a:prstGeom>
          <a:solidFill>
            <a:srgbClr val="E2DEE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ea typeface="宋体" panose="02010600030101010101" pitchFamily="2" charset="-122"/>
            </a:endParaRPr>
          </a:p>
        </p:txBody>
      </p:sp>
      <p:sp>
        <p:nvSpPr>
          <p:cNvPr id="6153" name="Oval 9"/>
          <p:cNvSpPr>
            <a:spLocks noChangeArrowheads="1"/>
          </p:cNvSpPr>
          <p:nvPr/>
        </p:nvSpPr>
        <p:spPr bwMode="auto">
          <a:xfrm>
            <a:off x="2512305" y="2112805"/>
            <a:ext cx="503237" cy="503237"/>
          </a:xfrm>
          <a:prstGeom prst="ellipse">
            <a:avLst/>
          </a:prstGeom>
          <a:solidFill>
            <a:srgbClr val="FF9900"/>
          </a:solidFill>
          <a:ln w="63500" cap="flat" cmpd="sng">
            <a:solidFill>
              <a:srgbClr val="83B02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ea typeface="宋体" panose="02010600030101010101" pitchFamily="2" charset="-122"/>
            </a:endParaRPr>
          </a:p>
        </p:txBody>
      </p:sp>
      <p:sp>
        <p:nvSpPr>
          <p:cNvPr id="6154" name="Text Box 10"/>
          <p:cNvSpPr txBox="1">
            <a:spLocks noChangeArrowheads="1"/>
          </p:cNvSpPr>
          <p:nvPr/>
        </p:nvSpPr>
        <p:spPr bwMode="auto">
          <a:xfrm>
            <a:off x="2564694" y="2057246"/>
            <a:ext cx="3095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buFont typeface="Arial" panose="020B0604020202020204" pitchFamily="34" charset="0"/>
              <a:buNone/>
            </a:pPr>
            <a:r>
              <a:rPr lang="zh-CN" altLang="en-US" sz="3200" b="1">
                <a:solidFill>
                  <a:srgbClr val="FFFFFF"/>
                </a:solidFill>
                <a:latin typeface="Calibri" panose="020F0502020204030204" pitchFamily="34" charset="0"/>
                <a:ea typeface="方正综艺简体" charset="-122"/>
              </a:rPr>
              <a:t>1</a:t>
            </a:r>
          </a:p>
        </p:txBody>
      </p:sp>
      <p:sp>
        <p:nvSpPr>
          <p:cNvPr id="6155" name="Text Box 11"/>
          <p:cNvSpPr txBox="1">
            <a:spLocks noChangeArrowheads="1"/>
          </p:cNvSpPr>
          <p:nvPr/>
        </p:nvSpPr>
        <p:spPr bwMode="auto">
          <a:xfrm>
            <a:off x="3032824" y="2148588"/>
            <a:ext cx="59753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buFont typeface="Arial" panose="020B0604020202020204" pitchFamily="34" charset="0"/>
              <a:buNone/>
            </a:pPr>
            <a:r>
              <a:rPr lang="en-US" altLang="zh-CN" sz="2000" b="1" dirty="0" smtClean="0">
                <a:solidFill>
                  <a:srgbClr val="000000"/>
                </a:solidFill>
                <a:latin typeface="微软雅黑" pitchFamily="34" charset="-122"/>
              </a:rPr>
              <a:t>PMC</a:t>
            </a:r>
            <a:r>
              <a:rPr lang="zh-CN" altLang="en-US" sz="2000" b="1" dirty="0" smtClean="0">
                <a:solidFill>
                  <a:srgbClr val="000000"/>
                </a:solidFill>
                <a:latin typeface="微软雅黑" pitchFamily="34" charset="-122"/>
              </a:rPr>
              <a:t>改善</a:t>
            </a:r>
            <a:endParaRPr lang="zh-CN" altLang="en-US" sz="2000" b="1" dirty="0">
              <a:solidFill>
                <a:srgbClr val="000000"/>
              </a:solidFill>
              <a:latin typeface="微软雅黑" pitchFamily="34" charset="-122"/>
            </a:endParaRPr>
          </a:p>
        </p:txBody>
      </p:sp>
      <p:sp>
        <p:nvSpPr>
          <p:cNvPr id="6156" name="Rectangle 12"/>
          <p:cNvSpPr>
            <a:spLocks noChangeArrowheads="1"/>
          </p:cNvSpPr>
          <p:nvPr/>
        </p:nvSpPr>
        <p:spPr bwMode="auto">
          <a:xfrm>
            <a:off x="3129523" y="2905180"/>
            <a:ext cx="5723431" cy="358775"/>
          </a:xfrm>
          <a:prstGeom prst="rect">
            <a:avLst/>
          </a:prstGeom>
          <a:solidFill>
            <a:srgbClr val="E2DEE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ea typeface="宋体" panose="02010600030101010101" pitchFamily="2" charset="-122"/>
            </a:endParaRPr>
          </a:p>
        </p:txBody>
      </p:sp>
      <p:sp>
        <p:nvSpPr>
          <p:cNvPr id="6157" name="Oval 13"/>
          <p:cNvSpPr>
            <a:spLocks noChangeArrowheads="1"/>
          </p:cNvSpPr>
          <p:nvPr/>
        </p:nvSpPr>
        <p:spPr bwMode="auto">
          <a:xfrm>
            <a:off x="3056499" y="2828980"/>
            <a:ext cx="504825" cy="504825"/>
          </a:xfrm>
          <a:prstGeom prst="ellipse">
            <a:avLst/>
          </a:prstGeom>
          <a:solidFill>
            <a:srgbClr val="FF9900"/>
          </a:solidFill>
          <a:ln w="63500" cap="flat" cmpd="sng">
            <a:solidFill>
              <a:srgbClr val="83B02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ea typeface="宋体" panose="02010600030101010101" pitchFamily="2" charset="-122"/>
            </a:endParaRPr>
          </a:p>
        </p:txBody>
      </p:sp>
      <p:sp>
        <p:nvSpPr>
          <p:cNvPr id="6158" name="Text Box 14"/>
          <p:cNvSpPr txBox="1">
            <a:spLocks noChangeArrowheads="1"/>
          </p:cNvSpPr>
          <p:nvPr/>
        </p:nvSpPr>
        <p:spPr bwMode="auto">
          <a:xfrm>
            <a:off x="3115231" y="2775005"/>
            <a:ext cx="309563"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fontAlgn="base" hangingPunct="0">
              <a:spcBef>
                <a:spcPct val="0"/>
              </a:spcBef>
              <a:spcAft>
                <a:spcPct val="0"/>
              </a:spcAft>
              <a:buFont typeface="Arial" panose="020B0604020202020204" pitchFamily="34" charset="0"/>
              <a:buNone/>
            </a:pPr>
            <a:r>
              <a:rPr lang="zh-CN" altLang="en-US" sz="3200" b="1">
                <a:solidFill>
                  <a:srgbClr val="FFFFFF"/>
                </a:solidFill>
                <a:latin typeface="Calibri" panose="020F0502020204030204" pitchFamily="34" charset="0"/>
                <a:ea typeface="方正综艺简体" charset="-122"/>
              </a:rPr>
              <a:t>2</a:t>
            </a:r>
          </a:p>
        </p:txBody>
      </p:sp>
      <p:sp>
        <p:nvSpPr>
          <p:cNvPr id="6159" name="Text Box 15"/>
          <p:cNvSpPr txBox="1">
            <a:spLocks noChangeArrowheads="1"/>
          </p:cNvSpPr>
          <p:nvPr/>
        </p:nvSpPr>
        <p:spPr bwMode="auto">
          <a:xfrm>
            <a:off x="3653395" y="2879777"/>
            <a:ext cx="5182276"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eaLnBrk="0" fontAlgn="base" hangingPunct="0">
              <a:spcBef>
                <a:spcPct val="0"/>
              </a:spcBef>
              <a:spcAft>
                <a:spcPct val="0"/>
              </a:spcAft>
              <a:buFont typeface="Arial" panose="020B0604020202020204" pitchFamily="34" charset="0"/>
              <a:buNone/>
            </a:pPr>
            <a:r>
              <a:rPr lang="zh-CN" altLang="en-US" sz="2000" b="1" dirty="0" smtClean="0">
                <a:solidFill>
                  <a:srgbClr val="000000"/>
                </a:solidFill>
                <a:latin typeface="微软雅黑" pitchFamily="34" charset="-122"/>
              </a:rPr>
              <a:t>认识和消除生产现场的八大浪费</a:t>
            </a:r>
            <a:endParaRPr lang="zh-CN" altLang="en-US" sz="2000" dirty="0">
              <a:solidFill>
                <a:srgbClr val="000000"/>
              </a:solidFill>
              <a:latin typeface="Calibri" panose="020F0502020204030204" pitchFamily="34" charset="0"/>
            </a:endParaRPr>
          </a:p>
        </p:txBody>
      </p:sp>
      <p:sp>
        <p:nvSpPr>
          <p:cNvPr id="6160" name="Rectangle 16"/>
          <p:cNvSpPr>
            <a:spLocks noChangeArrowheads="1"/>
          </p:cNvSpPr>
          <p:nvPr/>
        </p:nvSpPr>
        <p:spPr bwMode="auto">
          <a:xfrm>
            <a:off x="3284410" y="3617460"/>
            <a:ext cx="5394501" cy="358775"/>
          </a:xfrm>
          <a:prstGeom prst="rect">
            <a:avLst/>
          </a:prstGeom>
          <a:solidFill>
            <a:srgbClr val="E2DEE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ea typeface="宋体" panose="02010600030101010101" pitchFamily="2" charset="-122"/>
            </a:endParaRPr>
          </a:p>
        </p:txBody>
      </p:sp>
      <p:sp>
        <p:nvSpPr>
          <p:cNvPr id="6161" name="Oval 17"/>
          <p:cNvSpPr>
            <a:spLocks noChangeArrowheads="1"/>
          </p:cNvSpPr>
          <p:nvPr/>
        </p:nvSpPr>
        <p:spPr bwMode="auto">
          <a:xfrm>
            <a:off x="3211391" y="3541258"/>
            <a:ext cx="503239" cy="503239"/>
          </a:xfrm>
          <a:prstGeom prst="ellipse">
            <a:avLst/>
          </a:prstGeom>
          <a:solidFill>
            <a:srgbClr val="FF9900"/>
          </a:solidFill>
          <a:ln w="63500" cap="flat" cmpd="sng">
            <a:solidFill>
              <a:srgbClr val="83B02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ea typeface="宋体" panose="02010600030101010101" pitchFamily="2" charset="-122"/>
            </a:endParaRPr>
          </a:p>
        </p:txBody>
      </p:sp>
      <p:sp>
        <p:nvSpPr>
          <p:cNvPr id="6162" name="Text Box 18"/>
          <p:cNvSpPr txBox="1">
            <a:spLocks noChangeArrowheads="1"/>
          </p:cNvSpPr>
          <p:nvPr/>
        </p:nvSpPr>
        <p:spPr bwMode="auto">
          <a:xfrm>
            <a:off x="3270123" y="3487284"/>
            <a:ext cx="309563"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fontAlgn="base" hangingPunct="0">
              <a:spcBef>
                <a:spcPct val="0"/>
              </a:spcBef>
              <a:spcAft>
                <a:spcPct val="0"/>
              </a:spcAft>
              <a:buFont typeface="Arial" panose="020B0604020202020204" pitchFamily="34" charset="0"/>
              <a:buNone/>
            </a:pPr>
            <a:r>
              <a:rPr lang="zh-CN" altLang="en-US" sz="3200" b="1">
                <a:solidFill>
                  <a:srgbClr val="FFFFFF"/>
                </a:solidFill>
                <a:latin typeface="Calibri" panose="020F0502020204030204" pitchFamily="34" charset="0"/>
                <a:ea typeface="方正综艺简体" charset="-122"/>
              </a:rPr>
              <a:t>3</a:t>
            </a:r>
            <a:endParaRPr lang="zh-CN" altLang="en-US">
              <a:solidFill>
                <a:srgbClr val="000000"/>
              </a:solidFill>
              <a:ea typeface="黑体" panose="02010609060101010101" pitchFamily="49" charset="-122"/>
            </a:endParaRPr>
          </a:p>
        </p:txBody>
      </p:sp>
      <p:sp>
        <p:nvSpPr>
          <p:cNvPr id="6163" name="Text Box 19"/>
          <p:cNvSpPr txBox="1">
            <a:spLocks noChangeArrowheads="1"/>
          </p:cNvSpPr>
          <p:nvPr/>
        </p:nvSpPr>
        <p:spPr bwMode="auto">
          <a:xfrm>
            <a:off x="3757199" y="3600057"/>
            <a:ext cx="4904436"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eaLnBrk="0" fontAlgn="base" hangingPunct="0">
              <a:spcBef>
                <a:spcPct val="0"/>
              </a:spcBef>
              <a:spcAft>
                <a:spcPct val="0"/>
              </a:spcAft>
              <a:buFont typeface="Arial" panose="020B0604020202020204" pitchFamily="34" charset="0"/>
              <a:buNone/>
            </a:pPr>
            <a:r>
              <a:rPr lang="zh-CN" altLang="en-US" sz="2000" b="1" dirty="0">
                <a:solidFill>
                  <a:srgbClr val="000000"/>
                </a:solidFill>
                <a:latin typeface="微软雅黑" pitchFamily="34" charset="-122"/>
              </a:rPr>
              <a:t>生产</a:t>
            </a:r>
            <a:r>
              <a:rPr lang="zh-CN" altLang="en-US" sz="2000" b="1" dirty="0" smtClean="0">
                <a:solidFill>
                  <a:srgbClr val="000000"/>
                </a:solidFill>
                <a:latin typeface="微软雅黑" pitchFamily="34" charset="-122"/>
              </a:rPr>
              <a:t>计划与进度控制</a:t>
            </a:r>
            <a:endParaRPr lang="zh-CN" altLang="en-US" sz="2000" b="1" dirty="0">
              <a:solidFill>
                <a:srgbClr val="000000"/>
              </a:solidFill>
              <a:latin typeface="微软雅黑" pitchFamily="34" charset="-122"/>
            </a:endParaRPr>
          </a:p>
        </p:txBody>
      </p:sp>
      <p:sp>
        <p:nvSpPr>
          <p:cNvPr id="6164" name="Rectangle 20"/>
          <p:cNvSpPr>
            <a:spLocks noChangeArrowheads="1"/>
          </p:cNvSpPr>
          <p:nvPr/>
        </p:nvSpPr>
        <p:spPr bwMode="auto">
          <a:xfrm>
            <a:off x="3132695" y="4352948"/>
            <a:ext cx="5299231" cy="358775"/>
          </a:xfrm>
          <a:prstGeom prst="rect">
            <a:avLst/>
          </a:prstGeom>
          <a:solidFill>
            <a:srgbClr val="E2DEE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ea typeface="宋体" panose="02010600030101010101" pitchFamily="2" charset="-122"/>
            </a:endParaRPr>
          </a:p>
        </p:txBody>
      </p:sp>
      <p:sp>
        <p:nvSpPr>
          <p:cNvPr id="6165" name="Oval 21"/>
          <p:cNvSpPr>
            <a:spLocks noChangeArrowheads="1"/>
          </p:cNvSpPr>
          <p:nvPr/>
        </p:nvSpPr>
        <p:spPr bwMode="auto">
          <a:xfrm>
            <a:off x="3056495" y="4276747"/>
            <a:ext cx="504825" cy="503239"/>
          </a:xfrm>
          <a:prstGeom prst="ellipse">
            <a:avLst/>
          </a:prstGeom>
          <a:solidFill>
            <a:srgbClr val="FF9900"/>
          </a:solidFill>
          <a:ln w="63500" cap="flat" cmpd="sng">
            <a:solidFill>
              <a:srgbClr val="83B02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ea typeface="宋体" panose="02010600030101010101" pitchFamily="2" charset="-122"/>
            </a:endParaRPr>
          </a:p>
        </p:txBody>
      </p:sp>
      <p:sp>
        <p:nvSpPr>
          <p:cNvPr id="6166" name="Text Box 22"/>
          <p:cNvSpPr txBox="1">
            <a:spLocks noChangeArrowheads="1"/>
          </p:cNvSpPr>
          <p:nvPr/>
        </p:nvSpPr>
        <p:spPr bwMode="auto">
          <a:xfrm>
            <a:off x="3116817" y="4222774"/>
            <a:ext cx="309563"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fontAlgn="base" hangingPunct="0">
              <a:spcBef>
                <a:spcPct val="0"/>
              </a:spcBef>
              <a:spcAft>
                <a:spcPct val="0"/>
              </a:spcAft>
              <a:buFont typeface="Arial" panose="020B0604020202020204" pitchFamily="34" charset="0"/>
              <a:buNone/>
            </a:pPr>
            <a:r>
              <a:rPr lang="zh-CN" altLang="en-US" sz="3200" b="1">
                <a:solidFill>
                  <a:srgbClr val="FFFFFF"/>
                </a:solidFill>
                <a:latin typeface="Calibri" panose="020F0502020204030204" pitchFamily="34" charset="0"/>
                <a:ea typeface="方正综艺简体" charset="-122"/>
              </a:rPr>
              <a:t>4</a:t>
            </a:r>
            <a:endParaRPr lang="zh-CN" altLang="en-US">
              <a:solidFill>
                <a:srgbClr val="000000"/>
              </a:solidFill>
              <a:ea typeface="黑体" panose="02010609060101010101" pitchFamily="49" charset="-122"/>
            </a:endParaRPr>
          </a:p>
        </p:txBody>
      </p:sp>
      <p:sp>
        <p:nvSpPr>
          <p:cNvPr id="6167" name="Text Box 23"/>
          <p:cNvSpPr txBox="1">
            <a:spLocks noChangeArrowheads="1"/>
          </p:cNvSpPr>
          <p:nvPr/>
        </p:nvSpPr>
        <p:spPr bwMode="auto">
          <a:xfrm>
            <a:off x="3653395" y="4325959"/>
            <a:ext cx="4778529"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eaLnBrk="0" fontAlgn="base" hangingPunct="0">
              <a:spcBef>
                <a:spcPct val="0"/>
              </a:spcBef>
              <a:spcAft>
                <a:spcPct val="0"/>
              </a:spcAft>
              <a:buFont typeface="Arial" panose="020B0604020202020204" pitchFamily="34" charset="0"/>
              <a:buNone/>
            </a:pPr>
            <a:r>
              <a:rPr lang="zh-CN" altLang="en-US" sz="2000" b="1" dirty="0" smtClean="0">
                <a:solidFill>
                  <a:srgbClr val="000000"/>
                </a:solidFill>
                <a:latin typeface="微软雅黑" pitchFamily="34" charset="-122"/>
              </a:rPr>
              <a:t>物料的控制与管理</a:t>
            </a:r>
            <a:endParaRPr lang="en-US" altLang="zh-CN" sz="2000" b="1" dirty="0">
              <a:solidFill>
                <a:srgbClr val="000000"/>
              </a:solidFill>
              <a:latin typeface="微软雅黑" pitchFamily="34" charset="-122"/>
            </a:endParaRPr>
          </a:p>
        </p:txBody>
      </p:sp>
      <p:sp>
        <p:nvSpPr>
          <p:cNvPr id="6168" name="Rectangle 24"/>
          <p:cNvSpPr>
            <a:spLocks noChangeArrowheads="1"/>
          </p:cNvSpPr>
          <p:nvPr/>
        </p:nvSpPr>
        <p:spPr bwMode="auto">
          <a:xfrm>
            <a:off x="2910210" y="5070409"/>
            <a:ext cx="5096847" cy="358775"/>
          </a:xfrm>
          <a:prstGeom prst="rect">
            <a:avLst/>
          </a:prstGeom>
          <a:solidFill>
            <a:srgbClr val="E2DEE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ea typeface="宋体" panose="02010600030101010101" pitchFamily="2" charset="-122"/>
            </a:endParaRPr>
          </a:p>
        </p:txBody>
      </p:sp>
      <p:sp>
        <p:nvSpPr>
          <p:cNvPr id="6169" name="Oval 25"/>
          <p:cNvSpPr>
            <a:spLocks noChangeArrowheads="1"/>
          </p:cNvSpPr>
          <p:nvPr/>
        </p:nvSpPr>
        <p:spPr bwMode="auto">
          <a:xfrm>
            <a:off x="2516510" y="5014843"/>
            <a:ext cx="504825" cy="503237"/>
          </a:xfrm>
          <a:prstGeom prst="ellipse">
            <a:avLst/>
          </a:prstGeom>
          <a:solidFill>
            <a:srgbClr val="FF9900"/>
          </a:solidFill>
          <a:ln w="63500" cap="flat" cmpd="sng">
            <a:solidFill>
              <a:srgbClr val="83B02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ea typeface="宋体" panose="02010600030101010101" pitchFamily="2" charset="-122"/>
            </a:endParaRPr>
          </a:p>
        </p:txBody>
      </p:sp>
      <p:sp>
        <p:nvSpPr>
          <p:cNvPr id="6170" name="Text Box 26"/>
          <p:cNvSpPr txBox="1">
            <a:spLocks noChangeArrowheads="1"/>
          </p:cNvSpPr>
          <p:nvPr/>
        </p:nvSpPr>
        <p:spPr bwMode="auto">
          <a:xfrm>
            <a:off x="2576830" y="4959986"/>
            <a:ext cx="309563"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fontAlgn="base" hangingPunct="0">
              <a:spcBef>
                <a:spcPct val="0"/>
              </a:spcBef>
              <a:spcAft>
                <a:spcPct val="0"/>
              </a:spcAft>
              <a:buFont typeface="Arial" panose="020B0604020202020204" pitchFamily="34" charset="0"/>
              <a:buNone/>
            </a:pPr>
            <a:r>
              <a:rPr lang="zh-CN" altLang="en-US" sz="3200" b="1" dirty="0">
                <a:solidFill>
                  <a:srgbClr val="FFFFFF"/>
                </a:solidFill>
                <a:latin typeface="Calibri" panose="020F0502020204030204" pitchFamily="34" charset="0"/>
                <a:ea typeface="方正综艺简体" charset="-122"/>
              </a:rPr>
              <a:t>5</a:t>
            </a:r>
            <a:endParaRPr lang="zh-CN" altLang="en-US" dirty="0">
              <a:solidFill>
                <a:srgbClr val="000000"/>
              </a:solidFill>
              <a:ea typeface="黑体" panose="02010609060101010101" pitchFamily="49" charset="-122"/>
            </a:endParaRPr>
          </a:p>
        </p:txBody>
      </p:sp>
      <p:sp>
        <p:nvSpPr>
          <p:cNvPr id="6171" name="Text Box 27"/>
          <p:cNvSpPr txBox="1">
            <a:spLocks noChangeArrowheads="1"/>
          </p:cNvSpPr>
          <p:nvPr/>
        </p:nvSpPr>
        <p:spPr bwMode="auto">
          <a:xfrm>
            <a:off x="3113410" y="5064055"/>
            <a:ext cx="4893647"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eaLnBrk="0" fontAlgn="base" hangingPunct="0">
              <a:spcBef>
                <a:spcPct val="0"/>
              </a:spcBef>
              <a:spcAft>
                <a:spcPct val="0"/>
              </a:spcAft>
              <a:buFont typeface="Arial" panose="020B0604020202020204" pitchFamily="34" charset="0"/>
              <a:buNone/>
            </a:pPr>
            <a:r>
              <a:rPr lang="en-US" altLang="zh-CN" sz="2000" b="1" dirty="0" smtClean="0">
                <a:solidFill>
                  <a:srgbClr val="000000"/>
                </a:solidFill>
                <a:latin typeface="微软雅黑" pitchFamily="34" charset="-122"/>
              </a:rPr>
              <a:t>PMC</a:t>
            </a:r>
            <a:r>
              <a:rPr lang="zh-CN" altLang="en-US" sz="2000" b="1" dirty="0" smtClean="0">
                <a:solidFill>
                  <a:srgbClr val="000000"/>
                </a:solidFill>
                <a:latin typeface="微软雅黑" pitchFamily="34" charset="-122"/>
              </a:rPr>
              <a:t>综合管理能力提升</a:t>
            </a:r>
            <a:endParaRPr lang="zh-CN" altLang="en-US" sz="2000" b="1" dirty="0">
              <a:solidFill>
                <a:srgbClr val="000000"/>
              </a:solidFill>
              <a:latin typeface="微软雅黑" pitchFamily="34" charset="-122"/>
            </a:endParaRPr>
          </a:p>
        </p:txBody>
      </p:sp>
      <p:sp>
        <p:nvSpPr>
          <p:cNvPr id="2" name="灯片编号占位符 1"/>
          <p:cNvSpPr>
            <a:spLocks noGrp="1"/>
          </p:cNvSpPr>
          <p:nvPr>
            <p:ph type="sldNum" sz="quarter" idx="4"/>
          </p:nvPr>
        </p:nvSpPr>
        <p:spPr/>
        <p:txBody>
          <a:bodyPr/>
          <a:lstStyle/>
          <a:p>
            <a:fld id="{D065990C-D54C-4FC3-B4C7-03BEB07D7E46}" type="slidenum">
              <a:rPr lang="zh-CN" altLang="en-US" smtClean="0">
                <a:solidFill>
                  <a:srgbClr val="000000">
                    <a:tint val="75000"/>
                  </a:srgbClr>
                </a:solidFill>
              </a:rPr>
              <a:pPr/>
              <a:t>4</a:t>
            </a:fld>
            <a:endParaRPr lang="zh-CN" altLang="en-US">
              <a:solidFill>
                <a:srgbClr val="000000">
                  <a:tint val="75000"/>
                </a:srgbClr>
              </a:solidFill>
            </a:endParaRPr>
          </a:p>
        </p:txBody>
      </p:sp>
    </p:spTree>
    <p:extLst>
      <p:ext uri="{BB962C8B-B14F-4D97-AF65-F5344CB8AC3E}">
        <p14:creationId xmlns:p14="http://schemas.microsoft.com/office/powerpoint/2010/main" val="4005572493"/>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sz="3200" dirty="0">
                <a:solidFill>
                  <a:srgbClr val="FF0000"/>
                </a:solidFill>
              </a:rPr>
              <a:t>生产布局的定义</a:t>
            </a:r>
            <a:endParaRPr lang="zh-CN" altLang="en-US" sz="3200" dirty="0"/>
          </a:p>
        </p:txBody>
      </p:sp>
      <p:sp>
        <p:nvSpPr>
          <p:cNvPr id="3" name="内容占位符 2"/>
          <p:cNvSpPr>
            <a:spLocks noGrp="1"/>
          </p:cNvSpPr>
          <p:nvPr>
            <p:ph idx="1"/>
          </p:nvPr>
        </p:nvSpPr>
        <p:spPr/>
        <p:txBody>
          <a:bodyPr/>
          <a:lstStyle/>
          <a:p>
            <a:pPr marL="0" indent="0">
              <a:lnSpc>
                <a:spcPct val="150000"/>
              </a:lnSpc>
              <a:buNone/>
            </a:pPr>
            <a:r>
              <a:rPr lang="zh-CN" altLang="en-US" sz="2400" b="1" dirty="0" smtClean="0">
                <a:latin typeface="+mn-ea"/>
              </a:rPr>
              <a:t>布局的意义：</a:t>
            </a:r>
            <a:endParaRPr lang="en-US" altLang="zh-CN" sz="2400" b="1" dirty="0" smtClean="0">
              <a:latin typeface="+mn-ea"/>
            </a:endParaRPr>
          </a:p>
          <a:p>
            <a:pPr>
              <a:lnSpc>
                <a:spcPct val="150000"/>
              </a:lnSpc>
              <a:buFont typeface="Wingdings" panose="05000000000000000000" pitchFamily="2" charset="2"/>
              <a:buChar char="Ø"/>
            </a:pPr>
            <a:r>
              <a:rPr lang="zh-CN" altLang="en-US" sz="2000" dirty="0" smtClean="0">
                <a:solidFill>
                  <a:srgbClr val="0000FF"/>
                </a:solidFill>
                <a:latin typeface="+mn-ea"/>
              </a:rPr>
              <a:t>结构决定功能</a:t>
            </a:r>
            <a:r>
              <a:rPr lang="zh-CN" altLang="en-US" sz="2000" dirty="0" smtClean="0">
                <a:latin typeface="+mn-ea"/>
              </a:rPr>
              <a:t>，每一种产品由于涉及结构的差别，所具备的功能也不尽相同。</a:t>
            </a:r>
            <a:endParaRPr lang="en-US" altLang="zh-CN" sz="2000" dirty="0" smtClean="0">
              <a:latin typeface="+mn-ea"/>
            </a:endParaRPr>
          </a:p>
          <a:p>
            <a:pPr>
              <a:lnSpc>
                <a:spcPct val="150000"/>
              </a:lnSpc>
              <a:buFont typeface="Wingdings" panose="05000000000000000000" pitchFamily="2" charset="2"/>
              <a:buChar char="Ø"/>
            </a:pPr>
            <a:r>
              <a:rPr lang="zh-CN" altLang="en-US" sz="2000" dirty="0" smtClean="0">
                <a:latin typeface="+mn-ea"/>
              </a:rPr>
              <a:t>任何一个组织如果没有相应的组织架构，就不会具备相应的业务功能，达到相应效率和产出相应效益</a:t>
            </a:r>
            <a:endParaRPr lang="en-US" altLang="zh-CN" sz="2000" dirty="0" smtClean="0">
              <a:latin typeface="+mn-ea"/>
            </a:endParaRPr>
          </a:p>
          <a:p>
            <a:pPr>
              <a:lnSpc>
                <a:spcPct val="150000"/>
              </a:lnSpc>
              <a:buFont typeface="Wingdings" panose="05000000000000000000" pitchFamily="2" charset="2"/>
              <a:buChar char="Ø"/>
            </a:pPr>
            <a:r>
              <a:rPr lang="zh-CN" altLang="en-US" sz="2000" dirty="0" smtClean="0">
                <a:latin typeface="+mn-ea"/>
              </a:rPr>
              <a:t>所以</a:t>
            </a:r>
            <a:r>
              <a:rPr lang="zh-CN" altLang="en-US" sz="2000" dirty="0" smtClean="0">
                <a:solidFill>
                  <a:srgbClr val="0000FF"/>
                </a:solidFill>
                <a:latin typeface="+mn-ea"/>
              </a:rPr>
              <a:t>没有合理的布局和流程，就不可能造就高效的生产系统</a:t>
            </a:r>
            <a:endParaRPr lang="zh-CN" altLang="en-US" sz="2000" dirty="0">
              <a:solidFill>
                <a:srgbClr val="0000FF"/>
              </a:solidFill>
              <a:latin typeface="+mn-ea"/>
            </a:endParaRPr>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40</a:t>
            </a:fld>
            <a:endParaRPr lang="zh-CN" altLang="en-US" dirty="0"/>
          </a:p>
        </p:txBody>
      </p:sp>
    </p:spTree>
    <p:extLst>
      <p:ext uri="{BB962C8B-B14F-4D97-AF65-F5344CB8AC3E}">
        <p14:creationId xmlns:p14="http://schemas.microsoft.com/office/powerpoint/2010/main" val="2867285189"/>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fld id="{8BA16DCC-C50E-4AD5-94C9-747C0058B3E1}" type="slidenum">
              <a:rPr lang="zh-CN" altLang="en-US" smtClean="0"/>
              <a:pPr/>
              <a:t>41</a:t>
            </a:fld>
            <a:endParaRPr lang="zh-CN" altLang="en-US" dirty="0"/>
          </a:p>
        </p:txBody>
      </p:sp>
      <p:sp>
        <p:nvSpPr>
          <p:cNvPr id="6" name="文本框 5"/>
          <p:cNvSpPr txBox="1"/>
          <p:nvPr/>
        </p:nvSpPr>
        <p:spPr>
          <a:xfrm>
            <a:off x="539552" y="1484784"/>
            <a:ext cx="7776864" cy="4247317"/>
          </a:xfrm>
          <a:prstGeom prst="rect">
            <a:avLst/>
          </a:prstGeom>
          <a:noFill/>
        </p:spPr>
        <p:txBody>
          <a:bodyPr wrap="square" rtlCol="0">
            <a:spAutoFit/>
          </a:bodyPr>
          <a:lstStyle/>
          <a:p>
            <a:pPr>
              <a:lnSpc>
                <a:spcPct val="150000"/>
              </a:lnSpc>
            </a:pPr>
            <a:r>
              <a:rPr lang="zh-CN" altLang="en-US" sz="2400" b="1" dirty="0" smtClean="0"/>
              <a:t>传统式布局的缺陷和不足：</a:t>
            </a:r>
            <a:endParaRPr lang="en-US" altLang="zh-CN" sz="2400" b="1" dirty="0" smtClean="0"/>
          </a:p>
          <a:p>
            <a:pPr marL="342900" indent="-342900">
              <a:lnSpc>
                <a:spcPct val="150000"/>
              </a:lnSpc>
              <a:buAutoNum type="arabicPeriod"/>
            </a:pPr>
            <a:r>
              <a:rPr lang="zh-CN" altLang="en-US" sz="2000" dirty="0" smtClean="0"/>
              <a:t>大批量生产</a:t>
            </a:r>
            <a:endParaRPr lang="en-US" altLang="zh-CN" sz="2000" dirty="0" smtClean="0"/>
          </a:p>
          <a:p>
            <a:pPr marL="342900" indent="-342900">
              <a:lnSpc>
                <a:spcPct val="150000"/>
              </a:lnSpc>
              <a:buAutoNum type="arabicPeriod"/>
            </a:pPr>
            <a:r>
              <a:rPr lang="zh-CN" altLang="en-US" sz="2000" dirty="0" smtClean="0"/>
              <a:t>过多的在制品</a:t>
            </a:r>
            <a:endParaRPr lang="en-US" altLang="zh-CN" sz="2000" dirty="0" smtClean="0"/>
          </a:p>
          <a:p>
            <a:pPr marL="342900" indent="-342900">
              <a:lnSpc>
                <a:spcPct val="150000"/>
              </a:lnSpc>
              <a:buAutoNum type="arabicPeriod"/>
            </a:pPr>
            <a:r>
              <a:rPr lang="zh-CN" altLang="en-US" sz="2000" dirty="0" smtClean="0"/>
              <a:t>不必要的搬运</a:t>
            </a:r>
            <a:endParaRPr lang="en-US" altLang="zh-CN" sz="2000" dirty="0" smtClean="0"/>
          </a:p>
          <a:p>
            <a:pPr marL="342900" indent="-342900">
              <a:lnSpc>
                <a:spcPct val="150000"/>
              </a:lnSpc>
              <a:buAutoNum type="arabicPeriod"/>
            </a:pPr>
            <a:r>
              <a:rPr lang="zh-CN" altLang="en-US" sz="2000" dirty="0" smtClean="0"/>
              <a:t>生产不均衡</a:t>
            </a:r>
            <a:endParaRPr lang="en-US" altLang="zh-CN" sz="2000" dirty="0" smtClean="0"/>
          </a:p>
          <a:p>
            <a:pPr marL="342900" indent="-342900">
              <a:lnSpc>
                <a:spcPct val="150000"/>
              </a:lnSpc>
              <a:buAutoNum type="arabicPeriod"/>
            </a:pPr>
            <a:r>
              <a:rPr lang="zh-CN" altLang="en-US" sz="2000" dirty="0" smtClean="0"/>
              <a:t>生产计划制定困难</a:t>
            </a:r>
            <a:endParaRPr lang="en-US" altLang="zh-CN" sz="2000" dirty="0" smtClean="0"/>
          </a:p>
          <a:p>
            <a:pPr marL="342900" indent="-342900">
              <a:lnSpc>
                <a:spcPct val="150000"/>
              </a:lnSpc>
              <a:buAutoNum type="arabicPeriod"/>
            </a:pPr>
            <a:r>
              <a:rPr lang="zh-CN" altLang="en-US" sz="2000" dirty="0" smtClean="0"/>
              <a:t>生产缺乏柔性</a:t>
            </a:r>
            <a:endParaRPr lang="en-US" altLang="zh-CN" sz="2000" dirty="0" smtClean="0"/>
          </a:p>
          <a:p>
            <a:pPr marL="342900" indent="-342900">
              <a:lnSpc>
                <a:spcPct val="150000"/>
              </a:lnSpc>
              <a:buAutoNum type="arabicPeriod"/>
            </a:pPr>
            <a:r>
              <a:rPr lang="zh-CN" altLang="en-US" sz="2000" dirty="0" smtClean="0"/>
              <a:t>埋没了员工的智慧和创造力，无法获得满足感</a:t>
            </a:r>
            <a:endParaRPr lang="en-US" altLang="zh-CN" sz="2000" dirty="0" smtClean="0"/>
          </a:p>
          <a:p>
            <a:pPr marL="342900" indent="-342900">
              <a:lnSpc>
                <a:spcPct val="150000"/>
              </a:lnSpc>
              <a:buAutoNum type="arabicPeriod"/>
            </a:pPr>
            <a:r>
              <a:rPr lang="zh-CN" altLang="en-US" sz="2000" dirty="0" smtClean="0"/>
              <a:t>不利于发现生产流程中的问题和浪费</a:t>
            </a:r>
            <a:endParaRPr lang="en-US" altLang="zh-CN" sz="2000" dirty="0" smtClean="0"/>
          </a:p>
        </p:txBody>
      </p:sp>
      <p:sp>
        <p:nvSpPr>
          <p:cNvPr id="7" name="标题 1"/>
          <p:cNvSpPr>
            <a:spLocks noGrp="1"/>
          </p:cNvSpPr>
          <p:nvPr>
            <p:ph type="title"/>
          </p:nvPr>
        </p:nvSpPr>
        <p:spPr/>
        <p:txBody>
          <a:bodyPr/>
          <a:lstStyle/>
          <a:p>
            <a:pPr algn="ctr"/>
            <a:r>
              <a:rPr lang="zh-CN" altLang="en-US" sz="3200" dirty="0">
                <a:solidFill>
                  <a:srgbClr val="FF0000"/>
                </a:solidFill>
              </a:rPr>
              <a:t>传统布局的基本形式</a:t>
            </a:r>
          </a:p>
        </p:txBody>
      </p:sp>
    </p:spTree>
    <p:extLst>
      <p:ext uri="{BB962C8B-B14F-4D97-AF65-F5344CB8AC3E}">
        <p14:creationId xmlns:p14="http://schemas.microsoft.com/office/powerpoint/2010/main" val="2608713082"/>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6725" y="1604435"/>
            <a:ext cx="8229600" cy="3768782"/>
          </a:xfrm>
        </p:spPr>
        <p:txBody>
          <a:bodyPr/>
          <a:lstStyle/>
          <a:p>
            <a:pPr marL="0" indent="0">
              <a:lnSpc>
                <a:spcPct val="150000"/>
              </a:lnSpc>
              <a:buNone/>
            </a:pPr>
            <a:r>
              <a:rPr lang="zh-CN" altLang="en-US" sz="2400" b="1" dirty="0" smtClean="0"/>
              <a:t>精益布局的定义：</a:t>
            </a:r>
            <a:endParaRPr lang="en-US" altLang="zh-CN" sz="2400" b="1" dirty="0" smtClean="0"/>
          </a:p>
          <a:p>
            <a:pPr marL="0" indent="0">
              <a:lnSpc>
                <a:spcPct val="150000"/>
              </a:lnSpc>
              <a:buNone/>
            </a:pPr>
            <a:r>
              <a:rPr lang="zh-CN" altLang="en-US" sz="2000" dirty="0" smtClean="0"/>
              <a:t>是以现状布局为基础，通过</a:t>
            </a:r>
            <a:r>
              <a:rPr lang="zh-CN" altLang="en-US" sz="2000" dirty="0"/>
              <a:t>消除</a:t>
            </a:r>
            <a:r>
              <a:rPr lang="zh-CN" altLang="en-US" sz="2000" dirty="0" smtClean="0"/>
              <a:t>人机料法环（</a:t>
            </a:r>
            <a:r>
              <a:rPr lang="en-US" altLang="zh-CN" sz="2000" dirty="0" smtClean="0"/>
              <a:t>4M1E</a:t>
            </a:r>
            <a:r>
              <a:rPr lang="zh-CN" altLang="en-US" sz="2000" dirty="0" smtClean="0"/>
              <a:t>）各个环节上的浪费，来实现五者最佳结合的布局</a:t>
            </a:r>
            <a:endParaRPr lang="en-US" altLang="zh-CN" sz="2000" dirty="0" smtClean="0"/>
          </a:p>
          <a:p>
            <a:pPr marL="0" indent="0">
              <a:lnSpc>
                <a:spcPct val="150000"/>
              </a:lnSpc>
              <a:buNone/>
            </a:pPr>
            <a:r>
              <a:rPr lang="zh-CN" altLang="en-US" sz="2400" b="1" dirty="0"/>
              <a:t>精</a:t>
            </a:r>
            <a:r>
              <a:rPr lang="zh-CN" altLang="en-US" sz="2400" b="1" dirty="0" smtClean="0"/>
              <a:t>益布局的目的：</a:t>
            </a:r>
            <a:endParaRPr lang="en-US" altLang="zh-CN" sz="2400" b="1" dirty="0" smtClean="0"/>
          </a:p>
          <a:p>
            <a:pPr marL="0" indent="0">
              <a:lnSpc>
                <a:spcPct val="150000"/>
              </a:lnSpc>
              <a:buNone/>
            </a:pPr>
            <a:r>
              <a:rPr lang="zh-CN" altLang="en-US" sz="2000" dirty="0" smtClean="0"/>
              <a:t>追求“单件流”的精益化核心思想</a:t>
            </a:r>
            <a:endParaRPr lang="en-US" altLang="zh-CN" sz="2000" dirty="0" smtClean="0"/>
          </a:p>
          <a:p>
            <a:pPr marL="0" indent="0">
              <a:lnSpc>
                <a:spcPct val="150000"/>
              </a:lnSpc>
              <a:buNone/>
            </a:pPr>
            <a:r>
              <a:rPr lang="zh-CN" altLang="en-US" sz="2000" dirty="0" smtClean="0"/>
              <a:t>打破孤岛式生产，在可能的地方创建连续流，减少孤岛作业的工序和区域</a:t>
            </a:r>
            <a:endParaRPr lang="zh-CN" altLang="en-US" sz="2000" dirty="0"/>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42</a:t>
            </a:fld>
            <a:endParaRPr lang="zh-CN" altLang="en-US" dirty="0"/>
          </a:p>
        </p:txBody>
      </p:sp>
      <p:sp>
        <p:nvSpPr>
          <p:cNvPr id="6" name="标题 1"/>
          <p:cNvSpPr>
            <a:spLocks noGrp="1"/>
          </p:cNvSpPr>
          <p:nvPr>
            <p:ph type="title"/>
          </p:nvPr>
        </p:nvSpPr>
        <p:spPr/>
        <p:txBody>
          <a:bodyPr/>
          <a:lstStyle/>
          <a:p>
            <a:pPr algn="ctr"/>
            <a:r>
              <a:rPr lang="zh-CN" altLang="en-US" sz="3200" dirty="0" smtClean="0">
                <a:solidFill>
                  <a:srgbClr val="FF0000"/>
                </a:solidFill>
              </a:rPr>
              <a:t>精益布局</a:t>
            </a:r>
            <a:endParaRPr lang="zh-CN" altLang="en-US" sz="3200" dirty="0">
              <a:solidFill>
                <a:srgbClr val="FF0000"/>
              </a:solidFill>
            </a:endParaRPr>
          </a:p>
        </p:txBody>
      </p:sp>
    </p:spTree>
    <p:extLst>
      <p:ext uri="{BB962C8B-B14F-4D97-AF65-F5344CB8AC3E}">
        <p14:creationId xmlns:p14="http://schemas.microsoft.com/office/powerpoint/2010/main" val="2105451751"/>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sz="3200" dirty="0" smtClean="0">
                <a:solidFill>
                  <a:srgbClr val="FF0000"/>
                </a:solidFill>
              </a:rPr>
              <a:t>精益布局与传统布局的区别</a:t>
            </a:r>
            <a:endParaRPr lang="zh-CN" altLang="en-US" sz="3200" dirty="0">
              <a:solidFill>
                <a:srgbClr val="FF0000"/>
              </a:solidFill>
            </a:endParaRPr>
          </a:p>
        </p:txBody>
      </p:sp>
      <p:graphicFrame>
        <p:nvGraphicFramePr>
          <p:cNvPr id="6" name="内容占位符 5"/>
          <p:cNvGraphicFramePr>
            <a:graphicFrameLocks noGrp="1"/>
          </p:cNvGraphicFramePr>
          <p:nvPr>
            <p:ph idx="1"/>
            <p:extLst/>
          </p:nvPr>
        </p:nvGraphicFramePr>
        <p:xfrm>
          <a:off x="467544" y="1412776"/>
          <a:ext cx="8229600" cy="4560339"/>
        </p:xfrm>
        <a:graphic>
          <a:graphicData uri="http://schemas.openxmlformats.org/drawingml/2006/table">
            <a:tbl>
              <a:tblPr firstRow="1" bandRow="1">
                <a:tableStyleId>{793D81CF-94F2-401A-BA57-92F5A7B2D0C5}</a:tableStyleId>
              </a:tblPr>
              <a:tblGrid>
                <a:gridCol w="4114800"/>
                <a:gridCol w="4114800"/>
              </a:tblGrid>
              <a:tr h="651477">
                <a:tc>
                  <a:txBody>
                    <a:bodyPr/>
                    <a:lstStyle/>
                    <a:p>
                      <a:pPr algn="ctr"/>
                      <a:r>
                        <a:rPr lang="zh-CN" altLang="en-US" sz="2000" dirty="0" smtClean="0"/>
                        <a:t>传统布局</a:t>
                      </a:r>
                      <a:endParaRPr lang="zh-CN"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000" dirty="0" smtClean="0"/>
                        <a:t>精益布局</a:t>
                      </a:r>
                      <a:endParaRPr lang="zh-CN"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1477">
                <a:tc>
                  <a:txBody>
                    <a:bodyPr/>
                    <a:lstStyle/>
                    <a:p>
                      <a:pPr algn="ctr"/>
                      <a:r>
                        <a:rPr lang="zh-CN" altLang="en-US" sz="2000" dirty="0" smtClean="0"/>
                        <a:t>产品一批一批的下线</a:t>
                      </a:r>
                      <a:endParaRPr lang="zh-CN"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000" dirty="0" smtClean="0"/>
                        <a:t>产品一件一件下线</a:t>
                      </a:r>
                      <a:endParaRPr lang="zh-CN"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1477">
                <a:tc>
                  <a:txBody>
                    <a:bodyPr/>
                    <a:lstStyle/>
                    <a:p>
                      <a:pPr algn="ctr"/>
                      <a:r>
                        <a:rPr lang="zh-CN" altLang="en-US" sz="2000" dirty="0" smtClean="0"/>
                        <a:t>没有固定的流动方向</a:t>
                      </a:r>
                      <a:endParaRPr lang="zh-CN"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000" dirty="0" smtClean="0"/>
                        <a:t>产品的流动方向是固定的</a:t>
                      </a:r>
                      <a:endParaRPr lang="zh-CN"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1477">
                <a:tc>
                  <a:txBody>
                    <a:bodyPr/>
                    <a:lstStyle/>
                    <a:p>
                      <a:pPr algn="ctr"/>
                      <a:r>
                        <a:rPr lang="zh-CN" altLang="en-US" sz="2000" dirty="0" smtClean="0"/>
                        <a:t>对员工技能要求较高</a:t>
                      </a:r>
                      <a:endParaRPr lang="zh-CN"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000" dirty="0" smtClean="0"/>
                        <a:t>对员工技能要求较低</a:t>
                      </a:r>
                      <a:endParaRPr lang="zh-CN"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1477">
                <a:tc>
                  <a:txBody>
                    <a:bodyPr/>
                    <a:lstStyle/>
                    <a:p>
                      <a:pPr algn="ctr"/>
                      <a:r>
                        <a:rPr lang="zh-CN" altLang="en-US" sz="2000" dirty="0" smtClean="0"/>
                        <a:t>所需的资源相对较多</a:t>
                      </a:r>
                      <a:endParaRPr lang="zh-CN"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000" dirty="0" smtClean="0"/>
                        <a:t>所需资源相对较少，场地工具等</a:t>
                      </a:r>
                      <a:endParaRPr lang="zh-CN"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1477">
                <a:tc>
                  <a:txBody>
                    <a:bodyPr/>
                    <a:lstStyle/>
                    <a:p>
                      <a:pPr algn="ctr"/>
                      <a:r>
                        <a:rPr lang="zh-CN" altLang="en-US" sz="2000" dirty="0" smtClean="0"/>
                        <a:t>按照自己的想法进行生产</a:t>
                      </a:r>
                      <a:endParaRPr lang="zh-CN"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000" dirty="0" smtClean="0"/>
                        <a:t>按照相同的节拍生产</a:t>
                      </a:r>
                      <a:endParaRPr lang="zh-CN"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1477">
                <a:tc>
                  <a:txBody>
                    <a:bodyPr/>
                    <a:lstStyle/>
                    <a:p>
                      <a:pPr algn="ctr"/>
                      <a:r>
                        <a:rPr lang="zh-CN" altLang="en-US" sz="2000" dirty="0" smtClean="0"/>
                        <a:t>质量难以监控</a:t>
                      </a:r>
                      <a:endParaRPr lang="zh-CN"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000" dirty="0" smtClean="0"/>
                        <a:t>质量容易监控</a:t>
                      </a:r>
                      <a:endParaRPr lang="zh-CN"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灯片编号占位符 3"/>
          <p:cNvSpPr>
            <a:spLocks noGrp="1"/>
          </p:cNvSpPr>
          <p:nvPr>
            <p:ph type="sldNum" sz="quarter" idx="4"/>
          </p:nvPr>
        </p:nvSpPr>
        <p:spPr/>
        <p:txBody>
          <a:bodyPr/>
          <a:lstStyle/>
          <a:p>
            <a:fld id="{8BA16DCC-C50E-4AD5-94C9-747C0058B3E1}" type="slidenum">
              <a:rPr lang="zh-CN" altLang="en-US" smtClean="0"/>
              <a:pPr/>
              <a:t>43</a:t>
            </a:fld>
            <a:endParaRPr lang="zh-CN" altLang="en-US" dirty="0"/>
          </a:p>
        </p:txBody>
      </p:sp>
    </p:spTree>
    <p:extLst>
      <p:ext uri="{BB962C8B-B14F-4D97-AF65-F5344CB8AC3E}">
        <p14:creationId xmlns:p14="http://schemas.microsoft.com/office/powerpoint/2010/main" val="1330777444"/>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sz="3200" dirty="0" smtClean="0">
                <a:solidFill>
                  <a:srgbClr val="FF0000"/>
                </a:solidFill>
              </a:rPr>
              <a:t>精益布局的原则</a:t>
            </a:r>
            <a:endParaRPr lang="zh-CN" altLang="en-US" sz="3200" dirty="0">
              <a:solidFill>
                <a:srgbClr val="FF0000"/>
              </a:solidFill>
            </a:endParaRPr>
          </a:p>
        </p:txBody>
      </p:sp>
      <p:sp>
        <p:nvSpPr>
          <p:cNvPr id="3" name="内容占位符 2"/>
          <p:cNvSpPr>
            <a:spLocks noGrp="1"/>
          </p:cNvSpPr>
          <p:nvPr>
            <p:ph idx="1"/>
          </p:nvPr>
        </p:nvSpPr>
        <p:spPr/>
        <p:txBody>
          <a:bodyPr/>
          <a:lstStyle/>
          <a:p>
            <a:pPr>
              <a:lnSpc>
                <a:spcPct val="150000"/>
              </a:lnSpc>
              <a:buFont typeface="Wingdings" panose="05000000000000000000" pitchFamily="2" charset="2"/>
              <a:buChar char="Ø"/>
            </a:pPr>
            <a:r>
              <a:rPr lang="zh-CN" altLang="en-US" sz="2400" b="1" dirty="0" smtClean="0"/>
              <a:t>统一的原则</a:t>
            </a:r>
            <a:endParaRPr lang="en-US" altLang="zh-CN" sz="2400" b="1" dirty="0" smtClean="0"/>
          </a:p>
          <a:p>
            <a:pPr>
              <a:lnSpc>
                <a:spcPct val="150000"/>
              </a:lnSpc>
              <a:buFont typeface="Wingdings" panose="05000000000000000000" pitchFamily="2" charset="2"/>
              <a:buChar char="Ø"/>
            </a:pPr>
            <a:r>
              <a:rPr lang="zh-CN" altLang="en-US" sz="2400" b="1" dirty="0"/>
              <a:t>最</a:t>
            </a:r>
            <a:r>
              <a:rPr lang="zh-CN" altLang="en-US" sz="2400" b="1" dirty="0" smtClean="0"/>
              <a:t>短距离的原则</a:t>
            </a:r>
            <a:endParaRPr lang="en-US" altLang="zh-CN" sz="2400" b="1" dirty="0" smtClean="0"/>
          </a:p>
          <a:p>
            <a:pPr>
              <a:lnSpc>
                <a:spcPct val="150000"/>
              </a:lnSpc>
              <a:buFont typeface="Wingdings" panose="05000000000000000000" pitchFamily="2" charset="2"/>
              <a:buChar char="Ø"/>
            </a:pPr>
            <a:r>
              <a:rPr lang="zh-CN" altLang="en-US" sz="2400" b="1" dirty="0" smtClean="0"/>
              <a:t>物流顺畅的原则</a:t>
            </a:r>
            <a:endParaRPr lang="en-US" altLang="zh-CN" sz="2400" b="1" dirty="0" smtClean="0"/>
          </a:p>
          <a:p>
            <a:pPr>
              <a:lnSpc>
                <a:spcPct val="150000"/>
              </a:lnSpc>
              <a:buFont typeface="Wingdings" panose="05000000000000000000" pitchFamily="2" charset="2"/>
              <a:buChar char="Ø"/>
            </a:pPr>
            <a:r>
              <a:rPr lang="zh-CN" altLang="en-US" sz="2400" b="1" dirty="0" smtClean="0"/>
              <a:t>利用空间的原则</a:t>
            </a:r>
            <a:endParaRPr lang="en-US" altLang="zh-CN" sz="2400" b="1" dirty="0" smtClean="0"/>
          </a:p>
          <a:p>
            <a:pPr>
              <a:lnSpc>
                <a:spcPct val="150000"/>
              </a:lnSpc>
              <a:buFont typeface="Wingdings" panose="05000000000000000000" pitchFamily="2" charset="2"/>
              <a:buChar char="Ø"/>
            </a:pPr>
            <a:r>
              <a:rPr lang="zh-CN" altLang="en-US" sz="2400" b="1" dirty="0"/>
              <a:t>安全</a:t>
            </a:r>
            <a:r>
              <a:rPr lang="zh-CN" altLang="en-US" sz="2400" b="1" dirty="0" smtClean="0"/>
              <a:t>满意的原则</a:t>
            </a:r>
            <a:endParaRPr lang="en-US" altLang="zh-CN" sz="2400" b="1" dirty="0" smtClean="0"/>
          </a:p>
          <a:p>
            <a:pPr>
              <a:lnSpc>
                <a:spcPct val="150000"/>
              </a:lnSpc>
              <a:buFont typeface="Wingdings" panose="05000000000000000000" pitchFamily="2" charset="2"/>
              <a:buChar char="Ø"/>
            </a:pPr>
            <a:r>
              <a:rPr lang="zh-CN" altLang="en-US" sz="2400" b="1" dirty="0" smtClean="0"/>
              <a:t>灵活机动的原则</a:t>
            </a:r>
            <a:endParaRPr lang="zh-CN" altLang="en-US" sz="2400" b="1" dirty="0"/>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44</a:t>
            </a:fld>
            <a:endParaRPr lang="zh-CN" altLang="en-US" dirty="0"/>
          </a:p>
        </p:txBody>
      </p:sp>
    </p:spTree>
    <p:extLst>
      <p:ext uri="{BB962C8B-B14F-4D97-AF65-F5344CB8AC3E}">
        <p14:creationId xmlns:p14="http://schemas.microsoft.com/office/powerpoint/2010/main" val="2026452810"/>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sz="3200" dirty="0" smtClean="0">
                <a:solidFill>
                  <a:srgbClr val="FF0000"/>
                </a:solidFill>
              </a:rPr>
              <a:t>精益布局的实施步骤</a:t>
            </a:r>
            <a:endParaRPr lang="zh-CN" altLang="en-US" sz="3200" dirty="0">
              <a:solidFill>
                <a:srgbClr val="FF0000"/>
              </a:solidFill>
            </a:endParaRPr>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45</a:t>
            </a:fld>
            <a:endParaRPr lang="zh-CN" altLang="en-US" dirty="0"/>
          </a:p>
        </p:txBody>
      </p:sp>
      <p:sp>
        <p:nvSpPr>
          <p:cNvPr id="6" name="圆角矩形 5"/>
          <p:cNvSpPr/>
          <p:nvPr/>
        </p:nvSpPr>
        <p:spPr bwMode="auto">
          <a:xfrm>
            <a:off x="804051" y="5314431"/>
            <a:ext cx="1728192" cy="1008112"/>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50000"/>
              </a:lnSpc>
              <a:spcBef>
                <a:spcPct val="0"/>
              </a:spcBef>
              <a:spcAft>
                <a:spcPct val="0"/>
              </a:spcAft>
              <a:buClrTx/>
              <a:buSzTx/>
              <a:buFont typeface="Arial" panose="020B0604020202020204" pitchFamily="34" charset="0"/>
              <a:buNone/>
              <a:tabLst/>
            </a:pPr>
            <a:r>
              <a:rPr kumimoji="0" lang="zh-CN" altLang="en-US" sz="2000" b="1" i="0" u="none" strike="noStrike" cap="none" normalizeH="0" baseline="0" dirty="0" smtClean="0">
                <a:ln>
                  <a:noFill/>
                </a:ln>
                <a:solidFill>
                  <a:schemeClr val="tx1"/>
                </a:solidFill>
                <a:effectLst/>
                <a:latin typeface="+mn-ea"/>
              </a:rPr>
              <a:t>宏观布局</a:t>
            </a:r>
            <a:endParaRPr kumimoji="0" lang="en-US" altLang="zh-CN" sz="2000" b="1" i="0" u="none" strike="noStrike" cap="none" normalizeH="0" baseline="0" dirty="0" smtClean="0">
              <a:ln>
                <a:noFill/>
              </a:ln>
              <a:solidFill>
                <a:schemeClr val="tx1"/>
              </a:solidFill>
              <a:effectLst/>
              <a:latin typeface="+mn-ea"/>
            </a:endParaRPr>
          </a:p>
          <a:p>
            <a:pPr marL="0" marR="0" indent="0" algn="ctr" defTabSz="914400" rtl="0" eaLnBrk="0" fontAlgn="base" latinLnBrk="0" hangingPunct="0">
              <a:lnSpc>
                <a:spcPct val="150000"/>
              </a:lnSpc>
              <a:spcBef>
                <a:spcPct val="0"/>
              </a:spcBef>
              <a:spcAft>
                <a:spcPct val="0"/>
              </a:spcAft>
              <a:buClrTx/>
              <a:buSzTx/>
              <a:buFont typeface="Arial" panose="020B0604020202020204" pitchFamily="34" charset="0"/>
              <a:buNone/>
              <a:tabLst/>
            </a:pPr>
            <a:r>
              <a:rPr lang="zh-CN" altLang="en-US" sz="2000" b="1" dirty="0" smtClean="0">
                <a:latin typeface="+mn-ea"/>
              </a:rPr>
              <a:t>（定位）</a:t>
            </a:r>
            <a:endParaRPr kumimoji="0" lang="zh-CN" altLang="en-US" sz="2000" b="1" i="0" u="none" strike="noStrike" cap="none" normalizeH="0" baseline="0" dirty="0" smtClean="0">
              <a:ln>
                <a:noFill/>
              </a:ln>
              <a:solidFill>
                <a:schemeClr val="tx1"/>
              </a:solidFill>
              <a:effectLst/>
              <a:latin typeface="+mn-ea"/>
            </a:endParaRPr>
          </a:p>
        </p:txBody>
      </p:sp>
      <p:sp>
        <p:nvSpPr>
          <p:cNvPr id="7" name="圆角矩形 6"/>
          <p:cNvSpPr/>
          <p:nvPr/>
        </p:nvSpPr>
        <p:spPr bwMode="auto">
          <a:xfrm>
            <a:off x="2136199" y="4555520"/>
            <a:ext cx="1728192" cy="1008112"/>
          </a:xfrm>
          <a:prstGeom prst="round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50000"/>
              </a:lnSpc>
              <a:spcBef>
                <a:spcPct val="0"/>
              </a:spcBef>
              <a:spcAft>
                <a:spcPct val="0"/>
              </a:spcAft>
              <a:buClrTx/>
              <a:buSzTx/>
              <a:buFont typeface="Arial" panose="020B0604020202020204" pitchFamily="34" charset="0"/>
              <a:buNone/>
              <a:tabLst/>
            </a:pPr>
            <a:r>
              <a:rPr kumimoji="0" lang="zh-CN" altLang="en-US" sz="2000" b="1" i="0" u="none" strike="noStrike" cap="none" normalizeH="0" baseline="0" dirty="0" smtClean="0">
                <a:ln>
                  <a:noFill/>
                </a:ln>
                <a:solidFill>
                  <a:schemeClr val="tx1"/>
                </a:solidFill>
                <a:effectLst/>
                <a:latin typeface="+mn-ea"/>
              </a:rPr>
              <a:t>线体</a:t>
            </a:r>
            <a:r>
              <a:rPr kumimoji="0" lang="en-US" altLang="zh-CN" sz="2000" b="1" i="0" u="none" strike="noStrike" cap="none" normalizeH="0" baseline="0" dirty="0" smtClean="0">
                <a:ln>
                  <a:noFill/>
                </a:ln>
                <a:solidFill>
                  <a:schemeClr val="tx1"/>
                </a:solidFill>
                <a:effectLst/>
                <a:latin typeface="+mn-ea"/>
              </a:rPr>
              <a:t>/</a:t>
            </a:r>
            <a:r>
              <a:rPr kumimoji="0" lang="zh-CN" altLang="en-US" sz="2000" b="1" i="0" u="none" strike="noStrike" cap="none" normalizeH="0" baseline="0" dirty="0" smtClean="0">
                <a:ln>
                  <a:noFill/>
                </a:ln>
                <a:solidFill>
                  <a:schemeClr val="tx1"/>
                </a:solidFill>
                <a:effectLst/>
                <a:latin typeface="+mn-ea"/>
              </a:rPr>
              <a:t>物流</a:t>
            </a:r>
            <a:endParaRPr kumimoji="0" lang="en-US" altLang="zh-CN" sz="2000" b="1" i="0" u="none" strike="noStrike" cap="none" normalizeH="0" baseline="0" dirty="0" smtClean="0">
              <a:ln>
                <a:noFill/>
              </a:ln>
              <a:solidFill>
                <a:schemeClr val="tx1"/>
              </a:solidFill>
              <a:effectLst/>
              <a:latin typeface="+mn-ea"/>
            </a:endParaRPr>
          </a:p>
          <a:p>
            <a:pPr marL="0" marR="0" indent="0" algn="ctr" defTabSz="914400" rtl="0" eaLnBrk="0" fontAlgn="base" latinLnBrk="0" hangingPunct="0">
              <a:lnSpc>
                <a:spcPct val="150000"/>
              </a:lnSpc>
              <a:spcBef>
                <a:spcPct val="0"/>
              </a:spcBef>
              <a:spcAft>
                <a:spcPct val="0"/>
              </a:spcAft>
              <a:buClrTx/>
              <a:buSzTx/>
              <a:buFont typeface="Arial" panose="020B0604020202020204" pitchFamily="34" charset="0"/>
              <a:buNone/>
              <a:tabLst/>
            </a:pPr>
            <a:r>
              <a:rPr kumimoji="0" lang="zh-CN" altLang="en-US" sz="2000" b="1" i="0" u="none" strike="noStrike" cap="none" normalizeH="0" baseline="0" dirty="0" smtClean="0">
                <a:ln>
                  <a:noFill/>
                </a:ln>
                <a:solidFill>
                  <a:schemeClr val="tx1"/>
                </a:solidFill>
                <a:effectLst/>
                <a:latin typeface="+mn-ea"/>
              </a:rPr>
              <a:t>方案的设计</a:t>
            </a:r>
          </a:p>
        </p:txBody>
      </p:sp>
      <p:sp>
        <p:nvSpPr>
          <p:cNvPr id="8" name="圆角矩形 7"/>
          <p:cNvSpPr/>
          <p:nvPr/>
        </p:nvSpPr>
        <p:spPr bwMode="auto">
          <a:xfrm>
            <a:off x="3478559" y="3719923"/>
            <a:ext cx="1728192" cy="1008112"/>
          </a:xfrm>
          <a:prstGeom prst="roundRect">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50000"/>
              </a:lnSpc>
              <a:spcBef>
                <a:spcPct val="0"/>
              </a:spcBef>
              <a:spcAft>
                <a:spcPct val="0"/>
              </a:spcAft>
              <a:buClrTx/>
              <a:buSzTx/>
              <a:buFont typeface="Arial" panose="020B0604020202020204" pitchFamily="34" charset="0"/>
              <a:buNone/>
              <a:tabLst/>
            </a:pPr>
            <a:r>
              <a:rPr kumimoji="0" lang="zh-CN" altLang="en-US" sz="2000" b="1" i="0" u="none" strike="noStrike" cap="none" normalizeH="0" baseline="0" dirty="0" smtClean="0">
                <a:ln>
                  <a:noFill/>
                </a:ln>
                <a:solidFill>
                  <a:schemeClr val="tx1"/>
                </a:solidFill>
                <a:effectLst/>
                <a:latin typeface="+mn-ea"/>
              </a:rPr>
              <a:t>工位局部</a:t>
            </a:r>
            <a:endParaRPr kumimoji="0" lang="en-US" altLang="zh-CN" sz="2000" b="1" i="0" u="none" strike="noStrike" cap="none" normalizeH="0" baseline="0" dirty="0" smtClean="0">
              <a:ln>
                <a:noFill/>
              </a:ln>
              <a:solidFill>
                <a:schemeClr val="tx1"/>
              </a:solidFill>
              <a:effectLst/>
              <a:latin typeface="+mn-ea"/>
            </a:endParaRPr>
          </a:p>
          <a:p>
            <a:pPr marL="0" marR="0" indent="0" algn="ctr" defTabSz="914400" rtl="0" eaLnBrk="0" fontAlgn="base" latinLnBrk="0" hangingPunct="0">
              <a:lnSpc>
                <a:spcPct val="150000"/>
              </a:lnSpc>
              <a:spcBef>
                <a:spcPct val="0"/>
              </a:spcBef>
              <a:spcAft>
                <a:spcPct val="0"/>
              </a:spcAft>
              <a:buClrTx/>
              <a:buSzTx/>
              <a:buFont typeface="Arial" panose="020B0604020202020204" pitchFamily="34" charset="0"/>
              <a:buNone/>
              <a:tabLst/>
            </a:pPr>
            <a:r>
              <a:rPr lang="zh-CN" altLang="en-US" sz="2000" b="1" dirty="0">
                <a:latin typeface="+mn-ea"/>
              </a:rPr>
              <a:t>优化</a:t>
            </a:r>
            <a:endParaRPr kumimoji="0" lang="zh-CN" altLang="en-US" sz="2000" b="1" i="0" u="none" strike="noStrike" cap="none" normalizeH="0" baseline="0" dirty="0" smtClean="0">
              <a:ln>
                <a:noFill/>
              </a:ln>
              <a:solidFill>
                <a:schemeClr val="tx1"/>
              </a:solidFill>
              <a:effectLst/>
              <a:latin typeface="+mn-ea"/>
            </a:endParaRPr>
          </a:p>
        </p:txBody>
      </p:sp>
      <p:sp>
        <p:nvSpPr>
          <p:cNvPr id="9" name="圆角矩形 8"/>
          <p:cNvSpPr/>
          <p:nvPr/>
        </p:nvSpPr>
        <p:spPr bwMode="auto">
          <a:xfrm>
            <a:off x="4746129" y="2911269"/>
            <a:ext cx="1728192" cy="1008112"/>
          </a:xfrm>
          <a:prstGeom prst="roundRect">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50000"/>
              </a:lnSpc>
              <a:spcBef>
                <a:spcPct val="0"/>
              </a:spcBef>
              <a:spcAft>
                <a:spcPct val="0"/>
              </a:spcAft>
              <a:buClrTx/>
              <a:buSzTx/>
              <a:buFont typeface="Arial" panose="020B0604020202020204" pitchFamily="34" charset="0"/>
              <a:buNone/>
              <a:tabLst/>
            </a:pPr>
            <a:r>
              <a:rPr kumimoji="0" lang="zh-CN" altLang="en-US" sz="2000" b="1" i="0" u="none" strike="noStrike" cap="none" normalizeH="0" baseline="0" dirty="0" smtClean="0">
                <a:ln>
                  <a:noFill/>
                </a:ln>
                <a:solidFill>
                  <a:schemeClr val="tx1"/>
                </a:solidFill>
                <a:effectLst/>
                <a:latin typeface="+mn-ea"/>
              </a:rPr>
              <a:t>布局实施</a:t>
            </a:r>
          </a:p>
        </p:txBody>
      </p:sp>
      <p:sp>
        <p:nvSpPr>
          <p:cNvPr id="10" name="圆角矩形 9"/>
          <p:cNvSpPr/>
          <p:nvPr/>
        </p:nvSpPr>
        <p:spPr bwMode="auto">
          <a:xfrm>
            <a:off x="6002174" y="2089332"/>
            <a:ext cx="1728192" cy="1008112"/>
          </a:xfrm>
          <a:prstGeom prst="roundRect">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50000"/>
              </a:lnSpc>
              <a:spcBef>
                <a:spcPct val="0"/>
              </a:spcBef>
              <a:spcAft>
                <a:spcPct val="0"/>
              </a:spcAft>
              <a:buClrTx/>
              <a:buSzTx/>
              <a:buFont typeface="Arial" panose="020B0604020202020204" pitchFamily="34" charset="0"/>
              <a:buNone/>
              <a:tabLst/>
            </a:pPr>
            <a:r>
              <a:rPr kumimoji="0" lang="zh-CN" altLang="en-US" sz="2000" b="1" i="0" u="none" strike="noStrike" cap="none" normalizeH="0" baseline="0" dirty="0" smtClean="0">
                <a:ln>
                  <a:noFill/>
                </a:ln>
                <a:solidFill>
                  <a:schemeClr val="tx1"/>
                </a:solidFill>
                <a:effectLst/>
                <a:latin typeface="+mn-ea"/>
              </a:rPr>
              <a:t>恢复生产</a:t>
            </a:r>
            <a:endParaRPr kumimoji="0" lang="en-US" altLang="zh-CN" sz="2000" b="1" i="0" u="none" strike="noStrike" cap="none" normalizeH="0" baseline="0" dirty="0" smtClean="0">
              <a:ln>
                <a:noFill/>
              </a:ln>
              <a:solidFill>
                <a:schemeClr val="tx1"/>
              </a:solidFill>
              <a:effectLst/>
              <a:latin typeface="+mn-ea"/>
            </a:endParaRPr>
          </a:p>
          <a:p>
            <a:pPr marL="0" marR="0" indent="0" algn="ctr" defTabSz="914400" rtl="0" eaLnBrk="0" fontAlgn="base" latinLnBrk="0" hangingPunct="0">
              <a:lnSpc>
                <a:spcPct val="150000"/>
              </a:lnSpc>
              <a:spcBef>
                <a:spcPct val="0"/>
              </a:spcBef>
              <a:spcAft>
                <a:spcPct val="0"/>
              </a:spcAft>
              <a:buClrTx/>
              <a:buSzTx/>
              <a:buFont typeface="Arial" panose="020B0604020202020204" pitchFamily="34" charset="0"/>
              <a:buNone/>
              <a:tabLst/>
            </a:pPr>
            <a:r>
              <a:rPr lang="zh-CN" altLang="en-US" sz="2000" b="1" dirty="0" smtClean="0">
                <a:latin typeface="+mn-ea"/>
              </a:rPr>
              <a:t>（适应期）</a:t>
            </a:r>
            <a:endParaRPr kumimoji="0" lang="zh-CN" altLang="en-US" sz="2000" b="1" i="0" u="none" strike="noStrike" cap="none" normalizeH="0" baseline="0" dirty="0" smtClean="0">
              <a:ln>
                <a:noFill/>
              </a:ln>
              <a:solidFill>
                <a:schemeClr val="tx1"/>
              </a:solidFill>
              <a:effectLst/>
              <a:latin typeface="+mn-ea"/>
            </a:endParaRPr>
          </a:p>
        </p:txBody>
      </p:sp>
      <p:sp>
        <p:nvSpPr>
          <p:cNvPr id="11" name="圆角矩形 10"/>
          <p:cNvSpPr/>
          <p:nvPr/>
        </p:nvSpPr>
        <p:spPr bwMode="auto">
          <a:xfrm>
            <a:off x="7319594" y="1295440"/>
            <a:ext cx="1728192" cy="1008112"/>
          </a:xfrm>
          <a:prstGeom prst="round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50000"/>
              </a:lnSpc>
              <a:spcBef>
                <a:spcPct val="0"/>
              </a:spcBef>
              <a:spcAft>
                <a:spcPct val="0"/>
              </a:spcAft>
              <a:buClrTx/>
              <a:buSzTx/>
              <a:buFont typeface="Arial" panose="020B0604020202020204" pitchFamily="34" charset="0"/>
              <a:buNone/>
              <a:tabLst/>
            </a:pPr>
            <a:r>
              <a:rPr lang="zh-CN" altLang="en-US" sz="2000" b="1" dirty="0">
                <a:latin typeface="+mn-ea"/>
              </a:rPr>
              <a:t>产</a:t>
            </a:r>
            <a:r>
              <a:rPr kumimoji="0" lang="zh-CN" altLang="en-US" sz="2000" b="1" i="0" u="none" strike="noStrike" cap="none" normalizeH="0" baseline="0" dirty="0" smtClean="0">
                <a:ln>
                  <a:noFill/>
                </a:ln>
                <a:solidFill>
                  <a:schemeClr val="tx1"/>
                </a:solidFill>
                <a:effectLst/>
                <a:latin typeface="+mn-ea"/>
              </a:rPr>
              <a:t>能提升</a:t>
            </a:r>
          </a:p>
        </p:txBody>
      </p:sp>
      <p:sp>
        <p:nvSpPr>
          <p:cNvPr id="12" name="文本框 11"/>
          <p:cNvSpPr txBox="1"/>
          <p:nvPr/>
        </p:nvSpPr>
        <p:spPr>
          <a:xfrm>
            <a:off x="27112" y="5563632"/>
            <a:ext cx="844077" cy="369332"/>
          </a:xfrm>
          <a:prstGeom prst="rect">
            <a:avLst/>
          </a:prstGeom>
          <a:noFill/>
        </p:spPr>
        <p:txBody>
          <a:bodyPr wrap="none" rtlCol="0">
            <a:spAutoFit/>
          </a:bodyPr>
          <a:lstStyle/>
          <a:p>
            <a:r>
              <a:rPr lang="en-US" altLang="zh-CN" b="1" dirty="0" smtClean="0">
                <a:latin typeface="+mn-ea"/>
              </a:rPr>
              <a:t>Step1</a:t>
            </a:r>
            <a:endParaRPr lang="zh-CN" altLang="en-US" b="1" dirty="0">
              <a:latin typeface="+mn-ea"/>
            </a:endParaRPr>
          </a:p>
        </p:txBody>
      </p:sp>
      <p:sp>
        <p:nvSpPr>
          <p:cNvPr id="13" name="文本框 12"/>
          <p:cNvSpPr txBox="1"/>
          <p:nvPr/>
        </p:nvSpPr>
        <p:spPr>
          <a:xfrm>
            <a:off x="1292122" y="4874910"/>
            <a:ext cx="844077" cy="369332"/>
          </a:xfrm>
          <a:prstGeom prst="rect">
            <a:avLst/>
          </a:prstGeom>
          <a:noFill/>
        </p:spPr>
        <p:txBody>
          <a:bodyPr wrap="none" rtlCol="0">
            <a:spAutoFit/>
          </a:bodyPr>
          <a:lstStyle/>
          <a:p>
            <a:r>
              <a:rPr lang="en-US" altLang="zh-CN" b="1" dirty="0" smtClean="0">
                <a:latin typeface="+mn-ea"/>
              </a:rPr>
              <a:t>Step2</a:t>
            </a:r>
            <a:endParaRPr lang="zh-CN" altLang="en-US" b="1" dirty="0">
              <a:latin typeface="+mn-ea"/>
            </a:endParaRPr>
          </a:p>
        </p:txBody>
      </p:sp>
      <p:sp>
        <p:nvSpPr>
          <p:cNvPr id="14" name="文本框 13"/>
          <p:cNvSpPr txBox="1"/>
          <p:nvPr/>
        </p:nvSpPr>
        <p:spPr>
          <a:xfrm>
            <a:off x="2708748" y="4039313"/>
            <a:ext cx="844077" cy="369332"/>
          </a:xfrm>
          <a:prstGeom prst="rect">
            <a:avLst/>
          </a:prstGeom>
          <a:noFill/>
        </p:spPr>
        <p:txBody>
          <a:bodyPr wrap="none" rtlCol="0">
            <a:spAutoFit/>
          </a:bodyPr>
          <a:lstStyle/>
          <a:p>
            <a:r>
              <a:rPr lang="en-US" altLang="zh-CN" b="1" dirty="0" smtClean="0">
                <a:latin typeface="+mn-ea"/>
              </a:rPr>
              <a:t>Step3</a:t>
            </a:r>
            <a:endParaRPr lang="zh-CN" altLang="en-US" b="1" dirty="0">
              <a:latin typeface="+mn-ea"/>
            </a:endParaRPr>
          </a:p>
        </p:txBody>
      </p:sp>
      <p:sp>
        <p:nvSpPr>
          <p:cNvPr id="15" name="文本框 14"/>
          <p:cNvSpPr txBox="1"/>
          <p:nvPr/>
        </p:nvSpPr>
        <p:spPr>
          <a:xfrm>
            <a:off x="3944802" y="3230659"/>
            <a:ext cx="844077" cy="369332"/>
          </a:xfrm>
          <a:prstGeom prst="rect">
            <a:avLst/>
          </a:prstGeom>
          <a:noFill/>
        </p:spPr>
        <p:txBody>
          <a:bodyPr wrap="none" rtlCol="0">
            <a:spAutoFit/>
          </a:bodyPr>
          <a:lstStyle/>
          <a:p>
            <a:r>
              <a:rPr lang="en-US" altLang="zh-CN" b="1" dirty="0" smtClean="0">
                <a:latin typeface="+mn-ea"/>
              </a:rPr>
              <a:t>Step4</a:t>
            </a:r>
            <a:endParaRPr lang="zh-CN" altLang="en-US" b="1" dirty="0">
              <a:latin typeface="+mn-ea"/>
            </a:endParaRPr>
          </a:p>
        </p:txBody>
      </p:sp>
      <p:sp>
        <p:nvSpPr>
          <p:cNvPr id="16" name="文本框 15"/>
          <p:cNvSpPr txBox="1"/>
          <p:nvPr/>
        </p:nvSpPr>
        <p:spPr>
          <a:xfrm>
            <a:off x="5212779" y="2434847"/>
            <a:ext cx="844077" cy="369332"/>
          </a:xfrm>
          <a:prstGeom prst="rect">
            <a:avLst/>
          </a:prstGeom>
          <a:noFill/>
        </p:spPr>
        <p:txBody>
          <a:bodyPr wrap="none" rtlCol="0">
            <a:spAutoFit/>
          </a:bodyPr>
          <a:lstStyle/>
          <a:p>
            <a:r>
              <a:rPr lang="en-US" altLang="zh-CN" b="1" dirty="0" smtClean="0">
                <a:latin typeface="+mn-ea"/>
              </a:rPr>
              <a:t>Step5</a:t>
            </a:r>
            <a:endParaRPr lang="zh-CN" altLang="en-US" b="1" dirty="0">
              <a:latin typeface="+mn-ea"/>
            </a:endParaRPr>
          </a:p>
        </p:txBody>
      </p:sp>
      <p:sp>
        <p:nvSpPr>
          <p:cNvPr id="17" name="文本框 16"/>
          <p:cNvSpPr txBox="1"/>
          <p:nvPr/>
        </p:nvSpPr>
        <p:spPr>
          <a:xfrm>
            <a:off x="6475517" y="1653280"/>
            <a:ext cx="844077" cy="369332"/>
          </a:xfrm>
          <a:prstGeom prst="rect">
            <a:avLst/>
          </a:prstGeom>
          <a:noFill/>
        </p:spPr>
        <p:txBody>
          <a:bodyPr wrap="none" rtlCol="0">
            <a:spAutoFit/>
          </a:bodyPr>
          <a:lstStyle/>
          <a:p>
            <a:r>
              <a:rPr lang="en-US" altLang="zh-CN" b="1" dirty="0" smtClean="0">
                <a:latin typeface="+mn-ea"/>
              </a:rPr>
              <a:t>Step6</a:t>
            </a:r>
            <a:endParaRPr lang="zh-CN" altLang="en-US" b="1" dirty="0">
              <a:latin typeface="+mn-ea"/>
            </a:endParaRPr>
          </a:p>
        </p:txBody>
      </p:sp>
    </p:spTree>
    <p:extLst>
      <p:ext uri="{BB962C8B-B14F-4D97-AF65-F5344CB8AC3E}">
        <p14:creationId xmlns:p14="http://schemas.microsoft.com/office/powerpoint/2010/main" val="2167525250"/>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358986" y="1484785"/>
            <a:ext cx="8424936" cy="1468139"/>
          </a:xfrm>
          <a:no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a:lnSpc>
                <a:spcPct val="150000"/>
              </a:lnSpc>
              <a:buClr>
                <a:schemeClr val="tx1"/>
              </a:buClr>
              <a:buSzPct val="60000"/>
              <a:buNone/>
            </a:pPr>
            <a:r>
              <a:rPr lang="zh-CN" altLang="en-US" sz="2000" b="1" dirty="0" smtClean="0"/>
              <a:t>定义：</a:t>
            </a:r>
            <a:r>
              <a:rPr lang="zh-CN" altLang="zh-CN" sz="2000" b="1" dirty="0" smtClean="0"/>
              <a:t>生产线</a:t>
            </a:r>
            <a:r>
              <a:rPr lang="zh-CN" altLang="zh-CN" sz="2000" b="1" dirty="0"/>
              <a:t>平衡是指构成生产线各道工序所需的时间处于平衡状态，作业人员的作业时间尽可能的保持一致，从而消除各道工序间的时间浪费，进而取得生产线平衡。</a:t>
            </a:r>
          </a:p>
        </p:txBody>
      </p:sp>
      <p:sp>
        <p:nvSpPr>
          <p:cNvPr id="6148" name="Rectangle 4"/>
          <p:cNvSpPr>
            <a:spLocks noChangeArrowheads="1"/>
          </p:cNvSpPr>
          <p:nvPr/>
        </p:nvSpPr>
        <p:spPr bwMode="auto">
          <a:xfrm>
            <a:off x="2699792" y="404664"/>
            <a:ext cx="3743325" cy="579437"/>
          </a:xfrm>
          <a:prstGeom prst="rect">
            <a:avLst/>
          </a:prstGeom>
          <a:noFill/>
          <a:ln>
            <a:noFill/>
          </a:ln>
          <a:effectLst/>
          <a:extLst>
            <a:ext uri="{909E8E84-426E-40DD-AFC4-6F175D3DCCD1}">
              <a14:hiddenFill xmlns:a14="http://schemas.microsoft.com/office/drawing/2010/main">
                <a:solidFill>
                  <a:srgbClr val="CCFFCC">
                    <a:alpha val="50000"/>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3200" b="1" dirty="0">
                <a:solidFill>
                  <a:srgbClr val="FF0000"/>
                </a:solidFill>
              </a:rPr>
              <a:t>什么是生产线平衡</a:t>
            </a:r>
          </a:p>
        </p:txBody>
      </p:sp>
      <p:grpSp>
        <p:nvGrpSpPr>
          <p:cNvPr id="6" name="Group 3"/>
          <p:cNvGrpSpPr>
            <a:grpSpLocks/>
          </p:cNvGrpSpPr>
          <p:nvPr/>
        </p:nvGrpSpPr>
        <p:grpSpPr bwMode="auto">
          <a:xfrm>
            <a:off x="539552" y="4293096"/>
            <a:ext cx="8005762" cy="1981200"/>
            <a:chOff x="0" y="0"/>
            <a:chExt cx="5408" cy="1248"/>
          </a:xfrm>
        </p:grpSpPr>
        <p:grpSp>
          <p:nvGrpSpPr>
            <p:cNvPr id="7" name="Group 4"/>
            <p:cNvGrpSpPr>
              <a:grpSpLocks/>
            </p:cNvGrpSpPr>
            <p:nvPr/>
          </p:nvGrpSpPr>
          <p:grpSpPr bwMode="auto">
            <a:xfrm rot="16200000">
              <a:off x="3000" y="888"/>
              <a:ext cx="240" cy="480"/>
              <a:chOff x="0" y="0"/>
              <a:chExt cx="240" cy="480"/>
            </a:xfrm>
          </p:grpSpPr>
          <p:sp>
            <p:nvSpPr>
              <p:cNvPr id="76" name="AutoShape 5"/>
              <p:cNvSpPr>
                <a:spLocks noChangeArrowheads="1"/>
              </p:cNvSpPr>
              <p:nvPr/>
            </p:nvSpPr>
            <p:spPr bwMode="auto">
              <a:xfrm>
                <a:off x="0" y="48"/>
                <a:ext cx="192" cy="384"/>
              </a:xfrm>
              <a:prstGeom prst="moon">
                <a:avLst>
                  <a:gd name="adj" fmla="val 50000"/>
                </a:avLst>
              </a:prstGeom>
              <a:solidFill>
                <a:schemeClr val="accent1"/>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7" name="Oval 6"/>
              <p:cNvSpPr>
                <a:spLocks noChangeArrowheads="1"/>
              </p:cNvSpPr>
              <p:nvPr/>
            </p:nvSpPr>
            <p:spPr bwMode="auto">
              <a:xfrm>
                <a:off x="0" y="144"/>
                <a:ext cx="192" cy="192"/>
              </a:xfrm>
              <a:prstGeom prst="ellipse">
                <a:avLst/>
              </a:prstGeom>
              <a:solidFill>
                <a:schemeClr val="accent1"/>
              </a:solidFill>
              <a:ln w="952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8" name="Oval 7"/>
              <p:cNvSpPr>
                <a:spLocks noChangeArrowheads="1"/>
              </p:cNvSpPr>
              <p:nvPr/>
            </p:nvSpPr>
            <p:spPr bwMode="auto">
              <a:xfrm>
                <a:off x="144" y="0"/>
                <a:ext cx="96" cy="96"/>
              </a:xfrm>
              <a:prstGeom prst="ellipse">
                <a:avLst/>
              </a:prstGeom>
              <a:solidFill>
                <a:schemeClr val="accent1"/>
              </a:solidFill>
              <a:ln w="952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9" name="Oval 8"/>
              <p:cNvSpPr>
                <a:spLocks noChangeArrowheads="1"/>
              </p:cNvSpPr>
              <p:nvPr/>
            </p:nvSpPr>
            <p:spPr bwMode="auto">
              <a:xfrm>
                <a:off x="144" y="384"/>
                <a:ext cx="96" cy="96"/>
              </a:xfrm>
              <a:prstGeom prst="ellipse">
                <a:avLst/>
              </a:prstGeom>
              <a:solidFill>
                <a:schemeClr val="accent1"/>
              </a:solidFill>
              <a:ln w="952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8" name="Group 9"/>
            <p:cNvGrpSpPr>
              <a:grpSpLocks/>
            </p:cNvGrpSpPr>
            <p:nvPr/>
          </p:nvGrpSpPr>
          <p:grpSpPr bwMode="auto">
            <a:xfrm rot="16200000">
              <a:off x="3864" y="888"/>
              <a:ext cx="240" cy="480"/>
              <a:chOff x="0" y="0"/>
              <a:chExt cx="240" cy="480"/>
            </a:xfrm>
          </p:grpSpPr>
          <p:sp>
            <p:nvSpPr>
              <p:cNvPr id="72" name="AutoShape 10"/>
              <p:cNvSpPr>
                <a:spLocks noChangeArrowheads="1"/>
              </p:cNvSpPr>
              <p:nvPr/>
            </p:nvSpPr>
            <p:spPr bwMode="auto">
              <a:xfrm>
                <a:off x="0" y="48"/>
                <a:ext cx="192" cy="384"/>
              </a:xfrm>
              <a:prstGeom prst="moon">
                <a:avLst>
                  <a:gd name="adj" fmla="val 50000"/>
                </a:avLst>
              </a:prstGeom>
              <a:solidFill>
                <a:schemeClr val="accent1"/>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3" name="Oval 11"/>
              <p:cNvSpPr>
                <a:spLocks noChangeArrowheads="1"/>
              </p:cNvSpPr>
              <p:nvPr/>
            </p:nvSpPr>
            <p:spPr bwMode="auto">
              <a:xfrm>
                <a:off x="0" y="144"/>
                <a:ext cx="192" cy="192"/>
              </a:xfrm>
              <a:prstGeom prst="ellipse">
                <a:avLst/>
              </a:prstGeom>
              <a:solidFill>
                <a:schemeClr val="accent1"/>
              </a:solidFill>
              <a:ln w="952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4" name="Oval 12"/>
              <p:cNvSpPr>
                <a:spLocks noChangeArrowheads="1"/>
              </p:cNvSpPr>
              <p:nvPr/>
            </p:nvSpPr>
            <p:spPr bwMode="auto">
              <a:xfrm>
                <a:off x="144" y="0"/>
                <a:ext cx="96" cy="96"/>
              </a:xfrm>
              <a:prstGeom prst="ellipse">
                <a:avLst/>
              </a:prstGeom>
              <a:solidFill>
                <a:schemeClr val="accent1"/>
              </a:solidFill>
              <a:ln w="952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5" name="Oval 13"/>
              <p:cNvSpPr>
                <a:spLocks noChangeArrowheads="1"/>
              </p:cNvSpPr>
              <p:nvPr/>
            </p:nvSpPr>
            <p:spPr bwMode="auto">
              <a:xfrm>
                <a:off x="144" y="384"/>
                <a:ext cx="96" cy="96"/>
              </a:xfrm>
              <a:prstGeom prst="ellipse">
                <a:avLst/>
              </a:prstGeom>
              <a:solidFill>
                <a:schemeClr val="accent1"/>
              </a:solidFill>
              <a:ln w="952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 name="Group 14"/>
            <p:cNvGrpSpPr>
              <a:grpSpLocks/>
            </p:cNvGrpSpPr>
            <p:nvPr/>
          </p:nvGrpSpPr>
          <p:grpSpPr bwMode="auto">
            <a:xfrm rot="16200000">
              <a:off x="4728" y="888"/>
              <a:ext cx="240" cy="480"/>
              <a:chOff x="0" y="0"/>
              <a:chExt cx="240" cy="480"/>
            </a:xfrm>
          </p:grpSpPr>
          <p:sp>
            <p:nvSpPr>
              <p:cNvPr id="68" name="AutoShape 15"/>
              <p:cNvSpPr>
                <a:spLocks noChangeArrowheads="1"/>
              </p:cNvSpPr>
              <p:nvPr/>
            </p:nvSpPr>
            <p:spPr bwMode="auto">
              <a:xfrm>
                <a:off x="0" y="48"/>
                <a:ext cx="192" cy="384"/>
              </a:xfrm>
              <a:prstGeom prst="moon">
                <a:avLst>
                  <a:gd name="adj" fmla="val 50000"/>
                </a:avLst>
              </a:prstGeom>
              <a:solidFill>
                <a:schemeClr val="accent1"/>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9" name="Oval 16"/>
              <p:cNvSpPr>
                <a:spLocks noChangeArrowheads="1"/>
              </p:cNvSpPr>
              <p:nvPr/>
            </p:nvSpPr>
            <p:spPr bwMode="auto">
              <a:xfrm>
                <a:off x="0" y="144"/>
                <a:ext cx="192" cy="192"/>
              </a:xfrm>
              <a:prstGeom prst="ellipse">
                <a:avLst/>
              </a:prstGeom>
              <a:solidFill>
                <a:schemeClr val="accent1"/>
              </a:solidFill>
              <a:ln w="952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0" name="Oval 17"/>
              <p:cNvSpPr>
                <a:spLocks noChangeArrowheads="1"/>
              </p:cNvSpPr>
              <p:nvPr/>
            </p:nvSpPr>
            <p:spPr bwMode="auto">
              <a:xfrm>
                <a:off x="144" y="0"/>
                <a:ext cx="96" cy="96"/>
              </a:xfrm>
              <a:prstGeom prst="ellipse">
                <a:avLst/>
              </a:prstGeom>
              <a:solidFill>
                <a:schemeClr val="accent1"/>
              </a:solidFill>
              <a:ln w="952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1" name="Oval 18"/>
              <p:cNvSpPr>
                <a:spLocks noChangeArrowheads="1"/>
              </p:cNvSpPr>
              <p:nvPr/>
            </p:nvSpPr>
            <p:spPr bwMode="auto">
              <a:xfrm>
                <a:off x="144" y="384"/>
                <a:ext cx="96" cy="96"/>
              </a:xfrm>
              <a:prstGeom prst="ellipse">
                <a:avLst/>
              </a:prstGeom>
              <a:solidFill>
                <a:schemeClr val="accent1"/>
              </a:solidFill>
              <a:ln w="952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0" name="Rectangle 19"/>
            <p:cNvSpPr>
              <a:spLocks noChangeArrowheads="1"/>
            </p:cNvSpPr>
            <p:nvPr/>
          </p:nvSpPr>
          <p:spPr bwMode="auto">
            <a:xfrm>
              <a:off x="0" y="528"/>
              <a:ext cx="5376" cy="384"/>
            </a:xfrm>
            <a:prstGeom prst="rect">
              <a:avLst/>
            </a:prstGeom>
            <a:solidFill>
              <a:srgbClr val="DDDDDD"/>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 name="Rectangle 20"/>
            <p:cNvSpPr>
              <a:spLocks noChangeArrowheads="1"/>
            </p:cNvSpPr>
            <p:nvPr/>
          </p:nvSpPr>
          <p:spPr bwMode="auto">
            <a:xfrm>
              <a:off x="5136" y="960"/>
              <a:ext cx="144" cy="48"/>
            </a:xfrm>
            <a:prstGeom prst="rect">
              <a:avLst/>
            </a:prstGeom>
            <a:solidFill>
              <a:schemeClr val="bg2"/>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 name="Rectangle 21"/>
            <p:cNvSpPr>
              <a:spLocks noChangeArrowheads="1"/>
            </p:cNvSpPr>
            <p:nvPr/>
          </p:nvSpPr>
          <p:spPr bwMode="auto">
            <a:xfrm>
              <a:off x="2880" y="912"/>
              <a:ext cx="480" cy="96"/>
            </a:xfrm>
            <a:prstGeom prst="rect">
              <a:avLst/>
            </a:prstGeom>
            <a:solidFill>
              <a:srgbClr val="DDDDDD"/>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 name="Rectangle 22"/>
            <p:cNvSpPr>
              <a:spLocks noChangeArrowheads="1"/>
            </p:cNvSpPr>
            <p:nvPr/>
          </p:nvSpPr>
          <p:spPr bwMode="auto">
            <a:xfrm>
              <a:off x="3744" y="912"/>
              <a:ext cx="480" cy="96"/>
            </a:xfrm>
            <a:prstGeom prst="rect">
              <a:avLst/>
            </a:prstGeom>
            <a:solidFill>
              <a:srgbClr val="DDDDDD"/>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 name="Rectangle 23"/>
            <p:cNvSpPr>
              <a:spLocks noChangeArrowheads="1"/>
            </p:cNvSpPr>
            <p:nvPr/>
          </p:nvSpPr>
          <p:spPr bwMode="auto">
            <a:xfrm>
              <a:off x="4608" y="912"/>
              <a:ext cx="480" cy="96"/>
            </a:xfrm>
            <a:prstGeom prst="rect">
              <a:avLst/>
            </a:prstGeom>
            <a:solidFill>
              <a:srgbClr val="DDDDDD"/>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 name="Rectangle 24"/>
            <p:cNvSpPr>
              <a:spLocks noChangeArrowheads="1"/>
            </p:cNvSpPr>
            <p:nvPr/>
          </p:nvSpPr>
          <p:spPr bwMode="auto">
            <a:xfrm>
              <a:off x="4800" y="672"/>
              <a:ext cx="144" cy="96"/>
            </a:xfrm>
            <a:prstGeom prst="rect">
              <a:avLst/>
            </a:prstGeom>
            <a:solidFill>
              <a:schemeClr val="bg1"/>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 name="Rectangle 25"/>
            <p:cNvSpPr>
              <a:spLocks noChangeArrowheads="1"/>
            </p:cNvSpPr>
            <p:nvPr/>
          </p:nvSpPr>
          <p:spPr bwMode="auto">
            <a:xfrm>
              <a:off x="5136" y="1008"/>
              <a:ext cx="144" cy="48"/>
            </a:xfrm>
            <a:prstGeom prst="rect">
              <a:avLst/>
            </a:prstGeom>
            <a:solidFill>
              <a:schemeClr val="bg2"/>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 name="Rectangle 26"/>
            <p:cNvSpPr>
              <a:spLocks noChangeArrowheads="1"/>
            </p:cNvSpPr>
            <p:nvPr/>
          </p:nvSpPr>
          <p:spPr bwMode="auto">
            <a:xfrm>
              <a:off x="5136" y="1056"/>
              <a:ext cx="144" cy="48"/>
            </a:xfrm>
            <a:prstGeom prst="rect">
              <a:avLst/>
            </a:prstGeom>
            <a:solidFill>
              <a:schemeClr val="bg2"/>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 name="Rectangle 27"/>
            <p:cNvSpPr>
              <a:spLocks noChangeArrowheads="1"/>
            </p:cNvSpPr>
            <p:nvPr/>
          </p:nvSpPr>
          <p:spPr bwMode="auto">
            <a:xfrm>
              <a:off x="5136" y="1104"/>
              <a:ext cx="144" cy="48"/>
            </a:xfrm>
            <a:prstGeom prst="rect">
              <a:avLst/>
            </a:prstGeom>
            <a:solidFill>
              <a:schemeClr val="bg2"/>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9" name="Group 28"/>
            <p:cNvGrpSpPr>
              <a:grpSpLocks/>
            </p:cNvGrpSpPr>
            <p:nvPr/>
          </p:nvGrpSpPr>
          <p:grpSpPr bwMode="auto">
            <a:xfrm rot="16200000">
              <a:off x="2136" y="888"/>
              <a:ext cx="240" cy="480"/>
              <a:chOff x="0" y="0"/>
              <a:chExt cx="240" cy="480"/>
            </a:xfrm>
          </p:grpSpPr>
          <p:sp>
            <p:nvSpPr>
              <p:cNvPr id="64" name="AutoShape 29"/>
              <p:cNvSpPr>
                <a:spLocks noChangeArrowheads="1"/>
              </p:cNvSpPr>
              <p:nvPr/>
            </p:nvSpPr>
            <p:spPr bwMode="auto">
              <a:xfrm>
                <a:off x="0" y="48"/>
                <a:ext cx="192" cy="384"/>
              </a:xfrm>
              <a:prstGeom prst="moon">
                <a:avLst>
                  <a:gd name="adj" fmla="val 50000"/>
                </a:avLst>
              </a:prstGeom>
              <a:solidFill>
                <a:schemeClr val="accent1"/>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5" name="Oval 30"/>
              <p:cNvSpPr>
                <a:spLocks noChangeArrowheads="1"/>
              </p:cNvSpPr>
              <p:nvPr/>
            </p:nvSpPr>
            <p:spPr bwMode="auto">
              <a:xfrm>
                <a:off x="0" y="144"/>
                <a:ext cx="192" cy="192"/>
              </a:xfrm>
              <a:prstGeom prst="ellipse">
                <a:avLst/>
              </a:prstGeom>
              <a:solidFill>
                <a:schemeClr val="accent1"/>
              </a:solidFill>
              <a:ln w="952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6" name="Oval 31"/>
              <p:cNvSpPr>
                <a:spLocks noChangeArrowheads="1"/>
              </p:cNvSpPr>
              <p:nvPr/>
            </p:nvSpPr>
            <p:spPr bwMode="auto">
              <a:xfrm>
                <a:off x="144" y="0"/>
                <a:ext cx="96" cy="96"/>
              </a:xfrm>
              <a:prstGeom prst="ellipse">
                <a:avLst/>
              </a:prstGeom>
              <a:solidFill>
                <a:schemeClr val="accent1"/>
              </a:solidFill>
              <a:ln w="952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7" name="Oval 32"/>
              <p:cNvSpPr>
                <a:spLocks noChangeArrowheads="1"/>
              </p:cNvSpPr>
              <p:nvPr/>
            </p:nvSpPr>
            <p:spPr bwMode="auto">
              <a:xfrm>
                <a:off x="144" y="384"/>
                <a:ext cx="96" cy="96"/>
              </a:xfrm>
              <a:prstGeom prst="ellipse">
                <a:avLst/>
              </a:prstGeom>
              <a:solidFill>
                <a:schemeClr val="accent1"/>
              </a:solidFill>
              <a:ln w="952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20" name="Rectangle 33"/>
            <p:cNvSpPr>
              <a:spLocks noChangeArrowheads="1"/>
            </p:cNvSpPr>
            <p:nvPr/>
          </p:nvSpPr>
          <p:spPr bwMode="auto">
            <a:xfrm>
              <a:off x="2016" y="912"/>
              <a:ext cx="480" cy="96"/>
            </a:xfrm>
            <a:prstGeom prst="rect">
              <a:avLst/>
            </a:prstGeom>
            <a:solidFill>
              <a:srgbClr val="DDDDDD"/>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21" name="Group 34"/>
            <p:cNvGrpSpPr>
              <a:grpSpLocks/>
            </p:cNvGrpSpPr>
            <p:nvPr/>
          </p:nvGrpSpPr>
          <p:grpSpPr bwMode="auto">
            <a:xfrm rot="16200000">
              <a:off x="1272" y="888"/>
              <a:ext cx="240" cy="480"/>
              <a:chOff x="0" y="0"/>
              <a:chExt cx="240" cy="480"/>
            </a:xfrm>
          </p:grpSpPr>
          <p:sp>
            <p:nvSpPr>
              <p:cNvPr id="60" name="AutoShape 35"/>
              <p:cNvSpPr>
                <a:spLocks noChangeArrowheads="1"/>
              </p:cNvSpPr>
              <p:nvPr/>
            </p:nvSpPr>
            <p:spPr bwMode="auto">
              <a:xfrm>
                <a:off x="0" y="48"/>
                <a:ext cx="192" cy="384"/>
              </a:xfrm>
              <a:prstGeom prst="moon">
                <a:avLst>
                  <a:gd name="adj" fmla="val 50000"/>
                </a:avLst>
              </a:prstGeom>
              <a:solidFill>
                <a:schemeClr val="accent1"/>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 name="Oval 36"/>
              <p:cNvSpPr>
                <a:spLocks noChangeArrowheads="1"/>
              </p:cNvSpPr>
              <p:nvPr/>
            </p:nvSpPr>
            <p:spPr bwMode="auto">
              <a:xfrm>
                <a:off x="0" y="144"/>
                <a:ext cx="192" cy="192"/>
              </a:xfrm>
              <a:prstGeom prst="ellipse">
                <a:avLst/>
              </a:prstGeom>
              <a:solidFill>
                <a:schemeClr val="accent1"/>
              </a:solidFill>
              <a:ln w="952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 name="Oval 37"/>
              <p:cNvSpPr>
                <a:spLocks noChangeArrowheads="1"/>
              </p:cNvSpPr>
              <p:nvPr/>
            </p:nvSpPr>
            <p:spPr bwMode="auto">
              <a:xfrm>
                <a:off x="144" y="0"/>
                <a:ext cx="96" cy="96"/>
              </a:xfrm>
              <a:prstGeom prst="ellipse">
                <a:avLst/>
              </a:prstGeom>
              <a:solidFill>
                <a:schemeClr val="accent1"/>
              </a:solidFill>
              <a:ln w="952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3" name="Oval 38"/>
              <p:cNvSpPr>
                <a:spLocks noChangeArrowheads="1"/>
              </p:cNvSpPr>
              <p:nvPr/>
            </p:nvSpPr>
            <p:spPr bwMode="auto">
              <a:xfrm>
                <a:off x="144" y="384"/>
                <a:ext cx="96" cy="96"/>
              </a:xfrm>
              <a:prstGeom prst="ellipse">
                <a:avLst/>
              </a:prstGeom>
              <a:solidFill>
                <a:schemeClr val="accent1"/>
              </a:solidFill>
              <a:ln w="952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22" name="Rectangle 39"/>
            <p:cNvSpPr>
              <a:spLocks noChangeArrowheads="1"/>
            </p:cNvSpPr>
            <p:nvPr/>
          </p:nvSpPr>
          <p:spPr bwMode="auto">
            <a:xfrm>
              <a:off x="1152" y="912"/>
              <a:ext cx="480" cy="96"/>
            </a:xfrm>
            <a:prstGeom prst="rect">
              <a:avLst/>
            </a:prstGeom>
            <a:solidFill>
              <a:srgbClr val="DDDDDD"/>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23" name="Group 40"/>
            <p:cNvGrpSpPr>
              <a:grpSpLocks/>
            </p:cNvGrpSpPr>
            <p:nvPr/>
          </p:nvGrpSpPr>
          <p:grpSpPr bwMode="auto">
            <a:xfrm rot="16200000">
              <a:off x="408" y="888"/>
              <a:ext cx="240" cy="480"/>
              <a:chOff x="0" y="0"/>
              <a:chExt cx="240" cy="480"/>
            </a:xfrm>
          </p:grpSpPr>
          <p:sp>
            <p:nvSpPr>
              <p:cNvPr id="56" name="AutoShape 41"/>
              <p:cNvSpPr>
                <a:spLocks noChangeArrowheads="1"/>
              </p:cNvSpPr>
              <p:nvPr/>
            </p:nvSpPr>
            <p:spPr bwMode="auto">
              <a:xfrm>
                <a:off x="0" y="48"/>
                <a:ext cx="192" cy="384"/>
              </a:xfrm>
              <a:prstGeom prst="moon">
                <a:avLst>
                  <a:gd name="adj" fmla="val 50000"/>
                </a:avLst>
              </a:prstGeom>
              <a:solidFill>
                <a:schemeClr val="accent1"/>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7" name="Oval 42"/>
              <p:cNvSpPr>
                <a:spLocks noChangeArrowheads="1"/>
              </p:cNvSpPr>
              <p:nvPr/>
            </p:nvSpPr>
            <p:spPr bwMode="auto">
              <a:xfrm>
                <a:off x="0" y="144"/>
                <a:ext cx="192" cy="192"/>
              </a:xfrm>
              <a:prstGeom prst="ellipse">
                <a:avLst/>
              </a:prstGeom>
              <a:solidFill>
                <a:schemeClr val="accent1"/>
              </a:solidFill>
              <a:ln w="952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8" name="Oval 43"/>
              <p:cNvSpPr>
                <a:spLocks noChangeArrowheads="1"/>
              </p:cNvSpPr>
              <p:nvPr/>
            </p:nvSpPr>
            <p:spPr bwMode="auto">
              <a:xfrm>
                <a:off x="144" y="0"/>
                <a:ext cx="96" cy="96"/>
              </a:xfrm>
              <a:prstGeom prst="ellipse">
                <a:avLst/>
              </a:prstGeom>
              <a:solidFill>
                <a:schemeClr val="accent1"/>
              </a:solidFill>
              <a:ln w="952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9" name="Oval 44"/>
              <p:cNvSpPr>
                <a:spLocks noChangeArrowheads="1"/>
              </p:cNvSpPr>
              <p:nvPr/>
            </p:nvSpPr>
            <p:spPr bwMode="auto">
              <a:xfrm>
                <a:off x="144" y="384"/>
                <a:ext cx="96" cy="96"/>
              </a:xfrm>
              <a:prstGeom prst="ellipse">
                <a:avLst/>
              </a:prstGeom>
              <a:solidFill>
                <a:schemeClr val="accent1"/>
              </a:solidFill>
              <a:ln w="952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24" name="Rectangle 45"/>
            <p:cNvSpPr>
              <a:spLocks noChangeArrowheads="1"/>
            </p:cNvSpPr>
            <p:nvPr/>
          </p:nvSpPr>
          <p:spPr bwMode="auto">
            <a:xfrm>
              <a:off x="288" y="912"/>
              <a:ext cx="480" cy="96"/>
            </a:xfrm>
            <a:prstGeom prst="rect">
              <a:avLst/>
            </a:prstGeom>
            <a:solidFill>
              <a:srgbClr val="DDDDDD"/>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 name="Rectangle 46"/>
            <p:cNvSpPr>
              <a:spLocks noChangeArrowheads="1"/>
            </p:cNvSpPr>
            <p:nvPr/>
          </p:nvSpPr>
          <p:spPr bwMode="auto">
            <a:xfrm>
              <a:off x="96" y="960"/>
              <a:ext cx="144" cy="48"/>
            </a:xfrm>
            <a:prstGeom prst="rect">
              <a:avLst/>
            </a:prstGeom>
            <a:solidFill>
              <a:schemeClr val="bg2"/>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 name="Rectangle 47"/>
            <p:cNvSpPr>
              <a:spLocks noChangeArrowheads="1"/>
            </p:cNvSpPr>
            <p:nvPr/>
          </p:nvSpPr>
          <p:spPr bwMode="auto">
            <a:xfrm>
              <a:off x="96" y="1008"/>
              <a:ext cx="144" cy="48"/>
            </a:xfrm>
            <a:prstGeom prst="rect">
              <a:avLst/>
            </a:prstGeom>
            <a:solidFill>
              <a:schemeClr val="bg2"/>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 name="Rectangle 48"/>
            <p:cNvSpPr>
              <a:spLocks noChangeArrowheads="1"/>
            </p:cNvSpPr>
            <p:nvPr/>
          </p:nvSpPr>
          <p:spPr bwMode="auto">
            <a:xfrm>
              <a:off x="96" y="1056"/>
              <a:ext cx="144" cy="48"/>
            </a:xfrm>
            <a:prstGeom prst="rect">
              <a:avLst/>
            </a:prstGeom>
            <a:solidFill>
              <a:schemeClr val="bg2"/>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 name="Rectangle 49"/>
            <p:cNvSpPr>
              <a:spLocks noChangeArrowheads="1"/>
            </p:cNvSpPr>
            <p:nvPr/>
          </p:nvSpPr>
          <p:spPr bwMode="auto">
            <a:xfrm>
              <a:off x="96" y="1104"/>
              <a:ext cx="144" cy="48"/>
            </a:xfrm>
            <a:prstGeom prst="rect">
              <a:avLst/>
            </a:prstGeom>
            <a:solidFill>
              <a:schemeClr val="bg2"/>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9" name="Line 50"/>
            <p:cNvSpPr>
              <a:spLocks noChangeShapeType="1"/>
            </p:cNvSpPr>
            <p:nvPr/>
          </p:nvSpPr>
          <p:spPr bwMode="auto">
            <a:xfrm>
              <a:off x="2592" y="432"/>
              <a:ext cx="336" cy="0"/>
            </a:xfrm>
            <a:prstGeom prst="line">
              <a:avLst/>
            </a:prstGeom>
            <a:noFill/>
            <a:ln w="38100" cmpd="sng">
              <a:solidFill>
                <a:srgbClr val="80808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0" name="Rectangle 51"/>
            <p:cNvSpPr>
              <a:spLocks noChangeArrowheads="1"/>
            </p:cNvSpPr>
            <p:nvPr/>
          </p:nvSpPr>
          <p:spPr bwMode="auto">
            <a:xfrm>
              <a:off x="4128" y="672"/>
              <a:ext cx="144" cy="96"/>
            </a:xfrm>
            <a:prstGeom prst="rect">
              <a:avLst/>
            </a:prstGeom>
            <a:solidFill>
              <a:schemeClr val="bg1"/>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 name="Rectangle 52"/>
            <p:cNvSpPr>
              <a:spLocks noChangeArrowheads="1"/>
            </p:cNvSpPr>
            <p:nvPr/>
          </p:nvSpPr>
          <p:spPr bwMode="auto">
            <a:xfrm>
              <a:off x="4464" y="672"/>
              <a:ext cx="144" cy="96"/>
            </a:xfrm>
            <a:prstGeom prst="rect">
              <a:avLst/>
            </a:prstGeom>
            <a:solidFill>
              <a:schemeClr val="bg1"/>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 name="Rectangle 53"/>
            <p:cNvSpPr>
              <a:spLocks noChangeArrowheads="1"/>
            </p:cNvSpPr>
            <p:nvPr/>
          </p:nvSpPr>
          <p:spPr bwMode="auto">
            <a:xfrm>
              <a:off x="3456" y="672"/>
              <a:ext cx="144" cy="96"/>
            </a:xfrm>
            <a:prstGeom prst="rect">
              <a:avLst/>
            </a:prstGeom>
            <a:solidFill>
              <a:schemeClr val="bg1"/>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 name="Rectangle 54"/>
            <p:cNvSpPr>
              <a:spLocks noChangeArrowheads="1"/>
            </p:cNvSpPr>
            <p:nvPr/>
          </p:nvSpPr>
          <p:spPr bwMode="auto">
            <a:xfrm>
              <a:off x="3792" y="672"/>
              <a:ext cx="144" cy="96"/>
            </a:xfrm>
            <a:prstGeom prst="rect">
              <a:avLst/>
            </a:prstGeom>
            <a:solidFill>
              <a:schemeClr val="bg1"/>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 name="Rectangle 55"/>
            <p:cNvSpPr>
              <a:spLocks noChangeArrowheads="1"/>
            </p:cNvSpPr>
            <p:nvPr/>
          </p:nvSpPr>
          <p:spPr bwMode="auto">
            <a:xfrm>
              <a:off x="2784" y="672"/>
              <a:ext cx="144" cy="96"/>
            </a:xfrm>
            <a:prstGeom prst="rect">
              <a:avLst/>
            </a:prstGeom>
            <a:solidFill>
              <a:schemeClr val="bg1"/>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5" name="Rectangle 56"/>
            <p:cNvSpPr>
              <a:spLocks noChangeArrowheads="1"/>
            </p:cNvSpPr>
            <p:nvPr/>
          </p:nvSpPr>
          <p:spPr bwMode="auto">
            <a:xfrm>
              <a:off x="3120" y="672"/>
              <a:ext cx="144" cy="96"/>
            </a:xfrm>
            <a:prstGeom prst="rect">
              <a:avLst/>
            </a:prstGeom>
            <a:solidFill>
              <a:schemeClr val="bg1"/>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6" name="Rectangle 57"/>
            <p:cNvSpPr>
              <a:spLocks noChangeArrowheads="1"/>
            </p:cNvSpPr>
            <p:nvPr/>
          </p:nvSpPr>
          <p:spPr bwMode="auto">
            <a:xfrm>
              <a:off x="2112" y="672"/>
              <a:ext cx="144" cy="96"/>
            </a:xfrm>
            <a:prstGeom prst="rect">
              <a:avLst/>
            </a:prstGeom>
            <a:solidFill>
              <a:schemeClr val="bg1"/>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7" name="Rectangle 58"/>
            <p:cNvSpPr>
              <a:spLocks noChangeArrowheads="1"/>
            </p:cNvSpPr>
            <p:nvPr/>
          </p:nvSpPr>
          <p:spPr bwMode="auto">
            <a:xfrm>
              <a:off x="2437" y="390"/>
              <a:ext cx="144" cy="96"/>
            </a:xfrm>
            <a:prstGeom prst="rect">
              <a:avLst/>
            </a:prstGeom>
            <a:solidFill>
              <a:schemeClr val="bg1"/>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 name="Rectangle 59"/>
            <p:cNvSpPr>
              <a:spLocks noChangeArrowheads="1"/>
            </p:cNvSpPr>
            <p:nvPr/>
          </p:nvSpPr>
          <p:spPr bwMode="auto">
            <a:xfrm>
              <a:off x="1440" y="672"/>
              <a:ext cx="144" cy="96"/>
            </a:xfrm>
            <a:prstGeom prst="rect">
              <a:avLst/>
            </a:prstGeom>
            <a:solidFill>
              <a:schemeClr val="bg1"/>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9" name="Rectangle 60"/>
            <p:cNvSpPr>
              <a:spLocks noChangeArrowheads="1"/>
            </p:cNvSpPr>
            <p:nvPr/>
          </p:nvSpPr>
          <p:spPr bwMode="auto">
            <a:xfrm>
              <a:off x="1776" y="672"/>
              <a:ext cx="144" cy="96"/>
            </a:xfrm>
            <a:prstGeom prst="rect">
              <a:avLst/>
            </a:prstGeom>
            <a:solidFill>
              <a:schemeClr val="bg1"/>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0" name="Rectangle 61"/>
            <p:cNvSpPr>
              <a:spLocks noChangeArrowheads="1"/>
            </p:cNvSpPr>
            <p:nvPr/>
          </p:nvSpPr>
          <p:spPr bwMode="auto">
            <a:xfrm>
              <a:off x="768" y="672"/>
              <a:ext cx="144" cy="96"/>
            </a:xfrm>
            <a:prstGeom prst="rect">
              <a:avLst/>
            </a:prstGeom>
            <a:solidFill>
              <a:schemeClr val="bg1"/>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 name="Rectangle 62"/>
            <p:cNvSpPr>
              <a:spLocks noChangeArrowheads="1"/>
            </p:cNvSpPr>
            <p:nvPr/>
          </p:nvSpPr>
          <p:spPr bwMode="auto">
            <a:xfrm>
              <a:off x="1104" y="672"/>
              <a:ext cx="144" cy="96"/>
            </a:xfrm>
            <a:prstGeom prst="rect">
              <a:avLst/>
            </a:prstGeom>
            <a:solidFill>
              <a:schemeClr val="bg1"/>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2" name="Rectangle 63"/>
            <p:cNvSpPr>
              <a:spLocks noChangeArrowheads="1"/>
            </p:cNvSpPr>
            <p:nvPr/>
          </p:nvSpPr>
          <p:spPr bwMode="auto">
            <a:xfrm>
              <a:off x="432" y="672"/>
              <a:ext cx="144" cy="96"/>
            </a:xfrm>
            <a:prstGeom prst="rect">
              <a:avLst/>
            </a:prstGeom>
            <a:solidFill>
              <a:schemeClr val="bg1"/>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3" name="Rectangle 64"/>
            <p:cNvSpPr>
              <a:spLocks noChangeArrowheads="1"/>
            </p:cNvSpPr>
            <p:nvPr/>
          </p:nvSpPr>
          <p:spPr bwMode="auto">
            <a:xfrm>
              <a:off x="4938" y="230"/>
              <a:ext cx="47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b="1">
                  <a:ea typeface="楷体_GB2312" pitchFamily="49" charset="-122"/>
                </a:rPr>
                <a:t>入料</a:t>
              </a:r>
            </a:p>
          </p:txBody>
        </p:sp>
        <p:sp>
          <p:nvSpPr>
            <p:cNvPr id="44" name="Rectangle 65"/>
            <p:cNvSpPr>
              <a:spLocks noChangeArrowheads="1"/>
            </p:cNvSpPr>
            <p:nvPr/>
          </p:nvSpPr>
          <p:spPr bwMode="auto">
            <a:xfrm>
              <a:off x="48" y="230"/>
              <a:ext cx="47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b="1">
                  <a:ea typeface="楷体_GB2312" pitchFamily="49" charset="-122"/>
                </a:rPr>
                <a:t>出料</a:t>
              </a:r>
            </a:p>
          </p:txBody>
        </p:sp>
        <p:sp>
          <p:nvSpPr>
            <p:cNvPr id="45" name="Line 66"/>
            <p:cNvSpPr>
              <a:spLocks noChangeShapeType="1"/>
            </p:cNvSpPr>
            <p:nvPr/>
          </p:nvSpPr>
          <p:spPr bwMode="auto">
            <a:xfrm>
              <a:off x="0" y="0"/>
              <a:ext cx="0" cy="480"/>
            </a:xfrm>
            <a:prstGeom prst="line">
              <a:avLst/>
            </a:prstGeom>
            <a:noFill/>
            <a:ln w="9525" cmpd="sng">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6" name="Line 67"/>
            <p:cNvSpPr>
              <a:spLocks noChangeShapeType="1"/>
            </p:cNvSpPr>
            <p:nvPr/>
          </p:nvSpPr>
          <p:spPr bwMode="auto">
            <a:xfrm>
              <a:off x="5376" y="0"/>
              <a:ext cx="0" cy="480"/>
            </a:xfrm>
            <a:prstGeom prst="line">
              <a:avLst/>
            </a:prstGeom>
            <a:noFill/>
            <a:ln w="9525" cmpd="sng">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7" name="Line 68"/>
            <p:cNvSpPr>
              <a:spLocks noChangeShapeType="1"/>
            </p:cNvSpPr>
            <p:nvPr/>
          </p:nvSpPr>
          <p:spPr bwMode="auto">
            <a:xfrm>
              <a:off x="0" y="192"/>
              <a:ext cx="5376" cy="0"/>
            </a:xfrm>
            <a:prstGeom prst="line">
              <a:avLst/>
            </a:prstGeom>
            <a:noFill/>
            <a:ln w="9525" cmpd="sng">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8" name="Rectangle 69"/>
            <p:cNvSpPr>
              <a:spLocks noChangeArrowheads="1"/>
            </p:cNvSpPr>
            <p:nvPr/>
          </p:nvSpPr>
          <p:spPr bwMode="auto">
            <a:xfrm>
              <a:off x="4800" y="960"/>
              <a:ext cx="144" cy="48"/>
            </a:xfrm>
            <a:prstGeom prst="rect">
              <a:avLst/>
            </a:prstGeom>
            <a:solidFill>
              <a:schemeClr val="bg2"/>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9" name="Rectangle 70"/>
            <p:cNvSpPr>
              <a:spLocks noChangeArrowheads="1"/>
            </p:cNvSpPr>
            <p:nvPr/>
          </p:nvSpPr>
          <p:spPr bwMode="auto">
            <a:xfrm>
              <a:off x="3936" y="960"/>
              <a:ext cx="144" cy="48"/>
            </a:xfrm>
            <a:prstGeom prst="rect">
              <a:avLst/>
            </a:prstGeom>
            <a:solidFill>
              <a:schemeClr val="bg2"/>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0" name="Rectangle 71"/>
            <p:cNvSpPr>
              <a:spLocks noChangeArrowheads="1"/>
            </p:cNvSpPr>
            <p:nvPr/>
          </p:nvSpPr>
          <p:spPr bwMode="auto">
            <a:xfrm>
              <a:off x="3072" y="960"/>
              <a:ext cx="144" cy="48"/>
            </a:xfrm>
            <a:prstGeom prst="rect">
              <a:avLst/>
            </a:prstGeom>
            <a:solidFill>
              <a:schemeClr val="bg2"/>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 name="Rectangle 72"/>
            <p:cNvSpPr>
              <a:spLocks noChangeArrowheads="1"/>
            </p:cNvSpPr>
            <p:nvPr/>
          </p:nvSpPr>
          <p:spPr bwMode="auto">
            <a:xfrm>
              <a:off x="2208" y="960"/>
              <a:ext cx="144" cy="48"/>
            </a:xfrm>
            <a:prstGeom prst="rect">
              <a:avLst/>
            </a:prstGeom>
            <a:solidFill>
              <a:schemeClr val="bg2"/>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2" name="Rectangle 73"/>
            <p:cNvSpPr>
              <a:spLocks noChangeArrowheads="1"/>
            </p:cNvSpPr>
            <p:nvPr/>
          </p:nvSpPr>
          <p:spPr bwMode="auto">
            <a:xfrm>
              <a:off x="1344" y="960"/>
              <a:ext cx="144" cy="48"/>
            </a:xfrm>
            <a:prstGeom prst="rect">
              <a:avLst/>
            </a:prstGeom>
            <a:solidFill>
              <a:schemeClr val="bg2"/>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3" name="Rectangle 74"/>
            <p:cNvSpPr>
              <a:spLocks noChangeArrowheads="1"/>
            </p:cNvSpPr>
            <p:nvPr/>
          </p:nvSpPr>
          <p:spPr bwMode="auto">
            <a:xfrm>
              <a:off x="480" y="960"/>
              <a:ext cx="144" cy="48"/>
            </a:xfrm>
            <a:prstGeom prst="rect">
              <a:avLst/>
            </a:prstGeom>
            <a:solidFill>
              <a:schemeClr val="bg2"/>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4" name="Arc 75"/>
            <p:cNvSpPr>
              <a:spLocks/>
            </p:cNvSpPr>
            <p:nvPr/>
          </p:nvSpPr>
          <p:spPr bwMode="auto">
            <a:xfrm rot="16200000">
              <a:off x="5072" y="464"/>
              <a:ext cx="159" cy="15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cmpd="sng">
              <a:solidFill>
                <a:schemeClr val="tx1"/>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5" name="Arc 76"/>
            <p:cNvSpPr>
              <a:spLocks/>
            </p:cNvSpPr>
            <p:nvPr/>
          </p:nvSpPr>
          <p:spPr bwMode="auto">
            <a:xfrm>
              <a:off x="225" y="480"/>
              <a:ext cx="159" cy="15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cmpd="sng">
              <a:solidFill>
                <a:schemeClr val="tx1"/>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80" name="Rectangle 77"/>
          <p:cNvSpPr>
            <a:spLocks noChangeArrowheads="1"/>
          </p:cNvSpPr>
          <p:nvPr/>
        </p:nvSpPr>
        <p:spPr bwMode="auto">
          <a:xfrm>
            <a:off x="348319" y="2990068"/>
            <a:ext cx="8435603" cy="1144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a:lnSpc>
                <a:spcPct val="150000"/>
              </a:lnSpc>
              <a:buSzPct val="60000"/>
              <a:buNone/>
            </a:pPr>
            <a:r>
              <a:rPr lang="zh-CN" altLang="en-US" sz="2000" b="1" dirty="0" smtClean="0">
                <a:latin typeface="+mn-ea"/>
                <a:ea typeface="+mn-ea"/>
              </a:rPr>
              <a:t>目标：</a:t>
            </a:r>
            <a:r>
              <a:rPr lang="zh-CN" altLang="zh-CN" sz="2000" b="1" dirty="0" smtClean="0">
                <a:latin typeface="+mn-ea"/>
                <a:ea typeface="+mn-ea"/>
              </a:rPr>
              <a:t>对</a:t>
            </a:r>
            <a:r>
              <a:rPr lang="zh-CN" altLang="zh-CN" sz="2000" b="1" dirty="0">
                <a:latin typeface="+mn-ea"/>
                <a:ea typeface="+mn-ea"/>
              </a:rPr>
              <a:t>生产的全部工序进行均衡，调整作业负荷和工作方式，消除工序不平衡和工时浪费，实现“</a:t>
            </a:r>
            <a:r>
              <a:rPr lang="zh-CN" altLang="zh-CN" sz="2000" b="1" dirty="0">
                <a:solidFill>
                  <a:srgbClr val="FF3300"/>
                </a:solidFill>
                <a:latin typeface="+mn-ea"/>
                <a:ea typeface="+mn-ea"/>
              </a:rPr>
              <a:t>一个流</a:t>
            </a:r>
            <a:r>
              <a:rPr lang="zh-CN" altLang="zh-CN" sz="2000" b="1" dirty="0">
                <a:latin typeface="+mn-ea"/>
                <a:ea typeface="+mn-ea"/>
              </a:rPr>
              <a:t>”。</a:t>
            </a:r>
          </a:p>
        </p:txBody>
      </p:sp>
    </p:spTree>
    <p:extLst>
      <p:ext uri="{BB962C8B-B14F-4D97-AF65-F5344CB8AC3E}">
        <p14:creationId xmlns:p14="http://schemas.microsoft.com/office/powerpoint/2010/main" val="287920978"/>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467544" y="1412776"/>
            <a:ext cx="8208912" cy="3289920"/>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eaLnBrk="0" hangingPunct="0">
              <a:lnSpc>
                <a:spcPct val="150000"/>
              </a:lnSpc>
              <a:buFont typeface="Wingdings" panose="05000000000000000000" pitchFamily="2" charset="2"/>
              <a:buChar char="Ø"/>
            </a:pPr>
            <a:r>
              <a:rPr lang="zh-CN" altLang="en-US" sz="2000" b="1" dirty="0">
                <a:latin typeface="+mn-ea"/>
              </a:rPr>
              <a:t>通过平衡生产线可以综合应用到程序分析、动作分析、</a:t>
            </a:r>
            <a:r>
              <a:rPr lang="en-US" altLang="zh-CN" sz="2000" b="1" dirty="0">
                <a:latin typeface="+mn-ea"/>
              </a:rPr>
              <a:t>layout</a:t>
            </a:r>
            <a:r>
              <a:rPr lang="zh-CN" altLang="en-US" sz="2000" b="1" dirty="0">
                <a:latin typeface="+mn-ea"/>
              </a:rPr>
              <a:t>分析，搬动分析、时间分析等全部</a:t>
            </a:r>
            <a:r>
              <a:rPr lang="en-US" altLang="zh-CN" sz="2000" b="1" dirty="0">
                <a:latin typeface="+mn-ea"/>
              </a:rPr>
              <a:t>IE</a:t>
            </a:r>
            <a:r>
              <a:rPr lang="zh-CN" altLang="en-US" sz="2000" b="1" dirty="0">
                <a:latin typeface="+mn-ea"/>
              </a:rPr>
              <a:t>手法，提高全员综合</a:t>
            </a:r>
            <a:r>
              <a:rPr lang="zh-CN" altLang="en-US" sz="2000" b="1" dirty="0" smtClean="0">
                <a:latin typeface="+mn-ea"/>
              </a:rPr>
              <a:t>素质</a:t>
            </a:r>
            <a:endParaRPr lang="zh-CN" altLang="en-US" sz="2000" dirty="0">
              <a:latin typeface="+mn-ea"/>
            </a:endParaRPr>
          </a:p>
          <a:p>
            <a:pPr marL="285750" indent="-285750" eaLnBrk="0" hangingPunct="0">
              <a:lnSpc>
                <a:spcPct val="150000"/>
              </a:lnSpc>
              <a:buFont typeface="Wingdings" panose="05000000000000000000" pitchFamily="2" charset="2"/>
              <a:buChar char="Ø"/>
            </a:pPr>
            <a:r>
              <a:rPr lang="zh-CN" altLang="en-US" sz="2000" b="1" dirty="0">
                <a:latin typeface="+mn-ea"/>
              </a:rPr>
              <a:t>在平衡的生产线基础上实现单元生产，提高生产应变能力，对应市场变化实现柔性生产</a:t>
            </a:r>
            <a:r>
              <a:rPr lang="zh-CN" altLang="en-US" sz="2000" b="1" dirty="0" smtClean="0">
                <a:latin typeface="+mn-ea"/>
              </a:rPr>
              <a:t>系统</a:t>
            </a:r>
            <a:endParaRPr lang="zh-CN" altLang="en-US" sz="2000" dirty="0">
              <a:latin typeface="+mn-ea"/>
            </a:endParaRPr>
          </a:p>
          <a:p>
            <a:pPr marL="285750" indent="-285750" eaLnBrk="0" hangingPunct="0">
              <a:lnSpc>
                <a:spcPct val="150000"/>
              </a:lnSpc>
              <a:buFont typeface="Wingdings" panose="05000000000000000000" pitchFamily="2" charset="2"/>
              <a:buChar char="Ø"/>
            </a:pPr>
            <a:r>
              <a:rPr lang="zh-CN" altLang="en-US" sz="2000" b="1" dirty="0">
                <a:latin typeface="+mn-ea"/>
              </a:rPr>
              <a:t>减少单件产品的工时消耗，降低成本（等同于提高人均产量</a:t>
            </a:r>
            <a:r>
              <a:rPr lang="zh-CN" altLang="en-US" sz="2000" b="1" dirty="0" smtClean="0">
                <a:latin typeface="+mn-ea"/>
              </a:rPr>
              <a:t>）</a:t>
            </a:r>
            <a:endParaRPr lang="zh-CN" altLang="en-US" sz="2000" b="1" dirty="0">
              <a:latin typeface="+mn-ea"/>
            </a:endParaRPr>
          </a:p>
          <a:p>
            <a:pPr marL="285750" indent="-285750" eaLnBrk="0" hangingPunct="0">
              <a:lnSpc>
                <a:spcPct val="150000"/>
              </a:lnSpc>
              <a:buFont typeface="Wingdings" panose="05000000000000000000" pitchFamily="2" charset="2"/>
              <a:buChar char="Ø"/>
            </a:pPr>
            <a:r>
              <a:rPr lang="zh-CN" altLang="en-US" sz="2000" b="1" dirty="0">
                <a:latin typeface="+mn-ea"/>
              </a:rPr>
              <a:t>减少工序的在制品，真正实现</a:t>
            </a:r>
            <a:r>
              <a:rPr lang="zh-CN" altLang="en-US" sz="2000" b="1" dirty="0" smtClean="0">
                <a:latin typeface="+mn-ea"/>
              </a:rPr>
              <a:t>“一个流”</a:t>
            </a:r>
            <a:endParaRPr lang="zh-CN" altLang="en-US" sz="2000" b="1" dirty="0">
              <a:latin typeface="+mn-ea"/>
            </a:endParaRPr>
          </a:p>
          <a:p>
            <a:pPr marL="285750" indent="-285750" eaLnBrk="0" hangingPunct="0">
              <a:lnSpc>
                <a:spcPct val="150000"/>
              </a:lnSpc>
              <a:buFont typeface="Wingdings" panose="05000000000000000000" pitchFamily="2" charset="2"/>
              <a:buChar char="Ø"/>
            </a:pPr>
            <a:r>
              <a:rPr lang="zh-CN" altLang="en-US" sz="2000" b="1" dirty="0">
                <a:latin typeface="+mn-ea"/>
              </a:rPr>
              <a:t>提高作业及设备工装的工作效率</a:t>
            </a:r>
            <a:endParaRPr lang="zh-CN" altLang="en-US" sz="2000" dirty="0">
              <a:latin typeface="+mn-ea"/>
            </a:endParaRPr>
          </a:p>
        </p:txBody>
      </p:sp>
      <p:sp>
        <p:nvSpPr>
          <p:cNvPr id="8195" name="Rectangle 3"/>
          <p:cNvSpPr>
            <a:spLocks noChangeArrowheads="1"/>
          </p:cNvSpPr>
          <p:nvPr/>
        </p:nvSpPr>
        <p:spPr bwMode="auto">
          <a:xfrm>
            <a:off x="2483768" y="404664"/>
            <a:ext cx="3910013" cy="584775"/>
          </a:xfrm>
          <a:prstGeom prst="rect">
            <a:avLst/>
          </a:prstGeom>
          <a:noFill/>
          <a:ln>
            <a:noFill/>
          </a:ln>
          <a:effectLst/>
          <a:extLst>
            <a:ext uri="{909E8E84-426E-40DD-AFC4-6F175D3DCCD1}">
              <a14:hiddenFill xmlns:a14="http://schemas.microsoft.com/office/drawing/2010/main">
                <a:solidFill>
                  <a:srgbClr val="CCFFCC">
                    <a:alpha val="50000"/>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3200" b="1" dirty="0">
                <a:solidFill>
                  <a:srgbClr val="FF0000"/>
                </a:solidFill>
              </a:rPr>
              <a:t>平衡生产线的意义</a:t>
            </a:r>
          </a:p>
        </p:txBody>
      </p:sp>
      <p:grpSp>
        <p:nvGrpSpPr>
          <p:cNvPr id="9" name="Group 7"/>
          <p:cNvGrpSpPr>
            <a:grpSpLocks/>
          </p:cNvGrpSpPr>
          <p:nvPr/>
        </p:nvGrpSpPr>
        <p:grpSpPr bwMode="auto">
          <a:xfrm>
            <a:off x="1622425" y="4869160"/>
            <a:ext cx="5899150" cy="762000"/>
            <a:chOff x="0" y="0"/>
            <a:chExt cx="3716" cy="480"/>
          </a:xfrm>
        </p:grpSpPr>
        <p:sp>
          <p:nvSpPr>
            <p:cNvPr id="10" name="Rectangle 8"/>
            <p:cNvSpPr>
              <a:spLocks noChangeArrowheads="1"/>
            </p:cNvSpPr>
            <p:nvPr/>
          </p:nvSpPr>
          <p:spPr bwMode="auto">
            <a:xfrm>
              <a:off x="0" y="75"/>
              <a:ext cx="768"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r>
                <a:rPr lang="zh-CN" altLang="en-US" b="1">
                  <a:latin typeface="Times New Roman" panose="02020603050405020304" pitchFamily="18" charset="0"/>
                </a:rPr>
                <a:t>平衡率</a:t>
              </a:r>
              <a:r>
                <a:rPr lang="en-US" altLang="zh-CN" b="1">
                  <a:latin typeface="Times New Roman" panose="02020603050405020304" pitchFamily="18" charset="0"/>
                </a:rPr>
                <a:t>=</a:t>
              </a:r>
            </a:p>
          </p:txBody>
        </p:sp>
        <p:sp>
          <p:nvSpPr>
            <p:cNvPr id="11" name="Rectangle 9"/>
            <p:cNvSpPr>
              <a:spLocks noChangeArrowheads="1"/>
            </p:cNvSpPr>
            <p:nvPr/>
          </p:nvSpPr>
          <p:spPr bwMode="auto">
            <a:xfrm>
              <a:off x="725" y="0"/>
              <a:ext cx="172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r>
                <a:rPr lang="zh-CN" altLang="en-US" b="1">
                  <a:latin typeface="Times New Roman" panose="02020603050405020304" pitchFamily="18" charset="0"/>
                </a:rPr>
                <a:t>∑（各工序的作业时间）</a:t>
              </a:r>
            </a:p>
          </p:txBody>
        </p:sp>
        <p:sp>
          <p:nvSpPr>
            <p:cNvPr id="12" name="Rectangle 10"/>
            <p:cNvSpPr>
              <a:spLocks noChangeArrowheads="1"/>
            </p:cNvSpPr>
            <p:nvPr/>
          </p:nvSpPr>
          <p:spPr bwMode="auto">
            <a:xfrm>
              <a:off x="1013" y="288"/>
              <a:ext cx="115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r>
                <a:rPr lang="zh-CN" altLang="en-US" b="1"/>
                <a:t>瓶颈岗位时间</a:t>
              </a:r>
              <a:r>
                <a:rPr lang="zh-CN" altLang="en-US" b="1">
                  <a:latin typeface="Times New Roman" panose="02020603050405020304" pitchFamily="18" charset="0"/>
                </a:rPr>
                <a:t>*人数</a:t>
              </a:r>
            </a:p>
          </p:txBody>
        </p:sp>
        <p:sp>
          <p:nvSpPr>
            <p:cNvPr id="13" name="Line 11"/>
            <p:cNvSpPr>
              <a:spLocks noChangeShapeType="1"/>
            </p:cNvSpPr>
            <p:nvPr/>
          </p:nvSpPr>
          <p:spPr bwMode="auto">
            <a:xfrm>
              <a:off x="815" y="240"/>
              <a:ext cx="2088" cy="0"/>
            </a:xfrm>
            <a:prstGeom prst="line">
              <a:avLst/>
            </a:prstGeom>
            <a:noFill/>
            <a:ln w="9525" cmpd="sng">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4" name="Rectangle 12"/>
            <p:cNvSpPr>
              <a:spLocks noChangeArrowheads="1"/>
            </p:cNvSpPr>
            <p:nvPr/>
          </p:nvSpPr>
          <p:spPr bwMode="auto">
            <a:xfrm>
              <a:off x="2948" y="59"/>
              <a:ext cx="768"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r>
                <a:rPr lang="zh-CN" altLang="en-US" b="1">
                  <a:latin typeface="Times New Roman" panose="02020603050405020304" pitchFamily="18" charset="0"/>
                </a:rPr>
                <a:t>* </a:t>
              </a:r>
              <a:r>
                <a:rPr lang="en-US" altLang="zh-CN" b="1">
                  <a:latin typeface="Times New Roman" panose="02020603050405020304" pitchFamily="18" charset="0"/>
                </a:rPr>
                <a:t>100%</a:t>
              </a:r>
            </a:p>
          </p:txBody>
        </p:sp>
      </p:grpSp>
      <p:sp>
        <p:nvSpPr>
          <p:cNvPr id="15" name="Text Box 4"/>
          <p:cNvSpPr txBox="1">
            <a:spLocks noChangeArrowheads="1"/>
          </p:cNvSpPr>
          <p:nvPr/>
        </p:nvSpPr>
        <p:spPr bwMode="auto">
          <a:xfrm>
            <a:off x="1047874" y="5797625"/>
            <a:ext cx="6781800" cy="400110"/>
          </a:xfrm>
          <a:prstGeom prst="rect">
            <a:avLst/>
          </a:prstGeom>
          <a:solidFill>
            <a:srgbClr val="CCFFCC"/>
          </a:solidFill>
          <a:ln w="12700" cap="sq" cmpd="sng">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2000" b="1" dirty="0">
                <a:latin typeface="Times New Roman" panose="02020603050405020304" pitchFamily="18" charset="0"/>
              </a:rPr>
              <a:t>一般要求生产线平衡率达到</a:t>
            </a:r>
            <a:r>
              <a:rPr lang="en-US" altLang="zh-CN" sz="2000" b="1" dirty="0">
                <a:latin typeface="Times New Roman" panose="02020603050405020304" pitchFamily="18" charset="0"/>
              </a:rPr>
              <a:t>85%</a:t>
            </a:r>
            <a:r>
              <a:rPr lang="zh-CN" altLang="en-US" sz="2000" b="1" dirty="0">
                <a:latin typeface="Times New Roman" panose="02020603050405020304" pitchFamily="18" charset="0"/>
              </a:rPr>
              <a:t>以上</a:t>
            </a:r>
          </a:p>
        </p:txBody>
      </p:sp>
    </p:spTree>
    <p:extLst>
      <p:ext uri="{BB962C8B-B14F-4D97-AF65-F5344CB8AC3E}">
        <p14:creationId xmlns:p14="http://schemas.microsoft.com/office/powerpoint/2010/main" val="2346069565"/>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13936" y="1458482"/>
            <a:ext cx="5435600" cy="46166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p>
            <a:r>
              <a:rPr lang="zh-CN" altLang="en-US" dirty="0" smtClean="0">
                <a:solidFill>
                  <a:srgbClr val="0000CC"/>
                </a:solidFill>
                <a:latin typeface="+mn-ea"/>
                <a:ea typeface="+mn-ea"/>
                <a:cs typeface="+mn-cs"/>
              </a:rPr>
              <a:t>生产线</a:t>
            </a:r>
            <a:r>
              <a:rPr lang="zh-CN" altLang="en-US" dirty="0">
                <a:solidFill>
                  <a:srgbClr val="0000CC"/>
                </a:solidFill>
                <a:latin typeface="+mn-ea"/>
                <a:ea typeface="+mn-ea"/>
                <a:cs typeface="+mn-cs"/>
              </a:rPr>
              <a:t>平衡分析的方法</a:t>
            </a:r>
          </a:p>
        </p:txBody>
      </p:sp>
      <p:grpSp>
        <p:nvGrpSpPr>
          <p:cNvPr id="20483" name="Group 3"/>
          <p:cNvGrpSpPr>
            <a:grpSpLocks/>
          </p:cNvGrpSpPr>
          <p:nvPr/>
        </p:nvGrpSpPr>
        <p:grpSpPr bwMode="auto">
          <a:xfrm>
            <a:off x="899592" y="2132856"/>
            <a:ext cx="7772400" cy="3962400"/>
            <a:chOff x="0" y="0"/>
            <a:chExt cx="339" cy="171"/>
          </a:xfrm>
        </p:grpSpPr>
        <p:sp>
          <p:nvSpPr>
            <p:cNvPr id="20484" name="AutoShape 4"/>
            <p:cNvSpPr>
              <a:spLocks noChangeArrowheads="1"/>
            </p:cNvSpPr>
            <p:nvPr/>
          </p:nvSpPr>
          <p:spPr bwMode="auto">
            <a:xfrm>
              <a:off x="0" y="0"/>
              <a:ext cx="136" cy="26"/>
            </a:xfrm>
            <a:prstGeom prst="roundRect">
              <a:avLst>
                <a:gd name="adj" fmla="val 16667"/>
              </a:avLst>
            </a:prstGeom>
            <a:solidFill>
              <a:srgbClr val="CCFFCC"/>
            </a:solidFill>
            <a:ln w="9525" cmpd="sng">
              <a:solidFill>
                <a:srgbClr val="000000"/>
              </a:solidFill>
              <a:round/>
              <a:headEnd/>
              <a:tailEnd/>
            </a:ln>
          </p:spPr>
          <p:txBody>
            <a:bodyPr/>
            <a:lstStyle/>
            <a:p>
              <a:pPr eaLnBrk="0" hangingPunct="0"/>
              <a:r>
                <a:rPr lang="en-US" altLang="zh-CN" sz="2200" b="1" dirty="0" smtClean="0">
                  <a:latin typeface="+mn-ea"/>
                </a:rPr>
                <a:t>1. </a:t>
              </a:r>
              <a:r>
                <a:rPr lang="zh-CN" altLang="en-US" sz="2200" b="1" dirty="0" smtClean="0">
                  <a:latin typeface="+mn-ea"/>
                </a:rPr>
                <a:t>确定</a:t>
              </a:r>
              <a:r>
                <a:rPr lang="zh-CN" altLang="en-US" sz="2200" b="1" dirty="0">
                  <a:latin typeface="+mn-ea"/>
                </a:rPr>
                <a:t>对象与范围</a:t>
              </a:r>
            </a:p>
          </p:txBody>
        </p:sp>
        <p:sp>
          <p:nvSpPr>
            <p:cNvPr id="20485" name="AutoShape 5"/>
            <p:cNvSpPr>
              <a:spLocks noChangeArrowheads="1"/>
            </p:cNvSpPr>
            <p:nvPr/>
          </p:nvSpPr>
          <p:spPr bwMode="auto">
            <a:xfrm>
              <a:off x="32" y="29"/>
              <a:ext cx="151" cy="26"/>
            </a:xfrm>
            <a:prstGeom prst="roundRect">
              <a:avLst>
                <a:gd name="adj" fmla="val 16667"/>
              </a:avLst>
            </a:prstGeom>
            <a:solidFill>
              <a:srgbClr val="CCFFCC"/>
            </a:solidFill>
            <a:ln w="9525" cmpd="sng">
              <a:solidFill>
                <a:srgbClr val="000000"/>
              </a:solidFill>
              <a:round/>
              <a:headEnd/>
              <a:tailEnd/>
            </a:ln>
          </p:spPr>
          <p:txBody>
            <a:bodyPr/>
            <a:lstStyle/>
            <a:p>
              <a:pPr eaLnBrk="0" hangingPunct="0"/>
              <a:r>
                <a:rPr lang="en-US" altLang="zh-CN" sz="2200" b="1" dirty="0" smtClean="0">
                  <a:latin typeface="+mn-ea"/>
                </a:rPr>
                <a:t>2. </a:t>
              </a:r>
              <a:r>
                <a:rPr lang="zh-CN" altLang="en-US" sz="2200" b="1" dirty="0" smtClean="0">
                  <a:latin typeface="+mn-ea"/>
                </a:rPr>
                <a:t>用</a:t>
              </a:r>
              <a:r>
                <a:rPr lang="zh-CN" altLang="en-US" sz="2200" b="1" dirty="0">
                  <a:latin typeface="+mn-ea"/>
                </a:rPr>
                <a:t>作业分析把握现状</a:t>
              </a:r>
            </a:p>
          </p:txBody>
        </p:sp>
        <p:sp>
          <p:nvSpPr>
            <p:cNvPr id="20486" name="AutoShape 6"/>
            <p:cNvSpPr>
              <a:spLocks noChangeArrowheads="1"/>
            </p:cNvSpPr>
            <p:nvPr/>
          </p:nvSpPr>
          <p:spPr bwMode="auto">
            <a:xfrm>
              <a:off x="64" y="58"/>
              <a:ext cx="151" cy="26"/>
            </a:xfrm>
            <a:prstGeom prst="roundRect">
              <a:avLst>
                <a:gd name="adj" fmla="val 16667"/>
              </a:avLst>
            </a:prstGeom>
            <a:solidFill>
              <a:srgbClr val="CCFFCC"/>
            </a:solidFill>
            <a:ln w="9525" cmpd="sng">
              <a:solidFill>
                <a:srgbClr val="000000"/>
              </a:solidFill>
              <a:round/>
              <a:headEnd/>
              <a:tailEnd/>
            </a:ln>
          </p:spPr>
          <p:txBody>
            <a:bodyPr/>
            <a:lstStyle/>
            <a:p>
              <a:pPr eaLnBrk="0" hangingPunct="0"/>
              <a:r>
                <a:rPr lang="en-US" altLang="zh-CN" sz="2200" b="1" dirty="0" smtClean="0">
                  <a:latin typeface="+mn-ea"/>
                </a:rPr>
                <a:t>3. </a:t>
              </a:r>
              <a:r>
                <a:rPr lang="zh-CN" altLang="en-US" sz="2200" b="1" dirty="0" smtClean="0">
                  <a:latin typeface="+mn-ea"/>
                </a:rPr>
                <a:t>测定</a:t>
              </a:r>
              <a:r>
                <a:rPr lang="zh-CN" altLang="en-US" sz="2200" b="1" dirty="0">
                  <a:latin typeface="+mn-ea"/>
                </a:rPr>
                <a:t>各工程的净时间</a:t>
              </a:r>
            </a:p>
          </p:txBody>
        </p:sp>
        <p:sp>
          <p:nvSpPr>
            <p:cNvPr id="20487" name="AutoShape 7"/>
            <p:cNvSpPr>
              <a:spLocks noChangeArrowheads="1"/>
            </p:cNvSpPr>
            <p:nvPr/>
          </p:nvSpPr>
          <p:spPr bwMode="auto">
            <a:xfrm>
              <a:off x="99" y="87"/>
              <a:ext cx="151" cy="26"/>
            </a:xfrm>
            <a:prstGeom prst="roundRect">
              <a:avLst>
                <a:gd name="adj" fmla="val 16667"/>
              </a:avLst>
            </a:prstGeom>
            <a:solidFill>
              <a:srgbClr val="CCFFCC"/>
            </a:solidFill>
            <a:ln w="9525" cmpd="sng">
              <a:solidFill>
                <a:srgbClr val="000000"/>
              </a:solidFill>
              <a:round/>
              <a:headEnd/>
              <a:tailEnd/>
            </a:ln>
          </p:spPr>
          <p:txBody>
            <a:bodyPr/>
            <a:lstStyle/>
            <a:p>
              <a:pPr eaLnBrk="0" hangingPunct="0"/>
              <a:r>
                <a:rPr lang="en-US" altLang="zh-CN" sz="2200" b="1" dirty="0" smtClean="0">
                  <a:latin typeface="+mn-ea"/>
                </a:rPr>
                <a:t>4. </a:t>
              </a:r>
              <a:r>
                <a:rPr lang="zh-CN" altLang="en-US" sz="2200" b="1" dirty="0" smtClean="0">
                  <a:latin typeface="+mn-ea"/>
                </a:rPr>
                <a:t>制作</a:t>
              </a:r>
              <a:r>
                <a:rPr lang="zh-CN" altLang="en-US" sz="2200" b="1" dirty="0">
                  <a:latin typeface="+mn-ea"/>
                </a:rPr>
                <a:t>速度图表</a:t>
              </a:r>
            </a:p>
          </p:txBody>
        </p:sp>
        <p:sp>
          <p:nvSpPr>
            <p:cNvPr id="20488" name="AutoShape 8"/>
            <p:cNvSpPr>
              <a:spLocks noChangeArrowheads="1"/>
            </p:cNvSpPr>
            <p:nvPr/>
          </p:nvSpPr>
          <p:spPr bwMode="auto">
            <a:xfrm>
              <a:off x="131" y="116"/>
              <a:ext cx="151" cy="26"/>
            </a:xfrm>
            <a:prstGeom prst="roundRect">
              <a:avLst>
                <a:gd name="adj" fmla="val 16667"/>
              </a:avLst>
            </a:prstGeom>
            <a:solidFill>
              <a:srgbClr val="CCFFCC"/>
            </a:solidFill>
            <a:ln w="9525" cmpd="sng">
              <a:solidFill>
                <a:srgbClr val="000000"/>
              </a:solidFill>
              <a:round/>
              <a:headEnd/>
              <a:tailEnd/>
            </a:ln>
          </p:spPr>
          <p:txBody>
            <a:bodyPr/>
            <a:lstStyle/>
            <a:p>
              <a:pPr eaLnBrk="0" hangingPunct="0"/>
              <a:r>
                <a:rPr lang="en-US" altLang="zh-CN" sz="2200" b="1" dirty="0" smtClean="0">
                  <a:latin typeface="+mn-ea"/>
                </a:rPr>
                <a:t>5. </a:t>
              </a:r>
              <a:r>
                <a:rPr lang="zh-CN" altLang="en-US" sz="2200" b="1" dirty="0" smtClean="0">
                  <a:latin typeface="+mn-ea"/>
                </a:rPr>
                <a:t>计算</a:t>
              </a:r>
              <a:r>
                <a:rPr lang="zh-CN" altLang="en-US" sz="2200" b="1" dirty="0">
                  <a:latin typeface="+mn-ea"/>
                </a:rPr>
                <a:t>平衡</a:t>
              </a:r>
            </a:p>
          </p:txBody>
        </p:sp>
        <p:sp>
          <p:nvSpPr>
            <p:cNvPr id="20489" name="AutoShape 9"/>
            <p:cNvSpPr>
              <a:spLocks noChangeArrowheads="1"/>
            </p:cNvSpPr>
            <p:nvPr/>
          </p:nvSpPr>
          <p:spPr bwMode="auto">
            <a:xfrm>
              <a:off x="164" y="145"/>
              <a:ext cx="175" cy="26"/>
            </a:xfrm>
            <a:prstGeom prst="roundRect">
              <a:avLst>
                <a:gd name="adj" fmla="val 16667"/>
              </a:avLst>
            </a:prstGeom>
            <a:solidFill>
              <a:srgbClr val="CCFFCC"/>
            </a:solidFill>
            <a:ln w="9525" cmpd="sng">
              <a:solidFill>
                <a:srgbClr val="000000"/>
              </a:solidFill>
              <a:round/>
              <a:headEnd/>
              <a:tailEnd/>
            </a:ln>
          </p:spPr>
          <p:txBody>
            <a:bodyPr/>
            <a:lstStyle/>
            <a:p>
              <a:pPr eaLnBrk="0" hangingPunct="0"/>
              <a:r>
                <a:rPr lang="en-US" altLang="zh-CN" sz="2200" b="1" dirty="0" smtClean="0">
                  <a:latin typeface="+mn-ea"/>
                </a:rPr>
                <a:t>6. </a:t>
              </a:r>
              <a:r>
                <a:rPr lang="zh-CN" altLang="en-US" sz="2200" b="1" dirty="0" smtClean="0">
                  <a:latin typeface="+mn-ea"/>
                </a:rPr>
                <a:t>分析</a:t>
              </a:r>
              <a:r>
                <a:rPr lang="zh-CN" altLang="en-US" sz="2200" b="1" dirty="0">
                  <a:latin typeface="+mn-ea"/>
                </a:rPr>
                <a:t>结果，制定改善方案</a:t>
              </a:r>
            </a:p>
          </p:txBody>
        </p:sp>
        <p:sp>
          <p:nvSpPr>
            <p:cNvPr id="20490" name="AutoShape 10"/>
            <p:cNvSpPr>
              <a:spLocks noChangeArrowheads="1"/>
            </p:cNvSpPr>
            <p:nvPr/>
          </p:nvSpPr>
          <p:spPr bwMode="auto">
            <a:xfrm rot="2687596">
              <a:off x="213" y="58"/>
              <a:ext cx="102" cy="12"/>
            </a:xfrm>
            <a:prstGeom prst="rightArrow">
              <a:avLst>
                <a:gd name="adj1" fmla="val 50000"/>
                <a:gd name="adj2" fmla="val 212500"/>
              </a:avLst>
            </a:prstGeom>
            <a:solidFill>
              <a:srgbClr val="FFFF99"/>
            </a:solidFill>
            <a:ln w="9525" cmpd="sng">
              <a:solidFill>
                <a:srgbClr val="000000"/>
              </a:solidFill>
              <a:miter lim="800000"/>
              <a:headEnd/>
              <a:tailEnd/>
            </a:ln>
          </p:spPr>
          <p:txBody>
            <a:bodyPr/>
            <a:lstStyle/>
            <a:p>
              <a:endParaRPr lang="zh-CN" altLang="en-US">
                <a:latin typeface="+mn-ea"/>
              </a:endParaRPr>
            </a:p>
          </p:txBody>
        </p:sp>
      </p:grpSp>
    </p:spTree>
    <p:extLst>
      <p:ext uri="{BB962C8B-B14F-4D97-AF65-F5344CB8AC3E}">
        <p14:creationId xmlns:p14="http://schemas.microsoft.com/office/powerpoint/2010/main" val="3068059700"/>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Texaco%20bottleneck%20ad"/>
          <p:cNvPicPr>
            <a:picLocks noChangeAspect="1" noChangeArrowheads="1"/>
          </p:cNvPicPr>
          <p:nvPr/>
        </p:nvPicPr>
        <p:blipFill>
          <a:blip r:embed="rId2">
            <a:lum bright="24000"/>
            <a:extLst>
              <a:ext uri="{28A0092B-C50C-407E-A947-70E740481C1C}">
                <a14:useLocalDpi xmlns:a14="http://schemas.microsoft.com/office/drawing/2010/main" val="0"/>
              </a:ext>
            </a:extLst>
          </a:blip>
          <a:srcRect/>
          <a:stretch>
            <a:fillRect/>
          </a:stretch>
        </p:blipFill>
        <p:spPr bwMode="auto">
          <a:xfrm>
            <a:off x="4860033" y="2163143"/>
            <a:ext cx="4032250" cy="357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p:cNvSpPr>
            <a:spLocks noChangeArrowheads="1"/>
          </p:cNvSpPr>
          <p:nvPr/>
        </p:nvSpPr>
        <p:spPr bwMode="auto">
          <a:xfrm>
            <a:off x="539552" y="1527473"/>
            <a:ext cx="40322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p>
            <a:pPr fontAlgn="base">
              <a:spcBef>
                <a:spcPct val="0"/>
              </a:spcBef>
              <a:spcAft>
                <a:spcPct val="0"/>
              </a:spcAft>
            </a:pPr>
            <a:r>
              <a:rPr lang="zh-CN" altLang="en-US" sz="2400" b="1" dirty="0" smtClean="0">
                <a:solidFill>
                  <a:srgbClr val="0000CC"/>
                </a:solidFill>
                <a:latin typeface="+mn-ea"/>
                <a:sym typeface="Arial" panose="020B0604020202020204" pitchFamily="34" charset="0"/>
              </a:rPr>
              <a:t>改善</a:t>
            </a:r>
            <a:r>
              <a:rPr lang="zh-CN" altLang="en-US" sz="2400" b="1" dirty="0">
                <a:solidFill>
                  <a:srgbClr val="0000CC"/>
                </a:solidFill>
                <a:latin typeface="+mn-ea"/>
                <a:sym typeface="Arial" panose="020B0604020202020204" pitchFamily="34" charset="0"/>
              </a:rPr>
              <a:t>瓶颈岗位</a:t>
            </a:r>
          </a:p>
        </p:txBody>
      </p:sp>
      <p:sp>
        <p:nvSpPr>
          <p:cNvPr id="4" name="Rectangle 2"/>
          <p:cNvSpPr>
            <a:spLocks noChangeArrowheads="1"/>
          </p:cNvSpPr>
          <p:nvPr/>
        </p:nvSpPr>
        <p:spPr bwMode="auto">
          <a:xfrm>
            <a:off x="539553" y="2348880"/>
            <a:ext cx="4320480"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50000"/>
              </a:lnSpc>
              <a:buFontTx/>
              <a:buNone/>
            </a:pPr>
            <a:r>
              <a:rPr lang="en-US" altLang="zh-CN" sz="2400" b="1" dirty="0">
                <a:latin typeface="+mn-ea"/>
                <a:ea typeface="+mn-ea"/>
              </a:rPr>
              <a:t>ECRS</a:t>
            </a:r>
            <a:r>
              <a:rPr lang="zh-CN" altLang="en-US" sz="2400" b="1" dirty="0">
                <a:latin typeface="+mn-ea"/>
                <a:ea typeface="+mn-ea"/>
              </a:rPr>
              <a:t>原则</a:t>
            </a:r>
          </a:p>
          <a:p>
            <a:pPr lvl="1">
              <a:lnSpc>
                <a:spcPct val="150000"/>
              </a:lnSpc>
              <a:buFontTx/>
              <a:buNone/>
            </a:pPr>
            <a:r>
              <a:rPr lang="en-US" altLang="zh-CN" sz="2400" b="1" dirty="0" smtClean="0">
                <a:latin typeface="+mn-ea"/>
                <a:ea typeface="+mn-ea"/>
              </a:rPr>
              <a:t>1. Eliminate</a:t>
            </a:r>
            <a:r>
              <a:rPr lang="en-US" altLang="zh-CN" sz="2400" b="1" dirty="0">
                <a:latin typeface="+mn-ea"/>
                <a:ea typeface="+mn-ea"/>
              </a:rPr>
              <a:t>	——</a:t>
            </a:r>
            <a:r>
              <a:rPr lang="zh-CN" altLang="en-US" sz="2400" b="1" dirty="0">
                <a:latin typeface="+mn-ea"/>
                <a:ea typeface="+mn-ea"/>
              </a:rPr>
              <a:t>取消</a:t>
            </a:r>
          </a:p>
          <a:p>
            <a:pPr lvl="1">
              <a:lnSpc>
                <a:spcPct val="150000"/>
              </a:lnSpc>
              <a:buFontTx/>
              <a:buNone/>
            </a:pPr>
            <a:r>
              <a:rPr lang="en-US" altLang="zh-CN" sz="2400" b="1" dirty="0" smtClean="0">
                <a:latin typeface="+mn-ea"/>
                <a:ea typeface="+mn-ea"/>
              </a:rPr>
              <a:t>2. Combine</a:t>
            </a:r>
            <a:r>
              <a:rPr lang="en-US" altLang="zh-CN" sz="2400" b="1" dirty="0">
                <a:latin typeface="+mn-ea"/>
                <a:ea typeface="+mn-ea"/>
              </a:rPr>
              <a:t>	——</a:t>
            </a:r>
            <a:r>
              <a:rPr lang="zh-CN" altLang="en-US" sz="2400" b="1" dirty="0">
                <a:latin typeface="+mn-ea"/>
                <a:ea typeface="+mn-ea"/>
              </a:rPr>
              <a:t>合并</a:t>
            </a:r>
          </a:p>
          <a:p>
            <a:pPr lvl="1">
              <a:lnSpc>
                <a:spcPct val="150000"/>
              </a:lnSpc>
              <a:buFontTx/>
              <a:buNone/>
            </a:pPr>
            <a:r>
              <a:rPr lang="en-US" altLang="zh-CN" sz="2400" b="1" dirty="0" smtClean="0">
                <a:latin typeface="+mn-ea"/>
                <a:ea typeface="+mn-ea"/>
              </a:rPr>
              <a:t>3. Rearrange</a:t>
            </a:r>
            <a:r>
              <a:rPr lang="en-US" altLang="zh-CN" sz="2400" b="1" dirty="0">
                <a:latin typeface="+mn-ea"/>
                <a:ea typeface="+mn-ea"/>
              </a:rPr>
              <a:t>	——</a:t>
            </a:r>
            <a:r>
              <a:rPr lang="zh-CN" altLang="en-US" sz="2400" b="1" dirty="0">
                <a:latin typeface="+mn-ea"/>
                <a:ea typeface="+mn-ea"/>
              </a:rPr>
              <a:t>重排</a:t>
            </a:r>
          </a:p>
          <a:p>
            <a:pPr lvl="1">
              <a:lnSpc>
                <a:spcPct val="150000"/>
              </a:lnSpc>
              <a:buFontTx/>
              <a:buNone/>
            </a:pPr>
            <a:r>
              <a:rPr lang="en-US" altLang="zh-CN" sz="2400" b="1" dirty="0" smtClean="0">
                <a:latin typeface="+mn-ea"/>
                <a:ea typeface="+mn-ea"/>
              </a:rPr>
              <a:t>4. Simplify</a:t>
            </a:r>
            <a:r>
              <a:rPr lang="en-US" altLang="zh-CN" sz="2400" b="1" dirty="0">
                <a:latin typeface="+mn-ea"/>
                <a:ea typeface="+mn-ea"/>
              </a:rPr>
              <a:t>	——</a:t>
            </a:r>
            <a:r>
              <a:rPr lang="zh-CN" altLang="en-US" sz="2400" b="1" dirty="0">
                <a:latin typeface="+mn-ea"/>
                <a:ea typeface="+mn-ea"/>
              </a:rPr>
              <a:t>简化</a:t>
            </a:r>
          </a:p>
        </p:txBody>
      </p:sp>
      <p:sp>
        <p:nvSpPr>
          <p:cNvPr id="2" name="文本框 1"/>
          <p:cNvSpPr txBox="1"/>
          <p:nvPr/>
        </p:nvSpPr>
        <p:spPr>
          <a:xfrm>
            <a:off x="2699793" y="395953"/>
            <a:ext cx="3877985" cy="584775"/>
          </a:xfrm>
          <a:prstGeom prst="rect">
            <a:avLst/>
          </a:prstGeom>
          <a:noFill/>
        </p:spPr>
        <p:txBody>
          <a:bodyPr wrap="none" rtlCol="0">
            <a:spAutoFit/>
          </a:bodyPr>
          <a:lstStyle/>
          <a:p>
            <a:pPr algn="ctr"/>
            <a:r>
              <a:rPr lang="zh-CN" altLang="en-US" sz="3200" b="1" dirty="0" smtClean="0">
                <a:solidFill>
                  <a:srgbClr val="FF0000"/>
                </a:solidFill>
              </a:rPr>
              <a:t>生产线平衡改善工具</a:t>
            </a:r>
            <a:endParaRPr lang="zh-CN" altLang="en-US" sz="3200" b="1" dirty="0">
              <a:solidFill>
                <a:srgbClr val="FF0000"/>
              </a:solidFill>
            </a:endParaRPr>
          </a:p>
        </p:txBody>
      </p:sp>
    </p:spTree>
    <p:extLst>
      <p:ext uri="{BB962C8B-B14F-4D97-AF65-F5344CB8AC3E}">
        <p14:creationId xmlns:p14="http://schemas.microsoft.com/office/powerpoint/2010/main" val="422948619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770" y="1917706"/>
            <a:ext cx="3273425" cy="3816351"/>
          </a:xfrm>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6" name="AutoShape 4"/>
          <p:cNvSpPr>
            <a:spLocks noChangeArrowheads="1"/>
          </p:cNvSpPr>
          <p:nvPr/>
        </p:nvSpPr>
        <p:spPr bwMode="auto">
          <a:xfrm>
            <a:off x="3595690" y="2060578"/>
            <a:ext cx="4895851" cy="433388"/>
          </a:xfrm>
          <a:prstGeom prst="flowChartAlternateProcess">
            <a:avLst/>
          </a:prstGeom>
          <a:gradFill rotWithShape="0">
            <a:gsLst>
              <a:gs pos="0">
                <a:srgbClr val="6A8B25"/>
              </a:gs>
              <a:gs pos="100000">
                <a:srgbClr val="83B02F"/>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8197" name="Rectangle 5"/>
          <p:cNvSpPr>
            <a:spLocks noChangeArrowheads="1"/>
          </p:cNvSpPr>
          <p:nvPr/>
        </p:nvSpPr>
        <p:spPr bwMode="auto">
          <a:xfrm>
            <a:off x="3595690" y="2420944"/>
            <a:ext cx="4895851" cy="3240087"/>
          </a:xfrm>
          <a:prstGeom prst="rect">
            <a:avLst/>
          </a:prstGeom>
          <a:gradFill rotWithShape="0">
            <a:gsLst>
              <a:gs pos="0">
                <a:schemeClr val="bg1"/>
              </a:gs>
              <a:gs pos="100000">
                <a:srgbClr val="CBCBC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pPr algn="ctr" eaLnBrk="1" hangingPunct="1">
              <a:lnSpc>
                <a:spcPct val="250000"/>
              </a:lnSpc>
              <a:buFontTx/>
              <a:buNone/>
            </a:pPr>
            <a:r>
              <a:rPr lang="zh-CN" altLang="en-US" sz="2800" b="1" dirty="0">
                <a:latin typeface="+mj-ea"/>
                <a:ea typeface="+mj-ea"/>
              </a:rPr>
              <a:t>第一单元</a:t>
            </a:r>
            <a:endParaRPr lang="en-US" altLang="zh-CN" sz="2800" b="1" dirty="0">
              <a:latin typeface="+mj-ea"/>
              <a:ea typeface="+mj-ea"/>
            </a:endParaRPr>
          </a:p>
          <a:p>
            <a:pPr algn="ctr" eaLnBrk="1" hangingPunct="1">
              <a:lnSpc>
                <a:spcPct val="250000"/>
              </a:lnSpc>
              <a:buFontTx/>
              <a:buNone/>
            </a:pPr>
            <a:r>
              <a:rPr lang="en-US" altLang="zh-CN" sz="2800" b="1" dirty="0" smtClean="0">
                <a:latin typeface="+mj-ea"/>
                <a:ea typeface="+mj-ea"/>
              </a:rPr>
              <a:t>PMC</a:t>
            </a:r>
            <a:r>
              <a:rPr lang="zh-CN" altLang="en-US" sz="2800" b="1" dirty="0" smtClean="0">
                <a:latin typeface="+mj-ea"/>
                <a:ea typeface="+mj-ea"/>
              </a:rPr>
              <a:t>改善</a:t>
            </a:r>
            <a:endParaRPr lang="zh-CN" altLang="en-US" sz="2800" b="1" dirty="0">
              <a:latin typeface="+mj-ea"/>
              <a:ea typeface="+mj-ea"/>
            </a:endParaRPr>
          </a:p>
        </p:txBody>
      </p:sp>
      <p:sp>
        <p:nvSpPr>
          <p:cNvPr id="3" name="灯片编号占位符 2"/>
          <p:cNvSpPr>
            <a:spLocks noGrp="1"/>
          </p:cNvSpPr>
          <p:nvPr>
            <p:ph type="sldNum" sz="quarter" idx="4"/>
          </p:nvPr>
        </p:nvSpPr>
        <p:spPr/>
        <p:txBody>
          <a:bodyPr/>
          <a:lstStyle/>
          <a:p>
            <a:fld id="{D065990C-D54C-4FC3-B4C7-03BEB07D7E46}" type="slidenum">
              <a:rPr lang="zh-CN" altLang="en-US" smtClean="0"/>
              <a:pPr/>
              <a:t>5</a:t>
            </a:fld>
            <a:endParaRPr lang="zh-CN" altLang="en-US"/>
          </a:p>
        </p:txBody>
      </p:sp>
    </p:spTree>
    <p:extLst>
      <p:ext uri="{BB962C8B-B14F-4D97-AF65-F5344CB8AC3E}">
        <p14:creationId xmlns:p14="http://schemas.microsoft.com/office/powerpoint/2010/main" val="1649732305"/>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69230" y="388527"/>
            <a:ext cx="2646878" cy="584775"/>
          </a:xfrm>
          <a:prstGeom prst="rect">
            <a:avLst/>
          </a:prstGeom>
          <a:noFill/>
        </p:spPr>
        <p:txBody>
          <a:bodyPr wrap="none" rtlCol="0">
            <a:spAutoFit/>
          </a:bodyPr>
          <a:lstStyle/>
          <a:p>
            <a:r>
              <a:rPr lang="zh-CN" altLang="en-US" sz="3200" b="1" dirty="0">
                <a:solidFill>
                  <a:srgbClr val="FF0000"/>
                </a:solidFill>
                <a:latin typeface="微软雅黑" pitchFamily="34" charset="-122"/>
                <a:ea typeface="微软雅黑" pitchFamily="34" charset="-122"/>
              </a:rPr>
              <a:t>生产计划定义</a:t>
            </a:r>
          </a:p>
        </p:txBody>
      </p:sp>
      <p:sp>
        <p:nvSpPr>
          <p:cNvPr id="4" name="TextBox 3"/>
          <p:cNvSpPr txBox="1"/>
          <p:nvPr/>
        </p:nvSpPr>
        <p:spPr>
          <a:xfrm>
            <a:off x="468926" y="1595893"/>
            <a:ext cx="8165123" cy="304698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l">
              <a:lnSpc>
                <a:spcPct val="200000"/>
              </a:lnSpc>
            </a:pPr>
            <a:r>
              <a:rPr lang="zh-CN" altLang="en-US" sz="2400" b="1" dirty="0">
                <a:latin typeface="微软雅黑" pitchFamily="34" charset="-122"/>
                <a:ea typeface="微软雅黑" pitchFamily="34" charset="-122"/>
              </a:rPr>
              <a:t>生产计划是关于</a:t>
            </a:r>
            <a:r>
              <a:rPr lang="zh-CN" altLang="en-US" sz="2400" b="1" dirty="0">
                <a:solidFill>
                  <a:srgbClr val="FF0000"/>
                </a:solidFill>
                <a:latin typeface="微软雅黑" pitchFamily="34" charset="-122"/>
                <a:ea typeface="微软雅黑" pitchFamily="34" charset="-122"/>
              </a:rPr>
              <a:t>企业生产运作系统</a:t>
            </a:r>
            <a:r>
              <a:rPr lang="zh-CN" altLang="en-US" sz="2400" b="1" dirty="0">
                <a:latin typeface="微软雅黑" pitchFamily="34" charset="-122"/>
                <a:ea typeface="微软雅黑" pitchFamily="34" charset="-122"/>
              </a:rPr>
              <a:t>总体方面的计划，是企业在计划期应达到的产品品种、质量、产量和产值等</a:t>
            </a:r>
            <a:r>
              <a:rPr lang="zh-CN" altLang="en-US" sz="2400" b="1" dirty="0">
                <a:solidFill>
                  <a:srgbClr val="FF0000"/>
                </a:solidFill>
                <a:latin typeface="微软雅黑" pitchFamily="34" charset="-122"/>
                <a:ea typeface="微软雅黑" pitchFamily="34" charset="-122"/>
              </a:rPr>
              <a:t>生产任务的计划</a:t>
            </a:r>
            <a:r>
              <a:rPr lang="zh-CN" altLang="en-US" sz="2400" b="1" dirty="0">
                <a:latin typeface="微软雅黑" pitchFamily="34" charset="-122"/>
                <a:ea typeface="微软雅黑" pitchFamily="34" charset="-122"/>
              </a:rPr>
              <a:t>和对</a:t>
            </a:r>
            <a:r>
              <a:rPr lang="zh-CN" altLang="en-US" sz="2400" b="1" dirty="0">
                <a:solidFill>
                  <a:srgbClr val="FF0000"/>
                </a:solidFill>
                <a:latin typeface="微软雅黑" pitchFamily="34" charset="-122"/>
                <a:ea typeface="微软雅黑" pitchFamily="34" charset="-122"/>
              </a:rPr>
              <a:t>产品生产进度的安排</a:t>
            </a:r>
            <a:r>
              <a:rPr lang="zh-CN" altLang="en-US" sz="2400" b="1" dirty="0">
                <a:latin typeface="微软雅黑" pitchFamily="34" charset="-122"/>
                <a:ea typeface="微软雅黑" pitchFamily="34" charset="-122"/>
              </a:rPr>
              <a:t>。是指导企业计划期生产活动的纲领性方案。</a:t>
            </a:r>
          </a:p>
        </p:txBody>
      </p:sp>
      <p:pic>
        <p:nvPicPr>
          <p:cNvPr id="5" name="Picture 2" descr="PE01561_"/>
          <p:cNvPicPr>
            <a:picLocks noChangeAspect="1" noChangeArrowheads="1"/>
          </p:cNvPicPr>
          <p:nvPr/>
        </p:nvPicPr>
        <p:blipFill>
          <a:blip r:embed="rId2" cstate="email"/>
          <a:srcRect/>
          <a:stretch>
            <a:fillRect/>
          </a:stretch>
        </p:blipFill>
        <p:spPr bwMode="auto">
          <a:xfrm>
            <a:off x="6049109" y="4318000"/>
            <a:ext cx="3094892" cy="2057400"/>
          </a:xfrm>
          <a:prstGeom prst="rect">
            <a:avLst/>
          </a:prstGeom>
          <a:noFill/>
          <a:ln w="9525">
            <a:noFill/>
            <a:miter lim="800000"/>
            <a:headEnd/>
            <a:tailEnd/>
          </a:ln>
        </p:spPr>
      </p:pic>
      <p:sp>
        <p:nvSpPr>
          <p:cNvPr id="6" name="灯片编号占位符 5"/>
          <p:cNvSpPr>
            <a:spLocks noGrp="1"/>
          </p:cNvSpPr>
          <p:nvPr>
            <p:ph type="sldNum" sz="quarter" idx="4"/>
          </p:nvPr>
        </p:nvSpPr>
        <p:spPr/>
        <p:txBody>
          <a:bodyPr/>
          <a:lstStyle/>
          <a:p>
            <a:fld id="{8BA16DCC-C50E-4AD5-94C9-747C0058B3E1}" type="slidenum">
              <a:rPr lang="zh-CN" altLang="en-US" smtClean="0"/>
              <a:pPr/>
              <a:t>50</a:t>
            </a:fld>
            <a:endParaRPr lang="zh-CN" altLang="en-US"/>
          </a:p>
        </p:txBody>
      </p:sp>
    </p:spTree>
    <p:extLst>
      <p:ext uri="{BB962C8B-B14F-4D97-AF65-F5344CB8AC3E}">
        <p14:creationId xmlns:p14="http://schemas.microsoft.com/office/powerpoint/2010/main" val="2677161685"/>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6388" name="Text Box 4"/>
          <p:cNvSpPr txBox="1">
            <a:spLocks noChangeArrowheads="1"/>
          </p:cNvSpPr>
          <p:nvPr/>
        </p:nvSpPr>
        <p:spPr bwMode="auto">
          <a:xfrm>
            <a:off x="2201740" y="385496"/>
            <a:ext cx="4759569" cy="584775"/>
          </a:xfrm>
          <a:prstGeom prst="rect">
            <a:avLst/>
          </a:prstGeom>
          <a:noFill/>
          <a:ln w="9525">
            <a:noFill/>
            <a:miter lim="800000"/>
            <a:headEnd/>
            <a:tailEnd/>
          </a:ln>
          <a:effectLst/>
        </p:spPr>
        <p:txBody>
          <a:bodyPr wrap="square">
            <a:spAutoFit/>
          </a:bodyPr>
          <a:lstStyle/>
          <a:p>
            <a:pPr algn="ctr">
              <a:spcBef>
                <a:spcPct val="50000"/>
              </a:spcBef>
            </a:pPr>
            <a:r>
              <a:rPr lang="zh-CN" altLang="en-US" sz="3200" b="1" dirty="0">
                <a:solidFill>
                  <a:srgbClr val="FF0000"/>
                </a:solidFill>
                <a:latin typeface="微软雅黑" pitchFamily="34" charset="-122"/>
                <a:ea typeface="微软雅黑" pitchFamily="34" charset="-122"/>
              </a:rPr>
              <a:t>生产计划的实质</a:t>
            </a:r>
          </a:p>
        </p:txBody>
      </p:sp>
      <p:sp>
        <p:nvSpPr>
          <p:cNvPr id="1296390" name="Oval 6"/>
          <p:cNvSpPr>
            <a:spLocks noChangeArrowheads="1"/>
          </p:cNvSpPr>
          <p:nvPr/>
        </p:nvSpPr>
        <p:spPr bwMode="auto">
          <a:xfrm>
            <a:off x="2807679" y="1739901"/>
            <a:ext cx="2738439" cy="4000500"/>
          </a:xfrm>
          <a:prstGeom prst="ellipse">
            <a:avLst/>
          </a:prstGeom>
          <a:gradFill flip="none" rotWithShape="1">
            <a:gsLst>
              <a:gs pos="0">
                <a:srgbClr val="00FFFF"/>
              </a:gs>
              <a:gs pos="100000">
                <a:srgbClr val="00FFFF">
                  <a:gamma/>
                  <a:shade val="46275"/>
                  <a:invGamma/>
                </a:srgbClr>
              </a:gs>
            </a:gsLst>
            <a:lin ang="2700000" scaled="1"/>
            <a:tileRect/>
          </a:gradFill>
          <a:ln w="9525">
            <a:solidFill>
              <a:schemeClr val="tx1"/>
            </a:solidFill>
            <a:round/>
            <a:headEnd/>
            <a:tailEnd/>
          </a:ln>
          <a:effectLst/>
        </p:spPr>
        <p:txBody>
          <a:bodyPr wrap="none" anchor="ctr"/>
          <a:lstStyle/>
          <a:p>
            <a:endParaRPr lang="zh-CN" altLang="en-US" sz="2000"/>
          </a:p>
        </p:txBody>
      </p:sp>
      <p:sp>
        <p:nvSpPr>
          <p:cNvPr id="1296394" name="Text Box 10"/>
          <p:cNvSpPr txBox="1">
            <a:spLocks noChangeArrowheads="1"/>
          </p:cNvSpPr>
          <p:nvPr/>
        </p:nvSpPr>
        <p:spPr bwMode="auto">
          <a:xfrm>
            <a:off x="5967049" y="1651003"/>
            <a:ext cx="1764323" cy="523220"/>
          </a:xfrm>
          <a:prstGeom prst="rect">
            <a:avLst/>
          </a:prstGeom>
          <a:noFill/>
          <a:ln w="9525">
            <a:solidFill>
              <a:schemeClr val="tx1"/>
            </a:solidFill>
            <a:miter lim="800000"/>
            <a:headEnd/>
            <a:tailEnd/>
          </a:ln>
          <a:effectLst/>
        </p:spPr>
        <p:txBody>
          <a:bodyPr wrap="square">
            <a:spAutoFit/>
          </a:bodyPr>
          <a:lstStyle/>
          <a:p>
            <a:pPr algn="ctr">
              <a:spcBef>
                <a:spcPct val="50000"/>
              </a:spcBef>
            </a:pPr>
            <a:r>
              <a:rPr lang="zh-CN" altLang="en-US" sz="2800" b="1" dirty="0">
                <a:latin typeface="微软雅黑" pitchFamily="34" charset="-122"/>
                <a:ea typeface="微软雅黑" pitchFamily="34" charset="-122"/>
              </a:rPr>
              <a:t>交货期</a:t>
            </a:r>
          </a:p>
        </p:txBody>
      </p:sp>
      <p:sp>
        <p:nvSpPr>
          <p:cNvPr id="1296395" name="Text Box 11"/>
          <p:cNvSpPr txBox="1">
            <a:spLocks noChangeArrowheads="1"/>
          </p:cNvSpPr>
          <p:nvPr/>
        </p:nvSpPr>
        <p:spPr bwMode="auto">
          <a:xfrm>
            <a:off x="5996602" y="2284415"/>
            <a:ext cx="1764323" cy="523220"/>
          </a:xfrm>
          <a:prstGeom prst="rect">
            <a:avLst/>
          </a:prstGeom>
          <a:noFill/>
          <a:ln w="9525" algn="ctr">
            <a:solidFill>
              <a:schemeClr val="tx1"/>
            </a:solidFill>
            <a:miter lim="800000"/>
            <a:headEnd/>
            <a:tailEnd/>
          </a:ln>
          <a:effectLst/>
        </p:spPr>
        <p:txBody>
          <a:bodyPr wrap="square">
            <a:spAutoFit/>
          </a:bodyPr>
          <a:lstStyle/>
          <a:p>
            <a:pPr algn="ctr">
              <a:spcBef>
                <a:spcPct val="50000"/>
              </a:spcBef>
            </a:pPr>
            <a:r>
              <a:rPr lang="zh-CN" altLang="en-US" sz="2800" b="1">
                <a:latin typeface="微软雅黑" pitchFamily="34" charset="-122"/>
                <a:ea typeface="微软雅黑" pitchFamily="34" charset="-122"/>
              </a:rPr>
              <a:t>品质</a:t>
            </a:r>
          </a:p>
        </p:txBody>
      </p:sp>
      <p:sp>
        <p:nvSpPr>
          <p:cNvPr id="1296396" name="Text Box 12"/>
          <p:cNvSpPr txBox="1">
            <a:spLocks noChangeArrowheads="1"/>
          </p:cNvSpPr>
          <p:nvPr/>
        </p:nvSpPr>
        <p:spPr bwMode="auto">
          <a:xfrm>
            <a:off x="5996602" y="2906715"/>
            <a:ext cx="1764323" cy="523220"/>
          </a:xfrm>
          <a:prstGeom prst="rect">
            <a:avLst/>
          </a:prstGeom>
          <a:noFill/>
          <a:ln w="9525" algn="ctr">
            <a:solidFill>
              <a:schemeClr val="tx1"/>
            </a:solidFill>
            <a:miter lim="800000"/>
            <a:headEnd/>
            <a:tailEnd/>
          </a:ln>
          <a:effectLst/>
        </p:spPr>
        <p:txBody>
          <a:bodyPr wrap="square">
            <a:spAutoFit/>
          </a:bodyPr>
          <a:lstStyle/>
          <a:p>
            <a:pPr algn="ctr">
              <a:spcBef>
                <a:spcPct val="50000"/>
              </a:spcBef>
            </a:pPr>
            <a:r>
              <a:rPr lang="zh-CN" altLang="en-US" sz="2800" b="1" dirty="0">
                <a:latin typeface="微软雅黑" pitchFamily="34" charset="-122"/>
                <a:ea typeface="微软雅黑" pitchFamily="34" charset="-122"/>
              </a:rPr>
              <a:t>价格</a:t>
            </a:r>
          </a:p>
        </p:txBody>
      </p:sp>
      <p:sp>
        <p:nvSpPr>
          <p:cNvPr id="1296397" name="Line 13"/>
          <p:cNvSpPr>
            <a:spLocks noChangeShapeType="1"/>
          </p:cNvSpPr>
          <p:nvPr/>
        </p:nvSpPr>
        <p:spPr bwMode="auto">
          <a:xfrm flipV="1">
            <a:off x="5023339" y="1962148"/>
            <a:ext cx="943708" cy="844552"/>
          </a:xfrm>
          <a:prstGeom prst="line">
            <a:avLst/>
          </a:prstGeom>
          <a:noFill/>
          <a:ln w="9525">
            <a:solidFill>
              <a:schemeClr val="tx1"/>
            </a:solidFill>
            <a:round/>
            <a:headEnd/>
            <a:tailEnd type="triangle" w="med" len="med"/>
          </a:ln>
          <a:effectLst/>
        </p:spPr>
        <p:txBody>
          <a:bodyPr wrap="none" anchor="ctr"/>
          <a:lstStyle/>
          <a:p>
            <a:endParaRPr lang="zh-CN" altLang="en-US"/>
          </a:p>
        </p:txBody>
      </p:sp>
      <p:sp>
        <p:nvSpPr>
          <p:cNvPr id="1296398" name="Line 14"/>
          <p:cNvSpPr>
            <a:spLocks noChangeShapeType="1"/>
          </p:cNvSpPr>
          <p:nvPr/>
        </p:nvSpPr>
        <p:spPr bwMode="auto">
          <a:xfrm>
            <a:off x="5023342" y="2851150"/>
            <a:ext cx="955187" cy="312739"/>
          </a:xfrm>
          <a:prstGeom prst="line">
            <a:avLst/>
          </a:prstGeom>
          <a:noFill/>
          <a:ln w="9525">
            <a:solidFill>
              <a:schemeClr val="tx1"/>
            </a:solidFill>
            <a:round/>
            <a:headEnd/>
            <a:tailEnd type="triangle" w="med" len="med"/>
          </a:ln>
          <a:effectLst/>
        </p:spPr>
        <p:txBody>
          <a:bodyPr wrap="none" anchor="ctr"/>
          <a:lstStyle/>
          <a:p>
            <a:endParaRPr lang="zh-CN" altLang="en-US"/>
          </a:p>
        </p:txBody>
      </p:sp>
      <p:sp>
        <p:nvSpPr>
          <p:cNvPr id="1296399" name="Line 15"/>
          <p:cNvSpPr>
            <a:spLocks noChangeShapeType="1"/>
          </p:cNvSpPr>
          <p:nvPr/>
        </p:nvSpPr>
        <p:spPr bwMode="auto">
          <a:xfrm flipV="1">
            <a:off x="5023339" y="2628906"/>
            <a:ext cx="943708" cy="177801"/>
          </a:xfrm>
          <a:prstGeom prst="line">
            <a:avLst/>
          </a:prstGeom>
          <a:noFill/>
          <a:ln w="9525">
            <a:solidFill>
              <a:schemeClr val="tx1"/>
            </a:solidFill>
            <a:round/>
            <a:headEnd/>
            <a:tailEnd type="triangle" w="med" len="med"/>
          </a:ln>
          <a:effectLst/>
        </p:spPr>
        <p:txBody>
          <a:bodyPr wrap="none" anchor="ctr"/>
          <a:lstStyle/>
          <a:p>
            <a:endParaRPr lang="zh-CN" altLang="en-US"/>
          </a:p>
        </p:txBody>
      </p:sp>
      <p:sp>
        <p:nvSpPr>
          <p:cNvPr id="1296400" name="Text Box 16"/>
          <p:cNvSpPr txBox="1">
            <a:spLocks noChangeArrowheads="1"/>
          </p:cNvSpPr>
          <p:nvPr/>
        </p:nvSpPr>
        <p:spPr bwMode="auto">
          <a:xfrm>
            <a:off x="6008079" y="3784601"/>
            <a:ext cx="1778143" cy="523220"/>
          </a:xfrm>
          <a:prstGeom prst="rect">
            <a:avLst/>
          </a:prstGeom>
          <a:noFill/>
          <a:ln w="9525" algn="ctr">
            <a:solidFill>
              <a:schemeClr val="tx1"/>
            </a:solidFill>
            <a:miter lim="800000"/>
            <a:headEnd/>
            <a:tailEnd/>
          </a:ln>
          <a:effectLst/>
        </p:spPr>
        <p:txBody>
          <a:bodyPr wrap="square">
            <a:spAutoFit/>
          </a:bodyPr>
          <a:lstStyle/>
          <a:p>
            <a:pPr algn="ctr">
              <a:spcBef>
                <a:spcPct val="50000"/>
              </a:spcBef>
            </a:pPr>
            <a:r>
              <a:rPr lang="zh-CN" altLang="en-US" sz="2800" b="1" dirty="0">
                <a:latin typeface="微软雅黑" pitchFamily="34" charset="-122"/>
                <a:ea typeface="微软雅黑" pitchFamily="34" charset="-122"/>
              </a:rPr>
              <a:t>材料</a:t>
            </a:r>
          </a:p>
        </p:txBody>
      </p:sp>
      <p:sp>
        <p:nvSpPr>
          <p:cNvPr id="1296401" name="Text Box 17"/>
          <p:cNvSpPr txBox="1">
            <a:spLocks noChangeArrowheads="1"/>
          </p:cNvSpPr>
          <p:nvPr/>
        </p:nvSpPr>
        <p:spPr bwMode="auto">
          <a:xfrm>
            <a:off x="6008079" y="4475165"/>
            <a:ext cx="1778143" cy="523220"/>
          </a:xfrm>
          <a:prstGeom prst="rect">
            <a:avLst/>
          </a:prstGeom>
          <a:noFill/>
          <a:ln w="9525" algn="ctr">
            <a:solidFill>
              <a:schemeClr val="tx1"/>
            </a:solidFill>
            <a:miter lim="800000"/>
            <a:headEnd/>
            <a:tailEnd/>
          </a:ln>
          <a:effectLst/>
        </p:spPr>
        <p:txBody>
          <a:bodyPr wrap="square">
            <a:spAutoFit/>
          </a:bodyPr>
          <a:lstStyle/>
          <a:p>
            <a:pPr algn="ctr">
              <a:spcBef>
                <a:spcPct val="50000"/>
              </a:spcBef>
            </a:pPr>
            <a:r>
              <a:rPr lang="zh-CN" altLang="en-US" sz="2800" b="1">
                <a:latin typeface="微软雅黑" pitchFamily="34" charset="-122"/>
                <a:ea typeface="微软雅黑" pitchFamily="34" charset="-122"/>
              </a:rPr>
              <a:t>人员</a:t>
            </a:r>
          </a:p>
        </p:txBody>
      </p:sp>
      <p:sp>
        <p:nvSpPr>
          <p:cNvPr id="1296402" name="Text Box 18"/>
          <p:cNvSpPr txBox="1">
            <a:spLocks noChangeArrowheads="1"/>
          </p:cNvSpPr>
          <p:nvPr/>
        </p:nvSpPr>
        <p:spPr bwMode="auto">
          <a:xfrm>
            <a:off x="6008079" y="5162553"/>
            <a:ext cx="1778143" cy="523220"/>
          </a:xfrm>
          <a:prstGeom prst="rect">
            <a:avLst/>
          </a:prstGeom>
          <a:noFill/>
          <a:ln w="9525" algn="ctr">
            <a:solidFill>
              <a:schemeClr val="tx1"/>
            </a:solidFill>
            <a:miter lim="800000"/>
            <a:headEnd/>
            <a:tailEnd/>
          </a:ln>
          <a:effectLst/>
        </p:spPr>
        <p:txBody>
          <a:bodyPr wrap="square">
            <a:spAutoFit/>
          </a:bodyPr>
          <a:lstStyle/>
          <a:p>
            <a:pPr algn="ctr">
              <a:spcBef>
                <a:spcPct val="50000"/>
              </a:spcBef>
            </a:pPr>
            <a:r>
              <a:rPr lang="zh-CN" altLang="en-US" sz="2800" b="1" dirty="0">
                <a:latin typeface="微软雅黑" pitchFamily="34" charset="-122"/>
                <a:ea typeface="微软雅黑" pitchFamily="34" charset="-122"/>
              </a:rPr>
              <a:t>设备</a:t>
            </a:r>
          </a:p>
        </p:txBody>
      </p:sp>
      <p:sp>
        <p:nvSpPr>
          <p:cNvPr id="1296403" name="Line 19"/>
          <p:cNvSpPr>
            <a:spLocks noChangeShapeType="1"/>
          </p:cNvSpPr>
          <p:nvPr/>
        </p:nvSpPr>
        <p:spPr bwMode="auto">
          <a:xfrm flipV="1">
            <a:off x="5064374" y="4229101"/>
            <a:ext cx="936625" cy="400051"/>
          </a:xfrm>
          <a:prstGeom prst="line">
            <a:avLst/>
          </a:prstGeom>
          <a:noFill/>
          <a:ln w="9525">
            <a:solidFill>
              <a:schemeClr val="tx1"/>
            </a:solidFill>
            <a:round/>
            <a:headEnd/>
            <a:tailEnd type="triangle" w="med" len="med"/>
          </a:ln>
          <a:effectLst/>
        </p:spPr>
        <p:txBody>
          <a:bodyPr wrap="none" anchor="ctr"/>
          <a:lstStyle/>
          <a:p>
            <a:endParaRPr lang="zh-CN" altLang="en-US"/>
          </a:p>
        </p:txBody>
      </p:sp>
      <p:sp>
        <p:nvSpPr>
          <p:cNvPr id="1296404" name="Line 20"/>
          <p:cNvSpPr>
            <a:spLocks noChangeShapeType="1"/>
          </p:cNvSpPr>
          <p:nvPr/>
        </p:nvSpPr>
        <p:spPr bwMode="auto">
          <a:xfrm>
            <a:off x="5064373" y="4659319"/>
            <a:ext cx="902677" cy="725487"/>
          </a:xfrm>
          <a:prstGeom prst="line">
            <a:avLst/>
          </a:prstGeom>
          <a:noFill/>
          <a:ln w="9525">
            <a:solidFill>
              <a:schemeClr val="tx1"/>
            </a:solidFill>
            <a:round/>
            <a:headEnd/>
            <a:tailEnd type="triangle" w="med" len="med"/>
          </a:ln>
          <a:effectLst/>
        </p:spPr>
        <p:txBody>
          <a:bodyPr wrap="none" anchor="ctr"/>
          <a:lstStyle/>
          <a:p>
            <a:endParaRPr lang="zh-CN" altLang="en-US"/>
          </a:p>
        </p:txBody>
      </p:sp>
      <p:sp>
        <p:nvSpPr>
          <p:cNvPr id="1296405" name="Line 21"/>
          <p:cNvSpPr>
            <a:spLocks noChangeShapeType="1"/>
          </p:cNvSpPr>
          <p:nvPr/>
        </p:nvSpPr>
        <p:spPr bwMode="auto">
          <a:xfrm flipV="1">
            <a:off x="5064374" y="4673600"/>
            <a:ext cx="936625" cy="0"/>
          </a:xfrm>
          <a:prstGeom prst="line">
            <a:avLst/>
          </a:prstGeom>
          <a:noFill/>
          <a:ln w="9525">
            <a:solidFill>
              <a:schemeClr val="tx1"/>
            </a:solidFill>
            <a:round/>
            <a:headEnd/>
            <a:tailEnd type="triangle" w="med" len="med"/>
          </a:ln>
          <a:effectLst/>
        </p:spPr>
        <p:txBody>
          <a:bodyPr wrap="none" anchor="ctr"/>
          <a:lstStyle/>
          <a:p>
            <a:endParaRPr lang="zh-CN" altLang="en-US"/>
          </a:p>
        </p:txBody>
      </p:sp>
      <p:sp>
        <p:nvSpPr>
          <p:cNvPr id="1296406" name="Line 22"/>
          <p:cNvSpPr>
            <a:spLocks noChangeShapeType="1"/>
          </p:cNvSpPr>
          <p:nvPr/>
        </p:nvSpPr>
        <p:spPr bwMode="auto">
          <a:xfrm flipH="1">
            <a:off x="3012831" y="3117851"/>
            <a:ext cx="488828" cy="622300"/>
          </a:xfrm>
          <a:prstGeom prst="line">
            <a:avLst/>
          </a:prstGeom>
          <a:noFill/>
          <a:ln w="57150">
            <a:solidFill>
              <a:srgbClr val="00FFFF"/>
            </a:solidFill>
            <a:round/>
            <a:headEnd/>
            <a:tailEnd/>
          </a:ln>
          <a:effectLst/>
        </p:spPr>
        <p:txBody>
          <a:bodyPr/>
          <a:lstStyle/>
          <a:p>
            <a:endParaRPr lang="zh-CN" altLang="en-US" sz="2000"/>
          </a:p>
        </p:txBody>
      </p:sp>
      <p:sp>
        <p:nvSpPr>
          <p:cNvPr id="1296407" name="Line 23"/>
          <p:cNvSpPr>
            <a:spLocks noChangeShapeType="1"/>
          </p:cNvSpPr>
          <p:nvPr/>
        </p:nvSpPr>
        <p:spPr bwMode="auto">
          <a:xfrm>
            <a:off x="3053866" y="3917951"/>
            <a:ext cx="410307" cy="666751"/>
          </a:xfrm>
          <a:prstGeom prst="line">
            <a:avLst/>
          </a:prstGeom>
          <a:noFill/>
          <a:ln w="57150">
            <a:solidFill>
              <a:srgbClr val="00FFFF"/>
            </a:solidFill>
            <a:round/>
            <a:headEnd/>
            <a:tailEnd/>
          </a:ln>
          <a:effectLst/>
        </p:spPr>
        <p:txBody>
          <a:bodyPr/>
          <a:lstStyle/>
          <a:p>
            <a:endParaRPr lang="zh-CN" altLang="en-US" sz="2000"/>
          </a:p>
        </p:txBody>
      </p:sp>
      <p:sp>
        <p:nvSpPr>
          <p:cNvPr id="1296393" name="Text Box 9"/>
          <p:cNvSpPr txBox="1">
            <a:spLocks noChangeArrowheads="1"/>
          </p:cNvSpPr>
          <p:nvPr/>
        </p:nvSpPr>
        <p:spPr bwMode="auto">
          <a:xfrm>
            <a:off x="3347866" y="3917951"/>
            <a:ext cx="1562711" cy="1569660"/>
          </a:xfrm>
          <a:prstGeom prst="rect">
            <a:avLst/>
          </a:prstGeom>
          <a:solidFill>
            <a:srgbClr val="FF99FF"/>
          </a:solidFill>
          <a:ln w="9525">
            <a:noFill/>
            <a:miter lim="800000"/>
            <a:headEnd/>
            <a:tailEnd/>
          </a:ln>
          <a:effectLst>
            <a:outerShdw dist="107763" dir="18900000" algn="ctr" rotWithShape="0">
              <a:schemeClr val="bg2"/>
            </a:outerShdw>
          </a:effectLst>
        </p:spPr>
        <p:txBody>
          <a:bodyPr wrap="square">
            <a:spAutoFit/>
          </a:bodyPr>
          <a:lstStyle/>
          <a:p>
            <a:pPr algn="ctr">
              <a:spcBef>
                <a:spcPct val="50000"/>
              </a:spcBef>
            </a:pPr>
            <a:r>
              <a:rPr lang="zh-CN" altLang="en-US" sz="3200" dirty="0">
                <a:latin typeface="Times New Roman" pitchFamily="18" charset="0"/>
                <a:ea typeface="黑体" pitchFamily="2" charset="-122"/>
              </a:rPr>
              <a:t>满足生产的三要素</a:t>
            </a:r>
          </a:p>
        </p:txBody>
      </p:sp>
      <p:sp>
        <p:nvSpPr>
          <p:cNvPr id="1296392" name="Text Box 8"/>
          <p:cNvSpPr txBox="1">
            <a:spLocks noChangeArrowheads="1"/>
          </p:cNvSpPr>
          <p:nvPr/>
        </p:nvSpPr>
        <p:spPr bwMode="auto">
          <a:xfrm>
            <a:off x="3376283" y="2006602"/>
            <a:ext cx="1555759" cy="1569660"/>
          </a:xfrm>
          <a:prstGeom prst="rect">
            <a:avLst/>
          </a:prstGeom>
          <a:solidFill>
            <a:srgbClr val="FFFF00"/>
          </a:solidFill>
          <a:ln w="9525">
            <a:noFill/>
            <a:miter lim="800000"/>
            <a:headEnd/>
            <a:tailEnd/>
          </a:ln>
          <a:effectLst>
            <a:outerShdw dist="107763" dir="18900000" algn="ctr" rotWithShape="0">
              <a:schemeClr val="bg2"/>
            </a:outerShdw>
          </a:effectLst>
        </p:spPr>
        <p:txBody>
          <a:bodyPr wrap="square">
            <a:spAutoFit/>
          </a:bodyPr>
          <a:lstStyle/>
          <a:p>
            <a:pPr algn="ctr">
              <a:spcBef>
                <a:spcPct val="50000"/>
              </a:spcBef>
            </a:pPr>
            <a:r>
              <a:rPr lang="zh-CN" altLang="en-US" sz="3200" dirty="0">
                <a:latin typeface="Times New Roman" pitchFamily="18" charset="0"/>
                <a:ea typeface="黑体" pitchFamily="2" charset="-122"/>
              </a:rPr>
              <a:t>满足客户的三要素</a:t>
            </a:r>
          </a:p>
        </p:txBody>
      </p:sp>
      <p:sp>
        <p:nvSpPr>
          <p:cNvPr id="1296391" name="Oval 7"/>
          <p:cNvSpPr>
            <a:spLocks noChangeArrowheads="1"/>
          </p:cNvSpPr>
          <p:nvPr/>
        </p:nvSpPr>
        <p:spPr bwMode="auto">
          <a:xfrm>
            <a:off x="879231" y="2984501"/>
            <a:ext cx="2133600" cy="1658939"/>
          </a:xfrm>
          <a:prstGeom prst="ellipse">
            <a:avLst/>
          </a:prstGeom>
          <a:gradFill flip="none" rotWithShape="1">
            <a:gsLst>
              <a:gs pos="0">
                <a:srgbClr val="FF3300"/>
              </a:gs>
              <a:gs pos="100000">
                <a:srgbClr val="FF3300">
                  <a:gamma/>
                  <a:shade val="46275"/>
                  <a:invGamma/>
                </a:srgbClr>
              </a:gs>
            </a:gsLst>
            <a:path path="circle">
              <a:fillToRect t="100000" r="100000"/>
            </a:path>
            <a:tileRect l="-100000" b="-100000"/>
          </a:gradFill>
          <a:ln w="9525">
            <a:solidFill>
              <a:schemeClr val="tx1"/>
            </a:solidFill>
            <a:round/>
            <a:headEnd/>
            <a:tailEnd/>
          </a:ln>
          <a:effectLst/>
        </p:spPr>
        <p:txBody>
          <a:bodyPr wrap="none" anchor="ctr"/>
          <a:lstStyle/>
          <a:p>
            <a:pPr algn="ctr"/>
            <a:r>
              <a:rPr lang="zh-CN" altLang="en-US" sz="3600" dirty="0">
                <a:solidFill>
                  <a:schemeClr val="bg1"/>
                </a:solidFill>
                <a:latin typeface="Times New Roman" pitchFamily="18" charset="0"/>
                <a:ea typeface="黑体" pitchFamily="2" charset="-122"/>
              </a:rPr>
              <a:t>生产计划</a:t>
            </a:r>
          </a:p>
        </p:txBody>
      </p:sp>
      <p:sp>
        <p:nvSpPr>
          <p:cNvPr id="21" name="灯片编号占位符 20"/>
          <p:cNvSpPr>
            <a:spLocks noGrp="1"/>
          </p:cNvSpPr>
          <p:nvPr>
            <p:ph type="sldNum" sz="quarter" idx="4"/>
          </p:nvPr>
        </p:nvSpPr>
        <p:spPr/>
        <p:txBody>
          <a:bodyPr/>
          <a:lstStyle/>
          <a:p>
            <a:fld id="{8BA16DCC-C50E-4AD5-94C9-747C0058B3E1}" type="slidenum">
              <a:rPr lang="zh-CN" altLang="en-US" smtClean="0"/>
              <a:pPr/>
              <a:t>51</a:t>
            </a:fld>
            <a:endParaRPr lang="zh-CN" altLang="en-US"/>
          </a:p>
        </p:txBody>
      </p:sp>
    </p:spTree>
    <p:extLst>
      <p:ext uri="{BB962C8B-B14F-4D97-AF65-F5344CB8AC3E}">
        <p14:creationId xmlns:p14="http://schemas.microsoft.com/office/powerpoint/2010/main" val="38539388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96391"/>
                                        </p:tgtEl>
                                        <p:attrNameLst>
                                          <p:attrName>style.visibility</p:attrName>
                                        </p:attrNameLst>
                                      </p:cBhvr>
                                      <p:to>
                                        <p:strVal val="visible"/>
                                      </p:to>
                                    </p:set>
                                    <p:animEffect transition="in" filter="wipe(left)">
                                      <p:cBhvr>
                                        <p:cTn id="7" dur="500"/>
                                        <p:tgtEl>
                                          <p:spTgt spid="129639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96390"/>
                                        </p:tgtEl>
                                        <p:attrNameLst>
                                          <p:attrName>style.visibility</p:attrName>
                                        </p:attrNameLst>
                                      </p:cBhvr>
                                      <p:to>
                                        <p:strVal val="visible"/>
                                      </p:to>
                                    </p:set>
                                    <p:animEffect transition="in" filter="wipe(left)">
                                      <p:cBhvr>
                                        <p:cTn id="12" dur="500"/>
                                        <p:tgtEl>
                                          <p:spTgt spid="1296390"/>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296392"/>
                                        </p:tgtEl>
                                        <p:attrNameLst>
                                          <p:attrName>style.visibility</p:attrName>
                                        </p:attrNameLst>
                                      </p:cBhvr>
                                      <p:to>
                                        <p:strVal val="visible"/>
                                      </p:to>
                                    </p:set>
                                    <p:animEffect transition="in" filter="wipe(left)">
                                      <p:cBhvr>
                                        <p:cTn id="15" dur="500"/>
                                        <p:tgtEl>
                                          <p:spTgt spid="129639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96393"/>
                                        </p:tgtEl>
                                        <p:attrNameLst>
                                          <p:attrName>style.visibility</p:attrName>
                                        </p:attrNameLst>
                                      </p:cBhvr>
                                      <p:to>
                                        <p:strVal val="visible"/>
                                      </p:to>
                                    </p:set>
                                    <p:animEffect transition="in" filter="wipe(left)">
                                      <p:cBhvr>
                                        <p:cTn id="18" dur="500"/>
                                        <p:tgtEl>
                                          <p:spTgt spid="129639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296406"/>
                                        </p:tgtEl>
                                        <p:attrNameLst>
                                          <p:attrName>style.visibility</p:attrName>
                                        </p:attrNameLst>
                                      </p:cBhvr>
                                      <p:to>
                                        <p:strVal val="visible"/>
                                      </p:to>
                                    </p:set>
                                    <p:animEffect transition="in" filter="wipe(left)">
                                      <p:cBhvr>
                                        <p:cTn id="21" dur="500"/>
                                        <p:tgtEl>
                                          <p:spTgt spid="1296406"/>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96407"/>
                                        </p:tgtEl>
                                        <p:attrNameLst>
                                          <p:attrName>style.visibility</p:attrName>
                                        </p:attrNameLst>
                                      </p:cBhvr>
                                      <p:to>
                                        <p:strVal val="visible"/>
                                      </p:to>
                                    </p:set>
                                    <p:animEffect transition="in" filter="wipe(left)">
                                      <p:cBhvr>
                                        <p:cTn id="24" dur="500"/>
                                        <p:tgtEl>
                                          <p:spTgt spid="129640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96397"/>
                                        </p:tgtEl>
                                        <p:attrNameLst>
                                          <p:attrName>style.visibility</p:attrName>
                                        </p:attrNameLst>
                                      </p:cBhvr>
                                      <p:to>
                                        <p:strVal val="visible"/>
                                      </p:to>
                                    </p:set>
                                    <p:animEffect transition="in" filter="wipe(left)">
                                      <p:cBhvr>
                                        <p:cTn id="29" dur="500"/>
                                        <p:tgtEl>
                                          <p:spTgt spid="129639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296394"/>
                                        </p:tgtEl>
                                        <p:attrNameLst>
                                          <p:attrName>style.visibility</p:attrName>
                                        </p:attrNameLst>
                                      </p:cBhvr>
                                      <p:to>
                                        <p:strVal val="visible"/>
                                      </p:to>
                                    </p:set>
                                    <p:animEffect transition="in" filter="wipe(left)">
                                      <p:cBhvr>
                                        <p:cTn id="32" dur="500"/>
                                        <p:tgtEl>
                                          <p:spTgt spid="1296394"/>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1296399"/>
                                        </p:tgtEl>
                                        <p:attrNameLst>
                                          <p:attrName>style.visibility</p:attrName>
                                        </p:attrNameLst>
                                      </p:cBhvr>
                                      <p:to>
                                        <p:strVal val="visible"/>
                                      </p:to>
                                    </p:set>
                                    <p:animEffect transition="in" filter="wipe(left)">
                                      <p:cBhvr>
                                        <p:cTn id="36" dur="500"/>
                                        <p:tgtEl>
                                          <p:spTgt spid="1296399"/>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1296395"/>
                                        </p:tgtEl>
                                        <p:attrNameLst>
                                          <p:attrName>style.visibility</p:attrName>
                                        </p:attrNameLst>
                                      </p:cBhvr>
                                      <p:to>
                                        <p:strVal val="visible"/>
                                      </p:to>
                                    </p:set>
                                    <p:animEffect transition="in" filter="wipe(left)">
                                      <p:cBhvr>
                                        <p:cTn id="40" dur="500"/>
                                        <p:tgtEl>
                                          <p:spTgt spid="1296395"/>
                                        </p:tgtEl>
                                      </p:cBhvr>
                                    </p:animEffect>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1296398"/>
                                        </p:tgtEl>
                                        <p:attrNameLst>
                                          <p:attrName>style.visibility</p:attrName>
                                        </p:attrNameLst>
                                      </p:cBhvr>
                                      <p:to>
                                        <p:strVal val="visible"/>
                                      </p:to>
                                    </p:set>
                                    <p:animEffect transition="in" filter="wipe(left)">
                                      <p:cBhvr>
                                        <p:cTn id="44" dur="500"/>
                                        <p:tgtEl>
                                          <p:spTgt spid="1296398"/>
                                        </p:tgtEl>
                                      </p:cBhvr>
                                    </p:animEffect>
                                  </p:childTnLst>
                                </p:cTn>
                              </p:par>
                            </p:childTnLst>
                          </p:cTn>
                        </p:par>
                        <p:par>
                          <p:cTn id="45" fill="hold">
                            <p:stCondLst>
                              <p:cond delay="2000"/>
                            </p:stCondLst>
                            <p:childTnLst>
                              <p:par>
                                <p:cTn id="46" presetID="22" presetClass="entr" presetSubtype="8" fill="hold" grpId="0" nodeType="afterEffect">
                                  <p:stCondLst>
                                    <p:cond delay="0"/>
                                  </p:stCondLst>
                                  <p:childTnLst>
                                    <p:set>
                                      <p:cBhvr>
                                        <p:cTn id="47" dur="1" fill="hold">
                                          <p:stCondLst>
                                            <p:cond delay="0"/>
                                          </p:stCondLst>
                                        </p:cTn>
                                        <p:tgtEl>
                                          <p:spTgt spid="1296396"/>
                                        </p:tgtEl>
                                        <p:attrNameLst>
                                          <p:attrName>style.visibility</p:attrName>
                                        </p:attrNameLst>
                                      </p:cBhvr>
                                      <p:to>
                                        <p:strVal val="visible"/>
                                      </p:to>
                                    </p:set>
                                    <p:animEffect transition="in" filter="wipe(left)">
                                      <p:cBhvr>
                                        <p:cTn id="48" dur="500"/>
                                        <p:tgtEl>
                                          <p:spTgt spid="129639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296403"/>
                                        </p:tgtEl>
                                        <p:attrNameLst>
                                          <p:attrName>style.visibility</p:attrName>
                                        </p:attrNameLst>
                                      </p:cBhvr>
                                      <p:to>
                                        <p:strVal val="visible"/>
                                      </p:to>
                                    </p:set>
                                    <p:animEffect transition="in" filter="wipe(left)">
                                      <p:cBhvr>
                                        <p:cTn id="53" dur="500"/>
                                        <p:tgtEl>
                                          <p:spTgt spid="1296403"/>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296400"/>
                                        </p:tgtEl>
                                        <p:attrNameLst>
                                          <p:attrName>style.visibility</p:attrName>
                                        </p:attrNameLst>
                                      </p:cBhvr>
                                      <p:to>
                                        <p:strVal val="visible"/>
                                      </p:to>
                                    </p:set>
                                    <p:animEffect transition="in" filter="wipe(left)">
                                      <p:cBhvr>
                                        <p:cTn id="56" dur="500"/>
                                        <p:tgtEl>
                                          <p:spTgt spid="1296400"/>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1296405"/>
                                        </p:tgtEl>
                                        <p:attrNameLst>
                                          <p:attrName>style.visibility</p:attrName>
                                        </p:attrNameLst>
                                      </p:cBhvr>
                                      <p:to>
                                        <p:strVal val="visible"/>
                                      </p:to>
                                    </p:set>
                                    <p:animEffect transition="in" filter="wipe(left)">
                                      <p:cBhvr>
                                        <p:cTn id="60" dur="500"/>
                                        <p:tgtEl>
                                          <p:spTgt spid="1296405"/>
                                        </p:tgtEl>
                                      </p:cBhvr>
                                    </p:animEffect>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1296401"/>
                                        </p:tgtEl>
                                        <p:attrNameLst>
                                          <p:attrName>style.visibility</p:attrName>
                                        </p:attrNameLst>
                                      </p:cBhvr>
                                      <p:to>
                                        <p:strVal val="visible"/>
                                      </p:to>
                                    </p:set>
                                    <p:animEffect transition="in" filter="wipe(left)">
                                      <p:cBhvr>
                                        <p:cTn id="64" dur="500"/>
                                        <p:tgtEl>
                                          <p:spTgt spid="1296401"/>
                                        </p:tgtEl>
                                      </p:cBhvr>
                                    </p:animEffect>
                                  </p:childTnLst>
                                </p:cTn>
                              </p:par>
                            </p:childTnLst>
                          </p:cTn>
                        </p:par>
                        <p:par>
                          <p:cTn id="65" fill="hold">
                            <p:stCondLst>
                              <p:cond delay="1500"/>
                            </p:stCondLst>
                            <p:childTnLst>
                              <p:par>
                                <p:cTn id="66" presetID="22" presetClass="entr" presetSubtype="8" fill="hold" grpId="0" nodeType="afterEffect">
                                  <p:stCondLst>
                                    <p:cond delay="0"/>
                                  </p:stCondLst>
                                  <p:childTnLst>
                                    <p:set>
                                      <p:cBhvr>
                                        <p:cTn id="67" dur="1" fill="hold">
                                          <p:stCondLst>
                                            <p:cond delay="0"/>
                                          </p:stCondLst>
                                        </p:cTn>
                                        <p:tgtEl>
                                          <p:spTgt spid="1296404"/>
                                        </p:tgtEl>
                                        <p:attrNameLst>
                                          <p:attrName>style.visibility</p:attrName>
                                        </p:attrNameLst>
                                      </p:cBhvr>
                                      <p:to>
                                        <p:strVal val="visible"/>
                                      </p:to>
                                    </p:set>
                                    <p:animEffect transition="in" filter="wipe(left)">
                                      <p:cBhvr>
                                        <p:cTn id="68" dur="500"/>
                                        <p:tgtEl>
                                          <p:spTgt spid="1296404"/>
                                        </p:tgtEl>
                                      </p:cBhvr>
                                    </p:animEffect>
                                  </p:childTnLst>
                                </p:cTn>
                              </p:par>
                            </p:childTnLst>
                          </p:cTn>
                        </p:par>
                        <p:par>
                          <p:cTn id="69" fill="hold">
                            <p:stCondLst>
                              <p:cond delay="2000"/>
                            </p:stCondLst>
                            <p:childTnLst>
                              <p:par>
                                <p:cTn id="70" presetID="22" presetClass="entr" presetSubtype="8" fill="hold" grpId="0" nodeType="afterEffect">
                                  <p:stCondLst>
                                    <p:cond delay="0"/>
                                  </p:stCondLst>
                                  <p:childTnLst>
                                    <p:set>
                                      <p:cBhvr>
                                        <p:cTn id="71" dur="1" fill="hold">
                                          <p:stCondLst>
                                            <p:cond delay="0"/>
                                          </p:stCondLst>
                                        </p:cTn>
                                        <p:tgtEl>
                                          <p:spTgt spid="1296402"/>
                                        </p:tgtEl>
                                        <p:attrNameLst>
                                          <p:attrName>style.visibility</p:attrName>
                                        </p:attrNameLst>
                                      </p:cBhvr>
                                      <p:to>
                                        <p:strVal val="visible"/>
                                      </p:to>
                                    </p:set>
                                    <p:animEffect transition="in" filter="wipe(left)">
                                      <p:cBhvr>
                                        <p:cTn id="72" dur="500"/>
                                        <p:tgtEl>
                                          <p:spTgt spid="1296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6390" grpId="0" animBg="1"/>
      <p:bldP spid="1296394" grpId="0" animBg="1"/>
      <p:bldP spid="1296395" grpId="0" animBg="1"/>
      <p:bldP spid="1296396" grpId="0" animBg="1"/>
      <p:bldP spid="1296397" grpId="0" animBg="1"/>
      <p:bldP spid="1296398" grpId="0" animBg="1"/>
      <p:bldP spid="1296399" grpId="0" animBg="1"/>
      <p:bldP spid="1296400" grpId="0" animBg="1"/>
      <p:bldP spid="1296401" grpId="0" animBg="1"/>
      <p:bldP spid="1296402" grpId="0" animBg="1"/>
      <p:bldP spid="1296403" grpId="0" animBg="1"/>
      <p:bldP spid="1296404" grpId="0" animBg="1"/>
      <p:bldP spid="1296405" grpId="0" animBg="1"/>
      <p:bldP spid="1296406" grpId="0" animBg="1"/>
      <p:bldP spid="1296407" grpId="0" animBg="1"/>
      <p:bldP spid="1296393" grpId="0" animBg="1"/>
      <p:bldP spid="1296392" grpId="0" animBg="1"/>
      <p:bldP spid="129639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97225" y="332656"/>
            <a:ext cx="4168599" cy="584775"/>
          </a:xfrm>
          <a:prstGeom prst="rect">
            <a:avLst/>
          </a:prstGeom>
          <a:noFill/>
        </p:spPr>
        <p:txBody>
          <a:bodyPr wrap="square" rtlCol="0">
            <a:spAutoFit/>
          </a:bodyPr>
          <a:lstStyle/>
          <a:p>
            <a:pPr algn="ctr"/>
            <a:r>
              <a:rPr lang="zh-CN" altLang="en-US" sz="3200" b="1" dirty="0">
                <a:solidFill>
                  <a:srgbClr val="FF0000"/>
                </a:solidFill>
                <a:latin typeface="微软雅黑" pitchFamily="34" charset="-122"/>
                <a:ea typeface="微软雅黑" pitchFamily="34" charset="-122"/>
              </a:rPr>
              <a:t>生产计划的特征</a:t>
            </a:r>
          </a:p>
        </p:txBody>
      </p:sp>
      <p:sp>
        <p:nvSpPr>
          <p:cNvPr id="4" name="矩形 3"/>
          <p:cNvSpPr/>
          <p:nvPr/>
        </p:nvSpPr>
        <p:spPr>
          <a:xfrm>
            <a:off x="500779" y="1583796"/>
            <a:ext cx="8100900" cy="378565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l">
              <a:lnSpc>
                <a:spcPct val="200000"/>
              </a:lnSpc>
            </a:pPr>
            <a:r>
              <a:rPr lang="zh-CN" altLang="en-US" sz="2400" b="1" dirty="0">
                <a:latin typeface="微软雅黑" pitchFamily="34" charset="-122"/>
                <a:ea typeface="微软雅黑" pitchFamily="34" charset="-122"/>
              </a:rPr>
              <a:t>一个优化的生产计划必须具备以下三个特征： </a:t>
            </a:r>
            <a:endParaRPr lang="en-US" altLang="zh-CN" sz="2400" b="1" dirty="0">
              <a:latin typeface="微软雅黑" pitchFamily="34" charset="-122"/>
              <a:ea typeface="微软雅黑" pitchFamily="34" charset="-122"/>
            </a:endParaRPr>
          </a:p>
          <a:p>
            <a:pPr marL="514338" indent="-514338">
              <a:lnSpc>
                <a:spcPct val="200000"/>
              </a:lnSpc>
              <a:buFont typeface="+mj-lt"/>
              <a:buAutoNum type="arabicPeriod"/>
            </a:pPr>
            <a:r>
              <a:rPr lang="zh-CN" altLang="en-US" sz="2400" b="1" dirty="0">
                <a:latin typeface="微软雅黑" pitchFamily="34" charset="-122"/>
                <a:ea typeface="微软雅黑" pitchFamily="34" charset="-122"/>
              </a:rPr>
              <a:t>有利于充分利用销售机会，</a:t>
            </a:r>
            <a:r>
              <a:rPr lang="zh-CN" altLang="en-US" sz="2400" b="1" dirty="0">
                <a:solidFill>
                  <a:srgbClr val="FF0000"/>
                </a:solidFill>
                <a:latin typeface="微软雅黑" pitchFamily="34" charset="-122"/>
                <a:ea typeface="微软雅黑" pitchFamily="34" charset="-122"/>
              </a:rPr>
              <a:t>满足市场需求</a:t>
            </a:r>
            <a:r>
              <a:rPr lang="zh-CN" altLang="en-US" sz="2400" b="1" dirty="0">
                <a:latin typeface="微软雅黑" pitchFamily="34" charset="-122"/>
                <a:ea typeface="微软雅黑" pitchFamily="34" charset="-122"/>
              </a:rPr>
              <a:t>； </a:t>
            </a:r>
            <a:endParaRPr lang="en-US" altLang="zh-CN" sz="2400" b="1" dirty="0">
              <a:latin typeface="微软雅黑" pitchFamily="34" charset="-122"/>
              <a:ea typeface="微软雅黑" pitchFamily="34" charset="-122"/>
            </a:endParaRPr>
          </a:p>
          <a:p>
            <a:pPr marL="514338" indent="-514338">
              <a:lnSpc>
                <a:spcPct val="200000"/>
              </a:lnSpc>
              <a:buFont typeface="+mj-lt"/>
              <a:buAutoNum type="arabicPeriod"/>
            </a:pPr>
            <a:r>
              <a:rPr lang="zh-CN" altLang="en-US" sz="2400" b="1" dirty="0">
                <a:latin typeface="微软雅黑" pitchFamily="34" charset="-122"/>
                <a:ea typeface="微软雅黑" pitchFamily="34" charset="-122"/>
              </a:rPr>
              <a:t>有利于充分利用盈利机会，</a:t>
            </a:r>
            <a:r>
              <a:rPr lang="zh-CN" altLang="en-US" sz="2400" b="1" dirty="0">
                <a:solidFill>
                  <a:srgbClr val="FF0000"/>
                </a:solidFill>
                <a:latin typeface="微软雅黑" pitchFamily="34" charset="-122"/>
                <a:ea typeface="微软雅黑" pitchFamily="34" charset="-122"/>
              </a:rPr>
              <a:t>实现生产成本最低化</a:t>
            </a:r>
            <a:r>
              <a:rPr lang="zh-CN" altLang="en-US" sz="2400" b="1" dirty="0">
                <a:latin typeface="微软雅黑" pitchFamily="34" charset="-122"/>
                <a:ea typeface="微软雅黑" pitchFamily="34" charset="-122"/>
              </a:rPr>
              <a:t>； </a:t>
            </a:r>
            <a:endParaRPr lang="en-US" altLang="zh-CN" sz="2400" b="1" dirty="0">
              <a:latin typeface="微软雅黑" pitchFamily="34" charset="-122"/>
              <a:ea typeface="微软雅黑" pitchFamily="34" charset="-122"/>
            </a:endParaRPr>
          </a:p>
          <a:p>
            <a:pPr marL="514338" indent="-514338">
              <a:lnSpc>
                <a:spcPct val="200000"/>
              </a:lnSpc>
              <a:buFont typeface="+mj-lt"/>
              <a:buAutoNum type="arabicPeriod"/>
            </a:pPr>
            <a:r>
              <a:rPr lang="zh-CN" altLang="en-US" sz="2400" b="1" dirty="0">
                <a:latin typeface="微软雅黑" pitchFamily="34" charset="-122"/>
                <a:ea typeface="微软雅黑" pitchFamily="34" charset="-122"/>
              </a:rPr>
              <a:t>有利于充分利用生产资源，</a:t>
            </a:r>
            <a:r>
              <a:rPr lang="zh-CN" altLang="en-US" sz="2400" b="1" dirty="0">
                <a:solidFill>
                  <a:srgbClr val="FF0000"/>
                </a:solidFill>
                <a:latin typeface="微软雅黑" pitchFamily="34" charset="-122"/>
                <a:ea typeface="微软雅黑" pitchFamily="34" charset="-122"/>
              </a:rPr>
              <a:t>最大限度的减少生产资源的闲置和浪费</a:t>
            </a:r>
            <a:r>
              <a:rPr lang="zh-CN" altLang="en-US" sz="2400" b="1" dirty="0">
                <a:latin typeface="微软雅黑" pitchFamily="34" charset="-122"/>
                <a:ea typeface="微软雅黑" pitchFamily="34" charset="-122"/>
              </a:rPr>
              <a:t>。 </a:t>
            </a:r>
            <a:endParaRPr lang="en-US" altLang="zh-CN" sz="2400" b="1" dirty="0">
              <a:latin typeface="微软雅黑" pitchFamily="34" charset="-122"/>
              <a:ea typeface="微软雅黑" pitchFamily="34" charset="-122"/>
            </a:endParaRPr>
          </a:p>
        </p:txBody>
      </p:sp>
      <p:sp>
        <p:nvSpPr>
          <p:cNvPr id="5" name="灯片编号占位符 4"/>
          <p:cNvSpPr>
            <a:spLocks noGrp="1"/>
          </p:cNvSpPr>
          <p:nvPr>
            <p:ph type="sldNum" sz="quarter" idx="4"/>
          </p:nvPr>
        </p:nvSpPr>
        <p:spPr/>
        <p:txBody>
          <a:bodyPr/>
          <a:lstStyle/>
          <a:p>
            <a:fld id="{8BA16DCC-C50E-4AD5-94C9-747C0058B3E1}" type="slidenum">
              <a:rPr lang="zh-CN" altLang="en-US" smtClean="0"/>
              <a:pPr/>
              <a:t>52</a:t>
            </a:fld>
            <a:endParaRPr lang="zh-CN" altLang="en-US"/>
          </a:p>
        </p:txBody>
      </p:sp>
    </p:spTree>
    <p:extLst>
      <p:ext uri="{BB962C8B-B14F-4D97-AF65-F5344CB8AC3E}">
        <p14:creationId xmlns:p14="http://schemas.microsoft.com/office/powerpoint/2010/main" val="1798972977"/>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Rectangle 4"/>
          <p:cNvSpPr>
            <a:spLocks noGrp="1" noChangeArrowheads="1"/>
          </p:cNvSpPr>
          <p:nvPr>
            <p:ph type="title"/>
          </p:nvPr>
        </p:nvSpPr>
        <p:spPr bwMode="auto">
          <a:xfrm>
            <a:off x="1899687" y="401128"/>
            <a:ext cx="5416063" cy="573087"/>
          </a:xfrm>
          <a:noFill/>
          <a:ln>
            <a:miter lim="800000"/>
            <a:headEnd/>
            <a:tailEnd/>
          </a:ln>
        </p:spPr>
        <p:txBody>
          <a:bodyPr vert="horz" wrap="square" lIns="91440" tIns="45720" rIns="91440" bIns="45720" numCol="1" anchor="t" anchorCtr="0" compatLnSpc="1">
            <a:prstTxWarp prst="textNoShape">
              <a:avLst/>
            </a:prstTxWarp>
            <a:noAutofit/>
          </a:bodyPr>
          <a:lstStyle/>
          <a:p>
            <a:pPr algn="ctr"/>
            <a:r>
              <a:rPr lang="zh-CN" altLang="en-US" sz="3200" dirty="0">
                <a:solidFill>
                  <a:srgbClr val="FF0000"/>
                </a:solidFill>
              </a:rPr>
              <a:t>生产计划的基本数据</a:t>
            </a:r>
          </a:p>
        </p:txBody>
      </p:sp>
      <p:sp>
        <p:nvSpPr>
          <p:cNvPr id="17" name="灯片编号占位符 16"/>
          <p:cNvSpPr>
            <a:spLocks noGrp="1"/>
          </p:cNvSpPr>
          <p:nvPr>
            <p:ph type="sldNum" sz="quarter" idx="4"/>
          </p:nvPr>
        </p:nvSpPr>
        <p:spPr/>
        <p:txBody>
          <a:bodyPr/>
          <a:lstStyle/>
          <a:p>
            <a:fld id="{8BA16DCC-C50E-4AD5-94C9-747C0058B3E1}" type="slidenum">
              <a:rPr lang="zh-CN" altLang="en-US" smtClean="0"/>
              <a:pPr/>
              <a:t>53</a:t>
            </a:fld>
            <a:endParaRPr lang="zh-CN" altLang="en-US"/>
          </a:p>
        </p:txBody>
      </p:sp>
      <p:sp>
        <p:nvSpPr>
          <p:cNvPr id="282629" name="Oval 5"/>
          <p:cNvSpPr>
            <a:spLocks noChangeArrowheads="1"/>
          </p:cNvSpPr>
          <p:nvPr/>
        </p:nvSpPr>
        <p:spPr bwMode="auto">
          <a:xfrm>
            <a:off x="3132142" y="2762260"/>
            <a:ext cx="2809875" cy="1727200"/>
          </a:xfrm>
          <a:prstGeom prst="ellipse">
            <a:avLst/>
          </a:prstGeom>
          <a:solidFill>
            <a:srgbClr val="FFFF00"/>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endParaRPr lang="zh-CN" altLang="en-US"/>
          </a:p>
        </p:txBody>
      </p:sp>
      <p:sp>
        <p:nvSpPr>
          <p:cNvPr id="282630" name="Text Box 6"/>
          <p:cNvSpPr txBox="1">
            <a:spLocks noChangeArrowheads="1"/>
          </p:cNvSpPr>
          <p:nvPr/>
        </p:nvSpPr>
        <p:spPr bwMode="auto">
          <a:xfrm>
            <a:off x="3635375" y="3409962"/>
            <a:ext cx="1944688" cy="461665"/>
          </a:xfrm>
          <a:prstGeom prst="rect">
            <a:avLst/>
          </a:prstGeom>
          <a:noFill/>
          <a:ln w="9525" algn="ctr">
            <a:noFill/>
            <a:miter lim="800000"/>
            <a:headEnd/>
            <a:tailEnd/>
          </a:ln>
          <a:effectLst/>
        </p:spPr>
        <p:txBody>
          <a:bodyPr>
            <a:spAutoFit/>
          </a:bodyPr>
          <a:lstStyle/>
          <a:p>
            <a:pPr algn="ctr"/>
            <a:r>
              <a:rPr lang="en-US" altLang="zh-CN" sz="2400" b="1">
                <a:latin typeface="Arial" charset="0"/>
              </a:rPr>
              <a:t>PP</a:t>
            </a:r>
            <a:r>
              <a:rPr lang="zh-CN" altLang="en-US" sz="2400" b="1">
                <a:latin typeface="Arial" charset="0"/>
              </a:rPr>
              <a:t>基本数据</a:t>
            </a:r>
          </a:p>
        </p:txBody>
      </p:sp>
      <p:sp>
        <p:nvSpPr>
          <p:cNvPr id="282631" name="AutoShape 7"/>
          <p:cNvSpPr>
            <a:spLocks noChangeArrowheads="1"/>
          </p:cNvSpPr>
          <p:nvPr/>
        </p:nvSpPr>
        <p:spPr bwMode="auto">
          <a:xfrm>
            <a:off x="4067180" y="2185999"/>
            <a:ext cx="720725" cy="431800"/>
          </a:xfrm>
          <a:prstGeom prst="upArrow">
            <a:avLst>
              <a:gd name="adj1" fmla="val 50000"/>
              <a:gd name="adj2" fmla="val 25000"/>
            </a:avLst>
          </a:prstGeom>
          <a:solidFill>
            <a:srgbClr val="FF3300"/>
          </a:solidFill>
          <a:ln w="9525" algn="ctr">
            <a:solidFill>
              <a:schemeClr val="tx1"/>
            </a:solidFill>
            <a:miter lim="800000"/>
            <a:headEnd/>
            <a:tailEnd/>
          </a:ln>
          <a:effectLst/>
        </p:spPr>
        <p:txBody>
          <a:bodyPr wrap="none" anchor="ctr"/>
          <a:lstStyle/>
          <a:p>
            <a:endParaRPr lang="zh-CN" altLang="en-US"/>
          </a:p>
        </p:txBody>
      </p:sp>
      <p:sp>
        <p:nvSpPr>
          <p:cNvPr id="282632" name="Text Box 8"/>
          <p:cNvSpPr txBox="1">
            <a:spLocks noChangeArrowheads="1"/>
          </p:cNvSpPr>
          <p:nvPr/>
        </p:nvSpPr>
        <p:spPr bwMode="auto">
          <a:xfrm>
            <a:off x="3635896" y="1609637"/>
            <a:ext cx="1656256" cy="523220"/>
          </a:xfrm>
          <a:prstGeom prst="rect">
            <a:avLst/>
          </a:prstGeom>
          <a:noFill/>
          <a:ln w="9525" algn="ctr">
            <a:noFill/>
            <a:miter lim="800000"/>
            <a:headEnd/>
            <a:tailEnd/>
          </a:ln>
          <a:effectLst/>
        </p:spPr>
        <p:txBody>
          <a:bodyPr wrap="square">
            <a:spAutoFit/>
          </a:bodyPr>
          <a:lstStyle/>
          <a:p>
            <a:pPr algn="ctr"/>
            <a:r>
              <a:rPr lang="zh-CN" altLang="en-US" sz="2800" b="1" dirty="0">
                <a:latin typeface="Arial" charset="0"/>
              </a:rPr>
              <a:t>工艺流程</a:t>
            </a:r>
          </a:p>
        </p:txBody>
      </p:sp>
      <p:sp>
        <p:nvSpPr>
          <p:cNvPr id="282633" name="AutoShape 9"/>
          <p:cNvSpPr>
            <a:spLocks noChangeArrowheads="1"/>
          </p:cNvSpPr>
          <p:nvPr/>
        </p:nvSpPr>
        <p:spPr bwMode="auto">
          <a:xfrm rot="2292093">
            <a:off x="5435605" y="2617799"/>
            <a:ext cx="720725" cy="431800"/>
          </a:xfrm>
          <a:prstGeom prst="upArrow">
            <a:avLst>
              <a:gd name="adj1" fmla="val 50000"/>
              <a:gd name="adj2" fmla="val 25000"/>
            </a:avLst>
          </a:prstGeom>
          <a:solidFill>
            <a:srgbClr val="FF3300"/>
          </a:solidFill>
          <a:ln w="9525" algn="ctr">
            <a:solidFill>
              <a:schemeClr val="tx1"/>
            </a:solidFill>
            <a:miter lim="800000"/>
            <a:headEnd/>
            <a:tailEnd/>
          </a:ln>
          <a:effectLst/>
        </p:spPr>
        <p:txBody>
          <a:bodyPr wrap="none" anchor="ctr"/>
          <a:lstStyle/>
          <a:p>
            <a:endParaRPr lang="zh-CN" altLang="en-US"/>
          </a:p>
        </p:txBody>
      </p:sp>
      <p:sp>
        <p:nvSpPr>
          <p:cNvPr id="282634" name="Text Box 10"/>
          <p:cNvSpPr txBox="1">
            <a:spLocks noChangeArrowheads="1"/>
          </p:cNvSpPr>
          <p:nvPr/>
        </p:nvSpPr>
        <p:spPr bwMode="auto">
          <a:xfrm>
            <a:off x="6012163" y="2257709"/>
            <a:ext cx="1730647" cy="523220"/>
          </a:xfrm>
          <a:prstGeom prst="rect">
            <a:avLst/>
          </a:prstGeom>
          <a:noFill/>
          <a:ln w="9525" algn="ctr">
            <a:noFill/>
            <a:miter lim="800000"/>
            <a:headEnd/>
            <a:tailEnd/>
          </a:ln>
          <a:effectLst/>
        </p:spPr>
        <p:txBody>
          <a:bodyPr wrap="square">
            <a:spAutoFit/>
          </a:bodyPr>
          <a:lstStyle/>
          <a:p>
            <a:pPr algn="ctr"/>
            <a:r>
              <a:rPr lang="zh-CN" altLang="en-US" sz="2800" b="1" dirty="0">
                <a:latin typeface="Arial" charset="0"/>
              </a:rPr>
              <a:t>工作中心</a:t>
            </a:r>
          </a:p>
        </p:txBody>
      </p:sp>
      <p:sp>
        <p:nvSpPr>
          <p:cNvPr id="282635" name="AutoShape 11"/>
          <p:cNvSpPr>
            <a:spLocks noChangeArrowheads="1"/>
          </p:cNvSpPr>
          <p:nvPr/>
        </p:nvSpPr>
        <p:spPr bwMode="auto">
          <a:xfrm rot="-2642359">
            <a:off x="2771780" y="2689235"/>
            <a:ext cx="720725" cy="431800"/>
          </a:xfrm>
          <a:prstGeom prst="upArrow">
            <a:avLst>
              <a:gd name="adj1" fmla="val 50000"/>
              <a:gd name="adj2" fmla="val 25000"/>
            </a:avLst>
          </a:prstGeom>
          <a:solidFill>
            <a:srgbClr val="FF3300"/>
          </a:solidFill>
          <a:ln w="9525" algn="ctr">
            <a:solidFill>
              <a:schemeClr val="tx1"/>
            </a:solidFill>
            <a:miter lim="800000"/>
            <a:headEnd/>
            <a:tailEnd/>
          </a:ln>
          <a:effectLst/>
        </p:spPr>
        <p:txBody>
          <a:bodyPr wrap="none" anchor="ctr"/>
          <a:lstStyle/>
          <a:p>
            <a:endParaRPr lang="zh-CN" altLang="en-US"/>
          </a:p>
        </p:txBody>
      </p:sp>
      <p:sp>
        <p:nvSpPr>
          <p:cNvPr id="282636" name="Text Box 12"/>
          <p:cNvSpPr txBox="1">
            <a:spLocks noChangeArrowheads="1"/>
          </p:cNvSpPr>
          <p:nvPr/>
        </p:nvSpPr>
        <p:spPr bwMode="auto">
          <a:xfrm>
            <a:off x="1043610" y="2473338"/>
            <a:ext cx="1836339" cy="523220"/>
          </a:xfrm>
          <a:prstGeom prst="rect">
            <a:avLst/>
          </a:prstGeom>
          <a:noFill/>
          <a:ln w="9525" algn="ctr">
            <a:noFill/>
            <a:miter lim="800000"/>
            <a:headEnd/>
            <a:tailEnd/>
          </a:ln>
          <a:effectLst/>
        </p:spPr>
        <p:txBody>
          <a:bodyPr wrap="square">
            <a:spAutoFit/>
          </a:bodyPr>
          <a:lstStyle/>
          <a:p>
            <a:pPr algn="ctr"/>
            <a:r>
              <a:rPr lang="zh-CN" altLang="en-US" sz="2800" b="1" dirty="0">
                <a:latin typeface="Arial" charset="0"/>
              </a:rPr>
              <a:t>生产设备</a:t>
            </a:r>
          </a:p>
        </p:txBody>
      </p:sp>
      <p:sp>
        <p:nvSpPr>
          <p:cNvPr id="282637" name="AutoShape 13"/>
          <p:cNvSpPr>
            <a:spLocks noChangeArrowheads="1"/>
          </p:cNvSpPr>
          <p:nvPr/>
        </p:nvSpPr>
        <p:spPr bwMode="auto">
          <a:xfrm rot="-7582732">
            <a:off x="2627317" y="4057663"/>
            <a:ext cx="720725" cy="431800"/>
          </a:xfrm>
          <a:prstGeom prst="upArrow">
            <a:avLst>
              <a:gd name="adj1" fmla="val 50000"/>
              <a:gd name="adj2" fmla="val 25000"/>
            </a:avLst>
          </a:prstGeom>
          <a:solidFill>
            <a:srgbClr val="FF3300"/>
          </a:solidFill>
          <a:ln w="9525" algn="ctr">
            <a:solidFill>
              <a:schemeClr val="tx1"/>
            </a:solidFill>
            <a:miter lim="800000"/>
            <a:headEnd/>
            <a:tailEnd/>
          </a:ln>
          <a:effectLst/>
        </p:spPr>
        <p:txBody>
          <a:bodyPr wrap="none" anchor="ctr"/>
          <a:lstStyle/>
          <a:p>
            <a:endParaRPr lang="zh-CN" altLang="en-US"/>
          </a:p>
        </p:txBody>
      </p:sp>
      <p:sp>
        <p:nvSpPr>
          <p:cNvPr id="282638" name="Text Box 14"/>
          <p:cNvSpPr txBox="1">
            <a:spLocks noChangeArrowheads="1"/>
          </p:cNvSpPr>
          <p:nvPr/>
        </p:nvSpPr>
        <p:spPr bwMode="auto">
          <a:xfrm>
            <a:off x="1258892" y="4346587"/>
            <a:ext cx="1656927" cy="523220"/>
          </a:xfrm>
          <a:prstGeom prst="rect">
            <a:avLst/>
          </a:prstGeom>
          <a:noFill/>
          <a:ln w="9525" algn="ctr">
            <a:noFill/>
            <a:miter lim="800000"/>
            <a:headEnd/>
            <a:tailEnd/>
          </a:ln>
          <a:effectLst/>
        </p:spPr>
        <p:txBody>
          <a:bodyPr wrap="square">
            <a:spAutoFit/>
          </a:bodyPr>
          <a:lstStyle/>
          <a:p>
            <a:pPr algn="ctr"/>
            <a:r>
              <a:rPr lang="zh-CN" altLang="en-US" sz="2800" b="1" dirty="0">
                <a:latin typeface="Arial" charset="0"/>
              </a:rPr>
              <a:t>生产物料</a:t>
            </a:r>
          </a:p>
        </p:txBody>
      </p:sp>
      <p:sp>
        <p:nvSpPr>
          <p:cNvPr id="282639" name="AutoShape 15"/>
          <p:cNvSpPr>
            <a:spLocks noChangeArrowheads="1"/>
          </p:cNvSpPr>
          <p:nvPr/>
        </p:nvSpPr>
        <p:spPr bwMode="auto">
          <a:xfrm rot="10800000">
            <a:off x="4140205" y="4633923"/>
            <a:ext cx="720725" cy="431800"/>
          </a:xfrm>
          <a:prstGeom prst="upArrow">
            <a:avLst>
              <a:gd name="adj1" fmla="val 50000"/>
              <a:gd name="adj2" fmla="val 25000"/>
            </a:avLst>
          </a:prstGeom>
          <a:solidFill>
            <a:srgbClr val="FF3300"/>
          </a:solidFill>
          <a:ln w="9525" algn="ctr">
            <a:solidFill>
              <a:schemeClr val="tx1"/>
            </a:solidFill>
            <a:miter lim="800000"/>
            <a:headEnd/>
            <a:tailEnd/>
          </a:ln>
          <a:effectLst/>
        </p:spPr>
        <p:txBody>
          <a:bodyPr wrap="none" anchor="ctr"/>
          <a:lstStyle/>
          <a:p>
            <a:endParaRPr lang="zh-CN" altLang="en-US"/>
          </a:p>
        </p:txBody>
      </p:sp>
      <p:sp>
        <p:nvSpPr>
          <p:cNvPr id="282641" name="Text Box 17"/>
          <p:cNvSpPr txBox="1">
            <a:spLocks noChangeArrowheads="1"/>
          </p:cNvSpPr>
          <p:nvPr/>
        </p:nvSpPr>
        <p:spPr bwMode="auto">
          <a:xfrm>
            <a:off x="3707906" y="5282045"/>
            <a:ext cx="1684711" cy="523220"/>
          </a:xfrm>
          <a:prstGeom prst="rect">
            <a:avLst/>
          </a:prstGeom>
          <a:noFill/>
          <a:ln w="9525" algn="ctr">
            <a:noFill/>
            <a:miter lim="800000"/>
            <a:headEnd/>
            <a:tailEnd/>
          </a:ln>
          <a:effectLst/>
        </p:spPr>
        <p:txBody>
          <a:bodyPr wrap="square">
            <a:spAutoFit/>
          </a:bodyPr>
          <a:lstStyle/>
          <a:p>
            <a:pPr algn="ctr"/>
            <a:r>
              <a:rPr lang="zh-CN" altLang="en-US" sz="2800" b="1" dirty="0">
                <a:latin typeface="Arial" charset="0"/>
              </a:rPr>
              <a:t>生产能力</a:t>
            </a:r>
          </a:p>
        </p:txBody>
      </p:sp>
      <p:sp>
        <p:nvSpPr>
          <p:cNvPr id="282642" name="AutoShape 18"/>
          <p:cNvSpPr>
            <a:spLocks noChangeArrowheads="1"/>
          </p:cNvSpPr>
          <p:nvPr/>
        </p:nvSpPr>
        <p:spPr bwMode="auto">
          <a:xfrm rot="7705638">
            <a:off x="5722941" y="3986225"/>
            <a:ext cx="720725" cy="431800"/>
          </a:xfrm>
          <a:prstGeom prst="upArrow">
            <a:avLst>
              <a:gd name="adj1" fmla="val 50000"/>
              <a:gd name="adj2" fmla="val 25000"/>
            </a:avLst>
          </a:prstGeom>
          <a:solidFill>
            <a:srgbClr val="FF3300"/>
          </a:solidFill>
          <a:ln w="9525" algn="ctr">
            <a:solidFill>
              <a:schemeClr val="tx1"/>
            </a:solidFill>
            <a:miter lim="800000"/>
            <a:headEnd/>
            <a:tailEnd/>
          </a:ln>
          <a:effectLst/>
        </p:spPr>
        <p:txBody>
          <a:bodyPr wrap="none" anchor="ctr"/>
          <a:lstStyle/>
          <a:p>
            <a:endParaRPr lang="zh-CN" altLang="en-US"/>
          </a:p>
        </p:txBody>
      </p:sp>
      <p:sp>
        <p:nvSpPr>
          <p:cNvPr id="282643" name="Text Box 19"/>
          <p:cNvSpPr txBox="1">
            <a:spLocks noChangeArrowheads="1"/>
          </p:cNvSpPr>
          <p:nvPr/>
        </p:nvSpPr>
        <p:spPr bwMode="auto">
          <a:xfrm>
            <a:off x="6156178" y="4417949"/>
            <a:ext cx="1656159" cy="523220"/>
          </a:xfrm>
          <a:prstGeom prst="rect">
            <a:avLst/>
          </a:prstGeom>
          <a:noFill/>
          <a:ln w="9525" algn="ctr">
            <a:noFill/>
            <a:miter lim="800000"/>
            <a:headEnd/>
            <a:tailEnd/>
          </a:ln>
          <a:effectLst/>
        </p:spPr>
        <p:txBody>
          <a:bodyPr wrap="square">
            <a:spAutoFit/>
          </a:bodyPr>
          <a:lstStyle/>
          <a:p>
            <a:pPr algn="ctr"/>
            <a:r>
              <a:rPr lang="zh-CN" altLang="en-US" sz="2800" b="1" dirty="0">
                <a:latin typeface="Arial" charset="0"/>
              </a:rPr>
              <a:t>生产人员</a:t>
            </a:r>
          </a:p>
        </p:txBody>
      </p:sp>
    </p:spTree>
    <p:extLst>
      <p:ext uri="{BB962C8B-B14F-4D97-AF65-F5344CB8AC3E}">
        <p14:creationId xmlns:p14="http://schemas.microsoft.com/office/powerpoint/2010/main" val="37349708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82632"/>
                                        </p:tgtEl>
                                        <p:attrNameLst>
                                          <p:attrName>style.visibility</p:attrName>
                                        </p:attrNameLst>
                                      </p:cBhvr>
                                      <p:to>
                                        <p:strVal val="visible"/>
                                      </p:to>
                                    </p:set>
                                    <p:animEffect transition="in" filter="diamond(in)">
                                      <p:cBhvr>
                                        <p:cTn id="7" dur="1000"/>
                                        <p:tgtEl>
                                          <p:spTgt spid="28263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82634"/>
                                        </p:tgtEl>
                                        <p:attrNameLst>
                                          <p:attrName>style.visibility</p:attrName>
                                        </p:attrNameLst>
                                      </p:cBhvr>
                                      <p:to>
                                        <p:strVal val="visible"/>
                                      </p:to>
                                    </p:set>
                                    <p:animEffect transition="in" filter="diamond(in)">
                                      <p:cBhvr>
                                        <p:cTn id="12" dur="1000"/>
                                        <p:tgtEl>
                                          <p:spTgt spid="28263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82643"/>
                                        </p:tgtEl>
                                        <p:attrNameLst>
                                          <p:attrName>style.visibility</p:attrName>
                                        </p:attrNameLst>
                                      </p:cBhvr>
                                      <p:to>
                                        <p:strVal val="visible"/>
                                      </p:to>
                                    </p:set>
                                    <p:animEffect transition="in" filter="diamond(in)">
                                      <p:cBhvr>
                                        <p:cTn id="17" dur="1000"/>
                                        <p:tgtEl>
                                          <p:spTgt spid="282643"/>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82641"/>
                                        </p:tgtEl>
                                        <p:attrNameLst>
                                          <p:attrName>style.visibility</p:attrName>
                                        </p:attrNameLst>
                                      </p:cBhvr>
                                      <p:to>
                                        <p:strVal val="visible"/>
                                      </p:to>
                                    </p:set>
                                    <p:animEffect transition="in" filter="diamond(in)">
                                      <p:cBhvr>
                                        <p:cTn id="22" dur="1000"/>
                                        <p:tgtEl>
                                          <p:spTgt spid="282641"/>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282638"/>
                                        </p:tgtEl>
                                        <p:attrNameLst>
                                          <p:attrName>style.visibility</p:attrName>
                                        </p:attrNameLst>
                                      </p:cBhvr>
                                      <p:to>
                                        <p:strVal val="visible"/>
                                      </p:to>
                                    </p:set>
                                    <p:animEffect transition="in" filter="diamond(in)">
                                      <p:cBhvr>
                                        <p:cTn id="27" dur="1000"/>
                                        <p:tgtEl>
                                          <p:spTgt spid="282638"/>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282636"/>
                                        </p:tgtEl>
                                        <p:attrNameLst>
                                          <p:attrName>style.visibility</p:attrName>
                                        </p:attrNameLst>
                                      </p:cBhvr>
                                      <p:to>
                                        <p:strVal val="visible"/>
                                      </p:to>
                                    </p:set>
                                    <p:animEffect transition="in" filter="diamond(in)">
                                      <p:cBhvr>
                                        <p:cTn id="32" dur="1000"/>
                                        <p:tgtEl>
                                          <p:spTgt spid="282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32" grpId="0"/>
      <p:bldP spid="282634" grpId="0"/>
      <p:bldP spid="282636" grpId="0"/>
      <p:bldP spid="282638" grpId="0"/>
      <p:bldP spid="282641" grpId="0"/>
      <p:bldP spid="28264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ChangeArrowheads="1"/>
          </p:cNvSpPr>
          <p:nvPr/>
        </p:nvSpPr>
        <p:spPr bwMode="auto">
          <a:xfrm>
            <a:off x="323530" y="1340769"/>
            <a:ext cx="3384551" cy="432048"/>
          </a:xfrm>
          <a:prstGeom prst="rect">
            <a:avLst/>
          </a:prstGeom>
          <a:noFill/>
          <a:ln w="9525">
            <a:noFill/>
            <a:miter lim="800000"/>
            <a:headEnd/>
            <a:tailEnd/>
          </a:ln>
          <a:effectLst/>
        </p:spPr>
        <p:txBody>
          <a:bodyPr lIns="0" tIns="0" rIns="0" bIns="0"/>
          <a:lstStyle/>
          <a:p>
            <a:r>
              <a:rPr lang="zh-CN" altLang="en-US" sz="2400" b="1" dirty="0">
                <a:solidFill>
                  <a:schemeClr val="tx2"/>
                </a:solidFill>
                <a:latin typeface="微软雅黑" pitchFamily="34" charset="-122"/>
                <a:ea typeface="微软雅黑" pitchFamily="34" charset="-122"/>
              </a:rPr>
              <a:t>生产和计划控制的流程</a:t>
            </a:r>
          </a:p>
        </p:txBody>
      </p:sp>
      <p:sp>
        <p:nvSpPr>
          <p:cNvPr id="67589" name="Rectangle 5"/>
          <p:cNvSpPr>
            <a:spLocks noChangeArrowheads="1"/>
          </p:cNvSpPr>
          <p:nvPr/>
        </p:nvSpPr>
        <p:spPr bwMode="auto">
          <a:xfrm>
            <a:off x="899593" y="2564907"/>
            <a:ext cx="2087563" cy="576263"/>
          </a:xfrm>
          <a:prstGeom prst="rect">
            <a:avLst/>
          </a:prstGeom>
          <a:solidFill>
            <a:srgbClr val="CCFFFF"/>
          </a:solidFill>
          <a:ln w="9525">
            <a:solidFill>
              <a:schemeClr val="tx1"/>
            </a:solidFill>
            <a:miter lim="800000"/>
            <a:headEnd/>
            <a:tailEnd/>
          </a:ln>
          <a:effectLst>
            <a:outerShdw dist="107763" dir="13500000" sx="75000" sy="75000" algn="tl" rotWithShape="0">
              <a:schemeClr val="bg2">
                <a:alpha val="50000"/>
              </a:schemeClr>
            </a:outerShdw>
          </a:effectLst>
        </p:spPr>
        <p:txBody>
          <a:bodyPr wrap="none" anchor="ctr"/>
          <a:lstStyle/>
          <a:p>
            <a:pPr algn="ctr"/>
            <a:r>
              <a:rPr lang="zh-CN" altLang="en-US" sz="2400" b="1" dirty="0">
                <a:latin typeface="微软雅黑" pitchFamily="34" charset="-122"/>
                <a:ea typeface="微软雅黑" pitchFamily="34" charset="-122"/>
              </a:rPr>
              <a:t>协调销货计划</a:t>
            </a:r>
          </a:p>
        </p:txBody>
      </p:sp>
      <p:sp>
        <p:nvSpPr>
          <p:cNvPr id="67590" name="Rectangle 6"/>
          <p:cNvSpPr>
            <a:spLocks noChangeArrowheads="1"/>
          </p:cNvSpPr>
          <p:nvPr/>
        </p:nvSpPr>
        <p:spPr bwMode="auto">
          <a:xfrm>
            <a:off x="3420542" y="2564907"/>
            <a:ext cx="2087563" cy="576263"/>
          </a:xfrm>
          <a:prstGeom prst="rect">
            <a:avLst/>
          </a:prstGeom>
          <a:solidFill>
            <a:srgbClr val="CCFFFF"/>
          </a:solidFill>
          <a:ln w="9525" algn="ctr">
            <a:solidFill>
              <a:schemeClr val="tx1"/>
            </a:solidFill>
            <a:miter lim="800000"/>
            <a:headEnd/>
            <a:tailEnd/>
          </a:ln>
          <a:effectLst>
            <a:outerShdw dist="107763" dir="13500000" sx="75000" sy="75000" algn="tl" rotWithShape="0">
              <a:schemeClr val="bg2">
                <a:alpha val="50000"/>
              </a:schemeClr>
            </a:outerShdw>
          </a:effectLst>
        </p:spPr>
        <p:txBody>
          <a:bodyPr wrap="none" anchor="ctr"/>
          <a:lstStyle/>
          <a:p>
            <a:pPr algn="ctr"/>
            <a:r>
              <a:rPr lang="zh-CN" altLang="en-US" sz="2400" b="1">
                <a:latin typeface="微软雅黑" pitchFamily="34" charset="-122"/>
                <a:ea typeface="微软雅黑" pitchFamily="34" charset="-122"/>
              </a:rPr>
              <a:t>分析产能负荷</a:t>
            </a:r>
          </a:p>
        </p:txBody>
      </p:sp>
      <p:sp>
        <p:nvSpPr>
          <p:cNvPr id="67591" name="Rectangle 7"/>
          <p:cNvSpPr>
            <a:spLocks noChangeArrowheads="1"/>
          </p:cNvSpPr>
          <p:nvPr/>
        </p:nvSpPr>
        <p:spPr bwMode="auto">
          <a:xfrm>
            <a:off x="5939906" y="2564907"/>
            <a:ext cx="2087563" cy="576263"/>
          </a:xfrm>
          <a:prstGeom prst="rect">
            <a:avLst/>
          </a:prstGeom>
          <a:solidFill>
            <a:srgbClr val="CCFFFF"/>
          </a:solidFill>
          <a:ln w="9525" algn="ctr">
            <a:solidFill>
              <a:schemeClr val="tx1"/>
            </a:solidFill>
            <a:miter lim="800000"/>
            <a:headEnd/>
            <a:tailEnd/>
          </a:ln>
          <a:effectLst>
            <a:outerShdw dist="107763" dir="13500000" sx="75000" sy="75000" algn="tl" rotWithShape="0">
              <a:schemeClr val="bg2">
                <a:alpha val="50000"/>
              </a:schemeClr>
            </a:outerShdw>
          </a:effectLst>
        </p:spPr>
        <p:txBody>
          <a:bodyPr wrap="none" anchor="ctr"/>
          <a:lstStyle/>
          <a:p>
            <a:pPr algn="ctr"/>
            <a:r>
              <a:rPr lang="zh-CN" altLang="en-US" sz="2400" b="1">
                <a:latin typeface="微软雅黑" pitchFamily="34" charset="-122"/>
                <a:ea typeface="微软雅黑" pitchFamily="34" charset="-122"/>
              </a:rPr>
              <a:t>制定生产计划</a:t>
            </a:r>
          </a:p>
        </p:txBody>
      </p:sp>
      <p:sp>
        <p:nvSpPr>
          <p:cNvPr id="67592" name="Rectangle 8"/>
          <p:cNvSpPr>
            <a:spLocks noChangeArrowheads="1"/>
          </p:cNvSpPr>
          <p:nvPr/>
        </p:nvSpPr>
        <p:spPr bwMode="auto">
          <a:xfrm>
            <a:off x="899593" y="3644407"/>
            <a:ext cx="2087563" cy="576263"/>
          </a:xfrm>
          <a:prstGeom prst="rect">
            <a:avLst/>
          </a:prstGeom>
          <a:solidFill>
            <a:srgbClr val="CCFFFF"/>
          </a:solidFill>
          <a:ln w="9525" algn="ctr">
            <a:solidFill>
              <a:schemeClr val="tx1"/>
            </a:solidFill>
            <a:miter lim="800000"/>
            <a:headEnd/>
            <a:tailEnd/>
          </a:ln>
          <a:effectLst>
            <a:outerShdw dist="107763" dir="13500000" sx="75000" sy="75000" algn="tl" rotWithShape="0">
              <a:schemeClr val="bg2">
                <a:alpha val="50000"/>
              </a:schemeClr>
            </a:outerShdw>
          </a:effectLst>
        </p:spPr>
        <p:txBody>
          <a:bodyPr wrap="none" anchor="ctr"/>
          <a:lstStyle/>
          <a:p>
            <a:pPr algn="ctr"/>
            <a:r>
              <a:rPr lang="zh-CN" altLang="en-US" sz="2400" b="1">
                <a:latin typeface="微软雅黑" pitchFamily="34" charset="-122"/>
                <a:ea typeface="微软雅黑" pitchFamily="34" charset="-122"/>
              </a:rPr>
              <a:t>控制生产进度</a:t>
            </a:r>
          </a:p>
        </p:txBody>
      </p:sp>
      <p:sp>
        <p:nvSpPr>
          <p:cNvPr id="67593" name="Rectangle 9"/>
          <p:cNvSpPr>
            <a:spLocks noChangeArrowheads="1"/>
          </p:cNvSpPr>
          <p:nvPr/>
        </p:nvSpPr>
        <p:spPr bwMode="auto">
          <a:xfrm>
            <a:off x="3420542" y="3644407"/>
            <a:ext cx="2087563" cy="576263"/>
          </a:xfrm>
          <a:prstGeom prst="rect">
            <a:avLst/>
          </a:prstGeom>
          <a:solidFill>
            <a:srgbClr val="CCFFFF"/>
          </a:solidFill>
          <a:ln w="9525" algn="ctr">
            <a:solidFill>
              <a:schemeClr val="tx1"/>
            </a:solidFill>
            <a:miter lim="800000"/>
            <a:headEnd/>
            <a:tailEnd/>
          </a:ln>
          <a:effectLst>
            <a:outerShdw dist="107763" dir="13500000" sx="75000" sy="75000" algn="tl" rotWithShape="0">
              <a:schemeClr val="bg2">
                <a:alpha val="50000"/>
              </a:schemeClr>
            </a:outerShdw>
          </a:effectLst>
        </p:spPr>
        <p:txBody>
          <a:bodyPr wrap="none" anchor="ctr"/>
          <a:lstStyle/>
          <a:p>
            <a:pPr algn="ctr"/>
            <a:r>
              <a:rPr lang="zh-CN" altLang="en-US" sz="2400" b="1">
                <a:latin typeface="微软雅黑" pitchFamily="34" charset="-122"/>
                <a:ea typeface="微软雅黑" pitchFamily="34" charset="-122"/>
              </a:rPr>
              <a:t>生产数据统计</a:t>
            </a:r>
          </a:p>
        </p:txBody>
      </p:sp>
      <p:sp>
        <p:nvSpPr>
          <p:cNvPr id="67594" name="Rectangle 10"/>
          <p:cNvSpPr>
            <a:spLocks noChangeArrowheads="1"/>
          </p:cNvSpPr>
          <p:nvPr/>
        </p:nvSpPr>
        <p:spPr bwMode="auto">
          <a:xfrm>
            <a:off x="5939906" y="3644407"/>
            <a:ext cx="2087563" cy="576263"/>
          </a:xfrm>
          <a:prstGeom prst="rect">
            <a:avLst/>
          </a:prstGeom>
          <a:solidFill>
            <a:srgbClr val="CCFFFF"/>
          </a:solidFill>
          <a:ln w="9525" algn="ctr">
            <a:solidFill>
              <a:schemeClr val="tx1"/>
            </a:solidFill>
            <a:miter lim="800000"/>
            <a:headEnd/>
            <a:tailEnd/>
          </a:ln>
          <a:effectLst>
            <a:outerShdw dist="107763" dir="13500000" sx="75000" sy="75000" algn="tl" rotWithShape="0">
              <a:schemeClr val="bg2">
                <a:alpha val="50000"/>
              </a:schemeClr>
            </a:outerShdw>
          </a:effectLst>
        </p:spPr>
        <p:txBody>
          <a:bodyPr wrap="none" anchor="ctr"/>
          <a:lstStyle/>
          <a:p>
            <a:pPr algn="ctr"/>
            <a:r>
              <a:rPr lang="zh-CN" altLang="en-US" sz="2400" b="1">
                <a:latin typeface="微软雅黑" pitchFamily="34" charset="-122"/>
                <a:ea typeface="微软雅黑" pitchFamily="34" charset="-122"/>
              </a:rPr>
              <a:t>督促物料进度</a:t>
            </a:r>
          </a:p>
        </p:txBody>
      </p:sp>
      <p:sp>
        <p:nvSpPr>
          <p:cNvPr id="67595" name="Rectangle 11"/>
          <p:cNvSpPr>
            <a:spLocks noChangeArrowheads="1"/>
          </p:cNvSpPr>
          <p:nvPr/>
        </p:nvSpPr>
        <p:spPr bwMode="auto">
          <a:xfrm>
            <a:off x="3420542" y="4941394"/>
            <a:ext cx="2087563" cy="576263"/>
          </a:xfrm>
          <a:prstGeom prst="rect">
            <a:avLst/>
          </a:prstGeom>
          <a:solidFill>
            <a:srgbClr val="CCFFFF"/>
          </a:solidFill>
          <a:ln w="9525" algn="ctr">
            <a:solidFill>
              <a:schemeClr val="tx1"/>
            </a:solidFill>
            <a:miter lim="800000"/>
            <a:headEnd/>
            <a:tailEnd/>
          </a:ln>
          <a:effectLst>
            <a:outerShdw dist="107763" dir="13500000" sx="75000" sy="75000" algn="tl" rotWithShape="0">
              <a:schemeClr val="bg2">
                <a:alpha val="50000"/>
              </a:schemeClr>
            </a:outerShdw>
          </a:effectLst>
        </p:spPr>
        <p:txBody>
          <a:bodyPr wrap="none" anchor="ctr"/>
          <a:lstStyle/>
          <a:p>
            <a:pPr algn="ctr"/>
            <a:r>
              <a:rPr lang="zh-CN" altLang="en-US" sz="2400" b="1">
                <a:latin typeface="微软雅黑" pitchFamily="34" charset="-122"/>
                <a:ea typeface="微软雅黑" pitchFamily="34" charset="-122"/>
              </a:rPr>
              <a:t>生产异常协调</a:t>
            </a:r>
          </a:p>
        </p:txBody>
      </p:sp>
      <p:sp>
        <p:nvSpPr>
          <p:cNvPr id="67596" name="Line 12"/>
          <p:cNvSpPr>
            <a:spLocks noChangeShapeType="1"/>
          </p:cNvSpPr>
          <p:nvPr/>
        </p:nvSpPr>
        <p:spPr bwMode="auto">
          <a:xfrm>
            <a:off x="2987155" y="2852243"/>
            <a:ext cx="433388" cy="0"/>
          </a:xfrm>
          <a:prstGeom prst="line">
            <a:avLst/>
          </a:prstGeom>
          <a:noFill/>
          <a:ln w="9525">
            <a:solidFill>
              <a:schemeClr val="tx1"/>
            </a:solidFill>
            <a:round/>
            <a:headEnd/>
            <a:tailEnd type="triangle" w="med" len="med"/>
          </a:ln>
          <a:effectLst/>
        </p:spPr>
        <p:txBody>
          <a:bodyPr/>
          <a:lstStyle/>
          <a:p>
            <a:endParaRPr lang="zh-CN" altLang="en-US" b="1">
              <a:latin typeface="微软雅黑" pitchFamily="34" charset="-122"/>
              <a:ea typeface="微软雅黑" pitchFamily="34" charset="-122"/>
            </a:endParaRPr>
          </a:p>
        </p:txBody>
      </p:sp>
      <p:sp>
        <p:nvSpPr>
          <p:cNvPr id="67597" name="Line 13"/>
          <p:cNvSpPr>
            <a:spLocks noChangeShapeType="1"/>
          </p:cNvSpPr>
          <p:nvPr/>
        </p:nvSpPr>
        <p:spPr bwMode="auto">
          <a:xfrm>
            <a:off x="5508104" y="2852243"/>
            <a:ext cx="431800" cy="0"/>
          </a:xfrm>
          <a:prstGeom prst="line">
            <a:avLst/>
          </a:prstGeom>
          <a:noFill/>
          <a:ln w="9525">
            <a:solidFill>
              <a:schemeClr val="tx1"/>
            </a:solidFill>
            <a:round/>
            <a:headEnd/>
            <a:tailEnd type="triangle" w="med" len="med"/>
          </a:ln>
          <a:effectLst/>
        </p:spPr>
        <p:txBody>
          <a:bodyPr/>
          <a:lstStyle/>
          <a:p>
            <a:endParaRPr lang="zh-CN" altLang="en-US" b="1">
              <a:latin typeface="微软雅黑" pitchFamily="34" charset="-122"/>
              <a:ea typeface="微软雅黑" pitchFamily="34" charset="-122"/>
            </a:endParaRPr>
          </a:p>
        </p:txBody>
      </p:sp>
      <p:sp>
        <p:nvSpPr>
          <p:cNvPr id="67598" name="Line 14"/>
          <p:cNvSpPr>
            <a:spLocks noChangeShapeType="1"/>
          </p:cNvSpPr>
          <p:nvPr/>
        </p:nvSpPr>
        <p:spPr bwMode="auto">
          <a:xfrm flipH="1">
            <a:off x="5508104" y="3933329"/>
            <a:ext cx="431800" cy="0"/>
          </a:xfrm>
          <a:prstGeom prst="line">
            <a:avLst/>
          </a:prstGeom>
          <a:noFill/>
          <a:ln w="9525">
            <a:solidFill>
              <a:schemeClr val="tx1"/>
            </a:solidFill>
            <a:round/>
            <a:headEnd/>
            <a:tailEnd type="triangle" w="med" len="med"/>
          </a:ln>
          <a:effectLst/>
        </p:spPr>
        <p:txBody>
          <a:bodyPr/>
          <a:lstStyle/>
          <a:p>
            <a:endParaRPr lang="zh-CN" altLang="en-US" b="1">
              <a:latin typeface="微软雅黑" pitchFamily="34" charset="-122"/>
              <a:ea typeface="微软雅黑" pitchFamily="34" charset="-122"/>
            </a:endParaRPr>
          </a:p>
        </p:txBody>
      </p:sp>
      <p:sp>
        <p:nvSpPr>
          <p:cNvPr id="67599" name="Line 15"/>
          <p:cNvSpPr>
            <a:spLocks noChangeShapeType="1"/>
          </p:cNvSpPr>
          <p:nvPr/>
        </p:nvSpPr>
        <p:spPr bwMode="auto">
          <a:xfrm flipH="1">
            <a:off x="2987155" y="3933329"/>
            <a:ext cx="433388" cy="0"/>
          </a:xfrm>
          <a:prstGeom prst="line">
            <a:avLst/>
          </a:prstGeom>
          <a:noFill/>
          <a:ln w="9525">
            <a:solidFill>
              <a:schemeClr val="tx1"/>
            </a:solidFill>
            <a:round/>
            <a:headEnd/>
            <a:tailEnd type="triangle" w="med" len="med"/>
          </a:ln>
          <a:effectLst/>
        </p:spPr>
        <p:txBody>
          <a:bodyPr/>
          <a:lstStyle/>
          <a:p>
            <a:endParaRPr lang="zh-CN" altLang="en-US" b="1">
              <a:latin typeface="微软雅黑" pitchFamily="34" charset="-122"/>
              <a:ea typeface="微软雅黑" pitchFamily="34" charset="-122"/>
            </a:endParaRPr>
          </a:p>
        </p:txBody>
      </p:sp>
      <p:sp>
        <p:nvSpPr>
          <p:cNvPr id="67600" name="Line 16"/>
          <p:cNvSpPr>
            <a:spLocks noChangeShapeType="1"/>
          </p:cNvSpPr>
          <p:nvPr/>
        </p:nvSpPr>
        <p:spPr bwMode="auto">
          <a:xfrm>
            <a:off x="1907655" y="4220670"/>
            <a:ext cx="0" cy="936625"/>
          </a:xfrm>
          <a:prstGeom prst="line">
            <a:avLst/>
          </a:prstGeom>
          <a:noFill/>
          <a:ln w="9525">
            <a:solidFill>
              <a:schemeClr val="tx1"/>
            </a:solidFill>
            <a:round/>
            <a:headEnd/>
            <a:tailEnd/>
          </a:ln>
          <a:effectLst/>
        </p:spPr>
        <p:txBody>
          <a:bodyPr/>
          <a:lstStyle/>
          <a:p>
            <a:endParaRPr lang="zh-CN" altLang="en-US" b="1">
              <a:latin typeface="微软雅黑" pitchFamily="34" charset="-122"/>
              <a:ea typeface="微软雅黑" pitchFamily="34" charset="-122"/>
            </a:endParaRPr>
          </a:p>
        </p:txBody>
      </p:sp>
      <p:sp>
        <p:nvSpPr>
          <p:cNvPr id="67601" name="Line 17"/>
          <p:cNvSpPr>
            <a:spLocks noChangeShapeType="1"/>
          </p:cNvSpPr>
          <p:nvPr/>
        </p:nvSpPr>
        <p:spPr bwMode="auto">
          <a:xfrm>
            <a:off x="1907658" y="5157292"/>
            <a:ext cx="1439863" cy="0"/>
          </a:xfrm>
          <a:prstGeom prst="line">
            <a:avLst/>
          </a:prstGeom>
          <a:noFill/>
          <a:ln w="9525">
            <a:solidFill>
              <a:schemeClr val="tx1"/>
            </a:solidFill>
            <a:round/>
            <a:headEnd/>
            <a:tailEnd type="triangle" w="med" len="med"/>
          </a:ln>
          <a:effectLst/>
        </p:spPr>
        <p:txBody>
          <a:bodyPr/>
          <a:lstStyle/>
          <a:p>
            <a:endParaRPr lang="zh-CN" altLang="en-US" b="1">
              <a:latin typeface="微软雅黑" pitchFamily="34" charset="-122"/>
              <a:ea typeface="微软雅黑" pitchFamily="34" charset="-122"/>
            </a:endParaRPr>
          </a:p>
        </p:txBody>
      </p:sp>
      <p:sp>
        <p:nvSpPr>
          <p:cNvPr id="67602" name="Line 18"/>
          <p:cNvSpPr>
            <a:spLocks noChangeShapeType="1"/>
          </p:cNvSpPr>
          <p:nvPr/>
        </p:nvSpPr>
        <p:spPr bwMode="auto">
          <a:xfrm>
            <a:off x="6947967" y="3141167"/>
            <a:ext cx="0" cy="431800"/>
          </a:xfrm>
          <a:prstGeom prst="line">
            <a:avLst/>
          </a:prstGeom>
          <a:noFill/>
          <a:ln w="9525">
            <a:solidFill>
              <a:srgbClr val="FF6600"/>
            </a:solidFill>
            <a:round/>
            <a:headEnd/>
            <a:tailEnd type="triangle" w="med" len="med"/>
          </a:ln>
          <a:effectLst/>
        </p:spPr>
        <p:txBody>
          <a:bodyPr/>
          <a:lstStyle/>
          <a:p>
            <a:endParaRPr lang="zh-CN" altLang="en-US" b="1">
              <a:latin typeface="微软雅黑" pitchFamily="34" charset="-122"/>
              <a:ea typeface="微软雅黑" pitchFamily="34" charset="-122"/>
            </a:endParaRPr>
          </a:p>
        </p:txBody>
      </p:sp>
      <p:sp>
        <p:nvSpPr>
          <p:cNvPr id="17" name="标题 2"/>
          <p:cNvSpPr txBox="1">
            <a:spLocks/>
          </p:cNvSpPr>
          <p:nvPr/>
        </p:nvSpPr>
        <p:spPr>
          <a:xfrm>
            <a:off x="465259" y="375065"/>
            <a:ext cx="8232531" cy="648072"/>
          </a:xfrm>
          <a:prstGeom prst="rect">
            <a:avLst/>
          </a:prstGeom>
        </p:spPr>
        <p:txBody>
          <a:bodyPr/>
          <a:lstStyle/>
          <a:p>
            <a:pPr algn="ctr" fontAlgn="base">
              <a:spcBef>
                <a:spcPct val="0"/>
              </a:spcBef>
              <a:spcAft>
                <a:spcPct val="0"/>
              </a:spcAft>
              <a:defRPr/>
            </a:pPr>
            <a:r>
              <a:rPr kumimoji="1" lang="zh-CN" altLang="en-US" sz="3200" b="1" kern="0" dirty="0">
                <a:solidFill>
                  <a:srgbClr val="FF0000"/>
                </a:solidFill>
                <a:latin typeface="微软雅黑" pitchFamily="34" charset="-122"/>
                <a:ea typeface="微软雅黑" pitchFamily="34" charset="-122"/>
                <a:cs typeface="+mj-cs"/>
              </a:rPr>
              <a:t>生产计划的流程</a:t>
            </a:r>
            <a:endParaRPr lang="zh-CN" altLang="en-US" sz="3200" b="1" kern="0" dirty="0">
              <a:solidFill>
                <a:srgbClr val="FF0000"/>
              </a:solidFill>
              <a:latin typeface="微软雅黑" pitchFamily="34" charset="-122"/>
              <a:ea typeface="微软雅黑" pitchFamily="34" charset="-122"/>
              <a:cs typeface="+mj-cs"/>
            </a:endParaRPr>
          </a:p>
        </p:txBody>
      </p:sp>
      <p:sp>
        <p:nvSpPr>
          <p:cNvPr id="18" name="灯片编号占位符 3"/>
          <p:cNvSpPr>
            <a:spLocks noGrp="1"/>
          </p:cNvSpPr>
          <p:nvPr>
            <p:ph type="sldNum" sz="quarter" idx="4"/>
          </p:nvPr>
        </p:nvSpPr>
        <p:spPr/>
        <p:txBody>
          <a:bodyPr/>
          <a:lstStyle/>
          <a:p>
            <a:fld id="{8BA16DCC-C50E-4AD5-94C9-747C0058B3E1}" type="slidenum">
              <a:rPr lang="zh-CN" altLang="en-US" smtClean="0"/>
              <a:pPr/>
              <a:t>54</a:t>
            </a:fld>
            <a:endParaRPr lang="zh-CN" alt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589"/>
                                        </p:tgtEl>
                                        <p:attrNameLst>
                                          <p:attrName>style.visibility</p:attrName>
                                        </p:attrNameLst>
                                      </p:cBhvr>
                                      <p:to>
                                        <p:strVal val="visible"/>
                                      </p:to>
                                    </p:set>
                                    <p:animEffect transition="in" filter="blinds(horizontal)">
                                      <p:cBhvr>
                                        <p:cTn id="7" dur="500"/>
                                        <p:tgtEl>
                                          <p:spTgt spid="6758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7590"/>
                                        </p:tgtEl>
                                        <p:attrNameLst>
                                          <p:attrName>style.visibility</p:attrName>
                                        </p:attrNameLst>
                                      </p:cBhvr>
                                      <p:to>
                                        <p:strVal val="visible"/>
                                      </p:to>
                                    </p:set>
                                    <p:animEffect transition="in" filter="blinds(horizontal)">
                                      <p:cBhvr>
                                        <p:cTn id="12" dur="500"/>
                                        <p:tgtEl>
                                          <p:spTgt spid="6759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7596"/>
                                        </p:tgtEl>
                                        <p:attrNameLst>
                                          <p:attrName>style.visibility</p:attrName>
                                        </p:attrNameLst>
                                      </p:cBhvr>
                                      <p:to>
                                        <p:strVal val="visible"/>
                                      </p:to>
                                    </p:set>
                                    <p:animEffect transition="in" filter="blinds(horizontal)">
                                      <p:cBhvr>
                                        <p:cTn id="15" dur="500"/>
                                        <p:tgtEl>
                                          <p:spTgt spid="6759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67591"/>
                                        </p:tgtEl>
                                        <p:attrNameLst>
                                          <p:attrName>style.visibility</p:attrName>
                                        </p:attrNameLst>
                                      </p:cBhvr>
                                      <p:to>
                                        <p:strVal val="visible"/>
                                      </p:to>
                                    </p:set>
                                    <p:animEffect transition="in" filter="blinds(horizontal)">
                                      <p:cBhvr>
                                        <p:cTn id="20" dur="500"/>
                                        <p:tgtEl>
                                          <p:spTgt spid="67591"/>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67597"/>
                                        </p:tgtEl>
                                        <p:attrNameLst>
                                          <p:attrName>style.visibility</p:attrName>
                                        </p:attrNameLst>
                                      </p:cBhvr>
                                      <p:to>
                                        <p:strVal val="visible"/>
                                      </p:to>
                                    </p:set>
                                    <p:animEffect transition="in" filter="blinds(horizontal)">
                                      <p:cBhvr>
                                        <p:cTn id="23" dur="500"/>
                                        <p:tgtEl>
                                          <p:spTgt spid="6759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67594"/>
                                        </p:tgtEl>
                                        <p:attrNameLst>
                                          <p:attrName>style.visibility</p:attrName>
                                        </p:attrNameLst>
                                      </p:cBhvr>
                                      <p:to>
                                        <p:strVal val="visible"/>
                                      </p:to>
                                    </p:set>
                                    <p:animEffect transition="in" filter="blinds(horizontal)">
                                      <p:cBhvr>
                                        <p:cTn id="28" dur="500"/>
                                        <p:tgtEl>
                                          <p:spTgt spid="67594"/>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67602"/>
                                        </p:tgtEl>
                                        <p:attrNameLst>
                                          <p:attrName>style.visibility</p:attrName>
                                        </p:attrNameLst>
                                      </p:cBhvr>
                                      <p:to>
                                        <p:strVal val="visible"/>
                                      </p:to>
                                    </p:set>
                                    <p:animEffect transition="in" filter="blinds(horizontal)">
                                      <p:cBhvr>
                                        <p:cTn id="31" dur="500"/>
                                        <p:tgtEl>
                                          <p:spTgt spid="67602"/>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67593"/>
                                        </p:tgtEl>
                                        <p:attrNameLst>
                                          <p:attrName>style.visibility</p:attrName>
                                        </p:attrNameLst>
                                      </p:cBhvr>
                                      <p:to>
                                        <p:strVal val="visible"/>
                                      </p:to>
                                    </p:set>
                                    <p:animEffect transition="in" filter="blinds(horizontal)">
                                      <p:cBhvr>
                                        <p:cTn id="36" dur="500"/>
                                        <p:tgtEl>
                                          <p:spTgt spid="67593"/>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67598"/>
                                        </p:tgtEl>
                                        <p:attrNameLst>
                                          <p:attrName>style.visibility</p:attrName>
                                        </p:attrNameLst>
                                      </p:cBhvr>
                                      <p:to>
                                        <p:strVal val="visible"/>
                                      </p:to>
                                    </p:set>
                                    <p:animEffect transition="in" filter="blinds(horizontal)">
                                      <p:cBhvr>
                                        <p:cTn id="39" dur="500"/>
                                        <p:tgtEl>
                                          <p:spTgt spid="67598"/>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67592"/>
                                        </p:tgtEl>
                                        <p:attrNameLst>
                                          <p:attrName>style.visibility</p:attrName>
                                        </p:attrNameLst>
                                      </p:cBhvr>
                                      <p:to>
                                        <p:strVal val="visible"/>
                                      </p:to>
                                    </p:set>
                                    <p:animEffect transition="in" filter="blinds(horizontal)">
                                      <p:cBhvr>
                                        <p:cTn id="44" dur="500"/>
                                        <p:tgtEl>
                                          <p:spTgt spid="67592"/>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67599"/>
                                        </p:tgtEl>
                                        <p:attrNameLst>
                                          <p:attrName>style.visibility</p:attrName>
                                        </p:attrNameLst>
                                      </p:cBhvr>
                                      <p:to>
                                        <p:strVal val="visible"/>
                                      </p:to>
                                    </p:set>
                                    <p:animEffect transition="in" filter="blinds(horizontal)">
                                      <p:cBhvr>
                                        <p:cTn id="47" dur="500"/>
                                        <p:tgtEl>
                                          <p:spTgt spid="6759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7595"/>
                                        </p:tgtEl>
                                        <p:attrNameLst>
                                          <p:attrName>style.visibility</p:attrName>
                                        </p:attrNameLst>
                                      </p:cBhvr>
                                      <p:to>
                                        <p:strVal val="visible"/>
                                      </p:to>
                                    </p:set>
                                    <p:animEffect transition="in" filter="blinds(horizontal)">
                                      <p:cBhvr>
                                        <p:cTn id="52" dur="500"/>
                                        <p:tgtEl>
                                          <p:spTgt spid="67595"/>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67600"/>
                                        </p:tgtEl>
                                        <p:attrNameLst>
                                          <p:attrName>style.visibility</p:attrName>
                                        </p:attrNameLst>
                                      </p:cBhvr>
                                      <p:to>
                                        <p:strVal val="visible"/>
                                      </p:to>
                                    </p:set>
                                    <p:animEffect transition="in" filter="blinds(horizontal)">
                                      <p:cBhvr>
                                        <p:cTn id="55" dur="500"/>
                                        <p:tgtEl>
                                          <p:spTgt spid="67600"/>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67601"/>
                                        </p:tgtEl>
                                        <p:attrNameLst>
                                          <p:attrName>style.visibility</p:attrName>
                                        </p:attrNameLst>
                                      </p:cBhvr>
                                      <p:to>
                                        <p:strVal val="visible"/>
                                      </p:to>
                                    </p:set>
                                    <p:animEffect transition="in" filter="blinds(horizontal)">
                                      <p:cBhvr>
                                        <p:cTn id="58" dur="500"/>
                                        <p:tgtEl>
                                          <p:spTgt spid="676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9" grpId="0" animBg="1"/>
      <p:bldP spid="67590" grpId="0" animBg="1"/>
      <p:bldP spid="67591" grpId="0" animBg="1"/>
      <p:bldP spid="67592" grpId="0" animBg="1"/>
      <p:bldP spid="67593" grpId="0" animBg="1"/>
      <p:bldP spid="67594" grpId="0" animBg="1"/>
      <p:bldP spid="67595" grpId="0" animBg="1"/>
      <p:bldP spid="67596" grpId="0" animBg="1"/>
      <p:bldP spid="67597" grpId="0" animBg="1"/>
      <p:bldP spid="67598" grpId="0" animBg="1"/>
      <p:bldP spid="67599" grpId="0" animBg="1"/>
      <p:bldP spid="67600" grpId="0" animBg="1"/>
      <p:bldP spid="67601" grpId="0" animBg="1"/>
      <p:bldP spid="6760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007372" y="404664"/>
            <a:ext cx="3057247" cy="584775"/>
          </a:xfrm>
          <a:prstGeom prst="rect">
            <a:avLst/>
          </a:prstGeom>
        </p:spPr>
        <p:txBody>
          <a:bodyPr wrap="none">
            <a:spAutoFit/>
          </a:bodyPr>
          <a:lstStyle/>
          <a:p>
            <a:r>
              <a:rPr lang="zh-CN" altLang="en-US" sz="3200" b="1" dirty="0">
                <a:solidFill>
                  <a:srgbClr val="FF0000"/>
                </a:solidFill>
                <a:latin typeface="微软雅黑" pitchFamily="34" charset="-122"/>
                <a:ea typeface="微软雅黑" pitchFamily="34" charset="-122"/>
              </a:rPr>
              <a:t>计划制定的原则</a:t>
            </a:r>
            <a:endParaRPr lang="zh-CN" altLang="en-US" sz="3200" b="1" dirty="0">
              <a:solidFill>
                <a:srgbClr val="FF0000"/>
              </a:solidFill>
            </a:endParaRPr>
          </a:p>
        </p:txBody>
      </p:sp>
      <p:sp>
        <p:nvSpPr>
          <p:cNvPr id="7" name="TextBox 6"/>
          <p:cNvSpPr txBox="1"/>
          <p:nvPr/>
        </p:nvSpPr>
        <p:spPr>
          <a:xfrm>
            <a:off x="323528" y="1412778"/>
            <a:ext cx="8424936" cy="3970318"/>
          </a:xfrm>
          <a:prstGeom prst="rect">
            <a:avLst/>
          </a:prstGeom>
          <a:noFill/>
        </p:spPr>
        <p:txBody>
          <a:bodyPr wrap="square" rtlCol="0">
            <a:spAutoFit/>
          </a:bodyPr>
          <a:lstStyle/>
          <a:p>
            <a:pPr>
              <a:lnSpc>
                <a:spcPct val="150000"/>
              </a:lnSpc>
              <a:buFont typeface="Wingdings" pitchFamily="2" charset="2"/>
              <a:buChar char="Ø"/>
            </a:pPr>
            <a:r>
              <a:rPr lang="zh-CN" altLang="en-US" sz="2400" b="1" dirty="0">
                <a:latin typeface="微软雅黑" pitchFamily="34" charset="-122"/>
                <a:ea typeface="微软雅黑" pitchFamily="34" charset="-122"/>
              </a:rPr>
              <a:t>前导式排产：是指一旦获得订单立刻着手，制定计划并实施。缺点是会增加工序间的半成品库存</a:t>
            </a:r>
            <a:endParaRPr lang="en-US" altLang="zh-CN" sz="2400" b="1" dirty="0">
              <a:latin typeface="微软雅黑" pitchFamily="34" charset="-122"/>
              <a:ea typeface="微软雅黑" pitchFamily="34" charset="-122"/>
            </a:endParaRPr>
          </a:p>
          <a:p>
            <a:pPr>
              <a:lnSpc>
                <a:spcPct val="150000"/>
              </a:lnSpc>
              <a:buFont typeface="Wingdings" pitchFamily="2" charset="2"/>
              <a:buChar char="Ø"/>
            </a:pPr>
            <a:r>
              <a:rPr lang="zh-CN" altLang="en-US" sz="2400" b="1" dirty="0">
                <a:latin typeface="微软雅黑" pitchFamily="34" charset="-122"/>
                <a:ea typeface="微软雅黑" pitchFamily="34" charset="-122"/>
              </a:rPr>
              <a:t>后导式排产：是以最终交货期为起点沿着加工的流程倒推工序，并以工序加工周期为基础决定各个工序的生产开始时间和完成时间的计划方法</a:t>
            </a:r>
            <a:endParaRPr lang="en-US" altLang="zh-CN" sz="2400" b="1" dirty="0">
              <a:latin typeface="微软雅黑" pitchFamily="34" charset="-122"/>
              <a:ea typeface="微软雅黑" pitchFamily="34" charset="-122"/>
            </a:endParaRPr>
          </a:p>
          <a:p>
            <a:pPr>
              <a:lnSpc>
                <a:spcPct val="150000"/>
              </a:lnSpc>
              <a:buFont typeface="Wingdings" pitchFamily="2" charset="2"/>
              <a:buChar char="Ø"/>
            </a:pPr>
            <a:r>
              <a:rPr lang="zh-CN" altLang="en-US" sz="2400" b="1" dirty="0">
                <a:latin typeface="微软雅黑" pitchFamily="34" charset="-122"/>
                <a:ea typeface="微软雅黑" pitchFamily="34" charset="-122"/>
              </a:rPr>
              <a:t>瓶颈工序排产：最大限度地利用瓶颈工序产能进行排产的方法，保证生产周期最短，设备运转效率最高，工序半成品最少</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9" name="Rectangle 3"/>
          <p:cNvSpPr>
            <a:spLocks noGrp="1" noChangeArrowheads="1"/>
          </p:cNvSpPr>
          <p:nvPr>
            <p:ph type="subTitle" idx="1"/>
          </p:nvPr>
        </p:nvSpPr>
        <p:spPr>
          <a:xfrm>
            <a:off x="323528" y="1519312"/>
            <a:ext cx="5029200" cy="457200"/>
          </a:xfrm>
        </p:spPr>
        <p:txBody>
          <a:bodyPr/>
          <a:lstStyle/>
          <a:p>
            <a:pPr algn="l"/>
            <a:r>
              <a:rPr lang="zh-CN" altLang="en-US" sz="2800" b="1" dirty="0">
                <a:latin typeface="微软雅黑" pitchFamily="34" charset="-122"/>
                <a:ea typeface="微软雅黑" pitchFamily="34" charset="-122"/>
              </a:rPr>
              <a:t>生产计划排程的方法</a:t>
            </a:r>
          </a:p>
        </p:txBody>
      </p:sp>
      <p:sp>
        <p:nvSpPr>
          <p:cNvPr id="270341" name="AutoShape 5"/>
          <p:cNvSpPr>
            <a:spLocks noChangeArrowheads="1"/>
          </p:cNvSpPr>
          <p:nvPr/>
        </p:nvSpPr>
        <p:spPr bwMode="auto">
          <a:xfrm>
            <a:off x="539552" y="2060848"/>
            <a:ext cx="533400" cy="3429000"/>
          </a:xfrm>
          <a:prstGeom prst="roundRect">
            <a:avLst>
              <a:gd name="adj" fmla="val 16667"/>
            </a:avLst>
          </a:prstGeom>
          <a:solidFill>
            <a:srgbClr val="CCFFFF"/>
          </a:solidFill>
          <a:ln w="9525">
            <a:solidFill>
              <a:srgbClr val="008000"/>
            </a:solidFill>
            <a:round/>
            <a:headEnd/>
            <a:tailEnd/>
          </a:ln>
          <a:effectLst/>
        </p:spPr>
        <p:txBody>
          <a:bodyPr wrap="none" anchor="ctr"/>
          <a:lstStyle/>
          <a:p>
            <a:pPr algn="ctr"/>
            <a:r>
              <a:rPr kumimoji="1" lang="zh-CN" altLang="en-US" sz="2400" b="1" dirty="0">
                <a:solidFill>
                  <a:srgbClr val="D60093"/>
                </a:solidFill>
                <a:latin typeface="微软雅黑" pitchFamily="34" charset="-122"/>
                <a:ea typeface="微软雅黑" pitchFamily="34" charset="-122"/>
              </a:rPr>
              <a:t>先</a:t>
            </a:r>
          </a:p>
          <a:p>
            <a:pPr algn="ctr"/>
            <a:r>
              <a:rPr kumimoji="1" lang="zh-CN" altLang="en-US" sz="2400" b="1" dirty="0">
                <a:solidFill>
                  <a:srgbClr val="D60093"/>
                </a:solidFill>
                <a:latin typeface="微软雅黑" pitchFamily="34" charset="-122"/>
                <a:ea typeface="微软雅黑" pitchFamily="34" charset="-122"/>
              </a:rPr>
              <a:t>到</a:t>
            </a:r>
          </a:p>
          <a:p>
            <a:pPr algn="ctr"/>
            <a:r>
              <a:rPr kumimoji="1" lang="zh-CN" altLang="en-US" sz="2400" b="1" dirty="0">
                <a:solidFill>
                  <a:srgbClr val="D60093"/>
                </a:solidFill>
                <a:latin typeface="微软雅黑" pitchFamily="34" charset="-122"/>
                <a:ea typeface="微软雅黑" pitchFamily="34" charset="-122"/>
              </a:rPr>
              <a:t>先</a:t>
            </a:r>
          </a:p>
          <a:p>
            <a:pPr algn="ctr"/>
            <a:r>
              <a:rPr kumimoji="1" lang="zh-CN" altLang="en-US" sz="2400" b="1" dirty="0">
                <a:solidFill>
                  <a:srgbClr val="D60093"/>
                </a:solidFill>
                <a:latin typeface="微软雅黑" pitchFamily="34" charset="-122"/>
                <a:ea typeface="微软雅黑" pitchFamily="34" charset="-122"/>
              </a:rPr>
              <a:t>用</a:t>
            </a:r>
          </a:p>
          <a:p>
            <a:pPr algn="ctr"/>
            <a:r>
              <a:rPr kumimoji="1" lang="en-US" altLang="zh-CN" sz="2400" b="1" dirty="0">
                <a:solidFill>
                  <a:srgbClr val="D60093"/>
                </a:solidFill>
                <a:latin typeface="微软雅黑" pitchFamily="34" charset="-122"/>
                <a:ea typeface="微软雅黑" pitchFamily="34" charset="-122"/>
              </a:rPr>
              <a:t>︹</a:t>
            </a:r>
          </a:p>
          <a:p>
            <a:pPr algn="ctr"/>
            <a:r>
              <a:rPr kumimoji="1" lang="zh-CN" altLang="en-US" sz="2400" b="1" dirty="0">
                <a:solidFill>
                  <a:srgbClr val="D60093"/>
                </a:solidFill>
                <a:latin typeface="微软雅黑" pitchFamily="34" charset="-122"/>
                <a:ea typeface="微软雅黑" pitchFamily="34" charset="-122"/>
              </a:rPr>
              <a:t>最</a:t>
            </a:r>
          </a:p>
          <a:p>
            <a:pPr algn="ctr"/>
            <a:r>
              <a:rPr kumimoji="1" lang="zh-CN" altLang="en-US" sz="2400" b="1" dirty="0">
                <a:solidFill>
                  <a:srgbClr val="D60093"/>
                </a:solidFill>
                <a:latin typeface="微软雅黑" pitchFamily="34" charset="-122"/>
                <a:ea typeface="微软雅黑" pitchFamily="34" charset="-122"/>
              </a:rPr>
              <a:t>常</a:t>
            </a:r>
          </a:p>
          <a:p>
            <a:pPr algn="ctr"/>
            <a:r>
              <a:rPr kumimoji="1" lang="zh-CN" altLang="en-US" sz="2400" b="1" dirty="0">
                <a:solidFill>
                  <a:srgbClr val="D60093"/>
                </a:solidFill>
                <a:latin typeface="微软雅黑" pitchFamily="34" charset="-122"/>
                <a:ea typeface="微软雅黑" pitchFamily="34" charset="-122"/>
              </a:rPr>
              <a:t>用</a:t>
            </a:r>
          </a:p>
          <a:p>
            <a:pPr algn="ctr"/>
            <a:r>
              <a:rPr kumimoji="1" lang="en-US" altLang="zh-CN" sz="2400" b="1" dirty="0">
                <a:solidFill>
                  <a:srgbClr val="D60093"/>
                </a:solidFill>
                <a:latin typeface="微软雅黑" pitchFamily="34" charset="-122"/>
                <a:ea typeface="微软雅黑" pitchFamily="34" charset="-122"/>
              </a:rPr>
              <a:t>︺</a:t>
            </a:r>
          </a:p>
        </p:txBody>
      </p:sp>
      <p:sp>
        <p:nvSpPr>
          <p:cNvPr id="270342" name="AutoShape 6"/>
          <p:cNvSpPr>
            <a:spLocks noChangeArrowheads="1"/>
          </p:cNvSpPr>
          <p:nvPr/>
        </p:nvSpPr>
        <p:spPr bwMode="auto">
          <a:xfrm>
            <a:off x="1203176" y="2171328"/>
            <a:ext cx="4953000" cy="609600"/>
          </a:xfrm>
          <a:prstGeom prst="roundRect">
            <a:avLst>
              <a:gd name="adj" fmla="val 16667"/>
            </a:avLst>
          </a:prstGeom>
          <a:solidFill>
            <a:srgbClr val="0070C0"/>
          </a:solidFill>
          <a:ln w="9525">
            <a:noFill/>
            <a:round/>
            <a:headEnd/>
            <a:tailEnd/>
          </a:ln>
          <a:effectLst/>
        </p:spPr>
        <p:txBody>
          <a:bodyPr wrap="none" anchor="ctr"/>
          <a:lstStyle/>
          <a:p>
            <a:r>
              <a:rPr kumimoji="1" lang="zh-CN" altLang="en-US" sz="2400" b="1">
                <a:solidFill>
                  <a:schemeClr val="bg1"/>
                </a:solidFill>
                <a:latin typeface="微软雅黑" pitchFamily="34" charset="-122"/>
                <a:ea typeface="微软雅黑" pitchFamily="34" charset="-122"/>
              </a:rPr>
              <a:t>加工时间最短</a:t>
            </a:r>
            <a:r>
              <a:rPr kumimoji="1" lang="en-US" altLang="zh-CN" sz="2400" b="1">
                <a:solidFill>
                  <a:schemeClr val="bg1"/>
                </a:solidFill>
                <a:latin typeface="微软雅黑" pitchFamily="34" charset="-122"/>
                <a:ea typeface="微软雅黑" pitchFamily="34" charset="-122"/>
              </a:rPr>
              <a:t>(</a:t>
            </a:r>
            <a:r>
              <a:rPr kumimoji="1" lang="zh-CN" altLang="en-US" sz="2400" b="1">
                <a:solidFill>
                  <a:schemeClr val="bg1"/>
                </a:solidFill>
                <a:latin typeface="微软雅黑" pitchFamily="34" charset="-122"/>
                <a:ea typeface="微软雅黑" pitchFamily="34" charset="-122"/>
              </a:rPr>
              <a:t>能缩短平均滞留时间</a:t>
            </a:r>
            <a:r>
              <a:rPr kumimoji="1" lang="en-US" altLang="zh-CN" sz="2400" b="1">
                <a:solidFill>
                  <a:schemeClr val="bg1"/>
                </a:solidFill>
                <a:latin typeface="微软雅黑" pitchFamily="34" charset="-122"/>
                <a:ea typeface="微软雅黑" pitchFamily="34" charset="-122"/>
              </a:rPr>
              <a:t>)</a:t>
            </a:r>
          </a:p>
        </p:txBody>
      </p:sp>
      <p:sp>
        <p:nvSpPr>
          <p:cNvPr id="270343" name="AutoShape 7"/>
          <p:cNvSpPr>
            <a:spLocks noChangeArrowheads="1"/>
          </p:cNvSpPr>
          <p:nvPr/>
        </p:nvSpPr>
        <p:spPr bwMode="auto">
          <a:xfrm>
            <a:off x="1176192" y="3057376"/>
            <a:ext cx="4968875" cy="533400"/>
          </a:xfrm>
          <a:prstGeom prst="roundRect">
            <a:avLst>
              <a:gd name="adj" fmla="val 16667"/>
            </a:avLst>
          </a:prstGeom>
          <a:solidFill>
            <a:srgbClr val="0070C0"/>
          </a:solidFill>
          <a:ln w="9525">
            <a:noFill/>
            <a:round/>
            <a:headEnd/>
            <a:tailEnd/>
          </a:ln>
          <a:effectLst/>
        </p:spPr>
        <p:txBody>
          <a:bodyPr wrap="none" anchor="ctr"/>
          <a:lstStyle/>
          <a:p>
            <a:r>
              <a:rPr kumimoji="1" lang="zh-CN" altLang="en-US" sz="2400" b="1">
                <a:solidFill>
                  <a:schemeClr val="bg1"/>
                </a:solidFill>
                <a:latin typeface="微软雅黑" pitchFamily="34" charset="-122"/>
                <a:ea typeface="微软雅黑" pitchFamily="34" charset="-122"/>
              </a:rPr>
              <a:t>交期宽裕最小</a:t>
            </a:r>
            <a:r>
              <a:rPr kumimoji="1" lang="en-US" altLang="zh-CN" sz="2400" b="1">
                <a:solidFill>
                  <a:schemeClr val="bg1"/>
                </a:solidFill>
                <a:latin typeface="微软雅黑" pitchFamily="34" charset="-122"/>
                <a:ea typeface="微软雅黑" pitchFamily="34" charset="-122"/>
              </a:rPr>
              <a:t>(</a:t>
            </a:r>
            <a:r>
              <a:rPr kumimoji="1" lang="zh-CN" altLang="en-US" sz="2400" b="1">
                <a:solidFill>
                  <a:schemeClr val="bg1"/>
                </a:solidFill>
                <a:latin typeface="微软雅黑" pitchFamily="34" charset="-122"/>
                <a:ea typeface="微软雅黑" pitchFamily="34" charset="-122"/>
              </a:rPr>
              <a:t>使延迟最小</a:t>
            </a:r>
            <a:r>
              <a:rPr kumimoji="1" lang="en-US" altLang="zh-CN" sz="2400" b="1">
                <a:solidFill>
                  <a:schemeClr val="bg1"/>
                </a:solidFill>
                <a:latin typeface="微软雅黑" pitchFamily="34" charset="-122"/>
                <a:ea typeface="微软雅黑" pitchFamily="34" charset="-122"/>
              </a:rPr>
              <a:t>)</a:t>
            </a:r>
          </a:p>
        </p:txBody>
      </p:sp>
      <p:sp>
        <p:nvSpPr>
          <p:cNvPr id="270344" name="AutoShape 8"/>
          <p:cNvSpPr>
            <a:spLocks noChangeArrowheads="1"/>
          </p:cNvSpPr>
          <p:nvPr/>
        </p:nvSpPr>
        <p:spPr bwMode="auto">
          <a:xfrm>
            <a:off x="1203176" y="3903712"/>
            <a:ext cx="4941888" cy="533400"/>
          </a:xfrm>
          <a:prstGeom prst="roundRect">
            <a:avLst>
              <a:gd name="adj" fmla="val 16667"/>
            </a:avLst>
          </a:prstGeom>
          <a:solidFill>
            <a:srgbClr val="0070C0"/>
          </a:solidFill>
          <a:ln w="9525">
            <a:noFill/>
            <a:round/>
            <a:headEnd/>
            <a:tailEnd/>
          </a:ln>
          <a:effectLst/>
        </p:spPr>
        <p:txBody>
          <a:bodyPr wrap="none" anchor="ctr"/>
          <a:lstStyle/>
          <a:p>
            <a:r>
              <a:rPr kumimoji="1" lang="zh-CN" altLang="en-US" sz="2400" b="1">
                <a:solidFill>
                  <a:schemeClr val="bg1"/>
                </a:solidFill>
                <a:latin typeface="微软雅黑" pitchFamily="34" charset="-122"/>
                <a:ea typeface="微软雅黑" pitchFamily="34" charset="-122"/>
              </a:rPr>
              <a:t>后续加工时间最长</a:t>
            </a:r>
            <a:r>
              <a:rPr kumimoji="1" lang="en-US" altLang="zh-CN" sz="2400" b="1">
                <a:solidFill>
                  <a:schemeClr val="bg1"/>
                </a:solidFill>
                <a:latin typeface="微软雅黑" pitchFamily="34" charset="-122"/>
                <a:ea typeface="微软雅黑" pitchFamily="34" charset="-122"/>
              </a:rPr>
              <a:t>(</a:t>
            </a:r>
            <a:r>
              <a:rPr kumimoji="1" lang="zh-CN" altLang="en-US" sz="2400" b="1">
                <a:solidFill>
                  <a:schemeClr val="bg1"/>
                </a:solidFill>
                <a:latin typeface="微软雅黑" pitchFamily="34" charset="-122"/>
                <a:ea typeface="微软雅黑" pitchFamily="34" charset="-122"/>
              </a:rPr>
              <a:t>减少延误</a:t>
            </a:r>
            <a:r>
              <a:rPr kumimoji="1" lang="en-US" altLang="zh-CN" sz="2400" b="1">
                <a:solidFill>
                  <a:schemeClr val="bg1"/>
                </a:solidFill>
                <a:latin typeface="微软雅黑" pitchFamily="34" charset="-122"/>
                <a:ea typeface="微软雅黑" pitchFamily="34" charset="-122"/>
              </a:rPr>
              <a:t>)</a:t>
            </a:r>
          </a:p>
        </p:txBody>
      </p:sp>
      <p:sp>
        <p:nvSpPr>
          <p:cNvPr id="270345" name="AutoShape 9"/>
          <p:cNvSpPr>
            <a:spLocks noChangeArrowheads="1"/>
          </p:cNvSpPr>
          <p:nvPr/>
        </p:nvSpPr>
        <p:spPr bwMode="auto">
          <a:xfrm>
            <a:off x="1203176" y="4767808"/>
            <a:ext cx="4953000" cy="533400"/>
          </a:xfrm>
          <a:prstGeom prst="roundRect">
            <a:avLst>
              <a:gd name="adj" fmla="val 16667"/>
            </a:avLst>
          </a:prstGeom>
          <a:solidFill>
            <a:srgbClr val="0070C0"/>
          </a:solidFill>
          <a:ln w="9525">
            <a:noFill/>
            <a:round/>
            <a:headEnd/>
            <a:tailEnd/>
          </a:ln>
          <a:effectLst/>
        </p:spPr>
        <p:txBody>
          <a:bodyPr wrap="none" anchor="ctr"/>
          <a:lstStyle/>
          <a:p>
            <a:r>
              <a:rPr kumimoji="1" lang="zh-CN" altLang="en-US" sz="2400" b="1" dirty="0">
                <a:solidFill>
                  <a:schemeClr val="bg1"/>
                </a:solidFill>
                <a:latin typeface="微软雅黑" pitchFamily="34" charset="-122"/>
                <a:ea typeface="微软雅黑" pitchFamily="34" charset="-122"/>
              </a:rPr>
              <a:t>后续作业数最多</a:t>
            </a:r>
            <a:r>
              <a:rPr kumimoji="1" lang="en-US" altLang="zh-CN" sz="2400" b="1" dirty="0">
                <a:solidFill>
                  <a:schemeClr val="bg1"/>
                </a:solidFill>
                <a:latin typeface="微软雅黑" pitchFamily="34" charset="-122"/>
                <a:ea typeface="微软雅黑" pitchFamily="34" charset="-122"/>
              </a:rPr>
              <a:t>(</a:t>
            </a:r>
            <a:r>
              <a:rPr kumimoji="1" lang="zh-CN" altLang="en-US" sz="2400" b="1" dirty="0">
                <a:solidFill>
                  <a:schemeClr val="bg1"/>
                </a:solidFill>
                <a:latin typeface="微软雅黑" pitchFamily="34" charset="-122"/>
                <a:ea typeface="微软雅黑" pitchFamily="34" charset="-122"/>
              </a:rPr>
              <a:t>减少制程干扰</a:t>
            </a:r>
            <a:r>
              <a:rPr kumimoji="1" lang="en-US" altLang="zh-CN" sz="2400" b="1" dirty="0">
                <a:solidFill>
                  <a:schemeClr val="bg1"/>
                </a:solidFill>
                <a:latin typeface="微软雅黑" pitchFamily="34" charset="-122"/>
                <a:ea typeface="微软雅黑" pitchFamily="34" charset="-122"/>
              </a:rPr>
              <a:t>)</a:t>
            </a:r>
          </a:p>
        </p:txBody>
      </p:sp>
      <p:pic>
        <p:nvPicPr>
          <p:cNvPr id="270348" name="Picture 12" descr="shangwu2_128"/>
          <p:cNvPicPr>
            <a:picLocks noChangeAspect="1" noChangeArrowheads="1"/>
          </p:cNvPicPr>
          <p:nvPr/>
        </p:nvPicPr>
        <p:blipFill>
          <a:blip r:embed="rId3" cstate="print"/>
          <a:srcRect/>
          <a:stretch>
            <a:fillRect/>
          </a:stretch>
        </p:blipFill>
        <p:spPr bwMode="auto">
          <a:xfrm>
            <a:off x="6372203" y="4365105"/>
            <a:ext cx="2591693" cy="1655763"/>
          </a:xfrm>
          <a:prstGeom prst="rect">
            <a:avLst/>
          </a:prstGeom>
          <a:noFill/>
        </p:spPr>
      </p:pic>
      <p:sp>
        <p:nvSpPr>
          <p:cNvPr id="12" name="矩形 11"/>
          <p:cNvSpPr/>
          <p:nvPr/>
        </p:nvSpPr>
        <p:spPr>
          <a:xfrm>
            <a:off x="3087817" y="353060"/>
            <a:ext cx="3057247" cy="584775"/>
          </a:xfrm>
          <a:prstGeom prst="rect">
            <a:avLst/>
          </a:prstGeom>
        </p:spPr>
        <p:txBody>
          <a:bodyPr wrap="none">
            <a:spAutoFit/>
          </a:bodyPr>
          <a:lstStyle/>
          <a:p>
            <a:r>
              <a:rPr lang="zh-CN" altLang="en-US" sz="3200" b="1" dirty="0">
                <a:solidFill>
                  <a:srgbClr val="FF0000"/>
                </a:solidFill>
                <a:latin typeface="微软雅黑" pitchFamily="34" charset="-122"/>
                <a:ea typeface="微软雅黑" pitchFamily="34" charset="-122"/>
              </a:rPr>
              <a:t>计划制定的方法</a:t>
            </a:r>
            <a:endParaRPr lang="zh-CN" altLang="en-US" sz="3200" b="1" dirty="0">
              <a:solidFill>
                <a:srgbClr val="FF0000"/>
              </a:solidFill>
            </a:endParaRPr>
          </a:p>
        </p:txBody>
      </p:sp>
    </p:spTree>
  </p:cSld>
  <p:clrMapOvr>
    <a:masterClrMapping/>
  </p:clrMapOvr>
  <p:transition spd="med">
    <p:wheel spokes="1"/>
    <p:sndAc>
      <p:stSnd>
        <p:snd r:embed="rId2"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0341"/>
                                        </p:tgtEl>
                                        <p:attrNameLst>
                                          <p:attrName>style.visibility</p:attrName>
                                        </p:attrNameLst>
                                      </p:cBhvr>
                                      <p:to>
                                        <p:strVal val="visible"/>
                                      </p:to>
                                    </p:set>
                                    <p:animEffect transition="in" filter="blinds(horizontal)">
                                      <p:cBhvr>
                                        <p:cTn id="7" dur="500"/>
                                        <p:tgtEl>
                                          <p:spTgt spid="27034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0342"/>
                                        </p:tgtEl>
                                        <p:attrNameLst>
                                          <p:attrName>style.visibility</p:attrName>
                                        </p:attrNameLst>
                                      </p:cBhvr>
                                      <p:to>
                                        <p:strVal val="visible"/>
                                      </p:to>
                                    </p:set>
                                    <p:animEffect transition="in" filter="blinds(horizontal)">
                                      <p:cBhvr>
                                        <p:cTn id="12" dur="500"/>
                                        <p:tgtEl>
                                          <p:spTgt spid="27034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70343"/>
                                        </p:tgtEl>
                                        <p:attrNameLst>
                                          <p:attrName>style.visibility</p:attrName>
                                        </p:attrNameLst>
                                      </p:cBhvr>
                                      <p:to>
                                        <p:strVal val="visible"/>
                                      </p:to>
                                    </p:set>
                                    <p:animEffect transition="in" filter="blinds(horizontal)">
                                      <p:cBhvr>
                                        <p:cTn id="17" dur="500"/>
                                        <p:tgtEl>
                                          <p:spTgt spid="27034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70344"/>
                                        </p:tgtEl>
                                        <p:attrNameLst>
                                          <p:attrName>style.visibility</p:attrName>
                                        </p:attrNameLst>
                                      </p:cBhvr>
                                      <p:to>
                                        <p:strVal val="visible"/>
                                      </p:to>
                                    </p:set>
                                    <p:animEffect transition="in" filter="blinds(horizontal)">
                                      <p:cBhvr>
                                        <p:cTn id="22" dur="500"/>
                                        <p:tgtEl>
                                          <p:spTgt spid="27034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70345"/>
                                        </p:tgtEl>
                                        <p:attrNameLst>
                                          <p:attrName>style.visibility</p:attrName>
                                        </p:attrNameLst>
                                      </p:cBhvr>
                                      <p:to>
                                        <p:strVal val="visible"/>
                                      </p:to>
                                    </p:set>
                                    <p:animEffect transition="in" filter="blinds(horizontal)">
                                      <p:cBhvr>
                                        <p:cTn id="27" dur="500"/>
                                        <p:tgtEl>
                                          <p:spTgt spid="270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1" grpId="0" animBg="1"/>
      <p:bldP spid="270342" grpId="0" animBg="1"/>
      <p:bldP spid="270343" grpId="0" animBg="1"/>
      <p:bldP spid="270344" grpId="0" animBg="1"/>
      <p:bldP spid="27034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AutoShape 2"/>
          <p:cNvSpPr>
            <a:spLocks noChangeArrowheads="1"/>
          </p:cNvSpPr>
          <p:nvPr/>
        </p:nvSpPr>
        <p:spPr bwMode="auto">
          <a:xfrm>
            <a:off x="251522" y="1340769"/>
            <a:ext cx="8642351" cy="4660900"/>
          </a:xfrm>
          <a:prstGeom prst="roundRect">
            <a:avLst>
              <a:gd name="adj" fmla="val 16667"/>
            </a:avLst>
          </a:prstGeom>
          <a:solidFill>
            <a:srgbClr val="FFFFFF"/>
          </a:solidFill>
          <a:ln w="57150">
            <a:noFill/>
            <a:round/>
            <a:headEnd/>
            <a:tailEnd/>
          </a:ln>
          <a:effectLst/>
        </p:spPr>
        <p:txBody>
          <a:bodyPr wrap="none" anchor="t"/>
          <a:lstStyle/>
          <a:p>
            <a:pPr marL="457189" indent="-457189" fontAlgn="ctr">
              <a:lnSpc>
                <a:spcPct val="150000"/>
              </a:lnSpc>
            </a:pPr>
            <a:r>
              <a:rPr kumimoji="1" lang="zh-CN" altLang="en-US" sz="2400" b="1" dirty="0">
                <a:latin typeface="微软雅黑" pitchFamily="34" charset="-122"/>
                <a:ea typeface="微软雅黑" pitchFamily="34" charset="-122"/>
              </a:rPr>
              <a:t>计划</a:t>
            </a:r>
            <a:r>
              <a:rPr kumimoji="1" lang="zh-TW" altLang="en-US" sz="2400" b="1" dirty="0">
                <a:latin typeface="微软雅黑" pitchFamily="34" charset="-122"/>
                <a:ea typeface="微软雅黑" pitchFamily="34" charset="-122"/>
              </a:rPr>
              <a:t>排程的要素：</a:t>
            </a:r>
            <a:endParaRPr kumimoji="1" lang="zh-TW" altLang="zh-CN" sz="2400" b="1" dirty="0">
              <a:latin typeface="微软雅黑" pitchFamily="34" charset="-122"/>
              <a:ea typeface="微软雅黑" pitchFamily="34" charset="-122"/>
            </a:endParaRPr>
          </a:p>
          <a:p>
            <a:pPr marL="457189" indent="-457189" fontAlgn="ctr">
              <a:lnSpc>
                <a:spcPct val="150000"/>
              </a:lnSpc>
            </a:pPr>
            <a:endParaRPr kumimoji="1" lang="zh-CN" altLang="en-US" sz="800" b="1" dirty="0">
              <a:latin typeface="微软雅黑" pitchFamily="34" charset="-122"/>
              <a:ea typeface="微软雅黑" pitchFamily="34" charset="-122"/>
            </a:endParaRPr>
          </a:p>
          <a:p>
            <a:pPr marL="457189" indent="-457189" fontAlgn="ctr">
              <a:lnSpc>
                <a:spcPct val="150000"/>
              </a:lnSpc>
            </a:pPr>
            <a:r>
              <a:rPr kumimoji="1" lang="zh-TW" altLang="en-US" sz="2400" dirty="0">
                <a:latin typeface="微软雅黑" pitchFamily="34" charset="-122"/>
                <a:ea typeface="微软雅黑" pitchFamily="34" charset="-122"/>
              </a:rPr>
              <a:t>①</a:t>
            </a:r>
            <a:r>
              <a:rPr kumimoji="1" lang="en-US" altLang="zh-TW" sz="2400" dirty="0">
                <a:latin typeface="微软雅黑" pitchFamily="34" charset="-122"/>
                <a:ea typeface="微软雅黑" pitchFamily="34" charset="-122"/>
              </a:rPr>
              <a:t> </a:t>
            </a:r>
            <a:r>
              <a:rPr kumimoji="1" lang="zh-CN" altLang="en-US" sz="2400" dirty="0">
                <a:latin typeface="微软雅黑" pitchFamily="34" charset="-122"/>
                <a:ea typeface="微软雅黑" pitchFamily="34" charset="-122"/>
              </a:rPr>
              <a:t>优</a:t>
            </a:r>
            <a:r>
              <a:rPr kumimoji="1" lang="zh-TW" altLang="en-US" sz="2400" dirty="0">
                <a:latin typeface="微软雅黑" pitchFamily="34" charset="-122"/>
                <a:ea typeface="微软雅黑" pitchFamily="34" charset="-122"/>
              </a:rPr>
              <a:t>先率   </a:t>
            </a:r>
            <a:endParaRPr kumimoji="1" lang="en-US" altLang="zh-TW" sz="2400" dirty="0">
              <a:latin typeface="微软雅黑" pitchFamily="34" charset="-122"/>
              <a:ea typeface="微软雅黑" pitchFamily="34" charset="-122"/>
            </a:endParaRPr>
          </a:p>
          <a:p>
            <a:pPr marL="457189" indent="-457189" fontAlgn="ctr">
              <a:lnSpc>
                <a:spcPct val="150000"/>
              </a:lnSpc>
            </a:pPr>
            <a:r>
              <a:rPr kumimoji="1" lang="zh-TW" altLang="en-US" sz="2400" dirty="0">
                <a:latin typeface="微软雅黑" pitchFamily="34" charset="-122"/>
                <a:ea typeface="微软雅黑" pitchFamily="34" charset="-122"/>
              </a:rPr>
              <a:t>②</a:t>
            </a:r>
            <a:r>
              <a:rPr kumimoji="1" lang="en-US" altLang="zh-CN" sz="2400" dirty="0">
                <a:latin typeface="微软雅黑" pitchFamily="34" charset="-122"/>
                <a:ea typeface="微软雅黑" pitchFamily="34" charset="-122"/>
              </a:rPr>
              <a:t> </a:t>
            </a:r>
            <a:r>
              <a:rPr kumimoji="1" lang="zh-CN" altLang="en-US" sz="2400" dirty="0">
                <a:latin typeface="微软雅黑" pitchFamily="34" charset="-122"/>
                <a:ea typeface="微软雅黑" pitchFamily="34" charset="-122"/>
              </a:rPr>
              <a:t>标准产</a:t>
            </a:r>
            <a:r>
              <a:rPr kumimoji="1" lang="zh-TW" altLang="en-US" sz="2400" dirty="0">
                <a:latin typeface="微软雅黑" pitchFamily="34" charset="-122"/>
                <a:ea typeface="微软雅黑" pitchFamily="34" charset="-122"/>
              </a:rPr>
              <a:t>能</a:t>
            </a:r>
            <a:r>
              <a:rPr kumimoji="1" lang="zh-CN" altLang="en-US" sz="2400" dirty="0">
                <a:latin typeface="微软雅黑" pitchFamily="34" charset="-122"/>
                <a:ea typeface="微软雅黑" pitchFamily="34" charset="-122"/>
              </a:rPr>
              <a:t>情况</a:t>
            </a:r>
            <a:r>
              <a:rPr kumimoji="1" lang="zh-TW" altLang="zh-CN" sz="2400" dirty="0">
                <a:latin typeface="微软雅黑" pitchFamily="34" charset="-122"/>
                <a:ea typeface="微软雅黑" pitchFamily="34" charset="-122"/>
              </a:rPr>
              <a:t> </a:t>
            </a:r>
            <a:r>
              <a:rPr kumimoji="1" lang="zh-TW" altLang="en-US" sz="2400" dirty="0">
                <a:latin typeface="微软雅黑" pitchFamily="34" charset="-122"/>
                <a:ea typeface="微软雅黑" pitchFamily="34" charset="-122"/>
              </a:rPr>
              <a:t> </a:t>
            </a:r>
            <a:r>
              <a:rPr kumimoji="1" lang="zh-TW" altLang="zh-CN" sz="2400" dirty="0">
                <a:latin typeface="微软雅黑" pitchFamily="34" charset="-122"/>
                <a:ea typeface="微软雅黑" pitchFamily="34" charset="-122"/>
              </a:rPr>
              <a:t> </a:t>
            </a:r>
            <a:endParaRPr kumimoji="1" lang="en-US" altLang="zh-TW" sz="2400" dirty="0">
              <a:latin typeface="微软雅黑" pitchFamily="34" charset="-122"/>
              <a:ea typeface="微软雅黑" pitchFamily="34" charset="-122"/>
            </a:endParaRPr>
          </a:p>
          <a:p>
            <a:pPr marL="457189" indent="-457189" fontAlgn="ctr">
              <a:lnSpc>
                <a:spcPct val="150000"/>
              </a:lnSpc>
            </a:pPr>
            <a:r>
              <a:rPr kumimoji="1" lang="zh-TW" altLang="en-US" sz="2400" dirty="0">
                <a:latin typeface="微软雅黑" pitchFamily="34" charset="-122"/>
                <a:ea typeface="微软雅黑" pitchFamily="34" charset="-122"/>
              </a:rPr>
              <a:t>③</a:t>
            </a:r>
            <a:r>
              <a:rPr kumimoji="1" lang="en-US" altLang="zh-CN" sz="2400" dirty="0">
                <a:latin typeface="微软雅黑" pitchFamily="34" charset="-122"/>
                <a:ea typeface="微软雅黑" pitchFamily="34" charset="-122"/>
              </a:rPr>
              <a:t> </a:t>
            </a:r>
            <a:r>
              <a:rPr kumimoji="1" lang="zh-TW" altLang="en-US" sz="2400" dirty="0">
                <a:latin typeface="微软雅黑" pitchFamily="34" charset="-122"/>
                <a:ea typeface="微软雅黑" pitchFamily="34" charset="-122"/>
              </a:rPr>
              <a:t>人/</a:t>
            </a:r>
            <a:r>
              <a:rPr kumimoji="1" lang="zh-CN" altLang="en-US" sz="2400" dirty="0">
                <a:latin typeface="微软雅黑" pitchFamily="34" charset="-122"/>
                <a:ea typeface="微软雅黑" pitchFamily="34" charset="-122"/>
              </a:rPr>
              <a:t>机状况</a:t>
            </a:r>
            <a:r>
              <a:rPr kumimoji="1" lang="zh-TW" altLang="en-US" sz="2400" dirty="0">
                <a:latin typeface="微软雅黑" pitchFamily="34" charset="-122"/>
                <a:ea typeface="微软雅黑" pitchFamily="34" charset="-122"/>
              </a:rPr>
              <a:t> </a:t>
            </a:r>
          </a:p>
          <a:p>
            <a:pPr marL="457189" indent="-457189" fontAlgn="ctr">
              <a:lnSpc>
                <a:spcPct val="150000"/>
              </a:lnSpc>
            </a:pPr>
            <a:r>
              <a:rPr kumimoji="1" lang="zh-TW" altLang="en-US" sz="2400" dirty="0">
                <a:latin typeface="微软雅黑" pitchFamily="34" charset="-122"/>
                <a:ea typeface="微软雅黑" pitchFamily="34" charset="-122"/>
              </a:rPr>
              <a:t>④</a:t>
            </a:r>
            <a:r>
              <a:rPr kumimoji="1" lang="en-US" altLang="zh-CN" sz="2400" dirty="0">
                <a:latin typeface="微软雅黑" pitchFamily="34" charset="-122"/>
                <a:ea typeface="微软雅黑" pitchFamily="34" charset="-122"/>
              </a:rPr>
              <a:t> </a:t>
            </a:r>
            <a:r>
              <a:rPr kumimoji="1" lang="zh-TW" altLang="en-US" sz="2400" dirty="0">
                <a:latin typeface="微软雅黑" pitchFamily="34" charset="-122"/>
                <a:ea typeface="微软雅黑" pitchFamily="34" charset="-122"/>
              </a:rPr>
              <a:t>物料情</a:t>
            </a:r>
            <a:r>
              <a:rPr kumimoji="1" lang="zh-CN" altLang="en-US" sz="2400" dirty="0">
                <a:latin typeface="微软雅黑" pitchFamily="34" charset="-122"/>
                <a:ea typeface="微软雅黑" pitchFamily="34" charset="-122"/>
              </a:rPr>
              <a:t>况</a:t>
            </a:r>
            <a:endParaRPr kumimoji="1" lang="en-US" altLang="zh-CN" sz="2400" dirty="0">
              <a:latin typeface="微软雅黑" pitchFamily="34" charset="-122"/>
              <a:ea typeface="微软雅黑" pitchFamily="34" charset="-122"/>
            </a:endParaRPr>
          </a:p>
          <a:p>
            <a:pPr marL="457189" indent="-457189" fontAlgn="ctr">
              <a:lnSpc>
                <a:spcPct val="150000"/>
              </a:lnSpc>
            </a:pPr>
            <a:r>
              <a:rPr kumimoji="1" lang="zh-TW" altLang="en-US" sz="2400" dirty="0">
                <a:latin typeface="微软雅黑" pitchFamily="34" charset="-122"/>
                <a:ea typeface="微软雅黑" pitchFamily="34" charset="-122"/>
              </a:rPr>
              <a:t>⑤</a:t>
            </a:r>
            <a:r>
              <a:rPr kumimoji="1" lang="en-US" altLang="zh-CN" sz="2400" dirty="0">
                <a:latin typeface="微软雅黑" pitchFamily="34" charset="-122"/>
                <a:ea typeface="微软雅黑" pitchFamily="34" charset="-122"/>
              </a:rPr>
              <a:t> </a:t>
            </a:r>
            <a:r>
              <a:rPr kumimoji="1" lang="zh-CN" altLang="en-US" sz="2400" dirty="0">
                <a:latin typeface="微软雅黑" pitchFamily="34" charset="-122"/>
                <a:ea typeface="微软雅黑" pitchFamily="34" charset="-122"/>
              </a:rPr>
              <a:t>库存</a:t>
            </a:r>
            <a:r>
              <a:rPr kumimoji="1" lang="zh-TW" altLang="en-US" sz="2400" dirty="0">
                <a:latin typeface="微软雅黑" pitchFamily="34" charset="-122"/>
                <a:ea typeface="微软雅黑" pitchFamily="34" charset="-122"/>
              </a:rPr>
              <a:t>成品情</a:t>
            </a:r>
            <a:r>
              <a:rPr kumimoji="1" lang="zh-CN" altLang="en-US" sz="2400" dirty="0">
                <a:latin typeface="微软雅黑" pitchFamily="34" charset="-122"/>
                <a:ea typeface="微软雅黑" pitchFamily="34" charset="-122"/>
              </a:rPr>
              <a:t>况</a:t>
            </a:r>
            <a:r>
              <a:rPr kumimoji="1" lang="zh-TW" altLang="zh-CN" sz="2400" dirty="0">
                <a:latin typeface="微软雅黑" pitchFamily="34" charset="-122"/>
                <a:ea typeface="微软雅黑" pitchFamily="34" charset="-122"/>
              </a:rPr>
              <a:t> </a:t>
            </a:r>
            <a:r>
              <a:rPr kumimoji="1" lang="zh-TW" altLang="en-US" sz="2400" dirty="0">
                <a:latin typeface="微软雅黑" pitchFamily="34" charset="-122"/>
                <a:ea typeface="微软雅黑" pitchFamily="34" charset="-122"/>
              </a:rPr>
              <a:t> </a:t>
            </a:r>
            <a:r>
              <a:rPr kumimoji="1" lang="zh-TW" altLang="zh-CN" sz="2400" dirty="0">
                <a:latin typeface="微软雅黑" pitchFamily="34" charset="-122"/>
                <a:ea typeface="微软雅黑" pitchFamily="34" charset="-122"/>
              </a:rPr>
              <a:t> </a:t>
            </a:r>
            <a:endParaRPr kumimoji="1" lang="en-US" altLang="zh-TW" sz="2400" dirty="0">
              <a:latin typeface="微软雅黑" pitchFamily="34" charset="-122"/>
              <a:ea typeface="微软雅黑" pitchFamily="34" charset="-122"/>
            </a:endParaRPr>
          </a:p>
          <a:p>
            <a:pPr marL="457189" indent="-457189" fontAlgn="ctr">
              <a:lnSpc>
                <a:spcPct val="150000"/>
              </a:lnSpc>
            </a:pPr>
            <a:r>
              <a:rPr kumimoji="1" lang="zh-CN" altLang="zh-TW" sz="2400" dirty="0">
                <a:latin typeface="微软雅黑" pitchFamily="34" charset="-122"/>
                <a:ea typeface="微软雅黑" pitchFamily="34" charset="-122"/>
              </a:rPr>
              <a:t>⑥</a:t>
            </a:r>
            <a:r>
              <a:rPr kumimoji="1" lang="zh-TW" altLang="en-US" sz="2400" dirty="0">
                <a:latin typeface="微软雅黑" pitchFamily="34" charset="-122"/>
                <a:ea typeface="微软雅黑" pitchFamily="34" charset="-122"/>
              </a:rPr>
              <a:t> 品</a:t>
            </a:r>
            <a:r>
              <a:rPr kumimoji="1" lang="zh-CN" altLang="en-US" sz="2400" dirty="0">
                <a:latin typeface="微软雅黑" pitchFamily="34" charset="-122"/>
                <a:ea typeface="微软雅黑" pitchFamily="34" charset="-122"/>
              </a:rPr>
              <a:t>质状况</a:t>
            </a:r>
            <a:endParaRPr kumimoji="1" lang="zh-TW" altLang="zh-CN" sz="2400" dirty="0">
              <a:latin typeface="微软雅黑" pitchFamily="34" charset="-122"/>
              <a:ea typeface="微软雅黑" pitchFamily="34" charset="-122"/>
            </a:endParaRPr>
          </a:p>
          <a:p>
            <a:pPr marL="457189" indent="-457189" fontAlgn="ctr">
              <a:lnSpc>
                <a:spcPct val="150000"/>
              </a:lnSpc>
            </a:pPr>
            <a:endParaRPr kumimoji="1" lang="zh-CN" altLang="en-US" sz="800" dirty="0">
              <a:latin typeface="微软雅黑" pitchFamily="34" charset="-122"/>
              <a:ea typeface="微软雅黑" pitchFamily="34" charset="-122"/>
            </a:endParaRPr>
          </a:p>
        </p:txBody>
      </p:sp>
      <p:pic>
        <p:nvPicPr>
          <p:cNvPr id="245764" name="Picture 4" descr="文件:gif007.gif  &lt;br&gt;  尺寸:107 × 98  ">
            <a:hlinkClick r:id="rId4"/>
          </p:cNvPr>
          <p:cNvPicPr>
            <a:picLocks noChangeAspect="1" noChangeArrowheads="1" noCrop="1"/>
          </p:cNvPicPr>
          <p:nvPr/>
        </p:nvPicPr>
        <p:blipFill>
          <a:blip r:embed="rId5" cstate="print"/>
          <a:srcRect/>
          <a:stretch>
            <a:fillRect/>
          </a:stretch>
        </p:blipFill>
        <p:spPr bwMode="auto">
          <a:xfrm>
            <a:off x="7380315" y="4653138"/>
            <a:ext cx="1366837" cy="1439863"/>
          </a:xfrm>
          <a:prstGeom prst="rect">
            <a:avLst/>
          </a:prstGeom>
          <a:noFill/>
        </p:spPr>
      </p:pic>
      <p:sp>
        <p:nvSpPr>
          <p:cNvPr id="7" name="矩形 6"/>
          <p:cNvSpPr/>
          <p:nvPr/>
        </p:nvSpPr>
        <p:spPr>
          <a:xfrm>
            <a:off x="3044073" y="332656"/>
            <a:ext cx="3057247" cy="584775"/>
          </a:xfrm>
          <a:prstGeom prst="rect">
            <a:avLst/>
          </a:prstGeom>
        </p:spPr>
        <p:txBody>
          <a:bodyPr wrap="none">
            <a:spAutoFit/>
          </a:bodyPr>
          <a:lstStyle/>
          <a:p>
            <a:r>
              <a:rPr lang="zh-CN" altLang="en-US" sz="3200" b="1" dirty="0">
                <a:solidFill>
                  <a:srgbClr val="FF0000"/>
                </a:solidFill>
                <a:latin typeface="微软雅黑" pitchFamily="34" charset="-122"/>
                <a:ea typeface="微软雅黑" pitchFamily="34" charset="-122"/>
              </a:rPr>
              <a:t>计划制定的方法</a:t>
            </a:r>
            <a:endParaRPr lang="zh-CN" altLang="en-US" sz="3200" b="1" dirty="0">
              <a:solidFill>
                <a:srgbClr val="FF0000"/>
              </a:solidFill>
            </a:endParaRPr>
          </a:p>
        </p:txBody>
      </p:sp>
    </p:spTree>
  </p:cSld>
  <p:clrMapOvr>
    <a:masterClrMapping/>
  </p:clrMapOvr>
  <p:transition>
    <p:wheel spokes="2"/>
    <p:sndAc>
      <p:stSnd>
        <p:snd r:embed="rId2"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45762"/>
                                        </p:tgtEl>
                                        <p:attrNameLst>
                                          <p:attrName>style.visibility</p:attrName>
                                        </p:attrNameLst>
                                      </p:cBhvr>
                                      <p:to>
                                        <p:strVal val="visible"/>
                                      </p:to>
                                    </p:set>
                                    <p:animEffect transition="in" filter="box(out)">
                                      <p:cBhvr>
                                        <p:cTn id="7" dur="500"/>
                                        <p:tgtEl>
                                          <p:spTgt spid="245762"/>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2" grpId="0" animBg="1"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2" name="Rectangle 2"/>
          <p:cNvSpPr>
            <a:spLocks noGrp="1" noChangeArrowheads="1"/>
          </p:cNvSpPr>
          <p:nvPr>
            <p:ph type="title"/>
          </p:nvPr>
        </p:nvSpPr>
        <p:spPr>
          <a:xfrm>
            <a:off x="493124" y="332656"/>
            <a:ext cx="8232531" cy="576064"/>
          </a:xfrm>
        </p:spPr>
        <p:txBody>
          <a:bodyPr/>
          <a:lstStyle/>
          <a:p>
            <a:pPr algn="ctr"/>
            <a:r>
              <a:rPr lang="zh-CN" altLang="en-US" sz="3200" dirty="0" smtClean="0">
                <a:solidFill>
                  <a:srgbClr val="FF0000"/>
                </a:solidFill>
              </a:rPr>
              <a:t>生产</a:t>
            </a:r>
            <a:r>
              <a:rPr lang="zh-CN" altLang="en-US" sz="3200" dirty="0">
                <a:solidFill>
                  <a:srgbClr val="FF0000"/>
                </a:solidFill>
              </a:rPr>
              <a:t>作业计划</a:t>
            </a:r>
          </a:p>
        </p:txBody>
      </p:sp>
      <p:sp>
        <p:nvSpPr>
          <p:cNvPr id="865283" name="Rectangle 3"/>
          <p:cNvSpPr>
            <a:spLocks noGrp="1" noChangeArrowheads="1"/>
          </p:cNvSpPr>
          <p:nvPr>
            <p:ph idx="1"/>
          </p:nvPr>
        </p:nvSpPr>
        <p:spPr>
          <a:ln/>
        </p:spPr>
        <p:txBody>
          <a:bodyPr/>
          <a:lstStyle/>
          <a:p>
            <a:pPr>
              <a:lnSpc>
                <a:spcPct val="150000"/>
              </a:lnSpc>
              <a:buFont typeface="Wingdings" panose="05000000000000000000" pitchFamily="2" charset="2"/>
              <a:buChar char="Ø"/>
            </a:pPr>
            <a:r>
              <a:rPr lang="zh-CN" altLang="en-US" sz="2800" dirty="0"/>
              <a:t>生产作业计划概念</a:t>
            </a:r>
          </a:p>
          <a:p>
            <a:pPr marL="457165" lvl="1" indent="0">
              <a:lnSpc>
                <a:spcPct val="150000"/>
              </a:lnSpc>
              <a:buNone/>
            </a:pPr>
            <a:r>
              <a:rPr lang="zh-CN" altLang="en-US" sz="2400" dirty="0" smtClean="0"/>
              <a:t> 生产</a:t>
            </a:r>
            <a:r>
              <a:rPr lang="zh-CN" altLang="en-US" sz="2400" dirty="0"/>
              <a:t>作业计划是生产计划的具体执行计划。它是把企业全年的生产任务具体地分配到各车间、工段、班组以至每个工作地和工人，规定他们在月、旬、周、日以至轮班和小时内的具体生产任务，从而保证按品种、质量、数量、期限和成本完成企业的生产任务</a:t>
            </a:r>
          </a:p>
        </p:txBody>
      </p:sp>
      <p:sp>
        <p:nvSpPr>
          <p:cNvPr id="5" name="灯片编号占位符 5"/>
          <p:cNvSpPr>
            <a:spLocks noGrp="1"/>
          </p:cNvSpPr>
          <p:nvPr>
            <p:ph type="sldNum" sz="quarter" idx="4"/>
          </p:nvPr>
        </p:nvSpPr>
        <p:spPr/>
        <p:txBody>
          <a:bodyPr/>
          <a:lstStyle/>
          <a:p>
            <a:fld id="{453CEC02-45CC-4DD7-BEED-EC3EB4D916BD}" type="slidenum">
              <a:rPr lang="zh-CN" altLang="en-US"/>
              <a:pPr/>
              <a:t>58</a:t>
            </a:fld>
            <a:endParaRPr lang="zh-CN" altLang="en-US"/>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Rectangle 2"/>
          <p:cNvSpPr>
            <a:spLocks noGrp="1" noChangeArrowheads="1"/>
          </p:cNvSpPr>
          <p:nvPr>
            <p:ph type="title"/>
          </p:nvPr>
        </p:nvSpPr>
        <p:spPr>
          <a:xfrm>
            <a:off x="465259" y="362509"/>
            <a:ext cx="8232531" cy="576064"/>
          </a:xfrm>
        </p:spPr>
        <p:txBody>
          <a:bodyPr/>
          <a:lstStyle/>
          <a:p>
            <a:pPr algn="ctr"/>
            <a:r>
              <a:rPr lang="zh-CN" altLang="en-US" sz="3200" dirty="0" smtClean="0">
                <a:solidFill>
                  <a:srgbClr val="FF0000"/>
                </a:solidFill>
              </a:rPr>
              <a:t>生产作业计划的重要性</a:t>
            </a:r>
            <a:endParaRPr lang="zh-CN" altLang="en-US" sz="3200" dirty="0">
              <a:solidFill>
                <a:srgbClr val="FF0000"/>
              </a:solidFill>
            </a:endParaRPr>
          </a:p>
        </p:txBody>
      </p:sp>
      <p:sp>
        <p:nvSpPr>
          <p:cNvPr id="8" name="灯片编号占位符 5"/>
          <p:cNvSpPr>
            <a:spLocks noGrp="1"/>
          </p:cNvSpPr>
          <p:nvPr>
            <p:ph type="sldNum" sz="quarter" idx="4"/>
          </p:nvPr>
        </p:nvSpPr>
        <p:spPr/>
        <p:txBody>
          <a:bodyPr/>
          <a:lstStyle/>
          <a:p>
            <a:fld id="{B34A6C6D-9AC2-4170-A79B-2122FC6EAC2E}" type="slidenum">
              <a:rPr lang="zh-CN" altLang="en-US"/>
              <a:pPr/>
              <a:t>59</a:t>
            </a:fld>
            <a:endParaRPr lang="zh-CN" altLang="en-US"/>
          </a:p>
        </p:txBody>
      </p:sp>
      <p:sp>
        <p:nvSpPr>
          <p:cNvPr id="888836" name="Freeform 4"/>
          <p:cNvSpPr>
            <a:spLocks/>
          </p:cNvSpPr>
          <p:nvPr/>
        </p:nvSpPr>
        <p:spPr bwMode="blackWhite">
          <a:xfrm>
            <a:off x="539555" y="1340768"/>
            <a:ext cx="4600575" cy="4876800"/>
          </a:xfrm>
          <a:custGeom>
            <a:avLst/>
            <a:gdLst/>
            <a:ahLst/>
            <a:cxnLst>
              <a:cxn ang="0">
                <a:pos x="1518" y="1969"/>
              </a:cxn>
              <a:cxn ang="0">
                <a:pos x="0" y="1969"/>
              </a:cxn>
              <a:cxn ang="0">
                <a:pos x="0" y="0"/>
              </a:cxn>
              <a:cxn ang="0">
                <a:pos x="1699" y="0"/>
              </a:cxn>
              <a:cxn ang="0">
                <a:pos x="1648" y="525"/>
              </a:cxn>
              <a:cxn ang="0">
                <a:pos x="1734" y="525"/>
              </a:cxn>
              <a:cxn ang="0">
                <a:pos x="1734" y="276"/>
              </a:cxn>
              <a:cxn ang="0">
                <a:pos x="1933" y="703"/>
              </a:cxn>
              <a:cxn ang="0">
                <a:pos x="1734" y="1104"/>
              </a:cxn>
              <a:cxn ang="0">
                <a:pos x="1734" y="855"/>
              </a:cxn>
              <a:cxn ang="0">
                <a:pos x="1622" y="855"/>
              </a:cxn>
              <a:cxn ang="0">
                <a:pos x="1596" y="1104"/>
              </a:cxn>
              <a:cxn ang="0">
                <a:pos x="1596" y="864"/>
              </a:cxn>
              <a:cxn ang="0">
                <a:pos x="1397" y="1256"/>
              </a:cxn>
              <a:cxn ang="0">
                <a:pos x="1556" y="1597"/>
              </a:cxn>
              <a:cxn ang="0">
                <a:pos x="1518" y="1969"/>
              </a:cxn>
            </a:cxnLst>
            <a:rect l="0" t="0" r="r" b="b"/>
            <a:pathLst>
              <a:path w="1934" h="1970">
                <a:moveTo>
                  <a:pt x="1518" y="1969"/>
                </a:moveTo>
                <a:lnTo>
                  <a:pt x="0" y="1969"/>
                </a:lnTo>
                <a:lnTo>
                  <a:pt x="0" y="0"/>
                </a:lnTo>
                <a:lnTo>
                  <a:pt x="1699" y="0"/>
                </a:lnTo>
                <a:lnTo>
                  <a:pt x="1648" y="525"/>
                </a:lnTo>
                <a:lnTo>
                  <a:pt x="1734" y="525"/>
                </a:lnTo>
                <a:lnTo>
                  <a:pt x="1734" y="276"/>
                </a:lnTo>
                <a:lnTo>
                  <a:pt x="1933" y="703"/>
                </a:lnTo>
                <a:lnTo>
                  <a:pt x="1734" y="1104"/>
                </a:lnTo>
                <a:lnTo>
                  <a:pt x="1734" y="855"/>
                </a:lnTo>
                <a:lnTo>
                  <a:pt x="1622" y="855"/>
                </a:lnTo>
                <a:lnTo>
                  <a:pt x="1596" y="1104"/>
                </a:lnTo>
                <a:lnTo>
                  <a:pt x="1596" y="864"/>
                </a:lnTo>
                <a:lnTo>
                  <a:pt x="1397" y="1256"/>
                </a:lnTo>
                <a:lnTo>
                  <a:pt x="1556" y="1597"/>
                </a:lnTo>
                <a:lnTo>
                  <a:pt x="1518" y="1969"/>
                </a:lnTo>
              </a:path>
            </a:pathLst>
          </a:custGeom>
          <a:noFill/>
          <a:ln w="38100" cap="rnd" cmpd="sng">
            <a:solidFill>
              <a:schemeClr val="hlink"/>
            </a:solidFill>
            <a:prstDash val="solid"/>
            <a:round/>
            <a:headEnd/>
            <a:tailEnd/>
          </a:ln>
          <a:effectLst/>
        </p:spPr>
        <p:txBody>
          <a:bodyPr/>
          <a:lstStyle/>
          <a:p>
            <a:endParaRPr lang="zh-CN" altLang="en-US"/>
          </a:p>
        </p:txBody>
      </p:sp>
      <p:sp>
        <p:nvSpPr>
          <p:cNvPr id="888837" name="Freeform 5"/>
          <p:cNvSpPr>
            <a:spLocks/>
          </p:cNvSpPr>
          <p:nvPr/>
        </p:nvSpPr>
        <p:spPr bwMode="blackWhite">
          <a:xfrm>
            <a:off x="3863780" y="1340768"/>
            <a:ext cx="4600575" cy="4876800"/>
          </a:xfrm>
          <a:custGeom>
            <a:avLst/>
            <a:gdLst/>
            <a:ahLst/>
            <a:cxnLst>
              <a:cxn ang="0">
                <a:pos x="414" y="0"/>
              </a:cxn>
              <a:cxn ang="0">
                <a:pos x="1933" y="0"/>
              </a:cxn>
              <a:cxn ang="0">
                <a:pos x="1933" y="1969"/>
              </a:cxn>
              <a:cxn ang="0">
                <a:pos x="241" y="1969"/>
              </a:cxn>
              <a:cxn ang="0">
                <a:pos x="284" y="1434"/>
              </a:cxn>
              <a:cxn ang="0">
                <a:pos x="198" y="1434"/>
              </a:cxn>
              <a:cxn ang="0">
                <a:pos x="198" y="1683"/>
              </a:cxn>
              <a:cxn ang="0">
                <a:pos x="0" y="1265"/>
              </a:cxn>
              <a:cxn ang="0">
                <a:pos x="198" y="864"/>
              </a:cxn>
              <a:cxn ang="0">
                <a:pos x="198" y="1113"/>
              </a:cxn>
              <a:cxn ang="0">
                <a:pos x="310" y="1113"/>
              </a:cxn>
              <a:cxn ang="0">
                <a:pos x="345" y="864"/>
              </a:cxn>
              <a:cxn ang="0">
                <a:pos x="336" y="1095"/>
              </a:cxn>
              <a:cxn ang="0">
                <a:pos x="535" y="694"/>
              </a:cxn>
              <a:cxn ang="0">
                <a:pos x="379" y="374"/>
              </a:cxn>
              <a:cxn ang="0">
                <a:pos x="414" y="0"/>
              </a:cxn>
            </a:cxnLst>
            <a:rect l="0" t="0" r="r" b="b"/>
            <a:pathLst>
              <a:path w="1934" h="1970">
                <a:moveTo>
                  <a:pt x="414" y="0"/>
                </a:moveTo>
                <a:lnTo>
                  <a:pt x="1933" y="0"/>
                </a:lnTo>
                <a:lnTo>
                  <a:pt x="1933" y="1969"/>
                </a:lnTo>
                <a:lnTo>
                  <a:pt x="241" y="1969"/>
                </a:lnTo>
                <a:lnTo>
                  <a:pt x="284" y="1434"/>
                </a:lnTo>
                <a:lnTo>
                  <a:pt x="198" y="1434"/>
                </a:lnTo>
                <a:lnTo>
                  <a:pt x="198" y="1683"/>
                </a:lnTo>
                <a:lnTo>
                  <a:pt x="0" y="1265"/>
                </a:lnTo>
                <a:lnTo>
                  <a:pt x="198" y="864"/>
                </a:lnTo>
                <a:lnTo>
                  <a:pt x="198" y="1113"/>
                </a:lnTo>
                <a:lnTo>
                  <a:pt x="310" y="1113"/>
                </a:lnTo>
                <a:lnTo>
                  <a:pt x="345" y="864"/>
                </a:lnTo>
                <a:lnTo>
                  <a:pt x="336" y="1095"/>
                </a:lnTo>
                <a:lnTo>
                  <a:pt x="535" y="694"/>
                </a:lnTo>
                <a:lnTo>
                  <a:pt x="379" y="374"/>
                </a:lnTo>
                <a:lnTo>
                  <a:pt x="414" y="0"/>
                </a:lnTo>
              </a:path>
            </a:pathLst>
          </a:custGeom>
          <a:solidFill>
            <a:schemeClr val="hlink"/>
          </a:solidFill>
          <a:ln w="12700" cap="rnd" cmpd="sng">
            <a:noFill/>
            <a:prstDash val="solid"/>
            <a:round/>
            <a:headEnd type="none" w="med" len="med"/>
            <a:tailEnd type="none" w="med" len="med"/>
          </a:ln>
          <a:effectLst/>
        </p:spPr>
        <p:txBody>
          <a:bodyPr/>
          <a:lstStyle/>
          <a:p>
            <a:endParaRPr lang="zh-CN" altLang="en-US"/>
          </a:p>
        </p:txBody>
      </p:sp>
      <p:sp>
        <p:nvSpPr>
          <p:cNvPr id="888838" name="Rectangle 6"/>
          <p:cNvSpPr>
            <a:spLocks noChangeArrowheads="1"/>
          </p:cNvSpPr>
          <p:nvPr/>
        </p:nvSpPr>
        <p:spPr bwMode="auto">
          <a:xfrm>
            <a:off x="755576" y="1844827"/>
            <a:ext cx="3299792" cy="3877985"/>
          </a:xfrm>
          <a:prstGeom prst="rect">
            <a:avLst/>
          </a:prstGeom>
          <a:noFill/>
          <a:ln w="9525">
            <a:noFill/>
            <a:miter lim="800000"/>
            <a:headEnd/>
            <a:tailEnd/>
          </a:ln>
          <a:effectLst/>
        </p:spPr>
        <p:txBody>
          <a:bodyPr wrap="square" lIns="0" tIns="0" rIns="0" bIns="0">
            <a:spAutoFit/>
          </a:bodyPr>
          <a:lstStyle/>
          <a:p>
            <a:pPr defTabSz="787380">
              <a:lnSpc>
                <a:spcPct val="150000"/>
              </a:lnSpc>
              <a:spcBef>
                <a:spcPct val="20000"/>
              </a:spcBef>
              <a:buClr>
                <a:srgbClr val="CC0000"/>
              </a:buClr>
            </a:pPr>
            <a:r>
              <a:rPr lang="zh-CN" altLang="en-US" sz="2400" b="1" dirty="0">
                <a:latin typeface="微软雅黑" pitchFamily="34" charset="-122"/>
                <a:ea typeface="微软雅黑" pitchFamily="34" charset="-122"/>
              </a:rPr>
              <a:t>作业计划是生产管理工作中最重要的环节之一，如何对计划进行的生产预先设定时间、顺序、不同产品、批量的衔接等，都是作业计划要明确的事项或中心内容</a:t>
            </a:r>
            <a:endParaRPr lang="en-US" altLang="zh-CN" sz="2400" b="1" dirty="0">
              <a:latin typeface="微软雅黑" pitchFamily="34" charset="-122"/>
              <a:ea typeface="微软雅黑" pitchFamily="34" charset="-122"/>
            </a:endParaRPr>
          </a:p>
        </p:txBody>
      </p:sp>
      <p:sp>
        <p:nvSpPr>
          <p:cNvPr id="888839" name="Rectangle 7"/>
          <p:cNvSpPr>
            <a:spLocks noChangeArrowheads="1"/>
          </p:cNvSpPr>
          <p:nvPr/>
        </p:nvSpPr>
        <p:spPr bwMode="auto">
          <a:xfrm>
            <a:off x="5076056" y="1551908"/>
            <a:ext cx="3276872" cy="4431983"/>
          </a:xfrm>
          <a:prstGeom prst="rect">
            <a:avLst/>
          </a:prstGeom>
          <a:noFill/>
          <a:ln w="9525">
            <a:noFill/>
            <a:miter lim="800000"/>
            <a:headEnd/>
            <a:tailEnd/>
          </a:ln>
          <a:effectLst/>
        </p:spPr>
        <p:txBody>
          <a:bodyPr wrap="square" lIns="0" tIns="0" rIns="0" bIns="0">
            <a:spAutoFit/>
          </a:bodyPr>
          <a:lstStyle/>
          <a:p>
            <a:pPr marL="133347" lvl="1" indent="-131759" defTabSz="787380">
              <a:lnSpc>
                <a:spcPct val="150000"/>
              </a:lnSpc>
              <a:spcBef>
                <a:spcPct val="20000"/>
              </a:spcBef>
              <a:buClr>
                <a:srgbClr val="CC0000"/>
              </a:buClr>
            </a:pPr>
            <a:r>
              <a:rPr lang="zh-CN" altLang="en-US" sz="2400" b="1" dirty="0">
                <a:solidFill>
                  <a:srgbClr val="FFFF00"/>
                </a:solidFill>
                <a:latin typeface="微软雅黑" pitchFamily="34" charset="-122"/>
                <a:ea typeface="微软雅黑" pitchFamily="34" charset="-122"/>
              </a:rPr>
              <a:t>企业的生产活动是一个涉及面广而复杂的体系，要使这个体系能顺畅运作，就得有系统的生产作业计划和安排，以为各部门生产提供依据，各部门乃至全面运作才可能有序、高效</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88836"/>
                                        </p:tgtEl>
                                        <p:attrNameLst>
                                          <p:attrName>style.visibility</p:attrName>
                                        </p:attrNameLst>
                                      </p:cBhvr>
                                      <p:to>
                                        <p:strVal val="visible"/>
                                      </p:to>
                                    </p:set>
                                    <p:animEffect transition="in" filter="blinds(horizontal)">
                                      <p:cBhvr>
                                        <p:cTn id="7" dur="500"/>
                                        <p:tgtEl>
                                          <p:spTgt spid="88883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88838"/>
                                        </p:tgtEl>
                                        <p:attrNameLst>
                                          <p:attrName>style.visibility</p:attrName>
                                        </p:attrNameLst>
                                      </p:cBhvr>
                                      <p:to>
                                        <p:strVal val="visible"/>
                                      </p:to>
                                    </p:set>
                                    <p:animEffect transition="in" filter="blinds(horizontal)">
                                      <p:cBhvr>
                                        <p:cTn id="10" dur="500"/>
                                        <p:tgtEl>
                                          <p:spTgt spid="88883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88837"/>
                                        </p:tgtEl>
                                        <p:attrNameLst>
                                          <p:attrName>style.visibility</p:attrName>
                                        </p:attrNameLst>
                                      </p:cBhvr>
                                      <p:to>
                                        <p:strVal val="visible"/>
                                      </p:to>
                                    </p:set>
                                    <p:animEffect transition="in" filter="blinds(horizontal)">
                                      <p:cBhvr>
                                        <p:cTn id="15" dur="500"/>
                                        <p:tgtEl>
                                          <p:spTgt spid="88883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88839"/>
                                        </p:tgtEl>
                                        <p:attrNameLst>
                                          <p:attrName>style.visibility</p:attrName>
                                        </p:attrNameLst>
                                      </p:cBhvr>
                                      <p:to>
                                        <p:strVal val="visible"/>
                                      </p:to>
                                    </p:set>
                                    <p:animEffect transition="in" filter="blinds(horizontal)">
                                      <p:cBhvr>
                                        <p:cTn id="18" dur="500"/>
                                        <p:tgtEl>
                                          <p:spTgt spid="8888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8836" grpId="0" animBg="1"/>
      <p:bldP spid="888837" grpId="0" animBg="1"/>
      <p:bldP spid="888838" grpId="0"/>
      <p:bldP spid="888839"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a:r>
              <a:rPr lang="zh-CN" altLang="en-US" sz="3200" b="1" dirty="0" smtClean="0">
                <a:solidFill>
                  <a:srgbClr val="FF0000"/>
                </a:solidFill>
              </a:rPr>
              <a:t>现代</a:t>
            </a:r>
            <a:r>
              <a:rPr lang="zh-CN" altLang="en-US" sz="3200" b="1" dirty="0">
                <a:solidFill>
                  <a:srgbClr val="FF0000"/>
                </a:solidFill>
              </a:rPr>
              <a:t>企业的</a:t>
            </a:r>
            <a:r>
              <a:rPr lang="zh-CN" altLang="en-US" sz="3200" b="1" dirty="0" smtClean="0">
                <a:solidFill>
                  <a:srgbClr val="FF0000"/>
                </a:solidFill>
              </a:rPr>
              <a:t>环境</a:t>
            </a:r>
            <a:r>
              <a:rPr lang="zh-CN" altLang="en-US" sz="3200" dirty="0" smtClean="0">
                <a:solidFill>
                  <a:srgbClr val="FF0000"/>
                </a:solidFill>
              </a:rPr>
              <a:t>变化</a:t>
            </a:r>
            <a:endParaRPr lang="zh-CN" altLang="en-US" sz="3200" b="1" dirty="0">
              <a:solidFill>
                <a:srgbClr val="FF0000"/>
              </a:solidFill>
            </a:endParaRPr>
          </a:p>
        </p:txBody>
      </p:sp>
      <p:sp>
        <p:nvSpPr>
          <p:cNvPr id="16387" name="Rectangle 3"/>
          <p:cNvSpPr>
            <a:spLocks noGrp="1" noChangeArrowheads="1"/>
          </p:cNvSpPr>
          <p:nvPr>
            <p:ph idx="1"/>
          </p:nvPr>
        </p:nvSpPr>
        <p:spPr>
          <a:xfrm>
            <a:off x="323528" y="1340768"/>
            <a:ext cx="8496944" cy="4896544"/>
          </a:xfrm>
        </p:spPr>
        <p:txBody>
          <a:bodyPr/>
          <a:lstStyle/>
          <a:p>
            <a:pPr marL="609585" indent="-609585">
              <a:lnSpc>
                <a:spcPts val="3200"/>
              </a:lnSpc>
              <a:buNone/>
            </a:pPr>
            <a:r>
              <a:rPr lang="en-US" altLang="zh-CN" sz="2400" b="1" dirty="0"/>
              <a:t>1. </a:t>
            </a:r>
            <a:r>
              <a:rPr lang="zh-CN" altLang="en-US" sz="2400" b="1" dirty="0"/>
              <a:t>市场需求多样化</a:t>
            </a:r>
            <a:endParaRPr lang="en-US" altLang="zh-CN" sz="2400" b="1" dirty="0"/>
          </a:p>
          <a:p>
            <a:pPr>
              <a:lnSpc>
                <a:spcPts val="3200"/>
              </a:lnSpc>
              <a:buNone/>
            </a:pPr>
            <a:r>
              <a:rPr lang="zh-CN" altLang="en-US" sz="1800" dirty="0"/>
              <a:t>  （</a:t>
            </a:r>
            <a:r>
              <a:rPr lang="en-US" altLang="zh-CN" sz="1800" dirty="0"/>
              <a:t>1</a:t>
            </a:r>
            <a:r>
              <a:rPr lang="zh-CN" altLang="en-US" sz="1800" dirty="0"/>
              <a:t>）产品更新换代速度加快</a:t>
            </a:r>
          </a:p>
          <a:p>
            <a:pPr>
              <a:lnSpc>
                <a:spcPts val="3200"/>
              </a:lnSpc>
              <a:buNone/>
            </a:pPr>
            <a:r>
              <a:rPr lang="zh-CN" altLang="en-US" sz="1800" dirty="0"/>
              <a:t>  （</a:t>
            </a:r>
            <a:r>
              <a:rPr lang="en-US" altLang="zh-CN" sz="1800" dirty="0"/>
              <a:t>2</a:t>
            </a:r>
            <a:r>
              <a:rPr lang="zh-CN" altLang="en-US" sz="1800" dirty="0"/>
              <a:t>）产品寿命周期缩短</a:t>
            </a:r>
          </a:p>
          <a:p>
            <a:pPr>
              <a:lnSpc>
                <a:spcPts val="3200"/>
              </a:lnSpc>
              <a:buNone/>
            </a:pPr>
            <a:r>
              <a:rPr lang="zh-CN" altLang="en-US" sz="1800" dirty="0"/>
              <a:t>  （</a:t>
            </a:r>
            <a:r>
              <a:rPr lang="en-US" altLang="zh-CN" sz="1800" dirty="0"/>
              <a:t>3</a:t>
            </a:r>
            <a:r>
              <a:rPr lang="zh-CN" altLang="en-US" sz="1800" dirty="0"/>
              <a:t>）由卖方市场向买方市场转化</a:t>
            </a:r>
          </a:p>
          <a:p>
            <a:pPr marL="609585" indent="-609585">
              <a:lnSpc>
                <a:spcPts val="3200"/>
              </a:lnSpc>
              <a:buNone/>
            </a:pPr>
            <a:r>
              <a:rPr lang="en-US" altLang="zh-CN" sz="2400" b="1" dirty="0"/>
              <a:t>2. </a:t>
            </a:r>
            <a:r>
              <a:rPr lang="zh-CN" altLang="en-US" sz="2400" b="1" dirty="0"/>
              <a:t>技术飞速发展</a:t>
            </a:r>
            <a:endParaRPr lang="en-US" altLang="zh-CN" sz="2400" b="1" dirty="0"/>
          </a:p>
          <a:p>
            <a:pPr marL="359991" indent="-609585">
              <a:lnSpc>
                <a:spcPts val="3200"/>
              </a:lnSpc>
              <a:buNone/>
            </a:pPr>
            <a:r>
              <a:rPr lang="zh-CN" altLang="en-US" sz="1800" dirty="0"/>
              <a:t>    自动化、微电子、计算机、新材料技术等的发展，为企业使用新生产技术产出产</a:t>
            </a:r>
            <a:endParaRPr lang="en-US" altLang="zh-CN" sz="1800" dirty="0"/>
          </a:p>
          <a:p>
            <a:pPr marL="359991" indent="-609585">
              <a:lnSpc>
                <a:spcPts val="3200"/>
              </a:lnSpc>
              <a:buNone/>
            </a:pPr>
            <a:r>
              <a:rPr lang="en-US" altLang="zh-CN" sz="1800" dirty="0"/>
              <a:t>    </a:t>
            </a:r>
            <a:r>
              <a:rPr lang="zh-CN" altLang="en-US" sz="1800" dirty="0"/>
              <a:t>品提供了越来越多的可能性，因此企业不断面临着生产技术的选择以及生产系统</a:t>
            </a:r>
            <a:endParaRPr lang="en-US" altLang="zh-CN" sz="1800" dirty="0"/>
          </a:p>
          <a:p>
            <a:pPr marL="359991" indent="-609585">
              <a:lnSpc>
                <a:spcPts val="3200"/>
              </a:lnSpc>
              <a:buNone/>
            </a:pPr>
            <a:r>
              <a:rPr lang="en-US" altLang="zh-CN" sz="1800" dirty="0"/>
              <a:t>    </a:t>
            </a:r>
            <a:r>
              <a:rPr lang="zh-CN" altLang="en-US" sz="1800" dirty="0"/>
              <a:t>的重新设计、调整和组合</a:t>
            </a:r>
          </a:p>
          <a:p>
            <a:pPr marL="609585" indent="-609585">
              <a:lnSpc>
                <a:spcPts val="3200"/>
              </a:lnSpc>
              <a:buNone/>
            </a:pPr>
            <a:r>
              <a:rPr lang="en-US" altLang="zh-CN" sz="2400" b="1" dirty="0"/>
              <a:t>3. </a:t>
            </a:r>
            <a:r>
              <a:rPr lang="zh-CN" altLang="en-US" sz="2400" b="1" dirty="0"/>
              <a:t>竞争方式与种类越来越多</a:t>
            </a:r>
          </a:p>
          <a:p>
            <a:pPr marL="609585" indent="-609585">
              <a:lnSpc>
                <a:spcPts val="3200"/>
              </a:lnSpc>
              <a:buNone/>
            </a:pPr>
            <a:r>
              <a:rPr lang="en-US" altLang="zh-CN" sz="2400" b="1" dirty="0"/>
              <a:t>4. </a:t>
            </a:r>
            <a:r>
              <a:rPr lang="zh-CN" altLang="en-US" sz="2400" b="1" dirty="0"/>
              <a:t>随着通讯技术和交通运输业的发展，日益国际化全球化</a:t>
            </a:r>
          </a:p>
        </p:txBody>
      </p:sp>
      <p:sp>
        <p:nvSpPr>
          <p:cNvPr id="4" name="灯片编号占位符 5"/>
          <p:cNvSpPr>
            <a:spLocks noGrp="1"/>
          </p:cNvSpPr>
          <p:nvPr>
            <p:ph type="sldNum" sz="quarter" idx="4"/>
          </p:nvPr>
        </p:nvSpPr>
        <p:spPr/>
        <p:txBody>
          <a:bodyPr/>
          <a:lstStyle/>
          <a:p>
            <a:fld id="{EE7050A6-FD5F-4BA2-AD19-94047670E664}" type="slidenum">
              <a:rPr lang="en-US" altLang="zh-CN"/>
              <a:pPr/>
              <a:t>6</a:t>
            </a:fld>
            <a:endParaRPr lang="en-US" altLang="zh-CN"/>
          </a:p>
        </p:txBody>
      </p:sp>
    </p:spTree>
    <p:extLst>
      <p:ext uri="{BB962C8B-B14F-4D97-AF65-F5344CB8AC3E}">
        <p14:creationId xmlns:p14="http://schemas.microsoft.com/office/powerpoint/2010/main" val="19306566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blinds(horizontal)">
                                      <p:cBhvr>
                                        <p:cTn id="7" dur="500"/>
                                        <p:tgtEl>
                                          <p:spTgt spid="1638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6387">
                                            <p:txEl>
                                              <p:pRg st="1" end="1"/>
                                            </p:txEl>
                                          </p:spTgt>
                                        </p:tgtEl>
                                        <p:attrNameLst>
                                          <p:attrName>style.visibility</p:attrName>
                                        </p:attrNameLst>
                                      </p:cBhvr>
                                      <p:to>
                                        <p:strVal val="visible"/>
                                      </p:to>
                                    </p:set>
                                    <p:animEffect transition="in" filter="blinds(horizontal)">
                                      <p:cBhvr>
                                        <p:cTn id="10" dur="500"/>
                                        <p:tgtEl>
                                          <p:spTgt spid="16387">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animEffect transition="in" filter="blinds(horizontal)">
                                      <p:cBhvr>
                                        <p:cTn id="13" dur="500"/>
                                        <p:tgtEl>
                                          <p:spTgt spid="16387">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6387">
                                            <p:txEl>
                                              <p:pRg st="3" end="3"/>
                                            </p:txEl>
                                          </p:spTgt>
                                        </p:tgtEl>
                                        <p:attrNameLst>
                                          <p:attrName>style.visibility</p:attrName>
                                        </p:attrNameLst>
                                      </p:cBhvr>
                                      <p:to>
                                        <p:strVal val="visible"/>
                                      </p:to>
                                    </p:set>
                                    <p:animEffect transition="in" filter="blinds(horizontal)">
                                      <p:cBhvr>
                                        <p:cTn id="16" dur="500"/>
                                        <p:tgtEl>
                                          <p:spTgt spid="1638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6387">
                                            <p:txEl>
                                              <p:pRg st="4" end="4"/>
                                            </p:txEl>
                                          </p:spTgt>
                                        </p:tgtEl>
                                        <p:attrNameLst>
                                          <p:attrName>style.visibility</p:attrName>
                                        </p:attrNameLst>
                                      </p:cBhvr>
                                      <p:to>
                                        <p:strVal val="visible"/>
                                      </p:to>
                                    </p:set>
                                    <p:animEffect transition="in" filter="blinds(horizontal)">
                                      <p:cBhvr>
                                        <p:cTn id="21" dur="500"/>
                                        <p:tgtEl>
                                          <p:spTgt spid="16387">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16387">
                                            <p:txEl>
                                              <p:pRg st="5" end="5"/>
                                            </p:txEl>
                                          </p:spTgt>
                                        </p:tgtEl>
                                        <p:attrNameLst>
                                          <p:attrName>style.visibility</p:attrName>
                                        </p:attrNameLst>
                                      </p:cBhvr>
                                      <p:to>
                                        <p:strVal val="visible"/>
                                      </p:to>
                                    </p:set>
                                    <p:animEffect transition="in" filter="blinds(horizontal)">
                                      <p:cBhvr>
                                        <p:cTn id="24" dur="500"/>
                                        <p:tgtEl>
                                          <p:spTgt spid="16387">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16387">
                                            <p:txEl>
                                              <p:pRg st="6" end="6"/>
                                            </p:txEl>
                                          </p:spTgt>
                                        </p:tgtEl>
                                        <p:attrNameLst>
                                          <p:attrName>style.visibility</p:attrName>
                                        </p:attrNameLst>
                                      </p:cBhvr>
                                      <p:to>
                                        <p:strVal val="visible"/>
                                      </p:to>
                                    </p:set>
                                    <p:animEffect transition="in" filter="blinds(horizontal)">
                                      <p:cBhvr>
                                        <p:cTn id="27" dur="500"/>
                                        <p:tgtEl>
                                          <p:spTgt spid="16387">
                                            <p:txEl>
                                              <p:pRg st="6" end="6"/>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16387">
                                            <p:txEl>
                                              <p:pRg st="7" end="7"/>
                                            </p:txEl>
                                          </p:spTgt>
                                        </p:tgtEl>
                                        <p:attrNameLst>
                                          <p:attrName>style.visibility</p:attrName>
                                        </p:attrNameLst>
                                      </p:cBhvr>
                                      <p:to>
                                        <p:strVal val="visible"/>
                                      </p:to>
                                    </p:set>
                                    <p:animEffect transition="in" filter="blinds(horizontal)">
                                      <p:cBhvr>
                                        <p:cTn id="30" dur="500"/>
                                        <p:tgtEl>
                                          <p:spTgt spid="16387">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6387">
                                            <p:txEl>
                                              <p:pRg st="8" end="8"/>
                                            </p:txEl>
                                          </p:spTgt>
                                        </p:tgtEl>
                                        <p:attrNameLst>
                                          <p:attrName>style.visibility</p:attrName>
                                        </p:attrNameLst>
                                      </p:cBhvr>
                                      <p:to>
                                        <p:strVal val="visible"/>
                                      </p:to>
                                    </p:set>
                                    <p:animEffect transition="in" filter="blinds(horizontal)">
                                      <p:cBhvr>
                                        <p:cTn id="35" dur="500"/>
                                        <p:tgtEl>
                                          <p:spTgt spid="16387">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6387">
                                            <p:txEl>
                                              <p:pRg st="9" end="9"/>
                                            </p:txEl>
                                          </p:spTgt>
                                        </p:tgtEl>
                                        <p:attrNameLst>
                                          <p:attrName>style.visibility</p:attrName>
                                        </p:attrNameLst>
                                      </p:cBhvr>
                                      <p:to>
                                        <p:strVal val="visible"/>
                                      </p:to>
                                    </p:set>
                                    <p:animEffect transition="in" filter="blinds(horizontal)">
                                      <p:cBhvr>
                                        <p:cTn id="40" dur="500"/>
                                        <p:tgtEl>
                                          <p:spTgt spid="1638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466725" y="332656"/>
            <a:ext cx="8232531" cy="576064"/>
          </a:xfrm>
        </p:spPr>
        <p:txBody>
          <a:bodyPr/>
          <a:lstStyle/>
          <a:p>
            <a:pPr algn="ctr"/>
            <a:r>
              <a:rPr lang="zh-CN" altLang="en-US" sz="3200" dirty="0" smtClean="0">
                <a:solidFill>
                  <a:srgbClr val="FF0000"/>
                </a:solidFill>
              </a:rPr>
              <a:t>生产作业计划的重要性</a:t>
            </a:r>
            <a:endParaRPr lang="zh-CN" altLang="en-US" sz="3200" dirty="0">
              <a:solidFill>
                <a:srgbClr val="FF0000"/>
              </a:solidFill>
            </a:endParaRPr>
          </a:p>
        </p:txBody>
      </p:sp>
      <p:sp>
        <p:nvSpPr>
          <p:cNvPr id="898051" name="Rectangle 3"/>
          <p:cNvSpPr>
            <a:spLocks noGrp="1" noChangeArrowheads="1"/>
          </p:cNvSpPr>
          <p:nvPr>
            <p:ph idx="1"/>
          </p:nvPr>
        </p:nvSpPr>
        <p:spPr>
          <a:ln/>
        </p:spPr>
        <p:txBody>
          <a:bodyPr/>
          <a:lstStyle/>
          <a:p>
            <a:pPr>
              <a:lnSpc>
                <a:spcPct val="150000"/>
              </a:lnSpc>
              <a:buFont typeface="Wingdings" panose="05000000000000000000" pitchFamily="2" charset="2"/>
              <a:buChar char="Ø"/>
            </a:pPr>
            <a:r>
              <a:rPr lang="zh-CN" altLang="en-US" sz="2800" dirty="0"/>
              <a:t>生产作业计划追求的目标</a:t>
            </a:r>
          </a:p>
          <a:p>
            <a:pPr lvl="1">
              <a:lnSpc>
                <a:spcPct val="150000"/>
              </a:lnSpc>
            </a:pPr>
            <a:r>
              <a:rPr lang="zh-CN" altLang="en-US" sz="2400" dirty="0"/>
              <a:t>缩短生产周期</a:t>
            </a:r>
          </a:p>
          <a:p>
            <a:pPr lvl="1">
              <a:lnSpc>
                <a:spcPct val="150000"/>
              </a:lnSpc>
            </a:pPr>
            <a:r>
              <a:rPr lang="zh-CN" altLang="en-US" sz="2400" dirty="0"/>
              <a:t>减少在制品</a:t>
            </a:r>
          </a:p>
          <a:p>
            <a:pPr lvl="1">
              <a:lnSpc>
                <a:spcPct val="150000"/>
              </a:lnSpc>
            </a:pPr>
            <a:r>
              <a:rPr lang="zh-CN" altLang="en-US" sz="2400" dirty="0"/>
              <a:t>作业的稳定及效率的提升</a:t>
            </a:r>
          </a:p>
          <a:p>
            <a:pPr lvl="1">
              <a:lnSpc>
                <a:spcPct val="150000"/>
              </a:lnSpc>
            </a:pPr>
            <a:r>
              <a:rPr lang="zh-CN" altLang="en-US" sz="2400" dirty="0"/>
              <a:t>对最终产品组合装配的同步化</a:t>
            </a:r>
          </a:p>
        </p:txBody>
      </p:sp>
      <p:sp>
        <p:nvSpPr>
          <p:cNvPr id="5" name="灯片编号占位符 5"/>
          <p:cNvSpPr>
            <a:spLocks noGrp="1"/>
          </p:cNvSpPr>
          <p:nvPr>
            <p:ph type="sldNum" sz="quarter" idx="4"/>
          </p:nvPr>
        </p:nvSpPr>
        <p:spPr/>
        <p:txBody>
          <a:bodyPr/>
          <a:lstStyle/>
          <a:p>
            <a:fld id="{278DC4F1-B5FF-4BF4-A334-80BB6AB3EB38}" type="slidenum">
              <a:rPr lang="zh-CN" altLang="en-US"/>
              <a:pPr/>
              <a:t>60</a:t>
            </a:fld>
            <a:endParaRPr lang="zh-CN" altLang="en-US" dirty="0"/>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8BA16DCC-C50E-4AD5-94C9-747C0058B3E1}" type="slidenum">
              <a:rPr lang="zh-CN" altLang="en-US" smtClean="0"/>
              <a:pPr/>
              <a:t>61</a:t>
            </a:fld>
            <a:endParaRPr lang="zh-CN" altLang="en-US" dirty="0"/>
          </a:p>
        </p:txBody>
      </p:sp>
      <p:sp>
        <p:nvSpPr>
          <p:cNvPr id="3" name="TextBox 2"/>
          <p:cNvSpPr txBox="1"/>
          <p:nvPr/>
        </p:nvSpPr>
        <p:spPr>
          <a:xfrm>
            <a:off x="2323879" y="373389"/>
            <a:ext cx="4698722" cy="584775"/>
          </a:xfrm>
          <a:prstGeom prst="rect">
            <a:avLst/>
          </a:prstGeom>
          <a:noFill/>
        </p:spPr>
        <p:txBody>
          <a:bodyPr wrap="none" rtlCol="0">
            <a:spAutoFit/>
          </a:bodyPr>
          <a:lstStyle/>
          <a:p>
            <a:r>
              <a:rPr lang="zh-CN" altLang="en-US" sz="3200" b="1" dirty="0">
                <a:solidFill>
                  <a:srgbClr val="FF0000"/>
                </a:solidFill>
                <a:latin typeface="微软雅黑" pitchFamily="34" charset="-122"/>
                <a:ea typeface="微软雅黑" pitchFamily="34" charset="-122"/>
              </a:rPr>
              <a:t>生产计划相关的绩效管理</a:t>
            </a:r>
          </a:p>
        </p:txBody>
      </p:sp>
      <p:sp>
        <p:nvSpPr>
          <p:cNvPr id="4" name="TextBox 3"/>
          <p:cNvSpPr txBox="1"/>
          <p:nvPr/>
        </p:nvSpPr>
        <p:spPr>
          <a:xfrm>
            <a:off x="107507" y="1628803"/>
            <a:ext cx="3001143" cy="461665"/>
          </a:xfrm>
          <a:prstGeom prst="rect">
            <a:avLst/>
          </a:prstGeom>
          <a:noFill/>
        </p:spPr>
        <p:txBody>
          <a:bodyPr wrap="none" rtlCol="0">
            <a:spAutoFit/>
          </a:bodyPr>
          <a:lstStyle/>
          <a:p>
            <a:pPr>
              <a:buFont typeface="Wingdings" pitchFamily="2" charset="2"/>
              <a:buChar char="Ø"/>
            </a:pPr>
            <a:r>
              <a:rPr lang="zh-CN" altLang="en-US" sz="2400" b="1" dirty="0">
                <a:latin typeface="微软雅黑" pitchFamily="34" charset="-122"/>
                <a:ea typeface="微软雅黑" pitchFamily="34" charset="-122"/>
              </a:rPr>
              <a:t> 生产计划达成率 </a:t>
            </a:r>
            <a:r>
              <a:rPr lang="en-US" altLang="zh-CN" sz="2400" b="1" dirty="0">
                <a:latin typeface="微软雅黑" pitchFamily="34" charset="-122"/>
                <a:ea typeface="微软雅黑" pitchFamily="34" charset="-122"/>
              </a:rPr>
              <a:t>=</a:t>
            </a:r>
          </a:p>
        </p:txBody>
      </p:sp>
      <p:sp>
        <p:nvSpPr>
          <p:cNvPr id="5" name="矩形 4"/>
          <p:cNvSpPr/>
          <p:nvPr/>
        </p:nvSpPr>
        <p:spPr>
          <a:xfrm>
            <a:off x="107507" y="3028893"/>
            <a:ext cx="3001143" cy="461665"/>
          </a:xfrm>
          <a:prstGeom prst="rect">
            <a:avLst/>
          </a:prstGeom>
          <a:noFill/>
        </p:spPr>
        <p:txBody>
          <a:bodyPr wrap="none" rtlCol="0">
            <a:spAutoFit/>
          </a:bodyPr>
          <a:lstStyle/>
          <a:p>
            <a:pPr>
              <a:buFont typeface="Wingdings" pitchFamily="2" charset="2"/>
              <a:buChar char="Ø"/>
            </a:pPr>
            <a:r>
              <a:rPr lang="zh-CN" altLang="en-US" sz="2400" b="1" dirty="0">
                <a:latin typeface="微软雅黑" pitchFamily="34" charset="-122"/>
                <a:ea typeface="微软雅黑" pitchFamily="34" charset="-122"/>
              </a:rPr>
              <a:t> 生产设备利用率 </a:t>
            </a:r>
            <a:r>
              <a:rPr lang="en-US" altLang="zh-CN" sz="2400" b="1" dirty="0">
                <a:latin typeface="微软雅黑" pitchFamily="34" charset="-122"/>
                <a:ea typeface="微软雅黑" pitchFamily="34" charset="-122"/>
              </a:rPr>
              <a:t>=</a:t>
            </a:r>
            <a:endParaRPr lang="zh-CN" altLang="en-US" sz="2400" b="1" dirty="0">
              <a:latin typeface="微软雅黑" pitchFamily="34" charset="-122"/>
              <a:ea typeface="微软雅黑" pitchFamily="34" charset="-122"/>
            </a:endParaRPr>
          </a:p>
        </p:txBody>
      </p:sp>
      <p:sp>
        <p:nvSpPr>
          <p:cNvPr id="6" name="矩形 5"/>
          <p:cNvSpPr/>
          <p:nvPr/>
        </p:nvSpPr>
        <p:spPr>
          <a:xfrm>
            <a:off x="107504" y="4581131"/>
            <a:ext cx="3168352" cy="461665"/>
          </a:xfrm>
          <a:prstGeom prst="rect">
            <a:avLst/>
          </a:prstGeom>
          <a:noFill/>
        </p:spPr>
        <p:txBody>
          <a:bodyPr wrap="square" rtlCol="0">
            <a:spAutoFit/>
          </a:bodyPr>
          <a:lstStyle/>
          <a:p>
            <a:pPr>
              <a:buFont typeface="Wingdings" pitchFamily="2" charset="2"/>
              <a:buChar char="Ø"/>
            </a:pPr>
            <a:r>
              <a:rPr lang="zh-CN" altLang="en-US" sz="2400" b="1" dirty="0">
                <a:latin typeface="微软雅黑" pitchFamily="34" charset="-122"/>
                <a:ea typeface="微软雅黑" pitchFamily="34" charset="-122"/>
              </a:rPr>
              <a:t> 在制品周转天数 </a:t>
            </a:r>
            <a:r>
              <a:rPr lang="en-US" altLang="zh-CN" sz="2400" b="1" dirty="0">
                <a:latin typeface="微软雅黑" pitchFamily="34" charset="-122"/>
                <a:ea typeface="微软雅黑" pitchFamily="34" charset="-122"/>
              </a:rPr>
              <a:t>=</a:t>
            </a:r>
            <a:endParaRPr lang="zh-CN" altLang="en-US" sz="2400" b="1" dirty="0">
              <a:latin typeface="微软雅黑" pitchFamily="34" charset="-122"/>
              <a:ea typeface="微软雅黑" pitchFamily="34" charset="-122"/>
            </a:endParaRPr>
          </a:p>
        </p:txBody>
      </p:sp>
      <p:sp>
        <p:nvSpPr>
          <p:cNvPr id="7" name="矩形 6"/>
          <p:cNvSpPr/>
          <p:nvPr/>
        </p:nvSpPr>
        <p:spPr>
          <a:xfrm>
            <a:off x="3203848" y="1412776"/>
            <a:ext cx="3262432" cy="400110"/>
          </a:xfrm>
          <a:prstGeom prst="rect">
            <a:avLst/>
          </a:prstGeom>
        </p:spPr>
        <p:txBody>
          <a:bodyPr wrap="none">
            <a:spAutoFit/>
          </a:bodyPr>
          <a:lstStyle/>
          <a:p>
            <a:r>
              <a:rPr lang="zh-CN" altLang="en-US" sz="2000" b="1" dirty="0">
                <a:latin typeface="微软雅黑" pitchFamily="34" charset="-122"/>
                <a:ea typeface="微软雅黑" pitchFamily="34" charset="-122"/>
              </a:rPr>
              <a:t>以周为单位的实际完成数量</a:t>
            </a:r>
            <a:endParaRPr lang="zh-CN" altLang="en-US" sz="2000" dirty="0"/>
          </a:p>
        </p:txBody>
      </p:sp>
      <p:sp>
        <p:nvSpPr>
          <p:cNvPr id="8" name="矩形 7"/>
          <p:cNvSpPr/>
          <p:nvPr/>
        </p:nvSpPr>
        <p:spPr>
          <a:xfrm>
            <a:off x="4067946" y="1916832"/>
            <a:ext cx="1210588" cy="400110"/>
          </a:xfrm>
          <a:prstGeom prst="rect">
            <a:avLst/>
          </a:prstGeom>
        </p:spPr>
        <p:txBody>
          <a:bodyPr wrap="none">
            <a:spAutoFit/>
          </a:bodyPr>
          <a:lstStyle/>
          <a:p>
            <a:r>
              <a:rPr lang="zh-CN" altLang="en-US" sz="2000" b="1" dirty="0">
                <a:latin typeface="微软雅黑" pitchFamily="34" charset="-122"/>
                <a:ea typeface="微软雅黑" pitchFamily="34" charset="-122"/>
              </a:rPr>
              <a:t>计划数量</a:t>
            </a:r>
          </a:p>
        </p:txBody>
      </p:sp>
      <p:cxnSp>
        <p:nvCxnSpPr>
          <p:cNvPr id="10" name="直接连接符 9"/>
          <p:cNvCxnSpPr/>
          <p:nvPr/>
        </p:nvCxnSpPr>
        <p:spPr bwMode="auto">
          <a:xfrm>
            <a:off x="3203848" y="1844824"/>
            <a:ext cx="3240360" cy="0"/>
          </a:xfrm>
          <a:prstGeom prst="line">
            <a:avLst/>
          </a:prstGeom>
          <a:solidFill>
            <a:schemeClr val="accent1"/>
          </a:solidFill>
          <a:ln w="28575" cap="flat" cmpd="sng" algn="ctr">
            <a:solidFill>
              <a:schemeClr val="tx1"/>
            </a:solidFill>
            <a:prstDash val="solid"/>
            <a:round/>
            <a:headEnd type="none" w="med" len="med"/>
            <a:tailEnd type="none" w="lg" len="lg"/>
          </a:ln>
          <a:effectLst>
            <a:outerShdw dist="20000" dir="5400000" algn="ctr" rotWithShape="0">
              <a:srgbClr val="000000">
                <a:alpha val="34000"/>
              </a:srgbClr>
            </a:outerShdw>
          </a:effectLst>
        </p:spPr>
      </p:cxnSp>
      <p:sp>
        <p:nvSpPr>
          <p:cNvPr id="12" name="矩形 11"/>
          <p:cNvSpPr/>
          <p:nvPr/>
        </p:nvSpPr>
        <p:spPr>
          <a:xfrm>
            <a:off x="3631635" y="2812867"/>
            <a:ext cx="2236510" cy="400110"/>
          </a:xfrm>
          <a:prstGeom prst="rect">
            <a:avLst/>
          </a:prstGeom>
        </p:spPr>
        <p:txBody>
          <a:bodyPr wrap="none">
            <a:spAutoFit/>
          </a:bodyPr>
          <a:lstStyle/>
          <a:p>
            <a:r>
              <a:rPr lang="zh-CN" altLang="en-US" sz="2000" b="1" dirty="0">
                <a:latin typeface="微软雅黑" pitchFamily="34" charset="-122"/>
                <a:ea typeface="微软雅黑" pitchFamily="34" charset="-122"/>
              </a:rPr>
              <a:t>设备实际开动时间</a:t>
            </a:r>
          </a:p>
        </p:txBody>
      </p:sp>
      <p:sp>
        <p:nvSpPr>
          <p:cNvPr id="13" name="矩形 12"/>
          <p:cNvSpPr/>
          <p:nvPr/>
        </p:nvSpPr>
        <p:spPr>
          <a:xfrm>
            <a:off x="3635896" y="3316923"/>
            <a:ext cx="2236510" cy="400110"/>
          </a:xfrm>
          <a:prstGeom prst="rect">
            <a:avLst/>
          </a:prstGeom>
        </p:spPr>
        <p:txBody>
          <a:bodyPr wrap="none">
            <a:spAutoFit/>
          </a:bodyPr>
          <a:lstStyle/>
          <a:p>
            <a:r>
              <a:rPr lang="zh-CN" altLang="en-US" sz="2000" b="1" dirty="0">
                <a:latin typeface="微软雅黑" pitchFamily="34" charset="-122"/>
                <a:ea typeface="微软雅黑" pitchFamily="34" charset="-122"/>
              </a:rPr>
              <a:t>设备理论开动时间</a:t>
            </a:r>
          </a:p>
        </p:txBody>
      </p:sp>
      <p:sp>
        <p:nvSpPr>
          <p:cNvPr id="14" name="矩形 13"/>
          <p:cNvSpPr/>
          <p:nvPr/>
        </p:nvSpPr>
        <p:spPr>
          <a:xfrm>
            <a:off x="6516219" y="1628800"/>
            <a:ext cx="1141659" cy="369332"/>
          </a:xfrm>
          <a:prstGeom prst="rect">
            <a:avLst/>
          </a:prstGeom>
        </p:spPr>
        <p:txBody>
          <a:bodyPr wrap="none">
            <a:spAutoFit/>
          </a:bodyPr>
          <a:lstStyle/>
          <a:p>
            <a:r>
              <a:rPr lang="en-US" altLang="zh-CN" b="1" dirty="0">
                <a:latin typeface="微软雅黑" pitchFamily="34" charset="-122"/>
                <a:ea typeface="微软雅黑" pitchFamily="34" charset="-122"/>
              </a:rPr>
              <a:t> × 100%</a:t>
            </a:r>
            <a:endParaRPr lang="zh-CN" altLang="en-US" b="1" dirty="0">
              <a:latin typeface="微软雅黑" pitchFamily="34" charset="-122"/>
              <a:ea typeface="微软雅黑" pitchFamily="34" charset="-122"/>
            </a:endParaRPr>
          </a:p>
        </p:txBody>
      </p:sp>
      <p:cxnSp>
        <p:nvCxnSpPr>
          <p:cNvPr id="15" name="直接连接符 14"/>
          <p:cNvCxnSpPr/>
          <p:nvPr/>
        </p:nvCxnSpPr>
        <p:spPr bwMode="auto">
          <a:xfrm>
            <a:off x="3059832" y="3244915"/>
            <a:ext cx="3240360" cy="0"/>
          </a:xfrm>
          <a:prstGeom prst="line">
            <a:avLst/>
          </a:prstGeom>
          <a:solidFill>
            <a:schemeClr val="accent1"/>
          </a:solidFill>
          <a:ln w="28575" cap="flat" cmpd="sng" algn="ctr">
            <a:solidFill>
              <a:schemeClr val="tx1"/>
            </a:solidFill>
            <a:prstDash val="solid"/>
            <a:round/>
            <a:headEnd type="none" w="med" len="med"/>
            <a:tailEnd type="none" w="lg" len="lg"/>
          </a:ln>
          <a:effectLst>
            <a:outerShdw dist="20000" dir="5400000" algn="ctr" rotWithShape="0">
              <a:srgbClr val="000000">
                <a:alpha val="34000"/>
              </a:srgbClr>
            </a:outerShdw>
          </a:effectLst>
        </p:spPr>
      </p:cxnSp>
      <p:sp>
        <p:nvSpPr>
          <p:cNvPr id="16" name="矩形 15"/>
          <p:cNvSpPr/>
          <p:nvPr/>
        </p:nvSpPr>
        <p:spPr>
          <a:xfrm>
            <a:off x="6516219" y="3028889"/>
            <a:ext cx="1141659" cy="369332"/>
          </a:xfrm>
          <a:prstGeom prst="rect">
            <a:avLst/>
          </a:prstGeom>
        </p:spPr>
        <p:txBody>
          <a:bodyPr wrap="none">
            <a:spAutoFit/>
          </a:bodyPr>
          <a:lstStyle/>
          <a:p>
            <a:r>
              <a:rPr lang="en-US" altLang="zh-CN" b="1" dirty="0">
                <a:latin typeface="微软雅黑" pitchFamily="34" charset="-122"/>
                <a:ea typeface="微软雅黑" pitchFamily="34" charset="-122"/>
              </a:rPr>
              <a:t> × 100%</a:t>
            </a:r>
            <a:endParaRPr lang="zh-CN" altLang="en-US" b="1" dirty="0">
              <a:latin typeface="微软雅黑" pitchFamily="34" charset="-122"/>
              <a:ea typeface="微软雅黑" pitchFamily="34" charset="-122"/>
            </a:endParaRPr>
          </a:p>
        </p:txBody>
      </p:sp>
      <p:sp>
        <p:nvSpPr>
          <p:cNvPr id="17" name="矩形 16"/>
          <p:cNvSpPr/>
          <p:nvPr/>
        </p:nvSpPr>
        <p:spPr>
          <a:xfrm>
            <a:off x="3059832" y="4325035"/>
            <a:ext cx="5616624" cy="400110"/>
          </a:xfrm>
          <a:prstGeom prst="rect">
            <a:avLst/>
          </a:prstGeom>
        </p:spPr>
        <p:txBody>
          <a:bodyPr wrap="square">
            <a:spAutoFit/>
          </a:bodyPr>
          <a:lstStyle/>
          <a:p>
            <a:r>
              <a:rPr lang="en-US" altLang="zh-CN" sz="2000" b="1" dirty="0">
                <a:latin typeface="微软雅黑" pitchFamily="34" charset="-122"/>
                <a:ea typeface="微软雅黑" pitchFamily="34" charset="-122"/>
              </a:rPr>
              <a:t>(</a:t>
            </a:r>
            <a:r>
              <a:rPr lang="zh-CN" altLang="en-US" sz="2000" b="1" dirty="0">
                <a:latin typeface="微软雅黑" pitchFamily="34" charset="-122"/>
                <a:ea typeface="微软雅黑" pitchFamily="34" charset="-122"/>
              </a:rPr>
              <a:t>期初在产品结存金额</a:t>
            </a:r>
            <a:r>
              <a:rPr lang="en-US" altLang="zh-CN" sz="2000" b="1" dirty="0">
                <a:latin typeface="微软雅黑" pitchFamily="34" charset="-122"/>
                <a:ea typeface="微软雅黑" pitchFamily="34" charset="-122"/>
              </a:rPr>
              <a:t>+</a:t>
            </a:r>
            <a:r>
              <a:rPr lang="zh-CN" altLang="en-US" sz="2000" b="1" dirty="0">
                <a:latin typeface="微软雅黑" pitchFamily="34" charset="-122"/>
                <a:ea typeface="微软雅黑" pitchFamily="34" charset="-122"/>
              </a:rPr>
              <a:t>期末在产品结存金额</a:t>
            </a:r>
            <a:r>
              <a:rPr lang="en-US" altLang="zh-CN" sz="2000" b="1" dirty="0">
                <a:latin typeface="微软雅黑" pitchFamily="34" charset="-122"/>
                <a:ea typeface="微软雅黑" pitchFamily="34" charset="-122"/>
              </a:rPr>
              <a:t>)/2</a:t>
            </a:r>
            <a:endParaRPr lang="zh-CN" altLang="en-US" sz="2000" dirty="0"/>
          </a:p>
        </p:txBody>
      </p:sp>
      <p:sp>
        <p:nvSpPr>
          <p:cNvPr id="18" name="矩形 17"/>
          <p:cNvSpPr/>
          <p:nvPr/>
        </p:nvSpPr>
        <p:spPr>
          <a:xfrm>
            <a:off x="3059832" y="4869160"/>
            <a:ext cx="4801314" cy="400110"/>
          </a:xfrm>
          <a:prstGeom prst="rect">
            <a:avLst/>
          </a:prstGeom>
        </p:spPr>
        <p:txBody>
          <a:bodyPr wrap="none">
            <a:spAutoFit/>
          </a:bodyPr>
          <a:lstStyle/>
          <a:p>
            <a:r>
              <a:rPr lang="zh-CN" altLang="en-US" sz="2000" b="1" dirty="0">
                <a:latin typeface="微软雅黑" pitchFamily="34" charset="-122"/>
                <a:ea typeface="微软雅黑" pitchFamily="34" charset="-122"/>
              </a:rPr>
              <a:t>本期出库金额（或车间本期成本发生额）</a:t>
            </a:r>
            <a:endParaRPr lang="zh-CN" altLang="en-US" sz="2000" dirty="0"/>
          </a:p>
        </p:txBody>
      </p:sp>
      <p:sp>
        <p:nvSpPr>
          <p:cNvPr id="19" name="矩形 18"/>
          <p:cNvSpPr/>
          <p:nvPr/>
        </p:nvSpPr>
        <p:spPr>
          <a:xfrm>
            <a:off x="8172403" y="4613067"/>
            <a:ext cx="960519" cy="400110"/>
          </a:xfrm>
          <a:prstGeom prst="rect">
            <a:avLst/>
          </a:prstGeom>
        </p:spPr>
        <p:txBody>
          <a:bodyPr wrap="none">
            <a:spAutoFit/>
          </a:bodyPr>
          <a:lstStyle/>
          <a:p>
            <a:r>
              <a:rPr lang="zh-CN" altLang="en-US" sz="2000" b="1" dirty="0">
                <a:latin typeface="微软雅黑" pitchFamily="34" charset="-122"/>
                <a:ea typeface="微软雅黑" pitchFamily="34" charset="-122"/>
              </a:rPr>
              <a:t>* </a:t>
            </a:r>
            <a:r>
              <a:rPr lang="en-US" altLang="zh-CN" sz="2000" b="1" dirty="0">
                <a:latin typeface="微软雅黑" pitchFamily="34" charset="-122"/>
                <a:ea typeface="微软雅黑" pitchFamily="34" charset="-122"/>
              </a:rPr>
              <a:t>30</a:t>
            </a:r>
            <a:r>
              <a:rPr lang="zh-CN" altLang="en-US" sz="2000" b="1" dirty="0">
                <a:latin typeface="微软雅黑" pitchFamily="34" charset="-122"/>
                <a:ea typeface="微软雅黑" pitchFamily="34" charset="-122"/>
              </a:rPr>
              <a:t>天</a:t>
            </a:r>
            <a:endParaRPr lang="zh-CN" altLang="en-US" sz="2000" dirty="0"/>
          </a:p>
        </p:txBody>
      </p:sp>
      <p:cxnSp>
        <p:nvCxnSpPr>
          <p:cNvPr id="20" name="直接连接符 19"/>
          <p:cNvCxnSpPr/>
          <p:nvPr/>
        </p:nvCxnSpPr>
        <p:spPr bwMode="auto">
          <a:xfrm>
            <a:off x="2987824" y="4797152"/>
            <a:ext cx="5256584" cy="0"/>
          </a:xfrm>
          <a:prstGeom prst="line">
            <a:avLst/>
          </a:prstGeom>
          <a:solidFill>
            <a:schemeClr val="accent1"/>
          </a:solidFill>
          <a:ln w="28575" cap="flat" cmpd="sng" algn="ctr">
            <a:solidFill>
              <a:schemeClr val="tx1"/>
            </a:solidFill>
            <a:prstDash val="solid"/>
            <a:round/>
            <a:headEnd type="none" w="med" len="med"/>
            <a:tailEnd type="none" w="lg" len="lg"/>
          </a:ln>
          <a:effectLst>
            <a:outerShdw dist="20000" dir="5400000" algn="ctr" rotWithShape="0">
              <a:srgbClr val="000000">
                <a:alpha val="34000"/>
              </a:srgbClr>
            </a:outerShdw>
          </a:effectLst>
        </p:spPr>
      </p:cxnSp>
    </p:spTree>
    <p:extLst>
      <p:ext uri="{BB962C8B-B14F-4D97-AF65-F5344CB8AC3E}">
        <p14:creationId xmlns:p14="http://schemas.microsoft.com/office/powerpoint/2010/main" val="94596595"/>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63794" y="332656"/>
            <a:ext cx="8232531" cy="576064"/>
          </a:xfrm>
        </p:spPr>
        <p:txBody>
          <a:bodyPr/>
          <a:lstStyle/>
          <a:p>
            <a:pPr algn="ctr"/>
            <a:r>
              <a:rPr lang="zh-CN" altLang="en-US" sz="3200" dirty="0" smtClean="0">
                <a:solidFill>
                  <a:srgbClr val="FF0000"/>
                </a:solidFill>
              </a:rPr>
              <a:t>生产计划相关的绩效管理</a:t>
            </a:r>
            <a:endParaRPr lang="zh-CN" altLang="en-US" sz="3200" dirty="0">
              <a:solidFill>
                <a:srgbClr val="FF0000"/>
              </a:solidFill>
            </a:endParaRPr>
          </a:p>
        </p:txBody>
      </p:sp>
      <p:sp>
        <p:nvSpPr>
          <p:cNvPr id="2" name="内容占位符 1"/>
          <p:cNvSpPr>
            <a:spLocks noGrp="1"/>
          </p:cNvSpPr>
          <p:nvPr>
            <p:ph idx="1"/>
          </p:nvPr>
        </p:nvSpPr>
        <p:spPr/>
        <p:txBody>
          <a:bodyPr/>
          <a:lstStyle/>
          <a:p>
            <a:pPr>
              <a:lnSpc>
                <a:spcPct val="150000"/>
              </a:lnSpc>
              <a:buFont typeface="Wingdings" panose="05000000000000000000" pitchFamily="2" charset="2"/>
              <a:buChar char="Ø"/>
            </a:pPr>
            <a:r>
              <a:rPr lang="zh-CN" altLang="en-US" sz="2400" dirty="0"/>
              <a:t>生产部门的绩效管理指标，涉及到相关各部门：销售、采购、仓储、品保、设备、人事等</a:t>
            </a:r>
            <a:endParaRPr lang="en-US" altLang="zh-CN" sz="2400" dirty="0"/>
          </a:p>
          <a:p>
            <a:pPr>
              <a:lnSpc>
                <a:spcPct val="150000"/>
              </a:lnSpc>
              <a:buFont typeface="Wingdings" panose="05000000000000000000" pitchFamily="2" charset="2"/>
              <a:buChar char="Ø"/>
            </a:pPr>
            <a:r>
              <a:rPr lang="zh-CN" altLang="en-US" sz="2400" dirty="0"/>
              <a:t>在建立考核指标的时候要注意与相关部门的关联性，各部门也要承担相应的不同比例的生产考核指标，这样才能体现绩效考核的公平和有效</a:t>
            </a:r>
            <a:endParaRPr lang="en-US" altLang="zh-CN" sz="2400" dirty="0"/>
          </a:p>
          <a:p>
            <a:pPr>
              <a:lnSpc>
                <a:spcPct val="150000"/>
              </a:lnSpc>
              <a:buFont typeface="Wingdings" panose="05000000000000000000" pitchFamily="2" charset="2"/>
              <a:buChar char="Ø"/>
            </a:pPr>
            <a:r>
              <a:rPr lang="zh-CN" altLang="en-US" sz="2400" dirty="0"/>
              <a:t>生产部门要与相关部门建立完善的控制流程，建立绩效考核的基础标准，例如销售的计划变动率每月不能超过多少</a:t>
            </a:r>
            <a:r>
              <a:rPr lang="en-US" altLang="zh-CN" sz="2400" dirty="0"/>
              <a:t>%</a:t>
            </a:r>
            <a:r>
              <a:rPr lang="zh-CN" altLang="en-US" sz="2400" dirty="0"/>
              <a:t>等，在进行考核时提供相应的数据以供确认</a:t>
            </a:r>
            <a:endParaRPr lang="en-US" altLang="zh-CN" sz="2400" dirty="0"/>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62</a:t>
            </a:fld>
            <a:endParaRPr lang="zh-CN" altLang="en-US" dirty="0"/>
          </a:p>
        </p:txBody>
      </p:sp>
    </p:spTree>
    <p:extLst>
      <p:ext uri="{BB962C8B-B14F-4D97-AF65-F5344CB8AC3E}">
        <p14:creationId xmlns:p14="http://schemas.microsoft.com/office/powerpoint/2010/main" val="3544879768"/>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ctangle 4"/>
          <p:cNvSpPr>
            <a:spLocks noChangeArrowheads="1"/>
          </p:cNvSpPr>
          <p:nvPr/>
        </p:nvSpPr>
        <p:spPr bwMode="auto">
          <a:xfrm>
            <a:off x="1439577" y="404665"/>
            <a:ext cx="6192837" cy="576064"/>
          </a:xfrm>
          <a:prstGeom prst="rect">
            <a:avLst/>
          </a:prstGeom>
          <a:noFill/>
          <a:ln w="9525">
            <a:noFill/>
            <a:miter lim="800000"/>
            <a:headEnd/>
            <a:tailEnd/>
          </a:ln>
          <a:effectLst/>
        </p:spPr>
        <p:txBody>
          <a:bodyPr anchor="ctr"/>
          <a:lstStyle/>
          <a:p>
            <a:pPr algn="ctr"/>
            <a:r>
              <a:rPr lang="zh-CN" altLang="en-US" sz="3200" b="1" dirty="0">
                <a:solidFill>
                  <a:srgbClr val="FF0000"/>
                </a:solidFill>
                <a:latin typeface="微软雅黑" pitchFamily="34" charset="-122"/>
                <a:ea typeface="微软雅黑" pitchFamily="34" charset="-122"/>
              </a:rPr>
              <a:t>生产计划与进度控制</a:t>
            </a:r>
            <a:endParaRPr lang="zh-CN" altLang="en-US" sz="1600" b="1" dirty="0">
              <a:solidFill>
                <a:srgbClr val="FF0000"/>
              </a:solidFill>
              <a:latin typeface="微软雅黑" pitchFamily="34" charset="-122"/>
              <a:ea typeface="微软雅黑" pitchFamily="34" charset="-122"/>
            </a:endParaRPr>
          </a:p>
        </p:txBody>
      </p:sp>
      <p:sp>
        <p:nvSpPr>
          <p:cNvPr id="19" name="Rectangle 4"/>
          <p:cNvSpPr>
            <a:spLocks noChangeArrowheads="1"/>
          </p:cNvSpPr>
          <p:nvPr/>
        </p:nvSpPr>
        <p:spPr bwMode="auto">
          <a:xfrm>
            <a:off x="323528" y="1340768"/>
            <a:ext cx="8424936" cy="2308324"/>
          </a:xfrm>
          <a:prstGeom prst="rect">
            <a:avLst/>
          </a:prstGeom>
          <a:noFill/>
          <a:ln w="28575">
            <a:noFill/>
            <a:miter lim="800000"/>
            <a:headEnd/>
            <a:tailEnd/>
          </a:ln>
          <a:effectLst/>
        </p:spPr>
        <p:txBody>
          <a:bodyPr wrap="square">
            <a:spAutoFit/>
          </a:bodyPr>
          <a:lstStyle/>
          <a:p>
            <a:pPr algn="just">
              <a:lnSpc>
                <a:spcPct val="150000"/>
              </a:lnSpc>
            </a:pPr>
            <a:r>
              <a:rPr lang="zh-CN" altLang="en-US" sz="2400" b="1" dirty="0">
                <a:latin typeface="微软雅黑" pitchFamily="34" charset="-122"/>
                <a:ea typeface="微软雅黑" pitchFamily="34" charset="-122"/>
              </a:rPr>
              <a:t>生产进度控制是指从原材料投入生产开始至成品入库为止的全过程控制，包括从时间上和数量上控制两方面。</a:t>
            </a:r>
            <a:endParaRPr lang="en-US" altLang="zh-CN" sz="2400" b="1" dirty="0">
              <a:latin typeface="微软雅黑" pitchFamily="34" charset="-122"/>
              <a:ea typeface="微软雅黑" pitchFamily="34" charset="-122"/>
            </a:endParaRPr>
          </a:p>
          <a:p>
            <a:pPr algn="just">
              <a:lnSpc>
                <a:spcPct val="150000"/>
              </a:lnSpc>
            </a:pPr>
            <a:r>
              <a:rPr lang="zh-CN" altLang="en-US" sz="2400" b="1" dirty="0">
                <a:latin typeface="微软雅黑" pitchFamily="34" charset="-122"/>
                <a:ea typeface="微软雅黑" pitchFamily="34" charset="-122"/>
              </a:rPr>
              <a:t>通过生产进度控制，可及时采取措施，预防发生偏差，确保生产按计划执行。</a:t>
            </a:r>
          </a:p>
        </p:txBody>
      </p:sp>
      <p:sp>
        <p:nvSpPr>
          <p:cNvPr id="20" name="Text Box 5"/>
          <p:cNvSpPr txBox="1">
            <a:spLocks noChangeArrowheads="1"/>
          </p:cNvSpPr>
          <p:nvPr/>
        </p:nvSpPr>
        <p:spPr bwMode="auto">
          <a:xfrm>
            <a:off x="395536" y="3645024"/>
            <a:ext cx="8280920" cy="1569660"/>
          </a:xfrm>
          <a:prstGeom prst="rect">
            <a:avLst/>
          </a:prstGeom>
          <a:noFill/>
          <a:ln w="9525">
            <a:noFill/>
            <a:miter lim="800000"/>
            <a:headEnd/>
            <a:tailEnd/>
          </a:ln>
          <a:effectLst/>
        </p:spPr>
        <p:txBody>
          <a:bodyPr wrap="square">
            <a:spAutoFit/>
          </a:bodyPr>
          <a:lstStyle/>
          <a:p>
            <a:pPr>
              <a:spcBef>
                <a:spcPct val="50000"/>
              </a:spcBef>
              <a:buFont typeface="Wingdings" pitchFamily="2" charset="2"/>
              <a:buChar char="Ø"/>
            </a:pPr>
            <a:r>
              <a:rPr lang="en-US" altLang="zh-CN" sz="2400" b="1" dirty="0">
                <a:latin typeface="微软雅黑" pitchFamily="34" charset="-122"/>
                <a:ea typeface="微软雅黑" pitchFamily="34" charset="-122"/>
              </a:rPr>
              <a:t>  </a:t>
            </a:r>
            <a:r>
              <a:rPr lang="zh-CN" altLang="en-US" sz="2400" b="1" dirty="0">
                <a:latin typeface="微软雅黑" pitchFamily="34" charset="-122"/>
                <a:ea typeface="微软雅黑" pitchFamily="34" charset="-122"/>
              </a:rPr>
              <a:t>对生产量和生产期限的控制</a:t>
            </a:r>
          </a:p>
          <a:p>
            <a:pPr>
              <a:spcBef>
                <a:spcPct val="50000"/>
              </a:spcBef>
            </a:pPr>
            <a:endParaRPr lang="zh-CN" altLang="en-US" sz="2400" b="1" dirty="0">
              <a:latin typeface="微软雅黑" pitchFamily="34" charset="-122"/>
              <a:ea typeface="微软雅黑" pitchFamily="34" charset="-122"/>
            </a:endParaRPr>
          </a:p>
          <a:p>
            <a:pPr>
              <a:spcBef>
                <a:spcPct val="50000"/>
              </a:spcBef>
              <a:buFont typeface="Wingdings" pitchFamily="2" charset="2"/>
              <a:buChar char="Ø"/>
            </a:pPr>
            <a:r>
              <a:rPr lang="zh-CN" altLang="en-US" sz="2400" b="1" dirty="0">
                <a:latin typeface="微软雅黑" pitchFamily="34" charset="-122"/>
                <a:ea typeface="微软雅黑" pitchFamily="34" charset="-122"/>
              </a:rPr>
              <a:t>  生产过程的各个方面问题都会反映到生产作业进度上</a:t>
            </a:r>
          </a:p>
        </p:txBody>
      </p:sp>
      <p:sp>
        <p:nvSpPr>
          <p:cNvPr id="21" name="Text Box 6"/>
          <p:cNvSpPr txBox="1">
            <a:spLocks noChangeArrowheads="1"/>
          </p:cNvSpPr>
          <p:nvPr/>
        </p:nvSpPr>
        <p:spPr bwMode="auto">
          <a:xfrm>
            <a:off x="539552" y="4181019"/>
            <a:ext cx="8280920" cy="400110"/>
          </a:xfrm>
          <a:prstGeom prst="rect">
            <a:avLst/>
          </a:prstGeom>
          <a:noFill/>
          <a:ln w="9525">
            <a:noFill/>
            <a:miter lim="800000"/>
            <a:headEnd/>
            <a:tailEnd/>
          </a:ln>
          <a:effectLst/>
        </p:spPr>
        <p:txBody>
          <a:bodyPr wrap="square">
            <a:spAutoFit/>
          </a:bodyPr>
          <a:lstStyle/>
          <a:p>
            <a:pPr>
              <a:spcBef>
                <a:spcPct val="50000"/>
              </a:spcBef>
            </a:pP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主要目的是保证完成生产进度计划所规定的生产量和交货期限</a:t>
            </a:r>
          </a:p>
        </p:txBody>
      </p:sp>
      <p:sp>
        <p:nvSpPr>
          <p:cNvPr id="22" name="Text Box 7"/>
          <p:cNvSpPr txBox="1">
            <a:spLocks noChangeArrowheads="1"/>
          </p:cNvSpPr>
          <p:nvPr/>
        </p:nvSpPr>
        <p:spPr bwMode="auto">
          <a:xfrm>
            <a:off x="683568" y="5301208"/>
            <a:ext cx="8064896" cy="400110"/>
          </a:xfrm>
          <a:prstGeom prst="rect">
            <a:avLst/>
          </a:prstGeom>
          <a:noFill/>
          <a:ln w="9525">
            <a:noFill/>
            <a:miter lim="800000"/>
            <a:headEnd/>
            <a:tailEnd/>
          </a:ln>
          <a:effectLst/>
        </p:spPr>
        <p:txBody>
          <a:bodyPr wrap="square">
            <a:spAutoFit/>
          </a:bodyPr>
          <a:lstStyle/>
          <a:p>
            <a:pPr>
              <a:spcBef>
                <a:spcPct val="50000"/>
              </a:spcBef>
            </a:pPr>
            <a:r>
              <a:rPr lang="zh-CN" altLang="en-US" sz="2000" dirty="0">
                <a:latin typeface="微软雅黑" pitchFamily="34" charset="-122"/>
                <a:ea typeface="微软雅黑" pitchFamily="34" charset="-122"/>
              </a:rPr>
              <a:t>返工、库存控制、质量控制、维修等都对生产进度产生不同程度的影响</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linds(horizontal)">
                                      <p:cBhvr>
                                        <p:cTn id="7" dur="500"/>
                                        <p:tgtEl>
                                          <p:spTgt spid="20">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blinds(horizontal)">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20">
                                            <p:txEl>
                                              <p:pRg st="2" end="2"/>
                                            </p:txEl>
                                          </p:spTgt>
                                        </p:tgtEl>
                                        <p:attrNameLst>
                                          <p:attrName>style.visibility</p:attrName>
                                        </p:attrNameLst>
                                      </p:cBhvr>
                                      <p:to>
                                        <p:strVal val="visible"/>
                                      </p:to>
                                    </p:set>
                                    <p:animEffect transition="in" filter="blinds(horizontal)">
                                      <p:cBhvr>
                                        <p:cTn id="16" dur="500"/>
                                        <p:tgtEl>
                                          <p:spTgt spid="20">
                                            <p:txEl>
                                              <p:pRg st="2" end="2"/>
                                            </p:txEl>
                                          </p:spTgt>
                                        </p:tgtEl>
                                      </p:cBhvr>
                                    </p:animEffect>
                                  </p:childTnLst>
                                </p:cTn>
                              </p:par>
                            </p:childTnLst>
                          </p:cTn>
                        </p:par>
                        <p:par>
                          <p:cTn id="17" fill="hold">
                            <p:stCondLst>
                              <p:cond delay="500"/>
                            </p:stCondLst>
                            <p:childTnLst>
                              <p:par>
                                <p:cTn id="18" presetID="3" presetClass="entr" presetSubtype="1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linds(horizontal)">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6"/>
          <p:cNvSpPr txBox="1">
            <a:spLocks noChangeArrowheads="1"/>
          </p:cNvSpPr>
          <p:nvPr/>
        </p:nvSpPr>
        <p:spPr bwMode="auto">
          <a:xfrm>
            <a:off x="251520" y="1412776"/>
            <a:ext cx="8496944" cy="4339650"/>
          </a:xfrm>
          <a:prstGeom prst="rect">
            <a:avLst/>
          </a:prstGeom>
          <a:noFill/>
          <a:ln w="9525">
            <a:noFill/>
            <a:miter lim="800000"/>
            <a:headEnd/>
            <a:tailEnd/>
          </a:ln>
          <a:effectLst/>
        </p:spPr>
        <p:txBody>
          <a:bodyPr wrap="square">
            <a:spAutoFit/>
          </a:bodyPr>
          <a:lstStyle/>
          <a:p>
            <a:pPr>
              <a:spcBef>
                <a:spcPct val="50000"/>
              </a:spcBef>
              <a:buFont typeface="Wingdings" pitchFamily="2" charset="2"/>
              <a:buChar char="Ø"/>
            </a:pPr>
            <a:r>
              <a:rPr lang="en-US" altLang="zh-CN" sz="2400" b="1" dirty="0">
                <a:latin typeface="微软雅黑" pitchFamily="34" charset="-122"/>
                <a:ea typeface="微软雅黑" pitchFamily="34" charset="-122"/>
              </a:rPr>
              <a:t>  </a:t>
            </a:r>
            <a:r>
              <a:rPr lang="zh-CN" altLang="en-US" sz="2400" b="1" dirty="0">
                <a:latin typeface="微软雅黑" pitchFamily="34" charset="-122"/>
                <a:ea typeface="微软雅黑" pitchFamily="34" charset="-122"/>
              </a:rPr>
              <a:t>事前控制方式</a:t>
            </a:r>
          </a:p>
          <a:p>
            <a:pPr>
              <a:spcBef>
                <a:spcPct val="50000"/>
              </a:spcBef>
              <a:buFont typeface="Wingdings" pitchFamily="2" charset="2"/>
              <a:buChar char="Ø"/>
            </a:pPr>
            <a:endParaRPr lang="zh-CN" altLang="en-US" sz="2400" b="1" dirty="0">
              <a:latin typeface="微软雅黑" pitchFamily="34" charset="-122"/>
              <a:ea typeface="微软雅黑" pitchFamily="34" charset="-122"/>
            </a:endParaRPr>
          </a:p>
          <a:p>
            <a:pPr>
              <a:spcBef>
                <a:spcPct val="50000"/>
              </a:spcBef>
              <a:buFont typeface="Wingdings" pitchFamily="2" charset="2"/>
              <a:buChar char="Ø"/>
            </a:pPr>
            <a:r>
              <a:rPr lang="zh-CN" altLang="en-US" sz="2400" b="1" dirty="0">
                <a:latin typeface="微软雅黑" pitchFamily="34" charset="-122"/>
                <a:ea typeface="微软雅黑" pitchFamily="34" charset="-122"/>
              </a:rPr>
              <a:t>  事中控制方式</a:t>
            </a:r>
            <a:endParaRPr lang="en-US" altLang="zh-CN" sz="2400" b="1" dirty="0">
              <a:latin typeface="微软雅黑" pitchFamily="34" charset="-122"/>
              <a:ea typeface="微软雅黑" pitchFamily="34" charset="-122"/>
            </a:endParaRPr>
          </a:p>
          <a:p>
            <a:pPr>
              <a:spcBef>
                <a:spcPct val="50000"/>
              </a:spcBef>
              <a:buFont typeface="Wingdings" pitchFamily="2" charset="2"/>
              <a:buChar char="Ø"/>
            </a:pPr>
            <a:endParaRPr lang="zh-CN" altLang="en-US" sz="2400" b="1" dirty="0">
              <a:latin typeface="微软雅黑" pitchFamily="34" charset="-122"/>
              <a:ea typeface="微软雅黑" pitchFamily="34" charset="-122"/>
            </a:endParaRPr>
          </a:p>
          <a:p>
            <a:pPr>
              <a:spcBef>
                <a:spcPct val="50000"/>
              </a:spcBef>
              <a:buFont typeface="Wingdings" pitchFamily="2" charset="2"/>
              <a:buChar char="Ø"/>
            </a:pPr>
            <a:endParaRPr lang="zh-CN" altLang="en-US" sz="2400" b="1" dirty="0">
              <a:latin typeface="微软雅黑" pitchFamily="34" charset="-122"/>
              <a:ea typeface="微软雅黑" pitchFamily="34" charset="-122"/>
            </a:endParaRPr>
          </a:p>
          <a:p>
            <a:pPr>
              <a:spcBef>
                <a:spcPct val="50000"/>
              </a:spcBef>
              <a:buFont typeface="Wingdings" pitchFamily="2" charset="2"/>
              <a:buChar char="Ø"/>
            </a:pPr>
            <a:endParaRPr lang="zh-CN" altLang="en-US" sz="2400" b="1" dirty="0">
              <a:latin typeface="微软雅黑" pitchFamily="34" charset="-122"/>
              <a:ea typeface="微软雅黑" pitchFamily="34" charset="-122"/>
            </a:endParaRPr>
          </a:p>
          <a:p>
            <a:pPr>
              <a:spcBef>
                <a:spcPct val="50000"/>
              </a:spcBef>
              <a:buFont typeface="Wingdings" pitchFamily="2" charset="2"/>
              <a:buChar char="Ø"/>
            </a:pPr>
            <a:endParaRPr lang="zh-CN" altLang="en-US" sz="2400" b="1" dirty="0">
              <a:latin typeface="微软雅黑" pitchFamily="34" charset="-122"/>
              <a:ea typeface="微软雅黑" pitchFamily="34" charset="-122"/>
            </a:endParaRPr>
          </a:p>
          <a:p>
            <a:pPr>
              <a:spcBef>
                <a:spcPct val="50000"/>
              </a:spcBef>
              <a:buFont typeface="Wingdings" pitchFamily="2" charset="2"/>
              <a:buChar char="Ø"/>
            </a:pPr>
            <a:r>
              <a:rPr lang="zh-CN" altLang="en-US" sz="2400" b="1" dirty="0">
                <a:latin typeface="微软雅黑" pitchFamily="34" charset="-122"/>
                <a:ea typeface="微软雅黑" pitchFamily="34" charset="-122"/>
              </a:rPr>
              <a:t>事后控制方式</a:t>
            </a:r>
          </a:p>
        </p:txBody>
      </p:sp>
      <p:sp>
        <p:nvSpPr>
          <p:cNvPr id="18" name="Text Box 7"/>
          <p:cNvSpPr txBox="1">
            <a:spLocks noChangeArrowheads="1"/>
          </p:cNvSpPr>
          <p:nvPr/>
        </p:nvSpPr>
        <p:spPr bwMode="auto">
          <a:xfrm>
            <a:off x="539552" y="1988840"/>
            <a:ext cx="7128792" cy="400110"/>
          </a:xfrm>
          <a:prstGeom prst="rect">
            <a:avLst/>
          </a:prstGeom>
          <a:noFill/>
          <a:ln w="9525">
            <a:noFill/>
            <a:miter lim="800000"/>
            <a:headEnd/>
            <a:tailEnd/>
          </a:ln>
          <a:effectLst/>
        </p:spPr>
        <p:txBody>
          <a:bodyPr wrap="square">
            <a:spAutoFit/>
          </a:bodyPr>
          <a:lstStyle/>
          <a:p>
            <a:pPr>
              <a:spcBef>
                <a:spcPct val="50000"/>
              </a:spcBef>
            </a:pPr>
            <a:r>
              <a:rPr lang="zh-CN" altLang="en-US" sz="2000" dirty="0">
                <a:latin typeface="微软雅黑" pitchFamily="34" charset="-122"/>
                <a:ea typeface="微软雅黑" pitchFamily="34" charset="-122"/>
              </a:rPr>
              <a:t>利用前馈经验实施控制，重点放在事前计划与决策</a:t>
            </a:r>
          </a:p>
        </p:txBody>
      </p:sp>
      <p:sp>
        <p:nvSpPr>
          <p:cNvPr id="19" name="Text Box 8"/>
          <p:cNvSpPr txBox="1">
            <a:spLocks noChangeArrowheads="1"/>
          </p:cNvSpPr>
          <p:nvPr/>
        </p:nvSpPr>
        <p:spPr bwMode="auto">
          <a:xfrm>
            <a:off x="539552" y="3068963"/>
            <a:ext cx="8208912" cy="2092881"/>
          </a:xfrm>
          <a:prstGeom prst="rect">
            <a:avLst/>
          </a:prstGeom>
          <a:noFill/>
          <a:ln w="9525">
            <a:noFill/>
            <a:miter lim="800000"/>
            <a:headEnd/>
            <a:tailEnd/>
          </a:ln>
          <a:effectLst/>
        </p:spPr>
        <p:txBody>
          <a:bodyPr wrap="square">
            <a:spAutoFit/>
          </a:bodyPr>
          <a:lstStyle/>
          <a:p>
            <a:pPr>
              <a:lnSpc>
                <a:spcPct val="150000"/>
              </a:lnSpc>
              <a:spcBef>
                <a:spcPct val="50000"/>
              </a:spcBef>
            </a:pPr>
            <a:r>
              <a:rPr lang="zh-CN" altLang="en-US" sz="2000" dirty="0">
                <a:latin typeface="微软雅黑" pitchFamily="34" charset="-122"/>
                <a:ea typeface="微软雅黑" pitchFamily="34" charset="-122"/>
              </a:rPr>
              <a:t>利用反馈经验实施控制，通过作业核算和现场观测获取资询，及时把生产情况进行比较分析，做出纠正偏差的控制措施，不断消除由干扰生产的不良后果，确保计划目标的实现</a:t>
            </a:r>
          </a:p>
          <a:p>
            <a:pPr>
              <a:lnSpc>
                <a:spcPct val="150000"/>
              </a:lnSpc>
              <a:spcBef>
                <a:spcPct val="50000"/>
              </a:spcBef>
            </a:pPr>
            <a:r>
              <a:rPr lang="zh-CN" altLang="en-US" sz="2000" dirty="0">
                <a:latin typeface="微软雅黑" pitchFamily="34" charset="-122"/>
                <a:ea typeface="微软雅黑" pitchFamily="34" charset="-122"/>
              </a:rPr>
              <a:t>事中控制活动是经常性的，每时每刻都在进行之中</a:t>
            </a:r>
          </a:p>
        </p:txBody>
      </p:sp>
      <p:sp>
        <p:nvSpPr>
          <p:cNvPr id="20" name="Text Box 9"/>
          <p:cNvSpPr txBox="1">
            <a:spLocks noChangeArrowheads="1"/>
          </p:cNvSpPr>
          <p:nvPr/>
        </p:nvSpPr>
        <p:spPr bwMode="auto">
          <a:xfrm>
            <a:off x="539552" y="5805264"/>
            <a:ext cx="7632848" cy="400110"/>
          </a:xfrm>
          <a:prstGeom prst="rect">
            <a:avLst/>
          </a:prstGeom>
          <a:noFill/>
          <a:ln w="9525">
            <a:noFill/>
            <a:miter lim="800000"/>
            <a:headEnd/>
            <a:tailEnd/>
          </a:ln>
          <a:effectLst/>
        </p:spPr>
        <p:txBody>
          <a:bodyPr wrap="square">
            <a:spAutoFit/>
          </a:bodyPr>
          <a:lstStyle/>
          <a:p>
            <a:pPr>
              <a:spcBef>
                <a:spcPct val="50000"/>
              </a:spcBef>
            </a:pPr>
            <a:r>
              <a:rPr lang="zh-CN" altLang="en-US" sz="2000" dirty="0">
                <a:latin typeface="微软雅黑" pitchFamily="34" charset="-122"/>
                <a:ea typeface="微软雅黑" pitchFamily="34" charset="-122"/>
              </a:rPr>
              <a:t>利用反馈经验实施控制的，控制的重点是今后的生产活动</a:t>
            </a:r>
          </a:p>
        </p:txBody>
      </p:sp>
      <p:sp>
        <p:nvSpPr>
          <p:cNvPr id="21" name="Rectangle 4"/>
          <p:cNvSpPr>
            <a:spLocks noChangeArrowheads="1"/>
          </p:cNvSpPr>
          <p:nvPr/>
        </p:nvSpPr>
        <p:spPr bwMode="auto">
          <a:xfrm>
            <a:off x="1403573" y="332656"/>
            <a:ext cx="6192837" cy="576064"/>
          </a:xfrm>
          <a:prstGeom prst="rect">
            <a:avLst/>
          </a:prstGeom>
          <a:noFill/>
          <a:ln w="9525">
            <a:noFill/>
            <a:miter lim="800000"/>
            <a:headEnd/>
            <a:tailEnd/>
          </a:ln>
          <a:effectLst/>
        </p:spPr>
        <p:txBody>
          <a:bodyPr anchor="ctr"/>
          <a:lstStyle/>
          <a:p>
            <a:pPr algn="ctr"/>
            <a:r>
              <a:rPr lang="zh-CN" altLang="en-US" sz="3200" b="1" dirty="0">
                <a:solidFill>
                  <a:srgbClr val="FF0000"/>
                </a:solidFill>
                <a:latin typeface="微软雅黑" pitchFamily="34" charset="-122"/>
                <a:ea typeface="微软雅黑" pitchFamily="34" charset="-122"/>
              </a:rPr>
              <a:t>生产计划与进度控制</a:t>
            </a:r>
            <a:endParaRPr lang="zh-CN" altLang="en-US" sz="1600" b="1" dirty="0">
              <a:solidFill>
                <a:srgbClr val="FF0000"/>
              </a:solidFill>
              <a:latin typeface="微软雅黑" pitchFamily="34" charset="-122"/>
              <a:ea typeface="微软雅黑"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linds(horizontal)">
                                      <p:cBhvr>
                                        <p:cTn id="7" dur="500"/>
                                        <p:tgtEl>
                                          <p:spTgt spid="17">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linds(horizontal)">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7">
                                            <p:txEl>
                                              <p:pRg st="2" end="2"/>
                                            </p:txEl>
                                          </p:spTgt>
                                        </p:tgtEl>
                                        <p:attrNameLst>
                                          <p:attrName>style.visibility</p:attrName>
                                        </p:attrNameLst>
                                      </p:cBhvr>
                                      <p:to>
                                        <p:strVal val="visible"/>
                                      </p:to>
                                    </p:set>
                                    <p:animEffect transition="in" filter="blinds(horizontal)">
                                      <p:cBhvr>
                                        <p:cTn id="16" dur="500"/>
                                        <p:tgtEl>
                                          <p:spTgt spid="17">
                                            <p:txEl>
                                              <p:pRg st="2" end="2"/>
                                            </p:txEl>
                                          </p:spTgt>
                                        </p:tgtEl>
                                      </p:cBhvr>
                                    </p:animEffect>
                                  </p:childTnLst>
                                </p:cTn>
                              </p:par>
                            </p:childTnLst>
                          </p:cTn>
                        </p:par>
                        <p:par>
                          <p:cTn id="17" fill="hold">
                            <p:stCondLst>
                              <p:cond delay="500"/>
                            </p:stCondLst>
                            <p:childTnLst>
                              <p:par>
                                <p:cTn id="18" presetID="3" presetClass="entr" presetSubtype="10" fill="hold" nodeType="afterEffect">
                                  <p:stCondLst>
                                    <p:cond delay="0"/>
                                  </p:stCondLst>
                                  <p:childTnLst>
                                    <p:set>
                                      <p:cBhvr>
                                        <p:cTn id="19" dur="1" fill="hold">
                                          <p:stCondLst>
                                            <p:cond delay="0"/>
                                          </p:stCondLst>
                                        </p:cTn>
                                        <p:tgtEl>
                                          <p:spTgt spid="19">
                                            <p:txEl>
                                              <p:pRg st="0" end="0"/>
                                            </p:txEl>
                                          </p:spTgt>
                                        </p:tgtEl>
                                        <p:attrNameLst>
                                          <p:attrName>style.visibility</p:attrName>
                                        </p:attrNameLst>
                                      </p:cBhvr>
                                      <p:to>
                                        <p:strVal val="visible"/>
                                      </p:to>
                                    </p:set>
                                    <p:animEffect transition="in" filter="blinds(horizontal)">
                                      <p:cBhvr>
                                        <p:cTn id="20" dur="500"/>
                                        <p:tgtEl>
                                          <p:spTgt spid="19">
                                            <p:txEl>
                                              <p:pRg st="0" end="0"/>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19">
                                            <p:txEl>
                                              <p:pRg st="1" end="1"/>
                                            </p:txEl>
                                          </p:spTgt>
                                        </p:tgtEl>
                                        <p:attrNameLst>
                                          <p:attrName>style.visibility</p:attrName>
                                        </p:attrNameLst>
                                      </p:cBhvr>
                                      <p:to>
                                        <p:strVal val="visible"/>
                                      </p:to>
                                    </p:set>
                                    <p:animEffect transition="in" filter="blinds(horizontal)">
                                      <p:cBhvr>
                                        <p:cTn id="23" dur="500"/>
                                        <p:tgtEl>
                                          <p:spTgt spid="1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7">
                                            <p:txEl>
                                              <p:pRg st="7" end="7"/>
                                            </p:txEl>
                                          </p:spTgt>
                                        </p:tgtEl>
                                        <p:attrNameLst>
                                          <p:attrName>style.visibility</p:attrName>
                                        </p:attrNameLst>
                                      </p:cBhvr>
                                      <p:to>
                                        <p:strVal val="visible"/>
                                      </p:to>
                                    </p:set>
                                    <p:animEffect transition="in" filter="blinds(horizontal)">
                                      <p:cBhvr>
                                        <p:cTn id="28" dur="500"/>
                                        <p:tgtEl>
                                          <p:spTgt spid="17">
                                            <p:txEl>
                                              <p:pRg st="7" end="7"/>
                                            </p:txEl>
                                          </p:spTgt>
                                        </p:tgtEl>
                                      </p:cBhvr>
                                    </p:animEffect>
                                  </p:childTnLst>
                                </p:cTn>
                              </p:par>
                            </p:childTnLst>
                          </p:cTn>
                        </p:par>
                        <p:par>
                          <p:cTn id="29" fill="hold">
                            <p:stCondLst>
                              <p:cond delay="500"/>
                            </p:stCondLst>
                            <p:childTnLst>
                              <p:par>
                                <p:cTn id="30" presetID="3" presetClass="entr" presetSubtype="1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linds(horizontal)">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23601" y="446424"/>
            <a:ext cx="8424863" cy="576287"/>
          </a:xfrm>
        </p:spPr>
        <p:txBody>
          <a:bodyPr/>
          <a:lstStyle/>
          <a:p>
            <a:pPr algn="ctr"/>
            <a:r>
              <a:rPr lang="zh-CN" sz="3200" b="1" i="0" dirty="0" smtClean="0">
                <a:solidFill>
                  <a:srgbClr val="FF0000"/>
                </a:solidFill>
              </a:rPr>
              <a:t>进度</a:t>
            </a:r>
            <a:r>
              <a:rPr lang="zh-CN" altLang="en-US" sz="3200" b="1" i="0" dirty="0" smtClean="0">
                <a:solidFill>
                  <a:srgbClr val="FF0000"/>
                </a:solidFill>
              </a:rPr>
              <a:t>控制的</a:t>
            </a:r>
            <a:r>
              <a:rPr lang="zh-CN" sz="3200" b="1" i="0" dirty="0" smtClean="0">
                <a:solidFill>
                  <a:srgbClr val="FF0000"/>
                </a:solidFill>
              </a:rPr>
              <a:t>定位</a:t>
            </a:r>
            <a:endParaRPr lang="zh-CN" sz="3200" b="1" i="0" dirty="0">
              <a:solidFill>
                <a:srgbClr val="FF0000"/>
              </a:solidFill>
            </a:endParaRPr>
          </a:p>
        </p:txBody>
      </p:sp>
      <p:sp>
        <p:nvSpPr>
          <p:cNvPr id="93187" name="Rectangle 3"/>
          <p:cNvSpPr>
            <a:spLocks noGrp="1" noChangeArrowheads="1"/>
          </p:cNvSpPr>
          <p:nvPr>
            <p:ph idx="1"/>
          </p:nvPr>
        </p:nvSpPr>
        <p:spPr>
          <a:xfrm>
            <a:off x="395536" y="1268760"/>
            <a:ext cx="8352928" cy="2448272"/>
          </a:xfrm>
        </p:spPr>
        <p:txBody>
          <a:bodyPr/>
          <a:lstStyle/>
          <a:p>
            <a:pPr>
              <a:lnSpc>
                <a:spcPct val="150000"/>
              </a:lnSpc>
              <a:buFont typeface="Wingdings" pitchFamily="2" charset="2"/>
              <a:buNone/>
            </a:pPr>
            <a:r>
              <a:rPr lang="en-US" sz="2400" b="1" dirty="0">
                <a:latin typeface="+mn-ea"/>
              </a:rPr>
              <a:t>1. </a:t>
            </a:r>
            <a:r>
              <a:rPr lang="zh-CN" altLang="en-US" sz="2400" b="1" dirty="0">
                <a:latin typeface="+mn-ea"/>
              </a:rPr>
              <a:t>确认生产作业计划的差异 </a:t>
            </a:r>
            <a:r>
              <a:rPr lang="en-US" sz="2400" b="1" dirty="0">
                <a:latin typeface="+mn-ea"/>
              </a:rPr>
              <a:t>, </a:t>
            </a:r>
            <a:r>
              <a:rPr lang="zh-CN" altLang="en-US" sz="2400" b="1" dirty="0">
                <a:latin typeface="+mn-ea"/>
              </a:rPr>
              <a:t>进行调整</a:t>
            </a:r>
            <a:r>
              <a:rPr lang="en-US" sz="2400" b="1" dirty="0">
                <a:latin typeface="+mn-ea"/>
              </a:rPr>
              <a:t>.</a:t>
            </a:r>
          </a:p>
          <a:p>
            <a:pPr>
              <a:lnSpc>
                <a:spcPct val="150000"/>
              </a:lnSpc>
              <a:buFont typeface="Wingdings" pitchFamily="2" charset="2"/>
              <a:buNone/>
            </a:pPr>
            <a:r>
              <a:rPr lang="en-US" sz="2400" b="1" dirty="0">
                <a:latin typeface="+mn-ea"/>
              </a:rPr>
              <a:t>2. </a:t>
            </a:r>
            <a:r>
              <a:rPr lang="zh-CN" altLang="en-US" sz="2400" b="1" dirty="0">
                <a:latin typeface="+mn-ea"/>
              </a:rPr>
              <a:t>发掘生产作业中计划与实际的差异 </a:t>
            </a:r>
            <a:r>
              <a:rPr lang="en-US" sz="2400" b="1" dirty="0">
                <a:latin typeface="+mn-ea"/>
              </a:rPr>
              <a:t>,  </a:t>
            </a:r>
            <a:r>
              <a:rPr lang="zh-CN" altLang="en-US" sz="2400" b="1" dirty="0">
                <a:latin typeface="+mn-ea"/>
              </a:rPr>
              <a:t>显示出来 </a:t>
            </a:r>
            <a:r>
              <a:rPr lang="en-US" sz="2400" b="1" dirty="0">
                <a:latin typeface="+mn-ea"/>
              </a:rPr>
              <a:t>, </a:t>
            </a:r>
            <a:r>
              <a:rPr lang="zh-CN" altLang="en-US" sz="2400" b="1" dirty="0">
                <a:latin typeface="+mn-ea"/>
              </a:rPr>
              <a:t>迫使及早找出弥补对策 </a:t>
            </a:r>
            <a:r>
              <a:rPr lang="en-US" sz="2400" b="1" dirty="0">
                <a:latin typeface="+mn-ea"/>
              </a:rPr>
              <a:t>,  </a:t>
            </a:r>
            <a:r>
              <a:rPr lang="zh-CN" altLang="en-US" sz="2400" b="1" dirty="0">
                <a:latin typeface="+mn-ea"/>
              </a:rPr>
              <a:t>以免届时延误交期</a:t>
            </a:r>
            <a:r>
              <a:rPr lang="en-US" sz="2400" b="1" dirty="0">
                <a:latin typeface="+mn-ea"/>
              </a:rPr>
              <a:t>.</a:t>
            </a:r>
          </a:p>
          <a:p>
            <a:pPr>
              <a:lnSpc>
                <a:spcPct val="150000"/>
              </a:lnSpc>
              <a:buFont typeface="Wingdings" pitchFamily="2" charset="2"/>
              <a:buNone/>
            </a:pPr>
            <a:r>
              <a:rPr lang="en-US" sz="2400" b="1" dirty="0">
                <a:latin typeface="+mn-ea"/>
              </a:rPr>
              <a:t>3. </a:t>
            </a:r>
            <a:r>
              <a:rPr lang="zh-CN" altLang="en-US" sz="2400" b="1" dirty="0">
                <a:latin typeface="+mn-ea"/>
              </a:rPr>
              <a:t>与绩效管理结合 </a:t>
            </a:r>
            <a:r>
              <a:rPr lang="en-US" sz="2400" b="1" dirty="0">
                <a:latin typeface="+mn-ea"/>
              </a:rPr>
              <a:t>, </a:t>
            </a:r>
            <a:r>
              <a:rPr lang="zh-CN" altLang="en-US" sz="2400" b="1" dirty="0">
                <a:latin typeface="+mn-ea"/>
              </a:rPr>
              <a:t>作奖惩考核工具</a:t>
            </a:r>
            <a:r>
              <a:rPr lang="en-US" sz="2400" b="1" dirty="0">
                <a:latin typeface="+mn-ea"/>
              </a:rPr>
              <a:t>.</a:t>
            </a:r>
            <a:endParaRPr lang="zh-CN" altLang="en-US" sz="2400" b="1" dirty="0">
              <a:latin typeface="+mn-ea"/>
            </a:endParaRPr>
          </a:p>
        </p:txBody>
      </p:sp>
      <p:sp>
        <p:nvSpPr>
          <p:cNvPr id="6" name="灯片编号占位符 5"/>
          <p:cNvSpPr>
            <a:spLocks noGrp="1"/>
          </p:cNvSpPr>
          <p:nvPr>
            <p:ph type="sldNum" sz="quarter" idx="4"/>
          </p:nvPr>
        </p:nvSpPr>
        <p:spPr/>
        <p:txBody>
          <a:bodyPr/>
          <a:lstStyle/>
          <a:p>
            <a:fld id="{74183160-151F-47D2-B3B0-B84D410E97EA}" type="slidenum">
              <a:rPr lang="en-US" altLang="zh-CN"/>
              <a:pPr/>
              <a:t>65</a:t>
            </a:fld>
            <a:endParaRPr lang="en-US"/>
          </a:p>
        </p:txBody>
      </p:sp>
      <p:sp>
        <p:nvSpPr>
          <p:cNvPr id="5" name="Rectangle 3"/>
          <p:cNvSpPr txBox="1">
            <a:spLocks noChangeArrowheads="1"/>
          </p:cNvSpPr>
          <p:nvPr/>
        </p:nvSpPr>
        <p:spPr bwMode="auto">
          <a:xfrm>
            <a:off x="467545" y="3573016"/>
            <a:ext cx="3600400" cy="2664296"/>
          </a:xfrm>
          <a:prstGeom prst="rect">
            <a:avLst/>
          </a:prstGeom>
          <a:noFill/>
          <a:ln w="9525">
            <a:noFill/>
            <a:miter lim="800000"/>
            <a:headEnd/>
            <a:tailEnd/>
          </a:ln>
        </p:spPr>
        <p:txBody>
          <a:bodyPr vert="horz" wrap="square" lIns="91427" tIns="45712" rIns="91427" bIns="45712" numCol="1" anchor="t" anchorCtr="0" compatLnSpc="1">
            <a:prstTxWarp prst="textNoShape">
              <a:avLst/>
            </a:prstTxWarp>
          </a:bodyPr>
          <a:lstStyle/>
          <a:p>
            <a:pPr marL="342891" indent="-342891" fontAlgn="base">
              <a:lnSpc>
                <a:spcPct val="150000"/>
              </a:lnSpc>
              <a:spcBef>
                <a:spcPct val="20000"/>
              </a:spcBef>
              <a:spcAft>
                <a:spcPct val="0"/>
              </a:spcAft>
              <a:defRPr/>
            </a:pPr>
            <a:r>
              <a:rPr lang="zh-CN" altLang="en-US" sz="2400" b="1" kern="0" dirty="0">
                <a:solidFill>
                  <a:srgbClr val="FF0000"/>
                </a:solidFill>
                <a:latin typeface="微软雅黑" pitchFamily="34" charset="-122"/>
                <a:ea typeface="微软雅黑" pitchFamily="34" charset="-122"/>
              </a:rPr>
              <a:t>关键点</a:t>
            </a:r>
          </a:p>
          <a:p>
            <a:pPr marL="342891" indent="-342891" fontAlgn="base">
              <a:lnSpc>
                <a:spcPct val="150000"/>
              </a:lnSpc>
              <a:spcBef>
                <a:spcPct val="20000"/>
              </a:spcBef>
              <a:spcAft>
                <a:spcPct val="0"/>
              </a:spcAft>
              <a:buFont typeface="Wingdings" pitchFamily="2" charset="2"/>
              <a:buChar char="Ø"/>
              <a:defRPr/>
            </a:pPr>
            <a:r>
              <a:rPr lang="zh-CN" altLang="en-US" sz="2000" b="1" kern="0" dirty="0">
                <a:latin typeface="微软雅黑" pitchFamily="34" charset="-122"/>
                <a:ea typeface="微软雅黑" pitchFamily="34" charset="-122"/>
              </a:rPr>
              <a:t>应开始 </a:t>
            </a:r>
            <a:r>
              <a:rPr lang="en-US" sz="2000" b="1" kern="0" dirty="0">
                <a:latin typeface="微软雅黑" pitchFamily="34" charset="-122"/>
                <a:ea typeface="微软雅黑" pitchFamily="34" charset="-122"/>
              </a:rPr>
              <a:t>/ </a:t>
            </a:r>
            <a:r>
              <a:rPr lang="zh-CN" altLang="en-US" sz="2000" b="1" kern="0" dirty="0">
                <a:latin typeface="微软雅黑" pitchFamily="34" charset="-122"/>
                <a:ea typeface="微软雅黑" pitchFamily="34" charset="-122"/>
              </a:rPr>
              <a:t>未开始</a:t>
            </a:r>
          </a:p>
          <a:p>
            <a:pPr marL="342891" indent="-342891" fontAlgn="base">
              <a:lnSpc>
                <a:spcPct val="150000"/>
              </a:lnSpc>
              <a:spcBef>
                <a:spcPct val="20000"/>
              </a:spcBef>
              <a:spcAft>
                <a:spcPct val="0"/>
              </a:spcAft>
              <a:buFont typeface="Wingdings" pitchFamily="2" charset="2"/>
              <a:buChar char="Ø"/>
              <a:defRPr/>
            </a:pPr>
            <a:r>
              <a:rPr lang="zh-CN" altLang="en-US" sz="2000" b="1" kern="0" dirty="0">
                <a:latin typeface="微软雅黑" pitchFamily="34" charset="-122"/>
                <a:ea typeface="微软雅黑" pitchFamily="34" charset="-122"/>
              </a:rPr>
              <a:t>应完成 </a:t>
            </a:r>
            <a:r>
              <a:rPr lang="en-US" sz="2000" b="1" kern="0" dirty="0">
                <a:latin typeface="微软雅黑" pitchFamily="34" charset="-122"/>
                <a:ea typeface="微软雅黑" pitchFamily="34" charset="-122"/>
              </a:rPr>
              <a:t>/ </a:t>
            </a:r>
            <a:r>
              <a:rPr lang="zh-CN" altLang="en-US" sz="2000" b="1" kern="0" dirty="0">
                <a:latin typeface="微软雅黑" pitchFamily="34" charset="-122"/>
                <a:ea typeface="微软雅黑" pitchFamily="34" charset="-122"/>
              </a:rPr>
              <a:t>未完成</a:t>
            </a:r>
          </a:p>
          <a:p>
            <a:pPr marL="342891" indent="-342891" fontAlgn="base">
              <a:lnSpc>
                <a:spcPct val="150000"/>
              </a:lnSpc>
              <a:spcBef>
                <a:spcPct val="20000"/>
              </a:spcBef>
              <a:spcAft>
                <a:spcPct val="0"/>
              </a:spcAft>
              <a:buFont typeface="Wingdings" pitchFamily="2" charset="2"/>
              <a:buChar char="Ø"/>
              <a:defRPr/>
            </a:pPr>
            <a:r>
              <a:rPr lang="zh-CN" altLang="en-US" sz="2000" b="1" kern="0" dirty="0">
                <a:latin typeface="微软雅黑" pitchFamily="34" charset="-122"/>
                <a:ea typeface="微软雅黑" pitchFamily="34" charset="-122"/>
              </a:rPr>
              <a:t>当日完成量异状</a:t>
            </a:r>
          </a:p>
          <a:p>
            <a:pPr marL="342891" indent="-342891" fontAlgn="base">
              <a:lnSpc>
                <a:spcPct val="150000"/>
              </a:lnSpc>
              <a:spcBef>
                <a:spcPct val="20000"/>
              </a:spcBef>
              <a:spcAft>
                <a:spcPct val="0"/>
              </a:spcAft>
              <a:buFont typeface="Wingdings" pitchFamily="2" charset="2"/>
              <a:buChar char="Ø"/>
              <a:defRPr/>
            </a:pPr>
            <a:r>
              <a:rPr lang="zh-CN" altLang="en-US" sz="2000" b="1" kern="0" dirty="0">
                <a:latin typeface="微软雅黑" pitchFamily="34" charset="-122"/>
                <a:ea typeface="微软雅黑" pitchFamily="34" charset="-122"/>
              </a:rPr>
              <a:t>累计完成量异状</a:t>
            </a:r>
          </a:p>
        </p:txBody>
      </p:sp>
      <p:sp>
        <p:nvSpPr>
          <p:cNvPr id="7" name="矩形 6"/>
          <p:cNvSpPr/>
          <p:nvPr/>
        </p:nvSpPr>
        <p:spPr>
          <a:xfrm>
            <a:off x="5508104" y="3573019"/>
            <a:ext cx="2808312" cy="2739211"/>
          </a:xfrm>
          <a:prstGeom prst="rect">
            <a:avLst/>
          </a:prstGeom>
        </p:spPr>
        <p:txBody>
          <a:bodyPr wrap="square">
            <a:spAutoFit/>
          </a:bodyPr>
          <a:lstStyle/>
          <a:p>
            <a:pPr marL="342891" indent="-342891" fontAlgn="base">
              <a:lnSpc>
                <a:spcPct val="150000"/>
              </a:lnSpc>
              <a:spcBef>
                <a:spcPct val="20000"/>
              </a:spcBef>
              <a:spcAft>
                <a:spcPct val="0"/>
              </a:spcAft>
              <a:defRPr/>
            </a:pPr>
            <a:r>
              <a:rPr lang="zh-CN" altLang="zh-CN" sz="2400" b="1" kern="0" dirty="0">
                <a:solidFill>
                  <a:srgbClr val="FF0000"/>
                </a:solidFill>
                <a:latin typeface="微软雅黑" pitchFamily="34" charset="-122"/>
                <a:ea typeface="微软雅黑" pitchFamily="34" charset="-122"/>
              </a:rPr>
              <a:t>管理要点字段</a:t>
            </a:r>
          </a:p>
          <a:p>
            <a:pPr marL="342891" indent="-342891" fontAlgn="base">
              <a:lnSpc>
                <a:spcPct val="150000"/>
              </a:lnSpc>
              <a:spcBef>
                <a:spcPct val="20000"/>
              </a:spcBef>
              <a:spcAft>
                <a:spcPct val="0"/>
              </a:spcAft>
              <a:buFont typeface="Wingdings" pitchFamily="2" charset="2"/>
              <a:buChar char="Ø"/>
              <a:defRPr/>
            </a:pPr>
            <a:r>
              <a:rPr lang="zh-CN" altLang="zh-CN" sz="2000" b="1" kern="0" dirty="0">
                <a:latin typeface="微软雅黑" pitchFamily="34" charset="-122"/>
                <a:ea typeface="微软雅黑" pitchFamily="34" charset="-122"/>
              </a:rPr>
              <a:t>计划量</a:t>
            </a:r>
          </a:p>
          <a:p>
            <a:pPr marL="342891" indent="-342891" fontAlgn="base">
              <a:lnSpc>
                <a:spcPct val="150000"/>
              </a:lnSpc>
              <a:spcBef>
                <a:spcPct val="20000"/>
              </a:spcBef>
              <a:spcAft>
                <a:spcPct val="0"/>
              </a:spcAft>
              <a:buFont typeface="Wingdings" pitchFamily="2" charset="2"/>
              <a:buChar char="Ø"/>
              <a:defRPr/>
            </a:pPr>
            <a:r>
              <a:rPr lang="zh-CN" altLang="zh-CN" sz="2000" b="1" kern="0" dirty="0">
                <a:latin typeface="微软雅黑" pitchFamily="34" charset="-122"/>
                <a:ea typeface="微软雅黑" pitchFamily="34" charset="-122"/>
              </a:rPr>
              <a:t>实绩量</a:t>
            </a:r>
          </a:p>
          <a:p>
            <a:pPr marL="342891" indent="-342891" fontAlgn="base">
              <a:lnSpc>
                <a:spcPct val="150000"/>
              </a:lnSpc>
              <a:spcBef>
                <a:spcPct val="20000"/>
              </a:spcBef>
              <a:spcAft>
                <a:spcPct val="0"/>
              </a:spcAft>
              <a:buFont typeface="Wingdings" pitchFamily="2" charset="2"/>
              <a:buChar char="Ø"/>
              <a:defRPr/>
            </a:pPr>
            <a:r>
              <a:rPr lang="zh-CN" altLang="zh-CN" sz="2000" b="1" kern="0" dirty="0">
                <a:latin typeface="微软雅黑" pitchFamily="34" charset="-122"/>
                <a:ea typeface="微软雅黑" pitchFamily="34" charset="-122"/>
              </a:rPr>
              <a:t>差异量</a:t>
            </a:r>
          </a:p>
          <a:p>
            <a:pPr marL="342891" indent="-342891" fontAlgn="base">
              <a:lnSpc>
                <a:spcPct val="150000"/>
              </a:lnSpc>
              <a:spcBef>
                <a:spcPct val="20000"/>
              </a:spcBef>
              <a:spcAft>
                <a:spcPct val="0"/>
              </a:spcAft>
              <a:buFont typeface="Wingdings" pitchFamily="2" charset="2"/>
              <a:buChar char="Ø"/>
              <a:defRPr/>
            </a:pPr>
            <a:r>
              <a:rPr lang="zh-CN" altLang="zh-CN" sz="2000" b="1" kern="0" dirty="0">
                <a:latin typeface="微软雅黑" pitchFamily="34" charset="-122"/>
                <a:ea typeface="微软雅黑" pitchFamily="34" charset="-122"/>
              </a:rPr>
              <a:t>对策措施</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Effect transition="in" filter="blinds(horizontal)">
                                      <p:cBhvr>
                                        <p:cTn id="7" dur="500"/>
                                        <p:tgtEl>
                                          <p:spTgt spid="93187">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93187">
                                            <p:txEl>
                                              <p:pRg st="1" end="1"/>
                                            </p:txEl>
                                          </p:spTgt>
                                        </p:tgtEl>
                                        <p:attrNameLst>
                                          <p:attrName>style.visibility</p:attrName>
                                        </p:attrNameLst>
                                      </p:cBhvr>
                                      <p:to>
                                        <p:strVal val="visible"/>
                                      </p:to>
                                    </p:set>
                                    <p:animEffect transition="in" filter="blinds(horizontal)">
                                      <p:cBhvr>
                                        <p:cTn id="11" dur="1000"/>
                                        <p:tgtEl>
                                          <p:spTgt spid="93187">
                                            <p:txEl>
                                              <p:pRg st="1" end="1"/>
                                            </p:txEl>
                                          </p:spTgt>
                                        </p:tgtEl>
                                      </p:cBhvr>
                                    </p:animEffect>
                                  </p:childTnLst>
                                </p:cTn>
                              </p:par>
                            </p:childTnLst>
                          </p:cTn>
                        </p:par>
                        <p:par>
                          <p:cTn id="12" fill="hold">
                            <p:stCondLst>
                              <p:cond delay="1500"/>
                            </p:stCondLst>
                            <p:childTnLst>
                              <p:par>
                                <p:cTn id="13" presetID="3" presetClass="entr" presetSubtype="10" fill="hold" nodeType="afterEffect">
                                  <p:stCondLst>
                                    <p:cond delay="0"/>
                                  </p:stCondLst>
                                  <p:childTnLst>
                                    <p:set>
                                      <p:cBhvr>
                                        <p:cTn id="14" dur="1" fill="hold">
                                          <p:stCondLst>
                                            <p:cond delay="0"/>
                                          </p:stCondLst>
                                        </p:cTn>
                                        <p:tgtEl>
                                          <p:spTgt spid="93187">
                                            <p:txEl>
                                              <p:pRg st="2" end="2"/>
                                            </p:txEl>
                                          </p:spTgt>
                                        </p:tgtEl>
                                        <p:attrNameLst>
                                          <p:attrName>style.visibility</p:attrName>
                                        </p:attrNameLst>
                                      </p:cBhvr>
                                      <p:to>
                                        <p:strVal val="visible"/>
                                      </p:to>
                                    </p:set>
                                    <p:animEffect transition="in" filter="blinds(horizontal)">
                                      <p:cBhvr>
                                        <p:cTn id="15" dur="1000"/>
                                        <p:tgtEl>
                                          <p:spTgt spid="9318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3586" name="Rectangle 2"/>
          <p:cNvSpPr>
            <a:spLocks noGrp="1" noChangeArrowheads="1"/>
          </p:cNvSpPr>
          <p:nvPr>
            <p:ph type="title"/>
          </p:nvPr>
        </p:nvSpPr>
        <p:spPr>
          <a:xfrm>
            <a:off x="692224" y="431776"/>
            <a:ext cx="7772400" cy="598512"/>
          </a:xfrm>
        </p:spPr>
        <p:txBody>
          <a:bodyPr/>
          <a:lstStyle/>
          <a:p>
            <a:pPr algn="ctr"/>
            <a:r>
              <a:rPr lang="zh-CN" altLang="en-US" sz="3200" b="1" dirty="0">
                <a:solidFill>
                  <a:srgbClr val="FF0000"/>
                </a:solidFill>
              </a:rPr>
              <a:t>进度控制</a:t>
            </a:r>
            <a:r>
              <a:rPr lang="zh-CN" altLang="en-US" sz="3200" b="1" dirty="0" smtClean="0">
                <a:solidFill>
                  <a:srgbClr val="FF0000"/>
                </a:solidFill>
              </a:rPr>
              <a:t>方法</a:t>
            </a:r>
            <a:endParaRPr lang="zh-CN" altLang="en-US" sz="3600" dirty="0">
              <a:solidFill>
                <a:srgbClr val="FF0000"/>
              </a:solidFill>
            </a:endParaRPr>
          </a:p>
        </p:txBody>
      </p:sp>
      <p:sp>
        <p:nvSpPr>
          <p:cNvPr id="2243587" name="Rectangle 3"/>
          <p:cNvSpPr>
            <a:spLocks noGrp="1" noChangeArrowheads="1"/>
          </p:cNvSpPr>
          <p:nvPr>
            <p:ph idx="1"/>
          </p:nvPr>
        </p:nvSpPr>
        <p:spPr>
          <a:xfrm>
            <a:off x="395536" y="1628800"/>
            <a:ext cx="4648200" cy="3960440"/>
          </a:xfrm>
        </p:spPr>
        <p:txBody>
          <a:bodyPr/>
          <a:lstStyle/>
          <a:p>
            <a:pPr algn="just">
              <a:lnSpc>
                <a:spcPct val="150000"/>
              </a:lnSpc>
              <a:buFont typeface="Wingdings" panose="05000000000000000000" pitchFamily="2" charset="2"/>
              <a:buChar char="Ø"/>
            </a:pPr>
            <a:r>
              <a:rPr lang="zh-CN" altLang="en-US" sz="2400" b="1" dirty="0"/>
              <a:t>现场观察</a:t>
            </a:r>
          </a:p>
          <a:p>
            <a:pPr algn="just">
              <a:lnSpc>
                <a:spcPct val="150000"/>
              </a:lnSpc>
              <a:buFont typeface="Wingdings" panose="05000000000000000000" pitchFamily="2" charset="2"/>
              <a:buChar char="Ø"/>
            </a:pPr>
            <a:r>
              <a:rPr lang="zh-CN" altLang="en-US" sz="2400" b="1" dirty="0"/>
              <a:t>每日作业进度看板</a:t>
            </a:r>
          </a:p>
          <a:p>
            <a:pPr algn="just">
              <a:lnSpc>
                <a:spcPct val="150000"/>
              </a:lnSpc>
              <a:buFont typeface="Wingdings" panose="05000000000000000000" pitchFamily="2" charset="2"/>
              <a:buChar char="Ø"/>
            </a:pPr>
            <a:r>
              <a:rPr lang="zh-CN" altLang="en-US" sz="2400" b="1" dirty="0"/>
              <a:t>甘特图</a:t>
            </a:r>
          </a:p>
          <a:p>
            <a:pPr algn="just">
              <a:lnSpc>
                <a:spcPct val="150000"/>
              </a:lnSpc>
              <a:buFont typeface="Wingdings" panose="05000000000000000000" pitchFamily="2" charset="2"/>
              <a:buChar char="Ø"/>
            </a:pPr>
            <a:r>
              <a:rPr lang="zh-CN" altLang="en-US" sz="2400" b="1" dirty="0"/>
              <a:t>数字式进度表</a:t>
            </a:r>
          </a:p>
          <a:p>
            <a:pPr algn="just">
              <a:lnSpc>
                <a:spcPct val="150000"/>
              </a:lnSpc>
              <a:buFont typeface="Wingdings" panose="05000000000000000000" pitchFamily="2" charset="2"/>
              <a:buChar char="Ø"/>
            </a:pPr>
            <a:r>
              <a:rPr lang="zh-CN" altLang="en-US" sz="2400" b="1" dirty="0"/>
              <a:t>流动数曲线图</a:t>
            </a:r>
          </a:p>
          <a:p>
            <a:pPr algn="just">
              <a:lnSpc>
                <a:spcPct val="150000"/>
              </a:lnSpc>
              <a:buFont typeface="Wingdings" panose="05000000000000000000" pitchFamily="2" charset="2"/>
              <a:buChar char="Ø"/>
            </a:pPr>
            <a:r>
              <a:rPr lang="zh-CN" altLang="en-US" sz="2400" b="1" dirty="0"/>
              <a:t>生产日报表</a:t>
            </a:r>
          </a:p>
        </p:txBody>
      </p:sp>
      <p:sp>
        <p:nvSpPr>
          <p:cNvPr id="5" name="Rectangle 3"/>
          <p:cNvSpPr txBox="1">
            <a:spLocks noChangeArrowheads="1"/>
          </p:cNvSpPr>
          <p:nvPr/>
        </p:nvSpPr>
        <p:spPr bwMode="auto">
          <a:xfrm>
            <a:off x="4845465" y="1628800"/>
            <a:ext cx="3604592" cy="3672408"/>
          </a:xfrm>
          <a:prstGeom prst="rect">
            <a:avLst/>
          </a:prstGeom>
          <a:noFill/>
          <a:ln w="9525">
            <a:noFill/>
            <a:miter lim="800000"/>
            <a:headEnd/>
            <a:tailEnd/>
          </a:ln>
        </p:spPr>
        <p:txBody>
          <a:bodyPr vert="horz" wrap="square" lIns="91427" tIns="45712" rIns="91427" bIns="45712" numCol="1" anchor="t" anchorCtr="0" compatLnSpc="1">
            <a:prstTxWarp prst="textNoShape">
              <a:avLst/>
            </a:prstTxWarp>
          </a:bodyPr>
          <a:lstStyle/>
          <a:p>
            <a:pPr marL="342891" indent="-342891" algn="just" fontAlgn="base">
              <a:lnSpc>
                <a:spcPct val="150000"/>
              </a:lnSpc>
              <a:spcBef>
                <a:spcPct val="20000"/>
              </a:spcBef>
              <a:spcAft>
                <a:spcPct val="0"/>
              </a:spcAft>
              <a:buFont typeface="Wingdings" pitchFamily="2" charset="2"/>
              <a:buChar char="Ø"/>
              <a:defRPr/>
            </a:pPr>
            <a:r>
              <a:rPr lang="zh-CN" altLang="en-US" sz="2400" b="1" kern="0" dirty="0">
                <a:latin typeface="微软雅黑" pitchFamily="34" charset="-122"/>
                <a:ea typeface="微软雅黑" pitchFamily="34" charset="-122"/>
              </a:rPr>
              <a:t>进度跟催箱</a:t>
            </a:r>
          </a:p>
          <a:p>
            <a:pPr marL="342891" indent="-342891" algn="just" fontAlgn="base">
              <a:lnSpc>
                <a:spcPct val="150000"/>
              </a:lnSpc>
              <a:spcBef>
                <a:spcPct val="20000"/>
              </a:spcBef>
              <a:spcAft>
                <a:spcPct val="0"/>
              </a:spcAft>
              <a:buFont typeface="Wingdings" pitchFamily="2" charset="2"/>
              <a:buChar char="Ø"/>
              <a:defRPr/>
            </a:pPr>
            <a:r>
              <a:rPr lang="zh-CN" altLang="en-US" sz="2400" b="1" kern="0" dirty="0">
                <a:latin typeface="微软雅黑" pitchFamily="34" charset="-122"/>
                <a:ea typeface="微软雅黑" pitchFamily="34" charset="-122"/>
              </a:rPr>
              <a:t>目视管理看板</a:t>
            </a:r>
          </a:p>
          <a:p>
            <a:pPr marL="342891" indent="-342891" algn="just" fontAlgn="base">
              <a:lnSpc>
                <a:spcPct val="150000"/>
              </a:lnSpc>
              <a:spcBef>
                <a:spcPct val="20000"/>
              </a:spcBef>
              <a:spcAft>
                <a:spcPct val="0"/>
              </a:spcAft>
              <a:buFont typeface="Wingdings" pitchFamily="2" charset="2"/>
              <a:buChar char="Ø"/>
              <a:defRPr/>
            </a:pPr>
            <a:r>
              <a:rPr lang="zh-CN" altLang="en-US" sz="2400" b="1" kern="0" dirty="0">
                <a:latin typeface="微软雅黑" pitchFamily="34" charset="-122"/>
                <a:ea typeface="微软雅黑" pitchFamily="34" charset="-122"/>
              </a:rPr>
              <a:t>推移图</a:t>
            </a:r>
          </a:p>
          <a:p>
            <a:pPr marL="342891" indent="-342891" algn="just" fontAlgn="base">
              <a:lnSpc>
                <a:spcPct val="150000"/>
              </a:lnSpc>
              <a:spcBef>
                <a:spcPct val="20000"/>
              </a:spcBef>
              <a:spcAft>
                <a:spcPct val="0"/>
              </a:spcAft>
              <a:buFont typeface="Wingdings" pitchFamily="2" charset="2"/>
              <a:buChar char="Ø"/>
              <a:defRPr/>
            </a:pPr>
            <a:r>
              <a:rPr lang="zh-CN" altLang="en-US" sz="2400" b="1" kern="0" dirty="0">
                <a:latin typeface="微软雅黑" pitchFamily="34" charset="-122"/>
                <a:ea typeface="微软雅黑" pitchFamily="34" charset="-122"/>
              </a:rPr>
              <a:t>专案会议</a:t>
            </a:r>
          </a:p>
          <a:p>
            <a:pPr marL="342891" indent="-342891" fontAlgn="base">
              <a:lnSpc>
                <a:spcPct val="150000"/>
              </a:lnSpc>
              <a:spcBef>
                <a:spcPct val="20000"/>
              </a:spcBef>
              <a:spcAft>
                <a:spcPct val="0"/>
              </a:spcAft>
              <a:buFont typeface="Wingdings" pitchFamily="2" charset="2"/>
              <a:buChar char="Ø"/>
              <a:defRPr/>
            </a:pPr>
            <a:r>
              <a:rPr lang="zh-CN" altLang="en-US" sz="2400" b="1" kern="0" dirty="0">
                <a:latin typeface="微软雅黑" pitchFamily="34" charset="-122"/>
                <a:ea typeface="微软雅黑" pitchFamily="34" charset="-122"/>
              </a:rPr>
              <a:t>电脑化 </a:t>
            </a: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43587">
                                            <p:txEl>
                                              <p:pRg st="0" end="0"/>
                                            </p:txEl>
                                          </p:spTgt>
                                        </p:tgtEl>
                                        <p:attrNameLst>
                                          <p:attrName>style.visibility</p:attrName>
                                        </p:attrNameLst>
                                      </p:cBhvr>
                                      <p:to>
                                        <p:strVal val="visible"/>
                                      </p:to>
                                    </p:set>
                                    <p:animEffect transition="in" filter="blinds(horizontal)">
                                      <p:cBhvr>
                                        <p:cTn id="7" dur="500"/>
                                        <p:tgtEl>
                                          <p:spTgt spid="2243587">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243587">
                                            <p:txEl>
                                              <p:pRg st="1" end="1"/>
                                            </p:txEl>
                                          </p:spTgt>
                                        </p:tgtEl>
                                        <p:attrNameLst>
                                          <p:attrName>style.visibility</p:attrName>
                                        </p:attrNameLst>
                                      </p:cBhvr>
                                      <p:to>
                                        <p:strVal val="visible"/>
                                      </p:to>
                                    </p:set>
                                    <p:animEffect transition="in" filter="blinds(horizontal)">
                                      <p:cBhvr>
                                        <p:cTn id="11" dur="1000"/>
                                        <p:tgtEl>
                                          <p:spTgt spid="2243587">
                                            <p:txEl>
                                              <p:pRg st="1" end="1"/>
                                            </p:txEl>
                                          </p:spTgt>
                                        </p:tgtEl>
                                      </p:cBhvr>
                                    </p:animEffect>
                                  </p:childTnLst>
                                </p:cTn>
                              </p:par>
                            </p:childTnLst>
                          </p:cTn>
                        </p:par>
                        <p:par>
                          <p:cTn id="12" fill="hold">
                            <p:stCondLst>
                              <p:cond delay="1500"/>
                            </p:stCondLst>
                            <p:childTnLst>
                              <p:par>
                                <p:cTn id="13" presetID="3" presetClass="entr" presetSubtype="10" fill="hold" nodeType="afterEffect">
                                  <p:stCondLst>
                                    <p:cond delay="0"/>
                                  </p:stCondLst>
                                  <p:childTnLst>
                                    <p:set>
                                      <p:cBhvr>
                                        <p:cTn id="14" dur="1" fill="hold">
                                          <p:stCondLst>
                                            <p:cond delay="0"/>
                                          </p:stCondLst>
                                        </p:cTn>
                                        <p:tgtEl>
                                          <p:spTgt spid="2243587">
                                            <p:txEl>
                                              <p:pRg st="2" end="2"/>
                                            </p:txEl>
                                          </p:spTgt>
                                        </p:tgtEl>
                                        <p:attrNameLst>
                                          <p:attrName>style.visibility</p:attrName>
                                        </p:attrNameLst>
                                      </p:cBhvr>
                                      <p:to>
                                        <p:strVal val="visible"/>
                                      </p:to>
                                    </p:set>
                                    <p:animEffect transition="in" filter="blinds(horizontal)">
                                      <p:cBhvr>
                                        <p:cTn id="15" dur="1000"/>
                                        <p:tgtEl>
                                          <p:spTgt spid="2243587">
                                            <p:txEl>
                                              <p:pRg st="2" end="2"/>
                                            </p:txEl>
                                          </p:spTgt>
                                        </p:tgtEl>
                                      </p:cBhvr>
                                    </p:animEffect>
                                  </p:childTnLst>
                                </p:cTn>
                              </p:par>
                            </p:childTnLst>
                          </p:cTn>
                        </p:par>
                        <p:par>
                          <p:cTn id="16" fill="hold">
                            <p:stCondLst>
                              <p:cond delay="2500"/>
                            </p:stCondLst>
                            <p:childTnLst>
                              <p:par>
                                <p:cTn id="17" presetID="3" presetClass="entr" presetSubtype="10" fill="hold" nodeType="afterEffect">
                                  <p:stCondLst>
                                    <p:cond delay="0"/>
                                  </p:stCondLst>
                                  <p:childTnLst>
                                    <p:set>
                                      <p:cBhvr>
                                        <p:cTn id="18" dur="1" fill="hold">
                                          <p:stCondLst>
                                            <p:cond delay="0"/>
                                          </p:stCondLst>
                                        </p:cTn>
                                        <p:tgtEl>
                                          <p:spTgt spid="2243587">
                                            <p:txEl>
                                              <p:pRg st="3" end="3"/>
                                            </p:txEl>
                                          </p:spTgt>
                                        </p:tgtEl>
                                        <p:attrNameLst>
                                          <p:attrName>style.visibility</p:attrName>
                                        </p:attrNameLst>
                                      </p:cBhvr>
                                      <p:to>
                                        <p:strVal val="visible"/>
                                      </p:to>
                                    </p:set>
                                    <p:animEffect transition="in" filter="blinds(horizontal)">
                                      <p:cBhvr>
                                        <p:cTn id="19" dur="1000"/>
                                        <p:tgtEl>
                                          <p:spTgt spid="2243587">
                                            <p:txEl>
                                              <p:pRg st="3" end="3"/>
                                            </p:txEl>
                                          </p:spTgt>
                                        </p:tgtEl>
                                      </p:cBhvr>
                                    </p:animEffect>
                                  </p:childTnLst>
                                </p:cTn>
                              </p:par>
                            </p:childTnLst>
                          </p:cTn>
                        </p:par>
                        <p:par>
                          <p:cTn id="20" fill="hold">
                            <p:stCondLst>
                              <p:cond delay="3500"/>
                            </p:stCondLst>
                            <p:childTnLst>
                              <p:par>
                                <p:cTn id="21" presetID="3" presetClass="entr" presetSubtype="10" fill="hold" nodeType="afterEffect">
                                  <p:stCondLst>
                                    <p:cond delay="0"/>
                                  </p:stCondLst>
                                  <p:childTnLst>
                                    <p:set>
                                      <p:cBhvr>
                                        <p:cTn id="22" dur="1" fill="hold">
                                          <p:stCondLst>
                                            <p:cond delay="0"/>
                                          </p:stCondLst>
                                        </p:cTn>
                                        <p:tgtEl>
                                          <p:spTgt spid="2243587">
                                            <p:txEl>
                                              <p:pRg st="4" end="4"/>
                                            </p:txEl>
                                          </p:spTgt>
                                        </p:tgtEl>
                                        <p:attrNameLst>
                                          <p:attrName>style.visibility</p:attrName>
                                        </p:attrNameLst>
                                      </p:cBhvr>
                                      <p:to>
                                        <p:strVal val="visible"/>
                                      </p:to>
                                    </p:set>
                                    <p:animEffect transition="in" filter="blinds(horizontal)">
                                      <p:cBhvr>
                                        <p:cTn id="23" dur="1000"/>
                                        <p:tgtEl>
                                          <p:spTgt spid="2243587">
                                            <p:txEl>
                                              <p:pRg st="4" end="4"/>
                                            </p:txEl>
                                          </p:spTgt>
                                        </p:tgtEl>
                                      </p:cBhvr>
                                    </p:animEffect>
                                  </p:childTnLst>
                                </p:cTn>
                              </p:par>
                            </p:childTnLst>
                          </p:cTn>
                        </p:par>
                        <p:par>
                          <p:cTn id="24" fill="hold">
                            <p:stCondLst>
                              <p:cond delay="4500"/>
                            </p:stCondLst>
                            <p:childTnLst>
                              <p:par>
                                <p:cTn id="25" presetID="3" presetClass="entr" presetSubtype="10" fill="hold" nodeType="afterEffect">
                                  <p:stCondLst>
                                    <p:cond delay="0"/>
                                  </p:stCondLst>
                                  <p:childTnLst>
                                    <p:set>
                                      <p:cBhvr>
                                        <p:cTn id="26" dur="1" fill="hold">
                                          <p:stCondLst>
                                            <p:cond delay="0"/>
                                          </p:stCondLst>
                                        </p:cTn>
                                        <p:tgtEl>
                                          <p:spTgt spid="2243587">
                                            <p:txEl>
                                              <p:pRg st="5" end="5"/>
                                            </p:txEl>
                                          </p:spTgt>
                                        </p:tgtEl>
                                        <p:attrNameLst>
                                          <p:attrName>style.visibility</p:attrName>
                                        </p:attrNameLst>
                                      </p:cBhvr>
                                      <p:to>
                                        <p:strVal val="visible"/>
                                      </p:to>
                                    </p:set>
                                    <p:animEffect transition="in" filter="blinds(horizontal)">
                                      <p:cBhvr>
                                        <p:cTn id="27" dur="1000"/>
                                        <p:tgtEl>
                                          <p:spTgt spid="2243587">
                                            <p:txEl>
                                              <p:pRg st="5" end="5"/>
                                            </p:txEl>
                                          </p:spTgt>
                                        </p:tgtEl>
                                      </p:cBhvr>
                                    </p:animEffect>
                                  </p:childTnLst>
                                </p:cTn>
                              </p:par>
                            </p:childTnLst>
                          </p:cTn>
                        </p:par>
                        <p:par>
                          <p:cTn id="28" fill="hold">
                            <p:stCondLst>
                              <p:cond delay="5500"/>
                            </p:stCondLst>
                            <p:childTnLst>
                              <p:par>
                                <p:cTn id="29" presetID="3" presetClass="entr" presetSubtype="10" fill="hold" nodeType="after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blinds(horizontal)">
                                      <p:cBhvr>
                                        <p:cTn id="31" dur="1000"/>
                                        <p:tgtEl>
                                          <p:spTgt spid="5">
                                            <p:txEl>
                                              <p:pRg st="0" end="0"/>
                                            </p:txEl>
                                          </p:spTgt>
                                        </p:tgtEl>
                                      </p:cBhvr>
                                    </p:animEffect>
                                  </p:childTnLst>
                                </p:cTn>
                              </p:par>
                            </p:childTnLst>
                          </p:cTn>
                        </p:par>
                        <p:par>
                          <p:cTn id="32" fill="hold">
                            <p:stCondLst>
                              <p:cond delay="6500"/>
                            </p:stCondLst>
                            <p:childTnLst>
                              <p:par>
                                <p:cTn id="33" presetID="3" presetClass="entr" presetSubtype="10" fill="hold" nodeType="after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Effect transition="in" filter="blinds(horizontal)">
                                      <p:cBhvr>
                                        <p:cTn id="35" dur="1000"/>
                                        <p:tgtEl>
                                          <p:spTgt spid="5">
                                            <p:txEl>
                                              <p:pRg st="1" end="1"/>
                                            </p:txEl>
                                          </p:spTgt>
                                        </p:tgtEl>
                                      </p:cBhvr>
                                    </p:animEffect>
                                  </p:childTnLst>
                                </p:cTn>
                              </p:par>
                            </p:childTnLst>
                          </p:cTn>
                        </p:par>
                        <p:par>
                          <p:cTn id="36" fill="hold">
                            <p:stCondLst>
                              <p:cond delay="7500"/>
                            </p:stCondLst>
                            <p:childTnLst>
                              <p:par>
                                <p:cTn id="37" presetID="3" presetClass="entr" presetSubtype="10" fill="hold" nodeType="after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blinds(horizontal)">
                                      <p:cBhvr>
                                        <p:cTn id="39" dur="1000"/>
                                        <p:tgtEl>
                                          <p:spTgt spid="5">
                                            <p:txEl>
                                              <p:pRg st="2" end="2"/>
                                            </p:txEl>
                                          </p:spTgt>
                                        </p:tgtEl>
                                      </p:cBhvr>
                                    </p:animEffect>
                                  </p:childTnLst>
                                </p:cTn>
                              </p:par>
                            </p:childTnLst>
                          </p:cTn>
                        </p:par>
                        <p:par>
                          <p:cTn id="40" fill="hold">
                            <p:stCondLst>
                              <p:cond delay="8500"/>
                            </p:stCondLst>
                            <p:childTnLst>
                              <p:par>
                                <p:cTn id="41" presetID="3" presetClass="entr" presetSubtype="10" fill="hold" nodeType="after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animEffect transition="in" filter="blinds(horizontal)">
                                      <p:cBhvr>
                                        <p:cTn id="43" dur="1000"/>
                                        <p:tgtEl>
                                          <p:spTgt spid="5">
                                            <p:txEl>
                                              <p:pRg st="3" end="3"/>
                                            </p:txEl>
                                          </p:spTgt>
                                        </p:tgtEl>
                                      </p:cBhvr>
                                    </p:animEffect>
                                  </p:childTnLst>
                                </p:cTn>
                              </p:par>
                            </p:childTnLst>
                          </p:cTn>
                        </p:par>
                        <p:par>
                          <p:cTn id="44" fill="hold">
                            <p:stCondLst>
                              <p:cond delay="9500"/>
                            </p:stCondLst>
                            <p:childTnLst>
                              <p:par>
                                <p:cTn id="45" presetID="3" presetClass="entr" presetSubtype="10" fill="hold" nodeType="after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animEffect transition="in" filter="blinds(horizontal)">
                                      <p:cBhvr>
                                        <p:cTn id="4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9525" y="324661"/>
            <a:ext cx="9144000" cy="576064"/>
          </a:xfrm>
        </p:spPr>
        <p:txBody>
          <a:bodyPr/>
          <a:lstStyle/>
          <a:p>
            <a:pPr algn="ctr"/>
            <a:r>
              <a:rPr lang="zh-CN" sz="3200" b="1" i="0" dirty="0" smtClean="0">
                <a:solidFill>
                  <a:srgbClr val="FF0000"/>
                </a:solidFill>
              </a:rPr>
              <a:t>进度</a:t>
            </a:r>
            <a:r>
              <a:rPr lang="zh-CN" altLang="en-US" sz="3200" b="1" i="0" dirty="0" smtClean="0">
                <a:solidFill>
                  <a:srgbClr val="FF0000"/>
                </a:solidFill>
              </a:rPr>
              <a:t>控制的</a:t>
            </a:r>
            <a:r>
              <a:rPr lang="zh-CN" sz="3200" b="1" i="0" dirty="0" smtClean="0">
                <a:solidFill>
                  <a:srgbClr val="FF0000"/>
                </a:solidFill>
              </a:rPr>
              <a:t>数据</a:t>
            </a:r>
            <a:r>
              <a:rPr lang="zh-CN" sz="3200" b="1" i="0" dirty="0">
                <a:solidFill>
                  <a:srgbClr val="FF0000"/>
                </a:solidFill>
              </a:rPr>
              <a:t>来源</a:t>
            </a:r>
          </a:p>
        </p:txBody>
      </p:sp>
      <p:sp>
        <p:nvSpPr>
          <p:cNvPr id="98307" name="Rectangle 3"/>
          <p:cNvSpPr>
            <a:spLocks noGrp="1" noChangeArrowheads="1"/>
          </p:cNvSpPr>
          <p:nvPr>
            <p:ph idx="1"/>
          </p:nvPr>
        </p:nvSpPr>
        <p:spPr>
          <a:xfrm>
            <a:off x="467544" y="1268760"/>
            <a:ext cx="8077200" cy="5040560"/>
          </a:xfrm>
        </p:spPr>
        <p:txBody>
          <a:bodyPr/>
          <a:lstStyle/>
          <a:p>
            <a:pPr>
              <a:lnSpc>
                <a:spcPct val="150000"/>
              </a:lnSpc>
              <a:buFont typeface="Wingdings" panose="05000000000000000000" pitchFamily="2" charset="2"/>
              <a:buChar char="Ø"/>
            </a:pPr>
            <a:r>
              <a:rPr lang="zh-CN" altLang="en-US" sz="2400" b="1" dirty="0"/>
              <a:t>生管员到现场查核</a:t>
            </a:r>
            <a:endParaRPr lang="zh-CN" altLang="en-US" sz="2400" dirty="0"/>
          </a:p>
          <a:p>
            <a:pPr>
              <a:lnSpc>
                <a:spcPct val="150000"/>
              </a:lnSpc>
              <a:buNone/>
            </a:pPr>
            <a:r>
              <a:rPr lang="zh-CN" altLang="en-US" sz="2000" dirty="0"/>
              <a:t>    实际检视及纪录</a:t>
            </a:r>
          </a:p>
          <a:p>
            <a:pPr>
              <a:lnSpc>
                <a:spcPct val="150000"/>
              </a:lnSpc>
              <a:buNone/>
            </a:pPr>
            <a:r>
              <a:rPr lang="zh-CN" altLang="en-US" sz="2000" dirty="0"/>
              <a:t>    现场编制生产日报表</a:t>
            </a:r>
          </a:p>
          <a:p>
            <a:pPr>
              <a:lnSpc>
                <a:spcPct val="150000"/>
              </a:lnSpc>
              <a:buNone/>
            </a:pPr>
            <a:r>
              <a:rPr lang="zh-CN" altLang="en-US" sz="2000" dirty="0"/>
              <a:t>    呈上登帐</a:t>
            </a:r>
          </a:p>
          <a:p>
            <a:pPr>
              <a:lnSpc>
                <a:spcPct val="150000"/>
              </a:lnSpc>
              <a:buFont typeface="Wingdings" panose="05000000000000000000" pitchFamily="2" charset="2"/>
              <a:buChar char="Ø"/>
            </a:pPr>
            <a:r>
              <a:rPr lang="zh-CN" altLang="en-US" sz="2400" b="1" dirty="0"/>
              <a:t>正式传票</a:t>
            </a:r>
            <a:endParaRPr lang="zh-CN" altLang="en-US" sz="2400" dirty="0"/>
          </a:p>
          <a:p>
            <a:pPr>
              <a:lnSpc>
                <a:spcPct val="150000"/>
              </a:lnSpc>
              <a:buNone/>
            </a:pPr>
            <a:r>
              <a:rPr lang="zh-CN" altLang="en-US" sz="2000" dirty="0"/>
              <a:t>    入库单</a:t>
            </a:r>
          </a:p>
          <a:p>
            <a:pPr>
              <a:lnSpc>
                <a:spcPct val="150000"/>
              </a:lnSpc>
              <a:buNone/>
            </a:pPr>
            <a:r>
              <a:rPr lang="zh-CN" altLang="en-US" sz="2000" dirty="0"/>
              <a:t>    制程</a:t>
            </a:r>
            <a:r>
              <a:rPr lang="zh-CN" altLang="zh-CN" sz="2000" dirty="0"/>
              <a:t>转</a:t>
            </a:r>
            <a:r>
              <a:rPr lang="zh-CN" altLang="en-US" sz="2000" dirty="0"/>
              <a:t>移单</a:t>
            </a:r>
          </a:p>
          <a:p>
            <a:pPr>
              <a:lnSpc>
                <a:spcPct val="150000"/>
              </a:lnSpc>
              <a:buFont typeface="Wingdings" panose="05000000000000000000" pitchFamily="2" charset="2"/>
              <a:buChar char="Ø"/>
            </a:pPr>
            <a:r>
              <a:rPr lang="zh-CN" altLang="en-US" sz="2400" b="1" dirty="0"/>
              <a:t>制造现场以条形码方式实时回馈</a:t>
            </a:r>
            <a:endParaRPr lang="zh-CN" altLang="en-US" sz="2400" dirty="0"/>
          </a:p>
          <a:p>
            <a:pPr>
              <a:lnSpc>
                <a:spcPct val="150000"/>
              </a:lnSpc>
              <a:buNone/>
            </a:pPr>
            <a:r>
              <a:rPr lang="zh-CN" altLang="en-US" sz="2000" dirty="0"/>
              <a:t>    工段单形式  </a:t>
            </a:r>
            <a:r>
              <a:rPr lang="en-US" sz="2000" dirty="0"/>
              <a:t>/  </a:t>
            </a:r>
            <a:r>
              <a:rPr lang="zh-CN" altLang="en-US" sz="2000" dirty="0"/>
              <a:t>计算机条形码</a:t>
            </a:r>
            <a:r>
              <a:rPr lang="zh-CN" altLang="en-US" sz="2000" dirty="0" smtClean="0"/>
              <a:t>读取</a:t>
            </a:r>
          </a:p>
        </p:txBody>
      </p:sp>
      <p:sp>
        <p:nvSpPr>
          <p:cNvPr id="6" name="灯片编号占位符 5"/>
          <p:cNvSpPr>
            <a:spLocks noGrp="1"/>
          </p:cNvSpPr>
          <p:nvPr>
            <p:ph type="sldNum" sz="quarter" idx="4"/>
          </p:nvPr>
        </p:nvSpPr>
        <p:spPr/>
        <p:txBody>
          <a:bodyPr/>
          <a:lstStyle/>
          <a:p>
            <a:fld id="{ADE70998-7B8F-4D8C-992A-80D480127561}" type="slidenum">
              <a:rPr lang="en-US" altLang="zh-CN"/>
              <a:pPr/>
              <a:t>67</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Effect transition="in" filter="blinds(horizontal)">
                                      <p:cBhvr>
                                        <p:cTn id="7" dur="500"/>
                                        <p:tgtEl>
                                          <p:spTgt spid="9830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8307">
                                            <p:txEl>
                                              <p:pRg st="1" end="1"/>
                                            </p:txEl>
                                          </p:spTgt>
                                        </p:tgtEl>
                                        <p:attrNameLst>
                                          <p:attrName>style.visibility</p:attrName>
                                        </p:attrNameLst>
                                      </p:cBhvr>
                                      <p:to>
                                        <p:strVal val="visible"/>
                                      </p:to>
                                    </p:set>
                                    <p:animEffect transition="in" filter="blinds(horizontal)">
                                      <p:cBhvr>
                                        <p:cTn id="10" dur="500"/>
                                        <p:tgtEl>
                                          <p:spTgt spid="98307">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98307">
                                            <p:txEl>
                                              <p:pRg st="2" end="2"/>
                                            </p:txEl>
                                          </p:spTgt>
                                        </p:tgtEl>
                                        <p:attrNameLst>
                                          <p:attrName>style.visibility</p:attrName>
                                        </p:attrNameLst>
                                      </p:cBhvr>
                                      <p:to>
                                        <p:strVal val="visible"/>
                                      </p:to>
                                    </p:set>
                                    <p:animEffect transition="in" filter="blinds(horizontal)">
                                      <p:cBhvr>
                                        <p:cTn id="13" dur="500"/>
                                        <p:tgtEl>
                                          <p:spTgt spid="98307">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98307">
                                            <p:txEl>
                                              <p:pRg st="3" end="3"/>
                                            </p:txEl>
                                          </p:spTgt>
                                        </p:tgtEl>
                                        <p:attrNameLst>
                                          <p:attrName>style.visibility</p:attrName>
                                        </p:attrNameLst>
                                      </p:cBhvr>
                                      <p:to>
                                        <p:strVal val="visible"/>
                                      </p:to>
                                    </p:set>
                                    <p:animEffect transition="in" filter="blinds(horizontal)">
                                      <p:cBhvr>
                                        <p:cTn id="16" dur="500"/>
                                        <p:tgtEl>
                                          <p:spTgt spid="9830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98307">
                                            <p:txEl>
                                              <p:pRg st="4" end="4"/>
                                            </p:txEl>
                                          </p:spTgt>
                                        </p:tgtEl>
                                        <p:attrNameLst>
                                          <p:attrName>style.visibility</p:attrName>
                                        </p:attrNameLst>
                                      </p:cBhvr>
                                      <p:to>
                                        <p:strVal val="visible"/>
                                      </p:to>
                                    </p:set>
                                    <p:animEffect transition="in" filter="blinds(horizontal)">
                                      <p:cBhvr>
                                        <p:cTn id="21" dur="500"/>
                                        <p:tgtEl>
                                          <p:spTgt spid="98307">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98307">
                                            <p:txEl>
                                              <p:pRg st="5" end="5"/>
                                            </p:txEl>
                                          </p:spTgt>
                                        </p:tgtEl>
                                        <p:attrNameLst>
                                          <p:attrName>style.visibility</p:attrName>
                                        </p:attrNameLst>
                                      </p:cBhvr>
                                      <p:to>
                                        <p:strVal val="visible"/>
                                      </p:to>
                                    </p:set>
                                    <p:animEffect transition="in" filter="blinds(horizontal)">
                                      <p:cBhvr>
                                        <p:cTn id="24" dur="500"/>
                                        <p:tgtEl>
                                          <p:spTgt spid="98307">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98307">
                                            <p:txEl>
                                              <p:pRg st="6" end="6"/>
                                            </p:txEl>
                                          </p:spTgt>
                                        </p:tgtEl>
                                        <p:attrNameLst>
                                          <p:attrName>style.visibility</p:attrName>
                                        </p:attrNameLst>
                                      </p:cBhvr>
                                      <p:to>
                                        <p:strVal val="visible"/>
                                      </p:to>
                                    </p:set>
                                    <p:animEffect transition="in" filter="blinds(horizontal)">
                                      <p:cBhvr>
                                        <p:cTn id="27" dur="500"/>
                                        <p:tgtEl>
                                          <p:spTgt spid="9830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8307">
                                            <p:txEl>
                                              <p:pRg st="7" end="7"/>
                                            </p:txEl>
                                          </p:spTgt>
                                        </p:tgtEl>
                                        <p:attrNameLst>
                                          <p:attrName>style.visibility</p:attrName>
                                        </p:attrNameLst>
                                      </p:cBhvr>
                                      <p:to>
                                        <p:strVal val="visible"/>
                                      </p:to>
                                    </p:set>
                                    <p:animEffect transition="in" filter="blinds(horizontal)">
                                      <p:cBhvr>
                                        <p:cTn id="32" dur="500"/>
                                        <p:tgtEl>
                                          <p:spTgt spid="98307">
                                            <p:txEl>
                                              <p:pRg st="7" end="7"/>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98307">
                                            <p:txEl>
                                              <p:pRg st="8" end="8"/>
                                            </p:txEl>
                                          </p:spTgt>
                                        </p:tgtEl>
                                        <p:attrNameLst>
                                          <p:attrName>style.visibility</p:attrName>
                                        </p:attrNameLst>
                                      </p:cBhvr>
                                      <p:to>
                                        <p:strVal val="visible"/>
                                      </p:to>
                                    </p:set>
                                    <p:animEffect transition="in" filter="blinds(horizontal)">
                                      <p:cBhvr>
                                        <p:cTn id="35" dur="500"/>
                                        <p:tgtEl>
                                          <p:spTgt spid="9830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65259" y="322905"/>
            <a:ext cx="8232531" cy="576064"/>
          </a:xfrm>
        </p:spPr>
        <p:txBody>
          <a:bodyPr/>
          <a:lstStyle/>
          <a:p>
            <a:pPr algn="ctr"/>
            <a:r>
              <a:rPr lang="zh-CN" altLang="en-US" sz="3200" dirty="0" smtClean="0">
                <a:solidFill>
                  <a:srgbClr val="FF0000"/>
                </a:solidFill>
              </a:rPr>
              <a:t>生产进度</a:t>
            </a:r>
            <a:r>
              <a:rPr lang="zh-CN" sz="3200" dirty="0" smtClean="0">
                <a:solidFill>
                  <a:srgbClr val="FF0000"/>
                </a:solidFill>
              </a:rPr>
              <a:t>异常</a:t>
            </a:r>
            <a:endParaRPr lang="en-US" sz="3200" dirty="0">
              <a:solidFill>
                <a:srgbClr val="FF0000"/>
              </a:solidFill>
            </a:endParaRPr>
          </a:p>
        </p:txBody>
      </p:sp>
      <p:sp>
        <p:nvSpPr>
          <p:cNvPr id="66563" name="Rectangle 3"/>
          <p:cNvSpPr>
            <a:spLocks noGrp="1" noChangeArrowheads="1"/>
          </p:cNvSpPr>
          <p:nvPr>
            <p:ph idx="1"/>
          </p:nvPr>
        </p:nvSpPr>
        <p:spPr>
          <a:xfrm>
            <a:off x="251520" y="1340768"/>
            <a:ext cx="8640960" cy="1728192"/>
          </a:xfrm>
        </p:spPr>
        <p:txBody>
          <a:bodyPr/>
          <a:lstStyle/>
          <a:p>
            <a:pPr>
              <a:lnSpc>
                <a:spcPct val="150000"/>
              </a:lnSpc>
              <a:buFont typeface="Wingdings" panose="05000000000000000000" pitchFamily="2" charset="2"/>
              <a:buChar char="Ø"/>
            </a:pPr>
            <a:r>
              <a:rPr lang="zh-TW" altLang="en-US" sz="2400" dirty="0"/>
              <a:t>所谓的生产</a:t>
            </a:r>
            <a:r>
              <a:rPr lang="zh-CN" altLang="en-US" sz="2400" dirty="0"/>
              <a:t>进度</a:t>
            </a:r>
            <a:r>
              <a:rPr lang="zh-TW" altLang="en-US" sz="2400" dirty="0"/>
              <a:t>异常，是指因订单变更、交期变更及制造异常、机械故障等因素造成产品品质、数量、交期脱离原先计划预定等现象。</a:t>
            </a:r>
          </a:p>
        </p:txBody>
      </p:sp>
      <p:sp>
        <p:nvSpPr>
          <p:cNvPr id="6" name="灯片编号占位符 5"/>
          <p:cNvSpPr>
            <a:spLocks noGrp="1"/>
          </p:cNvSpPr>
          <p:nvPr>
            <p:ph type="sldNum" sz="quarter" idx="4"/>
          </p:nvPr>
        </p:nvSpPr>
        <p:spPr/>
        <p:txBody>
          <a:bodyPr/>
          <a:lstStyle/>
          <a:p>
            <a:fld id="{6FBB9329-EDEF-4DBF-AA59-21715C26E6F8}" type="slidenum">
              <a:rPr lang="en-US" altLang="zh-CN"/>
              <a:pPr/>
              <a:t>68</a:t>
            </a:fld>
            <a:endParaRPr lang="en-US"/>
          </a:p>
        </p:txBody>
      </p:sp>
      <p:sp>
        <p:nvSpPr>
          <p:cNvPr id="5" name="Rectangle 3"/>
          <p:cNvSpPr txBox="1">
            <a:spLocks noChangeArrowheads="1"/>
          </p:cNvSpPr>
          <p:nvPr/>
        </p:nvSpPr>
        <p:spPr bwMode="auto">
          <a:xfrm>
            <a:off x="251520" y="3140968"/>
            <a:ext cx="8640960" cy="3024336"/>
          </a:xfrm>
          <a:prstGeom prst="rect">
            <a:avLst/>
          </a:prstGeom>
          <a:noFill/>
          <a:ln w="9525">
            <a:noFill/>
            <a:miter lim="800000"/>
            <a:headEnd/>
            <a:tailEnd/>
          </a:ln>
        </p:spPr>
        <p:txBody>
          <a:bodyPr vert="horz" wrap="square" lIns="91427" tIns="45712" rIns="91427" bIns="45712" numCol="1" anchor="t" anchorCtr="0" compatLnSpc="1">
            <a:prstTxWarp prst="textNoShape">
              <a:avLst/>
            </a:prstTxWarp>
          </a:bodyPr>
          <a:lstStyle/>
          <a:p>
            <a:pPr marL="342891" indent="-342891" fontAlgn="base">
              <a:lnSpc>
                <a:spcPct val="150000"/>
              </a:lnSpc>
              <a:spcBef>
                <a:spcPct val="20000"/>
              </a:spcBef>
              <a:spcAft>
                <a:spcPct val="0"/>
              </a:spcAft>
              <a:defRPr/>
            </a:pPr>
            <a:r>
              <a:rPr lang="zh-CN" altLang="en-US" sz="2400" b="1" kern="0" dirty="0">
                <a:latin typeface="微软雅黑" pitchFamily="34" charset="-122"/>
                <a:ea typeface="微软雅黑" pitchFamily="34" charset="-122"/>
              </a:rPr>
              <a:t>关键点：</a:t>
            </a:r>
            <a:endParaRPr lang="en-US" altLang="zh-CN" sz="2400" b="1" kern="0" dirty="0">
              <a:latin typeface="微软雅黑" pitchFamily="34" charset="-122"/>
              <a:ea typeface="微软雅黑" pitchFamily="34" charset="-122"/>
            </a:endParaRPr>
          </a:p>
          <a:p>
            <a:pPr marL="342891" indent="-342891" fontAlgn="base">
              <a:lnSpc>
                <a:spcPct val="150000"/>
              </a:lnSpc>
              <a:spcBef>
                <a:spcPct val="20000"/>
              </a:spcBef>
              <a:spcAft>
                <a:spcPct val="0"/>
              </a:spcAft>
            </a:pPr>
            <a:r>
              <a:rPr lang="en-US" altLang="zh-TW" sz="2400" b="1" kern="0" dirty="0">
                <a:latin typeface="微软雅黑" pitchFamily="34" charset="-122"/>
                <a:ea typeface="微软雅黑" pitchFamily="34" charset="-122"/>
              </a:rPr>
              <a:t>1. </a:t>
            </a:r>
            <a:r>
              <a:rPr lang="zh-TW" altLang="en-US" sz="2400" b="1" kern="0" dirty="0">
                <a:latin typeface="微软雅黑" pitchFamily="34" charset="-122"/>
                <a:ea typeface="微软雅黑" pitchFamily="34" charset="-122"/>
              </a:rPr>
              <a:t>设定异常</a:t>
            </a:r>
            <a:r>
              <a:rPr lang="zh-CN" altLang="en-US" sz="2400" b="1" kern="0" dirty="0">
                <a:latin typeface="微软雅黑" pitchFamily="34" charset="-122"/>
                <a:ea typeface="微软雅黑" pitchFamily="34" charset="-122"/>
              </a:rPr>
              <a:t>的标</a:t>
            </a:r>
            <a:r>
              <a:rPr lang="zh-TW" altLang="en-US" sz="2400" b="1" kern="0" dirty="0">
                <a:latin typeface="微软雅黑" pitchFamily="34" charset="-122"/>
                <a:ea typeface="微软雅黑" pitchFamily="34" charset="-122"/>
              </a:rPr>
              <a:t>准</a:t>
            </a:r>
            <a:r>
              <a:rPr lang="zh-CN" altLang="en-US" sz="2400" b="1" kern="0" dirty="0">
                <a:latin typeface="微软雅黑" pitchFamily="34" charset="-122"/>
                <a:ea typeface="微软雅黑" pitchFamily="34" charset="-122"/>
              </a:rPr>
              <a:t>来</a:t>
            </a:r>
            <a:r>
              <a:rPr lang="zh-TW" altLang="en-US" sz="2400" b="1" kern="0" dirty="0">
                <a:latin typeface="微软雅黑" pitchFamily="34" charset="-122"/>
                <a:ea typeface="微软雅黑" pitchFamily="34" charset="-122"/>
              </a:rPr>
              <a:t>判断是否异常</a:t>
            </a:r>
          </a:p>
          <a:p>
            <a:pPr marL="342891" indent="-342891" fontAlgn="base">
              <a:lnSpc>
                <a:spcPct val="150000"/>
              </a:lnSpc>
              <a:spcBef>
                <a:spcPct val="20000"/>
              </a:spcBef>
              <a:spcAft>
                <a:spcPct val="0"/>
              </a:spcAft>
              <a:defRPr/>
            </a:pPr>
            <a:r>
              <a:rPr lang="en-US" altLang="zh-TW" sz="2400" b="1" kern="0" dirty="0">
                <a:latin typeface="微软雅黑" pitchFamily="34" charset="-122"/>
                <a:ea typeface="微软雅黑" pitchFamily="34" charset="-122"/>
              </a:rPr>
              <a:t>2. </a:t>
            </a:r>
            <a:r>
              <a:rPr lang="zh-CN" altLang="en-US" sz="2400" b="1" kern="0" dirty="0">
                <a:latin typeface="微软雅黑" pitchFamily="34" charset="-122"/>
                <a:ea typeface="微软雅黑" pitchFamily="34" charset="-122"/>
              </a:rPr>
              <a:t>通过何种手段获得异常的信息（</a:t>
            </a:r>
            <a:r>
              <a:rPr lang="zh-TW" altLang="en-US" sz="2400" b="1" kern="0" dirty="0">
                <a:latin typeface="微软雅黑" pitchFamily="34" charset="-122"/>
                <a:ea typeface="微软雅黑" pitchFamily="34" charset="-122"/>
              </a:rPr>
              <a:t>生产实绩</a:t>
            </a:r>
            <a:r>
              <a:rPr lang="zh-CN" altLang="en-US" sz="2400" b="1" kern="0" dirty="0">
                <a:latin typeface="微软雅黑" pitchFamily="34" charset="-122"/>
                <a:ea typeface="微软雅黑" pitchFamily="34" charset="-122"/>
              </a:rPr>
              <a:t>、目视管理等）</a:t>
            </a:r>
            <a:endParaRPr lang="zh-TW" altLang="en-US" sz="2400" b="1" kern="0" dirty="0">
              <a:latin typeface="微软雅黑" pitchFamily="34" charset="-122"/>
              <a:ea typeface="微软雅黑" pitchFamily="34" charset="-122"/>
            </a:endParaRPr>
          </a:p>
          <a:p>
            <a:pPr marL="342891" indent="-342891" fontAlgn="base">
              <a:lnSpc>
                <a:spcPct val="150000"/>
              </a:lnSpc>
              <a:spcBef>
                <a:spcPct val="20000"/>
              </a:spcBef>
              <a:spcAft>
                <a:spcPct val="0"/>
              </a:spcAft>
            </a:pPr>
            <a:r>
              <a:rPr lang="en-US" altLang="zh-TW" sz="2400" b="1" kern="0" dirty="0">
                <a:latin typeface="微软雅黑" pitchFamily="34" charset="-122"/>
                <a:ea typeface="微软雅黑" pitchFamily="34" charset="-122"/>
              </a:rPr>
              <a:t>3. </a:t>
            </a:r>
            <a:r>
              <a:rPr lang="zh-TW" altLang="en-US" sz="2400" b="1" kern="0" dirty="0">
                <a:latin typeface="微软雅黑" pitchFamily="34" charset="-122"/>
                <a:ea typeface="微软雅黑" pitchFamily="34" charset="-122"/>
              </a:rPr>
              <a:t>建立异常</a:t>
            </a:r>
            <a:r>
              <a:rPr lang="zh-CN" altLang="en-US" sz="2400" b="1" kern="0" dirty="0">
                <a:latin typeface="微软雅黑" pitchFamily="34" charset="-122"/>
                <a:ea typeface="微软雅黑" pitchFamily="34" charset="-122"/>
              </a:rPr>
              <a:t>发生时</a:t>
            </a:r>
            <a:r>
              <a:rPr lang="zh-TW" altLang="en-US" sz="2400" b="1" kern="0" dirty="0">
                <a:latin typeface="微软雅黑" pitchFamily="34" charset="-122"/>
                <a:ea typeface="微软雅黑" pitchFamily="34" charset="-122"/>
              </a:rPr>
              <a:t>及时</a:t>
            </a:r>
            <a:r>
              <a:rPr lang="zh-CN" altLang="en-US" sz="2400" b="1" kern="0" dirty="0">
                <a:latin typeface="微软雅黑" pitchFamily="34" charset="-122"/>
                <a:ea typeface="微软雅黑" pitchFamily="34" charset="-122"/>
              </a:rPr>
              <a:t>报告的</a:t>
            </a:r>
            <a:r>
              <a:rPr lang="zh-TW" altLang="en-US" sz="2400" b="1" kern="0" dirty="0">
                <a:latin typeface="微软雅黑" pitchFamily="34" charset="-122"/>
                <a:ea typeface="微软雅黑" pitchFamily="34" charset="-122"/>
              </a:rPr>
              <a:t>机制</a:t>
            </a:r>
            <a:r>
              <a:rPr lang="zh-CN" altLang="en-US" sz="2400" b="1" kern="0" dirty="0">
                <a:latin typeface="微软雅黑" pitchFamily="34" charset="-122"/>
                <a:ea typeface="微软雅黑" pitchFamily="34" charset="-122"/>
              </a:rPr>
              <a:t>（表单报告、会议研讨等）</a:t>
            </a:r>
            <a:endParaRPr lang="zh-TW" altLang="en-US" sz="2400" b="1" kern="0" dirty="0">
              <a:latin typeface="微软雅黑" pitchFamily="34" charset="-122"/>
              <a:ea typeface="微软雅黑" pitchFamily="34" charset="-122"/>
            </a:endParaRPr>
          </a:p>
          <a:p>
            <a:pPr marL="342891" indent="-342891" fontAlgn="base">
              <a:lnSpc>
                <a:spcPct val="150000"/>
              </a:lnSpc>
              <a:spcBef>
                <a:spcPct val="20000"/>
              </a:spcBef>
              <a:spcAft>
                <a:spcPct val="0"/>
              </a:spcAft>
              <a:defRPr/>
            </a:pPr>
            <a:r>
              <a:rPr lang="en-US" altLang="zh-TW" sz="2400" b="1" kern="0" dirty="0">
                <a:latin typeface="微软雅黑" pitchFamily="34" charset="-122"/>
                <a:ea typeface="微软雅黑" pitchFamily="34" charset="-122"/>
              </a:rPr>
              <a:t>4. </a:t>
            </a:r>
            <a:r>
              <a:rPr lang="zh-TW" altLang="en-US" sz="2400" b="1" kern="0" dirty="0">
                <a:latin typeface="微软雅黑" pitchFamily="34" charset="-122"/>
                <a:ea typeface="微软雅黑" pitchFamily="34" charset="-122"/>
              </a:rPr>
              <a:t>定期对生产</a:t>
            </a:r>
            <a:r>
              <a:rPr lang="zh-CN" altLang="en-US" sz="2400" b="1" kern="0" dirty="0">
                <a:latin typeface="微软雅黑" pitchFamily="34" charset="-122"/>
                <a:ea typeface="微软雅黑" pitchFamily="34" charset="-122"/>
              </a:rPr>
              <a:t>信息</a:t>
            </a:r>
            <a:r>
              <a:rPr lang="zh-TW" altLang="en-US" sz="2400" b="1" kern="0" dirty="0">
                <a:latin typeface="微软雅黑" pitchFamily="34" charset="-122"/>
                <a:ea typeface="微软雅黑" pitchFamily="34" charset="-122"/>
              </a:rPr>
              <a:t>进行统计、分析，以期发现潜在的异常</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blinds(horizontal)">
                                      <p:cBhvr>
                                        <p:cTn id="11" dur="10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blinds(horizontal)">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blinds(horizontal)">
                                      <p:cBhvr>
                                        <p:cTn id="21" dur="500"/>
                                        <p:tgtEl>
                                          <p:spTgt spid="5">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blinds(horizontal)">
                                      <p:cBhvr>
                                        <p:cTn id="26"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467544" y="1592476"/>
            <a:ext cx="2232248" cy="1728192"/>
          </a:xfrm>
          <a:prstGeom prst="rect">
            <a:avLst/>
          </a:prstGeom>
          <a:noFill/>
          <a:ln w="9525">
            <a:noFill/>
            <a:miter lim="800000"/>
            <a:headEnd/>
            <a:tailEnd/>
          </a:ln>
          <a:effectLst/>
        </p:spPr>
        <p:txBody>
          <a:bodyPr lIns="0" tIns="0" rIns="0" bIns="0"/>
          <a:lstStyle/>
          <a:p>
            <a:pPr>
              <a:lnSpc>
                <a:spcPct val="150000"/>
              </a:lnSpc>
            </a:pPr>
            <a:r>
              <a:rPr lang="zh-CN" altLang="en-US" sz="2800" b="1" dirty="0">
                <a:latin typeface="微软雅黑" pitchFamily="34" charset="-122"/>
                <a:ea typeface="微软雅黑" pitchFamily="34" charset="-122"/>
              </a:rPr>
              <a:t>生产进度落后六条改善措施</a:t>
            </a:r>
            <a:endParaRPr lang="zh-CN" altLang="en-US" b="1" dirty="0">
              <a:latin typeface="微软雅黑" pitchFamily="34" charset="-122"/>
              <a:ea typeface="微软雅黑" pitchFamily="34" charset="-122"/>
            </a:endParaRPr>
          </a:p>
        </p:txBody>
      </p:sp>
      <p:sp>
        <p:nvSpPr>
          <p:cNvPr id="89093" name="AutoShape 5"/>
          <p:cNvSpPr>
            <a:spLocks noChangeArrowheads="1"/>
          </p:cNvSpPr>
          <p:nvPr/>
        </p:nvSpPr>
        <p:spPr bwMode="auto">
          <a:xfrm>
            <a:off x="3874148" y="1493295"/>
            <a:ext cx="3671887" cy="720725"/>
          </a:xfrm>
          <a:prstGeom prst="bevel">
            <a:avLst>
              <a:gd name="adj" fmla="val 12500"/>
            </a:avLst>
          </a:prstGeom>
          <a:solidFill>
            <a:srgbClr val="99CCFF"/>
          </a:solidFill>
          <a:ln w="9525">
            <a:solidFill>
              <a:srgbClr val="FFCC99"/>
            </a:solidFill>
            <a:miter lim="800000"/>
            <a:headEnd/>
            <a:tailEnd/>
          </a:ln>
          <a:effectLst/>
        </p:spPr>
        <p:txBody>
          <a:bodyPr wrap="none" anchor="ctr"/>
          <a:lstStyle/>
          <a:p>
            <a:pPr algn="ctr"/>
            <a:r>
              <a:rPr lang="zh-CN" altLang="en-US" sz="2400" b="1">
                <a:solidFill>
                  <a:srgbClr val="FF0000"/>
                </a:solidFill>
                <a:latin typeface="微软雅黑" pitchFamily="34" charset="-122"/>
                <a:ea typeface="微软雅黑" pitchFamily="34" charset="-122"/>
              </a:rPr>
              <a:t>增加人力或设备</a:t>
            </a:r>
          </a:p>
        </p:txBody>
      </p:sp>
      <p:sp>
        <p:nvSpPr>
          <p:cNvPr id="89094" name="AutoShape 6"/>
          <p:cNvSpPr>
            <a:spLocks noChangeArrowheads="1"/>
          </p:cNvSpPr>
          <p:nvPr/>
        </p:nvSpPr>
        <p:spPr bwMode="auto">
          <a:xfrm>
            <a:off x="3874148" y="2285457"/>
            <a:ext cx="3671887" cy="720725"/>
          </a:xfrm>
          <a:prstGeom prst="bevel">
            <a:avLst>
              <a:gd name="adj" fmla="val 12500"/>
            </a:avLst>
          </a:prstGeom>
          <a:solidFill>
            <a:srgbClr val="99CCFF"/>
          </a:solidFill>
          <a:ln w="9525">
            <a:solidFill>
              <a:srgbClr val="FFCC99"/>
            </a:solidFill>
            <a:miter lim="800000"/>
            <a:headEnd/>
            <a:tailEnd/>
          </a:ln>
          <a:effectLst/>
        </p:spPr>
        <p:txBody>
          <a:bodyPr wrap="none" anchor="ctr"/>
          <a:lstStyle/>
          <a:p>
            <a:pPr algn="ctr"/>
            <a:r>
              <a:rPr lang="zh-CN" altLang="en-US" sz="2400" b="1">
                <a:solidFill>
                  <a:srgbClr val="FF0000"/>
                </a:solidFill>
                <a:latin typeface="微软雅黑" pitchFamily="34" charset="-122"/>
                <a:ea typeface="微软雅黑" pitchFamily="34" charset="-122"/>
              </a:rPr>
              <a:t>延长工作时间</a:t>
            </a:r>
          </a:p>
        </p:txBody>
      </p:sp>
      <p:sp>
        <p:nvSpPr>
          <p:cNvPr id="89095" name="AutoShape 7"/>
          <p:cNvSpPr>
            <a:spLocks noChangeArrowheads="1"/>
          </p:cNvSpPr>
          <p:nvPr/>
        </p:nvSpPr>
        <p:spPr bwMode="auto">
          <a:xfrm>
            <a:off x="3874148" y="3077620"/>
            <a:ext cx="3671887" cy="720725"/>
          </a:xfrm>
          <a:prstGeom prst="bevel">
            <a:avLst>
              <a:gd name="adj" fmla="val 12500"/>
            </a:avLst>
          </a:prstGeom>
          <a:solidFill>
            <a:srgbClr val="99CCFF"/>
          </a:solidFill>
          <a:ln w="9525">
            <a:solidFill>
              <a:srgbClr val="FFCC99"/>
            </a:solidFill>
            <a:miter lim="800000"/>
            <a:headEnd/>
            <a:tailEnd/>
          </a:ln>
          <a:effectLst/>
        </p:spPr>
        <p:txBody>
          <a:bodyPr wrap="none" anchor="ctr"/>
          <a:lstStyle/>
          <a:p>
            <a:pPr algn="ctr"/>
            <a:r>
              <a:rPr lang="zh-CN" altLang="en-US" sz="2400" b="1">
                <a:solidFill>
                  <a:srgbClr val="FF0000"/>
                </a:solidFill>
                <a:latin typeface="微软雅黑" pitchFamily="34" charset="-122"/>
                <a:ea typeface="微软雅黑" pitchFamily="34" charset="-122"/>
              </a:rPr>
              <a:t>改进制造流程</a:t>
            </a:r>
          </a:p>
        </p:txBody>
      </p:sp>
      <p:sp>
        <p:nvSpPr>
          <p:cNvPr id="89096" name="AutoShape 8"/>
          <p:cNvSpPr>
            <a:spLocks noChangeArrowheads="1"/>
          </p:cNvSpPr>
          <p:nvPr/>
        </p:nvSpPr>
        <p:spPr bwMode="auto">
          <a:xfrm>
            <a:off x="3874148" y="3869781"/>
            <a:ext cx="3671887" cy="720725"/>
          </a:xfrm>
          <a:prstGeom prst="bevel">
            <a:avLst>
              <a:gd name="adj" fmla="val 12500"/>
            </a:avLst>
          </a:prstGeom>
          <a:solidFill>
            <a:srgbClr val="99CCFF"/>
          </a:solidFill>
          <a:ln w="9525">
            <a:solidFill>
              <a:srgbClr val="FFCC99"/>
            </a:solidFill>
            <a:miter lim="800000"/>
            <a:headEnd/>
            <a:tailEnd/>
          </a:ln>
          <a:effectLst/>
        </p:spPr>
        <p:txBody>
          <a:bodyPr wrap="none" anchor="ctr"/>
          <a:lstStyle/>
          <a:p>
            <a:pPr algn="ctr"/>
            <a:r>
              <a:rPr lang="zh-CN" altLang="en-US" sz="2400" b="1">
                <a:solidFill>
                  <a:srgbClr val="FF0000"/>
                </a:solidFill>
                <a:latin typeface="微软雅黑" pitchFamily="34" charset="-122"/>
                <a:ea typeface="微软雅黑" pitchFamily="34" charset="-122"/>
              </a:rPr>
              <a:t>外发加工</a:t>
            </a:r>
          </a:p>
        </p:txBody>
      </p:sp>
      <p:sp>
        <p:nvSpPr>
          <p:cNvPr id="89097" name="AutoShape 9"/>
          <p:cNvSpPr>
            <a:spLocks noChangeArrowheads="1"/>
          </p:cNvSpPr>
          <p:nvPr/>
        </p:nvSpPr>
        <p:spPr bwMode="auto">
          <a:xfrm>
            <a:off x="3874148" y="4661945"/>
            <a:ext cx="3671887" cy="720725"/>
          </a:xfrm>
          <a:prstGeom prst="bevel">
            <a:avLst>
              <a:gd name="adj" fmla="val 12500"/>
            </a:avLst>
          </a:prstGeom>
          <a:solidFill>
            <a:srgbClr val="99CCFF"/>
          </a:solidFill>
          <a:ln w="9525">
            <a:solidFill>
              <a:srgbClr val="FFCC99"/>
            </a:solidFill>
            <a:miter lim="800000"/>
            <a:headEnd/>
            <a:tailEnd/>
          </a:ln>
          <a:effectLst/>
        </p:spPr>
        <p:txBody>
          <a:bodyPr wrap="none" anchor="ctr"/>
          <a:lstStyle/>
          <a:p>
            <a:pPr algn="ctr"/>
            <a:r>
              <a:rPr lang="zh-CN" altLang="en-US" sz="2400" b="1">
                <a:solidFill>
                  <a:srgbClr val="FF0000"/>
                </a:solidFill>
                <a:latin typeface="微软雅黑" pitchFamily="34" charset="-122"/>
                <a:ea typeface="微软雅黑" pitchFamily="34" charset="-122"/>
              </a:rPr>
              <a:t>协调出货计划</a:t>
            </a:r>
          </a:p>
        </p:txBody>
      </p:sp>
      <p:sp>
        <p:nvSpPr>
          <p:cNvPr id="89098" name="AutoShape 10"/>
          <p:cNvSpPr>
            <a:spLocks noChangeArrowheads="1"/>
          </p:cNvSpPr>
          <p:nvPr/>
        </p:nvSpPr>
        <p:spPr bwMode="auto">
          <a:xfrm>
            <a:off x="3851923" y="5444581"/>
            <a:ext cx="3671887" cy="720725"/>
          </a:xfrm>
          <a:prstGeom prst="bevel">
            <a:avLst>
              <a:gd name="adj" fmla="val 12500"/>
            </a:avLst>
          </a:prstGeom>
          <a:solidFill>
            <a:srgbClr val="99CCFF"/>
          </a:solidFill>
          <a:ln w="9525">
            <a:solidFill>
              <a:srgbClr val="FFCC99"/>
            </a:solidFill>
            <a:miter lim="800000"/>
            <a:headEnd/>
            <a:tailEnd/>
          </a:ln>
          <a:effectLst/>
        </p:spPr>
        <p:txBody>
          <a:bodyPr wrap="none" anchor="ctr"/>
          <a:lstStyle/>
          <a:p>
            <a:pPr algn="ctr"/>
            <a:r>
              <a:rPr lang="zh-CN" altLang="en-US" sz="2400" b="1">
                <a:solidFill>
                  <a:srgbClr val="FF0000"/>
                </a:solidFill>
                <a:latin typeface="微软雅黑" pitchFamily="34" charset="-122"/>
                <a:ea typeface="微软雅黑" pitchFamily="34" charset="-122"/>
              </a:rPr>
              <a:t>减少紧急加单</a:t>
            </a:r>
          </a:p>
        </p:txBody>
      </p:sp>
      <p:sp>
        <p:nvSpPr>
          <p:cNvPr id="10" name="Rectangle 2"/>
          <p:cNvSpPr txBox="1">
            <a:spLocks noChangeArrowheads="1"/>
          </p:cNvSpPr>
          <p:nvPr/>
        </p:nvSpPr>
        <p:spPr>
          <a:xfrm>
            <a:off x="0" y="692922"/>
            <a:ext cx="9144000" cy="503833"/>
          </a:xfrm>
          <a:prstGeom prst="rect">
            <a:avLst/>
          </a:prstGeom>
        </p:spPr>
        <p:txBody>
          <a:bodyPr/>
          <a:lstStyle/>
          <a:p>
            <a:pPr algn="ctr" fontAlgn="base">
              <a:spcBef>
                <a:spcPct val="0"/>
              </a:spcBef>
              <a:spcAft>
                <a:spcPct val="0"/>
              </a:spcAft>
              <a:defRPr/>
            </a:pPr>
            <a:r>
              <a:rPr lang="zh-CN" altLang="en-US" sz="3200" b="1" kern="0" dirty="0">
                <a:solidFill>
                  <a:srgbClr val="FF0000"/>
                </a:solidFill>
                <a:latin typeface="微软雅黑" pitchFamily="34" charset="-122"/>
                <a:ea typeface="微软雅黑" pitchFamily="34" charset="-122"/>
                <a:cs typeface="+mj-cs"/>
              </a:rPr>
              <a:t>生产</a:t>
            </a:r>
            <a:r>
              <a:rPr lang="zh-TW" altLang="en-US" sz="3200" b="1" kern="0" dirty="0">
                <a:solidFill>
                  <a:srgbClr val="FF0000"/>
                </a:solidFill>
                <a:latin typeface="微软雅黑" pitchFamily="34" charset="-122"/>
                <a:ea typeface="微软雅黑" pitchFamily="34" charset="-122"/>
                <a:cs typeface="+mj-cs"/>
              </a:rPr>
              <a:t>进度异常</a:t>
            </a:r>
            <a:r>
              <a:rPr lang="zh-CN" altLang="en-US" sz="3200" b="1" kern="0" dirty="0">
                <a:solidFill>
                  <a:srgbClr val="FF0000"/>
                </a:solidFill>
                <a:latin typeface="微软雅黑" pitchFamily="34" charset="-122"/>
                <a:ea typeface="微软雅黑" pitchFamily="34" charset="-122"/>
                <a:cs typeface="+mj-cs"/>
              </a:rPr>
              <a:t>的解决</a:t>
            </a:r>
            <a:r>
              <a:rPr lang="zh-TW" altLang="en-US" sz="3200" b="1" kern="0" dirty="0">
                <a:solidFill>
                  <a:srgbClr val="FF0000"/>
                </a:solidFill>
                <a:latin typeface="微软雅黑" pitchFamily="34" charset="-122"/>
                <a:ea typeface="微软雅黑" pitchFamily="34" charset="-122"/>
                <a:cs typeface="+mj-cs"/>
              </a:rPr>
              <a:t>对策</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89093"/>
                                        </p:tgtEl>
                                        <p:attrNameLst>
                                          <p:attrName>style.visibility</p:attrName>
                                        </p:attrNameLst>
                                      </p:cBhvr>
                                      <p:to>
                                        <p:strVal val="visible"/>
                                      </p:to>
                                    </p:set>
                                    <p:anim calcmode="lin" valueType="num">
                                      <p:cBhvr>
                                        <p:cTn id="7" dur="1000" fill="hold"/>
                                        <p:tgtEl>
                                          <p:spTgt spid="89093"/>
                                        </p:tgtEl>
                                        <p:attrNameLst>
                                          <p:attrName>ppt_x</p:attrName>
                                        </p:attrNameLst>
                                      </p:cBhvr>
                                      <p:tavLst>
                                        <p:tav tm="0">
                                          <p:val>
                                            <p:strVal val="#ppt_x-.2"/>
                                          </p:val>
                                        </p:tav>
                                        <p:tav tm="100000">
                                          <p:val>
                                            <p:strVal val="#ppt_x"/>
                                          </p:val>
                                        </p:tav>
                                      </p:tavLst>
                                    </p:anim>
                                    <p:anim calcmode="lin" valueType="num">
                                      <p:cBhvr>
                                        <p:cTn id="8" dur="1000" fill="hold"/>
                                        <p:tgtEl>
                                          <p:spTgt spid="89093"/>
                                        </p:tgtEl>
                                        <p:attrNameLst>
                                          <p:attrName>ppt_y</p:attrName>
                                        </p:attrNameLst>
                                      </p:cBhvr>
                                      <p:tavLst>
                                        <p:tav tm="0">
                                          <p:val>
                                            <p:strVal val="#ppt_y"/>
                                          </p:val>
                                        </p:tav>
                                        <p:tav tm="100000">
                                          <p:val>
                                            <p:strVal val="#ppt_y"/>
                                          </p:val>
                                        </p:tav>
                                      </p:tavLst>
                                    </p:anim>
                                    <p:animEffect transition="in" filter="wipe(right)" prLst="gradientSize: 0.1">
                                      <p:cBhvr>
                                        <p:cTn id="9" dur="1000"/>
                                        <p:tgtEl>
                                          <p:spTgt spid="89093"/>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89094"/>
                                        </p:tgtEl>
                                        <p:attrNameLst>
                                          <p:attrName>style.visibility</p:attrName>
                                        </p:attrNameLst>
                                      </p:cBhvr>
                                      <p:to>
                                        <p:strVal val="visible"/>
                                      </p:to>
                                    </p:set>
                                    <p:anim calcmode="lin" valueType="num">
                                      <p:cBhvr>
                                        <p:cTn id="13" dur="1000" fill="hold"/>
                                        <p:tgtEl>
                                          <p:spTgt spid="89094"/>
                                        </p:tgtEl>
                                        <p:attrNameLst>
                                          <p:attrName>ppt_x</p:attrName>
                                        </p:attrNameLst>
                                      </p:cBhvr>
                                      <p:tavLst>
                                        <p:tav tm="0">
                                          <p:val>
                                            <p:strVal val="#ppt_x-.2"/>
                                          </p:val>
                                        </p:tav>
                                        <p:tav tm="100000">
                                          <p:val>
                                            <p:strVal val="#ppt_x"/>
                                          </p:val>
                                        </p:tav>
                                      </p:tavLst>
                                    </p:anim>
                                    <p:anim calcmode="lin" valueType="num">
                                      <p:cBhvr>
                                        <p:cTn id="14" dur="1000" fill="hold"/>
                                        <p:tgtEl>
                                          <p:spTgt spid="8909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89094"/>
                                        </p:tgtEl>
                                      </p:cBhvr>
                                    </p:animEffect>
                                  </p:childTnLst>
                                </p:cTn>
                              </p:par>
                            </p:childTnLst>
                          </p:cTn>
                        </p:par>
                        <p:par>
                          <p:cTn id="16" fill="hold">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89095"/>
                                        </p:tgtEl>
                                        <p:attrNameLst>
                                          <p:attrName>style.visibility</p:attrName>
                                        </p:attrNameLst>
                                      </p:cBhvr>
                                      <p:to>
                                        <p:strVal val="visible"/>
                                      </p:to>
                                    </p:set>
                                    <p:anim calcmode="lin" valueType="num">
                                      <p:cBhvr>
                                        <p:cTn id="19" dur="1000" fill="hold"/>
                                        <p:tgtEl>
                                          <p:spTgt spid="89095"/>
                                        </p:tgtEl>
                                        <p:attrNameLst>
                                          <p:attrName>ppt_x</p:attrName>
                                        </p:attrNameLst>
                                      </p:cBhvr>
                                      <p:tavLst>
                                        <p:tav tm="0">
                                          <p:val>
                                            <p:strVal val="#ppt_x-.2"/>
                                          </p:val>
                                        </p:tav>
                                        <p:tav tm="100000">
                                          <p:val>
                                            <p:strVal val="#ppt_x"/>
                                          </p:val>
                                        </p:tav>
                                      </p:tavLst>
                                    </p:anim>
                                    <p:anim calcmode="lin" valueType="num">
                                      <p:cBhvr>
                                        <p:cTn id="20" dur="1000" fill="hold"/>
                                        <p:tgtEl>
                                          <p:spTgt spid="89095"/>
                                        </p:tgtEl>
                                        <p:attrNameLst>
                                          <p:attrName>ppt_y</p:attrName>
                                        </p:attrNameLst>
                                      </p:cBhvr>
                                      <p:tavLst>
                                        <p:tav tm="0">
                                          <p:val>
                                            <p:strVal val="#ppt_y"/>
                                          </p:val>
                                        </p:tav>
                                        <p:tav tm="100000">
                                          <p:val>
                                            <p:strVal val="#ppt_y"/>
                                          </p:val>
                                        </p:tav>
                                      </p:tavLst>
                                    </p:anim>
                                    <p:animEffect transition="in" filter="wipe(right)" prLst="gradientSize: 0.1">
                                      <p:cBhvr>
                                        <p:cTn id="21" dur="1000"/>
                                        <p:tgtEl>
                                          <p:spTgt spid="89095"/>
                                        </p:tgtEl>
                                      </p:cBhvr>
                                    </p:animEffect>
                                  </p:childTnLst>
                                </p:cTn>
                              </p:par>
                            </p:childTnLst>
                          </p:cTn>
                        </p:par>
                        <p:par>
                          <p:cTn id="22" fill="hold">
                            <p:stCondLst>
                              <p:cond delay="3000"/>
                            </p:stCondLst>
                            <p:childTnLst>
                              <p:par>
                                <p:cTn id="23" presetID="29" presetClass="entr" presetSubtype="0" fill="hold" grpId="0" nodeType="afterEffect">
                                  <p:stCondLst>
                                    <p:cond delay="0"/>
                                  </p:stCondLst>
                                  <p:childTnLst>
                                    <p:set>
                                      <p:cBhvr>
                                        <p:cTn id="24" dur="1" fill="hold">
                                          <p:stCondLst>
                                            <p:cond delay="0"/>
                                          </p:stCondLst>
                                        </p:cTn>
                                        <p:tgtEl>
                                          <p:spTgt spid="89096"/>
                                        </p:tgtEl>
                                        <p:attrNameLst>
                                          <p:attrName>style.visibility</p:attrName>
                                        </p:attrNameLst>
                                      </p:cBhvr>
                                      <p:to>
                                        <p:strVal val="visible"/>
                                      </p:to>
                                    </p:set>
                                    <p:anim calcmode="lin" valueType="num">
                                      <p:cBhvr>
                                        <p:cTn id="25" dur="1000" fill="hold"/>
                                        <p:tgtEl>
                                          <p:spTgt spid="89096"/>
                                        </p:tgtEl>
                                        <p:attrNameLst>
                                          <p:attrName>ppt_x</p:attrName>
                                        </p:attrNameLst>
                                      </p:cBhvr>
                                      <p:tavLst>
                                        <p:tav tm="0">
                                          <p:val>
                                            <p:strVal val="#ppt_x-.2"/>
                                          </p:val>
                                        </p:tav>
                                        <p:tav tm="100000">
                                          <p:val>
                                            <p:strVal val="#ppt_x"/>
                                          </p:val>
                                        </p:tav>
                                      </p:tavLst>
                                    </p:anim>
                                    <p:anim calcmode="lin" valueType="num">
                                      <p:cBhvr>
                                        <p:cTn id="26" dur="1000" fill="hold"/>
                                        <p:tgtEl>
                                          <p:spTgt spid="89096"/>
                                        </p:tgtEl>
                                        <p:attrNameLst>
                                          <p:attrName>ppt_y</p:attrName>
                                        </p:attrNameLst>
                                      </p:cBhvr>
                                      <p:tavLst>
                                        <p:tav tm="0">
                                          <p:val>
                                            <p:strVal val="#ppt_y"/>
                                          </p:val>
                                        </p:tav>
                                        <p:tav tm="100000">
                                          <p:val>
                                            <p:strVal val="#ppt_y"/>
                                          </p:val>
                                        </p:tav>
                                      </p:tavLst>
                                    </p:anim>
                                    <p:animEffect transition="in" filter="wipe(right)" prLst="gradientSize: 0.1">
                                      <p:cBhvr>
                                        <p:cTn id="27" dur="1000"/>
                                        <p:tgtEl>
                                          <p:spTgt spid="89096"/>
                                        </p:tgtEl>
                                      </p:cBhvr>
                                    </p:animEffect>
                                  </p:childTnLst>
                                </p:cTn>
                              </p:par>
                            </p:childTnLst>
                          </p:cTn>
                        </p:par>
                        <p:par>
                          <p:cTn id="28" fill="hold">
                            <p:stCondLst>
                              <p:cond delay="4000"/>
                            </p:stCondLst>
                            <p:childTnLst>
                              <p:par>
                                <p:cTn id="29" presetID="29" presetClass="entr" presetSubtype="0" fill="hold" grpId="0" nodeType="afterEffect">
                                  <p:stCondLst>
                                    <p:cond delay="0"/>
                                  </p:stCondLst>
                                  <p:childTnLst>
                                    <p:set>
                                      <p:cBhvr>
                                        <p:cTn id="30" dur="1" fill="hold">
                                          <p:stCondLst>
                                            <p:cond delay="0"/>
                                          </p:stCondLst>
                                        </p:cTn>
                                        <p:tgtEl>
                                          <p:spTgt spid="89097"/>
                                        </p:tgtEl>
                                        <p:attrNameLst>
                                          <p:attrName>style.visibility</p:attrName>
                                        </p:attrNameLst>
                                      </p:cBhvr>
                                      <p:to>
                                        <p:strVal val="visible"/>
                                      </p:to>
                                    </p:set>
                                    <p:anim calcmode="lin" valueType="num">
                                      <p:cBhvr>
                                        <p:cTn id="31" dur="1000" fill="hold"/>
                                        <p:tgtEl>
                                          <p:spTgt spid="89097"/>
                                        </p:tgtEl>
                                        <p:attrNameLst>
                                          <p:attrName>ppt_x</p:attrName>
                                        </p:attrNameLst>
                                      </p:cBhvr>
                                      <p:tavLst>
                                        <p:tav tm="0">
                                          <p:val>
                                            <p:strVal val="#ppt_x-.2"/>
                                          </p:val>
                                        </p:tav>
                                        <p:tav tm="100000">
                                          <p:val>
                                            <p:strVal val="#ppt_x"/>
                                          </p:val>
                                        </p:tav>
                                      </p:tavLst>
                                    </p:anim>
                                    <p:anim calcmode="lin" valueType="num">
                                      <p:cBhvr>
                                        <p:cTn id="32" dur="1000" fill="hold"/>
                                        <p:tgtEl>
                                          <p:spTgt spid="89097"/>
                                        </p:tgtEl>
                                        <p:attrNameLst>
                                          <p:attrName>ppt_y</p:attrName>
                                        </p:attrNameLst>
                                      </p:cBhvr>
                                      <p:tavLst>
                                        <p:tav tm="0">
                                          <p:val>
                                            <p:strVal val="#ppt_y"/>
                                          </p:val>
                                        </p:tav>
                                        <p:tav tm="100000">
                                          <p:val>
                                            <p:strVal val="#ppt_y"/>
                                          </p:val>
                                        </p:tav>
                                      </p:tavLst>
                                    </p:anim>
                                    <p:animEffect transition="in" filter="wipe(right)" prLst="gradientSize: 0.1">
                                      <p:cBhvr>
                                        <p:cTn id="33" dur="1000"/>
                                        <p:tgtEl>
                                          <p:spTgt spid="89097"/>
                                        </p:tgtEl>
                                      </p:cBhvr>
                                    </p:animEffect>
                                  </p:childTnLst>
                                </p:cTn>
                              </p:par>
                            </p:childTnLst>
                          </p:cTn>
                        </p:par>
                        <p:par>
                          <p:cTn id="34" fill="hold">
                            <p:stCondLst>
                              <p:cond delay="5000"/>
                            </p:stCondLst>
                            <p:childTnLst>
                              <p:par>
                                <p:cTn id="35" presetID="29" presetClass="entr" presetSubtype="0" fill="hold" grpId="0" nodeType="afterEffect">
                                  <p:stCondLst>
                                    <p:cond delay="0"/>
                                  </p:stCondLst>
                                  <p:childTnLst>
                                    <p:set>
                                      <p:cBhvr>
                                        <p:cTn id="36" dur="1" fill="hold">
                                          <p:stCondLst>
                                            <p:cond delay="0"/>
                                          </p:stCondLst>
                                        </p:cTn>
                                        <p:tgtEl>
                                          <p:spTgt spid="89098"/>
                                        </p:tgtEl>
                                        <p:attrNameLst>
                                          <p:attrName>style.visibility</p:attrName>
                                        </p:attrNameLst>
                                      </p:cBhvr>
                                      <p:to>
                                        <p:strVal val="visible"/>
                                      </p:to>
                                    </p:set>
                                    <p:anim calcmode="lin" valueType="num">
                                      <p:cBhvr>
                                        <p:cTn id="37" dur="1000" fill="hold"/>
                                        <p:tgtEl>
                                          <p:spTgt spid="89098"/>
                                        </p:tgtEl>
                                        <p:attrNameLst>
                                          <p:attrName>ppt_x</p:attrName>
                                        </p:attrNameLst>
                                      </p:cBhvr>
                                      <p:tavLst>
                                        <p:tav tm="0">
                                          <p:val>
                                            <p:strVal val="#ppt_x-.2"/>
                                          </p:val>
                                        </p:tav>
                                        <p:tav tm="100000">
                                          <p:val>
                                            <p:strVal val="#ppt_x"/>
                                          </p:val>
                                        </p:tav>
                                      </p:tavLst>
                                    </p:anim>
                                    <p:anim calcmode="lin" valueType="num">
                                      <p:cBhvr>
                                        <p:cTn id="38" dur="1000" fill="hold"/>
                                        <p:tgtEl>
                                          <p:spTgt spid="89098"/>
                                        </p:tgtEl>
                                        <p:attrNameLst>
                                          <p:attrName>ppt_y</p:attrName>
                                        </p:attrNameLst>
                                      </p:cBhvr>
                                      <p:tavLst>
                                        <p:tav tm="0">
                                          <p:val>
                                            <p:strVal val="#ppt_y"/>
                                          </p:val>
                                        </p:tav>
                                        <p:tav tm="100000">
                                          <p:val>
                                            <p:strVal val="#ppt_y"/>
                                          </p:val>
                                        </p:tav>
                                      </p:tavLst>
                                    </p:anim>
                                    <p:animEffect transition="in" filter="wipe(right)" prLst="gradientSize: 0.1">
                                      <p:cBhvr>
                                        <p:cTn id="39" dur="1000"/>
                                        <p:tgtEl>
                                          <p:spTgt spid="89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3" grpId="0" animBg="1"/>
      <p:bldP spid="89094" grpId="0" animBg="1"/>
      <p:bldP spid="89095" grpId="0" animBg="1"/>
      <p:bldP spid="89096" grpId="0" animBg="1"/>
      <p:bldP spid="89097" grpId="0" animBg="1"/>
      <p:bldP spid="8909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503148" y="358008"/>
            <a:ext cx="8232531" cy="576064"/>
          </a:xfrm>
        </p:spPr>
        <p:txBody>
          <a:bodyPr/>
          <a:lstStyle/>
          <a:p>
            <a:pPr algn="ctr"/>
            <a:r>
              <a:rPr lang="zh-CN" altLang="en-US" sz="3200" dirty="0" smtClean="0">
                <a:solidFill>
                  <a:srgbClr val="FF0000"/>
                </a:solidFill>
              </a:rPr>
              <a:t>传统生产管理模式的弊端</a:t>
            </a:r>
            <a:endParaRPr lang="zh-CN" altLang="en-US" sz="3200" dirty="0">
              <a:solidFill>
                <a:srgbClr val="FF0000"/>
              </a:solidFill>
            </a:endParaRPr>
          </a:p>
        </p:txBody>
      </p:sp>
      <p:sp>
        <p:nvSpPr>
          <p:cNvPr id="2" name="内容占位符 1"/>
          <p:cNvSpPr>
            <a:spLocks noGrp="1"/>
          </p:cNvSpPr>
          <p:nvPr>
            <p:ph idx="1"/>
          </p:nvPr>
        </p:nvSpPr>
        <p:spPr>
          <a:xfrm>
            <a:off x="261045" y="1438131"/>
            <a:ext cx="8640960" cy="576064"/>
          </a:xfrm>
        </p:spPr>
        <p:txBody>
          <a:bodyPr/>
          <a:lstStyle/>
          <a:p>
            <a:pPr>
              <a:buFont typeface="Wingdings" panose="05000000000000000000" pitchFamily="2" charset="2"/>
              <a:buChar char="Ø"/>
            </a:pPr>
            <a:r>
              <a:rPr lang="zh-CN" altLang="en-US" sz="2400" b="1" dirty="0" smtClean="0"/>
              <a:t>企业生产缺乏柔性，对市场反应能力低</a:t>
            </a:r>
            <a:endParaRPr lang="zh-CN" altLang="en-US" sz="2400" b="1" dirty="0"/>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7</a:t>
            </a:fld>
            <a:endParaRPr lang="zh-CN" altLang="en-US" dirty="0"/>
          </a:p>
        </p:txBody>
      </p:sp>
      <p:sp>
        <p:nvSpPr>
          <p:cNvPr id="5" name="矩形 4"/>
          <p:cNvSpPr/>
          <p:nvPr/>
        </p:nvSpPr>
        <p:spPr>
          <a:xfrm>
            <a:off x="323528" y="1844827"/>
            <a:ext cx="8424936" cy="4401205"/>
          </a:xfrm>
          <a:prstGeom prst="rect">
            <a:avLst/>
          </a:prstGeom>
        </p:spPr>
        <p:txBody>
          <a:bodyPr wrap="square">
            <a:spAutoFit/>
          </a:bodyPr>
          <a:lstStyle/>
          <a:p>
            <a:pPr>
              <a:lnSpc>
                <a:spcPct val="200000"/>
              </a:lnSpc>
              <a:buClr>
                <a:srgbClr val="C00000"/>
              </a:buClr>
              <a:buFont typeface="Wingdings" pitchFamily="2" charset="2"/>
              <a:buChar char="n"/>
            </a:pPr>
            <a:r>
              <a:rPr lang="en-US" altLang="zh-CN" sz="2000" dirty="0">
                <a:latin typeface="微软雅黑" pitchFamily="34" charset="-122"/>
                <a:ea typeface="微软雅黑" pitchFamily="34" charset="-122"/>
              </a:rPr>
              <a:t> </a:t>
            </a:r>
            <a:r>
              <a:rPr lang="zh-CN" altLang="zh-CN" sz="2000" dirty="0">
                <a:latin typeface="微软雅黑" pitchFamily="34" charset="-122"/>
                <a:ea typeface="微软雅黑" pitchFamily="34" charset="-122"/>
              </a:rPr>
              <a:t>所谓“柔性”，就是加工制造的灵活性、可变性和可调节性。</a:t>
            </a:r>
            <a:endParaRPr lang="en-US" altLang="zh-CN" sz="2000" dirty="0">
              <a:latin typeface="微软雅黑" pitchFamily="34" charset="-122"/>
              <a:ea typeface="微软雅黑" pitchFamily="34" charset="-122"/>
            </a:endParaRPr>
          </a:p>
          <a:p>
            <a:pPr>
              <a:lnSpc>
                <a:spcPct val="200000"/>
              </a:lnSpc>
              <a:buClr>
                <a:srgbClr val="C00000"/>
              </a:buClr>
              <a:buFont typeface="Wingdings" pitchFamily="2" charset="2"/>
              <a:buChar char="n"/>
            </a:pPr>
            <a:r>
              <a:rPr lang="en-US" altLang="zh-CN" sz="2000" dirty="0">
                <a:latin typeface="微软雅黑" pitchFamily="34" charset="-122"/>
                <a:ea typeface="微软雅黑" pitchFamily="34" charset="-122"/>
              </a:rPr>
              <a:t> </a:t>
            </a:r>
            <a:r>
              <a:rPr lang="zh-CN" altLang="zh-CN" sz="2000" dirty="0">
                <a:latin typeface="微软雅黑" pitchFamily="34" charset="-122"/>
                <a:ea typeface="微软雅黑" pitchFamily="34" charset="-122"/>
              </a:rPr>
              <a:t>现代企业的生产组织必须适应市场需求的多变性，要求在短时期内，以最少的资源消耗，从一种产品的生产转换为另一种产品的生产。</a:t>
            </a:r>
            <a:endParaRPr lang="en-US" altLang="zh-CN" sz="2000" dirty="0">
              <a:latin typeface="微软雅黑" pitchFamily="34" charset="-122"/>
              <a:ea typeface="微软雅黑" pitchFamily="34" charset="-122"/>
            </a:endParaRPr>
          </a:p>
          <a:p>
            <a:pPr>
              <a:lnSpc>
                <a:spcPct val="200000"/>
              </a:lnSpc>
              <a:buClr>
                <a:srgbClr val="C00000"/>
              </a:buClr>
              <a:buFont typeface="Wingdings" pitchFamily="2" charset="2"/>
              <a:buChar char="n"/>
            </a:pPr>
            <a:r>
              <a:rPr lang="en-US" altLang="zh-CN" sz="2000" dirty="0">
                <a:latin typeface="微软雅黑" pitchFamily="34" charset="-122"/>
                <a:ea typeface="微软雅黑" pitchFamily="34" charset="-122"/>
              </a:rPr>
              <a:t> </a:t>
            </a:r>
            <a:r>
              <a:rPr lang="zh-CN" altLang="zh-CN" sz="2000" dirty="0">
                <a:latin typeface="微软雅黑" pitchFamily="34" charset="-122"/>
                <a:ea typeface="微软雅黑" pitchFamily="34" charset="-122"/>
              </a:rPr>
              <a:t>但传统生产管理模式是以产品为单位，按台份编制生产计划的。投入产品与调整产品对整个计划影响较大，再加上企业生产的反馈信息比较慢，下月初才有上月末的生产统计资料，无法实现动态调整，生产严重滞后，导致生产系统速度慢。</a:t>
            </a:r>
            <a:endParaRPr lang="zh-CN" altLang="en-US" sz="2000" dirty="0">
              <a:latin typeface="微软雅黑" pitchFamily="34" charset="-122"/>
              <a:ea typeface="微软雅黑" pitchFamily="34" charset="-122"/>
            </a:endParaRPr>
          </a:p>
        </p:txBody>
      </p:sp>
    </p:spTree>
    <p:extLst>
      <p:ext uri="{BB962C8B-B14F-4D97-AF65-F5344CB8AC3E}">
        <p14:creationId xmlns:p14="http://schemas.microsoft.com/office/powerpoint/2010/main" val="315562561"/>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225041" y="1384083"/>
            <a:ext cx="8712968" cy="504851"/>
          </a:xfrm>
        </p:spPr>
        <p:txBody>
          <a:bodyPr/>
          <a:lstStyle/>
          <a:p>
            <a:pPr algn="l"/>
            <a:r>
              <a:rPr lang="zh-CN" altLang="en-US" sz="2800" dirty="0"/>
              <a:t>进度异常主要原因</a:t>
            </a:r>
          </a:p>
        </p:txBody>
      </p:sp>
      <p:sp>
        <p:nvSpPr>
          <p:cNvPr id="100355" name="Rectangle 3"/>
          <p:cNvSpPr>
            <a:spLocks noGrp="1" noChangeArrowheads="1"/>
          </p:cNvSpPr>
          <p:nvPr>
            <p:ph idx="1"/>
          </p:nvPr>
        </p:nvSpPr>
        <p:spPr>
          <a:xfrm>
            <a:off x="395536" y="1902223"/>
            <a:ext cx="8153400" cy="4536504"/>
          </a:xfrm>
        </p:spPr>
        <p:txBody>
          <a:bodyPr/>
          <a:lstStyle/>
          <a:p>
            <a:pPr>
              <a:lnSpc>
                <a:spcPts val="3500"/>
              </a:lnSpc>
              <a:buNone/>
            </a:pPr>
            <a:r>
              <a:rPr lang="en-US" sz="2000" b="1" dirty="0"/>
              <a:t>1. </a:t>
            </a:r>
            <a:r>
              <a:rPr lang="zh-CN" altLang="en-US" sz="2000" b="1" dirty="0"/>
              <a:t>生产能力不足</a:t>
            </a:r>
            <a:endParaRPr lang="zh-CN" altLang="en-US" sz="2000" dirty="0"/>
          </a:p>
          <a:p>
            <a:pPr>
              <a:lnSpc>
                <a:spcPts val="3500"/>
              </a:lnSpc>
              <a:buNone/>
            </a:pPr>
            <a:r>
              <a:rPr lang="zh-CN" altLang="en-US" sz="1800" dirty="0"/>
              <a:t>	 包括作业人员效率 </a:t>
            </a:r>
          </a:p>
          <a:p>
            <a:pPr>
              <a:lnSpc>
                <a:spcPts val="3500"/>
              </a:lnSpc>
              <a:buNone/>
            </a:pPr>
            <a:r>
              <a:rPr lang="en-US" sz="2000" b="1" dirty="0"/>
              <a:t>2. </a:t>
            </a:r>
            <a:r>
              <a:rPr lang="zh-CN" altLang="en-US" sz="2000" b="1" dirty="0"/>
              <a:t>计划本身失当</a:t>
            </a:r>
            <a:endParaRPr lang="zh-CN" altLang="en-US" sz="2000" dirty="0"/>
          </a:p>
          <a:p>
            <a:pPr>
              <a:lnSpc>
                <a:spcPts val="3500"/>
              </a:lnSpc>
              <a:buNone/>
            </a:pPr>
            <a:r>
              <a:rPr lang="zh-CN" altLang="en-US" sz="1800" dirty="0"/>
              <a:t>	 基本信息问题</a:t>
            </a:r>
          </a:p>
          <a:p>
            <a:pPr>
              <a:lnSpc>
                <a:spcPts val="3500"/>
              </a:lnSpc>
              <a:buNone/>
            </a:pPr>
            <a:r>
              <a:rPr lang="zh-CN" altLang="en-US" sz="1800" dirty="0"/>
              <a:t>    </a:t>
            </a:r>
            <a:r>
              <a:rPr lang="en-US" altLang="zh-CN" sz="1800" dirty="0"/>
              <a:t> </a:t>
            </a:r>
            <a:r>
              <a:rPr lang="zh-CN" altLang="en-US" sz="1800" dirty="0"/>
              <a:t>未做产能负荷分析	</a:t>
            </a:r>
          </a:p>
          <a:p>
            <a:pPr>
              <a:lnSpc>
                <a:spcPts val="3500"/>
              </a:lnSpc>
              <a:buNone/>
            </a:pPr>
            <a:r>
              <a:rPr lang="en-US" sz="2000" b="1" dirty="0"/>
              <a:t>3. </a:t>
            </a:r>
            <a:r>
              <a:rPr lang="zh-CN" altLang="en-US" sz="2000" b="1" dirty="0"/>
              <a:t>应配合、准备作业</a:t>
            </a:r>
            <a:r>
              <a:rPr lang="zh-CN" altLang="en-US" sz="2000" dirty="0"/>
              <a:t>的</a:t>
            </a:r>
            <a:r>
              <a:rPr lang="zh-CN" altLang="en-US" sz="2000" b="1" dirty="0"/>
              <a:t>缺失</a:t>
            </a:r>
          </a:p>
          <a:p>
            <a:pPr>
              <a:lnSpc>
                <a:spcPts val="3500"/>
              </a:lnSpc>
              <a:buNone/>
            </a:pPr>
            <a:r>
              <a:rPr lang="en-US" sz="2000" b="1" dirty="0"/>
              <a:t>4. </a:t>
            </a:r>
            <a:r>
              <a:rPr lang="zh-CN" altLang="en-US" sz="2000" b="1" dirty="0"/>
              <a:t>缺料</a:t>
            </a:r>
          </a:p>
          <a:p>
            <a:pPr>
              <a:lnSpc>
                <a:spcPts val="3500"/>
              </a:lnSpc>
              <a:buNone/>
            </a:pPr>
            <a:r>
              <a:rPr lang="en-US" sz="2000" b="1" dirty="0"/>
              <a:t>5. </a:t>
            </a:r>
            <a:r>
              <a:rPr lang="zh-CN" altLang="en-US" sz="2000" b="1" dirty="0"/>
              <a:t>制造品质失控</a:t>
            </a:r>
          </a:p>
          <a:p>
            <a:pPr>
              <a:lnSpc>
                <a:spcPts val="3500"/>
              </a:lnSpc>
              <a:buNone/>
            </a:pPr>
            <a:r>
              <a:rPr lang="en-US" sz="2000" b="1" dirty="0"/>
              <a:t>6. </a:t>
            </a:r>
            <a:r>
              <a:rPr lang="zh-CN" altLang="en-US" sz="2000" b="1" dirty="0"/>
              <a:t>未适时正确掌控进度 </a:t>
            </a:r>
            <a:r>
              <a:rPr lang="en-US" sz="2000" b="1" dirty="0"/>
              <a:t>, </a:t>
            </a:r>
            <a:r>
              <a:rPr lang="zh-CN" altLang="en-US" sz="2000" b="1" dirty="0"/>
              <a:t>施予纠正及调整</a:t>
            </a:r>
            <a:r>
              <a:rPr lang="en-US" sz="2000" b="1" dirty="0"/>
              <a:t>.</a:t>
            </a:r>
            <a:endParaRPr lang="zh-CN" altLang="en-US" sz="2000" b="1" dirty="0"/>
          </a:p>
        </p:txBody>
      </p:sp>
      <p:sp>
        <p:nvSpPr>
          <p:cNvPr id="6" name="灯片编号占位符 5"/>
          <p:cNvSpPr>
            <a:spLocks noGrp="1"/>
          </p:cNvSpPr>
          <p:nvPr>
            <p:ph type="sldNum" sz="quarter" idx="4"/>
          </p:nvPr>
        </p:nvSpPr>
        <p:spPr/>
        <p:txBody>
          <a:bodyPr/>
          <a:lstStyle/>
          <a:p>
            <a:fld id="{D5449732-45A3-4A38-8FD7-0733F496D4F7}" type="slidenum">
              <a:rPr lang="en-US" altLang="zh-CN"/>
              <a:pPr/>
              <a:t>70</a:t>
            </a:fld>
            <a:endParaRPr lang="en-US"/>
          </a:p>
        </p:txBody>
      </p:sp>
      <p:sp>
        <p:nvSpPr>
          <p:cNvPr id="5" name="Rectangle 2"/>
          <p:cNvSpPr txBox="1">
            <a:spLocks noChangeArrowheads="1"/>
          </p:cNvSpPr>
          <p:nvPr/>
        </p:nvSpPr>
        <p:spPr bwMode="auto">
          <a:xfrm>
            <a:off x="0" y="691902"/>
            <a:ext cx="9144000" cy="504851"/>
          </a:xfrm>
          <a:prstGeom prst="rect">
            <a:avLst/>
          </a:prstGeom>
          <a:noFill/>
          <a:ln w="9525">
            <a:noFill/>
            <a:miter lim="800000"/>
            <a:headEnd/>
            <a:tailEnd/>
          </a:ln>
        </p:spPr>
        <p:txBody>
          <a:bodyPr vert="horz" wrap="square" lIns="91427" tIns="45712" rIns="91427" bIns="45712" numCol="1" anchor="ctr" anchorCtr="0" compatLnSpc="1">
            <a:prstTxWarp prst="textNoShape">
              <a:avLst/>
            </a:prstTxWarp>
          </a:bodyPr>
          <a:lstStyle/>
          <a:p>
            <a:pPr algn="ctr" fontAlgn="base">
              <a:spcBef>
                <a:spcPct val="0"/>
              </a:spcBef>
              <a:spcAft>
                <a:spcPct val="0"/>
              </a:spcAft>
              <a:defRPr/>
            </a:pPr>
            <a:r>
              <a:rPr lang="zh-CN" altLang="en-US" sz="3200" b="1" kern="0">
                <a:solidFill>
                  <a:srgbClr val="FF0000"/>
                </a:solidFill>
                <a:latin typeface="微软雅黑" pitchFamily="34" charset="-122"/>
                <a:ea typeface="微软雅黑" pitchFamily="34" charset="-122"/>
                <a:cs typeface="+mj-cs"/>
              </a:rPr>
              <a:t>如何实现闭环管理</a:t>
            </a:r>
            <a:endParaRPr lang="zh-CN" altLang="en-US" sz="3200" b="1" kern="0" dirty="0">
              <a:solidFill>
                <a:srgbClr val="FF0000"/>
              </a:solidFill>
              <a:latin typeface="微软雅黑" pitchFamily="34" charset="-122"/>
              <a:ea typeface="微软雅黑" pitchFamily="34" charset="-122"/>
              <a:cs typeface="+mj-cs"/>
            </a:endParaRPr>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07504" y="424466"/>
            <a:ext cx="9144000" cy="504851"/>
          </a:xfrm>
        </p:spPr>
        <p:txBody>
          <a:bodyPr/>
          <a:lstStyle/>
          <a:p>
            <a:pPr algn="ctr"/>
            <a:r>
              <a:rPr lang="zh-CN" sz="3200" b="1" i="0" dirty="0" smtClean="0">
                <a:solidFill>
                  <a:srgbClr val="FF0000"/>
                </a:solidFill>
              </a:rPr>
              <a:t>如何</a:t>
            </a:r>
            <a:r>
              <a:rPr lang="zh-CN" altLang="en-US" sz="3200" b="1" i="0" dirty="0" smtClean="0">
                <a:solidFill>
                  <a:srgbClr val="FF0000"/>
                </a:solidFill>
              </a:rPr>
              <a:t>实现闭环管理</a:t>
            </a:r>
            <a:endParaRPr lang="zh-CN" sz="3200" b="1" i="0" dirty="0">
              <a:solidFill>
                <a:srgbClr val="FF0000"/>
              </a:solidFill>
            </a:endParaRPr>
          </a:p>
        </p:txBody>
      </p:sp>
      <p:sp>
        <p:nvSpPr>
          <p:cNvPr id="70659" name="Rectangle 3"/>
          <p:cNvSpPr>
            <a:spLocks noGrp="1" noChangeArrowheads="1"/>
          </p:cNvSpPr>
          <p:nvPr>
            <p:ph idx="1"/>
          </p:nvPr>
        </p:nvSpPr>
        <p:spPr>
          <a:xfrm>
            <a:off x="503040" y="2158762"/>
            <a:ext cx="7453336" cy="4176464"/>
          </a:xfrm>
        </p:spPr>
        <p:txBody>
          <a:bodyPr/>
          <a:lstStyle/>
          <a:p>
            <a:pPr>
              <a:lnSpc>
                <a:spcPct val="150000"/>
              </a:lnSpc>
              <a:buFont typeface="Wingdings" pitchFamily="2" charset="2"/>
              <a:buNone/>
            </a:pPr>
            <a:r>
              <a:rPr lang="en-US" sz="2000" dirty="0"/>
              <a:t>1. </a:t>
            </a:r>
            <a:r>
              <a:rPr lang="zh-CN" altLang="en-US" sz="2000" dirty="0"/>
              <a:t>加强产销配合</a:t>
            </a:r>
          </a:p>
          <a:p>
            <a:pPr>
              <a:lnSpc>
                <a:spcPct val="150000"/>
              </a:lnSpc>
              <a:buFont typeface="Wingdings" pitchFamily="2" charset="2"/>
              <a:buNone/>
            </a:pPr>
            <a:r>
              <a:rPr lang="en-US" sz="2000" dirty="0"/>
              <a:t>2. </a:t>
            </a:r>
            <a:r>
              <a:rPr lang="zh-CN" altLang="en-US" sz="2000" dirty="0"/>
              <a:t>完善设计</a:t>
            </a:r>
            <a:r>
              <a:rPr lang="en-US" sz="2000" dirty="0"/>
              <a:t>/</a:t>
            </a:r>
            <a:r>
              <a:rPr lang="zh-CN" altLang="en-US" sz="2000" dirty="0"/>
              <a:t>技术变更规范</a:t>
            </a:r>
          </a:p>
          <a:p>
            <a:pPr>
              <a:lnSpc>
                <a:spcPct val="150000"/>
              </a:lnSpc>
              <a:buFont typeface="Wingdings" pitchFamily="2" charset="2"/>
              <a:buNone/>
            </a:pPr>
            <a:r>
              <a:rPr lang="en-US" sz="2000" dirty="0"/>
              <a:t>3. </a:t>
            </a:r>
            <a:r>
              <a:rPr lang="zh-CN" altLang="en-US" sz="2000" dirty="0"/>
              <a:t>妥善的作业安排</a:t>
            </a:r>
          </a:p>
          <a:p>
            <a:pPr>
              <a:lnSpc>
                <a:spcPct val="150000"/>
              </a:lnSpc>
              <a:buFont typeface="Wingdings" pitchFamily="2" charset="2"/>
              <a:buNone/>
            </a:pPr>
            <a:r>
              <a:rPr lang="en-US" sz="2000" dirty="0"/>
              <a:t>4. </a:t>
            </a:r>
            <a:r>
              <a:rPr lang="zh-CN" altLang="en-US" sz="2000" dirty="0"/>
              <a:t>完善物料控制</a:t>
            </a:r>
          </a:p>
          <a:p>
            <a:pPr>
              <a:lnSpc>
                <a:spcPct val="150000"/>
              </a:lnSpc>
              <a:buFont typeface="Wingdings" pitchFamily="2" charset="2"/>
              <a:buNone/>
            </a:pPr>
            <a:r>
              <a:rPr lang="en-US" sz="2000" dirty="0"/>
              <a:t>5. </a:t>
            </a:r>
            <a:r>
              <a:rPr lang="zh-CN" altLang="en-US" sz="2000" dirty="0"/>
              <a:t>完善品管制度</a:t>
            </a:r>
          </a:p>
          <a:p>
            <a:pPr>
              <a:lnSpc>
                <a:spcPct val="150000"/>
              </a:lnSpc>
              <a:buFont typeface="Wingdings" pitchFamily="2" charset="2"/>
              <a:buNone/>
            </a:pPr>
            <a:r>
              <a:rPr lang="en-US" sz="2000" dirty="0"/>
              <a:t>6. </a:t>
            </a:r>
            <a:r>
              <a:rPr lang="zh-CN" altLang="en-US" sz="2000" dirty="0"/>
              <a:t>建立及实施生产绩效管理制度</a:t>
            </a:r>
          </a:p>
        </p:txBody>
      </p:sp>
      <p:sp>
        <p:nvSpPr>
          <p:cNvPr id="6" name="灯片编号占位符 5"/>
          <p:cNvSpPr>
            <a:spLocks noGrp="1"/>
          </p:cNvSpPr>
          <p:nvPr>
            <p:ph type="sldNum" sz="quarter" idx="4"/>
          </p:nvPr>
        </p:nvSpPr>
        <p:spPr/>
        <p:txBody>
          <a:bodyPr/>
          <a:lstStyle/>
          <a:p>
            <a:fld id="{6468A6F3-A4D8-46AC-9408-A0604C963B1E}" type="slidenum">
              <a:rPr lang="en-US" altLang="zh-CN"/>
              <a:pPr/>
              <a:t>71</a:t>
            </a:fld>
            <a:endParaRPr lang="en-US"/>
          </a:p>
        </p:txBody>
      </p:sp>
      <p:sp>
        <p:nvSpPr>
          <p:cNvPr id="7" name="Rectangle 2"/>
          <p:cNvSpPr txBox="1">
            <a:spLocks noChangeArrowheads="1"/>
          </p:cNvSpPr>
          <p:nvPr/>
        </p:nvSpPr>
        <p:spPr bwMode="auto">
          <a:xfrm>
            <a:off x="261045" y="1487176"/>
            <a:ext cx="8640960" cy="503833"/>
          </a:xfrm>
          <a:prstGeom prst="rect">
            <a:avLst/>
          </a:prstGeom>
          <a:noFill/>
          <a:ln w="9525">
            <a:noFill/>
            <a:miter lim="800000"/>
            <a:headEnd/>
            <a:tailEnd/>
          </a:ln>
        </p:spPr>
        <p:txBody>
          <a:bodyPr vert="horz" wrap="square" lIns="91427" tIns="45712" rIns="91427" bIns="45712" numCol="1" anchor="ctr" anchorCtr="0" compatLnSpc="1">
            <a:prstTxWarp prst="textNoShape">
              <a:avLst/>
            </a:prstTxWarp>
          </a:bodyPr>
          <a:lstStyle/>
          <a:p>
            <a:pPr fontAlgn="base">
              <a:spcBef>
                <a:spcPct val="0"/>
              </a:spcBef>
              <a:spcAft>
                <a:spcPct val="0"/>
              </a:spcAft>
              <a:defRPr/>
            </a:pPr>
            <a:r>
              <a:rPr lang="zh-TW" altLang="en-US" sz="2400" b="1" kern="0" dirty="0">
                <a:latin typeface="微软雅黑" pitchFamily="34" charset="-122"/>
                <a:ea typeface="微软雅黑" pitchFamily="34" charset="-122"/>
                <a:cs typeface="+mj-cs"/>
              </a:rPr>
              <a:t>减少进度异常</a:t>
            </a:r>
            <a:r>
              <a:rPr lang="zh-CN" altLang="en-US" sz="2400" b="1" kern="0" dirty="0">
                <a:latin typeface="微软雅黑" pitchFamily="34" charset="-122"/>
                <a:ea typeface="微软雅黑" pitchFamily="34" charset="-122"/>
                <a:cs typeface="+mj-cs"/>
              </a:rPr>
              <a:t>的</a:t>
            </a:r>
            <a:r>
              <a:rPr lang="zh-TW" altLang="en-US" sz="2400" b="1" kern="0" dirty="0">
                <a:latin typeface="微软雅黑" pitchFamily="34" charset="-122"/>
                <a:ea typeface="微软雅黑" pitchFamily="34" charset="-122"/>
                <a:cs typeface="+mj-cs"/>
              </a:rPr>
              <a:t>对策</a:t>
            </a:r>
          </a:p>
        </p:txBody>
      </p:sp>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287524" y="1485010"/>
            <a:ext cx="8568952" cy="503833"/>
          </a:xfrm>
        </p:spPr>
        <p:txBody>
          <a:bodyPr/>
          <a:lstStyle/>
          <a:p>
            <a:pPr algn="l"/>
            <a:r>
              <a:rPr lang="zh-TW" altLang="en-US" dirty="0"/>
              <a:t>减少进度异常</a:t>
            </a:r>
            <a:r>
              <a:rPr lang="zh-CN" altLang="en-US" dirty="0"/>
              <a:t>的</a:t>
            </a:r>
            <a:r>
              <a:rPr lang="zh-TW" altLang="en-US" dirty="0"/>
              <a:t>对策</a:t>
            </a:r>
          </a:p>
        </p:txBody>
      </p:sp>
      <p:sp>
        <p:nvSpPr>
          <p:cNvPr id="101379" name="Rectangle 3"/>
          <p:cNvSpPr>
            <a:spLocks noGrp="1" noChangeArrowheads="1"/>
          </p:cNvSpPr>
          <p:nvPr>
            <p:ph idx="1"/>
          </p:nvPr>
        </p:nvSpPr>
        <p:spPr>
          <a:xfrm>
            <a:off x="369057" y="2072525"/>
            <a:ext cx="7875351" cy="4327153"/>
          </a:xfrm>
        </p:spPr>
        <p:txBody>
          <a:bodyPr/>
          <a:lstStyle/>
          <a:p>
            <a:pPr>
              <a:buFont typeface="Wingdings" pitchFamily="2" charset="2"/>
              <a:buNone/>
            </a:pPr>
            <a:r>
              <a:rPr lang="zh-CN" altLang="en-US" sz="2000" b="1" dirty="0"/>
              <a:t>使</a:t>
            </a:r>
            <a:r>
              <a:rPr lang="zh-CN" altLang="en-US" sz="2000" dirty="0"/>
              <a:t>生产作业计划</a:t>
            </a:r>
            <a:r>
              <a:rPr lang="zh-CN" altLang="en-US" sz="2000" b="1" dirty="0"/>
              <a:t>更合理化</a:t>
            </a:r>
          </a:p>
          <a:p>
            <a:pPr>
              <a:buFont typeface="Wingdings" pitchFamily="2" charset="2"/>
              <a:buNone/>
            </a:pPr>
            <a:r>
              <a:rPr lang="zh-CN" altLang="en-US" sz="1800" dirty="0"/>
              <a:t>    有限产能排程法的运用</a:t>
            </a:r>
          </a:p>
          <a:p>
            <a:pPr>
              <a:buFont typeface="Wingdings" pitchFamily="2" charset="2"/>
              <a:buNone/>
            </a:pPr>
            <a:r>
              <a:rPr lang="zh-CN" altLang="en-US" sz="2000" b="1" dirty="0"/>
              <a:t>备料管理的强化</a:t>
            </a:r>
          </a:p>
          <a:p>
            <a:pPr>
              <a:buFont typeface="Wingdings" pitchFamily="2" charset="2"/>
              <a:buNone/>
            </a:pPr>
            <a:r>
              <a:rPr lang="zh-CN" altLang="en-US" sz="1800" dirty="0"/>
              <a:t>    缺料分析</a:t>
            </a:r>
          </a:p>
          <a:p>
            <a:pPr>
              <a:buFont typeface="Wingdings" pitchFamily="2" charset="2"/>
              <a:buNone/>
            </a:pPr>
            <a:r>
              <a:rPr lang="zh-CN" altLang="en-US" sz="1800" dirty="0"/>
              <a:t>    刚好实时的备料作业 </a:t>
            </a:r>
            <a:r>
              <a:rPr lang="en-US" sz="1800" dirty="0"/>
              <a:t>/ </a:t>
            </a:r>
            <a:r>
              <a:rPr lang="zh-CN" altLang="en-US" sz="1800" dirty="0"/>
              <a:t>备料区设置</a:t>
            </a:r>
          </a:p>
          <a:p>
            <a:pPr>
              <a:buFont typeface="Wingdings" pitchFamily="2" charset="2"/>
              <a:buNone/>
            </a:pPr>
            <a:r>
              <a:rPr lang="zh-CN" altLang="en-US" sz="2000" b="1" dirty="0"/>
              <a:t>使制造质量稳定</a:t>
            </a:r>
          </a:p>
          <a:p>
            <a:pPr>
              <a:buFont typeface="Wingdings" pitchFamily="2" charset="2"/>
              <a:buNone/>
            </a:pPr>
            <a:r>
              <a:rPr lang="zh-CN" altLang="en-US" sz="1800" dirty="0"/>
              <a:t>    防呆式工作设计</a:t>
            </a:r>
          </a:p>
          <a:p>
            <a:pPr>
              <a:buFont typeface="Wingdings" pitchFamily="2" charset="2"/>
              <a:buNone/>
            </a:pPr>
            <a:r>
              <a:rPr lang="zh-CN" altLang="en-US" sz="1800" dirty="0"/>
              <a:t>    更及时的制造品质确认</a:t>
            </a:r>
          </a:p>
          <a:p>
            <a:pPr>
              <a:buFont typeface="Wingdings" pitchFamily="2" charset="2"/>
              <a:buNone/>
            </a:pPr>
            <a:r>
              <a:rPr lang="zh-CN" altLang="en-US" sz="2000" b="1" dirty="0"/>
              <a:t>生管更及时严密的过程跟踪</a:t>
            </a:r>
          </a:p>
          <a:p>
            <a:pPr>
              <a:buFont typeface="Wingdings" pitchFamily="2" charset="2"/>
              <a:buNone/>
            </a:pPr>
            <a:r>
              <a:rPr lang="zh-CN" altLang="en-US" sz="2000" b="1" dirty="0"/>
              <a:t>强化车间现场排除异常故障能力</a:t>
            </a:r>
          </a:p>
          <a:p>
            <a:pPr>
              <a:buFont typeface="Wingdings" pitchFamily="2" charset="2"/>
              <a:buNone/>
            </a:pPr>
            <a:r>
              <a:rPr lang="zh-CN" altLang="en-US" sz="1800" dirty="0"/>
              <a:t>    基层主管能力强化</a:t>
            </a:r>
          </a:p>
          <a:p>
            <a:pPr>
              <a:buFont typeface="Wingdings" pitchFamily="2" charset="2"/>
              <a:buNone/>
            </a:pPr>
            <a:r>
              <a:rPr lang="zh-CN" altLang="en-US" sz="2000" b="1" dirty="0"/>
              <a:t>强化车间人员积极弥补的意愿心态</a:t>
            </a:r>
          </a:p>
        </p:txBody>
      </p:sp>
      <p:sp>
        <p:nvSpPr>
          <p:cNvPr id="6" name="灯片编号占位符 5"/>
          <p:cNvSpPr>
            <a:spLocks noGrp="1"/>
          </p:cNvSpPr>
          <p:nvPr>
            <p:ph type="sldNum" sz="quarter" idx="4"/>
          </p:nvPr>
        </p:nvSpPr>
        <p:spPr/>
        <p:txBody>
          <a:bodyPr/>
          <a:lstStyle/>
          <a:p>
            <a:fld id="{FCEE418F-3E3E-4EEB-813E-880FA8DAB58D}" type="slidenum">
              <a:rPr lang="en-US" altLang="zh-CN"/>
              <a:pPr/>
              <a:t>72</a:t>
            </a:fld>
            <a:endParaRPr lang="en-US"/>
          </a:p>
        </p:txBody>
      </p:sp>
      <p:sp>
        <p:nvSpPr>
          <p:cNvPr id="5" name="Rectangle 2"/>
          <p:cNvSpPr txBox="1">
            <a:spLocks noChangeArrowheads="1"/>
          </p:cNvSpPr>
          <p:nvPr/>
        </p:nvSpPr>
        <p:spPr bwMode="auto">
          <a:xfrm>
            <a:off x="0" y="404664"/>
            <a:ext cx="9144000" cy="504851"/>
          </a:xfrm>
          <a:prstGeom prst="rect">
            <a:avLst/>
          </a:prstGeom>
          <a:noFill/>
          <a:ln w="9525">
            <a:noFill/>
            <a:miter lim="800000"/>
            <a:headEnd/>
            <a:tailEnd/>
          </a:ln>
        </p:spPr>
        <p:txBody>
          <a:bodyPr vert="horz" wrap="square" lIns="91427" tIns="45712" rIns="91427" bIns="45712" numCol="1" anchor="ctr" anchorCtr="0" compatLnSpc="1">
            <a:prstTxWarp prst="textNoShape">
              <a:avLst/>
            </a:prstTxWarp>
          </a:bodyPr>
          <a:lstStyle/>
          <a:p>
            <a:pPr algn="ctr" fontAlgn="base">
              <a:spcBef>
                <a:spcPct val="0"/>
              </a:spcBef>
              <a:spcAft>
                <a:spcPct val="0"/>
              </a:spcAft>
              <a:defRPr/>
            </a:pPr>
            <a:r>
              <a:rPr lang="zh-CN" altLang="en-US" sz="3200" b="1" kern="0" dirty="0">
                <a:solidFill>
                  <a:srgbClr val="FF0000"/>
                </a:solidFill>
                <a:latin typeface="微软雅黑" pitchFamily="34" charset="-122"/>
                <a:ea typeface="微软雅黑" pitchFamily="34" charset="-122"/>
                <a:cs typeface="+mj-cs"/>
              </a:rPr>
              <a:t>如何实现闭环管理</a:t>
            </a:r>
          </a:p>
        </p:txBody>
      </p:sp>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3"/>
          <p:cNvSpPr>
            <a:spLocks noGrp="1" noChangeArrowheads="1"/>
          </p:cNvSpPr>
          <p:nvPr>
            <p:ph type="title"/>
          </p:nvPr>
        </p:nvSpPr>
        <p:spPr>
          <a:xfrm>
            <a:off x="483363" y="356105"/>
            <a:ext cx="8232531" cy="576064"/>
          </a:xfrm>
        </p:spPr>
        <p:txBody>
          <a:bodyPr/>
          <a:lstStyle/>
          <a:p>
            <a:pPr algn="ctr"/>
            <a:r>
              <a:rPr lang="zh-CN" altLang="en-US" sz="3200" dirty="0" smtClean="0">
                <a:solidFill>
                  <a:srgbClr val="FF0000"/>
                </a:solidFill>
              </a:rPr>
              <a:t>生产作业计划的变更</a:t>
            </a:r>
            <a:endParaRPr lang="zh-CN" altLang="en-US" sz="3200" dirty="0">
              <a:solidFill>
                <a:srgbClr val="FF0000"/>
              </a:solidFill>
            </a:endParaRPr>
          </a:p>
        </p:txBody>
      </p:sp>
      <p:sp>
        <p:nvSpPr>
          <p:cNvPr id="22" name="灯片编号占位符 5"/>
          <p:cNvSpPr>
            <a:spLocks noGrp="1"/>
          </p:cNvSpPr>
          <p:nvPr>
            <p:ph type="sldNum" sz="quarter" idx="4"/>
          </p:nvPr>
        </p:nvSpPr>
        <p:spPr/>
        <p:txBody>
          <a:bodyPr/>
          <a:lstStyle/>
          <a:p>
            <a:fld id="{1C4F5FB8-45EC-4B67-8E45-7B428CFECFE1}" type="slidenum">
              <a:rPr lang="zh-CN" altLang="en-US"/>
              <a:pPr/>
              <a:t>73</a:t>
            </a:fld>
            <a:endParaRPr lang="zh-CN" altLang="en-US"/>
          </a:p>
        </p:txBody>
      </p:sp>
      <p:sp>
        <p:nvSpPr>
          <p:cNvPr id="892932" name="Freeform 4"/>
          <p:cNvSpPr>
            <a:spLocks/>
          </p:cNvSpPr>
          <p:nvPr/>
        </p:nvSpPr>
        <p:spPr bwMode="blackWhite">
          <a:xfrm>
            <a:off x="4547990" y="4671467"/>
            <a:ext cx="2051051" cy="1131888"/>
          </a:xfrm>
          <a:custGeom>
            <a:avLst/>
            <a:gdLst/>
            <a:ahLst/>
            <a:cxnLst>
              <a:cxn ang="0">
                <a:pos x="835" y="232"/>
              </a:cxn>
              <a:cxn ang="0">
                <a:pos x="748" y="0"/>
              </a:cxn>
              <a:cxn ang="0">
                <a:pos x="2" y="0"/>
              </a:cxn>
              <a:cxn ang="0">
                <a:pos x="79" y="233"/>
              </a:cxn>
              <a:cxn ang="0">
                <a:pos x="0" y="473"/>
              </a:cxn>
              <a:cxn ang="0">
                <a:pos x="741" y="474"/>
              </a:cxn>
              <a:cxn ang="0">
                <a:pos x="835" y="232"/>
              </a:cxn>
            </a:cxnLst>
            <a:rect l="0" t="0" r="r" b="b"/>
            <a:pathLst>
              <a:path w="836" h="475">
                <a:moveTo>
                  <a:pt x="835" y="232"/>
                </a:moveTo>
                <a:lnTo>
                  <a:pt x="748" y="0"/>
                </a:lnTo>
                <a:lnTo>
                  <a:pt x="2" y="0"/>
                </a:lnTo>
                <a:lnTo>
                  <a:pt x="79" y="233"/>
                </a:lnTo>
                <a:lnTo>
                  <a:pt x="0" y="473"/>
                </a:lnTo>
                <a:lnTo>
                  <a:pt x="741" y="474"/>
                </a:lnTo>
                <a:lnTo>
                  <a:pt x="835" y="232"/>
                </a:lnTo>
              </a:path>
            </a:pathLst>
          </a:custGeom>
          <a:solidFill>
            <a:srgbClr val="0066FF"/>
          </a:solidFill>
          <a:ln w="19050" cap="rnd" cmpd="sng">
            <a:solidFill>
              <a:schemeClr val="hlink"/>
            </a:solidFill>
            <a:prstDash val="solid"/>
            <a:round/>
            <a:headEnd type="none" w="med" len="med"/>
            <a:tailEnd type="none" w="med" len="med"/>
          </a:ln>
          <a:effectLst/>
        </p:spPr>
        <p:txBody>
          <a:bodyPr/>
          <a:lstStyle/>
          <a:p>
            <a:endParaRPr lang="zh-CN" altLang="en-US">
              <a:latin typeface="微软雅黑" pitchFamily="34" charset="-122"/>
              <a:ea typeface="微软雅黑" pitchFamily="34" charset="-122"/>
            </a:endParaRPr>
          </a:p>
        </p:txBody>
      </p:sp>
      <p:sp>
        <p:nvSpPr>
          <p:cNvPr id="892933" name="Freeform 5"/>
          <p:cNvSpPr>
            <a:spLocks/>
          </p:cNvSpPr>
          <p:nvPr/>
        </p:nvSpPr>
        <p:spPr bwMode="blackWhite">
          <a:xfrm>
            <a:off x="2989066" y="3831682"/>
            <a:ext cx="1695451" cy="1971675"/>
          </a:xfrm>
          <a:custGeom>
            <a:avLst/>
            <a:gdLst/>
            <a:ahLst/>
            <a:cxnLst>
              <a:cxn ang="0">
                <a:pos x="472" y="310"/>
              </a:cxn>
              <a:cxn ang="0">
                <a:pos x="474" y="6"/>
              </a:cxn>
              <a:cxn ang="0">
                <a:pos x="243" y="98"/>
              </a:cxn>
              <a:cxn ang="0">
                <a:pos x="0" y="0"/>
              </a:cxn>
              <a:cxn ang="0">
                <a:pos x="0" y="309"/>
              </a:cxn>
              <a:cxn ang="0">
                <a:pos x="0" y="618"/>
              </a:cxn>
              <a:cxn ang="0">
                <a:pos x="0" y="640"/>
              </a:cxn>
              <a:cxn ang="0">
                <a:pos x="4" y="661"/>
              </a:cxn>
              <a:cxn ang="0">
                <a:pos x="9" y="681"/>
              </a:cxn>
              <a:cxn ang="0">
                <a:pos x="17" y="701"/>
              </a:cxn>
              <a:cxn ang="0">
                <a:pos x="28" y="720"/>
              </a:cxn>
              <a:cxn ang="0">
                <a:pos x="41" y="738"/>
              </a:cxn>
              <a:cxn ang="0">
                <a:pos x="58" y="754"/>
              </a:cxn>
              <a:cxn ang="0">
                <a:pos x="75" y="768"/>
              </a:cxn>
              <a:cxn ang="0">
                <a:pos x="95" y="782"/>
              </a:cxn>
              <a:cxn ang="0">
                <a:pos x="118" y="794"/>
              </a:cxn>
              <a:cxn ang="0">
                <a:pos x="142" y="804"/>
              </a:cxn>
              <a:cxn ang="0">
                <a:pos x="167" y="812"/>
              </a:cxn>
              <a:cxn ang="0">
                <a:pos x="194" y="819"/>
              </a:cxn>
              <a:cxn ang="0">
                <a:pos x="223" y="824"/>
              </a:cxn>
              <a:cxn ang="0">
                <a:pos x="252" y="827"/>
              </a:cxn>
              <a:cxn ang="0">
                <a:pos x="614" y="827"/>
              </a:cxn>
              <a:cxn ang="0">
                <a:pos x="690" y="586"/>
              </a:cxn>
              <a:cxn ang="0">
                <a:pos x="609" y="355"/>
              </a:cxn>
              <a:cxn ang="0">
                <a:pos x="512" y="355"/>
              </a:cxn>
              <a:cxn ang="0">
                <a:pos x="501" y="352"/>
              </a:cxn>
              <a:cxn ang="0">
                <a:pos x="492" y="346"/>
              </a:cxn>
              <a:cxn ang="0">
                <a:pos x="484" y="339"/>
              </a:cxn>
              <a:cxn ang="0">
                <a:pos x="478" y="330"/>
              </a:cxn>
              <a:cxn ang="0">
                <a:pos x="474" y="321"/>
              </a:cxn>
              <a:cxn ang="0">
                <a:pos x="472" y="310"/>
              </a:cxn>
            </a:cxnLst>
            <a:rect l="0" t="0" r="r" b="b"/>
            <a:pathLst>
              <a:path w="691" h="828">
                <a:moveTo>
                  <a:pt x="472" y="310"/>
                </a:moveTo>
                <a:lnTo>
                  <a:pt x="474" y="6"/>
                </a:lnTo>
                <a:lnTo>
                  <a:pt x="243" y="98"/>
                </a:lnTo>
                <a:lnTo>
                  <a:pt x="0" y="0"/>
                </a:lnTo>
                <a:lnTo>
                  <a:pt x="0" y="309"/>
                </a:lnTo>
                <a:lnTo>
                  <a:pt x="0" y="618"/>
                </a:lnTo>
                <a:lnTo>
                  <a:pt x="0" y="640"/>
                </a:lnTo>
                <a:lnTo>
                  <a:pt x="4" y="661"/>
                </a:lnTo>
                <a:lnTo>
                  <a:pt x="9" y="681"/>
                </a:lnTo>
                <a:lnTo>
                  <a:pt x="17" y="701"/>
                </a:lnTo>
                <a:lnTo>
                  <a:pt x="28" y="720"/>
                </a:lnTo>
                <a:lnTo>
                  <a:pt x="41" y="738"/>
                </a:lnTo>
                <a:lnTo>
                  <a:pt x="58" y="754"/>
                </a:lnTo>
                <a:lnTo>
                  <a:pt x="75" y="768"/>
                </a:lnTo>
                <a:lnTo>
                  <a:pt x="95" y="782"/>
                </a:lnTo>
                <a:lnTo>
                  <a:pt x="118" y="794"/>
                </a:lnTo>
                <a:lnTo>
                  <a:pt x="142" y="804"/>
                </a:lnTo>
                <a:lnTo>
                  <a:pt x="167" y="812"/>
                </a:lnTo>
                <a:lnTo>
                  <a:pt x="194" y="819"/>
                </a:lnTo>
                <a:lnTo>
                  <a:pt x="223" y="824"/>
                </a:lnTo>
                <a:lnTo>
                  <a:pt x="252" y="827"/>
                </a:lnTo>
                <a:lnTo>
                  <a:pt x="614" y="827"/>
                </a:lnTo>
                <a:lnTo>
                  <a:pt x="690" y="586"/>
                </a:lnTo>
                <a:lnTo>
                  <a:pt x="609" y="355"/>
                </a:lnTo>
                <a:lnTo>
                  <a:pt x="512" y="355"/>
                </a:lnTo>
                <a:lnTo>
                  <a:pt x="501" y="352"/>
                </a:lnTo>
                <a:lnTo>
                  <a:pt x="492" y="346"/>
                </a:lnTo>
                <a:lnTo>
                  <a:pt x="484" y="339"/>
                </a:lnTo>
                <a:lnTo>
                  <a:pt x="478" y="330"/>
                </a:lnTo>
                <a:lnTo>
                  <a:pt x="474" y="321"/>
                </a:lnTo>
                <a:lnTo>
                  <a:pt x="472" y="310"/>
                </a:lnTo>
              </a:path>
            </a:pathLst>
          </a:custGeom>
          <a:solidFill>
            <a:srgbClr val="0066FF"/>
          </a:solidFill>
          <a:ln w="19050" cap="rnd" cmpd="sng">
            <a:solidFill>
              <a:schemeClr val="hlink"/>
            </a:solidFill>
            <a:prstDash val="solid"/>
            <a:round/>
            <a:headEnd type="none" w="med" len="med"/>
            <a:tailEnd type="none" w="med" len="med"/>
          </a:ln>
          <a:effectLst/>
        </p:spPr>
        <p:txBody>
          <a:bodyPr/>
          <a:lstStyle/>
          <a:p>
            <a:endParaRPr lang="zh-CN" altLang="en-US">
              <a:latin typeface="微软雅黑" pitchFamily="34" charset="-122"/>
              <a:ea typeface="微软雅黑" pitchFamily="34" charset="-122"/>
            </a:endParaRPr>
          </a:p>
        </p:txBody>
      </p:sp>
      <p:sp>
        <p:nvSpPr>
          <p:cNvPr id="892934" name="Freeform 6"/>
          <p:cNvSpPr>
            <a:spLocks/>
          </p:cNvSpPr>
          <p:nvPr/>
        </p:nvSpPr>
        <p:spPr bwMode="blackWhite">
          <a:xfrm>
            <a:off x="6440294" y="4166645"/>
            <a:ext cx="2024063" cy="1635125"/>
          </a:xfrm>
          <a:custGeom>
            <a:avLst/>
            <a:gdLst/>
            <a:ahLst/>
            <a:cxnLst>
              <a:cxn ang="0">
                <a:pos x="292" y="213"/>
              </a:cxn>
              <a:cxn ang="0">
                <a:pos x="149" y="213"/>
              </a:cxn>
              <a:cxn ang="0">
                <a:pos x="6" y="213"/>
              </a:cxn>
              <a:cxn ang="0">
                <a:pos x="89" y="439"/>
              </a:cxn>
              <a:cxn ang="0">
                <a:pos x="0" y="686"/>
              </a:cxn>
              <a:cxn ang="0">
                <a:pos x="659" y="686"/>
              </a:cxn>
              <a:cxn ang="0">
                <a:pos x="682" y="682"/>
              </a:cxn>
              <a:cxn ang="0">
                <a:pos x="703" y="676"/>
              </a:cxn>
              <a:cxn ang="0">
                <a:pos x="724" y="668"/>
              </a:cxn>
              <a:cxn ang="0">
                <a:pos x="742" y="658"/>
              </a:cxn>
              <a:cxn ang="0">
                <a:pos x="758" y="645"/>
              </a:cxn>
              <a:cxn ang="0">
                <a:pos x="773" y="629"/>
              </a:cxn>
              <a:cxn ang="0">
                <a:pos x="786" y="611"/>
              </a:cxn>
              <a:cxn ang="0">
                <a:pos x="797" y="592"/>
              </a:cxn>
              <a:cxn ang="0">
                <a:pos x="806" y="569"/>
              </a:cxn>
              <a:cxn ang="0">
                <a:pos x="813" y="545"/>
              </a:cxn>
              <a:cxn ang="0">
                <a:pos x="818" y="519"/>
              </a:cxn>
              <a:cxn ang="0">
                <a:pos x="822" y="490"/>
              </a:cxn>
              <a:cxn ang="0">
                <a:pos x="823" y="460"/>
              </a:cxn>
              <a:cxn ang="0">
                <a:pos x="823" y="428"/>
              </a:cxn>
              <a:cxn ang="0">
                <a:pos x="823" y="82"/>
              </a:cxn>
              <a:cxn ang="0">
                <a:pos x="580" y="0"/>
              </a:cxn>
              <a:cxn ang="0">
                <a:pos x="352" y="80"/>
              </a:cxn>
              <a:cxn ang="0">
                <a:pos x="352" y="171"/>
              </a:cxn>
              <a:cxn ang="0">
                <a:pos x="346" y="183"/>
              </a:cxn>
              <a:cxn ang="0">
                <a:pos x="339" y="193"/>
              </a:cxn>
              <a:cxn ang="0">
                <a:pos x="329" y="202"/>
              </a:cxn>
              <a:cxn ang="0">
                <a:pos x="318" y="209"/>
              </a:cxn>
              <a:cxn ang="0">
                <a:pos x="305" y="213"/>
              </a:cxn>
              <a:cxn ang="0">
                <a:pos x="292" y="213"/>
              </a:cxn>
            </a:cxnLst>
            <a:rect l="0" t="0" r="r" b="b"/>
            <a:pathLst>
              <a:path w="824" h="687">
                <a:moveTo>
                  <a:pt x="292" y="213"/>
                </a:moveTo>
                <a:lnTo>
                  <a:pt x="149" y="213"/>
                </a:lnTo>
                <a:lnTo>
                  <a:pt x="6" y="213"/>
                </a:lnTo>
                <a:lnTo>
                  <a:pt x="89" y="439"/>
                </a:lnTo>
                <a:lnTo>
                  <a:pt x="0" y="686"/>
                </a:lnTo>
                <a:lnTo>
                  <a:pt x="659" y="686"/>
                </a:lnTo>
                <a:lnTo>
                  <a:pt x="682" y="682"/>
                </a:lnTo>
                <a:lnTo>
                  <a:pt x="703" y="676"/>
                </a:lnTo>
                <a:lnTo>
                  <a:pt x="724" y="668"/>
                </a:lnTo>
                <a:lnTo>
                  <a:pt x="742" y="658"/>
                </a:lnTo>
                <a:lnTo>
                  <a:pt x="758" y="645"/>
                </a:lnTo>
                <a:lnTo>
                  <a:pt x="773" y="629"/>
                </a:lnTo>
                <a:lnTo>
                  <a:pt x="786" y="611"/>
                </a:lnTo>
                <a:lnTo>
                  <a:pt x="797" y="592"/>
                </a:lnTo>
                <a:lnTo>
                  <a:pt x="806" y="569"/>
                </a:lnTo>
                <a:lnTo>
                  <a:pt x="813" y="545"/>
                </a:lnTo>
                <a:lnTo>
                  <a:pt x="818" y="519"/>
                </a:lnTo>
                <a:lnTo>
                  <a:pt x="822" y="490"/>
                </a:lnTo>
                <a:lnTo>
                  <a:pt x="823" y="460"/>
                </a:lnTo>
                <a:lnTo>
                  <a:pt x="823" y="428"/>
                </a:lnTo>
                <a:lnTo>
                  <a:pt x="823" y="82"/>
                </a:lnTo>
                <a:lnTo>
                  <a:pt x="580" y="0"/>
                </a:lnTo>
                <a:lnTo>
                  <a:pt x="352" y="80"/>
                </a:lnTo>
                <a:lnTo>
                  <a:pt x="352" y="171"/>
                </a:lnTo>
                <a:lnTo>
                  <a:pt x="346" y="183"/>
                </a:lnTo>
                <a:lnTo>
                  <a:pt x="339" y="193"/>
                </a:lnTo>
                <a:lnTo>
                  <a:pt x="329" y="202"/>
                </a:lnTo>
                <a:lnTo>
                  <a:pt x="318" y="209"/>
                </a:lnTo>
                <a:lnTo>
                  <a:pt x="305" y="213"/>
                </a:lnTo>
                <a:lnTo>
                  <a:pt x="292" y="213"/>
                </a:lnTo>
              </a:path>
            </a:pathLst>
          </a:custGeom>
          <a:solidFill>
            <a:srgbClr val="0066FF"/>
          </a:solidFill>
          <a:ln w="19050" cap="rnd" cmpd="sng">
            <a:solidFill>
              <a:schemeClr val="hlink"/>
            </a:solidFill>
            <a:prstDash val="solid"/>
            <a:round/>
            <a:headEnd type="none" w="med" len="med"/>
            <a:tailEnd type="none" w="med" len="med"/>
          </a:ln>
          <a:effectLst/>
        </p:spPr>
        <p:txBody>
          <a:bodyPr/>
          <a:lstStyle/>
          <a:p>
            <a:endParaRPr lang="zh-CN" altLang="en-US">
              <a:latin typeface="微软雅黑" pitchFamily="34" charset="-122"/>
              <a:ea typeface="微软雅黑" pitchFamily="34" charset="-122"/>
            </a:endParaRPr>
          </a:p>
        </p:txBody>
      </p:sp>
      <p:sp>
        <p:nvSpPr>
          <p:cNvPr id="892935" name="Freeform 7"/>
          <p:cNvSpPr>
            <a:spLocks/>
          </p:cNvSpPr>
          <p:nvPr/>
        </p:nvSpPr>
        <p:spPr bwMode="blackWhite">
          <a:xfrm>
            <a:off x="4935343" y="2758534"/>
            <a:ext cx="2024063" cy="1636713"/>
          </a:xfrm>
          <a:custGeom>
            <a:avLst/>
            <a:gdLst/>
            <a:ahLst/>
            <a:cxnLst>
              <a:cxn ang="0">
                <a:pos x="531" y="473"/>
              </a:cxn>
              <a:cxn ang="0">
                <a:pos x="675" y="474"/>
              </a:cxn>
              <a:cxn ang="0">
                <a:pos x="819" y="473"/>
              </a:cxn>
              <a:cxn ang="0">
                <a:pos x="729" y="244"/>
              </a:cxn>
              <a:cxn ang="0">
                <a:pos x="823" y="0"/>
              </a:cxn>
              <a:cxn ang="0">
                <a:pos x="164" y="0"/>
              </a:cxn>
              <a:cxn ang="0">
                <a:pos x="141" y="4"/>
              </a:cxn>
              <a:cxn ang="0">
                <a:pos x="120" y="10"/>
              </a:cxn>
              <a:cxn ang="0">
                <a:pos x="100" y="19"/>
              </a:cxn>
              <a:cxn ang="0">
                <a:pos x="82" y="30"/>
              </a:cxn>
              <a:cxn ang="0">
                <a:pos x="66" y="43"/>
              </a:cxn>
              <a:cxn ang="0">
                <a:pos x="51" y="58"/>
              </a:cxn>
              <a:cxn ang="0">
                <a:pos x="38" y="76"/>
              </a:cxn>
              <a:cxn ang="0">
                <a:pos x="27" y="96"/>
              </a:cxn>
              <a:cxn ang="0">
                <a:pos x="18" y="118"/>
              </a:cxn>
              <a:cxn ang="0">
                <a:pos x="10" y="142"/>
              </a:cxn>
              <a:cxn ang="0">
                <a:pos x="5" y="168"/>
              </a:cxn>
              <a:cxn ang="0">
                <a:pos x="1" y="196"/>
              </a:cxn>
              <a:cxn ang="0">
                <a:pos x="0" y="227"/>
              </a:cxn>
              <a:cxn ang="0">
                <a:pos x="1" y="259"/>
              </a:cxn>
              <a:cxn ang="0">
                <a:pos x="1" y="611"/>
              </a:cxn>
              <a:cxn ang="0">
                <a:pos x="244" y="687"/>
              </a:cxn>
              <a:cxn ang="0">
                <a:pos x="472" y="607"/>
              </a:cxn>
              <a:cxn ang="0">
                <a:pos x="472" y="517"/>
              </a:cxn>
              <a:cxn ang="0">
                <a:pos x="477" y="504"/>
              </a:cxn>
              <a:cxn ang="0">
                <a:pos x="485" y="493"/>
              </a:cxn>
              <a:cxn ang="0">
                <a:pos x="495" y="485"/>
              </a:cxn>
              <a:cxn ang="0">
                <a:pos x="506" y="479"/>
              </a:cxn>
              <a:cxn ang="0">
                <a:pos x="519" y="475"/>
              </a:cxn>
              <a:cxn ang="0">
                <a:pos x="531" y="473"/>
              </a:cxn>
            </a:cxnLst>
            <a:rect l="0" t="0" r="r" b="b"/>
            <a:pathLst>
              <a:path w="824" h="688">
                <a:moveTo>
                  <a:pt x="531" y="473"/>
                </a:moveTo>
                <a:lnTo>
                  <a:pt x="675" y="474"/>
                </a:lnTo>
                <a:lnTo>
                  <a:pt x="819" y="473"/>
                </a:lnTo>
                <a:lnTo>
                  <a:pt x="729" y="244"/>
                </a:lnTo>
                <a:lnTo>
                  <a:pt x="823" y="0"/>
                </a:lnTo>
                <a:lnTo>
                  <a:pt x="164" y="0"/>
                </a:lnTo>
                <a:lnTo>
                  <a:pt x="141" y="4"/>
                </a:lnTo>
                <a:lnTo>
                  <a:pt x="120" y="10"/>
                </a:lnTo>
                <a:lnTo>
                  <a:pt x="100" y="19"/>
                </a:lnTo>
                <a:lnTo>
                  <a:pt x="82" y="30"/>
                </a:lnTo>
                <a:lnTo>
                  <a:pt x="66" y="43"/>
                </a:lnTo>
                <a:lnTo>
                  <a:pt x="51" y="58"/>
                </a:lnTo>
                <a:lnTo>
                  <a:pt x="38" y="76"/>
                </a:lnTo>
                <a:lnTo>
                  <a:pt x="27" y="96"/>
                </a:lnTo>
                <a:lnTo>
                  <a:pt x="18" y="118"/>
                </a:lnTo>
                <a:lnTo>
                  <a:pt x="10" y="142"/>
                </a:lnTo>
                <a:lnTo>
                  <a:pt x="5" y="168"/>
                </a:lnTo>
                <a:lnTo>
                  <a:pt x="1" y="196"/>
                </a:lnTo>
                <a:lnTo>
                  <a:pt x="0" y="227"/>
                </a:lnTo>
                <a:lnTo>
                  <a:pt x="1" y="259"/>
                </a:lnTo>
                <a:lnTo>
                  <a:pt x="1" y="611"/>
                </a:lnTo>
                <a:lnTo>
                  <a:pt x="244" y="687"/>
                </a:lnTo>
                <a:lnTo>
                  <a:pt x="472" y="607"/>
                </a:lnTo>
                <a:lnTo>
                  <a:pt x="472" y="517"/>
                </a:lnTo>
                <a:lnTo>
                  <a:pt x="477" y="504"/>
                </a:lnTo>
                <a:lnTo>
                  <a:pt x="485" y="493"/>
                </a:lnTo>
                <a:lnTo>
                  <a:pt x="495" y="485"/>
                </a:lnTo>
                <a:lnTo>
                  <a:pt x="506" y="479"/>
                </a:lnTo>
                <a:lnTo>
                  <a:pt x="519" y="475"/>
                </a:lnTo>
                <a:lnTo>
                  <a:pt x="531" y="473"/>
                </a:lnTo>
              </a:path>
            </a:pathLst>
          </a:custGeom>
          <a:solidFill>
            <a:srgbClr val="0066FF"/>
          </a:solidFill>
          <a:ln w="19050" cap="rnd" cmpd="sng">
            <a:solidFill>
              <a:schemeClr val="hlink"/>
            </a:solidFill>
            <a:prstDash val="solid"/>
            <a:round/>
            <a:headEnd type="none" w="med" len="med"/>
            <a:tailEnd type="none" w="med" len="med"/>
          </a:ln>
          <a:effectLst/>
        </p:spPr>
        <p:txBody>
          <a:bodyPr/>
          <a:lstStyle/>
          <a:p>
            <a:endParaRPr lang="zh-CN" altLang="en-US">
              <a:latin typeface="微软雅黑" pitchFamily="34" charset="-122"/>
              <a:ea typeface="微软雅黑" pitchFamily="34" charset="-122"/>
            </a:endParaRPr>
          </a:p>
        </p:txBody>
      </p:sp>
      <p:sp>
        <p:nvSpPr>
          <p:cNvPr id="892936" name="Freeform 8"/>
          <p:cNvSpPr>
            <a:spLocks/>
          </p:cNvSpPr>
          <p:nvPr/>
        </p:nvSpPr>
        <p:spPr bwMode="blackWhite">
          <a:xfrm>
            <a:off x="6797477" y="2756943"/>
            <a:ext cx="1665288" cy="1550988"/>
          </a:xfrm>
          <a:custGeom>
            <a:avLst/>
            <a:gdLst/>
            <a:ahLst/>
            <a:cxnLst>
              <a:cxn ang="0">
                <a:pos x="205" y="545"/>
              </a:cxn>
              <a:cxn ang="0">
                <a:pos x="205" y="651"/>
              </a:cxn>
              <a:cxn ang="0">
                <a:pos x="435" y="569"/>
              </a:cxn>
              <a:cxn ang="0">
                <a:pos x="677" y="649"/>
              </a:cxn>
              <a:cxn ang="0">
                <a:pos x="677" y="180"/>
              </a:cxn>
              <a:cxn ang="0">
                <a:pos x="674" y="156"/>
              </a:cxn>
              <a:cxn ang="0">
                <a:pos x="669" y="133"/>
              </a:cxn>
              <a:cxn ang="0">
                <a:pos x="661" y="113"/>
              </a:cxn>
              <a:cxn ang="0">
                <a:pos x="650" y="93"/>
              </a:cxn>
              <a:cxn ang="0">
                <a:pos x="637" y="75"/>
              </a:cxn>
              <a:cxn ang="0">
                <a:pos x="622" y="60"/>
              </a:cxn>
              <a:cxn ang="0">
                <a:pos x="604" y="46"/>
              </a:cxn>
              <a:cxn ang="0">
                <a:pos x="583" y="34"/>
              </a:cxn>
              <a:cxn ang="0">
                <a:pos x="561" y="24"/>
              </a:cxn>
              <a:cxn ang="0">
                <a:pos x="536" y="15"/>
              </a:cxn>
              <a:cxn ang="0">
                <a:pos x="508" y="8"/>
              </a:cxn>
              <a:cxn ang="0">
                <a:pos x="479" y="4"/>
              </a:cxn>
              <a:cxn ang="0">
                <a:pos x="448" y="1"/>
              </a:cxn>
              <a:cxn ang="0">
                <a:pos x="414" y="1"/>
              </a:cxn>
              <a:cxn ang="0">
                <a:pos x="89" y="0"/>
              </a:cxn>
              <a:cxn ang="0">
                <a:pos x="0" y="245"/>
              </a:cxn>
              <a:cxn ang="0">
                <a:pos x="86" y="475"/>
              </a:cxn>
              <a:cxn ang="0">
                <a:pos x="136" y="475"/>
              </a:cxn>
              <a:cxn ang="0">
                <a:pos x="149" y="475"/>
              </a:cxn>
              <a:cxn ang="0">
                <a:pos x="161" y="477"/>
              </a:cxn>
              <a:cxn ang="0">
                <a:pos x="173" y="482"/>
              </a:cxn>
              <a:cxn ang="0">
                <a:pos x="183" y="489"/>
              </a:cxn>
              <a:cxn ang="0">
                <a:pos x="192" y="498"/>
              </a:cxn>
              <a:cxn ang="0">
                <a:pos x="199" y="508"/>
              </a:cxn>
              <a:cxn ang="0">
                <a:pos x="203" y="520"/>
              </a:cxn>
              <a:cxn ang="0">
                <a:pos x="206" y="532"/>
              </a:cxn>
              <a:cxn ang="0">
                <a:pos x="205" y="545"/>
              </a:cxn>
            </a:cxnLst>
            <a:rect l="0" t="0" r="r" b="b"/>
            <a:pathLst>
              <a:path w="678" h="652">
                <a:moveTo>
                  <a:pt x="205" y="545"/>
                </a:moveTo>
                <a:lnTo>
                  <a:pt x="205" y="651"/>
                </a:lnTo>
                <a:lnTo>
                  <a:pt x="435" y="569"/>
                </a:lnTo>
                <a:lnTo>
                  <a:pt x="677" y="649"/>
                </a:lnTo>
                <a:lnTo>
                  <a:pt x="677" y="180"/>
                </a:lnTo>
                <a:lnTo>
                  <a:pt x="674" y="156"/>
                </a:lnTo>
                <a:lnTo>
                  <a:pt x="669" y="133"/>
                </a:lnTo>
                <a:lnTo>
                  <a:pt x="661" y="113"/>
                </a:lnTo>
                <a:lnTo>
                  <a:pt x="650" y="93"/>
                </a:lnTo>
                <a:lnTo>
                  <a:pt x="637" y="75"/>
                </a:lnTo>
                <a:lnTo>
                  <a:pt x="622" y="60"/>
                </a:lnTo>
                <a:lnTo>
                  <a:pt x="604" y="46"/>
                </a:lnTo>
                <a:lnTo>
                  <a:pt x="583" y="34"/>
                </a:lnTo>
                <a:lnTo>
                  <a:pt x="561" y="24"/>
                </a:lnTo>
                <a:lnTo>
                  <a:pt x="536" y="15"/>
                </a:lnTo>
                <a:lnTo>
                  <a:pt x="508" y="8"/>
                </a:lnTo>
                <a:lnTo>
                  <a:pt x="479" y="4"/>
                </a:lnTo>
                <a:lnTo>
                  <a:pt x="448" y="1"/>
                </a:lnTo>
                <a:lnTo>
                  <a:pt x="414" y="1"/>
                </a:lnTo>
                <a:lnTo>
                  <a:pt x="89" y="0"/>
                </a:lnTo>
                <a:lnTo>
                  <a:pt x="0" y="245"/>
                </a:lnTo>
                <a:lnTo>
                  <a:pt x="86" y="475"/>
                </a:lnTo>
                <a:lnTo>
                  <a:pt x="136" y="475"/>
                </a:lnTo>
                <a:lnTo>
                  <a:pt x="149" y="475"/>
                </a:lnTo>
                <a:lnTo>
                  <a:pt x="161" y="477"/>
                </a:lnTo>
                <a:lnTo>
                  <a:pt x="173" y="482"/>
                </a:lnTo>
                <a:lnTo>
                  <a:pt x="183" y="489"/>
                </a:lnTo>
                <a:lnTo>
                  <a:pt x="192" y="498"/>
                </a:lnTo>
                <a:lnTo>
                  <a:pt x="199" y="508"/>
                </a:lnTo>
                <a:lnTo>
                  <a:pt x="203" y="520"/>
                </a:lnTo>
                <a:lnTo>
                  <a:pt x="206" y="532"/>
                </a:lnTo>
                <a:lnTo>
                  <a:pt x="205" y="545"/>
                </a:lnTo>
              </a:path>
            </a:pathLst>
          </a:custGeom>
          <a:solidFill>
            <a:srgbClr val="0066FF"/>
          </a:solidFill>
          <a:ln w="19050" cap="rnd" cmpd="sng">
            <a:solidFill>
              <a:schemeClr val="hlink"/>
            </a:solidFill>
            <a:prstDash val="solid"/>
            <a:round/>
            <a:headEnd type="none" w="med" len="med"/>
            <a:tailEnd type="none" w="med" len="med"/>
          </a:ln>
          <a:effectLst/>
        </p:spPr>
        <p:txBody>
          <a:bodyPr/>
          <a:lstStyle/>
          <a:p>
            <a:endParaRPr lang="zh-CN" altLang="en-US">
              <a:latin typeface="微软雅黑" pitchFamily="34" charset="-122"/>
              <a:ea typeface="微软雅黑" pitchFamily="34" charset="-122"/>
            </a:endParaRPr>
          </a:p>
        </p:txBody>
      </p:sp>
      <p:sp>
        <p:nvSpPr>
          <p:cNvPr id="892937" name="Freeform 9"/>
          <p:cNvSpPr>
            <a:spLocks/>
          </p:cNvSpPr>
          <p:nvPr/>
        </p:nvSpPr>
        <p:spPr bwMode="blackWhite">
          <a:xfrm>
            <a:off x="2095306" y="2344194"/>
            <a:ext cx="2054225" cy="1657351"/>
          </a:xfrm>
          <a:custGeom>
            <a:avLst/>
            <a:gdLst/>
            <a:ahLst/>
            <a:cxnLst>
              <a:cxn ang="0">
                <a:pos x="304" y="473"/>
              </a:cxn>
              <a:cxn ang="0">
                <a:pos x="316" y="475"/>
              </a:cxn>
              <a:cxn ang="0">
                <a:pos x="327" y="478"/>
              </a:cxn>
              <a:cxn ang="0">
                <a:pos x="338" y="484"/>
              </a:cxn>
              <a:cxn ang="0">
                <a:pos x="347" y="491"/>
              </a:cxn>
              <a:cxn ang="0">
                <a:pos x="355" y="501"/>
              </a:cxn>
              <a:cxn ang="0">
                <a:pos x="361" y="512"/>
              </a:cxn>
              <a:cxn ang="0">
                <a:pos x="363" y="523"/>
              </a:cxn>
              <a:cxn ang="0">
                <a:pos x="365" y="535"/>
              </a:cxn>
              <a:cxn ang="0">
                <a:pos x="365" y="602"/>
              </a:cxn>
              <a:cxn ang="0">
                <a:pos x="604" y="695"/>
              </a:cxn>
              <a:cxn ang="0">
                <a:pos x="834" y="610"/>
              </a:cxn>
              <a:cxn ang="0">
                <a:pos x="834" y="259"/>
              </a:cxn>
              <a:cxn ang="0">
                <a:pos x="835" y="227"/>
              </a:cxn>
              <a:cxn ang="0">
                <a:pos x="833" y="197"/>
              </a:cxn>
              <a:cxn ang="0">
                <a:pos x="830" y="168"/>
              </a:cxn>
              <a:cxn ang="0">
                <a:pos x="825" y="142"/>
              </a:cxn>
              <a:cxn ang="0">
                <a:pos x="817" y="117"/>
              </a:cxn>
              <a:cxn ang="0">
                <a:pos x="808" y="96"/>
              </a:cxn>
              <a:cxn ang="0">
                <a:pos x="797" y="76"/>
              </a:cxn>
              <a:cxn ang="0">
                <a:pos x="784" y="58"/>
              </a:cxn>
              <a:cxn ang="0">
                <a:pos x="769" y="43"/>
              </a:cxn>
              <a:cxn ang="0">
                <a:pos x="753" y="29"/>
              </a:cxn>
              <a:cxn ang="0">
                <a:pos x="735" y="19"/>
              </a:cxn>
              <a:cxn ang="0">
                <a:pos x="715" y="10"/>
              </a:cxn>
              <a:cxn ang="0">
                <a:pos x="694" y="4"/>
              </a:cxn>
              <a:cxn ang="0">
                <a:pos x="671" y="0"/>
              </a:cxn>
              <a:cxn ang="0">
                <a:pos x="12" y="0"/>
              </a:cxn>
              <a:cxn ang="0">
                <a:pos x="97" y="231"/>
              </a:cxn>
              <a:cxn ang="0">
                <a:pos x="0" y="473"/>
              </a:cxn>
              <a:cxn ang="0">
                <a:pos x="152" y="474"/>
              </a:cxn>
              <a:cxn ang="0">
                <a:pos x="304" y="473"/>
              </a:cxn>
            </a:cxnLst>
            <a:rect l="0" t="0" r="r" b="b"/>
            <a:pathLst>
              <a:path w="836" h="696">
                <a:moveTo>
                  <a:pt x="304" y="473"/>
                </a:moveTo>
                <a:lnTo>
                  <a:pt x="316" y="475"/>
                </a:lnTo>
                <a:lnTo>
                  <a:pt x="327" y="478"/>
                </a:lnTo>
                <a:lnTo>
                  <a:pt x="338" y="484"/>
                </a:lnTo>
                <a:lnTo>
                  <a:pt x="347" y="491"/>
                </a:lnTo>
                <a:lnTo>
                  <a:pt x="355" y="501"/>
                </a:lnTo>
                <a:lnTo>
                  <a:pt x="361" y="512"/>
                </a:lnTo>
                <a:lnTo>
                  <a:pt x="363" y="523"/>
                </a:lnTo>
                <a:lnTo>
                  <a:pt x="365" y="535"/>
                </a:lnTo>
                <a:lnTo>
                  <a:pt x="365" y="602"/>
                </a:lnTo>
                <a:lnTo>
                  <a:pt x="604" y="695"/>
                </a:lnTo>
                <a:lnTo>
                  <a:pt x="834" y="610"/>
                </a:lnTo>
                <a:lnTo>
                  <a:pt x="834" y="259"/>
                </a:lnTo>
                <a:lnTo>
                  <a:pt x="835" y="227"/>
                </a:lnTo>
                <a:lnTo>
                  <a:pt x="833" y="197"/>
                </a:lnTo>
                <a:lnTo>
                  <a:pt x="830" y="168"/>
                </a:lnTo>
                <a:lnTo>
                  <a:pt x="825" y="142"/>
                </a:lnTo>
                <a:lnTo>
                  <a:pt x="817" y="117"/>
                </a:lnTo>
                <a:lnTo>
                  <a:pt x="808" y="96"/>
                </a:lnTo>
                <a:lnTo>
                  <a:pt x="797" y="76"/>
                </a:lnTo>
                <a:lnTo>
                  <a:pt x="784" y="58"/>
                </a:lnTo>
                <a:lnTo>
                  <a:pt x="769" y="43"/>
                </a:lnTo>
                <a:lnTo>
                  <a:pt x="753" y="29"/>
                </a:lnTo>
                <a:lnTo>
                  <a:pt x="735" y="19"/>
                </a:lnTo>
                <a:lnTo>
                  <a:pt x="715" y="10"/>
                </a:lnTo>
                <a:lnTo>
                  <a:pt x="694" y="4"/>
                </a:lnTo>
                <a:lnTo>
                  <a:pt x="671" y="0"/>
                </a:lnTo>
                <a:lnTo>
                  <a:pt x="12" y="0"/>
                </a:lnTo>
                <a:lnTo>
                  <a:pt x="97" y="231"/>
                </a:lnTo>
                <a:lnTo>
                  <a:pt x="0" y="473"/>
                </a:lnTo>
                <a:lnTo>
                  <a:pt x="152" y="474"/>
                </a:lnTo>
                <a:lnTo>
                  <a:pt x="304" y="473"/>
                </a:lnTo>
              </a:path>
            </a:pathLst>
          </a:custGeom>
          <a:solidFill>
            <a:srgbClr val="0066FF"/>
          </a:solidFill>
          <a:ln w="19050" cap="rnd" cmpd="sng">
            <a:solidFill>
              <a:schemeClr val="hlink"/>
            </a:solidFill>
            <a:prstDash val="solid"/>
            <a:round/>
            <a:headEnd type="none" w="med" len="med"/>
            <a:tailEnd type="none" w="med" len="med"/>
          </a:ln>
          <a:effectLst/>
        </p:spPr>
        <p:txBody>
          <a:bodyPr/>
          <a:lstStyle/>
          <a:p>
            <a:endParaRPr lang="zh-CN" altLang="en-US">
              <a:latin typeface="微软雅黑" pitchFamily="34" charset="-122"/>
              <a:ea typeface="微软雅黑" pitchFamily="34" charset="-122"/>
            </a:endParaRPr>
          </a:p>
        </p:txBody>
      </p:sp>
      <p:sp>
        <p:nvSpPr>
          <p:cNvPr id="892938" name="Freeform 10"/>
          <p:cNvSpPr>
            <a:spLocks/>
          </p:cNvSpPr>
          <p:nvPr/>
        </p:nvSpPr>
        <p:spPr bwMode="blackWhite">
          <a:xfrm>
            <a:off x="579241" y="3772943"/>
            <a:ext cx="2298700" cy="1657351"/>
          </a:xfrm>
          <a:custGeom>
            <a:avLst/>
            <a:gdLst/>
            <a:ahLst/>
            <a:cxnLst>
              <a:cxn ang="0">
                <a:pos x="532" y="222"/>
              </a:cxn>
              <a:cxn ang="0">
                <a:pos x="519" y="220"/>
              </a:cxn>
              <a:cxn ang="0">
                <a:pos x="507" y="216"/>
              </a:cxn>
              <a:cxn ang="0">
                <a:pos x="496" y="210"/>
              </a:cxn>
              <a:cxn ang="0">
                <a:pos x="487" y="201"/>
              </a:cxn>
              <a:cxn ang="0">
                <a:pos x="479" y="190"/>
              </a:cxn>
              <a:cxn ang="0">
                <a:pos x="474" y="179"/>
              </a:cxn>
              <a:cxn ang="0">
                <a:pos x="472" y="165"/>
              </a:cxn>
              <a:cxn ang="0">
                <a:pos x="472" y="94"/>
              </a:cxn>
              <a:cxn ang="0">
                <a:pos x="231" y="0"/>
              </a:cxn>
              <a:cxn ang="0">
                <a:pos x="0" y="91"/>
              </a:cxn>
              <a:cxn ang="0">
                <a:pos x="1" y="435"/>
              </a:cxn>
              <a:cxn ang="0">
                <a:pos x="1" y="468"/>
              </a:cxn>
              <a:cxn ang="0">
                <a:pos x="2" y="498"/>
              </a:cxn>
              <a:cxn ang="0">
                <a:pos x="5" y="527"/>
              </a:cxn>
              <a:cxn ang="0">
                <a:pos x="11" y="553"/>
              </a:cxn>
              <a:cxn ang="0">
                <a:pos x="18" y="577"/>
              </a:cxn>
              <a:cxn ang="0">
                <a:pos x="28" y="599"/>
              </a:cxn>
              <a:cxn ang="0">
                <a:pos x="39" y="619"/>
              </a:cxn>
              <a:cxn ang="0">
                <a:pos x="52" y="637"/>
              </a:cxn>
              <a:cxn ang="0">
                <a:pos x="66" y="652"/>
              </a:cxn>
              <a:cxn ang="0">
                <a:pos x="82" y="665"/>
              </a:cxn>
              <a:cxn ang="0">
                <a:pos x="100" y="676"/>
              </a:cxn>
              <a:cxn ang="0">
                <a:pos x="120" y="685"/>
              </a:cxn>
              <a:cxn ang="0">
                <a:pos x="142" y="691"/>
              </a:cxn>
              <a:cxn ang="0">
                <a:pos x="165" y="694"/>
              </a:cxn>
              <a:cxn ang="0">
                <a:pos x="935" y="695"/>
              </a:cxn>
              <a:cxn ang="0">
                <a:pos x="935" y="221"/>
              </a:cxn>
              <a:cxn ang="0">
                <a:pos x="734" y="220"/>
              </a:cxn>
              <a:cxn ang="0">
                <a:pos x="532" y="222"/>
              </a:cxn>
            </a:cxnLst>
            <a:rect l="0" t="0" r="r" b="b"/>
            <a:pathLst>
              <a:path w="936" h="696">
                <a:moveTo>
                  <a:pt x="532" y="222"/>
                </a:moveTo>
                <a:lnTo>
                  <a:pt x="519" y="220"/>
                </a:lnTo>
                <a:lnTo>
                  <a:pt x="507" y="216"/>
                </a:lnTo>
                <a:lnTo>
                  <a:pt x="496" y="210"/>
                </a:lnTo>
                <a:lnTo>
                  <a:pt x="487" y="201"/>
                </a:lnTo>
                <a:lnTo>
                  <a:pt x="479" y="190"/>
                </a:lnTo>
                <a:lnTo>
                  <a:pt x="474" y="179"/>
                </a:lnTo>
                <a:lnTo>
                  <a:pt x="472" y="165"/>
                </a:lnTo>
                <a:lnTo>
                  <a:pt x="472" y="94"/>
                </a:lnTo>
                <a:lnTo>
                  <a:pt x="231" y="0"/>
                </a:lnTo>
                <a:lnTo>
                  <a:pt x="0" y="91"/>
                </a:lnTo>
                <a:lnTo>
                  <a:pt x="1" y="435"/>
                </a:lnTo>
                <a:lnTo>
                  <a:pt x="1" y="468"/>
                </a:lnTo>
                <a:lnTo>
                  <a:pt x="2" y="498"/>
                </a:lnTo>
                <a:lnTo>
                  <a:pt x="5" y="527"/>
                </a:lnTo>
                <a:lnTo>
                  <a:pt x="11" y="553"/>
                </a:lnTo>
                <a:lnTo>
                  <a:pt x="18" y="577"/>
                </a:lnTo>
                <a:lnTo>
                  <a:pt x="28" y="599"/>
                </a:lnTo>
                <a:lnTo>
                  <a:pt x="39" y="619"/>
                </a:lnTo>
                <a:lnTo>
                  <a:pt x="52" y="637"/>
                </a:lnTo>
                <a:lnTo>
                  <a:pt x="66" y="652"/>
                </a:lnTo>
                <a:lnTo>
                  <a:pt x="82" y="665"/>
                </a:lnTo>
                <a:lnTo>
                  <a:pt x="100" y="676"/>
                </a:lnTo>
                <a:lnTo>
                  <a:pt x="120" y="685"/>
                </a:lnTo>
                <a:lnTo>
                  <a:pt x="142" y="691"/>
                </a:lnTo>
                <a:lnTo>
                  <a:pt x="165" y="694"/>
                </a:lnTo>
                <a:lnTo>
                  <a:pt x="935" y="695"/>
                </a:lnTo>
                <a:lnTo>
                  <a:pt x="935" y="221"/>
                </a:lnTo>
                <a:lnTo>
                  <a:pt x="734" y="220"/>
                </a:lnTo>
                <a:lnTo>
                  <a:pt x="532" y="222"/>
                </a:lnTo>
              </a:path>
            </a:pathLst>
          </a:custGeom>
          <a:solidFill>
            <a:srgbClr val="0066FF"/>
          </a:solidFill>
          <a:ln w="19050" cap="rnd" cmpd="sng">
            <a:solidFill>
              <a:schemeClr val="hlink"/>
            </a:solidFill>
            <a:prstDash val="solid"/>
            <a:round/>
            <a:headEnd/>
            <a:tailEnd/>
          </a:ln>
          <a:effectLst/>
        </p:spPr>
        <p:txBody>
          <a:bodyPr/>
          <a:lstStyle/>
          <a:p>
            <a:endParaRPr lang="zh-CN" altLang="en-US">
              <a:latin typeface="微软雅黑" pitchFamily="34" charset="-122"/>
              <a:ea typeface="微软雅黑" pitchFamily="34" charset="-122"/>
            </a:endParaRPr>
          </a:p>
        </p:txBody>
      </p:sp>
      <p:sp>
        <p:nvSpPr>
          <p:cNvPr id="892939" name="Freeform 11"/>
          <p:cNvSpPr>
            <a:spLocks/>
          </p:cNvSpPr>
          <p:nvPr/>
        </p:nvSpPr>
        <p:spPr bwMode="blackWhite">
          <a:xfrm>
            <a:off x="580829" y="2345781"/>
            <a:ext cx="1685925" cy="1601788"/>
          </a:xfrm>
          <a:custGeom>
            <a:avLst/>
            <a:gdLst/>
            <a:ahLst/>
            <a:cxnLst>
              <a:cxn ang="0">
                <a:pos x="466" y="525"/>
              </a:cxn>
              <a:cxn ang="0">
                <a:pos x="468" y="514"/>
              </a:cxn>
              <a:cxn ang="0">
                <a:pos x="473" y="502"/>
              </a:cxn>
              <a:cxn ang="0">
                <a:pos x="479" y="492"/>
              </a:cxn>
              <a:cxn ang="0">
                <a:pos x="489" y="484"/>
              </a:cxn>
              <a:cxn ang="0">
                <a:pos x="499" y="477"/>
              </a:cxn>
              <a:cxn ang="0">
                <a:pos x="511" y="474"/>
              </a:cxn>
              <a:cxn ang="0">
                <a:pos x="523" y="472"/>
              </a:cxn>
              <a:cxn ang="0">
                <a:pos x="592" y="471"/>
              </a:cxn>
              <a:cxn ang="0">
                <a:pos x="685" y="231"/>
              </a:cxn>
              <a:cxn ang="0">
                <a:pos x="601" y="1"/>
              </a:cxn>
              <a:cxn ang="0">
                <a:pos x="255" y="1"/>
              </a:cxn>
              <a:cxn ang="0">
                <a:pos x="223" y="0"/>
              </a:cxn>
              <a:cxn ang="0">
                <a:pos x="194" y="1"/>
              </a:cxn>
              <a:cxn ang="0">
                <a:pos x="166" y="4"/>
              </a:cxn>
              <a:cxn ang="0">
                <a:pos x="140" y="10"/>
              </a:cxn>
              <a:cxn ang="0">
                <a:pos x="116" y="18"/>
              </a:cxn>
              <a:cxn ang="0">
                <a:pos x="93" y="27"/>
              </a:cxn>
              <a:cxn ang="0">
                <a:pos x="75" y="38"/>
              </a:cxn>
              <a:cxn ang="0">
                <a:pos x="57" y="50"/>
              </a:cxn>
              <a:cxn ang="0">
                <a:pos x="42" y="64"/>
              </a:cxn>
              <a:cxn ang="0">
                <a:pos x="30" y="81"/>
              </a:cxn>
              <a:cxn ang="0">
                <a:pos x="19" y="99"/>
              </a:cxn>
              <a:cxn ang="0">
                <a:pos x="10" y="119"/>
              </a:cxn>
              <a:cxn ang="0">
                <a:pos x="4" y="141"/>
              </a:cxn>
              <a:cxn ang="0">
                <a:pos x="0" y="164"/>
              </a:cxn>
              <a:cxn ang="0">
                <a:pos x="0" y="666"/>
              </a:cxn>
              <a:cxn ang="0">
                <a:pos x="224" y="575"/>
              </a:cxn>
              <a:cxn ang="0">
                <a:pos x="466" y="672"/>
              </a:cxn>
              <a:cxn ang="0">
                <a:pos x="466" y="525"/>
              </a:cxn>
            </a:cxnLst>
            <a:rect l="0" t="0" r="r" b="b"/>
            <a:pathLst>
              <a:path w="686" h="673">
                <a:moveTo>
                  <a:pt x="466" y="525"/>
                </a:moveTo>
                <a:lnTo>
                  <a:pt x="468" y="514"/>
                </a:lnTo>
                <a:lnTo>
                  <a:pt x="473" y="502"/>
                </a:lnTo>
                <a:lnTo>
                  <a:pt x="479" y="492"/>
                </a:lnTo>
                <a:lnTo>
                  <a:pt x="489" y="484"/>
                </a:lnTo>
                <a:lnTo>
                  <a:pt x="499" y="477"/>
                </a:lnTo>
                <a:lnTo>
                  <a:pt x="511" y="474"/>
                </a:lnTo>
                <a:lnTo>
                  <a:pt x="523" y="472"/>
                </a:lnTo>
                <a:lnTo>
                  <a:pt x="592" y="471"/>
                </a:lnTo>
                <a:lnTo>
                  <a:pt x="685" y="231"/>
                </a:lnTo>
                <a:lnTo>
                  <a:pt x="601" y="1"/>
                </a:lnTo>
                <a:lnTo>
                  <a:pt x="255" y="1"/>
                </a:lnTo>
                <a:lnTo>
                  <a:pt x="223" y="0"/>
                </a:lnTo>
                <a:lnTo>
                  <a:pt x="194" y="1"/>
                </a:lnTo>
                <a:lnTo>
                  <a:pt x="166" y="4"/>
                </a:lnTo>
                <a:lnTo>
                  <a:pt x="140" y="10"/>
                </a:lnTo>
                <a:lnTo>
                  <a:pt x="116" y="18"/>
                </a:lnTo>
                <a:lnTo>
                  <a:pt x="93" y="27"/>
                </a:lnTo>
                <a:lnTo>
                  <a:pt x="75" y="38"/>
                </a:lnTo>
                <a:lnTo>
                  <a:pt x="57" y="50"/>
                </a:lnTo>
                <a:lnTo>
                  <a:pt x="42" y="64"/>
                </a:lnTo>
                <a:lnTo>
                  <a:pt x="30" y="81"/>
                </a:lnTo>
                <a:lnTo>
                  <a:pt x="19" y="99"/>
                </a:lnTo>
                <a:lnTo>
                  <a:pt x="10" y="119"/>
                </a:lnTo>
                <a:lnTo>
                  <a:pt x="4" y="141"/>
                </a:lnTo>
                <a:lnTo>
                  <a:pt x="0" y="164"/>
                </a:lnTo>
                <a:lnTo>
                  <a:pt x="0" y="666"/>
                </a:lnTo>
                <a:lnTo>
                  <a:pt x="224" y="575"/>
                </a:lnTo>
                <a:lnTo>
                  <a:pt x="466" y="672"/>
                </a:lnTo>
                <a:lnTo>
                  <a:pt x="466" y="525"/>
                </a:lnTo>
              </a:path>
            </a:pathLst>
          </a:custGeom>
          <a:solidFill>
            <a:srgbClr val="0066FF"/>
          </a:solidFill>
          <a:ln w="19050" cap="rnd" cmpd="sng">
            <a:solidFill>
              <a:schemeClr val="hlink"/>
            </a:solidFill>
            <a:prstDash val="solid"/>
            <a:round/>
            <a:headEnd type="none" w="med" len="med"/>
            <a:tailEnd type="none" w="med" len="med"/>
          </a:ln>
          <a:effectLst/>
        </p:spPr>
        <p:txBody>
          <a:bodyPr/>
          <a:lstStyle/>
          <a:p>
            <a:endParaRPr lang="zh-CN" altLang="en-US">
              <a:latin typeface="微软雅黑" pitchFamily="34" charset="-122"/>
              <a:ea typeface="微软雅黑" pitchFamily="34" charset="-122"/>
            </a:endParaRPr>
          </a:p>
        </p:txBody>
      </p:sp>
      <p:sp>
        <p:nvSpPr>
          <p:cNvPr id="892940" name="Rectangle 12"/>
          <p:cNvSpPr>
            <a:spLocks noChangeArrowheads="1"/>
          </p:cNvSpPr>
          <p:nvPr/>
        </p:nvSpPr>
        <p:spPr bwMode="auto">
          <a:xfrm>
            <a:off x="698302" y="4592307"/>
            <a:ext cx="1974851" cy="415498"/>
          </a:xfrm>
          <a:prstGeom prst="rect">
            <a:avLst/>
          </a:prstGeom>
          <a:solidFill>
            <a:srgbClr val="0066FF"/>
          </a:solidFill>
          <a:ln w="9525">
            <a:noFill/>
            <a:miter lim="800000"/>
            <a:headEnd/>
            <a:tailEnd/>
          </a:ln>
          <a:effectLst/>
        </p:spPr>
        <p:txBody>
          <a:bodyPr wrap="square" lIns="0" tIns="0" rIns="0" bIns="0" anchor="ctr">
            <a:spAutoFit/>
          </a:bodyPr>
          <a:lstStyle/>
          <a:p>
            <a:pPr defTabSz="787380">
              <a:lnSpc>
                <a:spcPct val="150000"/>
              </a:lnSpc>
              <a:spcBef>
                <a:spcPct val="20000"/>
              </a:spcBef>
              <a:buClr>
                <a:srgbClr val="CC0000"/>
              </a:buClr>
              <a:buFont typeface="Wingdings" pitchFamily="2" charset="2"/>
              <a:buChar char="v"/>
            </a:pPr>
            <a:r>
              <a:rPr lang="zh-CN" altLang="en-US" b="1" dirty="0">
                <a:solidFill>
                  <a:srgbClr val="FFFF00"/>
                </a:solidFill>
                <a:latin typeface="微软雅黑" pitchFamily="34" charset="-122"/>
                <a:ea typeface="微软雅黑" pitchFamily="34" charset="-122"/>
              </a:rPr>
              <a:t>紧急订单的处理</a:t>
            </a:r>
            <a:endParaRPr lang="en-US" altLang="zh-CN" b="1" dirty="0">
              <a:solidFill>
                <a:srgbClr val="FFFF00"/>
              </a:solidFill>
              <a:latin typeface="微软雅黑" pitchFamily="34" charset="-122"/>
              <a:ea typeface="微软雅黑" pitchFamily="34" charset="-122"/>
            </a:endParaRPr>
          </a:p>
        </p:txBody>
      </p:sp>
      <p:sp>
        <p:nvSpPr>
          <p:cNvPr id="892941" name="Rectangle 13"/>
          <p:cNvSpPr>
            <a:spLocks noChangeArrowheads="1"/>
          </p:cNvSpPr>
          <p:nvPr/>
        </p:nvSpPr>
        <p:spPr bwMode="auto">
          <a:xfrm>
            <a:off x="698302" y="2422623"/>
            <a:ext cx="1252539" cy="1246495"/>
          </a:xfrm>
          <a:prstGeom prst="rect">
            <a:avLst/>
          </a:prstGeom>
          <a:solidFill>
            <a:srgbClr val="0066FF"/>
          </a:solidFill>
          <a:ln w="9525">
            <a:noFill/>
            <a:miter lim="800000"/>
            <a:headEnd/>
            <a:tailEnd/>
          </a:ln>
          <a:effectLst/>
        </p:spPr>
        <p:txBody>
          <a:bodyPr lIns="0" tIns="0" rIns="0" bIns="0" anchor="ctr">
            <a:spAutoFit/>
          </a:bodyPr>
          <a:lstStyle/>
          <a:p>
            <a:pPr defTabSz="787380">
              <a:lnSpc>
                <a:spcPct val="150000"/>
              </a:lnSpc>
              <a:spcBef>
                <a:spcPct val="20000"/>
              </a:spcBef>
              <a:buClr>
                <a:srgbClr val="CC0000"/>
              </a:buClr>
              <a:buFont typeface="Wingdings" pitchFamily="2" charset="2"/>
              <a:buChar char="v"/>
            </a:pPr>
            <a:r>
              <a:rPr lang="zh-CN" altLang="en-US" b="1" dirty="0">
                <a:solidFill>
                  <a:srgbClr val="FFFF00"/>
                </a:solidFill>
                <a:latin typeface="微软雅黑" pitchFamily="34" charset="-122"/>
                <a:ea typeface="微软雅黑" pitchFamily="34" charset="-122"/>
              </a:rPr>
              <a:t>客户订单及需求的稳定性</a:t>
            </a:r>
            <a:endParaRPr lang="en-US" altLang="zh-CN" b="1" dirty="0">
              <a:solidFill>
                <a:srgbClr val="FFFF00"/>
              </a:solidFill>
              <a:latin typeface="微软雅黑" pitchFamily="34" charset="-122"/>
              <a:ea typeface="微软雅黑" pitchFamily="34" charset="-122"/>
            </a:endParaRPr>
          </a:p>
        </p:txBody>
      </p:sp>
      <p:sp>
        <p:nvSpPr>
          <p:cNvPr id="892942" name="Rectangle 14"/>
          <p:cNvSpPr>
            <a:spLocks noChangeArrowheads="1"/>
          </p:cNvSpPr>
          <p:nvPr/>
        </p:nvSpPr>
        <p:spPr bwMode="auto">
          <a:xfrm>
            <a:off x="2457252" y="2453367"/>
            <a:ext cx="1346200" cy="830997"/>
          </a:xfrm>
          <a:prstGeom prst="rect">
            <a:avLst/>
          </a:prstGeom>
          <a:solidFill>
            <a:srgbClr val="0066FF"/>
          </a:solidFill>
          <a:ln w="9525">
            <a:noFill/>
            <a:miter lim="800000"/>
            <a:headEnd/>
            <a:tailEnd/>
          </a:ln>
          <a:effectLst/>
        </p:spPr>
        <p:txBody>
          <a:bodyPr wrap="square" lIns="0" tIns="0" rIns="0" bIns="0" anchor="ctr">
            <a:spAutoFit/>
          </a:bodyPr>
          <a:lstStyle/>
          <a:p>
            <a:pPr defTabSz="787380">
              <a:lnSpc>
                <a:spcPct val="150000"/>
              </a:lnSpc>
              <a:spcBef>
                <a:spcPct val="20000"/>
              </a:spcBef>
              <a:buClr>
                <a:srgbClr val="CC0000"/>
              </a:buClr>
              <a:buFont typeface="Wingdings" pitchFamily="2" charset="2"/>
              <a:buChar char="v"/>
            </a:pPr>
            <a:r>
              <a:rPr lang="zh-CN" altLang="en-US" b="1" dirty="0">
                <a:solidFill>
                  <a:srgbClr val="FFFF00"/>
                </a:solidFill>
                <a:latin typeface="微软雅黑" pitchFamily="34" charset="-122"/>
                <a:ea typeface="微软雅黑" pitchFamily="34" charset="-122"/>
              </a:rPr>
              <a:t>长、短期订单的搭配</a:t>
            </a:r>
            <a:endParaRPr lang="en-US" altLang="zh-CN" b="1" dirty="0">
              <a:solidFill>
                <a:srgbClr val="FFFF00"/>
              </a:solidFill>
              <a:latin typeface="微软雅黑" pitchFamily="34" charset="-122"/>
              <a:ea typeface="微软雅黑" pitchFamily="34" charset="-122"/>
            </a:endParaRPr>
          </a:p>
        </p:txBody>
      </p:sp>
      <p:sp>
        <p:nvSpPr>
          <p:cNvPr id="892943" name="Rectangle 15"/>
          <p:cNvSpPr>
            <a:spLocks noChangeArrowheads="1"/>
          </p:cNvSpPr>
          <p:nvPr/>
        </p:nvSpPr>
        <p:spPr bwMode="auto">
          <a:xfrm>
            <a:off x="3104953" y="4580616"/>
            <a:ext cx="1079500" cy="830997"/>
          </a:xfrm>
          <a:prstGeom prst="rect">
            <a:avLst/>
          </a:prstGeom>
          <a:solidFill>
            <a:srgbClr val="0066FF"/>
          </a:solidFill>
          <a:ln w="9525">
            <a:noFill/>
            <a:miter lim="800000"/>
            <a:headEnd/>
            <a:tailEnd/>
          </a:ln>
          <a:effectLst/>
        </p:spPr>
        <p:txBody>
          <a:bodyPr wrap="square" lIns="0" tIns="0" rIns="0" bIns="0" anchor="ctr">
            <a:spAutoFit/>
          </a:bodyPr>
          <a:lstStyle/>
          <a:p>
            <a:pPr defTabSz="787380">
              <a:lnSpc>
                <a:spcPct val="150000"/>
              </a:lnSpc>
              <a:spcBef>
                <a:spcPct val="20000"/>
              </a:spcBef>
              <a:buClr>
                <a:srgbClr val="CC0000"/>
              </a:buClr>
              <a:buFont typeface="Wingdings" pitchFamily="2" charset="2"/>
              <a:buChar char="v"/>
            </a:pPr>
            <a:r>
              <a:rPr lang="zh-CN" altLang="en-US" b="1" dirty="0">
                <a:solidFill>
                  <a:srgbClr val="FFFF00"/>
                </a:solidFill>
                <a:latin typeface="微软雅黑" pitchFamily="34" charset="-122"/>
                <a:ea typeface="微软雅黑" pitchFamily="34" charset="-122"/>
              </a:rPr>
              <a:t>季节性的变化</a:t>
            </a:r>
            <a:endParaRPr lang="en-US" altLang="zh-CN" b="1" dirty="0">
              <a:solidFill>
                <a:srgbClr val="FFFF00"/>
              </a:solidFill>
              <a:latin typeface="微软雅黑" pitchFamily="34" charset="-122"/>
              <a:ea typeface="微软雅黑" pitchFamily="34" charset="-122"/>
            </a:endParaRPr>
          </a:p>
        </p:txBody>
      </p:sp>
      <p:sp>
        <p:nvSpPr>
          <p:cNvPr id="892944" name="Rectangle 16"/>
          <p:cNvSpPr>
            <a:spLocks noChangeArrowheads="1"/>
          </p:cNvSpPr>
          <p:nvPr/>
        </p:nvSpPr>
        <p:spPr bwMode="auto">
          <a:xfrm>
            <a:off x="4862317" y="4825090"/>
            <a:ext cx="1268413" cy="830997"/>
          </a:xfrm>
          <a:prstGeom prst="rect">
            <a:avLst/>
          </a:prstGeom>
          <a:solidFill>
            <a:srgbClr val="0066FF"/>
          </a:solidFill>
          <a:ln w="9525">
            <a:noFill/>
            <a:miter lim="800000"/>
            <a:headEnd/>
            <a:tailEnd/>
          </a:ln>
          <a:effectLst/>
        </p:spPr>
        <p:txBody>
          <a:bodyPr wrap="square" lIns="0" tIns="0" rIns="0" bIns="0" anchor="ctr">
            <a:spAutoFit/>
          </a:bodyPr>
          <a:lstStyle/>
          <a:p>
            <a:pPr defTabSz="787380">
              <a:lnSpc>
                <a:spcPct val="150000"/>
              </a:lnSpc>
              <a:spcBef>
                <a:spcPct val="20000"/>
              </a:spcBef>
              <a:buClr>
                <a:srgbClr val="CC0000"/>
              </a:buClr>
              <a:buFont typeface="Wingdings" pitchFamily="2" charset="2"/>
              <a:buChar char="v"/>
            </a:pPr>
            <a:r>
              <a:rPr lang="zh-CN" altLang="en-US" b="1" dirty="0">
                <a:solidFill>
                  <a:srgbClr val="FFFF00"/>
                </a:solidFill>
                <a:latin typeface="微软雅黑" pitchFamily="34" charset="-122"/>
                <a:ea typeface="微软雅黑" pitchFamily="34" charset="-122"/>
              </a:rPr>
              <a:t>制造途程的安排</a:t>
            </a:r>
            <a:endParaRPr lang="en-US" altLang="zh-CN" b="1" dirty="0">
              <a:solidFill>
                <a:srgbClr val="FFFF00"/>
              </a:solidFill>
              <a:latin typeface="微软雅黑" pitchFamily="34" charset="-122"/>
              <a:ea typeface="微软雅黑" pitchFamily="34" charset="-122"/>
            </a:endParaRPr>
          </a:p>
        </p:txBody>
      </p:sp>
      <p:sp>
        <p:nvSpPr>
          <p:cNvPr id="892945" name="Rectangle 17"/>
          <p:cNvSpPr>
            <a:spLocks noChangeArrowheads="1"/>
          </p:cNvSpPr>
          <p:nvPr/>
        </p:nvSpPr>
        <p:spPr bwMode="auto">
          <a:xfrm>
            <a:off x="6767316" y="4810804"/>
            <a:ext cx="1377951" cy="830997"/>
          </a:xfrm>
          <a:prstGeom prst="rect">
            <a:avLst/>
          </a:prstGeom>
          <a:solidFill>
            <a:srgbClr val="0066FF"/>
          </a:solidFill>
          <a:ln w="9525">
            <a:noFill/>
            <a:miter lim="800000"/>
            <a:headEnd/>
            <a:tailEnd/>
          </a:ln>
          <a:effectLst/>
        </p:spPr>
        <p:txBody>
          <a:bodyPr wrap="square" lIns="0" tIns="0" rIns="0" bIns="0" anchor="ctr">
            <a:spAutoFit/>
          </a:bodyPr>
          <a:lstStyle/>
          <a:p>
            <a:pPr defTabSz="787380">
              <a:lnSpc>
                <a:spcPct val="150000"/>
              </a:lnSpc>
              <a:spcBef>
                <a:spcPct val="20000"/>
              </a:spcBef>
              <a:buClr>
                <a:srgbClr val="CC0000"/>
              </a:buClr>
              <a:buFont typeface="Wingdings" pitchFamily="2" charset="2"/>
              <a:buChar char="v"/>
            </a:pPr>
            <a:r>
              <a:rPr lang="zh-CN" altLang="en-US" b="1" dirty="0">
                <a:solidFill>
                  <a:srgbClr val="FFFF00"/>
                </a:solidFill>
                <a:latin typeface="微软雅黑" pitchFamily="34" charset="-122"/>
                <a:ea typeface="微软雅黑" pitchFamily="34" charset="-122"/>
              </a:rPr>
              <a:t>生产状况的确实掌握</a:t>
            </a:r>
            <a:endParaRPr lang="en-US" altLang="zh-CN" b="1" dirty="0">
              <a:solidFill>
                <a:srgbClr val="FFFF00"/>
              </a:solidFill>
              <a:latin typeface="微软雅黑" pitchFamily="34" charset="-122"/>
              <a:ea typeface="微软雅黑" pitchFamily="34" charset="-122"/>
            </a:endParaRPr>
          </a:p>
        </p:txBody>
      </p:sp>
      <p:sp>
        <p:nvSpPr>
          <p:cNvPr id="892946" name="Rectangle 18"/>
          <p:cNvSpPr>
            <a:spLocks noChangeArrowheads="1"/>
          </p:cNvSpPr>
          <p:nvPr/>
        </p:nvSpPr>
        <p:spPr bwMode="auto">
          <a:xfrm>
            <a:off x="7210230" y="2827435"/>
            <a:ext cx="1223963" cy="1246495"/>
          </a:xfrm>
          <a:prstGeom prst="rect">
            <a:avLst/>
          </a:prstGeom>
          <a:noFill/>
          <a:ln w="9525">
            <a:noFill/>
            <a:miter lim="800000"/>
            <a:headEnd/>
            <a:tailEnd/>
          </a:ln>
          <a:effectLst/>
        </p:spPr>
        <p:txBody>
          <a:bodyPr wrap="square" lIns="0" tIns="0" rIns="0" bIns="0" anchor="ctr">
            <a:spAutoFit/>
          </a:bodyPr>
          <a:lstStyle/>
          <a:p>
            <a:pPr defTabSz="787380">
              <a:lnSpc>
                <a:spcPct val="150000"/>
              </a:lnSpc>
              <a:spcBef>
                <a:spcPct val="20000"/>
              </a:spcBef>
              <a:buClr>
                <a:srgbClr val="CC0000"/>
              </a:buClr>
              <a:buFont typeface="Wingdings" pitchFamily="2" charset="2"/>
              <a:buChar char="v"/>
            </a:pPr>
            <a:r>
              <a:rPr lang="zh-CN" altLang="en-US" b="1" dirty="0">
                <a:solidFill>
                  <a:srgbClr val="FFFF00"/>
                </a:solidFill>
                <a:latin typeface="微软雅黑" pitchFamily="34" charset="-122"/>
                <a:ea typeface="微软雅黑" pitchFamily="34" charset="-122"/>
              </a:rPr>
              <a:t>设备、材料、人员的稳定性</a:t>
            </a:r>
            <a:endParaRPr lang="en-US" altLang="zh-CN" b="1" dirty="0">
              <a:solidFill>
                <a:srgbClr val="FFFF00"/>
              </a:solidFill>
              <a:latin typeface="微软雅黑" pitchFamily="34" charset="-122"/>
              <a:ea typeface="微软雅黑" pitchFamily="34" charset="-122"/>
            </a:endParaRPr>
          </a:p>
        </p:txBody>
      </p:sp>
      <p:sp>
        <p:nvSpPr>
          <p:cNvPr id="892947" name="Rectangle 19"/>
          <p:cNvSpPr>
            <a:spLocks noChangeArrowheads="1"/>
          </p:cNvSpPr>
          <p:nvPr/>
        </p:nvSpPr>
        <p:spPr bwMode="auto">
          <a:xfrm>
            <a:off x="5195694" y="2910567"/>
            <a:ext cx="1222375" cy="830997"/>
          </a:xfrm>
          <a:prstGeom prst="rect">
            <a:avLst/>
          </a:prstGeom>
          <a:solidFill>
            <a:srgbClr val="0066FF"/>
          </a:solidFill>
          <a:ln w="9525">
            <a:noFill/>
            <a:miter lim="800000"/>
            <a:headEnd/>
            <a:tailEnd/>
          </a:ln>
          <a:effectLst/>
        </p:spPr>
        <p:txBody>
          <a:bodyPr wrap="square" lIns="0" tIns="0" rIns="0" bIns="0" anchor="ctr">
            <a:spAutoFit/>
          </a:bodyPr>
          <a:lstStyle/>
          <a:p>
            <a:pPr defTabSz="787380">
              <a:lnSpc>
                <a:spcPct val="150000"/>
              </a:lnSpc>
              <a:spcBef>
                <a:spcPct val="20000"/>
              </a:spcBef>
              <a:buClr>
                <a:srgbClr val="CC0000"/>
              </a:buClr>
              <a:buFont typeface="Wingdings" pitchFamily="2" charset="2"/>
              <a:buChar char="v"/>
            </a:pPr>
            <a:r>
              <a:rPr lang="zh-CN" altLang="en-US" b="1" dirty="0">
                <a:solidFill>
                  <a:srgbClr val="FFFF00"/>
                </a:solidFill>
                <a:latin typeface="微软雅黑" pitchFamily="34" charset="-122"/>
                <a:ea typeface="微软雅黑" pitchFamily="34" charset="-122"/>
              </a:rPr>
              <a:t>存货调整的必要性</a:t>
            </a:r>
            <a:endParaRPr lang="en-US" altLang="zh-CN" b="1" dirty="0">
              <a:solidFill>
                <a:srgbClr val="FFFF00"/>
              </a:solidFill>
              <a:latin typeface="微软雅黑" pitchFamily="34" charset="-122"/>
              <a:ea typeface="微软雅黑" pitchFamily="34" charset="-122"/>
            </a:endParaRPr>
          </a:p>
        </p:txBody>
      </p:sp>
      <p:sp>
        <p:nvSpPr>
          <p:cNvPr id="892948" name="AutoShape 20"/>
          <p:cNvSpPr>
            <a:spLocks noChangeArrowheads="1"/>
          </p:cNvSpPr>
          <p:nvPr/>
        </p:nvSpPr>
        <p:spPr bwMode="auto">
          <a:xfrm>
            <a:off x="539555" y="1556792"/>
            <a:ext cx="7927975" cy="646986"/>
          </a:xfrm>
          <a:prstGeom prst="roundRect">
            <a:avLst>
              <a:gd name="adj" fmla="val 16667"/>
            </a:avLst>
          </a:prstGeom>
          <a:noFill/>
          <a:ln w="38100">
            <a:solidFill>
              <a:schemeClr val="hlink"/>
            </a:solidFill>
            <a:round/>
            <a:headEnd/>
            <a:tailEnd type="none" w="med" len="lg"/>
          </a:ln>
          <a:effectLst/>
        </p:spPr>
        <p:txBody>
          <a:bodyPr>
            <a:spAutoFit/>
          </a:bodyPr>
          <a:lstStyle/>
          <a:p>
            <a:r>
              <a:rPr lang="zh-CN" altLang="en-US" sz="3200" dirty="0">
                <a:latin typeface="微软雅黑" pitchFamily="34" charset="-122"/>
                <a:ea typeface="微软雅黑" pitchFamily="34" charset="-122"/>
              </a:rPr>
              <a:t>影响生产作业计划的因素</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92938"/>
                                        </p:tgtEl>
                                        <p:attrNameLst>
                                          <p:attrName>style.visibility</p:attrName>
                                        </p:attrNameLst>
                                      </p:cBhvr>
                                      <p:to>
                                        <p:strVal val="visible"/>
                                      </p:to>
                                    </p:set>
                                    <p:animEffect transition="in" filter="blinds(horizontal)">
                                      <p:cBhvr>
                                        <p:cTn id="7" dur="500"/>
                                        <p:tgtEl>
                                          <p:spTgt spid="89293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92940"/>
                                        </p:tgtEl>
                                        <p:attrNameLst>
                                          <p:attrName>style.visibility</p:attrName>
                                        </p:attrNameLst>
                                      </p:cBhvr>
                                      <p:to>
                                        <p:strVal val="visible"/>
                                      </p:to>
                                    </p:set>
                                    <p:animEffect transition="in" filter="blinds(horizontal)">
                                      <p:cBhvr>
                                        <p:cTn id="10" dur="500"/>
                                        <p:tgtEl>
                                          <p:spTgt spid="89294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92941"/>
                                        </p:tgtEl>
                                        <p:attrNameLst>
                                          <p:attrName>style.visibility</p:attrName>
                                        </p:attrNameLst>
                                      </p:cBhvr>
                                      <p:to>
                                        <p:strVal val="visible"/>
                                      </p:to>
                                    </p:set>
                                    <p:animEffect transition="in" filter="blinds(horizontal)">
                                      <p:cBhvr>
                                        <p:cTn id="15" dur="500"/>
                                        <p:tgtEl>
                                          <p:spTgt spid="89294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92939"/>
                                        </p:tgtEl>
                                        <p:attrNameLst>
                                          <p:attrName>style.visibility</p:attrName>
                                        </p:attrNameLst>
                                      </p:cBhvr>
                                      <p:to>
                                        <p:strVal val="visible"/>
                                      </p:to>
                                    </p:set>
                                    <p:animEffect transition="in" filter="blinds(horizontal)">
                                      <p:cBhvr>
                                        <p:cTn id="18" dur="500"/>
                                        <p:tgtEl>
                                          <p:spTgt spid="89293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92937"/>
                                        </p:tgtEl>
                                        <p:attrNameLst>
                                          <p:attrName>style.visibility</p:attrName>
                                        </p:attrNameLst>
                                      </p:cBhvr>
                                      <p:to>
                                        <p:strVal val="visible"/>
                                      </p:to>
                                    </p:set>
                                    <p:animEffect transition="in" filter="blinds(horizontal)">
                                      <p:cBhvr>
                                        <p:cTn id="23" dur="500"/>
                                        <p:tgtEl>
                                          <p:spTgt spid="892937"/>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892942"/>
                                        </p:tgtEl>
                                        <p:attrNameLst>
                                          <p:attrName>style.visibility</p:attrName>
                                        </p:attrNameLst>
                                      </p:cBhvr>
                                      <p:to>
                                        <p:strVal val="visible"/>
                                      </p:to>
                                    </p:set>
                                    <p:animEffect transition="in" filter="blinds(horizontal)">
                                      <p:cBhvr>
                                        <p:cTn id="26" dur="500"/>
                                        <p:tgtEl>
                                          <p:spTgt spid="89294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892933"/>
                                        </p:tgtEl>
                                        <p:attrNameLst>
                                          <p:attrName>style.visibility</p:attrName>
                                        </p:attrNameLst>
                                      </p:cBhvr>
                                      <p:to>
                                        <p:strVal val="visible"/>
                                      </p:to>
                                    </p:set>
                                    <p:animEffect transition="in" filter="blinds(horizontal)">
                                      <p:cBhvr>
                                        <p:cTn id="31" dur="500"/>
                                        <p:tgtEl>
                                          <p:spTgt spid="892933"/>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892943"/>
                                        </p:tgtEl>
                                        <p:attrNameLst>
                                          <p:attrName>style.visibility</p:attrName>
                                        </p:attrNameLst>
                                      </p:cBhvr>
                                      <p:to>
                                        <p:strVal val="visible"/>
                                      </p:to>
                                    </p:set>
                                    <p:animEffect transition="in" filter="blinds(horizontal)">
                                      <p:cBhvr>
                                        <p:cTn id="34" dur="500"/>
                                        <p:tgtEl>
                                          <p:spTgt spid="892943"/>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892944"/>
                                        </p:tgtEl>
                                        <p:attrNameLst>
                                          <p:attrName>style.visibility</p:attrName>
                                        </p:attrNameLst>
                                      </p:cBhvr>
                                      <p:to>
                                        <p:strVal val="visible"/>
                                      </p:to>
                                    </p:set>
                                    <p:animEffect transition="in" filter="blinds(horizontal)">
                                      <p:cBhvr>
                                        <p:cTn id="39" dur="500"/>
                                        <p:tgtEl>
                                          <p:spTgt spid="892944"/>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892932"/>
                                        </p:tgtEl>
                                        <p:attrNameLst>
                                          <p:attrName>style.visibility</p:attrName>
                                        </p:attrNameLst>
                                      </p:cBhvr>
                                      <p:to>
                                        <p:strVal val="visible"/>
                                      </p:to>
                                    </p:set>
                                    <p:animEffect transition="in" filter="blinds(horizontal)">
                                      <p:cBhvr>
                                        <p:cTn id="42" dur="500"/>
                                        <p:tgtEl>
                                          <p:spTgt spid="89293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892934"/>
                                        </p:tgtEl>
                                        <p:attrNameLst>
                                          <p:attrName>style.visibility</p:attrName>
                                        </p:attrNameLst>
                                      </p:cBhvr>
                                      <p:to>
                                        <p:strVal val="visible"/>
                                      </p:to>
                                    </p:set>
                                    <p:animEffect transition="in" filter="blinds(horizontal)">
                                      <p:cBhvr>
                                        <p:cTn id="47" dur="500"/>
                                        <p:tgtEl>
                                          <p:spTgt spid="892934"/>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892945"/>
                                        </p:tgtEl>
                                        <p:attrNameLst>
                                          <p:attrName>style.visibility</p:attrName>
                                        </p:attrNameLst>
                                      </p:cBhvr>
                                      <p:to>
                                        <p:strVal val="visible"/>
                                      </p:to>
                                    </p:set>
                                    <p:animEffect transition="in" filter="blinds(horizontal)">
                                      <p:cBhvr>
                                        <p:cTn id="50" dur="500"/>
                                        <p:tgtEl>
                                          <p:spTgt spid="892945"/>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892946"/>
                                        </p:tgtEl>
                                        <p:attrNameLst>
                                          <p:attrName>style.visibility</p:attrName>
                                        </p:attrNameLst>
                                      </p:cBhvr>
                                      <p:to>
                                        <p:strVal val="visible"/>
                                      </p:to>
                                    </p:set>
                                    <p:animEffect transition="in" filter="blinds(horizontal)">
                                      <p:cBhvr>
                                        <p:cTn id="55" dur="500"/>
                                        <p:tgtEl>
                                          <p:spTgt spid="892946"/>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892936"/>
                                        </p:tgtEl>
                                        <p:attrNameLst>
                                          <p:attrName>style.visibility</p:attrName>
                                        </p:attrNameLst>
                                      </p:cBhvr>
                                      <p:to>
                                        <p:strVal val="visible"/>
                                      </p:to>
                                    </p:set>
                                    <p:animEffect transition="in" filter="blinds(horizontal)">
                                      <p:cBhvr>
                                        <p:cTn id="58" dur="500"/>
                                        <p:tgtEl>
                                          <p:spTgt spid="892936"/>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892947"/>
                                        </p:tgtEl>
                                        <p:attrNameLst>
                                          <p:attrName>style.visibility</p:attrName>
                                        </p:attrNameLst>
                                      </p:cBhvr>
                                      <p:to>
                                        <p:strVal val="visible"/>
                                      </p:to>
                                    </p:set>
                                    <p:animEffect transition="in" filter="blinds(horizontal)">
                                      <p:cBhvr>
                                        <p:cTn id="63" dur="500"/>
                                        <p:tgtEl>
                                          <p:spTgt spid="892947"/>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892935"/>
                                        </p:tgtEl>
                                        <p:attrNameLst>
                                          <p:attrName>style.visibility</p:attrName>
                                        </p:attrNameLst>
                                      </p:cBhvr>
                                      <p:to>
                                        <p:strVal val="visible"/>
                                      </p:to>
                                    </p:set>
                                    <p:animEffect transition="in" filter="blinds(horizontal)">
                                      <p:cBhvr>
                                        <p:cTn id="66" dur="500"/>
                                        <p:tgtEl>
                                          <p:spTgt spid="8929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2932" grpId="0" animBg="1"/>
      <p:bldP spid="892933" grpId="0" animBg="1"/>
      <p:bldP spid="892934" grpId="0" animBg="1"/>
      <p:bldP spid="892935" grpId="0" animBg="1"/>
      <p:bldP spid="892936" grpId="0" animBg="1"/>
      <p:bldP spid="892937" grpId="0" animBg="1"/>
      <p:bldP spid="892938" grpId="0" animBg="1"/>
      <p:bldP spid="892939" grpId="0" animBg="1"/>
      <p:bldP spid="892940" grpId="0" animBg="1"/>
      <p:bldP spid="892941" grpId="0" animBg="1"/>
      <p:bldP spid="892942" grpId="0" animBg="1"/>
      <p:bldP spid="892943" grpId="0" animBg="1"/>
      <p:bldP spid="892944" grpId="0" animBg="1"/>
      <p:bldP spid="892945" grpId="0" animBg="1"/>
      <p:bldP spid="892946" grpId="0"/>
      <p:bldP spid="892947"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271103" y="353472"/>
            <a:ext cx="6477000" cy="628651"/>
          </a:xfrm>
        </p:spPr>
        <p:txBody>
          <a:bodyPr>
            <a:noAutofit/>
          </a:bodyPr>
          <a:lstStyle/>
          <a:p>
            <a:pPr algn="ctr" eaLnBrk="1" hangingPunct="1"/>
            <a:r>
              <a:rPr lang="zh-CN" altLang="en-US" sz="3200" dirty="0">
                <a:solidFill>
                  <a:srgbClr val="FF0000"/>
                </a:solidFill>
              </a:rPr>
              <a:t>生产变更的处理方法</a:t>
            </a:r>
          </a:p>
        </p:txBody>
      </p:sp>
      <p:sp>
        <p:nvSpPr>
          <p:cNvPr id="17" name="灯片编号占位符 16"/>
          <p:cNvSpPr>
            <a:spLocks noGrp="1"/>
          </p:cNvSpPr>
          <p:nvPr>
            <p:ph type="sldNum" sz="quarter" idx="4"/>
          </p:nvPr>
        </p:nvSpPr>
        <p:spPr/>
        <p:txBody>
          <a:bodyPr/>
          <a:lstStyle/>
          <a:p>
            <a:fld id="{8BA16DCC-C50E-4AD5-94C9-747C0058B3E1}" type="slidenum">
              <a:rPr lang="zh-CN" altLang="en-US" smtClean="0"/>
              <a:pPr/>
              <a:t>74</a:t>
            </a:fld>
            <a:endParaRPr lang="zh-CN" altLang="en-US"/>
          </a:p>
        </p:txBody>
      </p:sp>
      <p:sp>
        <p:nvSpPr>
          <p:cNvPr id="710659" name="Rectangle 3"/>
          <p:cNvSpPr>
            <a:spLocks noChangeArrowheads="1"/>
          </p:cNvSpPr>
          <p:nvPr/>
        </p:nvSpPr>
        <p:spPr bwMode="auto">
          <a:xfrm>
            <a:off x="395539" y="1592187"/>
            <a:ext cx="597877" cy="4178300"/>
          </a:xfrm>
          <a:prstGeom prst="rect">
            <a:avLst/>
          </a:prstGeom>
          <a:solidFill>
            <a:srgbClr val="00FFFF"/>
          </a:solidFill>
          <a:ln w="19050"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90000" tIns="46800" rIns="90000" bIns="46800" anchor="ctr"/>
          <a:lstStyle/>
          <a:p>
            <a:pPr marL="455602" indent="-455602">
              <a:lnSpc>
                <a:spcPct val="150000"/>
              </a:lnSpc>
              <a:defRPr/>
            </a:pPr>
            <a:r>
              <a:rPr lang="zh-CN" altLang="en-US" sz="2400" dirty="0">
                <a:latin typeface="微软雅黑" pitchFamily="34" charset="-122"/>
                <a:ea typeface="微软雅黑" pitchFamily="34" charset="-122"/>
              </a:rPr>
              <a:t>客</a:t>
            </a:r>
          </a:p>
          <a:p>
            <a:pPr marL="455602" indent="-455602">
              <a:lnSpc>
                <a:spcPct val="150000"/>
              </a:lnSpc>
              <a:defRPr/>
            </a:pPr>
            <a:r>
              <a:rPr lang="zh-CN" altLang="en-US" sz="2400" dirty="0">
                <a:latin typeface="微软雅黑" pitchFamily="34" charset="-122"/>
                <a:ea typeface="微软雅黑" pitchFamily="34" charset="-122"/>
              </a:rPr>
              <a:t>户</a:t>
            </a:r>
          </a:p>
          <a:p>
            <a:pPr marL="455602" indent="-455602">
              <a:lnSpc>
                <a:spcPct val="150000"/>
              </a:lnSpc>
              <a:defRPr/>
            </a:pPr>
            <a:r>
              <a:rPr lang="zh-CN" altLang="en-US" sz="2400" dirty="0">
                <a:latin typeface="微软雅黑" pitchFamily="34" charset="-122"/>
                <a:ea typeface="微软雅黑" pitchFamily="34" charset="-122"/>
              </a:rPr>
              <a:t>紧</a:t>
            </a:r>
          </a:p>
          <a:p>
            <a:pPr marL="455602" indent="-455602">
              <a:lnSpc>
                <a:spcPct val="150000"/>
              </a:lnSpc>
              <a:defRPr/>
            </a:pPr>
            <a:r>
              <a:rPr lang="zh-CN" altLang="en-US" sz="2400" dirty="0">
                <a:latin typeface="微软雅黑" pitchFamily="34" charset="-122"/>
                <a:ea typeface="微软雅黑" pitchFamily="34" charset="-122"/>
              </a:rPr>
              <a:t>急</a:t>
            </a:r>
          </a:p>
          <a:p>
            <a:pPr marL="455602" indent="-455602">
              <a:lnSpc>
                <a:spcPct val="150000"/>
              </a:lnSpc>
              <a:defRPr/>
            </a:pPr>
            <a:r>
              <a:rPr lang="zh-CN" altLang="en-US" sz="2400" dirty="0">
                <a:latin typeface="微软雅黑" pitchFamily="34" charset="-122"/>
                <a:ea typeface="微软雅黑" pitchFamily="34" charset="-122"/>
              </a:rPr>
              <a:t>需</a:t>
            </a:r>
          </a:p>
          <a:p>
            <a:pPr marL="455602" indent="-455602">
              <a:lnSpc>
                <a:spcPct val="150000"/>
              </a:lnSpc>
              <a:defRPr/>
            </a:pPr>
            <a:r>
              <a:rPr lang="zh-CN" altLang="en-US" sz="2400" dirty="0">
                <a:latin typeface="微软雅黑" pitchFamily="34" charset="-122"/>
                <a:ea typeface="微软雅黑" pitchFamily="34" charset="-122"/>
              </a:rPr>
              <a:t>求</a:t>
            </a:r>
          </a:p>
        </p:txBody>
      </p:sp>
      <p:sp>
        <p:nvSpPr>
          <p:cNvPr id="710660" name="Rectangle 4"/>
          <p:cNvSpPr>
            <a:spLocks noChangeArrowheads="1"/>
          </p:cNvSpPr>
          <p:nvPr/>
        </p:nvSpPr>
        <p:spPr bwMode="auto">
          <a:xfrm>
            <a:off x="1758346" y="1628701"/>
            <a:ext cx="599343" cy="4178300"/>
          </a:xfrm>
          <a:prstGeom prst="rect">
            <a:avLst/>
          </a:prstGeom>
          <a:solidFill>
            <a:srgbClr val="00FFFF"/>
          </a:solidFill>
          <a:ln w="19050"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90000" tIns="46800" rIns="90000" bIns="46800" anchor="ctr"/>
          <a:lstStyle/>
          <a:p>
            <a:pPr marL="455602" indent="-455602">
              <a:lnSpc>
                <a:spcPct val="150000"/>
              </a:lnSpc>
              <a:defRPr/>
            </a:pPr>
            <a:r>
              <a:rPr lang="zh-CN" altLang="en-US" sz="2400" dirty="0">
                <a:latin typeface="微软雅黑" pitchFamily="34" charset="-122"/>
                <a:ea typeface="微软雅黑" pitchFamily="34" charset="-122"/>
              </a:rPr>
              <a:t>销</a:t>
            </a:r>
          </a:p>
          <a:p>
            <a:pPr marL="455602" indent="-455602">
              <a:lnSpc>
                <a:spcPct val="150000"/>
              </a:lnSpc>
              <a:defRPr/>
            </a:pPr>
            <a:r>
              <a:rPr lang="zh-CN" altLang="en-US" sz="2400" dirty="0">
                <a:latin typeface="微软雅黑" pitchFamily="34" charset="-122"/>
                <a:ea typeface="微软雅黑" pitchFamily="34" charset="-122"/>
              </a:rPr>
              <a:t>售</a:t>
            </a:r>
          </a:p>
          <a:p>
            <a:pPr marL="455602" indent="-455602">
              <a:lnSpc>
                <a:spcPct val="150000"/>
              </a:lnSpc>
              <a:defRPr/>
            </a:pPr>
            <a:r>
              <a:rPr lang="zh-CN" altLang="en-US" sz="2400" dirty="0">
                <a:latin typeface="微软雅黑" pitchFamily="34" charset="-122"/>
                <a:ea typeface="微软雅黑" pitchFamily="34" charset="-122"/>
              </a:rPr>
              <a:t>部</a:t>
            </a:r>
            <a:endParaRPr lang="en-US" altLang="zh-CN" sz="2400" dirty="0">
              <a:latin typeface="微软雅黑" pitchFamily="34" charset="-122"/>
              <a:ea typeface="微软雅黑" pitchFamily="34" charset="-122"/>
            </a:endParaRPr>
          </a:p>
          <a:p>
            <a:pPr marL="455602" indent="-455602">
              <a:lnSpc>
                <a:spcPct val="150000"/>
              </a:lnSpc>
              <a:defRPr/>
            </a:pPr>
            <a:r>
              <a:rPr lang="zh-CN" altLang="en-US" sz="2400" dirty="0">
                <a:latin typeface="微软雅黑" pitchFamily="34" charset="-122"/>
                <a:ea typeface="微软雅黑" pitchFamily="34" charset="-122"/>
              </a:rPr>
              <a:t>紧</a:t>
            </a:r>
            <a:endParaRPr lang="en-US" altLang="zh-CN" sz="2400" dirty="0">
              <a:latin typeface="微软雅黑" pitchFamily="34" charset="-122"/>
              <a:ea typeface="微软雅黑" pitchFamily="34" charset="-122"/>
            </a:endParaRPr>
          </a:p>
          <a:p>
            <a:pPr marL="455602" indent="-455602">
              <a:lnSpc>
                <a:spcPct val="150000"/>
              </a:lnSpc>
              <a:defRPr/>
            </a:pPr>
            <a:r>
              <a:rPr lang="zh-CN" altLang="en-US" sz="2400" dirty="0">
                <a:latin typeface="微软雅黑" pitchFamily="34" charset="-122"/>
                <a:ea typeface="微软雅黑" pitchFamily="34" charset="-122"/>
              </a:rPr>
              <a:t>急</a:t>
            </a:r>
            <a:endParaRPr lang="en-US" altLang="zh-CN" sz="2400" dirty="0">
              <a:latin typeface="微软雅黑" pitchFamily="34" charset="-122"/>
              <a:ea typeface="微软雅黑" pitchFamily="34" charset="-122"/>
            </a:endParaRPr>
          </a:p>
          <a:p>
            <a:pPr marL="455602" indent="-455602">
              <a:lnSpc>
                <a:spcPct val="150000"/>
              </a:lnSpc>
              <a:defRPr/>
            </a:pPr>
            <a:r>
              <a:rPr lang="zh-CN" altLang="en-US" sz="2400" dirty="0">
                <a:latin typeface="微软雅黑" pitchFamily="34" charset="-122"/>
                <a:ea typeface="微软雅黑" pitchFamily="34" charset="-122"/>
              </a:rPr>
              <a:t>订</a:t>
            </a:r>
            <a:endParaRPr lang="en-US" altLang="zh-CN" sz="2400" dirty="0">
              <a:latin typeface="微软雅黑" pitchFamily="34" charset="-122"/>
              <a:ea typeface="微软雅黑" pitchFamily="34" charset="-122"/>
            </a:endParaRPr>
          </a:p>
          <a:p>
            <a:pPr marL="455602" indent="-455602">
              <a:lnSpc>
                <a:spcPct val="150000"/>
              </a:lnSpc>
              <a:defRPr/>
            </a:pPr>
            <a:r>
              <a:rPr lang="zh-CN" altLang="en-US" sz="2400" dirty="0">
                <a:latin typeface="微软雅黑" pitchFamily="34" charset="-122"/>
                <a:ea typeface="微软雅黑" pitchFamily="34" charset="-122"/>
              </a:rPr>
              <a:t>单</a:t>
            </a:r>
          </a:p>
        </p:txBody>
      </p:sp>
      <p:sp>
        <p:nvSpPr>
          <p:cNvPr id="710661" name="Rectangle 5"/>
          <p:cNvSpPr>
            <a:spLocks noChangeArrowheads="1"/>
          </p:cNvSpPr>
          <p:nvPr/>
        </p:nvSpPr>
        <p:spPr bwMode="auto">
          <a:xfrm>
            <a:off x="3154857" y="1628701"/>
            <a:ext cx="597877" cy="4178300"/>
          </a:xfrm>
          <a:prstGeom prst="rect">
            <a:avLst/>
          </a:prstGeom>
          <a:solidFill>
            <a:srgbClr val="00FFFF"/>
          </a:solidFill>
          <a:ln w="19050"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90000" tIns="46800" rIns="90000" bIns="46800" anchor="ctr"/>
          <a:lstStyle/>
          <a:p>
            <a:pPr marL="455602" indent="-455602">
              <a:lnSpc>
                <a:spcPct val="150000"/>
              </a:lnSpc>
              <a:defRPr/>
            </a:pPr>
            <a:r>
              <a:rPr lang="zh-CN" altLang="en-US" sz="2400" dirty="0">
                <a:latin typeface="微软雅黑" pitchFamily="34" charset="-122"/>
                <a:ea typeface="微软雅黑" pitchFamily="34" charset="-122"/>
              </a:rPr>
              <a:t>生</a:t>
            </a:r>
            <a:endParaRPr lang="en-US" altLang="zh-CN" sz="2400" dirty="0">
              <a:latin typeface="微软雅黑" pitchFamily="34" charset="-122"/>
              <a:ea typeface="微软雅黑" pitchFamily="34" charset="-122"/>
            </a:endParaRPr>
          </a:p>
          <a:p>
            <a:pPr marL="455602" indent="-455602">
              <a:lnSpc>
                <a:spcPct val="150000"/>
              </a:lnSpc>
              <a:defRPr/>
            </a:pPr>
            <a:r>
              <a:rPr lang="zh-CN" altLang="en-US" sz="2400" dirty="0">
                <a:latin typeface="微软雅黑" pitchFamily="34" charset="-122"/>
                <a:ea typeface="微软雅黑" pitchFamily="34" charset="-122"/>
              </a:rPr>
              <a:t>产</a:t>
            </a:r>
            <a:endParaRPr lang="en-US" altLang="zh-CN" sz="2400" dirty="0">
              <a:latin typeface="微软雅黑" pitchFamily="34" charset="-122"/>
              <a:ea typeface="微软雅黑" pitchFamily="34" charset="-122"/>
            </a:endParaRPr>
          </a:p>
          <a:p>
            <a:pPr marL="455602" indent="-455602">
              <a:lnSpc>
                <a:spcPct val="150000"/>
              </a:lnSpc>
              <a:defRPr/>
            </a:pPr>
            <a:r>
              <a:rPr lang="zh-CN" altLang="en-US" sz="2400" dirty="0">
                <a:latin typeface="微软雅黑" pitchFamily="34" charset="-122"/>
                <a:ea typeface="微软雅黑" pitchFamily="34" charset="-122"/>
              </a:rPr>
              <a:t>插</a:t>
            </a:r>
            <a:endParaRPr lang="en-US" altLang="zh-CN" sz="2400" dirty="0">
              <a:latin typeface="微软雅黑" pitchFamily="34" charset="-122"/>
              <a:ea typeface="微软雅黑" pitchFamily="34" charset="-122"/>
            </a:endParaRPr>
          </a:p>
          <a:p>
            <a:pPr marL="455602" indent="-455602">
              <a:lnSpc>
                <a:spcPct val="150000"/>
              </a:lnSpc>
              <a:defRPr/>
            </a:pPr>
            <a:r>
              <a:rPr lang="zh-CN" altLang="en-US" sz="2400" dirty="0">
                <a:latin typeface="微软雅黑" pitchFamily="34" charset="-122"/>
                <a:ea typeface="微软雅黑" pitchFamily="34" charset="-122"/>
              </a:rPr>
              <a:t>单</a:t>
            </a:r>
            <a:endParaRPr lang="en-US" altLang="zh-CN" sz="2400" dirty="0">
              <a:latin typeface="微软雅黑" pitchFamily="34" charset="-122"/>
              <a:ea typeface="微软雅黑" pitchFamily="34" charset="-122"/>
            </a:endParaRPr>
          </a:p>
          <a:p>
            <a:pPr marL="455602" indent="-455602">
              <a:lnSpc>
                <a:spcPct val="150000"/>
              </a:lnSpc>
              <a:defRPr/>
            </a:pPr>
            <a:r>
              <a:rPr lang="zh-CN" altLang="en-US" sz="2400" dirty="0">
                <a:latin typeface="微软雅黑" pitchFamily="34" charset="-122"/>
                <a:ea typeface="微软雅黑" pitchFamily="34" charset="-122"/>
              </a:rPr>
              <a:t>计</a:t>
            </a:r>
            <a:endParaRPr lang="en-US" altLang="zh-CN" sz="2400" dirty="0">
              <a:latin typeface="微软雅黑" pitchFamily="34" charset="-122"/>
              <a:ea typeface="微软雅黑" pitchFamily="34" charset="-122"/>
            </a:endParaRPr>
          </a:p>
          <a:p>
            <a:pPr marL="455602" indent="-455602">
              <a:lnSpc>
                <a:spcPct val="150000"/>
              </a:lnSpc>
              <a:defRPr/>
            </a:pPr>
            <a:r>
              <a:rPr lang="zh-CN" altLang="en-US" sz="2400" dirty="0">
                <a:latin typeface="微软雅黑" pitchFamily="34" charset="-122"/>
                <a:ea typeface="微软雅黑" pitchFamily="34" charset="-122"/>
              </a:rPr>
              <a:t>划</a:t>
            </a:r>
          </a:p>
        </p:txBody>
      </p:sp>
      <p:sp>
        <p:nvSpPr>
          <p:cNvPr id="710662" name="Rectangle 6"/>
          <p:cNvSpPr>
            <a:spLocks noChangeArrowheads="1"/>
          </p:cNvSpPr>
          <p:nvPr/>
        </p:nvSpPr>
        <p:spPr bwMode="auto">
          <a:xfrm>
            <a:off x="4854667" y="1556794"/>
            <a:ext cx="3781191" cy="1042987"/>
          </a:xfrm>
          <a:prstGeom prst="rect">
            <a:avLst/>
          </a:prstGeom>
          <a:solidFill>
            <a:srgbClr val="00FFFF"/>
          </a:solidFill>
          <a:ln w="19050"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90000" tIns="46800" rIns="90000" bIns="46800" anchor="ctr"/>
          <a:lstStyle/>
          <a:p>
            <a:pPr marL="455602" indent="-455602">
              <a:lnSpc>
                <a:spcPct val="150000"/>
              </a:lnSpc>
              <a:defRPr/>
            </a:pPr>
            <a:r>
              <a:rPr lang="zh-CN" altLang="en-US" sz="2000" dirty="0">
                <a:latin typeface="微软雅黑" pitchFamily="34" charset="-122"/>
                <a:ea typeface="微软雅黑" pitchFamily="34" charset="-122"/>
              </a:rPr>
              <a:t>生产能力充足时直接列入生</a:t>
            </a:r>
            <a:endParaRPr lang="en-US" altLang="zh-CN" sz="2000" dirty="0">
              <a:latin typeface="微软雅黑" pitchFamily="34" charset="-122"/>
              <a:ea typeface="微软雅黑" pitchFamily="34" charset="-122"/>
            </a:endParaRPr>
          </a:p>
          <a:p>
            <a:pPr marL="455602" indent="-455602">
              <a:lnSpc>
                <a:spcPct val="150000"/>
              </a:lnSpc>
              <a:defRPr/>
            </a:pPr>
            <a:r>
              <a:rPr lang="zh-CN" altLang="en-US" sz="2000" dirty="0">
                <a:latin typeface="微软雅黑" pitchFamily="34" charset="-122"/>
                <a:ea typeface="微软雅黑" pitchFamily="34" charset="-122"/>
              </a:rPr>
              <a:t>产作业计划</a:t>
            </a:r>
          </a:p>
        </p:txBody>
      </p:sp>
      <p:sp>
        <p:nvSpPr>
          <p:cNvPr id="710663" name="Rectangle 7"/>
          <p:cNvSpPr>
            <a:spLocks noChangeArrowheads="1"/>
          </p:cNvSpPr>
          <p:nvPr/>
        </p:nvSpPr>
        <p:spPr bwMode="auto">
          <a:xfrm>
            <a:off x="4858834" y="2996658"/>
            <a:ext cx="3777025" cy="1439863"/>
          </a:xfrm>
          <a:prstGeom prst="rect">
            <a:avLst/>
          </a:prstGeom>
          <a:solidFill>
            <a:srgbClr val="00FFFF"/>
          </a:solidFill>
          <a:ln w="19050"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90000" tIns="46800" rIns="90000" bIns="46800" anchor="ctr"/>
          <a:lstStyle/>
          <a:p>
            <a:pPr marL="455602" indent="-455602">
              <a:lnSpc>
                <a:spcPct val="150000"/>
              </a:lnSpc>
              <a:defRPr/>
            </a:pPr>
            <a:r>
              <a:rPr lang="zh-CN" altLang="en-US" sz="2000" dirty="0">
                <a:latin typeface="微软雅黑" pitchFamily="34" charset="-122"/>
                <a:ea typeface="微软雅黑" pitchFamily="34" charset="-122"/>
              </a:rPr>
              <a:t>生产能力不足时但其他订单</a:t>
            </a:r>
            <a:endParaRPr lang="en-US" altLang="zh-CN" sz="2000" dirty="0">
              <a:latin typeface="微软雅黑" pitchFamily="34" charset="-122"/>
              <a:ea typeface="微软雅黑" pitchFamily="34" charset="-122"/>
            </a:endParaRPr>
          </a:p>
          <a:p>
            <a:pPr marL="455602" indent="-455602">
              <a:lnSpc>
                <a:spcPct val="150000"/>
              </a:lnSpc>
              <a:defRPr/>
            </a:pPr>
            <a:r>
              <a:rPr lang="zh-CN" altLang="en-US" sz="2000" dirty="0">
                <a:latin typeface="微软雅黑" pitchFamily="34" charset="-122"/>
                <a:ea typeface="微软雅黑" pitchFamily="34" charset="-122"/>
              </a:rPr>
              <a:t>可延期时，暂停原生产计划</a:t>
            </a:r>
            <a:endParaRPr lang="en-US" altLang="zh-CN" sz="2000" dirty="0">
              <a:latin typeface="微软雅黑" pitchFamily="34" charset="-122"/>
              <a:ea typeface="微软雅黑" pitchFamily="34" charset="-122"/>
            </a:endParaRPr>
          </a:p>
          <a:p>
            <a:pPr marL="455602" indent="-455602">
              <a:lnSpc>
                <a:spcPct val="150000"/>
              </a:lnSpc>
              <a:defRPr/>
            </a:pPr>
            <a:r>
              <a:rPr lang="zh-CN" altLang="en-US" sz="2000" dirty="0">
                <a:latin typeface="微软雅黑" pitchFamily="34" charset="-122"/>
                <a:ea typeface="微软雅黑" pitchFamily="34" charset="-122"/>
              </a:rPr>
              <a:t>进行插单生产</a:t>
            </a:r>
          </a:p>
        </p:txBody>
      </p:sp>
      <p:sp>
        <p:nvSpPr>
          <p:cNvPr id="710664" name="Rectangle 8"/>
          <p:cNvSpPr>
            <a:spLocks noChangeArrowheads="1"/>
          </p:cNvSpPr>
          <p:nvPr/>
        </p:nvSpPr>
        <p:spPr bwMode="auto">
          <a:xfrm>
            <a:off x="4858834" y="4796884"/>
            <a:ext cx="3777025" cy="1008063"/>
          </a:xfrm>
          <a:prstGeom prst="rect">
            <a:avLst/>
          </a:prstGeom>
          <a:solidFill>
            <a:srgbClr val="00FFFF"/>
          </a:solidFill>
          <a:ln w="19050"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90000" tIns="46800" rIns="90000" bIns="46800" anchor="ctr"/>
          <a:lstStyle/>
          <a:p>
            <a:pPr marL="455602" indent="-455602">
              <a:lnSpc>
                <a:spcPct val="150000"/>
              </a:lnSpc>
              <a:defRPr/>
            </a:pPr>
            <a:r>
              <a:rPr lang="zh-CN" altLang="en-US" sz="2000" dirty="0">
                <a:latin typeface="微软雅黑" pitchFamily="34" charset="-122"/>
                <a:ea typeface="微软雅黑" pitchFamily="34" charset="-122"/>
              </a:rPr>
              <a:t>生产能力不足，其他订单不</a:t>
            </a:r>
          </a:p>
          <a:p>
            <a:pPr marL="455602" indent="-455602">
              <a:lnSpc>
                <a:spcPct val="150000"/>
              </a:lnSpc>
              <a:defRPr/>
            </a:pPr>
            <a:r>
              <a:rPr lang="zh-CN" altLang="en-US" sz="2000" dirty="0">
                <a:latin typeface="微软雅黑" pitchFamily="34" charset="-122"/>
                <a:ea typeface="微软雅黑" pitchFamily="34" charset="-122"/>
              </a:rPr>
              <a:t>能延期时，可以外包生产</a:t>
            </a:r>
          </a:p>
        </p:txBody>
      </p:sp>
      <p:sp>
        <p:nvSpPr>
          <p:cNvPr id="710665" name="Line 9"/>
          <p:cNvSpPr>
            <a:spLocks noChangeShapeType="1"/>
          </p:cNvSpPr>
          <p:nvPr/>
        </p:nvSpPr>
        <p:spPr bwMode="auto">
          <a:xfrm>
            <a:off x="1093062" y="3536403"/>
            <a:ext cx="531935" cy="0"/>
          </a:xfrm>
          <a:prstGeom prst="line">
            <a:avLst/>
          </a:prstGeom>
          <a:noFill/>
          <a:ln w="25400">
            <a:solidFill>
              <a:schemeClr val="tx1"/>
            </a:solidFill>
            <a:round/>
            <a:headEnd/>
            <a:tailEnd type="stealth" w="lg" len="lg"/>
          </a:ln>
          <a:effectLst>
            <a:outerShdw dist="20000" dir="5400000" algn="ctr" rotWithShape="0">
              <a:srgbClr val="000000">
                <a:alpha val="34000"/>
              </a:srgbClr>
            </a:outerShdw>
          </a:effectLst>
        </p:spPr>
        <p:txBody>
          <a:bodyPr wrap="none" lIns="90000" tIns="46800" rIns="90000" bIns="46800" anchor="ctr"/>
          <a:lstStyle/>
          <a:p>
            <a:pPr>
              <a:lnSpc>
                <a:spcPct val="150000"/>
              </a:lnSpc>
              <a:defRPr/>
            </a:pPr>
            <a:endParaRPr lang="zh-CN" altLang="en-US">
              <a:latin typeface="微软雅黑" pitchFamily="34" charset="-122"/>
              <a:ea typeface="微软雅黑" pitchFamily="34" charset="-122"/>
            </a:endParaRPr>
          </a:p>
        </p:txBody>
      </p:sp>
      <p:sp>
        <p:nvSpPr>
          <p:cNvPr id="710666" name="Line 10"/>
          <p:cNvSpPr>
            <a:spLocks noChangeShapeType="1"/>
          </p:cNvSpPr>
          <p:nvPr/>
        </p:nvSpPr>
        <p:spPr bwMode="auto">
          <a:xfrm>
            <a:off x="2489575" y="3536403"/>
            <a:ext cx="531935" cy="0"/>
          </a:xfrm>
          <a:prstGeom prst="line">
            <a:avLst/>
          </a:prstGeom>
          <a:noFill/>
          <a:ln w="25400">
            <a:solidFill>
              <a:schemeClr val="tx1"/>
            </a:solidFill>
            <a:round/>
            <a:headEnd/>
            <a:tailEnd type="stealth" w="lg" len="lg"/>
          </a:ln>
          <a:effectLst>
            <a:outerShdw dist="20000" dir="5400000" algn="ctr" rotWithShape="0">
              <a:srgbClr val="000000">
                <a:alpha val="34000"/>
              </a:srgbClr>
            </a:outerShdw>
          </a:effectLst>
        </p:spPr>
        <p:txBody>
          <a:bodyPr wrap="none" lIns="90000" tIns="46800" rIns="90000" bIns="46800" anchor="ctr"/>
          <a:lstStyle/>
          <a:p>
            <a:pPr>
              <a:lnSpc>
                <a:spcPct val="150000"/>
              </a:lnSpc>
              <a:defRPr/>
            </a:pPr>
            <a:endParaRPr lang="zh-CN" altLang="en-US">
              <a:latin typeface="微软雅黑" pitchFamily="34" charset="-122"/>
              <a:ea typeface="微软雅黑" pitchFamily="34" charset="-122"/>
            </a:endParaRPr>
          </a:p>
        </p:txBody>
      </p:sp>
      <p:sp>
        <p:nvSpPr>
          <p:cNvPr id="710667" name="Line 11"/>
          <p:cNvSpPr>
            <a:spLocks noChangeShapeType="1"/>
          </p:cNvSpPr>
          <p:nvPr/>
        </p:nvSpPr>
        <p:spPr bwMode="auto">
          <a:xfrm>
            <a:off x="3752735" y="3499891"/>
            <a:ext cx="464527" cy="0"/>
          </a:xfrm>
          <a:prstGeom prst="line">
            <a:avLst/>
          </a:prstGeom>
          <a:noFill/>
          <a:ln w="25400">
            <a:solidFill>
              <a:schemeClr val="tx1"/>
            </a:solidFill>
            <a:round/>
            <a:headEnd/>
            <a:tailEnd/>
          </a:ln>
          <a:effectLst>
            <a:outerShdw dist="20000" dir="5400000" algn="ctr" rotWithShape="0">
              <a:srgbClr val="000000">
                <a:alpha val="34000"/>
              </a:srgbClr>
            </a:outerShdw>
          </a:effectLst>
        </p:spPr>
        <p:txBody>
          <a:bodyPr wrap="none" lIns="90000" tIns="46800" rIns="90000" bIns="46800" anchor="ctr"/>
          <a:lstStyle/>
          <a:p>
            <a:pPr>
              <a:lnSpc>
                <a:spcPct val="150000"/>
              </a:lnSpc>
              <a:defRPr/>
            </a:pPr>
            <a:endParaRPr lang="zh-CN" altLang="en-US">
              <a:latin typeface="微软雅黑" pitchFamily="34" charset="-122"/>
              <a:ea typeface="微软雅黑" pitchFamily="34" charset="-122"/>
            </a:endParaRPr>
          </a:p>
        </p:txBody>
      </p:sp>
      <p:sp>
        <p:nvSpPr>
          <p:cNvPr id="710668" name="Line 12"/>
          <p:cNvSpPr>
            <a:spLocks noChangeShapeType="1"/>
          </p:cNvSpPr>
          <p:nvPr/>
        </p:nvSpPr>
        <p:spPr bwMode="auto">
          <a:xfrm flipV="1">
            <a:off x="4217259" y="2023523"/>
            <a:ext cx="0" cy="1476375"/>
          </a:xfrm>
          <a:prstGeom prst="line">
            <a:avLst/>
          </a:prstGeom>
          <a:noFill/>
          <a:ln w="25400">
            <a:solidFill>
              <a:schemeClr val="tx1"/>
            </a:solidFill>
            <a:round/>
            <a:headEnd/>
            <a:tailEnd/>
          </a:ln>
          <a:effectLst>
            <a:outerShdw dist="20000" dir="5400000" algn="ctr" rotWithShape="0">
              <a:srgbClr val="000000">
                <a:alpha val="34000"/>
              </a:srgbClr>
            </a:outerShdw>
          </a:effectLst>
        </p:spPr>
        <p:txBody>
          <a:bodyPr wrap="none" lIns="90000" tIns="46800" rIns="90000" bIns="46800" anchor="ctr"/>
          <a:lstStyle/>
          <a:p>
            <a:pPr>
              <a:lnSpc>
                <a:spcPct val="150000"/>
              </a:lnSpc>
              <a:defRPr/>
            </a:pPr>
            <a:endParaRPr lang="zh-CN" altLang="en-US">
              <a:latin typeface="微软雅黑" pitchFamily="34" charset="-122"/>
              <a:ea typeface="微软雅黑" pitchFamily="34" charset="-122"/>
            </a:endParaRPr>
          </a:p>
        </p:txBody>
      </p:sp>
      <p:sp>
        <p:nvSpPr>
          <p:cNvPr id="710673" name="Line 17"/>
          <p:cNvSpPr>
            <a:spLocks noChangeShapeType="1"/>
          </p:cNvSpPr>
          <p:nvPr/>
        </p:nvSpPr>
        <p:spPr bwMode="auto">
          <a:xfrm>
            <a:off x="4217259" y="3536410"/>
            <a:ext cx="0" cy="1800225"/>
          </a:xfrm>
          <a:prstGeom prst="line">
            <a:avLst/>
          </a:prstGeom>
          <a:noFill/>
          <a:ln w="25400">
            <a:solidFill>
              <a:schemeClr val="tx1"/>
            </a:solidFill>
            <a:round/>
            <a:headEnd/>
            <a:tailEnd/>
          </a:ln>
          <a:effectLst>
            <a:outerShdw dist="20000" dir="5400000" algn="ctr" rotWithShape="0">
              <a:srgbClr val="000000">
                <a:alpha val="34000"/>
              </a:srgbClr>
            </a:outerShdw>
          </a:effectLst>
        </p:spPr>
        <p:txBody>
          <a:bodyPr wrap="none" lIns="90000" tIns="46800" rIns="90000" bIns="46800" anchor="ctr"/>
          <a:lstStyle/>
          <a:p>
            <a:pPr>
              <a:lnSpc>
                <a:spcPct val="150000"/>
              </a:lnSpc>
              <a:defRPr/>
            </a:pPr>
            <a:endParaRPr lang="zh-CN" altLang="en-US">
              <a:latin typeface="微软雅黑" pitchFamily="34" charset="-122"/>
              <a:ea typeface="微软雅黑" pitchFamily="34" charset="-122"/>
            </a:endParaRPr>
          </a:p>
        </p:txBody>
      </p:sp>
      <p:cxnSp>
        <p:nvCxnSpPr>
          <p:cNvPr id="20" name="直接箭头连接符 19"/>
          <p:cNvCxnSpPr>
            <a:stCxn id="710668" idx="1"/>
          </p:cNvCxnSpPr>
          <p:nvPr/>
        </p:nvCxnSpPr>
        <p:spPr>
          <a:xfrm rot="16200000" flipH="1">
            <a:off x="4508814" y="1731965"/>
            <a:ext cx="1587" cy="5846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stCxn id="710668" idx="0"/>
          </p:cNvCxnSpPr>
          <p:nvPr/>
        </p:nvCxnSpPr>
        <p:spPr>
          <a:xfrm rot="5400000" flipH="1" flipV="1">
            <a:off x="4505634" y="3203579"/>
            <a:ext cx="7939" cy="5846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a:stCxn id="710673" idx="1"/>
          </p:cNvCxnSpPr>
          <p:nvPr/>
        </p:nvCxnSpPr>
        <p:spPr>
          <a:xfrm rot="5400000" flipH="1" flipV="1">
            <a:off x="4498497" y="5033172"/>
            <a:ext cx="22225" cy="5846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0659"/>
                                        </p:tgtEl>
                                        <p:attrNameLst>
                                          <p:attrName>style.visibility</p:attrName>
                                        </p:attrNameLst>
                                      </p:cBhvr>
                                      <p:to>
                                        <p:strVal val="visible"/>
                                      </p:to>
                                    </p:set>
                                    <p:animEffect transition="in" filter="wipe(left)">
                                      <p:cBhvr>
                                        <p:cTn id="7" dur="500"/>
                                        <p:tgtEl>
                                          <p:spTgt spid="7106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0665"/>
                                        </p:tgtEl>
                                        <p:attrNameLst>
                                          <p:attrName>style.visibility</p:attrName>
                                        </p:attrNameLst>
                                      </p:cBhvr>
                                      <p:to>
                                        <p:strVal val="visible"/>
                                      </p:to>
                                    </p:set>
                                    <p:animEffect transition="in" filter="wipe(left)">
                                      <p:cBhvr>
                                        <p:cTn id="12" dur="500"/>
                                        <p:tgtEl>
                                          <p:spTgt spid="71066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10660"/>
                                        </p:tgtEl>
                                        <p:attrNameLst>
                                          <p:attrName>style.visibility</p:attrName>
                                        </p:attrNameLst>
                                      </p:cBhvr>
                                      <p:to>
                                        <p:strVal val="visible"/>
                                      </p:to>
                                    </p:set>
                                    <p:animEffect transition="in" filter="wipe(left)">
                                      <p:cBhvr>
                                        <p:cTn id="15" dur="500"/>
                                        <p:tgtEl>
                                          <p:spTgt spid="71066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10666"/>
                                        </p:tgtEl>
                                        <p:attrNameLst>
                                          <p:attrName>style.visibility</p:attrName>
                                        </p:attrNameLst>
                                      </p:cBhvr>
                                      <p:to>
                                        <p:strVal val="visible"/>
                                      </p:to>
                                    </p:set>
                                    <p:animEffect transition="in" filter="wipe(left)">
                                      <p:cBhvr>
                                        <p:cTn id="20" dur="500"/>
                                        <p:tgtEl>
                                          <p:spTgt spid="71066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10661"/>
                                        </p:tgtEl>
                                        <p:attrNameLst>
                                          <p:attrName>style.visibility</p:attrName>
                                        </p:attrNameLst>
                                      </p:cBhvr>
                                      <p:to>
                                        <p:strVal val="visible"/>
                                      </p:to>
                                    </p:set>
                                    <p:animEffect transition="in" filter="wipe(left)">
                                      <p:cBhvr>
                                        <p:cTn id="23" dur="500"/>
                                        <p:tgtEl>
                                          <p:spTgt spid="71066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710668"/>
                                        </p:tgtEl>
                                        <p:attrNameLst>
                                          <p:attrName>style.visibility</p:attrName>
                                        </p:attrNameLst>
                                      </p:cBhvr>
                                      <p:to>
                                        <p:strVal val="visible"/>
                                      </p:to>
                                    </p:set>
                                    <p:animEffect transition="in" filter="wipe(left)">
                                      <p:cBhvr>
                                        <p:cTn id="28" dur="500"/>
                                        <p:tgtEl>
                                          <p:spTgt spid="710668"/>
                                        </p:tgtEl>
                                      </p:cBhvr>
                                    </p:animEffect>
                                  </p:childTnLst>
                                </p:cTn>
                              </p:par>
                              <p:par>
                                <p:cTn id="29" presetID="22" presetClass="entr" presetSubtype="8"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710662"/>
                                        </p:tgtEl>
                                        <p:attrNameLst>
                                          <p:attrName>style.visibility</p:attrName>
                                        </p:attrNameLst>
                                      </p:cBhvr>
                                      <p:to>
                                        <p:strVal val="visible"/>
                                      </p:to>
                                    </p:set>
                                    <p:animEffect transition="in" filter="wipe(left)">
                                      <p:cBhvr>
                                        <p:cTn id="34" dur="500"/>
                                        <p:tgtEl>
                                          <p:spTgt spid="71066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10667"/>
                                        </p:tgtEl>
                                        <p:attrNameLst>
                                          <p:attrName>style.visibility</p:attrName>
                                        </p:attrNameLst>
                                      </p:cBhvr>
                                      <p:to>
                                        <p:strVal val="visible"/>
                                      </p:to>
                                    </p:set>
                                    <p:animEffect transition="in" filter="wipe(left)">
                                      <p:cBhvr>
                                        <p:cTn id="39" dur="500"/>
                                        <p:tgtEl>
                                          <p:spTgt spid="710667"/>
                                        </p:tgtEl>
                                      </p:cBhvr>
                                    </p:animEffect>
                                  </p:childTnLst>
                                </p:cTn>
                              </p:par>
                              <p:par>
                                <p:cTn id="40" presetID="22" presetClass="entr" presetSubtype="8"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710663"/>
                                        </p:tgtEl>
                                        <p:attrNameLst>
                                          <p:attrName>style.visibility</p:attrName>
                                        </p:attrNameLst>
                                      </p:cBhvr>
                                      <p:to>
                                        <p:strVal val="visible"/>
                                      </p:to>
                                    </p:set>
                                    <p:animEffect transition="in" filter="wipe(left)">
                                      <p:cBhvr>
                                        <p:cTn id="45" dur="500"/>
                                        <p:tgtEl>
                                          <p:spTgt spid="71066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10673"/>
                                        </p:tgtEl>
                                        <p:attrNameLst>
                                          <p:attrName>style.visibility</p:attrName>
                                        </p:attrNameLst>
                                      </p:cBhvr>
                                      <p:to>
                                        <p:strVal val="visible"/>
                                      </p:to>
                                    </p:set>
                                    <p:animEffect transition="in" filter="wipe(left)">
                                      <p:cBhvr>
                                        <p:cTn id="50" dur="500"/>
                                        <p:tgtEl>
                                          <p:spTgt spid="710673"/>
                                        </p:tgtEl>
                                      </p:cBhvr>
                                    </p:animEffect>
                                  </p:childTnLst>
                                </p:cTn>
                              </p:par>
                              <p:par>
                                <p:cTn id="51" presetID="22" presetClass="entr" presetSubtype="8"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10664"/>
                                        </p:tgtEl>
                                        <p:attrNameLst>
                                          <p:attrName>style.visibility</p:attrName>
                                        </p:attrNameLst>
                                      </p:cBhvr>
                                      <p:to>
                                        <p:strVal val="visible"/>
                                      </p:to>
                                    </p:set>
                                    <p:animEffect transition="in" filter="wipe(left)">
                                      <p:cBhvr>
                                        <p:cTn id="56" dur="500"/>
                                        <p:tgtEl>
                                          <p:spTgt spid="710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0659" grpId="0" animBg="1"/>
      <p:bldP spid="710660" grpId="0" animBg="1"/>
      <p:bldP spid="710661" grpId="0" animBg="1"/>
      <p:bldP spid="710662" grpId="0" animBg="1"/>
      <p:bldP spid="710663" grpId="0" animBg="1"/>
      <p:bldP spid="710664" grpId="0" animBg="1"/>
      <p:bldP spid="710665" grpId="0" animBg="1"/>
      <p:bldP spid="710666" grpId="0" animBg="1"/>
      <p:bldP spid="710667" grpId="0" animBg="1"/>
      <p:bldP spid="710668" grpId="0" animBg="1"/>
      <p:bldP spid="710673"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2"/>
          <p:cNvSpPr txBox="1">
            <a:spLocks noChangeArrowheads="1"/>
          </p:cNvSpPr>
          <p:nvPr/>
        </p:nvSpPr>
        <p:spPr bwMode="auto">
          <a:xfrm>
            <a:off x="1274887" y="400196"/>
            <a:ext cx="6676292" cy="584775"/>
          </a:xfrm>
          <a:prstGeom prst="rect">
            <a:avLst/>
          </a:prstGeom>
          <a:noFill/>
          <a:ln w="9525">
            <a:noFill/>
            <a:miter lim="800000"/>
            <a:headEnd/>
            <a:tailEnd/>
          </a:ln>
        </p:spPr>
        <p:txBody>
          <a:bodyPr>
            <a:spAutoFit/>
          </a:bodyPr>
          <a:lstStyle/>
          <a:p>
            <a:pPr algn="ctr">
              <a:spcBef>
                <a:spcPct val="0"/>
              </a:spcBef>
              <a:buSzTx/>
              <a:buFontTx/>
              <a:buNone/>
            </a:pPr>
            <a:r>
              <a:rPr lang="zh-CN" altLang="en-US" sz="3200" b="1" dirty="0">
                <a:solidFill>
                  <a:srgbClr val="FF0000"/>
                </a:solidFill>
                <a:latin typeface="微软雅黑" pitchFamily="34" charset="-122"/>
                <a:ea typeface="微软雅黑" pitchFamily="34" charset="-122"/>
                <a:sym typeface="宋体" pitchFamily="2" charset="-122"/>
              </a:rPr>
              <a:t>生产的保障和预防</a:t>
            </a:r>
          </a:p>
        </p:txBody>
      </p:sp>
      <p:sp>
        <p:nvSpPr>
          <p:cNvPr id="7" name="矩形 6"/>
          <p:cNvSpPr/>
          <p:nvPr/>
        </p:nvSpPr>
        <p:spPr>
          <a:xfrm>
            <a:off x="611563" y="3210270"/>
            <a:ext cx="1697677" cy="755651"/>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客户需求</a:t>
            </a:r>
          </a:p>
        </p:txBody>
      </p:sp>
      <p:sp>
        <p:nvSpPr>
          <p:cNvPr id="9" name="矩形 8"/>
          <p:cNvSpPr/>
          <p:nvPr/>
        </p:nvSpPr>
        <p:spPr>
          <a:xfrm>
            <a:off x="3098559" y="4437115"/>
            <a:ext cx="4735911" cy="68178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dirty="0">
                <a:solidFill>
                  <a:schemeClr val="tx1"/>
                </a:solidFill>
                <a:latin typeface="微软雅黑" pitchFamily="34" charset="-122"/>
                <a:ea typeface="微软雅黑" pitchFamily="34" charset="-122"/>
              </a:rPr>
              <a:t>建立敏捷的生产快速响应系统</a:t>
            </a:r>
          </a:p>
        </p:txBody>
      </p:sp>
      <p:sp>
        <p:nvSpPr>
          <p:cNvPr id="10" name="矩形 9"/>
          <p:cNvSpPr/>
          <p:nvPr/>
        </p:nvSpPr>
        <p:spPr>
          <a:xfrm>
            <a:off x="3098557" y="3582015"/>
            <a:ext cx="4735912" cy="66675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dirty="0">
                <a:solidFill>
                  <a:schemeClr val="tx1"/>
                </a:solidFill>
                <a:latin typeface="微软雅黑" pitchFamily="34" charset="-122"/>
                <a:ea typeface="微软雅黑" pitchFamily="34" charset="-122"/>
              </a:rPr>
              <a:t>建立完善的生产控制和闭环管理系统</a:t>
            </a:r>
          </a:p>
        </p:txBody>
      </p:sp>
      <p:sp>
        <p:nvSpPr>
          <p:cNvPr id="11" name="矩形 10"/>
          <p:cNvSpPr/>
          <p:nvPr/>
        </p:nvSpPr>
        <p:spPr>
          <a:xfrm>
            <a:off x="3098559" y="1916834"/>
            <a:ext cx="4735911" cy="675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dirty="0">
                <a:solidFill>
                  <a:schemeClr val="tx1"/>
                </a:solidFill>
                <a:latin typeface="微软雅黑" pitchFamily="34" charset="-122"/>
                <a:ea typeface="微软雅黑" pitchFamily="34" charset="-122"/>
              </a:rPr>
              <a:t>适当保持成品安全库存</a:t>
            </a:r>
          </a:p>
        </p:txBody>
      </p:sp>
      <p:sp>
        <p:nvSpPr>
          <p:cNvPr id="12" name="矩形 11"/>
          <p:cNvSpPr/>
          <p:nvPr/>
        </p:nvSpPr>
        <p:spPr>
          <a:xfrm>
            <a:off x="3098559" y="2771926"/>
            <a:ext cx="4735911" cy="6667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dirty="0">
                <a:solidFill>
                  <a:schemeClr val="tx1"/>
                </a:solidFill>
                <a:latin typeface="微软雅黑" pitchFamily="34" charset="-122"/>
                <a:ea typeface="微软雅黑" pitchFamily="34" charset="-122"/>
              </a:rPr>
              <a:t>成立生产应急处理小组</a:t>
            </a:r>
          </a:p>
        </p:txBody>
      </p:sp>
      <p:sp>
        <p:nvSpPr>
          <p:cNvPr id="16" name="矩形 15"/>
          <p:cNvSpPr/>
          <p:nvPr/>
        </p:nvSpPr>
        <p:spPr>
          <a:xfrm>
            <a:off x="263772" y="1548731"/>
            <a:ext cx="8698523" cy="44005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rot="5400000">
            <a:off x="1307348" y="3507922"/>
            <a:ext cx="2667000" cy="1467"/>
          </a:xfrm>
          <a:prstGeom prst="line">
            <a:avLst/>
          </a:prstGeom>
        </p:spPr>
        <p:style>
          <a:lnRef idx="2">
            <a:schemeClr val="dk1"/>
          </a:lnRef>
          <a:fillRef idx="0">
            <a:schemeClr val="dk1"/>
          </a:fillRef>
          <a:effectRef idx="1">
            <a:schemeClr val="dk1"/>
          </a:effectRef>
          <a:fontRef idx="minor">
            <a:schemeClr val="tx1"/>
          </a:fontRef>
        </p:style>
      </p:cxnSp>
      <p:cxnSp>
        <p:nvCxnSpPr>
          <p:cNvPr id="19" name="直接连接符 18"/>
          <p:cNvCxnSpPr/>
          <p:nvPr/>
        </p:nvCxnSpPr>
        <p:spPr>
          <a:xfrm rot="5400000">
            <a:off x="6812059" y="3876117"/>
            <a:ext cx="3289300" cy="1808"/>
          </a:xfrm>
          <a:prstGeom prst="line">
            <a:avLst/>
          </a:prstGeom>
        </p:spPr>
        <p:style>
          <a:lnRef idx="2">
            <a:schemeClr val="dk1"/>
          </a:lnRef>
          <a:fillRef idx="0">
            <a:schemeClr val="dk1"/>
          </a:fillRef>
          <a:effectRef idx="1">
            <a:schemeClr val="dk1"/>
          </a:effectRef>
          <a:fontRef idx="minor">
            <a:schemeClr val="tx1"/>
          </a:fontRef>
        </p:style>
      </p:cxnSp>
      <p:cxnSp>
        <p:nvCxnSpPr>
          <p:cNvPr id="21" name="直接箭头连接符 20"/>
          <p:cNvCxnSpPr/>
          <p:nvPr/>
        </p:nvCxnSpPr>
        <p:spPr>
          <a:xfrm>
            <a:off x="2641582" y="2187919"/>
            <a:ext cx="451339"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直接箭头连接符 21"/>
          <p:cNvCxnSpPr/>
          <p:nvPr/>
        </p:nvCxnSpPr>
        <p:spPr>
          <a:xfrm>
            <a:off x="2641582" y="3121370"/>
            <a:ext cx="451339"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直接箭头连接符 22"/>
          <p:cNvCxnSpPr/>
          <p:nvPr/>
        </p:nvCxnSpPr>
        <p:spPr>
          <a:xfrm>
            <a:off x="2641582" y="3965919"/>
            <a:ext cx="451339"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4" name="直接箭头连接符 23"/>
          <p:cNvCxnSpPr/>
          <p:nvPr/>
        </p:nvCxnSpPr>
        <p:spPr>
          <a:xfrm>
            <a:off x="2641582" y="4854919"/>
            <a:ext cx="451339"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0" name="直接连接符 39"/>
          <p:cNvCxnSpPr/>
          <p:nvPr/>
        </p:nvCxnSpPr>
        <p:spPr>
          <a:xfrm flipH="1">
            <a:off x="1760427" y="5517229"/>
            <a:ext cx="6697191" cy="4440"/>
          </a:xfrm>
          <a:prstGeom prst="line">
            <a:avLst/>
          </a:prstGeom>
        </p:spPr>
        <p:style>
          <a:lnRef idx="2">
            <a:schemeClr val="dk1"/>
          </a:lnRef>
          <a:fillRef idx="0">
            <a:schemeClr val="dk1"/>
          </a:fillRef>
          <a:effectRef idx="1">
            <a:schemeClr val="dk1"/>
          </a:effectRef>
          <a:fontRef idx="minor">
            <a:schemeClr val="tx1"/>
          </a:fontRef>
        </p:style>
      </p:cxnSp>
      <p:cxnSp>
        <p:nvCxnSpPr>
          <p:cNvPr id="42" name="直接箭头连接符 41"/>
          <p:cNvCxnSpPr/>
          <p:nvPr/>
        </p:nvCxnSpPr>
        <p:spPr>
          <a:xfrm rot="5400000" flipH="1" flipV="1">
            <a:off x="983282" y="4743062"/>
            <a:ext cx="1555751" cy="146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6" name="直接连接符 45"/>
          <p:cNvCxnSpPr/>
          <p:nvPr/>
        </p:nvCxnSpPr>
        <p:spPr>
          <a:xfrm>
            <a:off x="7922747" y="4854919"/>
            <a:ext cx="533400" cy="1588"/>
          </a:xfrm>
          <a:prstGeom prst="line">
            <a:avLst/>
          </a:prstGeom>
        </p:spPr>
        <p:style>
          <a:lnRef idx="2">
            <a:schemeClr val="dk1"/>
          </a:lnRef>
          <a:fillRef idx="0">
            <a:schemeClr val="dk1"/>
          </a:fillRef>
          <a:effectRef idx="1">
            <a:schemeClr val="dk1"/>
          </a:effectRef>
          <a:fontRef idx="minor">
            <a:schemeClr val="tx1"/>
          </a:fontRef>
        </p:style>
      </p:cxnSp>
      <p:cxnSp>
        <p:nvCxnSpPr>
          <p:cNvPr id="47" name="直接连接符 46"/>
          <p:cNvCxnSpPr/>
          <p:nvPr/>
        </p:nvCxnSpPr>
        <p:spPr>
          <a:xfrm>
            <a:off x="7922747" y="3121370"/>
            <a:ext cx="533400" cy="1588"/>
          </a:xfrm>
          <a:prstGeom prst="line">
            <a:avLst/>
          </a:prstGeom>
        </p:spPr>
        <p:style>
          <a:lnRef idx="2">
            <a:schemeClr val="dk1"/>
          </a:lnRef>
          <a:fillRef idx="0">
            <a:schemeClr val="dk1"/>
          </a:fillRef>
          <a:effectRef idx="1">
            <a:schemeClr val="dk1"/>
          </a:effectRef>
          <a:fontRef idx="minor">
            <a:schemeClr val="tx1"/>
          </a:fontRef>
        </p:style>
      </p:cxnSp>
      <p:cxnSp>
        <p:nvCxnSpPr>
          <p:cNvPr id="48" name="直接连接符 47"/>
          <p:cNvCxnSpPr/>
          <p:nvPr/>
        </p:nvCxnSpPr>
        <p:spPr>
          <a:xfrm>
            <a:off x="7922747" y="3965919"/>
            <a:ext cx="533400" cy="1588"/>
          </a:xfrm>
          <a:prstGeom prst="line">
            <a:avLst/>
          </a:prstGeom>
        </p:spPr>
        <p:style>
          <a:lnRef idx="2">
            <a:schemeClr val="dk1"/>
          </a:lnRef>
          <a:fillRef idx="0">
            <a:schemeClr val="dk1"/>
          </a:fillRef>
          <a:effectRef idx="1">
            <a:schemeClr val="dk1"/>
          </a:effectRef>
          <a:fontRef idx="minor">
            <a:schemeClr val="tx1"/>
          </a:fontRef>
        </p:style>
      </p:cxnSp>
      <p:cxnSp>
        <p:nvCxnSpPr>
          <p:cNvPr id="49" name="直接连接符 48"/>
          <p:cNvCxnSpPr/>
          <p:nvPr/>
        </p:nvCxnSpPr>
        <p:spPr>
          <a:xfrm>
            <a:off x="7922747" y="2232370"/>
            <a:ext cx="533400" cy="1588"/>
          </a:xfrm>
          <a:prstGeom prst="line">
            <a:avLst/>
          </a:prstGeom>
        </p:spPr>
        <p:style>
          <a:lnRef idx="2">
            <a:schemeClr val="dk1"/>
          </a:lnRef>
          <a:fillRef idx="0">
            <a:schemeClr val="dk1"/>
          </a:fillRef>
          <a:effectRef idx="1">
            <a:schemeClr val="dk1"/>
          </a:effectRef>
          <a:fontRef idx="minor">
            <a:schemeClr val="tx1"/>
          </a:fontRef>
        </p:style>
      </p:cxnSp>
      <p:cxnSp>
        <p:nvCxnSpPr>
          <p:cNvPr id="50" name="直接连接符 49"/>
          <p:cNvCxnSpPr/>
          <p:nvPr/>
        </p:nvCxnSpPr>
        <p:spPr>
          <a:xfrm>
            <a:off x="2353858" y="3582015"/>
            <a:ext cx="246185" cy="1588"/>
          </a:xfrm>
          <a:prstGeom prst="line">
            <a:avLst/>
          </a:prstGeom>
        </p:spPr>
        <p:style>
          <a:lnRef idx="2">
            <a:schemeClr val="dk1"/>
          </a:lnRef>
          <a:fillRef idx="0">
            <a:schemeClr val="dk1"/>
          </a:fillRef>
          <a:effectRef idx="1">
            <a:schemeClr val="dk1"/>
          </a:effectRef>
          <a:fontRef idx="minor">
            <a:schemeClr val="tx1"/>
          </a:fontRef>
        </p:style>
      </p:cxnSp>
      <p:sp>
        <p:nvSpPr>
          <p:cNvPr id="52" name="TextBox 51"/>
          <p:cNvSpPr txBox="1"/>
          <p:nvPr/>
        </p:nvSpPr>
        <p:spPr>
          <a:xfrm>
            <a:off x="2047639" y="5077175"/>
            <a:ext cx="1415772" cy="461665"/>
          </a:xfrm>
          <a:prstGeom prst="rect">
            <a:avLst/>
          </a:prstGeom>
          <a:noFill/>
        </p:spPr>
        <p:txBody>
          <a:bodyPr wrap="none" rtlCol="0">
            <a:spAutoFit/>
          </a:bodyPr>
          <a:lstStyle/>
          <a:p>
            <a:r>
              <a:rPr lang="zh-CN" altLang="en-US" sz="2400" dirty="0"/>
              <a:t>满足需求</a:t>
            </a:r>
          </a:p>
        </p:txBody>
      </p:sp>
      <p:sp>
        <p:nvSpPr>
          <p:cNvPr id="25" name="灯片编号占位符 24"/>
          <p:cNvSpPr>
            <a:spLocks noGrp="1"/>
          </p:cNvSpPr>
          <p:nvPr>
            <p:ph type="sldNum" sz="quarter" idx="4"/>
          </p:nvPr>
        </p:nvSpPr>
        <p:spPr/>
        <p:txBody>
          <a:bodyPr/>
          <a:lstStyle/>
          <a:p>
            <a:fld id="{8BA16DCC-C50E-4AD5-94C9-747C0058B3E1}" type="slidenum">
              <a:rPr lang="zh-CN" altLang="en-US" smtClean="0"/>
              <a:pPr/>
              <a:t>75</a:t>
            </a:fld>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linds(horizontal)">
                                      <p:cBhvr>
                                        <p:cTn id="11" dur="1000"/>
                                        <p:tgtEl>
                                          <p:spTgt spid="18"/>
                                        </p:tgtEl>
                                      </p:cBhvr>
                                    </p:animEffect>
                                  </p:childTnLst>
                                </p:cTn>
                              </p:par>
                              <p:par>
                                <p:cTn id="12" presetID="3" presetClass="entr" presetSubtype="10"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blinds(horizontal)">
                                      <p:cBhvr>
                                        <p:cTn id="14" dur="500"/>
                                        <p:tgtEl>
                                          <p:spTgt spid="21"/>
                                        </p:tgtEl>
                                      </p:cBhvr>
                                    </p:animEffect>
                                  </p:childTnLst>
                                </p:cTn>
                              </p:par>
                              <p:par>
                                <p:cTn id="15" presetID="3" presetClass="entr" presetSubtype="1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linds(horizontal)">
                                      <p:cBhvr>
                                        <p:cTn id="17" dur="500"/>
                                        <p:tgtEl>
                                          <p:spTgt spid="22"/>
                                        </p:tgtEl>
                                      </p:cBhvr>
                                    </p:animEffect>
                                  </p:childTnLst>
                                </p:cTn>
                              </p:par>
                              <p:par>
                                <p:cTn id="18" presetID="3" presetClass="entr" presetSubtype="1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linds(horizontal)">
                                      <p:cBhvr>
                                        <p:cTn id="20" dur="500"/>
                                        <p:tgtEl>
                                          <p:spTgt spid="23"/>
                                        </p:tgtEl>
                                      </p:cBhvr>
                                    </p:animEffect>
                                  </p:childTnLst>
                                </p:cTn>
                              </p:par>
                              <p:par>
                                <p:cTn id="21" presetID="3" presetClass="entr" presetSubtype="1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linds(horizontal)">
                                      <p:cBhvr>
                                        <p:cTn id="23" dur="500"/>
                                        <p:tgtEl>
                                          <p:spTgt spid="24"/>
                                        </p:tgtEl>
                                      </p:cBhvr>
                                    </p:animEffect>
                                  </p:childTnLst>
                                </p:cTn>
                              </p:par>
                              <p:par>
                                <p:cTn id="24" presetID="3" presetClass="entr" presetSubtype="10" fill="hold" nodeType="with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blinds(horizontal)">
                                      <p:cBhvr>
                                        <p:cTn id="26" dur="500"/>
                                        <p:tgtEl>
                                          <p:spTgt spid="50"/>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linds(horizont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linds(horizont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linds(horizontal)">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blinds(horizontal)">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linds(horizontal)">
                                      <p:cBhvr>
                                        <p:cTn id="51" dur="500"/>
                                        <p:tgtEl>
                                          <p:spTgt spid="19"/>
                                        </p:tgtEl>
                                      </p:cBhvr>
                                    </p:animEffect>
                                  </p:childTnLst>
                                </p:cTn>
                              </p:par>
                              <p:par>
                                <p:cTn id="52" presetID="3" presetClass="entr" presetSubtype="10" fill="hold" nodeType="with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blinds(horizontal)">
                                      <p:cBhvr>
                                        <p:cTn id="54" dur="500"/>
                                        <p:tgtEl>
                                          <p:spTgt spid="46"/>
                                        </p:tgtEl>
                                      </p:cBhvr>
                                    </p:animEffect>
                                  </p:childTnLst>
                                </p:cTn>
                              </p:par>
                              <p:par>
                                <p:cTn id="55" presetID="3" presetClass="entr" presetSubtype="10" fill="hold" nodeType="with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blinds(horizontal)">
                                      <p:cBhvr>
                                        <p:cTn id="57" dur="500"/>
                                        <p:tgtEl>
                                          <p:spTgt spid="47"/>
                                        </p:tgtEl>
                                      </p:cBhvr>
                                    </p:animEffect>
                                  </p:childTnLst>
                                </p:cTn>
                              </p:par>
                              <p:par>
                                <p:cTn id="58" presetID="3" presetClass="entr" presetSubtype="10" fill="hold"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blinds(horizontal)">
                                      <p:cBhvr>
                                        <p:cTn id="60" dur="500"/>
                                        <p:tgtEl>
                                          <p:spTgt spid="48"/>
                                        </p:tgtEl>
                                      </p:cBhvr>
                                    </p:animEffect>
                                  </p:childTnLst>
                                </p:cTn>
                              </p:par>
                              <p:par>
                                <p:cTn id="61" presetID="3" presetClass="entr" presetSubtype="10"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blinds(horizontal)">
                                      <p:cBhvr>
                                        <p:cTn id="63" dur="500"/>
                                        <p:tgtEl>
                                          <p:spTgt spid="49"/>
                                        </p:tgtEl>
                                      </p:cBhvr>
                                    </p:animEffect>
                                  </p:childTnLst>
                                </p:cTn>
                              </p:par>
                              <p:par>
                                <p:cTn id="64" presetID="3" presetClass="entr" presetSubtype="10" fill="hold" nodeType="with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blinds(horizontal)">
                                      <p:cBhvr>
                                        <p:cTn id="66" dur="500"/>
                                        <p:tgtEl>
                                          <p:spTgt spid="40"/>
                                        </p:tgtEl>
                                      </p:cBhvr>
                                    </p:animEffect>
                                  </p:childTnLst>
                                </p:cTn>
                              </p:par>
                              <p:par>
                                <p:cTn id="67" presetID="3" presetClass="entr" presetSubtype="10" fill="hold" nodeType="with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blinds(horizontal)">
                                      <p:cBhvr>
                                        <p:cTn id="69" dur="500"/>
                                        <p:tgtEl>
                                          <p:spTgt spid="42"/>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52"/>
                                        </p:tgtEl>
                                        <p:attrNameLst>
                                          <p:attrName>style.visibility</p:attrName>
                                        </p:attrNameLst>
                                      </p:cBhvr>
                                      <p:to>
                                        <p:strVal val="visible"/>
                                      </p:to>
                                    </p:set>
                                    <p:animEffect transition="in" filter="blinds(horizontal)">
                                      <p:cBhvr>
                                        <p:cTn id="7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5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770" y="1917706"/>
            <a:ext cx="3273425" cy="3816351"/>
          </a:xfrm>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6" name="AutoShape 4"/>
          <p:cNvSpPr>
            <a:spLocks noChangeArrowheads="1"/>
          </p:cNvSpPr>
          <p:nvPr/>
        </p:nvSpPr>
        <p:spPr bwMode="auto">
          <a:xfrm>
            <a:off x="3595690" y="2060578"/>
            <a:ext cx="4895851" cy="433388"/>
          </a:xfrm>
          <a:prstGeom prst="flowChartAlternateProcess">
            <a:avLst/>
          </a:prstGeom>
          <a:gradFill rotWithShape="0">
            <a:gsLst>
              <a:gs pos="0">
                <a:srgbClr val="6A8B25"/>
              </a:gs>
              <a:gs pos="100000">
                <a:srgbClr val="83B02F"/>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8197" name="Rectangle 5"/>
          <p:cNvSpPr>
            <a:spLocks noChangeArrowheads="1"/>
          </p:cNvSpPr>
          <p:nvPr/>
        </p:nvSpPr>
        <p:spPr bwMode="auto">
          <a:xfrm>
            <a:off x="3595690" y="2420944"/>
            <a:ext cx="4895851" cy="3240087"/>
          </a:xfrm>
          <a:prstGeom prst="rect">
            <a:avLst/>
          </a:prstGeom>
          <a:gradFill rotWithShape="0">
            <a:gsLst>
              <a:gs pos="0">
                <a:schemeClr val="bg1"/>
              </a:gs>
              <a:gs pos="100000">
                <a:srgbClr val="CBCBC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pPr algn="ctr">
              <a:lnSpc>
                <a:spcPct val="250000"/>
              </a:lnSpc>
              <a:buNone/>
            </a:pPr>
            <a:r>
              <a:rPr lang="zh-CN" altLang="en-US" sz="2800" b="1" dirty="0" smtClean="0">
                <a:latin typeface="+mn-ea"/>
              </a:rPr>
              <a:t>第四单元</a:t>
            </a:r>
            <a:endParaRPr lang="en-US" altLang="zh-CN" sz="2800" b="1" dirty="0">
              <a:latin typeface="+mn-ea"/>
            </a:endParaRPr>
          </a:p>
          <a:p>
            <a:pPr algn="ctr">
              <a:lnSpc>
                <a:spcPct val="250000"/>
              </a:lnSpc>
              <a:buNone/>
            </a:pPr>
            <a:r>
              <a:rPr lang="zh-CN" altLang="en-US" sz="2800" b="1" dirty="0" smtClean="0">
                <a:latin typeface="+mn-ea"/>
              </a:rPr>
              <a:t>物料的控制与管理</a:t>
            </a:r>
            <a:endParaRPr lang="zh-CN" altLang="en-US" sz="2800" b="1" dirty="0">
              <a:latin typeface="+mn-ea"/>
            </a:endParaRPr>
          </a:p>
        </p:txBody>
      </p:sp>
      <p:sp>
        <p:nvSpPr>
          <p:cNvPr id="3" name="灯片编号占位符 2"/>
          <p:cNvSpPr>
            <a:spLocks noGrp="1"/>
          </p:cNvSpPr>
          <p:nvPr>
            <p:ph type="sldNum" sz="quarter" idx="4"/>
          </p:nvPr>
        </p:nvSpPr>
        <p:spPr/>
        <p:txBody>
          <a:bodyPr/>
          <a:lstStyle/>
          <a:p>
            <a:fld id="{D065990C-D54C-4FC3-B4C7-03BEB07D7E46}" type="slidenum">
              <a:rPr lang="zh-CN" altLang="en-US" smtClean="0"/>
              <a:pPr/>
              <a:t>76</a:t>
            </a:fld>
            <a:endParaRPr lang="zh-CN" altLang="en-US"/>
          </a:p>
        </p:txBody>
      </p:sp>
    </p:spTree>
    <p:extLst>
      <p:ext uri="{BB962C8B-B14F-4D97-AF65-F5344CB8AC3E}">
        <p14:creationId xmlns:p14="http://schemas.microsoft.com/office/powerpoint/2010/main" val="3639680359"/>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ChangeArrowheads="1"/>
          </p:cNvSpPr>
          <p:nvPr/>
        </p:nvSpPr>
        <p:spPr bwMode="auto">
          <a:xfrm>
            <a:off x="3504656" y="2008808"/>
            <a:ext cx="5256213" cy="144463"/>
          </a:xfrm>
          <a:prstGeom prst="rect">
            <a:avLst/>
          </a:prstGeom>
          <a:gradFill rotWithShape="0">
            <a:gsLst>
              <a:gs pos="0">
                <a:srgbClr val="CBCBCB"/>
              </a:gs>
              <a:gs pos="100000">
                <a:srgbClr val="E7E3E7"/>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9220" name="Oval 4"/>
          <p:cNvSpPr>
            <a:spLocks noChangeArrowheads="1"/>
          </p:cNvSpPr>
          <p:nvPr/>
        </p:nvSpPr>
        <p:spPr bwMode="auto">
          <a:xfrm>
            <a:off x="3361780" y="1794493"/>
            <a:ext cx="542925" cy="542925"/>
          </a:xfrm>
          <a:prstGeom prst="ellipse">
            <a:avLst/>
          </a:prstGeom>
          <a:solidFill>
            <a:srgbClr val="FF66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400">
              <a:latin typeface="+mn-ea"/>
            </a:endParaRPr>
          </a:p>
        </p:txBody>
      </p:sp>
      <p:sp>
        <p:nvSpPr>
          <p:cNvPr id="9221" name="Text Box 5"/>
          <p:cNvSpPr txBox="1">
            <a:spLocks noChangeArrowheads="1"/>
          </p:cNvSpPr>
          <p:nvPr/>
        </p:nvSpPr>
        <p:spPr bwMode="auto">
          <a:xfrm>
            <a:off x="3431634" y="1864737"/>
            <a:ext cx="3413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dirty="0">
                <a:solidFill>
                  <a:schemeClr val="bg1"/>
                </a:solidFill>
                <a:latin typeface="+mn-ea"/>
              </a:rPr>
              <a:t>1</a:t>
            </a:r>
          </a:p>
        </p:txBody>
      </p:sp>
      <p:sp>
        <p:nvSpPr>
          <p:cNvPr id="9222" name="Text Box 6"/>
          <p:cNvSpPr txBox="1">
            <a:spLocks noChangeArrowheads="1"/>
          </p:cNvSpPr>
          <p:nvPr/>
        </p:nvSpPr>
        <p:spPr bwMode="auto">
          <a:xfrm>
            <a:off x="3969791" y="2321544"/>
            <a:ext cx="4216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5602" indent="-455602">
              <a:defRPr/>
            </a:pPr>
            <a:r>
              <a:rPr lang="zh-CN" altLang="en-US" sz="2400" b="1" dirty="0" smtClean="0">
                <a:latin typeface="微软雅黑" pitchFamily="34" charset="-122"/>
                <a:ea typeface="微软雅黑" pitchFamily="34" charset="-122"/>
              </a:rPr>
              <a:t>物料控制与管理</a:t>
            </a:r>
            <a:r>
              <a:rPr lang="zh-CN" altLang="en-US" sz="2400" b="1" dirty="0">
                <a:latin typeface="微软雅黑" pitchFamily="34" charset="-122"/>
                <a:ea typeface="微软雅黑" pitchFamily="34" charset="-122"/>
              </a:rPr>
              <a:t>概述</a:t>
            </a:r>
          </a:p>
        </p:txBody>
      </p:sp>
      <p:sp>
        <p:nvSpPr>
          <p:cNvPr id="9223" name="Rectangle 7"/>
          <p:cNvSpPr>
            <a:spLocks noChangeArrowheads="1"/>
          </p:cNvSpPr>
          <p:nvPr/>
        </p:nvSpPr>
        <p:spPr bwMode="auto">
          <a:xfrm>
            <a:off x="2771231" y="3069259"/>
            <a:ext cx="5256213" cy="144463"/>
          </a:xfrm>
          <a:prstGeom prst="rect">
            <a:avLst/>
          </a:prstGeom>
          <a:gradFill rotWithShape="0">
            <a:gsLst>
              <a:gs pos="0">
                <a:srgbClr val="CBCBCB"/>
              </a:gs>
              <a:gs pos="100000">
                <a:srgbClr val="E7E3E7"/>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400">
              <a:latin typeface="+mn-ea"/>
            </a:endParaRPr>
          </a:p>
        </p:txBody>
      </p:sp>
      <p:sp>
        <p:nvSpPr>
          <p:cNvPr id="9224" name="Oval 8"/>
          <p:cNvSpPr>
            <a:spLocks noChangeArrowheads="1"/>
          </p:cNvSpPr>
          <p:nvPr/>
        </p:nvSpPr>
        <p:spPr bwMode="auto">
          <a:xfrm>
            <a:off x="2626766" y="2853353"/>
            <a:ext cx="544512" cy="544512"/>
          </a:xfrm>
          <a:prstGeom prst="ellipse">
            <a:avLst/>
          </a:prstGeom>
          <a:solidFill>
            <a:srgbClr val="6A8B2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400">
              <a:latin typeface="+mn-ea"/>
            </a:endParaRPr>
          </a:p>
        </p:txBody>
      </p:sp>
      <p:sp>
        <p:nvSpPr>
          <p:cNvPr id="9225" name="Text Box 9"/>
          <p:cNvSpPr txBox="1">
            <a:spLocks noChangeArrowheads="1"/>
          </p:cNvSpPr>
          <p:nvPr/>
        </p:nvSpPr>
        <p:spPr bwMode="auto">
          <a:xfrm>
            <a:off x="2698209" y="2915240"/>
            <a:ext cx="341313"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400" dirty="0">
                <a:solidFill>
                  <a:schemeClr val="bg1"/>
                </a:solidFill>
                <a:latin typeface="+mn-ea"/>
              </a:rPr>
              <a:t>2</a:t>
            </a:r>
          </a:p>
        </p:txBody>
      </p:sp>
      <p:sp>
        <p:nvSpPr>
          <p:cNvPr id="9226" name="Text Box 10"/>
          <p:cNvSpPr txBox="1">
            <a:spLocks noChangeArrowheads="1"/>
          </p:cNvSpPr>
          <p:nvPr/>
        </p:nvSpPr>
        <p:spPr bwMode="auto">
          <a:xfrm>
            <a:off x="3242717" y="3378820"/>
            <a:ext cx="4464051"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455602" indent="-455602">
              <a:defRPr/>
            </a:pPr>
            <a:r>
              <a:rPr lang="zh-CN" altLang="en-US" sz="2400" b="1" dirty="0" smtClean="0">
                <a:latin typeface="微软雅黑" pitchFamily="34" charset="-122"/>
                <a:ea typeface="微软雅黑" pitchFamily="34" charset="-122"/>
              </a:rPr>
              <a:t>物料需求计划管理</a:t>
            </a:r>
            <a:endParaRPr lang="zh-CN" altLang="en-US" sz="2400" b="1" dirty="0">
              <a:latin typeface="微软雅黑" pitchFamily="34" charset="-122"/>
              <a:ea typeface="微软雅黑" pitchFamily="34" charset="-122"/>
            </a:endParaRPr>
          </a:p>
        </p:txBody>
      </p:sp>
      <p:sp>
        <p:nvSpPr>
          <p:cNvPr id="9227" name="Rectangle 11"/>
          <p:cNvSpPr>
            <a:spLocks noChangeArrowheads="1"/>
          </p:cNvSpPr>
          <p:nvPr/>
        </p:nvSpPr>
        <p:spPr bwMode="auto">
          <a:xfrm>
            <a:off x="2109245" y="4201143"/>
            <a:ext cx="5256212" cy="142875"/>
          </a:xfrm>
          <a:prstGeom prst="rect">
            <a:avLst/>
          </a:prstGeom>
          <a:gradFill rotWithShape="0">
            <a:gsLst>
              <a:gs pos="0">
                <a:srgbClr val="CBCBCB"/>
              </a:gs>
              <a:gs pos="100000">
                <a:srgbClr val="E7E3E7"/>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400">
              <a:latin typeface="+mn-ea"/>
            </a:endParaRPr>
          </a:p>
        </p:txBody>
      </p:sp>
      <p:sp>
        <p:nvSpPr>
          <p:cNvPr id="9228" name="Oval 12"/>
          <p:cNvSpPr>
            <a:spLocks noChangeArrowheads="1"/>
          </p:cNvSpPr>
          <p:nvPr/>
        </p:nvSpPr>
        <p:spPr bwMode="auto">
          <a:xfrm>
            <a:off x="1964780" y="3985242"/>
            <a:ext cx="542925" cy="542925"/>
          </a:xfrm>
          <a:prstGeom prst="ellipse">
            <a:avLst/>
          </a:prstGeom>
          <a:solidFill>
            <a:schemeClr val="folHlink"/>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400">
              <a:latin typeface="+mn-ea"/>
            </a:endParaRPr>
          </a:p>
        </p:txBody>
      </p:sp>
      <p:sp>
        <p:nvSpPr>
          <p:cNvPr id="9229" name="Text Box 13"/>
          <p:cNvSpPr txBox="1">
            <a:spLocks noChangeArrowheads="1"/>
          </p:cNvSpPr>
          <p:nvPr/>
        </p:nvSpPr>
        <p:spPr bwMode="auto">
          <a:xfrm>
            <a:off x="2034633" y="4024977"/>
            <a:ext cx="342900"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400" b="1" dirty="0">
                <a:solidFill>
                  <a:schemeClr val="bg1"/>
                </a:solidFill>
                <a:latin typeface="+mn-ea"/>
              </a:rPr>
              <a:t>3</a:t>
            </a:r>
            <a:endParaRPr lang="zh-CN" altLang="en-US" sz="2400" dirty="0">
              <a:latin typeface="+mn-ea"/>
            </a:endParaRPr>
          </a:p>
        </p:txBody>
      </p:sp>
      <p:sp>
        <p:nvSpPr>
          <p:cNvPr id="9230" name="Text Box 14"/>
          <p:cNvSpPr txBox="1">
            <a:spLocks noChangeArrowheads="1"/>
          </p:cNvSpPr>
          <p:nvPr/>
        </p:nvSpPr>
        <p:spPr bwMode="auto">
          <a:xfrm>
            <a:off x="2699792" y="4509120"/>
            <a:ext cx="446563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455602" indent="-455602">
              <a:defRPr/>
            </a:pPr>
            <a:r>
              <a:rPr lang="zh-CN" altLang="en-US" sz="2400" b="1" dirty="0" smtClean="0">
                <a:latin typeface="微软雅黑" pitchFamily="34" charset="-122"/>
                <a:ea typeface="微软雅黑" pitchFamily="34" charset="-122"/>
              </a:rPr>
              <a:t>物料采购策略与管理</a:t>
            </a:r>
            <a:endParaRPr lang="zh-CN" altLang="en-US" sz="2400" b="1" dirty="0">
              <a:latin typeface="微软雅黑" pitchFamily="34" charset="-122"/>
              <a:ea typeface="微软雅黑" pitchFamily="34" charset="-122"/>
            </a:endParaRPr>
          </a:p>
        </p:txBody>
      </p:sp>
      <p:sp>
        <p:nvSpPr>
          <p:cNvPr id="3" name="灯片编号占位符 2"/>
          <p:cNvSpPr>
            <a:spLocks noGrp="1"/>
          </p:cNvSpPr>
          <p:nvPr>
            <p:ph type="sldNum" sz="quarter" idx="4"/>
          </p:nvPr>
        </p:nvSpPr>
        <p:spPr/>
        <p:txBody>
          <a:bodyPr/>
          <a:lstStyle/>
          <a:p>
            <a:fld id="{D065990C-D54C-4FC3-B4C7-03BEB07D7E46}" type="slidenum">
              <a:rPr lang="zh-CN" altLang="en-US" smtClean="0"/>
              <a:pPr/>
              <a:t>77</a:t>
            </a:fld>
            <a:endParaRPr lang="zh-CN" altLang="en-US"/>
          </a:p>
        </p:txBody>
      </p:sp>
      <p:sp>
        <p:nvSpPr>
          <p:cNvPr id="15" name="Rectangle 11"/>
          <p:cNvSpPr>
            <a:spLocks noChangeArrowheads="1"/>
          </p:cNvSpPr>
          <p:nvPr/>
        </p:nvSpPr>
        <p:spPr bwMode="auto">
          <a:xfrm>
            <a:off x="1374233" y="5394207"/>
            <a:ext cx="5256212" cy="142875"/>
          </a:xfrm>
          <a:prstGeom prst="rect">
            <a:avLst/>
          </a:prstGeom>
          <a:gradFill rotWithShape="0">
            <a:gsLst>
              <a:gs pos="0">
                <a:srgbClr val="CBCBCB"/>
              </a:gs>
              <a:gs pos="100000">
                <a:srgbClr val="E7E3E7"/>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400">
              <a:latin typeface="+mn-ea"/>
            </a:endParaRPr>
          </a:p>
        </p:txBody>
      </p:sp>
      <p:sp>
        <p:nvSpPr>
          <p:cNvPr id="16" name="Oval 12"/>
          <p:cNvSpPr>
            <a:spLocks noChangeArrowheads="1"/>
          </p:cNvSpPr>
          <p:nvPr/>
        </p:nvSpPr>
        <p:spPr bwMode="auto">
          <a:xfrm>
            <a:off x="1229768" y="5178306"/>
            <a:ext cx="542925" cy="542925"/>
          </a:xfrm>
          <a:prstGeom prst="ellipse">
            <a:avLst/>
          </a:prstGeom>
          <a:solidFill>
            <a:srgbClr val="7030A0"/>
          </a:solidFill>
          <a:ln>
            <a:noFill/>
          </a:ln>
          <a:effectLst/>
          <a:extLst/>
        </p:spPr>
        <p:txBody>
          <a:bodyPr anchor="ctr"/>
          <a:lstStyle/>
          <a:p>
            <a:endParaRPr lang="zh-CN" altLang="en-US" sz="2400">
              <a:latin typeface="+mn-ea"/>
            </a:endParaRPr>
          </a:p>
        </p:txBody>
      </p:sp>
      <p:sp>
        <p:nvSpPr>
          <p:cNvPr id="17" name="Text Box 13"/>
          <p:cNvSpPr txBox="1">
            <a:spLocks noChangeArrowheads="1"/>
          </p:cNvSpPr>
          <p:nvPr/>
        </p:nvSpPr>
        <p:spPr bwMode="auto">
          <a:xfrm>
            <a:off x="1299621" y="5218041"/>
            <a:ext cx="342900"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zh-CN" sz="2400" b="1" dirty="0" smtClean="0">
                <a:solidFill>
                  <a:schemeClr val="bg1"/>
                </a:solidFill>
                <a:latin typeface="+mn-ea"/>
              </a:rPr>
              <a:t>4</a:t>
            </a:r>
            <a:endParaRPr lang="zh-CN" altLang="en-US" sz="2400" dirty="0">
              <a:latin typeface="+mn-ea"/>
            </a:endParaRPr>
          </a:p>
        </p:txBody>
      </p:sp>
      <p:sp>
        <p:nvSpPr>
          <p:cNvPr id="18" name="Text Box 14"/>
          <p:cNvSpPr txBox="1">
            <a:spLocks noChangeArrowheads="1"/>
          </p:cNvSpPr>
          <p:nvPr/>
        </p:nvSpPr>
        <p:spPr bwMode="auto">
          <a:xfrm>
            <a:off x="1964780" y="5702184"/>
            <a:ext cx="446563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455602" indent="-455602">
              <a:defRPr/>
            </a:pPr>
            <a:r>
              <a:rPr lang="zh-CN" altLang="en-US" sz="2400" b="1" dirty="0" smtClean="0">
                <a:latin typeface="微软雅黑" pitchFamily="34" charset="-122"/>
                <a:ea typeface="微软雅黑" pitchFamily="34" charset="-122"/>
              </a:rPr>
              <a:t>精益库存管理</a:t>
            </a:r>
            <a:endParaRPr lang="zh-CN" altLang="en-US" sz="2400" b="1" dirty="0">
              <a:latin typeface="微软雅黑" pitchFamily="34" charset="-122"/>
              <a:ea typeface="微软雅黑" pitchFamily="34" charset="-122"/>
            </a:endParaRPr>
          </a:p>
        </p:txBody>
      </p:sp>
    </p:spTree>
    <p:extLst>
      <p:ext uri="{BB962C8B-B14F-4D97-AF65-F5344CB8AC3E}">
        <p14:creationId xmlns:p14="http://schemas.microsoft.com/office/powerpoint/2010/main" val="4279983381"/>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6" name="Picture 4"/>
          <p:cNvPicPr>
            <a:picLocks noChangeAspect="1" noChangeArrowheads="1"/>
          </p:cNvPicPr>
          <p:nvPr/>
        </p:nvPicPr>
        <p:blipFill>
          <a:blip r:embed="rId2" cstate="print"/>
          <a:srcRect/>
          <a:stretch>
            <a:fillRect/>
          </a:stretch>
        </p:blipFill>
        <p:spPr bwMode="auto">
          <a:xfrm>
            <a:off x="360361" y="2060848"/>
            <a:ext cx="8496944" cy="4248472"/>
          </a:xfrm>
          <a:prstGeom prst="rect">
            <a:avLst/>
          </a:prstGeom>
          <a:noFill/>
          <a:ln w="57150">
            <a:solidFill>
              <a:schemeClr val="tx1"/>
            </a:solidFill>
            <a:miter lim="800000"/>
            <a:headEnd/>
            <a:tailEnd/>
          </a:ln>
        </p:spPr>
      </p:pic>
      <p:sp>
        <p:nvSpPr>
          <p:cNvPr id="151557" name="Rectangle 5"/>
          <p:cNvSpPr>
            <a:spLocks noChangeArrowheads="1"/>
          </p:cNvSpPr>
          <p:nvPr/>
        </p:nvSpPr>
        <p:spPr bwMode="auto">
          <a:xfrm>
            <a:off x="360361" y="1412777"/>
            <a:ext cx="4211639" cy="457200"/>
          </a:xfrm>
          <a:prstGeom prst="rect">
            <a:avLst/>
          </a:prstGeom>
          <a:noFill/>
          <a:ln w="9525" algn="ctr">
            <a:noFill/>
            <a:miter lim="800000"/>
            <a:headEnd/>
            <a:tailEnd/>
          </a:ln>
          <a:effectLst/>
        </p:spPr>
        <p:txBody>
          <a:bodyPr anchor="ctr"/>
          <a:lstStyle/>
          <a:p>
            <a:pPr marL="1117572" indent="-1117572"/>
            <a:r>
              <a:rPr lang="zh-CN" altLang="en-US" sz="2400" b="1" dirty="0">
                <a:latin typeface="微软雅黑" pitchFamily="34" charset="-122"/>
                <a:ea typeface="微软雅黑" pitchFamily="34" charset="-122"/>
              </a:rPr>
              <a:t>什么是物料管理？</a:t>
            </a:r>
          </a:p>
        </p:txBody>
      </p:sp>
      <p:sp>
        <p:nvSpPr>
          <p:cNvPr id="151558" name="Line 6"/>
          <p:cNvSpPr>
            <a:spLocks noChangeShapeType="1"/>
          </p:cNvSpPr>
          <p:nvPr/>
        </p:nvSpPr>
        <p:spPr bwMode="auto">
          <a:xfrm>
            <a:off x="6588226" y="3717032"/>
            <a:ext cx="865187" cy="0"/>
          </a:xfrm>
          <a:prstGeom prst="line">
            <a:avLst/>
          </a:prstGeom>
          <a:noFill/>
          <a:ln w="57150">
            <a:solidFill>
              <a:srgbClr val="FF0000"/>
            </a:solidFill>
            <a:prstDash val="sysDot"/>
            <a:round/>
            <a:headEnd/>
            <a:tailEnd/>
          </a:ln>
          <a:effectLst/>
        </p:spPr>
        <p:txBody>
          <a:bodyPr/>
          <a:lstStyle/>
          <a:p>
            <a:endParaRPr lang="zh-CN" altLang="en-US"/>
          </a:p>
        </p:txBody>
      </p:sp>
      <p:sp>
        <p:nvSpPr>
          <p:cNvPr id="151559" name="Line 7"/>
          <p:cNvSpPr>
            <a:spLocks noChangeShapeType="1"/>
          </p:cNvSpPr>
          <p:nvPr/>
        </p:nvSpPr>
        <p:spPr bwMode="auto">
          <a:xfrm>
            <a:off x="3275856" y="4221088"/>
            <a:ext cx="5112568" cy="0"/>
          </a:xfrm>
          <a:prstGeom prst="line">
            <a:avLst/>
          </a:prstGeom>
          <a:noFill/>
          <a:ln w="57150">
            <a:solidFill>
              <a:srgbClr val="FF0000"/>
            </a:solidFill>
            <a:prstDash val="sysDot"/>
            <a:round/>
            <a:headEnd/>
            <a:tailEnd/>
          </a:ln>
          <a:effectLst/>
        </p:spPr>
        <p:txBody>
          <a:bodyPr/>
          <a:lstStyle/>
          <a:p>
            <a:endParaRPr lang="zh-CN" altLang="en-US"/>
          </a:p>
        </p:txBody>
      </p:sp>
      <p:sp>
        <p:nvSpPr>
          <p:cNvPr id="151560" name="Line 8"/>
          <p:cNvSpPr>
            <a:spLocks noChangeShapeType="1"/>
          </p:cNvSpPr>
          <p:nvPr/>
        </p:nvSpPr>
        <p:spPr bwMode="auto">
          <a:xfrm>
            <a:off x="2699792" y="4725144"/>
            <a:ext cx="5688632" cy="0"/>
          </a:xfrm>
          <a:prstGeom prst="line">
            <a:avLst/>
          </a:prstGeom>
          <a:noFill/>
          <a:ln w="57150">
            <a:solidFill>
              <a:srgbClr val="FF0000"/>
            </a:solidFill>
            <a:prstDash val="sysDot"/>
            <a:round/>
            <a:headEnd/>
            <a:tailEnd/>
          </a:ln>
          <a:effectLst/>
        </p:spPr>
        <p:txBody>
          <a:bodyPr/>
          <a:lstStyle/>
          <a:p>
            <a:endParaRPr lang="zh-CN" altLang="en-US"/>
          </a:p>
        </p:txBody>
      </p:sp>
      <p:sp>
        <p:nvSpPr>
          <p:cNvPr id="151561" name="Line 9"/>
          <p:cNvSpPr>
            <a:spLocks noChangeShapeType="1"/>
          </p:cNvSpPr>
          <p:nvPr/>
        </p:nvSpPr>
        <p:spPr bwMode="auto">
          <a:xfrm>
            <a:off x="2699792" y="5229200"/>
            <a:ext cx="3600400" cy="0"/>
          </a:xfrm>
          <a:prstGeom prst="line">
            <a:avLst/>
          </a:prstGeom>
          <a:noFill/>
          <a:ln w="38100">
            <a:solidFill>
              <a:srgbClr val="FF0000"/>
            </a:solidFill>
            <a:prstDash val="sysDot"/>
            <a:round/>
            <a:headEnd/>
            <a:tailEnd/>
          </a:ln>
          <a:effectLst/>
        </p:spPr>
        <p:txBody>
          <a:bodyPr/>
          <a:lstStyle/>
          <a:p>
            <a:endParaRPr lang="zh-CN" altLang="en-US"/>
          </a:p>
        </p:txBody>
      </p:sp>
      <p:sp>
        <p:nvSpPr>
          <p:cNvPr id="8" name="Rectangle 2"/>
          <p:cNvSpPr>
            <a:spLocks noGrp="1" noChangeArrowheads="1"/>
          </p:cNvSpPr>
          <p:nvPr>
            <p:ph type="title"/>
          </p:nvPr>
        </p:nvSpPr>
        <p:spPr>
          <a:xfrm>
            <a:off x="1331640" y="357600"/>
            <a:ext cx="5903912" cy="576064"/>
          </a:xfrm>
        </p:spPr>
        <p:txBody>
          <a:bodyPr/>
          <a:lstStyle/>
          <a:p>
            <a:pPr algn="ctr"/>
            <a:r>
              <a:rPr lang="zh-CN" altLang="en-US" sz="3200" b="1" dirty="0" smtClean="0">
                <a:solidFill>
                  <a:srgbClr val="FF0000"/>
                </a:solidFill>
              </a:rPr>
              <a:t>物料</a:t>
            </a:r>
            <a:r>
              <a:rPr lang="zh-CN" altLang="en-US" sz="3200" b="1" dirty="0">
                <a:solidFill>
                  <a:srgbClr val="FF0000"/>
                </a:solidFill>
              </a:rPr>
              <a:t>控制管理概述</a:t>
            </a:r>
          </a:p>
        </p:txBody>
      </p:sp>
      <p:sp>
        <p:nvSpPr>
          <p:cNvPr id="9" name="灯片编号占位符 5"/>
          <p:cNvSpPr>
            <a:spLocks noGrp="1"/>
          </p:cNvSpPr>
          <p:nvPr>
            <p:ph type="sldNum" sz="quarter" idx="4"/>
          </p:nvPr>
        </p:nvSpPr>
        <p:spPr/>
        <p:txBody>
          <a:bodyPr/>
          <a:lstStyle/>
          <a:p>
            <a:fld id="{3A99ABDF-0673-469B-A541-C1F89428C3D9}" type="slidenum">
              <a:rPr lang="en-US" altLang="zh-CN"/>
              <a:pPr/>
              <a:t>78</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1558"/>
                                        </p:tgtEl>
                                        <p:attrNameLst>
                                          <p:attrName>style.visibility</p:attrName>
                                        </p:attrNameLst>
                                      </p:cBhvr>
                                      <p:to>
                                        <p:strVal val="visible"/>
                                      </p:to>
                                    </p:set>
                                    <p:anim calcmode="lin" valueType="num">
                                      <p:cBhvr additive="base">
                                        <p:cTn id="7" dur="1000" fill="hold"/>
                                        <p:tgtEl>
                                          <p:spTgt spid="151558"/>
                                        </p:tgtEl>
                                        <p:attrNameLst>
                                          <p:attrName>ppt_x</p:attrName>
                                        </p:attrNameLst>
                                      </p:cBhvr>
                                      <p:tavLst>
                                        <p:tav tm="0">
                                          <p:val>
                                            <p:strVal val="#ppt_x"/>
                                          </p:val>
                                        </p:tav>
                                        <p:tav tm="100000">
                                          <p:val>
                                            <p:strVal val="#ppt_x"/>
                                          </p:val>
                                        </p:tav>
                                      </p:tavLst>
                                    </p:anim>
                                    <p:anim calcmode="lin" valueType="num">
                                      <p:cBhvr additive="base">
                                        <p:cTn id="8" dur="1000" fill="hold"/>
                                        <p:tgtEl>
                                          <p:spTgt spid="15155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1559"/>
                                        </p:tgtEl>
                                        <p:attrNameLst>
                                          <p:attrName>style.visibility</p:attrName>
                                        </p:attrNameLst>
                                      </p:cBhvr>
                                      <p:to>
                                        <p:strVal val="visible"/>
                                      </p:to>
                                    </p:set>
                                    <p:anim calcmode="lin" valueType="num">
                                      <p:cBhvr additive="base">
                                        <p:cTn id="11" dur="1000" fill="hold"/>
                                        <p:tgtEl>
                                          <p:spTgt spid="151559"/>
                                        </p:tgtEl>
                                        <p:attrNameLst>
                                          <p:attrName>ppt_x</p:attrName>
                                        </p:attrNameLst>
                                      </p:cBhvr>
                                      <p:tavLst>
                                        <p:tav tm="0">
                                          <p:val>
                                            <p:strVal val="#ppt_x"/>
                                          </p:val>
                                        </p:tav>
                                        <p:tav tm="100000">
                                          <p:val>
                                            <p:strVal val="#ppt_x"/>
                                          </p:val>
                                        </p:tav>
                                      </p:tavLst>
                                    </p:anim>
                                    <p:anim calcmode="lin" valueType="num">
                                      <p:cBhvr additive="base">
                                        <p:cTn id="12" dur="1000" fill="hold"/>
                                        <p:tgtEl>
                                          <p:spTgt spid="15155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1560"/>
                                        </p:tgtEl>
                                        <p:attrNameLst>
                                          <p:attrName>style.visibility</p:attrName>
                                        </p:attrNameLst>
                                      </p:cBhvr>
                                      <p:to>
                                        <p:strVal val="visible"/>
                                      </p:to>
                                    </p:set>
                                    <p:anim calcmode="lin" valueType="num">
                                      <p:cBhvr additive="base">
                                        <p:cTn id="15" dur="1000" fill="hold"/>
                                        <p:tgtEl>
                                          <p:spTgt spid="151560"/>
                                        </p:tgtEl>
                                        <p:attrNameLst>
                                          <p:attrName>ppt_x</p:attrName>
                                        </p:attrNameLst>
                                      </p:cBhvr>
                                      <p:tavLst>
                                        <p:tav tm="0">
                                          <p:val>
                                            <p:strVal val="#ppt_x"/>
                                          </p:val>
                                        </p:tav>
                                        <p:tav tm="100000">
                                          <p:val>
                                            <p:strVal val="#ppt_x"/>
                                          </p:val>
                                        </p:tav>
                                      </p:tavLst>
                                    </p:anim>
                                    <p:anim calcmode="lin" valueType="num">
                                      <p:cBhvr additive="base">
                                        <p:cTn id="16" dur="1000" fill="hold"/>
                                        <p:tgtEl>
                                          <p:spTgt spid="15156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1561"/>
                                        </p:tgtEl>
                                        <p:attrNameLst>
                                          <p:attrName>style.visibility</p:attrName>
                                        </p:attrNameLst>
                                      </p:cBhvr>
                                      <p:to>
                                        <p:strVal val="visible"/>
                                      </p:to>
                                    </p:set>
                                    <p:anim calcmode="lin" valueType="num">
                                      <p:cBhvr additive="base">
                                        <p:cTn id="19" dur="1000" fill="hold"/>
                                        <p:tgtEl>
                                          <p:spTgt spid="151561"/>
                                        </p:tgtEl>
                                        <p:attrNameLst>
                                          <p:attrName>ppt_x</p:attrName>
                                        </p:attrNameLst>
                                      </p:cBhvr>
                                      <p:tavLst>
                                        <p:tav tm="0">
                                          <p:val>
                                            <p:strVal val="#ppt_x"/>
                                          </p:val>
                                        </p:tav>
                                        <p:tav tm="100000">
                                          <p:val>
                                            <p:strVal val="#ppt_x"/>
                                          </p:val>
                                        </p:tav>
                                      </p:tavLst>
                                    </p:anim>
                                    <p:anim calcmode="lin" valueType="num">
                                      <p:cBhvr additive="base">
                                        <p:cTn id="20" dur="1000" fill="hold"/>
                                        <p:tgtEl>
                                          <p:spTgt spid="1515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8" grpId="0" animBg="1"/>
      <p:bldP spid="151559" grpId="0" animBg="1"/>
      <p:bldP spid="151560" grpId="0" animBg="1"/>
      <p:bldP spid="151561"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1332264" y="440669"/>
            <a:ext cx="5903912" cy="576064"/>
          </a:xfrm>
        </p:spPr>
        <p:txBody>
          <a:bodyPr/>
          <a:lstStyle/>
          <a:p>
            <a:pPr algn="ctr"/>
            <a:r>
              <a:rPr lang="zh-CN" altLang="en-US" sz="3200" b="1" dirty="0" smtClean="0">
                <a:solidFill>
                  <a:srgbClr val="FF0000"/>
                </a:solidFill>
              </a:rPr>
              <a:t>物料</a:t>
            </a:r>
            <a:r>
              <a:rPr lang="zh-CN" altLang="en-US" sz="3200" b="1" dirty="0">
                <a:solidFill>
                  <a:srgbClr val="FF0000"/>
                </a:solidFill>
              </a:rPr>
              <a:t>控制管理概述</a:t>
            </a:r>
          </a:p>
        </p:txBody>
      </p:sp>
      <p:sp>
        <p:nvSpPr>
          <p:cNvPr id="95237" name="Rectangle 5"/>
          <p:cNvSpPr>
            <a:spLocks noGrp="1" noChangeArrowheads="1"/>
          </p:cNvSpPr>
          <p:nvPr>
            <p:ph idx="1"/>
          </p:nvPr>
        </p:nvSpPr>
        <p:spPr>
          <a:xfrm>
            <a:off x="323528" y="1519982"/>
            <a:ext cx="8424936" cy="2952328"/>
          </a:xfrm>
          <a:noFill/>
          <a:ln/>
        </p:spPr>
        <p:txBody>
          <a:bodyPr vert="horz" wrap="square" lIns="0" tIns="45720" rIns="91440" bIns="45720" numCol="1" anchor="t" anchorCtr="1" compatLnSpc="1">
            <a:prstTxWarp prst="textNoShape">
              <a:avLst/>
            </a:prstTxWarp>
          </a:bodyPr>
          <a:lstStyle/>
          <a:p>
            <a:pPr>
              <a:lnSpc>
                <a:spcPct val="150000"/>
              </a:lnSpc>
              <a:spcBef>
                <a:spcPct val="50000"/>
              </a:spcBef>
            </a:pPr>
            <a:r>
              <a:rPr lang="zh-CN" altLang="en-US" sz="2400" b="1" dirty="0">
                <a:solidFill>
                  <a:srgbClr val="FF3300"/>
                </a:solidFill>
              </a:rPr>
              <a:t>物料管理</a:t>
            </a:r>
            <a:r>
              <a:rPr lang="zh-CN" altLang="en-US" sz="2400" dirty="0"/>
              <a:t>是指计划、协调并配合各有关部门，以经济合理之方法供应各单位所需物料之管理办法。</a:t>
            </a:r>
            <a:endParaRPr lang="en-US" altLang="zh-CN" sz="2400" dirty="0"/>
          </a:p>
          <a:p>
            <a:pPr>
              <a:lnSpc>
                <a:spcPct val="150000"/>
              </a:lnSpc>
              <a:spcBef>
                <a:spcPct val="50000"/>
              </a:spcBef>
            </a:pPr>
            <a:endParaRPr lang="zh-CN" altLang="en-US" sz="1400" dirty="0"/>
          </a:p>
          <a:p>
            <a:pPr>
              <a:lnSpc>
                <a:spcPct val="150000"/>
              </a:lnSpc>
              <a:spcBef>
                <a:spcPct val="50000"/>
              </a:spcBef>
            </a:pPr>
            <a:r>
              <a:rPr lang="zh-CN" altLang="en-US" sz="2400" b="1" dirty="0">
                <a:solidFill>
                  <a:srgbClr val="FF3300"/>
                </a:solidFill>
              </a:rPr>
              <a:t>所谓经济合理之方法</a:t>
            </a:r>
            <a:r>
              <a:rPr lang="zh-CN" altLang="en-US" sz="2400" dirty="0"/>
              <a:t>是指适当之时间、在适当的地点、以适当之价格及适当的品质供应适当数量之物料。</a:t>
            </a:r>
          </a:p>
        </p:txBody>
      </p:sp>
      <p:sp>
        <p:nvSpPr>
          <p:cNvPr id="6" name="灯片编号占位符 5"/>
          <p:cNvSpPr>
            <a:spLocks noGrp="1"/>
          </p:cNvSpPr>
          <p:nvPr>
            <p:ph type="sldNum" sz="quarter" idx="4"/>
          </p:nvPr>
        </p:nvSpPr>
        <p:spPr/>
        <p:txBody>
          <a:bodyPr/>
          <a:lstStyle/>
          <a:p>
            <a:fld id="{3A99ABDF-0673-469B-A541-C1F89428C3D9}" type="slidenum">
              <a:rPr lang="en-US" altLang="zh-CN"/>
              <a:pPr/>
              <a:t>79</a:t>
            </a:fld>
            <a:endParaRPr lang="en-US"/>
          </a:p>
        </p:txBody>
      </p:sp>
      <p:sp>
        <p:nvSpPr>
          <p:cNvPr id="95236" name="Rectangle 4"/>
          <p:cNvSpPr>
            <a:spLocks noChangeArrowheads="1"/>
          </p:cNvSpPr>
          <p:nvPr/>
        </p:nvSpPr>
        <p:spPr bwMode="auto">
          <a:xfrm>
            <a:off x="395539" y="2492897"/>
            <a:ext cx="3888681" cy="647700"/>
          </a:xfrm>
          <a:prstGeom prst="rect">
            <a:avLst/>
          </a:prstGeom>
          <a:noFill/>
          <a:ln w="9525">
            <a:noFill/>
            <a:miter lim="800000"/>
            <a:headEnd/>
            <a:tailEnd/>
          </a:ln>
          <a:effectLst/>
        </p:spPr>
        <p:txBody>
          <a:bodyPr anchor="ctr"/>
          <a:lstStyle/>
          <a:p>
            <a:r>
              <a:rPr lang="zh-CN" altLang="en-US" sz="2400" b="1" dirty="0">
                <a:solidFill>
                  <a:schemeClr val="tx2"/>
                </a:solidFill>
                <a:latin typeface="微软雅黑" pitchFamily="34" charset="-122"/>
                <a:ea typeface="微软雅黑" pitchFamily="34" charset="-122"/>
              </a:rPr>
              <a:t>物料管理</a:t>
            </a:r>
            <a:r>
              <a:rPr lang="en-US" altLang="zh-CN" sz="2400" b="1" dirty="0">
                <a:solidFill>
                  <a:schemeClr val="tx2"/>
                </a:solidFill>
                <a:latin typeface="微软雅黑" pitchFamily="34" charset="-122"/>
                <a:ea typeface="微软雅黑" pitchFamily="34" charset="-122"/>
              </a:rPr>
              <a:t>-----5R</a:t>
            </a:r>
            <a:r>
              <a:rPr lang="zh-CN" altLang="en-US" sz="2400" b="1" dirty="0">
                <a:solidFill>
                  <a:schemeClr val="tx2"/>
                </a:solidFill>
                <a:latin typeface="微软雅黑" pitchFamily="34" charset="-122"/>
                <a:ea typeface="微软雅黑" pitchFamily="34" charset="-122"/>
              </a:rPr>
              <a:t>法则</a:t>
            </a:r>
          </a:p>
        </p:txBody>
      </p:sp>
      <p:sp>
        <p:nvSpPr>
          <p:cNvPr id="5" name="Rectangle 3"/>
          <p:cNvSpPr txBox="1">
            <a:spLocks noChangeArrowheads="1"/>
          </p:cNvSpPr>
          <p:nvPr/>
        </p:nvSpPr>
        <p:spPr bwMode="auto">
          <a:xfrm>
            <a:off x="683568" y="4472310"/>
            <a:ext cx="7704856" cy="1656184"/>
          </a:xfrm>
          <a:prstGeom prst="rect">
            <a:avLst/>
          </a:prstGeom>
          <a:noFill/>
          <a:ln w="9525">
            <a:noFill/>
            <a:miter lim="800000"/>
            <a:headEnd/>
            <a:tailEnd/>
          </a:ln>
        </p:spPr>
        <p:txBody>
          <a:bodyPr vert="horz" wrap="square" lIns="91427" tIns="45712" rIns="91427" bIns="45712" numCol="1" anchor="t" anchorCtr="0" compatLnSpc="1">
            <a:prstTxWarp prst="textNoShape">
              <a:avLst/>
            </a:prstTxWarp>
          </a:bodyPr>
          <a:lstStyle/>
          <a:p>
            <a:pPr marL="342891" indent="-342891" fontAlgn="base">
              <a:lnSpc>
                <a:spcPct val="150000"/>
              </a:lnSpc>
              <a:spcBef>
                <a:spcPct val="20000"/>
              </a:spcBef>
              <a:spcAft>
                <a:spcPct val="0"/>
              </a:spcAft>
              <a:defRPr/>
            </a:pPr>
            <a:r>
              <a:rPr lang="zh-CN" altLang="en-US" sz="2000" b="1" kern="0" dirty="0">
                <a:latin typeface="微软雅黑" pitchFamily="34" charset="-122"/>
                <a:ea typeface="微软雅黑" pitchFamily="34" charset="-122"/>
              </a:rPr>
              <a:t>适时</a:t>
            </a:r>
            <a:r>
              <a:rPr lang="en-US" sz="2000" b="1" kern="0" dirty="0">
                <a:latin typeface="微软雅黑" pitchFamily="34" charset="-122"/>
                <a:ea typeface="微软雅黑" pitchFamily="34" charset="-122"/>
              </a:rPr>
              <a:t>(Right Time)                                 </a:t>
            </a:r>
            <a:r>
              <a:rPr lang="zh-CN" altLang="zh-CN" sz="2000" b="1" kern="0" dirty="0">
                <a:latin typeface="微软雅黑" pitchFamily="34" charset="-122"/>
                <a:ea typeface="微软雅黑" pitchFamily="34" charset="-122"/>
              </a:rPr>
              <a:t>适价</a:t>
            </a:r>
            <a:r>
              <a:rPr lang="en-US" altLang="zh-CN" sz="2000" b="1" kern="0" dirty="0">
                <a:latin typeface="微软雅黑" pitchFamily="34" charset="-122"/>
                <a:ea typeface="微软雅黑" pitchFamily="34" charset="-122"/>
              </a:rPr>
              <a:t>(Right Price)</a:t>
            </a:r>
          </a:p>
          <a:p>
            <a:pPr marL="342891" indent="-342891" fontAlgn="base">
              <a:lnSpc>
                <a:spcPct val="150000"/>
              </a:lnSpc>
              <a:spcBef>
                <a:spcPct val="20000"/>
              </a:spcBef>
              <a:spcAft>
                <a:spcPct val="0"/>
              </a:spcAft>
              <a:defRPr/>
            </a:pPr>
            <a:r>
              <a:rPr lang="zh-CN" altLang="zh-CN" sz="2000" b="1" kern="0" dirty="0">
                <a:latin typeface="微软雅黑" pitchFamily="34" charset="-122"/>
                <a:ea typeface="微软雅黑" pitchFamily="34" charset="-122"/>
              </a:rPr>
              <a:t>适地</a:t>
            </a:r>
            <a:r>
              <a:rPr lang="en-US" altLang="zh-CN" sz="2000" b="1" kern="0" dirty="0">
                <a:latin typeface="微软雅黑" pitchFamily="34" charset="-122"/>
                <a:ea typeface="微软雅黑" pitchFamily="34" charset="-122"/>
              </a:rPr>
              <a:t>(Right Place)                                </a:t>
            </a:r>
            <a:r>
              <a:rPr lang="zh-CN" altLang="zh-CN" sz="2000" b="1" kern="0" dirty="0">
                <a:latin typeface="微软雅黑" pitchFamily="34" charset="-122"/>
                <a:ea typeface="微软雅黑" pitchFamily="34" charset="-122"/>
              </a:rPr>
              <a:t>适质</a:t>
            </a:r>
            <a:r>
              <a:rPr lang="en-US" altLang="zh-CN" sz="2000" b="1" kern="0" dirty="0">
                <a:latin typeface="微软雅黑" pitchFamily="34" charset="-122"/>
                <a:ea typeface="微软雅黑" pitchFamily="34" charset="-122"/>
              </a:rPr>
              <a:t>(Right Quality)</a:t>
            </a:r>
          </a:p>
          <a:p>
            <a:pPr marL="342891" indent="-342891" fontAlgn="base">
              <a:lnSpc>
                <a:spcPct val="150000"/>
              </a:lnSpc>
              <a:spcBef>
                <a:spcPct val="20000"/>
              </a:spcBef>
              <a:spcAft>
                <a:spcPct val="0"/>
              </a:spcAft>
              <a:defRPr/>
            </a:pPr>
            <a:r>
              <a:rPr lang="zh-CN" altLang="en-US" sz="2000" b="1" kern="0" dirty="0">
                <a:latin typeface="微软雅黑" pitchFamily="34" charset="-122"/>
                <a:ea typeface="微软雅黑" pitchFamily="34" charset="-122"/>
              </a:rPr>
              <a:t>适量</a:t>
            </a:r>
            <a:r>
              <a:rPr lang="en-US" sz="2000" b="1" kern="0" dirty="0">
                <a:latin typeface="微软雅黑" pitchFamily="34" charset="-122"/>
                <a:ea typeface="微软雅黑" pitchFamily="34" charset="-122"/>
              </a:rPr>
              <a:t>(Right Quantity)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5237">
                                            <p:txEl>
                                              <p:pRg st="2" end="2"/>
                                            </p:txEl>
                                          </p:spTgt>
                                        </p:tgtEl>
                                        <p:attrNameLst>
                                          <p:attrName>style.visibility</p:attrName>
                                        </p:attrNameLst>
                                      </p:cBhvr>
                                      <p:to>
                                        <p:strVal val="visible"/>
                                      </p:to>
                                    </p:set>
                                    <p:animEffect transition="in" filter="blinds(horizontal)">
                                      <p:cBhvr>
                                        <p:cTn id="7" dur="500"/>
                                        <p:tgtEl>
                                          <p:spTgt spid="9523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blinds(horizontal)">
                                      <p:cBhvr>
                                        <p:cTn id="16" dur="500"/>
                                        <p:tgtEl>
                                          <p:spTgt spid="5">
                                            <p:txEl>
                                              <p:pRg st="1" end="1"/>
                                            </p:txEl>
                                          </p:spTgt>
                                        </p:tgtEl>
                                      </p:cBhvr>
                                    </p:animEffect>
                                  </p:childTnLst>
                                </p:cTn>
                              </p:par>
                            </p:childTnLst>
                          </p:cTn>
                        </p:par>
                        <p:par>
                          <p:cTn id="17" fill="hold">
                            <p:stCondLst>
                              <p:cond delay="1000"/>
                            </p:stCondLst>
                            <p:childTnLst>
                              <p:par>
                                <p:cTn id="18" presetID="3" presetClass="entr" presetSubtype="10" fill="hold" nodeType="after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linds(horizontal)">
                                      <p:cBhvr>
                                        <p:cTn id="2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51520" y="1390988"/>
            <a:ext cx="8640960" cy="50405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panose="05000000000000000000" pitchFamily="2" charset="2"/>
              <a:buChar char="Ø"/>
            </a:pPr>
            <a:r>
              <a:rPr lang="zh-CN" altLang="zh-CN" sz="2400" b="1" dirty="0"/>
              <a:t>企业的“多动力源的推进方式”使库存大量增加</a:t>
            </a:r>
            <a:endParaRPr lang="zh-CN" altLang="en-US" sz="2400" b="1" dirty="0"/>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8</a:t>
            </a:fld>
            <a:endParaRPr lang="zh-CN" altLang="en-US" dirty="0"/>
          </a:p>
        </p:txBody>
      </p:sp>
      <p:sp>
        <p:nvSpPr>
          <p:cNvPr id="5" name="矩形 4"/>
          <p:cNvSpPr/>
          <p:nvPr/>
        </p:nvSpPr>
        <p:spPr>
          <a:xfrm>
            <a:off x="323528" y="1772818"/>
            <a:ext cx="8496944" cy="4580741"/>
          </a:xfrm>
          <a:prstGeom prst="rect">
            <a:avLst/>
          </a:prstGeom>
        </p:spPr>
        <p:txBody>
          <a:bodyPr wrap="square">
            <a:spAutoFit/>
          </a:bodyPr>
          <a:lstStyle/>
          <a:p>
            <a:pPr>
              <a:lnSpc>
                <a:spcPts val="3500"/>
              </a:lnSpc>
              <a:buClr>
                <a:srgbClr val="C00000"/>
              </a:buClr>
              <a:buFont typeface="Wingdings" pitchFamily="2" charset="2"/>
              <a:buChar char="n"/>
            </a:pPr>
            <a:r>
              <a:rPr lang="en-US" altLang="zh-CN" sz="2000" dirty="0">
                <a:latin typeface="微软雅黑" pitchFamily="34" charset="-122"/>
                <a:ea typeface="微软雅黑" pitchFamily="34" charset="-122"/>
              </a:rPr>
              <a:t> </a:t>
            </a:r>
            <a:r>
              <a:rPr lang="zh-CN" altLang="zh-CN" sz="2000" dirty="0">
                <a:latin typeface="微软雅黑" pitchFamily="34" charset="-122"/>
                <a:ea typeface="微软雅黑" pitchFamily="34" charset="-122"/>
              </a:rPr>
              <a:t>“多动力源的推进方式”</a:t>
            </a:r>
            <a:r>
              <a:rPr lang="zh-CN" altLang="en-US" sz="2000" dirty="0">
                <a:latin typeface="微软雅黑" pitchFamily="34" charset="-122"/>
                <a:ea typeface="微软雅黑" pitchFamily="34" charset="-122"/>
              </a:rPr>
              <a:t>：</a:t>
            </a:r>
            <a:r>
              <a:rPr lang="zh-CN" altLang="zh-CN" sz="2000" dirty="0">
                <a:latin typeface="微软雅黑" pitchFamily="34" charset="-122"/>
                <a:ea typeface="微软雅黑" pitchFamily="34" charset="-122"/>
              </a:rPr>
              <a:t>是指各个零部件</a:t>
            </a:r>
            <a:r>
              <a:rPr lang="zh-CN" altLang="en-US" sz="2000" dirty="0">
                <a:latin typeface="微软雅黑" pitchFamily="34" charset="-122"/>
                <a:ea typeface="微软雅黑" pitchFamily="34" charset="-122"/>
              </a:rPr>
              <a:t>工序</a:t>
            </a:r>
            <a:r>
              <a:rPr lang="zh-CN" altLang="zh-CN" sz="2000" dirty="0">
                <a:latin typeface="微软雅黑" pitchFamily="34" charset="-122"/>
                <a:ea typeface="微软雅黑" pitchFamily="34" charset="-122"/>
              </a:rPr>
              <a:t>，各自都以自己的生产能力、生产速度生产，而后推到下一个</a:t>
            </a:r>
            <a:r>
              <a:rPr lang="zh-CN" altLang="en-US" sz="2000" dirty="0">
                <a:latin typeface="微软雅黑" pitchFamily="34" charset="-122"/>
                <a:ea typeface="微软雅黑" pitchFamily="34" charset="-122"/>
              </a:rPr>
              <a:t>工序</a:t>
            </a:r>
            <a:r>
              <a:rPr lang="zh-CN" altLang="zh-CN" sz="2000" dirty="0">
                <a:latin typeface="微软雅黑" pitchFamily="34" charset="-122"/>
                <a:ea typeface="微软雅黑" pitchFamily="34" charset="-122"/>
              </a:rPr>
              <a:t>，由此逐级下推形成“串联”，平行下推形成“并联”，直到最后的总装配，构成了多级驱动的推进方式。</a:t>
            </a:r>
            <a:endParaRPr lang="en-US" altLang="zh-CN" sz="2000" dirty="0">
              <a:latin typeface="微软雅黑" pitchFamily="34" charset="-122"/>
              <a:ea typeface="微软雅黑" pitchFamily="34" charset="-122"/>
            </a:endParaRPr>
          </a:p>
          <a:p>
            <a:pPr>
              <a:lnSpc>
                <a:spcPts val="3500"/>
              </a:lnSpc>
              <a:buClr>
                <a:srgbClr val="C00000"/>
              </a:buClr>
              <a:buFont typeface="Wingdings" pitchFamily="2" charset="2"/>
              <a:buChar char="n"/>
            </a:pPr>
            <a:r>
              <a:rPr lang="en-US" altLang="zh-CN" sz="2000" dirty="0">
                <a:latin typeface="微软雅黑" pitchFamily="34" charset="-122"/>
                <a:ea typeface="微软雅黑" pitchFamily="34" charset="-122"/>
              </a:rPr>
              <a:t> </a:t>
            </a:r>
            <a:r>
              <a:rPr lang="zh-CN" altLang="zh-CN" sz="2000" dirty="0">
                <a:latin typeface="微软雅黑" pitchFamily="34" charset="-122"/>
                <a:ea typeface="微软雅黑" pitchFamily="34" charset="-122"/>
              </a:rPr>
              <a:t>由于生产多级驱动，没有严格有效的计划控制和同步化均衡生产的协调，各生产阶段的产量必然会形成“长线”和“短线”。长线零部件“宣泄不畅”进入库存，加大库存量，而短线零部件影响配套装配，形成缺件。</a:t>
            </a:r>
            <a:endParaRPr lang="en-US" altLang="zh-CN" sz="2000" dirty="0">
              <a:latin typeface="微软雅黑" pitchFamily="34" charset="-122"/>
              <a:ea typeface="微软雅黑" pitchFamily="34" charset="-122"/>
            </a:endParaRPr>
          </a:p>
          <a:p>
            <a:pPr>
              <a:lnSpc>
                <a:spcPts val="3500"/>
              </a:lnSpc>
              <a:buClr>
                <a:srgbClr val="C00000"/>
              </a:buClr>
              <a:buFont typeface="Wingdings" pitchFamily="2" charset="2"/>
              <a:buChar char="n"/>
            </a:pPr>
            <a:r>
              <a:rPr lang="en-US" altLang="zh-CN" sz="2000" dirty="0">
                <a:latin typeface="微软雅黑" pitchFamily="34" charset="-122"/>
                <a:ea typeface="微软雅黑" pitchFamily="34" charset="-122"/>
              </a:rPr>
              <a:t> </a:t>
            </a:r>
            <a:r>
              <a:rPr lang="zh-CN" altLang="zh-CN" sz="2000" dirty="0">
                <a:latin typeface="微软雅黑" pitchFamily="34" charset="-122"/>
                <a:ea typeface="微软雅黑" pitchFamily="34" charset="-122"/>
              </a:rPr>
              <a:t>当“长线”越长，“短线”越短时，库存不但不能起到协调生产，保证生产连续性的作用，反而适得其反造成在制品积压，流动资金周转慢，生产周期长，给产品的质量、成本、劳动生产率，以及对市场的反应能力等方面带来极其不利的影响。</a:t>
            </a:r>
            <a:endParaRPr lang="zh-CN" altLang="en-US" sz="2000" dirty="0">
              <a:latin typeface="微软雅黑" pitchFamily="34" charset="-122"/>
              <a:ea typeface="微软雅黑" pitchFamily="34" charset="-122"/>
            </a:endParaRPr>
          </a:p>
        </p:txBody>
      </p:sp>
      <p:sp>
        <p:nvSpPr>
          <p:cNvPr id="6" name="标题 2"/>
          <p:cNvSpPr txBox="1">
            <a:spLocks/>
          </p:cNvSpPr>
          <p:nvPr/>
        </p:nvSpPr>
        <p:spPr bwMode="auto">
          <a:xfrm>
            <a:off x="465259" y="335977"/>
            <a:ext cx="8232531" cy="576064"/>
          </a:xfrm>
          <a:prstGeom prst="rect">
            <a:avLst/>
          </a:prstGeom>
          <a:noFill/>
          <a:ln w="9525">
            <a:noFill/>
            <a:miter lim="800000"/>
            <a:headEnd/>
            <a:tailEnd/>
          </a:ln>
        </p:spPr>
        <p:txBody>
          <a:bodyPr vert="horz" wrap="square" lIns="91427" tIns="45712" rIns="91427" bIns="45712" numCol="1" anchor="ctr" anchorCtr="0" compatLnSpc="1">
            <a:prstTxWarp prst="textNoShape">
              <a:avLst/>
            </a:prstTxWarp>
          </a:bodyPr>
          <a:lstStyle/>
          <a:p>
            <a:pPr algn="ctr" fontAlgn="base">
              <a:spcBef>
                <a:spcPct val="0"/>
              </a:spcBef>
              <a:spcAft>
                <a:spcPct val="0"/>
              </a:spcAft>
              <a:defRPr/>
            </a:pPr>
            <a:r>
              <a:rPr lang="zh-CN" altLang="en-US" sz="3200" b="1" kern="0" dirty="0">
                <a:solidFill>
                  <a:srgbClr val="FF0000"/>
                </a:solidFill>
                <a:latin typeface="微软雅黑" pitchFamily="34" charset="-122"/>
                <a:ea typeface="微软雅黑" pitchFamily="34" charset="-122"/>
                <a:cs typeface="+mj-cs"/>
              </a:rPr>
              <a:t>传统生产管理模式的弊端</a:t>
            </a:r>
          </a:p>
        </p:txBody>
      </p:sp>
    </p:spTree>
    <p:extLst>
      <p:ext uri="{BB962C8B-B14F-4D97-AF65-F5344CB8AC3E}">
        <p14:creationId xmlns:p14="http://schemas.microsoft.com/office/powerpoint/2010/main" val="833822691"/>
      </p:ext>
    </p:extLst>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8BA16DCC-C50E-4AD5-94C9-747C0058B3E1}" type="slidenum">
              <a:rPr lang="zh-CN" altLang="en-US" smtClean="0"/>
              <a:pPr/>
              <a:t>80</a:t>
            </a:fld>
            <a:endParaRPr lang="zh-CN" altLang="en-US" dirty="0"/>
          </a:p>
        </p:txBody>
      </p:sp>
      <p:pic>
        <p:nvPicPr>
          <p:cNvPr id="3" name="Picture 2" descr="robo"/>
          <p:cNvPicPr>
            <a:picLocks noChangeAspect="1" noChangeArrowheads="1"/>
          </p:cNvPicPr>
          <p:nvPr/>
        </p:nvPicPr>
        <p:blipFill>
          <a:blip r:embed="rId2" cstate="print"/>
          <a:srcRect/>
          <a:stretch>
            <a:fillRect/>
          </a:stretch>
        </p:blipFill>
        <p:spPr bwMode="auto">
          <a:xfrm>
            <a:off x="5364090" y="3573018"/>
            <a:ext cx="3382963" cy="2571751"/>
          </a:xfrm>
          <a:prstGeom prst="rect">
            <a:avLst/>
          </a:prstGeom>
          <a:noFill/>
        </p:spPr>
      </p:pic>
      <p:sp>
        <p:nvSpPr>
          <p:cNvPr id="4" name="Rectangle 3"/>
          <p:cNvSpPr>
            <a:spLocks noChangeArrowheads="1"/>
          </p:cNvSpPr>
          <p:nvPr/>
        </p:nvSpPr>
        <p:spPr bwMode="auto">
          <a:xfrm>
            <a:off x="2555776" y="366318"/>
            <a:ext cx="4343400" cy="584775"/>
          </a:xfrm>
          <a:prstGeom prst="rect">
            <a:avLst/>
          </a:prstGeom>
          <a:noFill/>
          <a:ln w="9525">
            <a:noFill/>
            <a:miter lim="800000"/>
            <a:headEnd/>
            <a:tailEnd/>
          </a:ln>
          <a:effectLst>
            <a:prstShdw prst="shdw13" dist="53882" dir="13500000">
              <a:schemeClr val="bg2"/>
            </a:prstShdw>
          </a:effectLst>
        </p:spPr>
        <p:txBody>
          <a:bodyPr>
            <a:spAutoFit/>
          </a:bodyPr>
          <a:lstStyle/>
          <a:p>
            <a:pPr algn="ctr" latinLnBrk="1">
              <a:spcBef>
                <a:spcPct val="50000"/>
              </a:spcBef>
            </a:pPr>
            <a:r>
              <a:rPr kumimoji="1" lang="zh-CN" altLang="en-US" sz="3200" b="1" dirty="0">
                <a:solidFill>
                  <a:srgbClr val="FF0000"/>
                </a:solidFill>
                <a:latin typeface="微软雅黑" pitchFamily="34" charset="-122"/>
                <a:ea typeface="微软雅黑" pitchFamily="34" charset="-122"/>
              </a:rPr>
              <a:t>物料控制</a:t>
            </a:r>
            <a:r>
              <a:rPr lang="zh-CN" altLang="en-US" sz="3200" b="1" dirty="0">
                <a:solidFill>
                  <a:srgbClr val="FF0000"/>
                </a:solidFill>
                <a:latin typeface="微软雅黑" pitchFamily="34" charset="-122"/>
                <a:ea typeface="微软雅黑" pitchFamily="34" charset="-122"/>
              </a:rPr>
              <a:t>管理概述</a:t>
            </a:r>
            <a:endParaRPr kumimoji="1" lang="en-US" altLang="ko-KR" sz="3200" b="1" dirty="0">
              <a:solidFill>
                <a:srgbClr val="FF0000"/>
              </a:solidFill>
              <a:latin typeface="微软雅黑" pitchFamily="34" charset="-122"/>
              <a:ea typeface="微软雅黑" pitchFamily="34" charset="-122"/>
            </a:endParaRPr>
          </a:p>
        </p:txBody>
      </p:sp>
      <p:sp>
        <p:nvSpPr>
          <p:cNvPr id="5" name="Rectangle 4"/>
          <p:cNvSpPr>
            <a:spLocks noChangeArrowheads="1"/>
          </p:cNvSpPr>
          <p:nvPr/>
        </p:nvSpPr>
        <p:spPr bwMode="auto">
          <a:xfrm>
            <a:off x="251520" y="1412776"/>
            <a:ext cx="8496944" cy="2592288"/>
          </a:xfrm>
          <a:prstGeom prst="rect">
            <a:avLst/>
          </a:prstGeom>
          <a:noFill/>
          <a:ln w="9525">
            <a:noFill/>
            <a:miter lim="800000"/>
            <a:headEnd/>
            <a:tailEnd/>
          </a:ln>
          <a:effectLst/>
        </p:spPr>
        <p:txBody>
          <a:bodyPr/>
          <a:lstStyle/>
          <a:p>
            <a:pPr marL="285744" indent="-285744">
              <a:lnSpc>
                <a:spcPct val="150000"/>
              </a:lnSpc>
              <a:spcBef>
                <a:spcPct val="30000"/>
              </a:spcBef>
              <a:buSzPct val="100000"/>
              <a:buFont typeface="Wingdings" pitchFamily="2" charset="2"/>
              <a:buChar char="Ø"/>
            </a:pPr>
            <a:r>
              <a:rPr kumimoji="1" lang="zh-CN" altLang="en-US" sz="2400" b="1" dirty="0">
                <a:latin typeface="微软雅黑" pitchFamily="34" charset="-122"/>
                <a:ea typeface="微软雅黑" pitchFamily="34" charset="-122"/>
              </a:rPr>
              <a:t> 直接影响生产系统运作的顺畅与否。</a:t>
            </a:r>
          </a:p>
          <a:p>
            <a:pPr marL="285744" indent="-285744">
              <a:lnSpc>
                <a:spcPct val="150000"/>
              </a:lnSpc>
              <a:spcBef>
                <a:spcPct val="30000"/>
              </a:spcBef>
              <a:buSzPct val="100000"/>
              <a:buFont typeface="Wingdings" pitchFamily="2" charset="2"/>
              <a:buChar char="Ø"/>
            </a:pPr>
            <a:r>
              <a:rPr kumimoji="1" lang="zh-CN" altLang="en-US" sz="2400" b="1" dirty="0">
                <a:latin typeface="微软雅黑" pitchFamily="34" charset="-122"/>
                <a:ea typeface="微软雅黑" pitchFamily="34" charset="-122"/>
              </a:rPr>
              <a:t> 生产计划的达成，品质的绩效，成本的控制，企业能力提升</a:t>
            </a:r>
          </a:p>
          <a:p>
            <a:pPr marL="285744" indent="-285744">
              <a:lnSpc>
                <a:spcPct val="150000"/>
              </a:lnSpc>
              <a:spcBef>
                <a:spcPct val="30000"/>
              </a:spcBef>
              <a:buSzPct val="100000"/>
              <a:buFont typeface="Wingdings" pitchFamily="2" charset="2"/>
              <a:buChar char="Ø"/>
            </a:pPr>
            <a:r>
              <a:rPr kumimoji="1" lang="zh-CN" altLang="en-US" sz="2400" b="1" dirty="0">
                <a:latin typeface="微软雅黑" pitchFamily="34" charset="-122"/>
                <a:ea typeface="微软雅黑" pitchFamily="34" charset="-122"/>
              </a:rPr>
              <a:t> 资金的周转，场所空间的利用等。</a:t>
            </a:r>
          </a:p>
          <a:p>
            <a:pPr marL="285744" indent="-285744">
              <a:lnSpc>
                <a:spcPct val="150000"/>
              </a:lnSpc>
              <a:spcBef>
                <a:spcPct val="30000"/>
              </a:spcBef>
              <a:buSzPct val="100000"/>
              <a:buFont typeface="Wingdings" pitchFamily="2" charset="2"/>
              <a:buChar char="Ø"/>
            </a:pPr>
            <a:r>
              <a:rPr kumimoji="1" lang="zh-CN" altLang="en-US" sz="2400" b="1" dirty="0">
                <a:latin typeface="微软雅黑" pitchFamily="34" charset="-122"/>
                <a:ea typeface="微软雅黑" pitchFamily="34" charset="-122"/>
              </a:rPr>
              <a:t> 物料管理是生产活动的基础管理。</a:t>
            </a:r>
            <a:endParaRPr lang="zh-CN" altLang="en-US" sz="2400" b="1" dirty="0">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Grp="1" noChangeArrowheads="1"/>
          </p:cNvSpPr>
          <p:nvPr>
            <p:ph type="title"/>
          </p:nvPr>
        </p:nvSpPr>
        <p:spPr>
          <a:xfrm>
            <a:off x="2555874" y="453156"/>
            <a:ext cx="4032251" cy="504057"/>
          </a:xfrm>
        </p:spPr>
        <p:txBody>
          <a:bodyPr/>
          <a:lstStyle/>
          <a:p>
            <a:pPr algn="ctr"/>
            <a:r>
              <a:rPr lang="zh-CN" altLang="en-US" sz="3200" b="1" dirty="0">
                <a:solidFill>
                  <a:srgbClr val="FF0000"/>
                </a:solidFill>
              </a:rPr>
              <a:t>物料管理范围和意义</a:t>
            </a:r>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81</a:t>
            </a:fld>
            <a:endParaRPr lang="zh-CN" altLang="en-US" dirty="0"/>
          </a:p>
        </p:txBody>
      </p:sp>
      <p:sp>
        <p:nvSpPr>
          <p:cNvPr id="6" name="Rectangle 3"/>
          <p:cNvSpPr>
            <a:spLocks noChangeArrowheads="1"/>
          </p:cNvSpPr>
          <p:nvPr/>
        </p:nvSpPr>
        <p:spPr bwMode="auto">
          <a:xfrm>
            <a:off x="4572000" y="1412776"/>
            <a:ext cx="4104456" cy="2286000"/>
          </a:xfrm>
          <a:prstGeom prst="rect">
            <a:avLst/>
          </a:prstGeom>
          <a:solidFill>
            <a:srgbClr val="CCCCFF"/>
          </a:solidFill>
          <a:ln w="9525">
            <a:noFill/>
            <a:miter lim="800000"/>
            <a:headEnd/>
            <a:tailEnd/>
          </a:ln>
          <a:effectLst/>
        </p:spPr>
        <p:txBody>
          <a:bodyPr/>
          <a:lstStyle/>
          <a:p>
            <a:pPr marL="285744" indent="-285744">
              <a:spcBef>
                <a:spcPct val="30000"/>
              </a:spcBef>
              <a:buClr>
                <a:srgbClr val="C00000"/>
              </a:buClr>
              <a:buSzPct val="100000"/>
              <a:buFont typeface="Wingdings" pitchFamily="2" charset="2"/>
              <a:buChar char="n"/>
            </a:pPr>
            <a:r>
              <a:rPr kumimoji="1" lang="zh-CN" altLang="en-US" dirty="0">
                <a:latin typeface="微软雅黑" pitchFamily="34" charset="-122"/>
                <a:ea typeface="微软雅黑" pitchFamily="34" charset="-122"/>
              </a:rPr>
              <a:t>物料控制：</a:t>
            </a:r>
          </a:p>
          <a:p>
            <a:pPr marL="285744" indent="-285744">
              <a:spcBef>
                <a:spcPct val="30000"/>
              </a:spcBef>
              <a:buSzPct val="100000"/>
            </a:pPr>
            <a:r>
              <a:rPr kumimoji="1" lang="zh-CN" altLang="en-US" dirty="0">
                <a:latin typeface="微软雅黑" pitchFamily="34" charset="-122"/>
                <a:ea typeface="微软雅黑" pitchFamily="34" charset="-122"/>
              </a:rPr>
              <a:t>    物料需求计划分析。</a:t>
            </a:r>
          </a:p>
          <a:p>
            <a:pPr marL="285744" indent="-285744">
              <a:spcBef>
                <a:spcPct val="30000"/>
              </a:spcBef>
              <a:buSzPct val="100000"/>
            </a:pPr>
            <a:r>
              <a:rPr kumimoji="1" lang="zh-CN" altLang="en-US" dirty="0">
                <a:latin typeface="微软雅黑" pitchFamily="34" charset="-122"/>
                <a:ea typeface="微软雅黑" pitchFamily="34" charset="-122"/>
              </a:rPr>
              <a:t>    库存管理模式设定与管理。</a:t>
            </a:r>
          </a:p>
          <a:p>
            <a:pPr marL="285744" indent="-285744">
              <a:spcBef>
                <a:spcPct val="30000"/>
              </a:spcBef>
              <a:buSzPct val="100000"/>
            </a:pPr>
            <a:r>
              <a:rPr kumimoji="1" lang="zh-CN" altLang="en-US" dirty="0">
                <a:latin typeface="微软雅黑" pitchFamily="34" charset="-122"/>
                <a:ea typeface="微软雅黑" pitchFamily="34" charset="-122"/>
              </a:rPr>
              <a:t>    安全库存与采购点设定与管理</a:t>
            </a:r>
          </a:p>
          <a:p>
            <a:pPr marL="285744" indent="-285744">
              <a:spcBef>
                <a:spcPct val="30000"/>
              </a:spcBef>
              <a:buSzPct val="100000"/>
            </a:pPr>
            <a:r>
              <a:rPr kumimoji="1" lang="zh-CN" altLang="en-US" dirty="0">
                <a:latin typeface="微软雅黑" pitchFamily="34" charset="-122"/>
                <a:ea typeface="微软雅黑" pitchFamily="34" charset="-122"/>
              </a:rPr>
              <a:t>    物料申购及跟催供给的协调。</a:t>
            </a:r>
          </a:p>
          <a:p>
            <a:pPr marL="285744" indent="-285744">
              <a:spcBef>
                <a:spcPct val="30000"/>
              </a:spcBef>
              <a:buSzPct val="100000"/>
            </a:pPr>
            <a:r>
              <a:rPr kumimoji="1" lang="zh-CN" altLang="en-US" dirty="0">
                <a:latin typeface="微软雅黑" pitchFamily="34" charset="-122"/>
                <a:ea typeface="微软雅黑" pitchFamily="34" charset="-122"/>
              </a:rPr>
              <a:t>    物料管理效率分析及呆、费料处理。</a:t>
            </a:r>
          </a:p>
        </p:txBody>
      </p:sp>
      <p:sp>
        <p:nvSpPr>
          <p:cNvPr id="7" name="Rectangle 4"/>
          <p:cNvSpPr>
            <a:spLocks noChangeArrowheads="1"/>
          </p:cNvSpPr>
          <p:nvPr/>
        </p:nvSpPr>
        <p:spPr bwMode="auto">
          <a:xfrm>
            <a:off x="251520" y="3861048"/>
            <a:ext cx="4104456" cy="2286000"/>
          </a:xfrm>
          <a:prstGeom prst="rect">
            <a:avLst/>
          </a:prstGeom>
          <a:solidFill>
            <a:srgbClr val="CCCCFF"/>
          </a:solidFill>
          <a:ln w="9525">
            <a:noFill/>
            <a:miter lim="800000"/>
            <a:headEnd/>
            <a:tailEnd/>
          </a:ln>
          <a:effectLst/>
        </p:spPr>
        <p:txBody>
          <a:bodyPr/>
          <a:lstStyle/>
          <a:p>
            <a:pPr marL="285744" indent="-285744">
              <a:spcBef>
                <a:spcPct val="30000"/>
              </a:spcBef>
              <a:buClr>
                <a:srgbClr val="C00000"/>
              </a:buClr>
              <a:buSzPct val="100000"/>
              <a:buFont typeface="Wingdings" pitchFamily="2" charset="2"/>
              <a:buChar char="n"/>
            </a:pPr>
            <a:r>
              <a:rPr kumimoji="1" lang="zh-CN" altLang="en-US" dirty="0">
                <a:latin typeface="微软雅黑" pitchFamily="34" charset="-122"/>
                <a:ea typeface="微软雅黑" pitchFamily="34" charset="-122"/>
              </a:rPr>
              <a:t>物料采购：</a:t>
            </a:r>
          </a:p>
          <a:p>
            <a:pPr marL="285744" indent="-285744">
              <a:spcBef>
                <a:spcPct val="30000"/>
              </a:spcBef>
              <a:buSzPct val="100000"/>
            </a:pPr>
            <a:r>
              <a:rPr kumimoji="1" lang="zh-CN" altLang="en-US" dirty="0">
                <a:latin typeface="微软雅黑" pitchFamily="34" charset="-122"/>
                <a:ea typeface="微软雅黑" pitchFamily="34" charset="-122"/>
              </a:rPr>
              <a:t>    直接材料，辅助材料的采购。</a:t>
            </a:r>
          </a:p>
          <a:p>
            <a:pPr marL="285744" indent="-285744">
              <a:spcBef>
                <a:spcPct val="30000"/>
              </a:spcBef>
              <a:buSzPct val="100000"/>
            </a:pPr>
            <a:r>
              <a:rPr kumimoji="1" lang="zh-CN" altLang="en-US" dirty="0">
                <a:latin typeface="微软雅黑" pitchFamily="34" charset="-122"/>
                <a:ea typeface="微软雅黑" pitchFamily="34" charset="-122"/>
              </a:rPr>
              <a:t>    供应商的开发与管理。</a:t>
            </a:r>
          </a:p>
          <a:p>
            <a:pPr marL="285744" indent="-285744">
              <a:spcBef>
                <a:spcPct val="30000"/>
              </a:spcBef>
              <a:buSzPct val="100000"/>
            </a:pPr>
            <a:r>
              <a:rPr kumimoji="1" lang="zh-CN" altLang="en-US" dirty="0">
                <a:latin typeface="微软雅黑" pitchFamily="34" charset="-122"/>
                <a:ea typeface="微软雅黑" pitchFamily="34" charset="-122"/>
              </a:rPr>
              <a:t>    采购计划的制订与执行。</a:t>
            </a:r>
          </a:p>
        </p:txBody>
      </p:sp>
      <p:sp>
        <p:nvSpPr>
          <p:cNvPr id="8" name="Rectangle 5"/>
          <p:cNvSpPr>
            <a:spLocks noChangeArrowheads="1"/>
          </p:cNvSpPr>
          <p:nvPr/>
        </p:nvSpPr>
        <p:spPr bwMode="auto">
          <a:xfrm>
            <a:off x="4572000" y="3861048"/>
            <a:ext cx="4176464" cy="2286000"/>
          </a:xfrm>
          <a:prstGeom prst="rect">
            <a:avLst/>
          </a:prstGeom>
          <a:solidFill>
            <a:srgbClr val="CCCCFF"/>
          </a:solidFill>
          <a:ln w="9525">
            <a:noFill/>
            <a:miter lim="800000"/>
            <a:headEnd/>
            <a:tailEnd/>
          </a:ln>
          <a:effectLst/>
        </p:spPr>
        <p:txBody>
          <a:bodyPr/>
          <a:lstStyle/>
          <a:p>
            <a:pPr marL="285744" indent="-285744">
              <a:spcBef>
                <a:spcPct val="30000"/>
              </a:spcBef>
              <a:buClr>
                <a:srgbClr val="C00000"/>
              </a:buClr>
              <a:buSzPct val="100000"/>
              <a:buFont typeface="Wingdings" pitchFamily="2" charset="2"/>
              <a:buChar char="n"/>
            </a:pPr>
            <a:r>
              <a:rPr kumimoji="1" lang="zh-CN" altLang="en-US" dirty="0">
                <a:latin typeface="微软雅黑" pitchFamily="34" charset="-122"/>
                <a:ea typeface="微软雅黑" pitchFamily="34" charset="-122"/>
              </a:rPr>
              <a:t>物料仓储：</a:t>
            </a:r>
          </a:p>
          <a:p>
            <a:pPr marL="285744" indent="-285744">
              <a:spcBef>
                <a:spcPct val="30000"/>
              </a:spcBef>
              <a:buSzPct val="100000"/>
            </a:pPr>
            <a:r>
              <a:rPr kumimoji="1" lang="zh-CN" altLang="en-US" dirty="0">
                <a:latin typeface="微软雅黑" pitchFamily="34" charset="-122"/>
                <a:ea typeface="微软雅黑" pitchFamily="34" charset="-122"/>
              </a:rPr>
              <a:t>    物料收发与保管。      </a:t>
            </a:r>
          </a:p>
          <a:p>
            <a:pPr marL="285744" indent="-285744">
              <a:spcBef>
                <a:spcPct val="30000"/>
              </a:spcBef>
              <a:buSzPct val="100000"/>
            </a:pPr>
            <a:r>
              <a:rPr kumimoji="1" lang="zh-CN" altLang="en-US" dirty="0">
                <a:latin typeface="微软雅黑" pitchFamily="34" charset="-122"/>
                <a:ea typeface="微软雅黑" pitchFamily="34" charset="-122"/>
              </a:rPr>
              <a:t>    建立料帐及在库调查</a:t>
            </a:r>
            <a:r>
              <a:rPr kumimoji="1" lang="en-US" altLang="zh-CN" dirty="0">
                <a:latin typeface="微软雅黑" pitchFamily="34" charset="-122"/>
                <a:ea typeface="微软雅黑" pitchFamily="34" charset="-122"/>
              </a:rPr>
              <a:t>(</a:t>
            </a:r>
            <a:r>
              <a:rPr kumimoji="1" lang="zh-CN" altLang="en-US" dirty="0">
                <a:latin typeface="微软雅黑" pitchFamily="34" charset="-122"/>
                <a:ea typeface="微软雅黑" pitchFamily="34" charset="-122"/>
              </a:rPr>
              <a:t>盘点</a:t>
            </a:r>
            <a:r>
              <a:rPr kumimoji="1" lang="en-US" altLang="zh-CN" dirty="0">
                <a:latin typeface="微软雅黑" pitchFamily="34" charset="-122"/>
                <a:ea typeface="微软雅黑" pitchFamily="34" charset="-122"/>
              </a:rPr>
              <a:t>)</a:t>
            </a:r>
            <a:r>
              <a:rPr kumimoji="1" lang="zh-CN" altLang="en-US" dirty="0">
                <a:latin typeface="微软雅黑" pitchFamily="34" charset="-122"/>
                <a:ea typeface="微软雅黑" pitchFamily="34" charset="-122"/>
              </a:rPr>
              <a:t>。</a:t>
            </a:r>
          </a:p>
          <a:p>
            <a:pPr marL="285744" indent="-285744">
              <a:spcBef>
                <a:spcPct val="30000"/>
              </a:spcBef>
              <a:buSzPct val="100000"/>
            </a:pPr>
            <a:r>
              <a:rPr kumimoji="1" lang="zh-CN" altLang="en-US" dirty="0">
                <a:latin typeface="微软雅黑" pitchFamily="34" charset="-122"/>
                <a:ea typeface="微软雅黑" pitchFamily="34" charset="-122"/>
              </a:rPr>
              <a:t>    仓库环境规划及整顿。  </a:t>
            </a:r>
          </a:p>
          <a:p>
            <a:pPr marL="285744" indent="-285744">
              <a:spcBef>
                <a:spcPct val="30000"/>
              </a:spcBef>
              <a:buSzPct val="100000"/>
            </a:pPr>
            <a:r>
              <a:rPr kumimoji="1" lang="zh-CN" altLang="en-US" dirty="0">
                <a:latin typeface="微软雅黑" pitchFamily="34" charset="-122"/>
                <a:ea typeface="微软雅黑" pitchFamily="34" charset="-122"/>
              </a:rPr>
              <a:t>    呆、废料处理。</a:t>
            </a:r>
          </a:p>
          <a:p>
            <a:pPr marL="285744" indent="-285744">
              <a:spcBef>
                <a:spcPct val="30000"/>
              </a:spcBef>
              <a:buSzPct val="100000"/>
            </a:pPr>
            <a:endParaRPr kumimoji="1" lang="zh-CN" altLang="en-US" dirty="0">
              <a:latin typeface="微软雅黑" pitchFamily="34" charset="-122"/>
              <a:ea typeface="微软雅黑" pitchFamily="34" charset="-122"/>
            </a:endParaRPr>
          </a:p>
        </p:txBody>
      </p:sp>
      <p:sp>
        <p:nvSpPr>
          <p:cNvPr id="11" name="Rectangle 5"/>
          <p:cNvSpPr>
            <a:spLocks noChangeArrowheads="1"/>
          </p:cNvSpPr>
          <p:nvPr/>
        </p:nvSpPr>
        <p:spPr bwMode="auto">
          <a:xfrm>
            <a:off x="395536" y="1412776"/>
            <a:ext cx="3609975" cy="576263"/>
          </a:xfrm>
          <a:prstGeom prst="rect">
            <a:avLst/>
          </a:prstGeom>
          <a:noFill/>
          <a:ln w="9525">
            <a:noFill/>
            <a:miter lim="800000"/>
            <a:headEnd/>
            <a:tailEnd/>
          </a:ln>
          <a:effectLst/>
        </p:spPr>
        <p:txBody>
          <a:bodyPr anchor="ctr"/>
          <a:lstStyle/>
          <a:p>
            <a:r>
              <a:rPr lang="zh-CN" altLang="en-US" sz="2400" b="1" dirty="0">
                <a:solidFill>
                  <a:schemeClr val="tx2"/>
                </a:solidFill>
                <a:latin typeface="微软雅黑" pitchFamily="34" charset="-122"/>
                <a:ea typeface="微软雅黑" pitchFamily="34" charset="-122"/>
              </a:rPr>
              <a:t>物料管理的范围</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linds(horizontal)">
                                      <p:cBhvr>
                                        <p:cTn id="10" dur="500"/>
                                        <p:tgtEl>
                                          <p:spTgt spid="6">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linds(horizontal)">
                                      <p:cBhvr>
                                        <p:cTn id="13" dur="500"/>
                                        <p:tgtEl>
                                          <p:spTgt spid="6">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blinds(horizontal)">
                                      <p:cBhvr>
                                        <p:cTn id="16" dur="500"/>
                                        <p:tgtEl>
                                          <p:spTgt spid="6">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blinds(horizontal)">
                                      <p:cBhvr>
                                        <p:cTn id="19" dur="500"/>
                                        <p:tgtEl>
                                          <p:spTgt spid="6">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blinds(horizontal)">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linds(horizontal)">
                                      <p:cBhvr>
                                        <p:cTn id="27" dur="500"/>
                                        <p:tgtEl>
                                          <p:spTgt spid="7">
                                            <p:txEl>
                                              <p:pRg st="0" end="0"/>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blinds(horizontal)">
                                      <p:cBhvr>
                                        <p:cTn id="30" dur="500"/>
                                        <p:tgtEl>
                                          <p:spTgt spid="7">
                                            <p:txEl>
                                              <p:pRg st="1" end="1"/>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blinds(horizontal)">
                                      <p:cBhvr>
                                        <p:cTn id="33" dur="500"/>
                                        <p:tgtEl>
                                          <p:spTgt spid="7">
                                            <p:txEl>
                                              <p:pRg st="2" end="2"/>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blinds(horizontal)">
                                      <p:cBhvr>
                                        <p:cTn id="36" dur="500"/>
                                        <p:tgtEl>
                                          <p:spTgt spid="7">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8">
                                            <p:txEl>
                                              <p:pRg st="0" end="0"/>
                                            </p:txEl>
                                          </p:spTgt>
                                        </p:tgtEl>
                                        <p:attrNameLst>
                                          <p:attrName>style.visibility</p:attrName>
                                        </p:attrNameLst>
                                      </p:cBhvr>
                                      <p:to>
                                        <p:strVal val="visible"/>
                                      </p:to>
                                    </p:set>
                                    <p:animEffect transition="in" filter="blinds(horizontal)">
                                      <p:cBhvr>
                                        <p:cTn id="41" dur="500"/>
                                        <p:tgtEl>
                                          <p:spTgt spid="8">
                                            <p:txEl>
                                              <p:pRg st="0" end="0"/>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8">
                                            <p:txEl>
                                              <p:pRg st="1" end="1"/>
                                            </p:txEl>
                                          </p:spTgt>
                                        </p:tgtEl>
                                        <p:attrNameLst>
                                          <p:attrName>style.visibility</p:attrName>
                                        </p:attrNameLst>
                                      </p:cBhvr>
                                      <p:to>
                                        <p:strVal val="visible"/>
                                      </p:to>
                                    </p:set>
                                    <p:animEffect transition="in" filter="blinds(horizontal)">
                                      <p:cBhvr>
                                        <p:cTn id="44" dur="500"/>
                                        <p:tgtEl>
                                          <p:spTgt spid="8">
                                            <p:txEl>
                                              <p:pRg st="1" end="1"/>
                                            </p:txEl>
                                          </p:spTgt>
                                        </p:tgtEl>
                                      </p:cBhvr>
                                    </p:animEffect>
                                  </p:childTnLst>
                                </p:cTn>
                              </p:par>
                              <p:par>
                                <p:cTn id="45" presetID="3" presetClass="entr" presetSubtype="10" fill="hold" nodeType="withEffect">
                                  <p:stCondLst>
                                    <p:cond delay="0"/>
                                  </p:stCondLst>
                                  <p:childTnLst>
                                    <p:set>
                                      <p:cBhvr>
                                        <p:cTn id="46" dur="1" fill="hold">
                                          <p:stCondLst>
                                            <p:cond delay="0"/>
                                          </p:stCondLst>
                                        </p:cTn>
                                        <p:tgtEl>
                                          <p:spTgt spid="8">
                                            <p:txEl>
                                              <p:pRg st="2" end="2"/>
                                            </p:txEl>
                                          </p:spTgt>
                                        </p:tgtEl>
                                        <p:attrNameLst>
                                          <p:attrName>style.visibility</p:attrName>
                                        </p:attrNameLst>
                                      </p:cBhvr>
                                      <p:to>
                                        <p:strVal val="visible"/>
                                      </p:to>
                                    </p:set>
                                    <p:animEffect transition="in" filter="blinds(horizontal)">
                                      <p:cBhvr>
                                        <p:cTn id="47" dur="500"/>
                                        <p:tgtEl>
                                          <p:spTgt spid="8">
                                            <p:txEl>
                                              <p:pRg st="2" end="2"/>
                                            </p:txEl>
                                          </p:spTgt>
                                        </p:tgtEl>
                                      </p:cBhvr>
                                    </p:animEffect>
                                  </p:childTnLst>
                                </p:cTn>
                              </p:par>
                              <p:par>
                                <p:cTn id="48" presetID="3" presetClass="entr" presetSubtype="10" fill="hold" nodeType="withEffect">
                                  <p:stCondLst>
                                    <p:cond delay="0"/>
                                  </p:stCondLst>
                                  <p:childTnLst>
                                    <p:set>
                                      <p:cBhvr>
                                        <p:cTn id="49" dur="1" fill="hold">
                                          <p:stCondLst>
                                            <p:cond delay="0"/>
                                          </p:stCondLst>
                                        </p:cTn>
                                        <p:tgtEl>
                                          <p:spTgt spid="8">
                                            <p:txEl>
                                              <p:pRg st="3" end="3"/>
                                            </p:txEl>
                                          </p:spTgt>
                                        </p:tgtEl>
                                        <p:attrNameLst>
                                          <p:attrName>style.visibility</p:attrName>
                                        </p:attrNameLst>
                                      </p:cBhvr>
                                      <p:to>
                                        <p:strVal val="visible"/>
                                      </p:to>
                                    </p:set>
                                    <p:animEffect transition="in" filter="blinds(horizontal)">
                                      <p:cBhvr>
                                        <p:cTn id="50" dur="500"/>
                                        <p:tgtEl>
                                          <p:spTgt spid="8">
                                            <p:txEl>
                                              <p:pRg st="3" end="3"/>
                                            </p:txEl>
                                          </p:spTgt>
                                        </p:tgtEl>
                                      </p:cBhvr>
                                    </p:animEffect>
                                  </p:childTnLst>
                                </p:cTn>
                              </p:par>
                              <p:par>
                                <p:cTn id="51" presetID="3" presetClass="entr" presetSubtype="10" fill="hold" nodeType="withEffect">
                                  <p:stCondLst>
                                    <p:cond delay="0"/>
                                  </p:stCondLst>
                                  <p:childTnLst>
                                    <p:set>
                                      <p:cBhvr>
                                        <p:cTn id="52" dur="1" fill="hold">
                                          <p:stCondLst>
                                            <p:cond delay="0"/>
                                          </p:stCondLst>
                                        </p:cTn>
                                        <p:tgtEl>
                                          <p:spTgt spid="8">
                                            <p:txEl>
                                              <p:pRg st="4" end="4"/>
                                            </p:txEl>
                                          </p:spTgt>
                                        </p:tgtEl>
                                        <p:attrNameLst>
                                          <p:attrName>style.visibility</p:attrName>
                                        </p:attrNameLst>
                                      </p:cBhvr>
                                      <p:to>
                                        <p:strVal val="visible"/>
                                      </p:to>
                                    </p:set>
                                    <p:animEffect transition="in" filter="blinds(horizontal)">
                                      <p:cBhvr>
                                        <p:cTn id="53"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8BA16DCC-C50E-4AD5-94C9-747C0058B3E1}" type="slidenum">
              <a:rPr lang="zh-CN" altLang="en-US" smtClean="0"/>
              <a:pPr/>
              <a:t>82</a:t>
            </a:fld>
            <a:endParaRPr lang="zh-CN" altLang="en-US" dirty="0"/>
          </a:p>
        </p:txBody>
      </p:sp>
      <p:sp>
        <p:nvSpPr>
          <p:cNvPr id="3" name="Rectangle 2"/>
          <p:cNvSpPr>
            <a:spLocks noChangeArrowheads="1"/>
          </p:cNvSpPr>
          <p:nvPr/>
        </p:nvSpPr>
        <p:spPr bwMode="auto">
          <a:xfrm>
            <a:off x="2364296" y="309838"/>
            <a:ext cx="4343400" cy="584775"/>
          </a:xfrm>
          <a:prstGeom prst="rect">
            <a:avLst/>
          </a:prstGeom>
          <a:noFill/>
          <a:ln w="9525">
            <a:noFill/>
            <a:miter lim="800000"/>
            <a:headEnd/>
            <a:tailEnd/>
          </a:ln>
          <a:effectLst>
            <a:prstShdw prst="shdw13" dist="53882" dir="13500000">
              <a:schemeClr val="bg2"/>
            </a:prstShdw>
          </a:effectLst>
        </p:spPr>
        <p:txBody>
          <a:bodyPr>
            <a:spAutoFit/>
          </a:bodyPr>
          <a:lstStyle/>
          <a:p>
            <a:pPr algn="ctr" latinLnBrk="1">
              <a:spcBef>
                <a:spcPct val="50000"/>
              </a:spcBef>
            </a:pPr>
            <a:r>
              <a:rPr kumimoji="1" lang="zh-CN" altLang="en-US" sz="3200" b="1" dirty="0">
                <a:solidFill>
                  <a:srgbClr val="FF0000"/>
                </a:solidFill>
                <a:latin typeface="微软雅黑" pitchFamily="34" charset="-122"/>
                <a:ea typeface="微软雅黑" pitchFamily="34" charset="-122"/>
              </a:rPr>
              <a:t>物料管理的精髓</a:t>
            </a:r>
            <a:endParaRPr kumimoji="1" lang="en-US" altLang="zh-CN" sz="3200" b="1" dirty="0">
              <a:solidFill>
                <a:srgbClr val="FF0000"/>
              </a:solidFill>
              <a:latin typeface="微软雅黑" pitchFamily="34" charset="-122"/>
              <a:ea typeface="微软雅黑" pitchFamily="34" charset="-122"/>
            </a:endParaRPr>
          </a:p>
        </p:txBody>
      </p:sp>
      <p:sp>
        <p:nvSpPr>
          <p:cNvPr id="4" name="Rectangle 3"/>
          <p:cNvSpPr>
            <a:spLocks noChangeArrowheads="1"/>
          </p:cNvSpPr>
          <p:nvPr/>
        </p:nvSpPr>
        <p:spPr bwMode="auto">
          <a:xfrm>
            <a:off x="323528" y="1340768"/>
            <a:ext cx="8424936" cy="4824536"/>
          </a:xfrm>
          <a:prstGeom prst="rect">
            <a:avLst/>
          </a:prstGeom>
          <a:noFill/>
          <a:ln w="9525">
            <a:noFill/>
            <a:miter lim="800000"/>
            <a:headEnd/>
            <a:tailEnd/>
          </a:ln>
          <a:effectLst/>
        </p:spPr>
        <p:txBody>
          <a:bodyPr/>
          <a:lstStyle/>
          <a:p>
            <a:pPr marL="285744" indent="-285744">
              <a:lnSpc>
                <a:spcPct val="150000"/>
              </a:lnSpc>
              <a:spcBef>
                <a:spcPct val="30000"/>
              </a:spcBef>
              <a:buClr>
                <a:schemeClr val="hlink"/>
              </a:buClr>
              <a:buSzPct val="100000"/>
            </a:pPr>
            <a:r>
              <a:rPr kumimoji="1" lang="zh-CN" altLang="en-US" sz="2400" b="1" dirty="0">
                <a:latin typeface="微软雅黑" pitchFamily="34" charset="-122"/>
                <a:ea typeface="微软雅黑" pitchFamily="34" charset="-122"/>
              </a:rPr>
              <a:t>直接实现物料的三“不”管理</a:t>
            </a:r>
            <a:endParaRPr kumimoji="1" lang="en-US" altLang="zh-CN" sz="2400" b="1" dirty="0">
              <a:latin typeface="微软雅黑" pitchFamily="34" charset="-122"/>
              <a:ea typeface="微软雅黑" pitchFamily="34" charset="-122"/>
            </a:endParaRPr>
          </a:p>
          <a:p>
            <a:pPr marL="285744" indent="-285744">
              <a:lnSpc>
                <a:spcPct val="150000"/>
              </a:lnSpc>
              <a:spcBef>
                <a:spcPct val="30000"/>
              </a:spcBef>
              <a:buClr>
                <a:schemeClr val="hlink"/>
              </a:buClr>
              <a:buSzPct val="100000"/>
            </a:pPr>
            <a:r>
              <a:rPr kumimoji="1" lang="zh-CN" altLang="en-US" sz="2000" b="1" dirty="0">
                <a:solidFill>
                  <a:srgbClr val="FF0000"/>
                </a:solidFill>
                <a:latin typeface="微软雅黑" pitchFamily="34" charset="-122"/>
                <a:ea typeface="微软雅黑" pitchFamily="34" charset="-122"/>
              </a:rPr>
              <a:t>不断料</a:t>
            </a:r>
            <a:r>
              <a:rPr kumimoji="1" lang="en-US" altLang="zh-CN" sz="2000" b="1" dirty="0">
                <a:solidFill>
                  <a:srgbClr val="FF0000"/>
                </a:solidFill>
                <a:latin typeface="微软雅黑" pitchFamily="34" charset="-122"/>
                <a:ea typeface="微软雅黑" pitchFamily="34" charset="-122"/>
              </a:rPr>
              <a:t>: </a:t>
            </a:r>
            <a:r>
              <a:rPr kumimoji="1" lang="zh-CN" altLang="en-US" sz="2000" b="1" dirty="0">
                <a:latin typeface="微软雅黑" pitchFamily="34" charset="-122"/>
                <a:ea typeface="微软雅黑" pitchFamily="34" charset="-122"/>
              </a:rPr>
              <a:t>任何时候生产线不能出现停工待料的现象。</a:t>
            </a:r>
          </a:p>
          <a:p>
            <a:pPr marL="285744" indent="-285744">
              <a:lnSpc>
                <a:spcPct val="150000"/>
              </a:lnSpc>
              <a:spcBef>
                <a:spcPct val="30000"/>
              </a:spcBef>
              <a:buSzPct val="100000"/>
            </a:pPr>
            <a:r>
              <a:rPr kumimoji="1" lang="zh-CN" altLang="en-US" sz="2000" b="1" dirty="0">
                <a:solidFill>
                  <a:srgbClr val="FF0000"/>
                </a:solidFill>
                <a:latin typeface="微软雅黑" pitchFamily="34" charset="-122"/>
                <a:ea typeface="微软雅黑" pitchFamily="34" charset="-122"/>
              </a:rPr>
              <a:t>不呆料</a:t>
            </a:r>
            <a:r>
              <a:rPr kumimoji="1" lang="en-US" altLang="zh-CN" sz="2000" b="1" dirty="0">
                <a:solidFill>
                  <a:srgbClr val="FF0000"/>
                </a:solidFill>
                <a:latin typeface="微软雅黑" pitchFamily="34" charset="-122"/>
                <a:ea typeface="微软雅黑" pitchFamily="34" charset="-122"/>
              </a:rPr>
              <a:t>: </a:t>
            </a:r>
            <a:r>
              <a:rPr kumimoji="1" lang="zh-CN" altLang="en-US" sz="2000" b="1" dirty="0">
                <a:latin typeface="微软雅黑" pitchFamily="34" charset="-122"/>
                <a:ea typeface="微软雅黑" pitchFamily="34" charset="-122"/>
              </a:rPr>
              <a:t>可用，有用，能用，要用的物料进入库区和制造单位</a:t>
            </a:r>
            <a:r>
              <a:rPr kumimoji="1" lang="en-US" altLang="zh-CN" sz="2000" b="1" dirty="0">
                <a:latin typeface="微软雅黑" pitchFamily="34" charset="-122"/>
                <a:ea typeface="微软雅黑" pitchFamily="34" charset="-122"/>
              </a:rPr>
              <a:t>,</a:t>
            </a:r>
            <a:r>
              <a:rPr kumimoji="1" lang="zh-CN" altLang="en-US" sz="2000" b="1" dirty="0">
                <a:latin typeface="微软雅黑" pitchFamily="34" charset="-122"/>
                <a:ea typeface="微软雅黑" pitchFamily="34" charset="-122"/>
              </a:rPr>
              <a:t>而不用，无用的物料进不了库区、制造单位，不让物料呆在仓库中不用。</a:t>
            </a:r>
            <a:endParaRPr kumimoji="1" lang="en-US" altLang="zh-CN" sz="2000" b="1" dirty="0">
              <a:latin typeface="微软雅黑" pitchFamily="34" charset="-122"/>
              <a:ea typeface="微软雅黑" pitchFamily="34" charset="-122"/>
            </a:endParaRPr>
          </a:p>
          <a:p>
            <a:pPr marL="285744" indent="-285744">
              <a:lnSpc>
                <a:spcPct val="150000"/>
              </a:lnSpc>
              <a:spcBef>
                <a:spcPct val="30000"/>
              </a:spcBef>
              <a:buSzPct val="100000"/>
            </a:pPr>
            <a:r>
              <a:rPr kumimoji="1" lang="zh-CN" altLang="en-US" sz="2000" b="1" dirty="0">
                <a:solidFill>
                  <a:srgbClr val="FF0000"/>
                </a:solidFill>
                <a:latin typeface="微软雅黑" pitchFamily="34" charset="-122"/>
                <a:ea typeface="微软雅黑" pitchFamily="34" charset="-122"/>
              </a:rPr>
              <a:t>不囤料</a:t>
            </a:r>
            <a:r>
              <a:rPr kumimoji="1" lang="en-US" altLang="zh-CN" sz="2000" b="1" dirty="0">
                <a:solidFill>
                  <a:srgbClr val="FF0000"/>
                </a:solidFill>
                <a:latin typeface="微软雅黑" pitchFamily="34" charset="-122"/>
                <a:ea typeface="微软雅黑" pitchFamily="34" charset="-122"/>
              </a:rPr>
              <a:t>: </a:t>
            </a:r>
            <a:r>
              <a:rPr kumimoji="1" lang="zh-CN" altLang="en-US" sz="2000" b="1" dirty="0">
                <a:latin typeface="微软雅黑" pitchFamily="34" charset="-122"/>
                <a:ea typeface="微软雅黑" pitchFamily="34" charset="-122"/>
              </a:rPr>
              <a:t>进料适时，适量，不至于过时，过量的囤积</a:t>
            </a:r>
            <a:endParaRPr kumimoji="1" lang="en-US" altLang="zh-CN" sz="2000" b="1" dirty="0">
              <a:latin typeface="微软雅黑" pitchFamily="34" charset="-122"/>
              <a:ea typeface="微软雅黑" pitchFamily="34" charset="-122"/>
            </a:endParaRPr>
          </a:p>
          <a:p>
            <a:pPr marL="285744" indent="-285744">
              <a:lnSpc>
                <a:spcPct val="150000"/>
              </a:lnSpc>
              <a:spcBef>
                <a:spcPct val="30000"/>
              </a:spcBef>
              <a:buSzPct val="100000"/>
            </a:pPr>
            <a:endParaRPr kumimoji="1" lang="en-US" altLang="zh-CN" sz="2000" b="1" dirty="0">
              <a:latin typeface="微软雅黑" pitchFamily="34" charset="-122"/>
              <a:ea typeface="微软雅黑" pitchFamily="34" charset="-122"/>
            </a:endParaRPr>
          </a:p>
          <a:p>
            <a:pPr marL="285744" indent="-285744">
              <a:lnSpc>
                <a:spcPct val="150000"/>
              </a:lnSpc>
              <a:spcBef>
                <a:spcPct val="30000"/>
              </a:spcBef>
              <a:buSzPct val="100000"/>
            </a:pPr>
            <a:r>
              <a:rPr kumimoji="1" lang="zh-CN" altLang="en-US" sz="2000" b="1" dirty="0">
                <a:latin typeface="微软雅黑" pitchFamily="34" charset="-122"/>
                <a:ea typeface="微软雅黑" pitchFamily="34" charset="-122"/>
              </a:rPr>
              <a:t>断料</a:t>
            </a:r>
            <a:r>
              <a:rPr kumimoji="1" lang="en-US" altLang="zh-CN" sz="2000" b="1" dirty="0">
                <a:latin typeface="微软雅黑" pitchFamily="34" charset="-122"/>
                <a:ea typeface="微软雅黑" pitchFamily="34" charset="-122"/>
              </a:rPr>
              <a:t>: </a:t>
            </a:r>
            <a:r>
              <a:rPr kumimoji="1" lang="zh-CN" altLang="en-US" sz="2000" b="1" dirty="0">
                <a:latin typeface="微软雅黑" pitchFamily="34" charset="-122"/>
                <a:ea typeface="微软雅黑" pitchFamily="34" charset="-122"/>
              </a:rPr>
              <a:t>就可能待料，生产运作，计划，现场有可能出现混乱的局面。</a:t>
            </a:r>
            <a:endParaRPr kumimoji="1" lang="en-US" altLang="zh-CN" sz="2000" b="1" dirty="0">
              <a:latin typeface="微软雅黑" pitchFamily="34" charset="-122"/>
              <a:ea typeface="微软雅黑" pitchFamily="34" charset="-122"/>
            </a:endParaRPr>
          </a:p>
          <a:p>
            <a:pPr marL="285744" indent="-285744">
              <a:lnSpc>
                <a:spcPct val="150000"/>
              </a:lnSpc>
              <a:spcBef>
                <a:spcPct val="30000"/>
              </a:spcBef>
              <a:buSzPct val="100000"/>
            </a:pPr>
            <a:r>
              <a:rPr kumimoji="1" lang="zh-CN" altLang="en-US" sz="2000" b="1" dirty="0">
                <a:latin typeface="微软雅黑" pitchFamily="34" charset="-122"/>
                <a:ea typeface="微软雅黑" pitchFamily="34" charset="-122"/>
              </a:rPr>
              <a:t>呆料囤料</a:t>
            </a:r>
            <a:r>
              <a:rPr kumimoji="1" lang="en-US" altLang="zh-CN" sz="2000" b="1" dirty="0">
                <a:latin typeface="微软雅黑" pitchFamily="34" charset="-122"/>
                <a:ea typeface="微软雅黑" pitchFamily="34" charset="-122"/>
              </a:rPr>
              <a:t>: </a:t>
            </a:r>
            <a:r>
              <a:rPr kumimoji="1" lang="zh-CN" altLang="en-US" sz="2000" b="1" dirty="0">
                <a:latin typeface="微软雅黑" pitchFamily="34" charset="-122"/>
                <a:ea typeface="微软雅黑" pitchFamily="34" charset="-122"/>
              </a:rPr>
              <a:t>资金场地占用，成本上升，低效，浪费。</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linds(horizont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 calcmode="lin" valueType="num">
                                      <p:cBhvr additive="base">
                                        <p:cTn id="2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 calcmode="lin" valueType="num">
                                      <p:cBhvr additive="base">
                                        <p:cTn id="26"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p:cNvSpPr>
            <a:spLocks noGrp="1" noChangeArrowheads="1"/>
          </p:cNvSpPr>
          <p:nvPr>
            <p:ph idx="1"/>
          </p:nvPr>
        </p:nvSpPr>
        <p:spPr bwMode="auto">
          <a:xfrm>
            <a:off x="287462" y="1484784"/>
            <a:ext cx="8497641" cy="4752528"/>
          </a:xfrm>
          <a:noFill/>
          <a:ln>
            <a:miter lim="800000"/>
            <a:headEnd/>
            <a:tailEnd/>
          </a:ln>
        </p:spPr>
        <p:txBody>
          <a:bodyPr vert="horz" wrap="square" lIns="91440" tIns="45720" rIns="91440" bIns="45720" numCol="1" anchor="t" anchorCtr="0" compatLnSpc="1">
            <a:prstTxWarp prst="textNoShape">
              <a:avLst/>
            </a:prstTxWarp>
          </a:bodyPr>
          <a:lstStyle/>
          <a:p>
            <a:pPr>
              <a:lnSpc>
                <a:spcPct val="150000"/>
              </a:lnSpc>
              <a:buNone/>
            </a:pPr>
            <a:r>
              <a:rPr lang="zh-CN" altLang="en-US" sz="2400" dirty="0"/>
              <a:t>企业的现行的订货方式一般有</a:t>
            </a:r>
            <a:r>
              <a:rPr lang="en-US" altLang="zh-CN" sz="2400" dirty="0"/>
              <a:t>2</a:t>
            </a:r>
            <a:r>
              <a:rPr lang="zh-CN" altLang="en-US" sz="2400" dirty="0"/>
              <a:t>种：</a:t>
            </a:r>
            <a:endParaRPr lang="en-US" altLang="zh-CN" sz="2400" dirty="0"/>
          </a:p>
          <a:p>
            <a:pPr>
              <a:lnSpc>
                <a:spcPct val="150000"/>
              </a:lnSpc>
              <a:buFont typeface="Wingdings" panose="05000000000000000000" pitchFamily="2" charset="2"/>
              <a:buChar char="Ø"/>
            </a:pPr>
            <a:r>
              <a:rPr lang="zh-CN" altLang="en-US" sz="2400" dirty="0"/>
              <a:t>按照订单需求进行订货：（大多数企业采取这种模式）是指接到订单后，按照客户订单需求数量，考虑库存数量和在途数量后一次性生产采购订单，然后等待物料交货后逐一安排进行生产的方法。</a:t>
            </a:r>
            <a:endParaRPr lang="en-US" altLang="zh-CN" sz="2400" dirty="0"/>
          </a:p>
          <a:p>
            <a:pPr>
              <a:lnSpc>
                <a:spcPct val="150000"/>
              </a:lnSpc>
              <a:buFont typeface="Wingdings" panose="05000000000000000000" pitchFamily="2" charset="2"/>
              <a:buChar char="Ø"/>
            </a:pPr>
            <a:r>
              <a:rPr lang="zh-CN" altLang="en-US" sz="2400" dirty="0"/>
              <a:t>按照生产（交期）需求进行订货：是指根据生产（交期）的需求状况，考虑库存数量和在途数量，分期分批生成物料采购订单，供应商按交货期交货，及时安排生产并出货的方法。</a:t>
            </a:r>
            <a:endParaRPr lang="zh-CN" altLang="en-US" dirty="0"/>
          </a:p>
        </p:txBody>
      </p:sp>
      <p:sp>
        <p:nvSpPr>
          <p:cNvPr id="4" name="灯片编号占位符 5"/>
          <p:cNvSpPr>
            <a:spLocks noGrp="1"/>
          </p:cNvSpPr>
          <p:nvPr>
            <p:ph type="sldNum" sz="quarter" idx="4"/>
          </p:nvPr>
        </p:nvSpPr>
        <p:spPr/>
        <p:txBody>
          <a:bodyPr/>
          <a:lstStyle/>
          <a:p>
            <a:fld id="{3A99ABDF-0673-469B-A541-C1F89428C3D9}" type="slidenum">
              <a:rPr lang="en-US" altLang="zh-CN"/>
              <a:pPr/>
              <a:t>83</a:t>
            </a:fld>
            <a:endParaRPr lang="en-US"/>
          </a:p>
        </p:txBody>
      </p:sp>
      <p:sp>
        <p:nvSpPr>
          <p:cNvPr id="3" name="TextBox 2"/>
          <p:cNvSpPr txBox="1"/>
          <p:nvPr/>
        </p:nvSpPr>
        <p:spPr>
          <a:xfrm>
            <a:off x="2186922" y="376585"/>
            <a:ext cx="4698722" cy="584775"/>
          </a:xfrm>
          <a:prstGeom prst="rect">
            <a:avLst/>
          </a:prstGeom>
          <a:noFill/>
        </p:spPr>
        <p:txBody>
          <a:bodyPr wrap="none" rtlCol="0">
            <a:spAutoFit/>
          </a:bodyPr>
          <a:lstStyle/>
          <a:p>
            <a:r>
              <a:rPr lang="zh-CN" altLang="en-US" sz="3200" b="1" dirty="0">
                <a:solidFill>
                  <a:srgbClr val="FF0000"/>
                </a:solidFill>
                <a:latin typeface="微软雅黑" pitchFamily="34" charset="-122"/>
                <a:ea typeface="微软雅黑" pitchFamily="34" charset="-122"/>
              </a:rPr>
              <a:t>物料需求计划的计算案例</a:t>
            </a:r>
          </a:p>
        </p:txBody>
      </p:sp>
    </p:spTree>
    <p:extLst>
      <p:ext uri="{BB962C8B-B14F-4D97-AF65-F5344CB8AC3E}">
        <p14:creationId xmlns:p14="http://schemas.microsoft.com/office/powerpoint/2010/main" val="3135426108"/>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61045" y="1484784"/>
            <a:ext cx="8640960" cy="432048"/>
          </a:xfrm>
        </p:spPr>
        <p:txBody>
          <a:bodyPr/>
          <a:lstStyle/>
          <a:p>
            <a:pPr>
              <a:buFont typeface="Wingdings" panose="05000000000000000000" pitchFamily="2" charset="2"/>
              <a:buChar char="Ø"/>
            </a:pPr>
            <a:r>
              <a:rPr lang="zh-CN" altLang="en-US" sz="2400" dirty="0"/>
              <a:t>订货方式的对比</a:t>
            </a:r>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84</a:t>
            </a:fld>
            <a:endParaRPr lang="zh-CN" altLang="en-US" dirty="0"/>
          </a:p>
        </p:txBody>
      </p:sp>
      <p:graphicFrame>
        <p:nvGraphicFramePr>
          <p:cNvPr id="5" name="表格 4"/>
          <p:cNvGraphicFramePr>
            <a:graphicFrameLocks noGrp="1"/>
          </p:cNvGraphicFramePr>
          <p:nvPr/>
        </p:nvGraphicFramePr>
        <p:xfrm>
          <a:off x="467547" y="2060848"/>
          <a:ext cx="8136903" cy="3785560"/>
        </p:xfrm>
        <a:graphic>
          <a:graphicData uri="http://schemas.openxmlformats.org/drawingml/2006/table">
            <a:tbl>
              <a:tblPr firstRow="1" bandRow="1">
                <a:tableStyleId>{91EBBBCC-DAD2-459C-BE2E-F6DE35CF9A28}</a:tableStyleId>
              </a:tblPr>
              <a:tblGrid>
                <a:gridCol w="2088232"/>
                <a:gridCol w="2952328"/>
                <a:gridCol w="3096343"/>
              </a:tblGrid>
              <a:tr h="473195">
                <a:tc>
                  <a:txBody>
                    <a:bodyPr/>
                    <a:lstStyle/>
                    <a:p>
                      <a:pPr algn="ctr"/>
                      <a:r>
                        <a:rPr lang="zh-CN" altLang="en-US" sz="2000" dirty="0" smtClean="0">
                          <a:latin typeface="微软雅黑" pitchFamily="34" charset="-122"/>
                          <a:ea typeface="微软雅黑" pitchFamily="34" charset="-122"/>
                        </a:rPr>
                        <a:t>项目</a:t>
                      </a:r>
                      <a:endParaRPr lang="zh-CN" altLang="en-US" sz="20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000" dirty="0" smtClean="0">
                          <a:latin typeface="微软雅黑" pitchFamily="34" charset="-122"/>
                          <a:ea typeface="微软雅黑" pitchFamily="34" charset="-122"/>
                        </a:rPr>
                        <a:t>按订单需求订货</a:t>
                      </a:r>
                      <a:endParaRPr lang="zh-CN" altLang="en-US" sz="20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000" dirty="0" smtClean="0">
                          <a:latin typeface="微软雅黑" pitchFamily="34" charset="-122"/>
                          <a:ea typeface="微软雅黑" pitchFamily="34" charset="-122"/>
                        </a:rPr>
                        <a:t>按交期需求订货</a:t>
                      </a:r>
                      <a:endParaRPr lang="zh-CN" altLang="en-US" sz="20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3195">
                <a:tc>
                  <a:txBody>
                    <a:bodyPr/>
                    <a:lstStyle/>
                    <a:p>
                      <a:pPr algn="l"/>
                      <a:r>
                        <a:rPr lang="zh-CN" altLang="en-US" sz="2000" dirty="0" smtClean="0">
                          <a:latin typeface="微软雅黑" pitchFamily="34" charset="-122"/>
                          <a:ea typeface="微软雅黑" pitchFamily="34" charset="-122"/>
                        </a:rPr>
                        <a:t>订货批次</a:t>
                      </a:r>
                      <a:endParaRPr lang="zh-CN" altLang="en-US" sz="20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altLang="zh-CN" sz="2000" dirty="0" smtClean="0">
                          <a:latin typeface="微软雅黑" pitchFamily="34" charset="-122"/>
                          <a:ea typeface="微软雅黑" pitchFamily="34" charset="-122"/>
                        </a:rPr>
                        <a:t>1</a:t>
                      </a:r>
                      <a:r>
                        <a:rPr lang="zh-CN" altLang="en-US" sz="2000" dirty="0" smtClean="0">
                          <a:latin typeface="微软雅黑" pitchFamily="34" charset="-122"/>
                          <a:ea typeface="微软雅黑" pitchFamily="34" charset="-122"/>
                        </a:rPr>
                        <a:t>次</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订单，批次少</a:t>
                      </a:r>
                      <a:endParaRPr lang="zh-CN" altLang="en-US" sz="20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000" dirty="0" smtClean="0">
                          <a:latin typeface="微软雅黑" pitchFamily="34" charset="-122"/>
                          <a:ea typeface="微软雅黑" pitchFamily="34" charset="-122"/>
                        </a:rPr>
                        <a:t>若干次</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订单，批次多</a:t>
                      </a:r>
                      <a:endParaRPr lang="zh-CN" altLang="en-US" sz="20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3195">
                <a:tc>
                  <a:txBody>
                    <a:bodyPr/>
                    <a:lstStyle/>
                    <a:p>
                      <a:pPr algn="l"/>
                      <a:r>
                        <a:rPr lang="zh-CN" altLang="en-US" sz="2000" dirty="0" smtClean="0">
                          <a:latin typeface="微软雅黑" pitchFamily="34" charset="-122"/>
                          <a:ea typeface="微软雅黑" pitchFamily="34" charset="-122"/>
                        </a:rPr>
                        <a:t>订货数量</a:t>
                      </a:r>
                      <a:endParaRPr lang="zh-CN" altLang="en-US" sz="20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000" dirty="0" smtClean="0">
                          <a:latin typeface="微软雅黑" pitchFamily="34" charset="-122"/>
                          <a:ea typeface="微软雅黑" pitchFamily="34" charset="-122"/>
                        </a:rPr>
                        <a:t>数量多</a:t>
                      </a:r>
                      <a:endParaRPr lang="zh-CN" altLang="en-US" sz="20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000" dirty="0" smtClean="0">
                          <a:latin typeface="微软雅黑" pitchFamily="34" charset="-122"/>
                          <a:ea typeface="微软雅黑" pitchFamily="34" charset="-122"/>
                        </a:rPr>
                        <a:t>相对平均，数量少</a:t>
                      </a:r>
                      <a:endParaRPr lang="zh-CN" altLang="en-US" sz="20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3195">
                <a:tc>
                  <a:txBody>
                    <a:bodyPr/>
                    <a:lstStyle/>
                    <a:p>
                      <a:pPr algn="l"/>
                      <a:r>
                        <a:rPr lang="zh-CN" altLang="en-US" sz="2000" dirty="0" smtClean="0">
                          <a:latin typeface="微软雅黑" pitchFamily="34" charset="-122"/>
                          <a:ea typeface="微软雅黑" pitchFamily="34" charset="-122"/>
                        </a:rPr>
                        <a:t>占压资金</a:t>
                      </a:r>
                      <a:endParaRPr lang="zh-CN" altLang="en-US" sz="20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000" dirty="0" smtClean="0">
                          <a:latin typeface="微软雅黑" pitchFamily="34" charset="-122"/>
                          <a:ea typeface="微软雅黑" pitchFamily="34" charset="-122"/>
                        </a:rPr>
                        <a:t>相对多</a:t>
                      </a:r>
                      <a:endParaRPr lang="zh-CN" altLang="en-US" sz="20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000" dirty="0" smtClean="0">
                          <a:latin typeface="微软雅黑" pitchFamily="34" charset="-122"/>
                          <a:ea typeface="微软雅黑" pitchFamily="34" charset="-122"/>
                        </a:rPr>
                        <a:t>相对少</a:t>
                      </a:r>
                      <a:endParaRPr lang="zh-CN" altLang="en-US" sz="20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3195">
                <a:tc>
                  <a:txBody>
                    <a:bodyPr/>
                    <a:lstStyle/>
                    <a:p>
                      <a:pPr algn="l"/>
                      <a:r>
                        <a:rPr lang="zh-CN" altLang="en-US" sz="2000" dirty="0" smtClean="0">
                          <a:latin typeface="微软雅黑" pitchFamily="34" charset="-122"/>
                          <a:ea typeface="微软雅黑" pitchFamily="34" charset="-122"/>
                        </a:rPr>
                        <a:t>库存量</a:t>
                      </a:r>
                      <a:endParaRPr lang="zh-CN" altLang="en-US" sz="20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000" dirty="0" smtClean="0">
                          <a:latin typeface="微软雅黑" pitchFamily="34" charset="-122"/>
                          <a:ea typeface="微软雅黑" pitchFamily="34" charset="-122"/>
                        </a:rPr>
                        <a:t>相对大</a:t>
                      </a:r>
                      <a:endParaRPr lang="zh-CN" altLang="en-US" sz="20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000" dirty="0" smtClean="0">
                          <a:latin typeface="微软雅黑" pitchFamily="34" charset="-122"/>
                          <a:ea typeface="微软雅黑" pitchFamily="34" charset="-122"/>
                        </a:rPr>
                        <a:t>相对小</a:t>
                      </a:r>
                      <a:endParaRPr lang="zh-CN" altLang="en-US" sz="20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3195">
                <a:tc>
                  <a:txBody>
                    <a:bodyPr/>
                    <a:lstStyle/>
                    <a:p>
                      <a:pPr algn="l"/>
                      <a:r>
                        <a:rPr lang="zh-CN" altLang="en-US" sz="2000" dirty="0" smtClean="0">
                          <a:latin typeface="微软雅黑" pitchFamily="34" charset="-122"/>
                          <a:ea typeface="微软雅黑" pitchFamily="34" charset="-122"/>
                        </a:rPr>
                        <a:t>缺货影响</a:t>
                      </a:r>
                      <a:endParaRPr lang="zh-CN" altLang="en-US" sz="20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000" dirty="0" smtClean="0">
                          <a:latin typeface="微软雅黑" pitchFamily="34" charset="-122"/>
                          <a:ea typeface="微软雅黑" pitchFamily="34" charset="-122"/>
                        </a:rPr>
                        <a:t>相对小</a:t>
                      </a:r>
                      <a:endParaRPr lang="zh-CN" altLang="en-US" sz="20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000" dirty="0" smtClean="0">
                          <a:latin typeface="微软雅黑" pitchFamily="34" charset="-122"/>
                          <a:ea typeface="微软雅黑" pitchFamily="34" charset="-122"/>
                        </a:rPr>
                        <a:t>相对大</a:t>
                      </a:r>
                      <a:endParaRPr lang="zh-CN" altLang="en-US" sz="20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3195">
                <a:tc>
                  <a:txBody>
                    <a:bodyPr/>
                    <a:lstStyle/>
                    <a:p>
                      <a:pPr algn="l"/>
                      <a:r>
                        <a:rPr lang="zh-CN" altLang="en-US" sz="2000" dirty="0" smtClean="0">
                          <a:latin typeface="微软雅黑" pitchFamily="34" charset="-122"/>
                          <a:ea typeface="微软雅黑" pitchFamily="34" charset="-122"/>
                        </a:rPr>
                        <a:t>操作难度</a:t>
                      </a:r>
                      <a:endParaRPr lang="zh-CN" altLang="en-US" sz="20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000" dirty="0" smtClean="0">
                          <a:latin typeface="微软雅黑" pitchFamily="34" charset="-122"/>
                          <a:ea typeface="微软雅黑" pitchFamily="34" charset="-122"/>
                        </a:rPr>
                        <a:t>简单</a:t>
                      </a:r>
                      <a:endParaRPr lang="zh-CN" altLang="en-US" sz="20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000" dirty="0" smtClean="0">
                          <a:latin typeface="微软雅黑" pitchFamily="34" charset="-122"/>
                          <a:ea typeface="微软雅黑" pitchFamily="34" charset="-122"/>
                        </a:rPr>
                        <a:t>一般</a:t>
                      </a:r>
                      <a:endParaRPr lang="zh-CN" altLang="en-US" sz="20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3195">
                <a:tc>
                  <a:txBody>
                    <a:bodyPr/>
                    <a:lstStyle/>
                    <a:p>
                      <a:pPr algn="l"/>
                      <a:r>
                        <a:rPr lang="zh-CN" altLang="en-US" sz="2000" dirty="0" smtClean="0">
                          <a:latin typeface="微软雅黑" pitchFamily="34" charset="-122"/>
                          <a:ea typeface="微软雅黑" pitchFamily="34" charset="-122"/>
                        </a:rPr>
                        <a:t>管理难度</a:t>
                      </a:r>
                      <a:endParaRPr lang="zh-CN" altLang="en-US" sz="20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000" dirty="0" smtClean="0">
                          <a:latin typeface="微软雅黑" pitchFamily="34" charset="-122"/>
                          <a:ea typeface="微软雅黑" pitchFamily="34" charset="-122"/>
                        </a:rPr>
                        <a:t>复杂</a:t>
                      </a:r>
                      <a:endParaRPr lang="zh-CN" altLang="en-US" sz="20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000" dirty="0" smtClean="0">
                          <a:latin typeface="微软雅黑" pitchFamily="34" charset="-122"/>
                          <a:ea typeface="微软雅黑" pitchFamily="34" charset="-122"/>
                        </a:rPr>
                        <a:t>简单</a:t>
                      </a:r>
                      <a:endParaRPr lang="zh-CN" altLang="en-US" sz="20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extBox 5"/>
          <p:cNvSpPr txBox="1"/>
          <p:nvPr/>
        </p:nvSpPr>
        <p:spPr>
          <a:xfrm>
            <a:off x="2123728" y="404664"/>
            <a:ext cx="4698722" cy="584775"/>
          </a:xfrm>
          <a:prstGeom prst="rect">
            <a:avLst/>
          </a:prstGeom>
          <a:noFill/>
        </p:spPr>
        <p:txBody>
          <a:bodyPr wrap="none" rtlCol="0">
            <a:spAutoFit/>
          </a:bodyPr>
          <a:lstStyle/>
          <a:p>
            <a:r>
              <a:rPr lang="zh-CN" altLang="en-US" sz="3200" b="1" dirty="0">
                <a:solidFill>
                  <a:srgbClr val="FF0000"/>
                </a:solidFill>
                <a:latin typeface="微软雅黑" pitchFamily="34" charset="-122"/>
                <a:ea typeface="微软雅黑" pitchFamily="34" charset="-122"/>
              </a:rPr>
              <a:t>物料需求计划的计算案例</a:t>
            </a:r>
          </a:p>
        </p:txBody>
      </p:sp>
    </p:spTree>
    <p:extLst>
      <p:ext uri="{BB962C8B-B14F-4D97-AF65-F5344CB8AC3E}">
        <p14:creationId xmlns:p14="http://schemas.microsoft.com/office/powerpoint/2010/main" val="3097711620"/>
      </p:ext>
    </p:extLst>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a:xfrm>
            <a:off x="466725" y="332656"/>
            <a:ext cx="8232531" cy="576064"/>
          </a:xfrm>
        </p:spPr>
        <p:txBody>
          <a:bodyPr/>
          <a:lstStyle/>
          <a:p>
            <a:pPr algn="ctr"/>
            <a:r>
              <a:rPr lang="zh-CN" altLang="en-US" sz="3200" b="1" dirty="0" smtClean="0">
                <a:solidFill>
                  <a:srgbClr val="FF0000"/>
                </a:solidFill>
              </a:rPr>
              <a:t>在生产过程中的物料问题</a:t>
            </a:r>
            <a:endParaRPr lang="zh-CN" altLang="en-US" sz="3200" b="1" dirty="0">
              <a:solidFill>
                <a:srgbClr val="FF0000"/>
              </a:solidFill>
            </a:endParaRPr>
          </a:p>
        </p:txBody>
      </p:sp>
      <p:sp>
        <p:nvSpPr>
          <p:cNvPr id="534531"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a:lnSpc>
                <a:spcPct val="150000"/>
              </a:lnSpc>
              <a:buNone/>
            </a:pPr>
            <a:r>
              <a:rPr lang="zh-CN" altLang="en-US" sz="2400" dirty="0"/>
              <a:t>在实际的生产活动中，在生产的进行过程中，在管理工作中存在着诸多问题，这包括：</a:t>
            </a:r>
          </a:p>
          <a:p>
            <a:pPr>
              <a:lnSpc>
                <a:spcPct val="150000"/>
              </a:lnSpc>
              <a:buNone/>
            </a:pPr>
            <a:r>
              <a:rPr lang="zh-CN" altLang="en-US" sz="2400" dirty="0"/>
              <a:t>（</a:t>
            </a:r>
            <a:r>
              <a:rPr lang="en-US" altLang="zh-CN" sz="2400" dirty="0"/>
              <a:t>1</a:t>
            </a:r>
            <a:r>
              <a:rPr lang="zh-CN" altLang="en-US" sz="2400" dirty="0"/>
              <a:t>）物料来不了，生产停产</a:t>
            </a:r>
          </a:p>
          <a:p>
            <a:pPr>
              <a:lnSpc>
                <a:spcPct val="150000"/>
              </a:lnSpc>
              <a:buNone/>
            </a:pPr>
            <a:r>
              <a:rPr lang="zh-CN" altLang="en-US" sz="2400" dirty="0"/>
              <a:t>（</a:t>
            </a:r>
            <a:r>
              <a:rPr lang="en-US" altLang="zh-CN" sz="2400" dirty="0"/>
              <a:t>2</a:t>
            </a:r>
            <a:r>
              <a:rPr lang="zh-CN" altLang="en-US" sz="2400" dirty="0"/>
              <a:t>）物料质量有问题，不能使用，生产停产</a:t>
            </a:r>
          </a:p>
          <a:p>
            <a:pPr>
              <a:lnSpc>
                <a:spcPct val="150000"/>
              </a:lnSpc>
              <a:buNone/>
            </a:pPr>
            <a:r>
              <a:rPr lang="zh-CN" altLang="en-US" sz="2400" dirty="0"/>
              <a:t>（</a:t>
            </a:r>
            <a:r>
              <a:rPr lang="en-US" altLang="zh-CN" sz="2400" dirty="0"/>
              <a:t>3</a:t>
            </a:r>
            <a:r>
              <a:rPr lang="zh-CN" altLang="en-US" sz="2400" dirty="0"/>
              <a:t>）物料刚到，还要进行验收，需要时间，生产停产</a:t>
            </a:r>
          </a:p>
          <a:p>
            <a:pPr>
              <a:lnSpc>
                <a:spcPct val="150000"/>
              </a:lnSpc>
              <a:buNone/>
            </a:pPr>
            <a:r>
              <a:rPr lang="zh-CN" altLang="en-US" sz="2400" dirty="0"/>
              <a:t>（</a:t>
            </a:r>
            <a:r>
              <a:rPr lang="en-US" altLang="zh-CN" sz="2400" dirty="0"/>
              <a:t>4</a:t>
            </a:r>
            <a:r>
              <a:rPr lang="zh-CN" altLang="en-US" sz="2400" dirty="0"/>
              <a:t>）物料来料数量不足，经常要调整生产顺序和进度</a:t>
            </a:r>
          </a:p>
          <a:p>
            <a:pPr>
              <a:lnSpc>
                <a:spcPct val="150000"/>
              </a:lnSpc>
              <a:buNone/>
            </a:pPr>
            <a:r>
              <a:rPr lang="zh-CN" altLang="en-US" sz="2400" dirty="0"/>
              <a:t>处理好了上述四类问题，才能保证物料管理工作正常进行，保证生产不断料、不欠料，能够顺利进行。</a:t>
            </a:r>
          </a:p>
        </p:txBody>
      </p:sp>
      <p:sp>
        <p:nvSpPr>
          <p:cNvPr id="4" name="灯片编号占位符 5"/>
          <p:cNvSpPr>
            <a:spLocks noGrp="1"/>
          </p:cNvSpPr>
          <p:nvPr>
            <p:ph type="sldNum" sz="quarter" idx="4"/>
          </p:nvPr>
        </p:nvSpPr>
        <p:spPr/>
        <p:txBody>
          <a:bodyPr/>
          <a:lstStyle/>
          <a:p>
            <a:fld id="{3A99ABDF-0673-469B-A541-C1F89428C3D9}" type="slidenum">
              <a:rPr lang="en-US" altLang="zh-CN"/>
              <a:pPr/>
              <a:t>85</a:t>
            </a:fld>
            <a:endParaRPr lang="en-US"/>
          </a:p>
        </p:txBody>
      </p:sp>
    </p:spTree>
    <p:extLst>
      <p:ext uri="{BB962C8B-B14F-4D97-AF65-F5344CB8AC3E}">
        <p14:creationId xmlns:p14="http://schemas.microsoft.com/office/powerpoint/2010/main" val="994280979"/>
      </p:ext>
    </p:extLst>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467547" y="1340768"/>
          <a:ext cx="8136903" cy="4824536"/>
        </p:xfrm>
        <a:graphic>
          <a:graphicData uri="http://schemas.openxmlformats.org/drawingml/2006/table">
            <a:tbl>
              <a:tblPr firstRow="1" bandRow="1">
                <a:tableStyleId>{91EBBBCC-DAD2-459C-BE2E-F6DE35CF9A28}</a:tableStyleId>
              </a:tblPr>
              <a:tblGrid>
                <a:gridCol w="2712301"/>
                <a:gridCol w="2712301"/>
                <a:gridCol w="2712301"/>
              </a:tblGrid>
              <a:tr h="555316">
                <a:tc>
                  <a:txBody>
                    <a:bodyPr/>
                    <a:lstStyle/>
                    <a:p>
                      <a:pPr algn="ctr"/>
                      <a:r>
                        <a:rPr lang="zh-CN" altLang="en-US" sz="2400" dirty="0" smtClean="0">
                          <a:latin typeface="微软雅黑" pitchFamily="34" charset="-122"/>
                          <a:ea typeface="微软雅黑" pitchFamily="34" charset="-122"/>
                        </a:rPr>
                        <a:t>采购模式</a:t>
                      </a:r>
                      <a:endParaRPr lang="zh-CN" altLang="en-US" sz="24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400" dirty="0" smtClean="0">
                          <a:latin typeface="微软雅黑" pitchFamily="34" charset="-122"/>
                          <a:ea typeface="微软雅黑" pitchFamily="34" charset="-122"/>
                        </a:rPr>
                        <a:t>操作难度</a:t>
                      </a:r>
                      <a:endParaRPr lang="zh-CN" altLang="en-US" sz="24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400" dirty="0" smtClean="0">
                          <a:latin typeface="微软雅黑" pitchFamily="34" charset="-122"/>
                          <a:ea typeface="微软雅黑" pitchFamily="34" charset="-122"/>
                        </a:rPr>
                        <a:t>供应商配合度</a:t>
                      </a:r>
                      <a:endParaRPr lang="zh-CN" altLang="en-US" sz="24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64964">
                <a:tc>
                  <a:txBody>
                    <a:bodyPr/>
                    <a:lstStyle/>
                    <a:p>
                      <a:endParaRPr lang="zh-CN"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2088">
                <a:tc>
                  <a:txBody>
                    <a:bodyPr/>
                    <a:lstStyle/>
                    <a:p>
                      <a:endParaRPr lang="zh-CN" alt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2088">
                <a:tc>
                  <a:txBody>
                    <a:bodyPr/>
                    <a:lstStyle/>
                    <a:p>
                      <a:endParaRPr lang="zh-CN" alt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0080">
                <a:tc>
                  <a:txBody>
                    <a:bodyPr/>
                    <a:lstStyle/>
                    <a:p>
                      <a:endParaRPr lang="zh-CN" alt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灯片编号占位符 1"/>
          <p:cNvSpPr>
            <a:spLocks noGrp="1"/>
          </p:cNvSpPr>
          <p:nvPr>
            <p:ph type="sldNum" sz="quarter" idx="4"/>
          </p:nvPr>
        </p:nvSpPr>
        <p:spPr/>
        <p:txBody>
          <a:bodyPr/>
          <a:lstStyle/>
          <a:p>
            <a:fld id="{8BA16DCC-C50E-4AD5-94C9-747C0058B3E1}" type="slidenum">
              <a:rPr lang="zh-CN" altLang="en-US" smtClean="0"/>
              <a:pPr/>
              <a:t>86</a:t>
            </a:fld>
            <a:endParaRPr lang="zh-CN" altLang="en-US" dirty="0"/>
          </a:p>
        </p:txBody>
      </p:sp>
      <p:sp>
        <p:nvSpPr>
          <p:cNvPr id="3" name="TextBox 2"/>
          <p:cNvSpPr txBox="1"/>
          <p:nvPr/>
        </p:nvSpPr>
        <p:spPr>
          <a:xfrm>
            <a:off x="2771800" y="372144"/>
            <a:ext cx="3877985" cy="584775"/>
          </a:xfrm>
          <a:prstGeom prst="rect">
            <a:avLst/>
          </a:prstGeom>
          <a:noFill/>
        </p:spPr>
        <p:txBody>
          <a:bodyPr wrap="none" rtlCol="0">
            <a:spAutoFit/>
          </a:bodyPr>
          <a:lstStyle/>
          <a:p>
            <a:r>
              <a:rPr lang="zh-CN" altLang="en-US" sz="3200" b="1" dirty="0">
                <a:solidFill>
                  <a:srgbClr val="FF0000"/>
                </a:solidFill>
                <a:latin typeface="微软雅黑" pitchFamily="34" charset="-122"/>
                <a:ea typeface="微软雅黑" pitchFamily="34" charset="-122"/>
              </a:rPr>
              <a:t>物料管理的采购模式</a:t>
            </a:r>
          </a:p>
        </p:txBody>
      </p:sp>
      <p:sp>
        <p:nvSpPr>
          <p:cNvPr id="4" name="TextBox 3"/>
          <p:cNvSpPr txBox="1"/>
          <p:nvPr/>
        </p:nvSpPr>
        <p:spPr>
          <a:xfrm>
            <a:off x="619741" y="1700811"/>
            <a:ext cx="2440092" cy="4431983"/>
          </a:xfrm>
          <a:prstGeom prst="rect">
            <a:avLst/>
          </a:prstGeom>
          <a:noFill/>
        </p:spPr>
        <p:txBody>
          <a:bodyPr wrap="none" rtlCol="0">
            <a:spAutoFit/>
          </a:bodyPr>
          <a:lstStyle/>
          <a:p>
            <a:pPr>
              <a:lnSpc>
                <a:spcPct val="200000"/>
              </a:lnSpc>
            </a:pPr>
            <a:r>
              <a:rPr lang="zh-CN" altLang="en-US" sz="2400" b="1" dirty="0">
                <a:solidFill>
                  <a:srgbClr val="3333CC"/>
                </a:solidFill>
                <a:latin typeface="微软雅黑" pitchFamily="34" charset="-122"/>
                <a:ea typeface="微软雅黑" pitchFamily="34" charset="-122"/>
              </a:rPr>
              <a:t>批量订货模式</a:t>
            </a:r>
            <a:endParaRPr lang="en-US" altLang="zh-CN" sz="2400" b="1" dirty="0">
              <a:solidFill>
                <a:srgbClr val="3333CC"/>
              </a:solidFill>
              <a:latin typeface="微软雅黑" pitchFamily="34" charset="-122"/>
              <a:ea typeface="微软雅黑" pitchFamily="34" charset="-122"/>
            </a:endParaRPr>
          </a:p>
          <a:p>
            <a:pPr>
              <a:lnSpc>
                <a:spcPct val="150000"/>
              </a:lnSpc>
              <a:buFont typeface="Wingdings" pitchFamily="2" charset="2"/>
              <a:buChar char="Ø"/>
            </a:pPr>
            <a:r>
              <a:rPr lang="zh-CN" altLang="en-US" sz="2000" b="1" dirty="0">
                <a:latin typeface="微软雅黑" pitchFamily="34" charset="-122"/>
                <a:ea typeface="微软雅黑" pitchFamily="34" charset="-122"/>
              </a:rPr>
              <a:t>双箱法（双杯法）</a:t>
            </a:r>
            <a:endParaRPr lang="en-US" altLang="zh-CN" sz="2000" b="1" dirty="0">
              <a:latin typeface="微软雅黑" pitchFamily="34" charset="-122"/>
              <a:ea typeface="微软雅黑" pitchFamily="34" charset="-122"/>
            </a:endParaRPr>
          </a:p>
          <a:p>
            <a:pPr>
              <a:lnSpc>
                <a:spcPct val="150000"/>
              </a:lnSpc>
              <a:buFont typeface="Wingdings" pitchFamily="2" charset="2"/>
              <a:buChar char="Ø"/>
            </a:pPr>
            <a:r>
              <a:rPr lang="zh-CN" altLang="en-US" sz="2000" b="1" dirty="0">
                <a:latin typeface="微软雅黑" pitchFamily="34" charset="-122"/>
                <a:ea typeface="微软雅黑" pitchFamily="34" charset="-122"/>
              </a:rPr>
              <a:t>三架法</a:t>
            </a:r>
            <a:endParaRPr lang="en-US" altLang="zh-CN" sz="2000" b="1" dirty="0">
              <a:latin typeface="微软雅黑" pitchFamily="34" charset="-122"/>
              <a:ea typeface="微软雅黑" pitchFamily="34" charset="-122"/>
            </a:endParaRPr>
          </a:p>
          <a:p>
            <a:pPr>
              <a:lnSpc>
                <a:spcPct val="150000"/>
              </a:lnSpc>
              <a:buFont typeface="Wingdings" pitchFamily="2" charset="2"/>
              <a:buChar char="Ø"/>
            </a:pPr>
            <a:r>
              <a:rPr lang="zh-CN" altLang="en-US" sz="2000" b="1" dirty="0">
                <a:latin typeface="微软雅黑" pitchFamily="34" charset="-122"/>
                <a:ea typeface="微软雅黑" pitchFamily="34" charset="-122"/>
              </a:rPr>
              <a:t>整体法</a:t>
            </a:r>
            <a:endParaRPr lang="en-US" altLang="zh-CN" sz="2000" b="1" dirty="0">
              <a:latin typeface="微软雅黑" pitchFamily="34" charset="-122"/>
              <a:ea typeface="微软雅黑" pitchFamily="34" charset="-122"/>
            </a:endParaRPr>
          </a:p>
          <a:p>
            <a:pPr>
              <a:lnSpc>
                <a:spcPct val="200000"/>
              </a:lnSpc>
            </a:pPr>
            <a:r>
              <a:rPr lang="en-US" altLang="zh-CN" sz="2400" b="1" dirty="0">
                <a:solidFill>
                  <a:srgbClr val="3333CC"/>
                </a:solidFill>
                <a:latin typeface="微软雅黑" pitchFamily="34" charset="-122"/>
                <a:ea typeface="微软雅黑" pitchFamily="34" charset="-122"/>
              </a:rPr>
              <a:t>MRP</a:t>
            </a:r>
            <a:r>
              <a:rPr lang="zh-CN" altLang="en-US" sz="2400" b="1" dirty="0">
                <a:solidFill>
                  <a:srgbClr val="3333CC"/>
                </a:solidFill>
                <a:latin typeface="微软雅黑" pitchFamily="34" charset="-122"/>
                <a:ea typeface="微软雅黑" pitchFamily="34" charset="-122"/>
              </a:rPr>
              <a:t>订货模式</a:t>
            </a:r>
            <a:endParaRPr lang="en-US" altLang="zh-CN" sz="2400" b="1" dirty="0">
              <a:solidFill>
                <a:srgbClr val="3333CC"/>
              </a:solidFill>
              <a:latin typeface="微软雅黑" pitchFamily="34" charset="-122"/>
              <a:ea typeface="微软雅黑" pitchFamily="34" charset="-122"/>
            </a:endParaRPr>
          </a:p>
          <a:p>
            <a:pPr>
              <a:lnSpc>
                <a:spcPct val="200000"/>
              </a:lnSpc>
            </a:pPr>
            <a:r>
              <a:rPr lang="en-US" altLang="zh-CN" sz="2400" b="1" dirty="0">
                <a:solidFill>
                  <a:srgbClr val="3333CC"/>
                </a:solidFill>
                <a:latin typeface="微软雅黑" pitchFamily="34" charset="-122"/>
                <a:ea typeface="微软雅黑" pitchFamily="34" charset="-122"/>
              </a:rPr>
              <a:t>JIT</a:t>
            </a:r>
            <a:r>
              <a:rPr lang="zh-CN" altLang="en-US" sz="2400" b="1" dirty="0">
                <a:solidFill>
                  <a:srgbClr val="3333CC"/>
                </a:solidFill>
                <a:latin typeface="微软雅黑" pitchFamily="34" charset="-122"/>
                <a:ea typeface="微软雅黑" pitchFamily="34" charset="-122"/>
              </a:rPr>
              <a:t>订货模式</a:t>
            </a:r>
            <a:endParaRPr lang="en-US" altLang="zh-CN" sz="2400" b="1" dirty="0">
              <a:solidFill>
                <a:srgbClr val="3333CC"/>
              </a:solidFill>
              <a:latin typeface="微软雅黑" pitchFamily="34" charset="-122"/>
              <a:ea typeface="微软雅黑" pitchFamily="34" charset="-122"/>
            </a:endParaRPr>
          </a:p>
          <a:p>
            <a:pPr>
              <a:lnSpc>
                <a:spcPct val="200000"/>
              </a:lnSpc>
            </a:pPr>
            <a:r>
              <a:rPr lang="en-US" altLang="zh-CN" sz="2400" b="1" dirty="0">
                <a:solidFill>
                  <a:srgbClr val="3333CC"/>
                </a:solidFill>
                <a:latin typeface="微软雅黑" pitchFamily="34" charset="-122"/>
                <a:ea typeface="微软雅黑" pitchFamily="34" charset="-122"/>
              </a:rPr>
              <a:t>VMI</a:t>
            </a:r>
            <a:r>
              <a:rPr lang="zh-CN" altLang="en-US" sz="2400" b="1" dirty="0">
                <a:solidFill>
                  <a:srgbClr val="3333CC"/>
                </a:solidFill>
                <a:latin typeface="微软雅黑" pitchFamily="34" charset="-122"/>
                <a:ea typeface="微软雅黑" pitchFamily="34" charset="-122"/>
              </a:rPr>
              <a:t>订货模式</a:t>
            </a:r>
            <a:endParaRPr lang="zh-CN" altLang="en-US" sz="2400" b="1" dirty="0">
              <a:latin typeface="微软雅黑" pitchFamily="34" charset="-122"/>
              <a:ea typeface="微软雅黑" pitchFamily="34" charset="-122"/>
            </a:endParaRPr>
          </a:p>
        </p:txBody>
      </p:sp>
      <p:sp>
        <p:nvSpPr>
          <p:cNvPr id="6" name="TextBox 5"/>
          <p:cNvSpPr txBox="1"/>
          <p:nvPr/>
        </p:nvSpPr>
        <p:spPr>
          <a:xfrm>
            <a:off x="3275856" y="1988841"/>
            <a:ext cx="2448272" cy="1754326"/>
          </a:xfrm>
          <a:prstGeom prst="rect">
            <a:avLst/>
          </a:prstGeom>
          <a:noFill/>
        </p:spPr>
        <p:txBody>
          <a:bodyPr wrap="square" rtlCol="0">
            <a:spAutoFit/>
          </a:bodyPr>
          <a:lstStyle/>
          <a:p>
            <a:pPr>
              <a:lnSpc>
                <a:spcPct val="150000"/>
              </a:lnSpc>
              <a:buFont typeface="Wingdings" pitchFamily="2" charset="2"/>
              <a:buChar char="Ø"/>
            </a:pPr>
            <a:r>
              <a:rPr lang="zh-CN" altLang="en-US" dirty="0">
                <a:latin typeface="微软雅黑" pitchFamily="34" charset="-122"/>
                <a:ea typeface="微软雅黑" pitchFamily="34" charset="-122"/>
              </a:rPr>
              <a:t> 操作难度低，采购方便，容易处理</a:t>
            </a:r>
            <a:endParaRPr lang="en-US" altLang="zh-CN" dirty="0">
              <a:latin typeface="微软雅黑" pitchFamily="34" charset="-122"/>
              <a:ea typeface="微软雅黑" pitchFamily="34" charset="-122"/>
            </a:endParaRPr>
          </a:p>
          <a:p>
            <a:pPr>
              <a:lnSpc>
                <a:spcPct val="150000"/>
              </a:lnSpc>
              <a:buFont typeface="Wingdings" pitchFamily="2" charset="2"/>
              <a:buChar char="Ø"/>
            </a:pPr>
            <a:r>
              <a:rPr lang="zh-CN" altLang="en-US" dirty="0">
                <a:solidFill>
                  <a:srgbClr val="FF0000"/>
                </a:solidFill>
                <a:latin typeface="微软雅黑" pitchFamily="34" charset="-122"/>
                <a:ea typeface="微软雅黑" pitchFamily="34" charset="-122"/>
              </a:rPr>
              <a:t> 库存量固定</a:t>
            </a:r>
            <a:r>
              <a:rPr lang="zh-CN" altLang="en-US" dirty="0">
                <a:latin typeface="微软雅黑" pitchFamily="34" charset="-122"/>
                <a:ea typeface="微软雅黑" pitchFamily="34" charset="-122"/>
              </a:rPr>
              <a:t>，在最大和最小值之间浮动</a:t>
            </a:r>
            <a:endParaRPr lang="en-US" altLang="zh-CN" dirty="0">
              <a:latin typeface="微软雅黑" pitchFamily="34" charset="-122"/>
              <a:ea typeface="微软雅黑" pitchFamily="34" charset="-122"/>
            </a:endParaRPr>
          </a:p>
        </p:txBody>
      </p:sp>
      <p:sp>
        <p:nvSpPr>
          <p:cNvPr id="7" name="TextBox 6"/>
          <p:cNvSpPr txBox="1"/>
          <p:nvPr/>
        </p:nvSpPr>
        <p:spPr>
          <a:xfrm>
            <a:off x="6012160" y="1988841"/>
            <a:ext cx="2448272" cy="1754326"/>
          </a:xfrm>
          <a:prstGeom prst="rect">
            <a:avLst/>
          </a:prstGeom>
          <a:noFill/>
        </p:spPr>
        <p:txBody>
          <a:bodyPr wrap="square" rtlCol="0">
            <a:spAutoFit/>
          </a:bodyPr>
          <a:lstStyle/>
          <a:p>
            <a:pPr>
              <a:lnSpc>
                <a:spcPct val="150000"/>
              </a:lnSpc>
              <a:buFont typeface="Wingdings" pitchFamily="2" charset="2"/>
              <a:buChar char="Ø"/>
            </a:pPr>
            <a:r>
              <a:rPr lang="zh-CN" altLang="en-US" dirty="0">
                <a:latin typeface="微软雅黑" pitchFamily="34" charset="-122"/>
                <a:ea typeface="微软雅黑" pitchFamily="34" charset="-122"/>
              </a:rPr>
              <a:t>供应商接到订单后备货并交付，属于被动接单生产</a:t>
            </a:r>
            <a:endParaRPr lang="en-US" altLang="zh-CN" dirty="0">
              <a:latin typeface="微软雅黑" pitchFamily="34" charset="-122"/>
              <a:ea typeface="微软雅黑" pitchFamily="34" charset="-122"/>
            </a:endParaRPr>
          </a:p>
          <a:p>
            <a:pPr>
              <a:lnSpc>
                <a:spcPct val="150000"/>
              </a:lnSpc>
              <a:buFont typeface="Wingdings" pitchFamily="2" charset="2"/>
              <a:buChar char="Ø"/>
            </a:pPr>
            <a:r>
              <a:rPr lang="zh-CN" altLang="en-US" dirty="0">
                <a:latin typeface="微软雅黑" pitchFamily="34" charset="-122"/>
                <a:ea typeface="微软雅黑" pitchFamily="34" charset="-122"/>
              </a:rPr>
              <a:t>几乎</a:t>
            </a:r>
            <a:r>
              <a:rPr lang="zh-CN" altLang="en-US" dirty="0">
                <a:solidFill>
                  <a:srgbClr val="FF0000"/>
                </a:solidFill>
                <a:latin typeface="微软雅黑" pitchFamily="34" charset="-122"/>
                <a:ea typeface="微软雅黑" pitchFamily="34" charset="-122"/>
              </a:rPr>
              <a:t>没有配合</a:t>
            </a:r>
          </a:p>
        </p:txBody>
      </p:sp>
      <p:sp>
        <p:nvSpPr>
          <p:cNvPr id="8" name="TextBox 7"/>
          <p:cNvSpPr txBox="1"/>
          <p:nvPr/>
        </p:nvSpPr>
        <p:spPr>
          <a:xfrm>
            <a:off x="3275858" y="3802104"/>
            <a:ext cx="1983235" cy="923330"/>
          </a:xfrm>
          <a:prstGeom prst="rect">
            <a:avLst/>
          </a:prstGeom>
          <a:noFill/>
        </p:spPr>
        <p:txBody>
          <a:bodyPr wrap="square" rtlCol="0">
            <a:spAutoFit/>
          </a:bodyPr>
          <a:lstStyle/>
          <a:p>
            <a:pPr>
              <a:lnSpc>
                <a:spcPct val="150000"/>
              </a:lnSpc>
              <a:buFont typeface="Wingdings" pitchFamily="2" charset="2"/>
              <a:buChar char="Ø"/>
            </a:pPr>
            <a:r>
              <a:rPr lang="zh-CN" altLang="en-US" dirty="0">
                <a:latin typeface="微软雅黑" pitchFamily="34" charset="-122"/>
                <a:ea typeface="微软雅黑" pitchFamily="34" charset="-122"/>
              </a:rPr>
              <a:t>操作有一定难度</a:t>
            </a:r>
            <a:endParaRPr lang="en-US" altLang="zh-CN" dirty="0">
              <a:latin typeface="微软雅黑" pitchFamily="34" charset="-122"/>
              <a:ea typeface="微软雅黑" pitchFamily="34" charset="-122"/>
            </a:endParaRPr>
          </a:p>
          <a:p>
            <a:pPr>
              <a:lnSpc>
                <a:spcPct val="150000"/>
              </a:lnSpc>
              <a:buFont typeface="Wingdings" pitchFamily="2" charset="2"/>
              <a:buChar char="Ø"/>
            </a:pPr>
            <a:r>
              <a:rPr lang="zh-CN" altLang="en-US" dirty="0">
                <a:latin typeface="微软雅黑" pitchFamily="34" charset="-122"/>
                <a:ea typeface="微软雅黑" pitchFamily="34" charset="-122"/>
              </a:rPr>
              <a:t>对</a:t>
            </a:r>
            <a:r>
              <a:rPr lang="zh-CN" altLang="en-US" dirty="0">
                <a:solidFill>
                  <a:srgbClr val="FF0000"/>
                </a:solidFill>
                <a:latin typeface="微软雅黑" pitchFamily="34" charset="-122"/>
                <a:ea typeface="微软雅黑" pitchFamily="34" charset="-122"/>
              </a:rPr>
              <a:t>库存量要控制</a:t>
            </a:r>
          </a:p>
        </p:txBody>
      </p:sp>
      <p:sp>
        <p:nvSpPr>
          <p:cNvPr id="9" name="TextBox 8"/>
          <p:cNvSpPr txBox="1"/>
          <p:nvPr/>
        </p:nvSpPr>
        <p:spPr>
          <a:xfrm>
            <a:off x="6000725" y="3789040"/>
            <a:ext cx="2444900" cy="923330"/>
          </a:xfrm>
          <a:prstGeom prst="rect">
            <a:avLst/>
          </a:prstGeom>
          <a:noFill/>
        </p:spPr>
        <p:txBody>
          <a:bodyPr wrap="none" rtlCol="0">
            <a:spAutoFit/>
          </a:bodyPr>
          <a:lstStyle/>
          <a:p>
            <a:pPr>
              <a:lnSpc>
                <a:spcPct val="150000"/>
              </a:lnSpc>
              <a:buFont typeface="Wingdings" pitchFamily="2" charset="2"/>
              <a:buChar char="Ø"/>
            </a:pPr>
            <a:r>
              <a:rPr lang="zh-CN" altLang="en-US" dirty="0">
                <a:latin typeface="微软雅黑" pitchFamily="34" charset="-122"/>
                <a:ea typeface="微软雅黑" pitchFamily="34" charset="-122"/>
              </a:rPr>
              <a:t>供应商保证及时供货</a:t>
            </a:r>
            <a:endParaRPr lang="en-US" altLang="zh-CN" dirty="0">
              <a:latin typeface="微软雅黑" pitchFamily="34" charset="-122"/>
              <a:ea typeface="微软雅黑" pitchFamily="34" charset="-122"/>
            </a:endParaRPr>
          </a:p>
          <a:p>
            <a:pPr>
              <a:lnSpc>
                <a:spcPct val="150000"/>
              </a:lnSpc>
              <a:buFont typeface="Wingdings" pitchFamily="2" charset="2"/>
              <a:buChar char="Ø"/>
            </a:pPr>
            <a:r>
              <a:rPr lang="zh-CN" altLang="en-US" dirty="0">
                <a:latin typeface="微软雅黑" pitchFamily="34" charset="-122"/>
                <a:ea typeface="微软雅黑" pitchFamily="34" charset="-122"/>
              </a:rPr>
              <a:t>需要</a:t>
            </a:r>
            <a:r>
              <a:rPr lang="zh-CN" altLang="en-US" dirty="0">
                <a:solidFill>
                  <a:srgbClr val="FF0000"/>
                </a:solidFill>
                <a:latin typeface="微软雅黑" pitchFamily="34" charset="-122"/>
                <a:ea typeface="微软雅黑" pitchFamily="34" charset="-122"/>
              </a:rPr>
              <a:t>一定的配合</a:t>
            </a:r>
            <a:r>
              <a:rPr lang="zh-CN" altLang="en-US" dirty="0">
                <a:latin typeface="微软雅黑" pitchFamily="34" charset="-122"/>
                <a:ea typeface="微软雅黑" pitchFamily="34" charset="-122"/>
              </a:rPr>
              <a:t>保障</a:t>
            </a:r>
          </a:p>
        </p:txBody>
      </p:sp>
      <p:sp>
        <p:nvSpPr>
          <p:cNvPr id="10" name="TextBox 9"/>
          <p:cNvSpPr txBox="1"/>
          <p:nvPr/>
        </p:nvSpPr>
        <p:spPr>
          <a:xfrm>
            <a:off x="3275858" y="4581128"/>
            <a:ext cx="1983235" cy="923330"/>
          </a:xfrm>
          <a:prstGeom prst="rect">
            <a:avLst/>
          </a:prstGeom>
          <a:noFill/>
        </p:spPr>
        <p:txBody>
          <a:bodyPr wrap="square" rtlCol="0">
            <a:spAutoFit/>
          </a:bodyPr>
          <a:lstStyle/>
          <a:p>
            <a:pPr>
              <a:lnSpc>
                <a:spcPct val="150000"/>
              </a:lnSpc>
              <a:buFont typeface="Wingdings" pitchFamily="2" charset="2"/>
              <a:buChar char="Ø"/>
            </a:pPr>
            <a:r>
              <a:rPr lang="zh-CN" altLang="en-US" dirty="0">
                <a:latin typeface="微软雅黑" pitchFamily="34" charset="-122"/>
                <a:ea typeface="微软雅黑" pitchFamily="34" charset="-122"/>
              </a:rPr>
              <a:t>操作有较大难度</a:t>
            </a:r>
            <a:endParaRPr lang="en-US" altLang="zh-CN" dirty="0">
              <a:latin typeface="微软雅黑" pitchFamily="34" charset="-122"/>
              <a:ea typeface="微软雅黑" pitchFamily="34" charset="-122"/>
            </a:endParaRPr>
          </a:p>
          <a:p>
            <a:pPr>
              <a:lnSpc>
                <a:spcPct val="150000"/>
              </a:lnSpc>
              <a:buFont typeface="Wingdings" pitchFamily="2" charset="2"/>
              <a:buChar char="Ø"/>
            </a:pPr>
            <a:r>
              <a:rPr lang="zh-CN" altLang="en-US" dirty="0">
                <a:solidFill>
                  <a:srgbClr val="FF0000"/>
                </a:solidFill>
                <a:latin typeface="微软雅黑" pitchFamily="34" charset="-122"/>
                <a:ea typeface="微软雅黑" pitchFamily="34" charset="-122"/>
              </a:rPr>
              <a:t>追求的是零库存</a:t>
            </a:r>
          </a:p>
        </p:txBody>
      </p:sp>
      <p:sp>
        <p:nvSpPr>
          <p:cNvPr id="11" name="TextBox 10"/>
          <p:cNvSpPr txBox="1"/>
          <p:nvPr/>
        </p:nvSpPr>
        <p:spPr>
          <a:xfrm>
            <a:off x="6012161" y="4581128"/>
            <a:ext cx="2444900" cy="923330"/>
          </a:xfrm>
          <a:prstGeom prst="rect">
            <a:avLst/>
          </a:prstGeom>
          <a:noFill/>
        </p:spPr>
        <p:txBody>
          <a:bodyPr wrap="none" rtlCol="0">
            <a:spAutoFit/>
          </a:bodyPr>
          <a:lstStyle/>
          <a:p>
            <a:pPr>
              <a:lnSpc>
                <a:spcPct val="150000"/>
              </a:lnSpc>
              <a:buFont typeface="Wingdings" pitchFamily="2" charset="2"/>
              <a:buChar char="Ø"/>
            </a:pPr>
            <a:r>
              <a:rPr lang="zh-CN" altLang="en-US" dirty="0">
                <a:latin typeface="微软雅黑" pitchFamily="34" charset="-122"/>
                <a:ea typeface="微软雅黑" pitchFamily="34" charset="-122"/>
              </a:rPr>
              <a:t>供应商必须及时供货</a:t>
            </a:r>
            <a:endParaRPr lang="en-US" altLang="zh-CN" dirty="0">
              <a:latin typeface="微软雅黑" pitchFamily="34" charset="-122"/>
              <a:ea typeface="微软雅黑" pitchFamily="34" charset="-122"/>
            </a:endParaRPr>
          </a:p>
          <a:p>
            <a:pPr>
              <a:lnSpc>
                <a:spcPct val="150000"/>
              </a:lnSpc>
              <a:buFont typeface="Wingdings" pitchFamily="2" charset="2"/>
              <a:buChar char="Ø"/>
            </a:pPr>
            <a:r>
              <a:rPr lang="zh-CN" altLang="en-US" dirty="0">
                <a:latin typeface="微软雅黑" pitchFamily="34" charset="-122"/>
                <a:ea typeface="微软雅黑" pitchFamily="34" charset="-122"/>
              </a:rPr>
              <a:t>需要</a:t>
            </a:r>
            <a:r>
              <a:rPr lang="zh-CN" altLang="en-US" dirty="0">
                <a:solidFill>
                  <a:srgbClr val="FF0000"/>
                </a:solidFill>
                <a:latin typeface="微软雅黑" pitchFamily="34" charset="-122"/>
                <a:ea typeface="微软雅黑" pitchFamily="34" charset="-122"/>
              </a:rPr>
              <a:t>很大程度的配合</a:t>
            </a:r>
          </a:p>
        </p:txBody>
      </p:sp>
      <p:sp>
        <p:nvSpPr>
          <p:cNvPr id="12" name="TextBox 11"/>
          <p:cNvSpPr txBox="1"/>
          <p:nvPr/>
        </p:nvSpPr>
        <p:spPr>
          <a:xfrm>
            <a:off x="3275858" y="5373216"/>
            <a:ext cx="1983235" cy="923330"/>
          </a:xfrm>
          <a:prstGeom prst="rect">
            <a:avLst/>
          </a:prstGeom>
          <a:noFill/>
        </p:spPr>
        <p:txBody>
          <a:bodyPr wrap="square" rtlCol="0">
            <a:spAutoFit/>
          </a:bodyPr>
          <a:lstStyle/>
          <a:p>
            <a:pPr>
              <a:lnSpc>
                <a:spcPct val="150000"/>
              </a:lnSpc>
              <a:buFont typeface="Wingdings" pitchFamily="2" charset="2"/>
              <a:buChar char="Ø"/>
            </a:pPr>
            <a:r>
              <a:rPr lang="zh-CN" altLang="en-US" dirty="0">
                <a:latin typeface="微软雅黑" pitchFamily="34" charset="-122"/>
                <a:ea typeface="微软雅黑" pitchFamily="34" charset="-122"/>
              </a:rPr>
              <a:t>操作难度很大</a:t>
            </a:r>
            <a:endParaRPr lang="en-US" altLang="zh-CN" dirty="0">
              <a:latin typeface="微软雅黑" pitchFamily="34" charset="-122"/>
              <a:ea typeface="微软雅黑" pitchFamily="34" charset="-122"/>
            </a:endParaRPr>
          </a:p>
          <a:p>
            <a:pPr>
              <a:lnSpc>
                <a:spcPct val="150000"/>
              </a:lnSpc>
              <a:buFont typeface="Wingdings" pitchFamily="2" charset="2"/>
              <a:buChar char="Ø"/>
            </a:pPr>
            <a:r>
              <a:rPr lang="zh-CN" altLang="en-US" dirty="0">
                <a:solidFill>
                  <a:srgbClr val="FF0000"/>
                </a:solidFill>
                <a:latin typeface="微软雅黑" pitchFamily="34" charset="-122"/>
                <a:ea typeface="微软雅黑" pitchFamily="34" charset="-122"/>
              </a:rPr>
              <a:t>完全没有库存</a:t>
            </a:r>
          </a:p>
        </p:txBody>
      </p:sp>
      <p:sp>
        <p:nvSpPr>
          <p:cNvPr id="13" name="TextBox 12"/>
          <p:cNvSpPr txBox="1"/>
          <p:nvPr/>
        </p:nvSpPr>
        <p:spPr>
          <a:xfrm>
            <a:off x="6012161" y="5359864"/>
            <a:ext cx="2444900" cy="923330"/>
          </a:xfrm>
          <a:prstGeom prst="rect">
            <a:avLst/>
          </a:prstGeom>
          <a:noFill/>
        </p:spPr>
        <p:txBody>
          <a:bodyPr wrap="none" rtlCol="0">
            <a:spAutoFit/>
          </a:bodyPr>
          <a:lstStyle/>
          <a:p>
            <a:pPr>
              <a:lnSpc>
                <a:spcPct val="150000"/>
              </a:lnSpc>
              <a:buFont typeface="Wingdings" pitchFamily="2" charset="2"/>
              <a:buChar char="Ø"/>
            </a:pPr>
            <a:r>
              <a:rPr lang="zh-CN" altLang="en-US" dirty="0">
                <a:latin typeface="微软雅黑" pitchFamily="34" charset="-122"/>
                <a:ea typeface="微软雅黑" pitchFamily="34" charset="-122"/>
              </a:rPr>
              <a:t>供应商必须及时供货</a:t>
            </a:r>
            <a:endParaRPr lang="en-US" altLang="zh-CN" dirty="0">
              <a:latin typeface="微软雅黑" pitchFamily="34" charset="-122"/>
              <a:ea typeface="微软雅黑" pitchFamily="34" charset="-122"/>
            </a:endParaRPr>
          </a:p>
          <a:p>
            <a:pPr>
              <a:lnSpc>
                <a:spcPct val="150000"/>
              </a:lnSpc>
              <a:buFont typeface="Wingdings" pitchFamily="2" charset="2"/>
              <a:buChar char="Ø"/>
            </a:pPr>
            <a:r>
              <a:rPr lang="zh-CN" altLang="en-US" dirty="0">
                <a:latin typeface="微软雅黑" pitchFamily="34" charset="-122"/>
                <a:ea typeface="微软雅黑" pitchFamily="34" charset="-122"/>
              </a:rPr>
              <a:t>需要</a:t>
            </a:r>
            <a:r>
              <a:rPr lang="zh-CN" altLang="en-US" dirty="0">
                <a:solidFill>
                  <a:srgbClr val="FF0000"/>
                </a:solidFill>
                <a:latin typeface="微软雅黑" pitchFamily="34" charset="-122"/>
                <a:ea typeface="微软雅黑" pitchFamily="34" charset="-122"/>
              </a:rPr>
              <a:t>最大程度的配合</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571500" y="401631"/>
            <a:ext cx="8001000" cy="576064"/>
          </a:xfrm>
        </p:spPr>
        <p:txBody>
          <a:bodyPr/>
          <a:lstStyle/>
          <a:p>
            <a:pPr algn="ctr"/>
            <a:r>
              <a:rPr lang="zh-TW" altLang="en-US" sz="3200" dirty="0">
                <a:solidFill>
                  <a:srgbClr val="FF0000"/>
                </a:solidFill>
              </a:rPr>
              <a:t>批量</a:t>
            </a:r>
            <a:r>
              <a:rPr lang="zh-TW" altLang="en-US" sz="3200" dirty="0" smtClean="0">
                <a:solidFill>
                  <a:srgbClr val="FF0000"/>
                </a:solidFill>
              </a:rPr>
              <a:t>订货</a:t>
            </a:r>
            <a:r>
              <a:rPr lang="zh-CN" altLang="en-US" sz="3200" dirty="0" smtClean="0">
                <a:solidFill>
                  <a:srgbClr val="FF0000"/>
                </a:solidFill>
              </a:rPr>
              <a:t>模式</a:t>
            </a:r>
            <a:endParaRPr lang="zh-TW" altLang="en-US" sz="3200" dirty="0">
              <a:solidFill>
                <a:srgbClr val="FF0000"/>
              </a:solidFill>
            </a:endParaRPr>
          </a:p>
        </p:txBody>
      </p:sp>
      <p:sp>
        <p:nvSpPr>
          <p:cNvPr id="178179" name="Rectangle 3"/>
          <p:cNvSpPr>
            <a:spLocks noGrp="1" noChangeArrowheads="1"/>
          </p:cNvSpPr>
          <p:nvPr>
            <p:ph idx="1"/>
          </p:nvPr>
        </p:nvSpPr>
        <p:spPr>
          <a:xfrm>
            <a:off x="251520" y="1268760"/>
            <a:ext cx="8640960" cy="2952328"/>
          </a:xfrm>
        </p:spPr>
        <p:txBody>
          <a:bodyPr/>
          <a:lstStyle/>
          <a:p>
            <a:pPr>
              <a:lnSpc>
                <a:spcPct val="150000"/>
              </a:lnSpc>
              <a:buFont typeface="Wingdings" panose="05000000000000000000" pitchFamily="2" charset="2"/>
              <a:buChar char="Ø"/>
            </a:pPr>
            <a:r>
              <a:rPr lang="zh-TW" altLang="en-US" sz="2400" dirty="0"/>
              <a:t> 批量订货就是当库存经使用而逐渐减少至一定数量时，就发出订单</a:t>
            </a:r>
            <a:r>
              <a:rPr lang="zh-CN" altLang="en-US" sz="2400" dirty="0"/>
              <a:t>。</a:t>
            </a:r>
            <a:r>
              <a:rPr lang="zh-TW" altLang="en-US" sz="2400" dirty="0">
                <a:latin typeface="Arial"/>
              </a:rPr>
              <a:t>“</a:t>
            </a:r>
            <a:r>
              <a:rPr lang="zh-TW" altLang="en-US" sz="2400" dirty="0"/>
              <a:t>一定数量</a:t>
            </a:r>
            <a:r>
              <a:rPr lang="zh-TW" altLang="en-US" sz="2400" dirty="0">
                <a:latin typeface="Arial"/>
              </a:rPr>
              <a:t>”</a:t>
            </a:r>
            <a:r>
              <a:rPr lang="zh-TW" altLang="en-US" sz="2400" dirty="0"/>
              <a:t>是指在事前决定的存量基准，即订货点，因此又称为订货点法；</a:t>
            </a:r>
          </a:p>
          <a:p>
            <a:pPr>
              <a:lnSpc>
                <a:spcPct val="150000"/>
              </a:lnSpc>
              <a:buFont typeface="Wingdings" panose="05000000000000000000" pitchFamily="2" charset="2"/>
              <a:buChar char="Ø"/>
            </a:pPr>
            <a:r>
              <a:rPr lang="zh-TW" altLang="en-US" sz="2400" dirty="0"/>
              <a:t> 批量订货，须先决定订货点和订货量，所以管理简便；即当库存降低到定货点时，就补足一定数量的货，如此循环。</a:t>
            </a:r>
          </a:p>
        </p:txBody>
      </p:sp>
      <p:sp>
        <p:nvSpPr>
          <p:cNvPr id="6" name="灯片编号占位符 5"/>
          <p:cNvSpPr>
            <a:spLocks noGrp="1"/>
          </p:cNvSpPr>
          <p:nvPr>
            <p:ph type="sldNum" sz="quarter" idx="4"/>
          </p:nvPr>
        </p:nvSpPr>
        <p:spPr/>
        <p:txBody>
          <a:bodyPr/>
          <a:lstStyle/>
          <a:p>
            <a:fld id="{4539F1CC-C074-4C94-9047-5C4E76602C05}" type="slidenum">
              <a:rPr lang="en-US" altLang="zh-CN"/>
              <a:pPr/>
              <a:t>87</a:t>
            </a:fld>
            <a:endParaRPr lang="en-US"/>
          </a:p>
        </p:txBody>
      </p:sp>
      <p:sp>
        <p:nvSpPr>
          <p:cNvPr id="5" name="Rectangle 3"/>
          <p:cNvSpPr txBox="1">
            <a:spLocks noChangeArrowheads="1"/>
          </p:cNvSpPr>
          <p:nvPr/>
        </p:nvSpPr>
        <p:spPr bwMode="auto">
          <a:xfrm>
            <a:off x="571500" y="4814932"/>
            <a:ext cx="8640960" cy="1512168"/>
          </a:xfrm>
          <a:prstGeom prst="rect">
            <a:avLst/>
          </a:prstGeom>
          <a:noFill/>
          <a:ln w="9525">
            <a:noFill/>
            <a:miter lim="800000"/>
            <a:headEnd/>
            <a:tailEnd/>
          </a:ln>
        </p:spPr>
        <p:txBody>
          <a:bodyPr vert="horz" wrap="square" lIns="91427" tIns="45712" rIns="91427" bIns="45712" numCol="1" anchor="t" anchorCtr="0" compatLnSpc="1">
            <a:prstTxWarp prst="textNoShape">
              <a:avLst/>
            </a:prstTxWarp>
          </a:bodyPr>
          <a:lstStyle/>
          <a:p>
            <a:pPr marL="342891" indent="-342891" fontAlgn="base">
              <a:lnSpc>
                <a:spcPct val="150000"/>
              </a:lnSpc>
              <a:spcBef>
                <a:spcPct val="20000"/>
              </a:spcBef>
              <a:spcAft>
                <a:spcPct val="0"/>
              </a:spcAft>
              <a:buFont typeface="Wingdings" pitchFamily="2" charset="2"/>
              <a:buChar char="Ø"/>
              <a:defRPr/>
            </a:pPr>
            <a:r>
              <a:rPr lang="zh-TW" altLang="en-US" sz="2000" b="1" kern="0" dirty="0">
                <a:latin typeface="微软雅黑" pitchFamily="34" charset="-122"/>
                <a:ea typeface="微软雅黑" pitchFamily="34" charset="-122"/>
              </a:rPr>
              <a:t>消费、使用量基本固定的物料</a:t>
            </a:r>
          </a:p>
          <a:p>
            <a:pPr marL="342891" indent="-342891" fontAlgn="base">
              <a:lnSpc>
                <a:spcPct val="150000"/>
              </a:lnSpc>
              <a:spcBef>
                <a:spcPct val="20000"/>
              </a:spcBef>
              <a:spcAft>
                <a:spcPct val="0"/>
              </a:spcAft>
              <a:buFont typeface="Wingdings" pitchFamily="2" charset="2"/>
              <a:buChar char="Ø"/>
              <a:defRPr/>
            </a:pPr>
            <a:r>
              <a:rPr lang="zh-TW" altLang="en-US" sz="2000" b="1" kern="0" dirty="0">
                <a:latin typeface="微软雅黑" pitchFamily="34" charset="-122"/>
                <a:ea typeface="微软雅黑" pitchFamily="34" charset="-122"/>
              </a:rPr>
              <a:t>容易获得和保管的物料</a:t>
            </a:r>
          </a:p>
          <a:p>
            <a:pPr marL="342891" indent="-342891" fontAlgn="base">
              <a:lnSpc>
                <a:spcPct val="150000"/>
              </a:lnSpc>
              <a:spcBef>
                <a:spcPct val="20000"/>
              </a:spcBef>
              <a:spcAft>
                <a:spcPct val="0"/>
              </a:spcAft>
              <a:buFont typeface="Wingdings" pitchFamily="2" charset="2"/>
              <a:buChar char="Ø"/>
              <a:defRPr/>
            </a:pPr>
            <a:r>
              <a:rPr lang="zh-TW" altLang="en-US" sz="2000" b="1" kern="0" dirty="0">
                <a:latin typeface="微软雅黑" pitchFamily="34" charset="-122"/>
                <a:ea typeface="微软雅黑" pitchFamily="34" charset="-122"/>
              </a:rPr>
              <a:t>价格较便宜的物料</a:t>
            </a:r>
          </a:p>
        </p:txBody>
      </p:sp>
      <p:sp>
        <p:nvSpPr>
          <p:cNvPr id="7" name="Rectangle 2"/>
          <p:cNvSpPr txBox="1">
            <a:spLocks noChangeArrowheads="1"/>
          </p:cNvSpPr>
          <p:nvPr/>
        </p:nvSpPr>
        <p:spPr bwMode="auto">
          <a:xfrm>
            <a:off x="467544" y="4338681"/>
            <a:ext cx="7129463" cy="476251"/>
          </a:xfrm>
          <a:prstGeom prst="rect">
            <a:avLst/>
          </a:prstGeom>
          <a:noFill/>
          <a:ln w="9525">
            <a:noFill/>
            <a:miter lim="800000"/>
            <a:headEnd/>
            <a:tailEnd/>
          </a:ln>
        </p:spPr>
        <p:txBody>
          <a:bodyPr vert="horz" wrap="square" lIns="91427" tIns="45712" rIns="91427" bIns="45712" numCol="1" anchor="ctr" anchorCtr="0" compatLnSpc="1">
            <a:prstTxWarp prst="textNoShape">
              <a:avLst/>
            </a:prstTxWarp>
          </a:bodyPr>
          <a:lstStyle/>
          <a:p>
            <a:pPr fontAlgn="base">
              <a:spcBef>
                <a:spcPct val="0"/>
              </a:spcBef>
              <a:spcAft>
                <a:spcPct val="0"/>
              </a:spcAft>
              <a:defRPr/>
            </a:pPr>
            <a:r>
              <a:rPr lang="zh-TW" altLang="en-US" sz="2400" b="1" kern="0" dirty="0">
                <a:solidFill>
                  <a:srgbClr val="FF0000"/>
                </a:solidFill>
                <a:latin typeface="微软雅黑" pitchFamily="34" charset="-122"/>
                <a:ea typeface="微软雅黑" pitchFamily="34" charset="-122"/>
                <a:cs typeface="+mj-cs"/>
              </a:rPr>
              <a:t>批量订货的适合对象</a:t>
            </a:r>
          </a:p>
        </p:txBody>
      </p:sp>
    </p:spTree>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灯片编号占位符 3"/>
          <p:cNvSpPr>
            <a:spLocks noGrp="1"/>
          </p:cNvSpPr>
          <p:nvPr>
            <p:ph type="sldNum" sz="quarter" idx="4"/>
          </p:nvPr>
        </p:nvSpPr>
        <p:spPr/>
        <p:txBody>
          <a:bodyPr/>
          <a:lstStyle/>
          <a:p>
            <a:fld id="{0790426C-24F8-4729-AAC2-A93B4AD49FE0}" type="slidenum">
              <a:rPr lang="en-US" altLang="zh-CN">
                <a:latin typeface="微软雅黑" pitchFamily="34" charset="-122"/>
                <a:ea typeface="微软雅黑" pitchFamily="34" charset="-122"/>
              </a:rPr>
              <a:pPr/>
              <a:t>88</a:t>
            </a:fld>
            <a:endParaRPr lang="en-US">
              <a:latin typeface="微软雅黑" pitchFamily="34" charset="-122"/>
              <a:ea typeface="微软雅黑" pitchFamily="34" charset="-122"/>
            </a:endParaRPr>
          </a:p>
        </p:txBody>
      </p:sp>
      <p:grpSp>
        <p:nvGrpSpPr>
          <p:cNvPr id="36" name="组合 35"/>
          <p:cNvGrpSpPr/>
          <p:nvPr/>
        </p:nvGrpSpPr>
        <p:grpSpPr>
          <a:xfrm>
            <a:off x="827587" y="1647023"/>
            <a:ext cx="7332742" cy="4302259"/>
            <a:chOff x="919202" y="1327050"/>
            <a:chExt cx="7332742" cy="4302260"/>
          </a:xfrm>
        </p:grpSpPr>
        <p:sp>
          <p:nvSpPr>
            <p:cNvPr id="179202" name="Line 2"/>
            <p:cNvSpPr>
              <a:spLocks noChangeShapeType="1"/>
            </p:cNvSpPr>
            <p:nvPr/>
          </p:nvSpPr>
          <p:spPr bwMode="auto">
            <a:xfrm>
              <a:off x="1524000" y="5137050"/>
              <a:ext cx="5791200" cy="0"/>
            </a:xfrm>
            <a:prstGeom prst="line">
              <a:avLst/>
            </a:prstGeom>
            <a:noFill/>
            <a:ln w="28575">
              <a:solidFill>
                <a:schemeClr val="tx1"/>
              </a:solidFill>
              <a:round/>
              <a:headEnd/>
              <a:tailEnd type="triangle" w="med" len="med"/>
            </a:ln>
            <a:effectLst/>
          </p:spPr>
          <p:txBody>
            <a:bodyPr vert="horz"/>
            <a:lstStyle/>
            <a:p>
              <a:endParaRPr lang="zh-CN" altLang="en-US">
                <a:latin typeface="微软雅黑" pitchFamily="34" charset="-122"/>
                <a:ea typeface="微软雅黑" pitchFamily="34" charset="-122"/>
              </a:endParaRPr>
            </a:p>
          </p:txBody>
        </p:sp>
        <p:sp>
          <p:nvSpPr>
            <p:cNvPr id="179203" name="Line 3"/>
            <p:cNvSpPr>
              <a:spLocks noChangeShapeType="1"/>
            </p:cNvSpPr>
            <p:nvPr/>
          </p:nvSpPr>
          <p:spPr bwMode="auto">
            <a:xfrm flipV="1">
              <a:off x="1524000" y="1327050"/>
              <a:ext cx="0" cy="3810000"/>
            </a:xfrm>
            <a:prstGeom prst="line">
              <a:avLst/>
            </a:prstGeom>
            <a:noFill/>
            <a:ln w="28575">
              <a:solidFill>
                <a:schemeClr val="tx1"/>
              </a:solidFill>
              <a:round/>
              <a:headEnd/>
              <a:tailEnd type="triangle" w="med" len="med"/>
            </a:ln>
            <a:effectLst/>
          </p:spPr>
          <p:txBody>
            <a:bodyPr/>
            <a:lstStyle/>
            <a:p>
              <a:endParaRPr lang="zh-CN" altLang="en-US">
                <a:latin typeface="微软雅黑" pitchFamily="34" charset="-122"/>
                <a:ea typeface="微软雅黑" pitchFamily="34" charset="-122"/>
              </a:endParaRPr>
            </a:p>
          </p:txBody>
        </p:sp>
        <p:sp>
          <p:nvSpPr>
            <p:cNvPr id="179204" name="Line 4"/>
            <p:cNvSpPr>
              <a:spLocks noChangeShapeType="1"/>
            </p:cNvSpPr>
            <p:nvPr/>
          </p:nvSpPr>
          <p:spPr bwMode="auto">
            <a:xfrm flipV="1">
              <a:off x="1524000" y="3284984"/>
              <a:ext cx="5784304" cy="23266"/>
            </a:xfrm>
            <a:prstGeom prst="line">
              <a:avLst/>
            </a:prstGeom>
            <a:noFill/>
            <a:ln w="28575">
              <a:solidFill>
                <a:schemeClr val="tx1"/>
              </a:solidFill>
              <a:round/>
              <a:headEnd/>
              <a:tailEnd/>
            </a:ln>
            <a:effectLst/>
          </p:spPr>
          <p:txBody>
            <a:bodyPr/>
            <a:lstStyle/>
            <a:p>
              <a:endParaRPr lang="zh-CN" altLang="en-US">
                <a:latin typeface="微软雅黑" pitchFamily="34" charset="-122"/>
                <a:ea typeface="微软雅黑" pitchFamily="34" charset="-122"/>
              </a:endParaRPr>
            </a:p>
          </p:txBody>
        </p:sp>
        <p:sp>
          <p:nvSpPr>
            <p:cNvPr id="179205" name="AutoShape 5"/>
            <p:cNvSpPr>
              <a:spLocks noChangeArrowheads="1"/>
            </p:cNvSpPr>
            <p:nvPr/>
          </p:nvSpPr>
          <p:spPr bwMode="auto">
            <a:xfrm flipV="1">
              <a:off x="2555776" y="3308250"/>
              <a:ext cx="76200" cy="76200"/>
            </a:xfrm>
            <a:prstGeom prst="flowChartConnector">
              <a:avLst/>
            </a:prstGeom>
            <a:solidFill>
              <a:schemeClr val="tx2"/>
            </a:solidFill>
            <a:ln w="9525">
              <a:solidFill>
                <a:schemeClr val="tx1"/>
              </a:solidFill>
              <a:round/>
              <a:headEnd/>
              <a:tailEnd/>
            </a:ln>
            <a:effectLst/>
          </p:spPr>
          <p:txBody>
            <a:bodyPr wrap="none" anchor="ctr"/>
            <a:lstStyle/>
            <a:p>
              <a:endParaRPr lang="zh-CN" altLang="en-US">
                <a:latin typeface="微软雅黑" pitchFamily="34" charset="-122"/>
                <a:ea typeface="微软雅黑" pitchFamily="34" charset="-122"/>
              </a:endParaRPr>
            </a:p>
          </p:txBody>
        </p:sp>
        <p:sp>
          <p:nvSpPr>
            <p:cNvPr id="179206" name="AutoShape 6"/>
            <p:cNvSpPr>
              <a:spLocks noChangeArrowheads="1"/>
            </p:cNvSpPr>
            <p:nvPr/>
          </p:nvSpPr>
          <p:spPr bwMode="auto">
            <a:xfrm flipV="1">
              <a:off x="4067944" y="3308250"/>
              <a:ext cx="76200" cy="76200"/>
            </a:xfrm>
            <a:prstGeom prst="flowChartConnector">
              <a:avLst/>
            </a:prstGeom>
            <a:solidFill>
              <a:schemeClr val="tx2"/>
            </a:solidFill>
            <a:ln w="9525">
              <a:solidFill>
                <a:schemeClr val="tx1"/>
              </a:solidFill>
              <a:round/>
              <a:headEnd/>
              <a:tailEnd/>
            </a:ln>
            <a:effectLst/>
          </p:spPr>
          <p:txBody>
            <a:bodyPr wrap="none" anchor="ctr"/>
            <a:lstStyle/>
            <a:p>
              <a:endParaRPr lang="zh-CN" altLang="en-US">
                <a:latin typeface="微软雅黑" pitchFamily="34" charset="-122"/>
                <a:ea typeface="微软雅黑" pitchFamily="34" charset="-122"/>
              </a:endParaRPr>
            </a:p>
          </p:txBody>
        </p:sp>
        <p:sp>
          <p:nvSpPr>
            <p:cNvPr id="179207" name="AutoShape 7"/>
            <p:cNvSpPr>
              <a:spLocks noChangeArrowheads="1"/>
            </p:cNvSpPr>
            <p:nvPr/>
          </p:nvSpPr>
          <p:spPr bwMode="auto">
            <a:xfrm flipV="1">
              <a:off x="5647928" y="3308250"/>
              <a:ext cx="76200" cy="76200"/>
            </a:xfrm>
            <a:prstGeom prst="flowChartConnector">
              <a:avLst/>
            </a:prstGeom>
            <a:solidFill>
              <a:schemeClr val="tx2"/>
            </a:solidFill>
            <a:ln w="9525">
              <a:solidFill>
                <a:schemeClr val="tx1"/>
              </a:solidFill>
              <a:round/>
              <a:headEnd/>
              <a:tailEnd/>
            </a:ln>
            <a:effectLst/>
          </p:spPr>
          <p:txBody>
            <a:bodyPr wrap="none" anchor="ctr"/>
            <a:lstStyle/>
            <a:p>
              <a:endParaRPr lang="zh-CN" altLang="en-US">
                <a:latin typeface="微软雅黑" pitchFamily="34" charset="-122"/>
                <a:ea typeface="微软雅黑" pitchFamily="34" charset="-122"/>
              </a:endParaRPr>
            </a:p>
          </p:txBody>
        </p:sp>
        <p:sp>
          <p:nvSpPr>
            <p:cNvPr id="179208" name="AutoShape 8"/>
            <p:cNvSpPr>
              <a:spLocks noChangeArrowheads="1"/>
            </p:cNvSpPr>
            <p:nvPr/>
          </p:nvSpPr>
          <p:spPr bwMode="auto">
            <a:xfrm flipV="1">
              <a:off x="3070448" y="3994050"/>
              <a:ext cx="76200" cy="76200"/>
            </a:xfrm>
            <a:prstGeom prst="flowChartConnector">
              <a:avLst/>
            </a:prstGeom>
            <a:solidFill>
              <a:schemeClr val="tx2"/>
            </a:solidFill>
            <a:ln w="9525">
              <a:solidFill>
                <a:schemeClr val="tx1"/>
              </a:solidFill>
              <a:round/>
              <a:headEnd/>
              <a:tailEnd/>
            </a:ln>
            <a:effectLst/>
          </p:spPr>
          <p:txBody>
            <a:bodyPr wrap="none" anchor="ctr"/>
            <a:lstStyle/>
            <a:p>
              <a:endParaRPr lang="zh-CN" altLang="en-US">
                <a:latin typeface="微软雅黑" pitchFamily="34" charset="-122"/>
                <a:ea typeface="微软雅黑" pitchFamily="34" charset="-122"/>
              </a:endParaRPr>
            </a:p>
          </p:txBody>
        </p:sp>
        <p:sp>
          <p:nvSpPr>
            <p:cNvPr id="179209" name="AutoShape 9"/>
            <p:cNvSpPr>
              <a:spLocks noChangeArrowheads="1"/>
            </p:cNvSpPr>
            <p:nvPr/>
          </p:nvSpPr>
          <p:spPr bwMode="auto">
            <a:xfrm flipV="1">
              <a:off x="4581872" y="3994050"/>
              <a:ext cx="76200" cy="76200"/>
            </a:xfrm>
            <a:prstGeom prst="flowChartConnector">
              <a:avLst/>
            </a:prstGeom>
            <a:solidFill>
              <a:schemeClr val="tx2"/>
            </a:solidFill>
            <a:ln w="9525">
              <a:solidFill>
                <a:schemeClr val="tx1"/>
              </a:solidFill>
              <a:round/>
              <a:headEnd/>
              <a:tailEnd/>
            </a:ln>
            <a:effectLst/>
          </p:spPr>
          <p:txBody>
            <a:bodyPr wrap="none" anchor="ctr"/>
            <a:lstStyle/>
            <a:p>
              <a:endParaRPr lang="zh-CN" altLang="en-US">
                <a:latin typeface="微软雅黑" pitchFamily="34" charset="-122"/>
                <a:ea typeface="微软雅黑" pitchFamily="34" charset="-122"/>
              </a:endParaRPr>
            </a:p>
          </p:txBody>
        </p:sp>
        <p:sp>
          <p:nvSpPr>
            <p:cNvPr id="179210" name="AutoShape 10"/>
            <p:cNvSpPr>
              <a:spLocks noChangeArrowheads="1"/>
            </p:cNvSpPr>
            <p:nvPr/>
          </p:nvSpPr>
          <p:spPr bwMode="auto">
            <a:xfrm flipV="1">
              <a:off x="6151984" y="3994050"/>
              <a:ext cx="76200" cy="76200"/>
            </a:xfrm>
            <a:prstGeom prst="flowChartConnector">
              <a:avLst/>
            </a:prstGeom>
            <a:solidFill>
              <a:schemeClr val="tx2"/>
            </a:solidFill>
            <a:ln w="9525">
              <a:solidFill>
                <a:schemeClr val="tx1"/>
              </a:solidFill>
              <a:round/>
              <a:headEnd/>
              <a:tailEnd/>
            </a:ln>
            <a:effectLst/>
          </p:spPr>
          <p:txBody>
            <a:bodyPr wrap="none" anchor="ctr"/>
            <a:lstStyle/>
            <a:p>
              <a:endParaRPr lang="zh-CN" altLang="en-US">
                <a:latin typeface="微软雅黑" pitchFamily="34" charset="-122"/>
                <a:ea typeface="微软雅黑" pitchFamily="34" charset="-122"/>
              </a:endParaRPr>
            </a:p>
          </p:txBody>
        </p:sp>
        <p:sp>
          <p:nvSpPr>
            <p:cNvPr id="179211" name="Line 11"/>
            <p:cNvSpPr>
              <a:spLocks noChangeShapeType="1"/>
            </p:cNvSpPr>
            <p:nvPr/>
          </p:nvSpPr>
          <p:spPr bwMode="auto">
            <a:xfrm flipH="1" flipV="1">
              <a:off x="1524000" y="1860450"/>
              <a:ext cx="1607840" cy="2216622"/>
            </a:xfrm>
            <a:prstGeom prst="line">
              <a:avLst/>
            </a:prstGeom>
            <a:noFill/>
            <a:ln w="28575">
              <a:solidFill>
                <a:schemeClr val="tx1"/>
              </a:solidFill>
              <a:round/>
              <a:headEnd/>
              <a:tailEnd/>
            </a:ln>
            <a:effectLst/>
          </p:spPr>
          <p:txBody>
            <a:bodyPr/>
            <a:lstStyle/>
            <a:p>
              <a:endParaRPr lang="zh-CN" altLang="en-US">
                <a:latin typeface="微软雅黑" pitchFamily="34" charset="-122"/>
                <a:ea typeface="微软雅黑" pitchFamily="34" charset="-122"/>
              </a:endParaRPr>
            </a:p>
          </p:txBody>
        </p:sp>
        <p:sp>
          <p:nvSpPr>
            <p:cNvPr id="179212" name="Line 12"/>
            <p:cNvSpPr>
              <a:spLocks noChangeShapeType="1"/>
            </p:cNvSpPr>
            <p:nvPr/>
          </p:nvSpPr>
          <p:spPr bwMode="auto">
            <a:xfrm flipH="1" flipV="1">
              <a:off x="3131840" y="1860450"/>
              <a:ext cx="1512168" cy="2216622"/>
            </a:xfrm>
            <a:prstGeom prst="line">
              <a:avLst/>
            </a:prstGeom>
            <a:noFill/>
            <a:ln w="28575">
              <a:solidFill>
                <a:schemeClr val="tx1"/>
              </a:solidFill>
              <a:round/>
              <a:headEnd/>
              <a:tailEnd/>
            </a:ln>
            <a:effectLst/>
          </p:spPr>
          <p:txBody>
            <a:bodyPr/>
            <a:lstStyle/>
            <a:p>
              <a:endParaRPr lang="zh-CN" altLang="en-US">
                <a:latin typeface="微软雅黑" pitchFamily="34" charset="-122"/>
                <a:ea typeface="微软雅黑" pitchFamily="34" charset="-122"/>
              </a:endParaRPr>
            </a:p>
          </p:txBody>
        </p:sp>
        <p:sp>
          <p:nvSpPr>
            <p:cNvPr id="179213" name="Line 13"/>
            <p:cNvSpPr>
              <a:spLocks noChangeShapeType="1"/>
            </p:cNvSpPr>
            <p:nvPr/>
          </p:nvSpPr>
          <p:spPr bwMode="auto">
            <a:xfrm flipH="1" flipV="1">
              <a:off x="4644008" y="1860450"/>
              <a:ext cx="1512168" cy="2144614"/>
            </a:xfrm>
            <a:prstGeom prst="line">
              <a:avLst/>
            </a:prstGeom>
            <a:noFill/>
            <a:ln w="28575">
              <a:solidFill>
                <a:schemeClr val="tx1"/>
              </a:solidFill>
              <a:round/>
              <a:headEnd/>
              <a:tailEnd/>
            </a:ln>
            <a:effectLst/>
          </p:spPr>
          <p:txBody>
            <a:bodyPr/>
            <a:lstStyle/>
            <a:p>
              <a:endParaRPr lang="zh-CN" altLang="en-US">
                <a:latin typeface="微软雅黑" pitchFamily="34" charset="-122"/>
                <a:ea typeface="微软雅黑" pitchFamily="34" charset="-122"/>
              </a:endParaRPr>
            </a:p>
          </p:txBody>
        </p:sp>
        <p:sp>
          <p:nvSpPr>
            <p:cNvPr id="179214" name="Line 14"/>
            <p:cNvSpPr>
              <a:spLocks noChangeShapeType="1"/>
            </p:cNvSpPr>
            <p:nvPr/>
          </p:nvSpPr>
          <p:spPr bwMode="auto">
            <a:xfrm>
              <a:off x="3131840" y="1860450"/>
              <a:ext cx="0" cy="2209800"/>
            </a:xfrm>
            <a:prstGeom prst="line">
              <a:avLst/>
            </a:prstGeom>
            <a:noFill/>
            <a:ln w="28575">
              <a:solidFill>
                <a:schemeClr val="tx1"/>
              </a:solidFill>
              <a:round/>
              <a:headEnd/>
              <a:tailEnd/>
            </a:ln>
            <a:effectLst/>
          </p:spPr>
          <p:txBody>
            <a:bodyPr/>
            <a:lstStyle/>
            <a:p>
              <a:endParaRPr lang="zh-CN" altLang="en-US">
                <a:latin typeface="微软雅黑" pitchFamily="34" charset="-122"/>
                <a:ea typeface="微软雅黑" pitchFamily="34" charset="-122"/>
              </a:endParaRPr>
            </a:p>
          </p:txBody>
        </p:sp>
        <p:sp>
          <p:nvSpPr>
            <p:cNvPr id="179215" name="Line 15"/>
            <p:cNvSpPr>
              <a:spLocks noChangeShapeType="1"/>
            </p:cNvSpPr>
            <p:nvPr/>
          </p:nvSpPr>
          <p:spPr bwMode="auto">
            <a:xfrm>
              <a:off x="4658072" y="1860450"/>
              <a:ext cx="0" cy="2209800"/>
            </a:xfrm>
            <a:prstGeom prst="line">
              <a:avLst/>
            </a:prstGeom>
            <a:noFill/>
            <a:ln w="28575">
              <a:solidFill>
                <a:schemeClr val="tx1"/>
              </a:solidFill>
              <a:round/>
              <a:headEnd/>
              <a:tailEnd/>
            </a:ln>
            <a:effectLst/>
          </p:spPr>
          <p:txBody>
            <a:bodyPr/>
            <a:lstStyle/>
            <a:p>
              <a:endParaRPr lang="zh-CN" altLang="en-US">
                <a:latin typeface="微软雅黑" pitchFamily="34" charset="-122"/>
                <a:ea typeface="微软雅黑" pitchFamily="34" charset="-122"/>
              </a:endParaRPr>
            </a:p>
          </p:txBody>
        </p:sp>
        <p:sp>
          <p:nvSpPr>
            <p:cNvPr id="179216" name="Line 16"/>
            <p:cNvSpPr>
              <a:spLocks noChangeShapeType="1"/>
            </p:cNvSpPr>
            <p:nvPr/>
          </p:nvSpPr>
          <p:spPr bwMode="auto">
            <a:xfrm>
              <a:off x="6156176" y="1860450"/>
              <a:ext cx="0" cy="2209800"/>
            </a:xfrm>
            <a:prstGeom prst="line">
              <a:avLst/>
            </a:prstGeom>
            <a:noFill/>
            <a:ln w="28575">
              <a:solidFill>
                <a:schemeClr val="tx1"/>
              </a:solidFill>
              <a:round/>
              <a:headEnd/>
              <a:tailEnd/>
            </a:ln>
            <a:effectLst/>
          </p:spPr>
          <p:txBody>
            <a:bodyPr/>
            <a:lstStyle/>
            <a:p>
              <a:endParaRPr lang="zh-CN" altLang="en-US">
                <a:latin typeface="微软雅黑" pitchFamily="34" charset="-122"/>
                <a:ea typeface="微软雅黑" pitchFamily="34" charset="-122"/>
              </a:endParaRPr>
            </a:p>
          </p:txBody>
        </p:sp>
        <p:sp>
          <p:nvSpPr>
            <p:cNvPr id="179217" name="Line 17"/>
            <p:cNvSpPr>
              <a:spLocks noChangeShapeType="1"/>
            </p:cNvSpPr>
            <p:nvPr/>
          </p:nvSpPr>
          <p:spPr bwMode="auto">
            <a:xfrm>
              <a:off x="6097488" y="1860450"/>
              <a:ext cx="1066800" cy="0"/>
            </a:xfrm>
            <a:prstGeom prst="line">
              <a:avLst/>
            </a:prstGeom>
            <a:noFill/>
            <a:ln w="28575">
              <a:solidFill>
                <a:schemeClr val="tx1"/>
              </a:solidFill>
              <a:prstDash val="sysDot"/>
              <a:round/>
              <a:headEnd/>
              <a:tailEnd/>
            </a:ln>
            <a:effectLst/>
          </p:spPr>
          <p:txBody>
            <a:bodyPr/>
            <a:lstStyle/>
            <a:p>
              <a:endParaRPr lang="zh-CN" altLang="en-US">
                <a:latin typeface="微软雅黑" pitchFamily="34" charset="-122"/>
                <a:ea typeface="微软雅黑" pitchFamily="34" charset="-122"/>
              </a:endParaRPr>
            </a:p>
          </p:txBody>
        </p:sp>
        <p:sp>
          <p:nvSpPr>
            <p:cNvPr id="179218" name="Line 18"/>
            <p:cNvSpPr>
              <a:spLocks noChangeShapeType="1"/>
            </p:cNvSpPr>
            <p:nvPr/>
          </p:nvSpPr>
          <p:spPr bwMode="auto">
            <a:xfrm>
              <a:off x="6169496" y="4070250"/>
              <a:ext cx="1066800" cy="0"/>
            </a:xfrm>
            <a:prstGeom prst="line">
              <a:avLst/>
            </a:prstGeom>
            <a:noFill/>
            <a:ln w="28575">
              <a:solidFill>
                <a:schemeClr val="tx1"/>
              </a:solidFill>
              <a:prstDash val="sysDot"/>
              <a:round/>
              <a:headEnd/>
              <a:tailEnd/>
            </a:ln>
            <a:effectLst/>
          </p:spPr>
          <p:txBody>
            <a:bodyPr/>
            <a:lstStyle/>
            <a:p>
              <a:endParaRPr lang="zh-CN" altLang="en-US">
                <a:latin typeface="微软雅黑" pitchFamily="34" charset="-122"/>
                <a:ea typeface="微软雅黑" pitchFamily="34" charset="-122"/>
              </a:endParaRPr>
            </a:p>
          </p:txBody>
        </p:sp>
        <p:sp>
          <p:nvSpPr>
            <p:cNvPr id="179219" name="Line 19"/>
            <p:cNvSpPr>
              <a:spLocks noChangeShapeType="1"/>
            </p:cNvSpPr>
            <p:nvPr/>
          </p:nvSpPr>
          <p:spPr bwMode="auto">
            <a:xfrm>
              <a:off x="6944072" y="1860450"/>
              <a:ext cx="0" cy="2209800"/>
            </a:xfrm>
            <a:prstGeom prst="line">
              <a:avLst/>
            </a:prstGeom>
            <a:noFill/>
            <a:ln w="28575">
              <a:solidFill>
                <a:schemeClr val="tx1"/>
              </a:solidFill>
              <a:round/>
              <a:headEnd type="triangle" w="med" len="med"/>
              <a:tailEnd type="triangle" w="med" len="med"/>
            </a:ln>
            <a:effectLst/>
          </p:spPr>
          <p:txBody>
            <a:bodyPr/>
            <a:lstStyle/>
            <a:p>
              <a:endParaRPr lang="zh-CN" altLang="en-US">
                <a:latin typeface="微软雅黑" pitchFamily="34" charset="-122"/>
                <a:ea typeface="微软雅黑" pitchFamily="34" charset="-122"/>
              </a:endParaRPr>
            </a:p>
          </p:txBody>
        </p:sp>
        <p:sp>
          <p:nvSpPr>
            <p:cNvPr id="179220" name="Line 20"/>
            <p:cNvSpPr>
              <a:spLocks noChangeShapeType="1"/>
            </p:cNvSpPr>
            <p:nvPr/>
          </p:nvSpPr>
          <p:spPr bwMode="auto">
            <a:xfrm>
              <a:off x="2555776" y="3308250"/>
              <a:ext cx="0" cy="1828800"/>
            </a:xfrm>
            <a:prstGeom prst="line">
              <a:avLst/>
            </a:prstGeom>
            <a:noFill/>
            <a:ln w="28575">
              <a:solidFill>
                <a:schemeClr val="tx1"/>
              </a:solidFill>
              <a:prstDash val="dash"/>
              <a:round/>
              <a:headEnd/>
              <a:tailEnd/>
            </a:ln>
            <a:effectLst/>
          </p:spPr>
          <p:txBody>
            <a:bodyPr/>
            <a:lstStyle/>
            <a:p>
              <a:endParaRPr lang="zh-CN" altLang="en-US">
                <a:latin typeface="微软雅黑" pitchFamily="34" charset="-122"/>
                <a:ea typeface="微软雅黑" pitchFamily="34" charset="-122"/>
              </a:endParaRPr>
            </a:p>
          </p:txBody>
        </p:sp>
        <p:sp>
          <p:nvSpPr>
            <p:cNvPr id="179221" name="Line 21"/>
            <p:cNvSpPr>
              <a:spLocks noChangeShapeType="1"/>
            </p:cNvSpPr>
            <p:nvPr/>
          </p:nvSpPr>
          <p:spPr bwMode="auto">
            <a:xfrm>
              <a:off x="4067944" y="3308250"/>
              <a:ext cx="0" cy="1828800"/>
            </a:xfrm>
            <a:prstGeom prst="line">
              <a:avLst/>
            </a:prstGeom>
            <a:noFill/>
            <a:ln w="28575">
              <a:solidFill>
                <a:schemeClr val="tx1"/>
              </a:solidFill>
              <a:prstDash val="dash"/>
              <a:round/>
              <a:headEnd/>
              <a:tailEnd/>
            </a:ln>
            <a:effectLst/>
          </p:spPr>
          <p:txBody>
            <a:bodyPr/>
            <a:lstStyle/>
            <a:p>
              <a:endParaRPr lang="zh-CN" altLang="en-US">
                <a:latin typeface="微软雅黑" pitchFamily="34" charset="-122"/>
                <a:ea typeface="微软雅黑" pitchFamily="34" charset="-122"/>
              </a:endParaRPr>
            </a:p>
          </p:txBody>
        </p:sp>
        <p:sp>
          <p:nvSpPr>
            <p:cNvPr id="179222" name="Line 22"/>
            <p:cNvSpPr>
              <a:spLocks noChangeShapeType="1"/>
            </p:cNvSpPr>
            <p:nvPr/>
          </p:nvSpPr>
          <p:spPr bwMode="auto">
            <a:xfrm>
              <a:off x="5652120" y="3308250"/>
              <a:ext cx="0" cy="1828800"/>
            </a:xfrm>
            <a:prstGeom prst="line">
              <a:avLst/>
            </a:prstGeom>
            <a:noFill/>
            <a:ln w="28575">
              <a:solidFill>
                <a:schemeClr val="tx1"/>
              </a:solidFill>
              <a:prstDash val="dash"/>
              <a:round/>
              <a:headEnd/>
              <a:tailEnd/>
            </a:ln>
            <a:effectLst/>
          </p:spPr>
          <p:txBody>
            <a:bodyPr/>
            <a:lstStyle/>
            <a:p>
              <a:endParaRPr lang="zh-CN" altLang="en-US">
                <a:latin typeface="微软雅黑" pitchFamily="34" charset="-122"/>
                <a:ea typeface="微软雅黑" pitchFamily="34" charset="-122"/>
              </a:endParaRPr>
            </a:p>
          </p:txBody>
        </p:sp>
        <p:sp>
          <p:nvSpPr>
            <p:cNvPr id="179223" name="Line 23"/>
            <p:cNvSpPr>
              <a:spLocks noChangeShapeType="1"/>
            </p:cNvSpPr>
            <p:nvPr/>
          </p:nvSpPr>
          <p:spPr bwMode="auto">
            <a:xfrm>
              <a:off x="3131840" y="4070250"/>
              <a:ext cx="0" cy="1066800"/>
            </a:xfrm>
            <a:prstGeom prst="line">
              <a:avLst/>
            </a:prstGeom>
            <a:noFill/>
            <a:ln w="28575">
              <a:solidFill>
                <a:schemeClr val="tx1"/>
              </a:solidFill>
              <a:prstDash val="dash"/>
              <a:round/>
              <a:headEnd/>
              <a:tailEnd/>
            </a:ln>
            <a:effectLst/>
          </p:spPr>
          <p:txBody>
            <a:bodyPr/>
            <a:lstStyle/>
            <a:p>
              <a:endParaRPr lang="zh-CN" altLang="en-US">
                <a:latin typeface="微软雅黑" pitchFamily="34" charset="-122"/>
                <a:ea typeface="微软雅黑" pitchFamily="34" charset="-122"/>
              </a:endParaRPr>
            </a:p>
          </p:txBody>
        </p:sp>
        <p:sp>
          <p:nvSpPr>
            <p:cNvPr id="179224" name="Line 24"/>
            <p:cNvSpPr>
              <a:spLocks noChangeShapeType="1"/>
            </p:cNvSpPr>
            <p:nvPr/>
          </p:nvSpPr>
          <p:spPr bwMode="auto">
            <a:xfrm>
              <a:off x="4644008" y="4070250"/>
              <a:ext cx="0" cy="1066800"/>
            </a:xfrm>
            <a:prstGeom prst="line">
              <a:avLst/>
            </a:prstGeom>
            <a:noFill/>
            <a:ln w="28575">
              <a:solidFill>
                <a:schemeClr val="tx1"/>
              </a:solidFill>
              <a:prstDash val="dash"/>
              <a:round/>
              <a:headEnd/>
              <a:tailEnd/>
            </a:ln>
            <a:effectLst/>
          </p:spPr>
          <p:txBody>
            <a:bodyPr/>
            <a:lstStyle/>
            <a:p>
              <a:endParaRPr lang="zh-CN" altLang="en-US">
                <a:latin typeface="微软雅黑" pitchFamily="34" charset="-122"/>
                <a:ea typeface="微软雅黑" pitchFamily="34" charset="-122"/>
              </a:endParaRPr>
            </a:p>
          </p:txBody>
        </p:sp>
        <p:sp>
          <p:nvSpPr>
            <p:cNvPr id="179225" name="Line 25"/>
            <p:cNvSpPr>
              <a:spLocks noChangeShapeType="1"/>
            </p:cNvSpPr>
            <p:nvPr/>
          </p:nvSpPr>
          <p:spPr bwMode="auto">
            <a:xfrm>
              <a:off x="6156176" y="4070250"/>
              <a:ext cx="0" cy="1066800"/>
            </a:xfrm>
            <a:prstGeom prst="line">
              <a:avLst/>
            </a:prstGeom>
            <a:noFill/>
            <a:ln w="28575">
              <a:solidFill>
                <a:schemeClr val="tx1"/>
              </a:solidFill>
              <a:prstDash val="dash"/>
              <a:round/>
              <a:headEnd/>
              <a:tailEnd/>
            </a:ln>
            <a:effectLst/>
          </p:spPr>
          <p:txBody>
            <a:bodyPr/>
            <a:lstStyle/>
            <a:p>
              <a:endParaRPr lang="zh-CN" altLang="en-US">
                <a:latin typeface="微软雅黑" pitchFamily="34" charset="-122"/>
                <a:ea typeface="微软雅黑" pitchFamily="34" charset="-122"/>
              </a:endParaRPr>
            </a:p>
          </p:txBody>
        </p:sp>
        <p:sp>
          <p:nvSpPr>
            <p:cNvPr id="179226" name="Text Box 26"/>
            <p:cNvSpPr txBox="1">
              <a:spLocks noChangeArrowheads="1"/>
            </p:cNvSpPr>
            <p:nvPr/>
          </p:nvSpPr>
          <p:spPr bwMode="auto">
            <a:xfrm>
              <a:off x="919202" y="1662013"/>
              <a:ext cx="553998" cy="1015663"/>
            </a:xfrm>
            <a:prstGeom prst="rect">
              <a:avLst/>
            </a:prstGeom>
            <a:noFill/>
            <a:ln w="9525">
              <a:noFill/>
              <a:miter lim="800000"/>
              <a:headEnd/>
              <a:tailEnd/>
            </a:ln>
            <a:effectLst/>
          </p:spPr>
          <p:txBody>
            <a:bodyPr vert="eaVert" wrap="none">
              <a:spAutoFit/>
            </a:bodyPr>
            <a:lstStyle/>
            <a:p>
              <a:pPr algn="l"/>
              <a:r>
                <a:rPr lang="zh-CN" altLang="en-US" sz="2400" dirty="0">
                  <a:latin typeface="微软雅黑" pitchFamily="34" charset="-122"/>
                  <a:ea typeface="微软雅黑" pitchFamily="34" charset="-122"/>
                </a:rPr>
                <a:t>库存量</a:t>
              </a:r>
            </a:p>
          </p:txBody>
        </p:sp>
        <p:sp>
          <p:nvSpPr>
            <p:cNvPr id="179227" name="Text Box 27"/>
            <p:cNvSpPr txBox="1">
              <a:spLocks noChangeArrowheads="1"/>
            </p:cNvSpPr>
            <p:nvPr/>
          </p:nvSpPr>
          <p:spPr bwMode="auto">
            <a:xfrm>
              <a:off x="7451725" y="4852888"/>
              <a:ext cx="800219" cy="461665"/>
            </a:xfrm>
            <a:prstGeom prst="rect">
              <a:avLst/>
            </a:prstGeom>
            <a:noFill/>
            <a:ln w="9525">
              <a:noFill/>
              <a:miter lim="800000"/>
              <a:headEnd/>
              <a:tailEnd/>
            </a:ln>
            <a:effectLst/>
          </p:spPr>
          <p:txBody>
            <a:bodyPr wrap="none">
              <a:spAutoFit/>
            </a:bodyPr>
            <a:lstStyle/>
            <a:p>
              <a:pPr algn="l"/>
              <a:r>
                <a:rPr lang="zh-CN" altLang="en-US" sz="2400">
                  <a:latin typeface="微软雅黑" pitchFamily="34" charset="-122"/>
                  <a:ea typeface="微软雅黑" pitchFamily="34" charset="-122"/>
                </a:rPr>
                <a:t>期间</a:t>
              </a:r>
            </a:p>
          </p:txBody>
        </p:sp>
        <p:sp>
          <p:nvSpPr>
            <p:cNvPr id="179228" name="Text Box 28"/>
            <p:cNvSpPr txBox="1">
              <a:spLocks noChangeArrowheads="1"/>
            </p:cNvSpPr>
            <p:nvPr/>
          </p:nvSpPr>
          <p:spPr bwMode="auto">
            <a:xfrm>
              <a:off x="7020272" y="2276871"/>
              <a:ext cx="1107996" cy="461665"/>
            </a:xfrm>
            <a:prstGeom prst="rect">
              <a:avLst/>
            </a:prstGeom>
            <a:noFill/>
            <a:ln w="9525">
              <a:noFill/>
              <a:miter lim="800000"/>
              <a:headEnd/>
              <a:tailEnd/>
            </a:ln>
            <a:effectLst/>
          </p:spPr>
          <p:txBody>
            <a:bodyPr wrap="none">
              <a:spAutoFit/>
            </a:bodyPr>
            <a:lstStyle/>
            <a:p>
              <a:pPr algn="l"/>
              <a:r>
                <a:rPr lang="zh-CN" altLang="en-US" sz="2400" dirty="0">
                  <a:latin typeface="微软雅黑" pitchFamily="34" charset="-122"/>
                  <a:ea typeface="微软雅黑" pitchFamily="34" charset="-122"/>
                </a:rPr>
                <a:t>订货量</a:t>
              </a:r>
            </a:p>
          </p:txBody>
        </p:sp>
        <p:sp>
          <p:nvSpPr>
            <p:cNvPr id="179229" name="Text Box 29"/>
            <p:cNvSpPr txBox="1">
              <a:spLocks noChangeArrowheads="1"/>
            </p:cNvSpPr>
            <p:nvPr/>
          </p:nvSpPr>
          <p:spPr bwMode="auto">
            <a:xfrm>
              <a:off x="2207319" y="5229200"/>
              <a:ext cx="708497" cy="400110"/>
            </a:xfrm>
            <a:prstGeom prst="rect">
              <a:avLst/>
            </a:prstGeom>
            <a:noFill/>
            <a:ln w="9525">
              <a:noFill/>
              <a:miter lim="800000"/>
              <a:headEnd/>
              <a:tailEnd/>
            </a:ln>
            <a:effectLst/>
          </p:spPr>
          <p:txBody>
            <a:bodyPr vert="horz" wrap="square">
              <a:spAutoFit/>
            </a:bodyPr>
            <a:lstStyle/>
            <a:p>
              <a:pPr algn="l"/>
              <a:r>
                <a:rPr lang="zh-CN" altLang="en-US" sz="2000" dirty="0">
                  <a:latin typeface="微软雅黑" pitchFamily="34" charset="-122"/>
                  <a:ea typeface="微软雅黑" pitchFamily="34" charset="-122"/>
                </a:rPr>
                <a:t>订货</a:t>
              </a:r>
            </a:p>
          </p:txBody>
        </p:sp>
        <p:sp>
          <p:nvSpPr>
            <p:cNvPr id="179230" name="Text Box 30"/>
            <p:cNvSpPr txBox="1">
              <a:spLocks noChangeArrowheads="1"/>
            </p:cNvSpPr>
            <p:nvPr/>
          </p:nvSpPr>
          <p:spPr bwMode="auto">
            <a:xfrm>
              <a:off x="2794255" y="5157192"/>
              <a:ext cx="697627" cy="400110"/>
            </a:xfrm>
            <a:prstGeom prst="rect">
              <a:avLst/>
            </a:prstGeom>
            <a:noFill/>
            <a:ln w="9525">
              <a:noFill/>
              <a:miter lim="800000"/>
              <a:headEnd/>
              <a:tailEnd/>
            </a:ln>
            <a:effectLst/>
          </p:spPr>
          <p:txBody>
            <a:bodyPr vert="horz" wrap="none">
              <a:spAutoFit/>
            </a:bodyPr>
            <a:lstStyle/>
            <a:p>
              <a:pPr algn="l"/>
              <a:r>
                <a:rPr lang="zh-CN" altLang="en-US" sz="2000" dirty="0">
                  <a:latin typeface="微软雅黑" pitchFamily="34" charset="-122"/>
                  <a:ea typeface="微软雅黑" pitchFamily="34" charset="-122"/>
                </a:rPr>
                <a:t>入库</a:t>
              </a:r>
            </a:p>
          </p:txBody>
        </p:sp>
        <p:sp>
          <p:nvSpPr>
            <p:cNvPr id="179231" name="Text Box 31"/>
            <p:cNvSpPr txBox="1">
              <a:spLocks noChangeArrowheads="1"/>
            </p:cNvSpPr>
            <p:nvPr/>
          </p:nvSpPr>
          <p:spPr bwMode="auto">
            <a:xfrm>
              <a:off x="3707904" y="5229200"/>
              <a:ext cx="720079" cy="400110"/>
            </a:xfrm>
            <a:prstGeom prst="rect">
              <a:avLst/>
            </a:prstGeom>
            <a:noFill/>
            <a:ln w="9525">
              <a:noFill/>
              <a:miter lim="800000"/>
              <a:headEnd/>
              <a:tailEnd/>
            </a:ln>
            <a:effectLst/>
          </p:spPr>
          <p:txBody>
            <a:bodyPr vert="horz" wrap="square">
              <a:spAutoFit/>
            </a:bodyPr>
            <a:lstStyle/>
            <a:p>
              <a:pPr algn="l"/>
              <a:r>
                <a:rPr lang="zh-CN" altLang="en-US" sz="2000" dirty="0">
                  <a:latin typeface="微软雅黑" pitchFamily="34" charset="-122"/>
                  <a:ea typeface="微软雅黑" pitchFamily="34" charset="-122"/>
                </a:rPr>
                <a:t>订货</a:t>
              </a:r>
            </a:p>
          </p:txBody>
        </p:sp>
        <p:sp>
          <p:nvSpPr>
            <p:cNvPr id="179232" name="Text Box 32"/>
            <p:cNvSpPr txBox="1">
              <a:spLocks noChangeArrowheads="1"/>
            </p:cNvSpPr>
            <p:nvPr/>
          </p:nvSpPr>
          <p:spPr bwMode="auto">
            <a:xfrm>
              <a:off x="5314533" y="5229200"/>
              <a:ext cx="697627" cy="400110"/>
            </a:xfrm>
            <a:prstGeom prst="rect">
              <a:avLst/>
            </a:prstGeom>
            <a:noFill/>
            <a:ln w="9525">
              <a:noFill/>
              <a:miter lim="800000"/>
              <a:headEnd/>
              <a:tailEnd/>
            </a:ln>
            <a:effectLst/>
          </p:spPr>
          <p:txBody>
            <a:bodyPr vert="horz" wrap="none">
              <a:spAutoFit/>
            </a:bodyPr>
            <a:lstStyle/>
            <a:p>
              <a:pPr algn="l"/>
              <a:r>
                <a:rPr lang="zh-CN" altLang="en-US" sz="2000" dirty="0">
                  <a:latin typeface="微软雅黑" pitchFamily="34" charset="-122"/>
                  <a:ea typeface="微软雅黑" pitchFamily="34" charset="-122"/>
                </a:rPr>
                <a:t>订货</a:t>
              </a:r>
            </a:p>
          </p:txBody>
        </p:sp>
        <p:sp>
          <p:nvSpPr>
            <p:cNvPr id="179233" name="Text Box 33"/>
            <p:cNvSpPr txBox="1">
              <a:spLocks noChangeArrowheads="1"/>
            </p:cNvSpPr>
            <p:nvPr/>
          </p:nvSpPr>
          <p:spPr bwMode="auto">
            <a:xfrm>
              <a:off x="4306423" y="5117123"/>
              <a:ext cx="697627" cy="400110"/>
            </a:xfrm>
            <a:prstGeom prst="rect">
              <a:avLst/>
            </a:prstGeom>
            <a:noFill/>
            <a:ln w="9525">
              <a:noFill/>
              <a:miter lim="800000"/>
              <a:headEnd/>
              <a:tailEnd/>
            </a:ln>
            <a:effectLst/>
          </p:spPr>
          <p:txBody>
            <a:bodyPr vert="horz" wrap="none">
              <a:spAutoFit/>
            </a:bodyPr>
            <a:lstStyle/>
            <a:p>
              <a:pPr algn="l"/>
              <a:r>
                <a:rPr lang="zh-CN" altLang="en-US" sz="2000" dirty="0">
                  <a:latin typeface="微软雅黑" pitchFamily="34" charset="-122"/>
                  <a:ea typeface="微软雅黑" pitchFamily="34" charset="-122"/>
                </a:rPr>
                <a:t>入库</a:t>
              </a:r>
            </a:p>
          </p:txBody>
        </p:sp>
        <p:sp>
          <p:nvSpPr>
            <p:cNvPr id="179234" name="Text Box 34"/>
            <p:cNvSpPr txBox="1">
              <a:spLocks noChangeArrowheads="1"/>
            </p:cNvSpPr>
            <p:nvPr/>
          </p:nvSpPr>
          <p:spPr bwMode="auto">
            <a:xfrm>
              <a:off x="5890597" y="5117123"/>
              <a:ext cx="697627" cy="400110"/>
            </a:xfrm>
            <a:prstGeom prst="rect">
              <a:avLst/>
            </a:prstGeom>
            <a:noFill/>
            <a:ln w="9525">
              <a:noFill/>
              <a:miter lim="800000"/>
              <a:headEnd/>
              <a:tailEnd/>
            </a:ln>
            <a:effectLst/>
          </p:spPr>
          <p:txBody>
            <a:bodyPr vert="horz" wrap="none">
              <a:spAutoFit/>
            </a:bodyPr>
            <a:lstStyle/>
            <a:p>
              <a:pPr algn="l"/>
              <a:r>
                <a:rPr lang="zh-CN" altLang="en-US" sz="2000" dirty="0">
                  <a:latin typeface="微软雅黑" pitchFamily="34" charset="-122"/>
                  <a:ea typeface="微软雅黑" pitchFamily="34" charset="-122"/>
                </a:rPr>
                <a:t>入库</a:t>
              </a:r>
            </a:p>
          </p:txBody>
        </p:sp>
      </p:grpSp>
      <p:sp>
        <p:nvSpPr>
          <p:cNvPr id="38" name="Rectangle 2"/>
          <p:cNvSpPr txBox="1">
            <a:spLocks noChangeArrowheads="1"/>
          </p:cNvSpPr>
          <p:nvPr/>
        </p:nvSpPr>
        <p:spPr>
          <a:xfrm>
            <a:off x="489757" y="345944"/>
            <a:ext cx="8001000" cy="576064"/>
          </a:xfrm>
          <a:prstGeom prst="rect">
            <a:avLst/>
          </a:prstGeom>
        </p:spPr>
        <p:txBody>
          <a:bodyPr/>
          <a:lstStyle/>
          <a:p>
            <a:pPr algn="ctr" fontAlgn="base">
              <a:spcBef>
                <a:spcPct val="0"/>
              </a:spcBef>
              <a:spcAft>
                <a:spcPct val="0"/>
              </a:spcAft>
              <a:defRPr/>
            </a:pPr>
            <a:r>
              <a:rPr lang="zh-TW" altLang="en-US" sz="3200" b="1" kern="0" dirty="0">
                <a:solidFill>
                  <a:srgbClr val="FF0000"/>
                </a:solidFill>
                <a:latin typeface="微软雅黑" pitchFamily="34" charset="-122"/>
                <a:ea typeface="微软雅黑" pitchFamily="34" charset="-122"/>
                <a:cs typeface="+mj-cs"/>
              </a:rPr>
              <a:t>批量订货</a:t>
            </a:r>
            <a:r>
              <a:rPr lang="zh-CN" altLang="en-US" sz="3200" b="1" kern="0" dirty="0">
                <a:solidFill>
                  <a:srgbClr val="FF0000"/>
                </a:solidFill>
                <a:latin typeface="微软雅黑" pitchFamily="34" charset="-122"/>
                <a:ea typeface="微软雅黑" pitchFamily="34" charset="-122"/>
                <a:cs typeface="+mj-cs"/>
              </a:rPr>
              <a:t>模式</a:t>
            </a:r>
            <a:endParaRPr lang="zh-TW" altLang="en-US" sz="3200" b="1" kern="0" dirty="0">
              <a:solidFill>
                <a:srgbClr val="FF0000"/>
              </a:solidFill>
              <a:latin typeface="微软雅黑" pitchFamily="34" charset="-122"/>
              <a:ea typeface="微软雅黑" pitchFamily="34" charset="-122"/>
              <a:cs typeface="+mj-cs"/>
            </a:endParaRPr>
          </a:p>
        </p:txBody>
      </p:sp>
    </p:spTree>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1016793" y="404664"/>
            <a:ext cx="7129463" cy="476251"/>
          </a:xfrm>
        </p:spPr>
        <p:txBody>
          <a:bodyPr/>
          <a:lstStyle/>
          <a:p>
            <a:pPr algn="ctr"/>
            <a:r>
              <a:rPr lang="zh-TW" altLang="en-US" sz="3200" dirty="0" smtClean="0">
                <a:solidFill>
                  <a:srgbClr val="FF0000"/>
                </a:solidFill>
              </a:rPr>
              <a:t>批量订货</a:t>
            </a:r>
            <a:r>
              <a:rPr lang="zh-CN" altLang="en-US" sz="3200" dirty="0" smtClean="0">
                <a:solidFill>
                  <a:srgbClr val="FF0000"/>
                </a:solidFill>
              </a:rPr>
              <a:t>模式</a:t>
            </a:r>
            <a:r>
              <a:rPr lang="en-US" altLang="zh-CN" sz="3200" dirty="0" smtClean="0">
                <a:solidFill>
                  <a:srgbClr val="FF0000"/>
                </a:solidFill>
              </a:rPr>
              <a:t>---</a:t>
            </a:r>
            <a:r>
              <a:rPr lang="zh-TW" altLang="en-US" sz="3200" dirty="0" smtClean="0">
                <a:solidFill>
                  <a:srgbClr val="FF0000"/>
                </a:solidFill>
              </a:rPr>
              <a:t>双</a:t>
            </a:r>
            <a:r>
              <a:rPr lang="zh-TW" altLang="en-US" sz="3200" dirty="0">
                <a:solidFill>
                  <a:srgbClr val="FF0000"/>
                </a:solidFill>
              </a:rPr>
              <a:t>箱法</a:t>
            </a:r>
          </a:p>
        </p:txBody>
      </p:sp>
      <p:sp>
        <p:nvSpPr>
          <p:cNvPr id="187395" name="Rectangle 3"/>
          <p:cNvSpPr>
            <a:spLocks noGrp="1" noChangeArrowheads="1"/>
          </p:cNvSpPr>
          <p:nvPr>
            <p:ph idx="1"/>
          </p:nvPr>
        </p:nvSpPr>
        <p:spPr>
          <a:xfrm>
            <a:off x="466724" y="1331719"/>
            <a:ext cx="8229600" cy="4320117"/>
          </a:xfrm>
        </p:spPr>
        <p:txBody>
          <a:bodyPr/>
          <a:lstStyle/>
          <a:p>
            <a:pPr>
              <a:lnSpc>
                <a:spcPct val="150000"/>
              </a:lnSpc>
              <a:buFont typeface="Wingdings" panose="05000000000000000000" pitchFamily="2" charset="2"/>
              <a:buChar char="Ø"/>
            </a:pPr>
            <a:r>
              <a:rPr lang="zh-TW" altLang="en-US" sz="2400" dirty="0"/>
              <a:t>将物料存放于两个货架或容器（箱子）内。先使用其中一个货架，用完转而使用另一个货架的货。此时即刻补货，补的货放置前一货架。两个货架不断循环使用，即为双箱法。</a:t>
            </a:r>
          </a:p>
          <a:p>
            <a:pPr>
              <a:lnSpc>
                <a:spcPct val="150000"/>
              </a:lnSpc>
              <a:buFont typeface="Wingdings" panose="05000000000000000000" pitchFamily="2" charset="2"/>
              <a:buChar char="Ø"/>
            </a:pPr>
            <a:r>
              <a:rPr lang="zh-TW" altLang="en-US" sz="2400" dirty="0"/>
              <a:t>这个方法可以一眼看出是否已达到订货点，，所以不必借助仓库帐，此外，由于这个方法是轮流使用两个货架，所以有促进库存新陈代谢的优点。</a:t>
            </a:r>
          </a:p>
        </p:txBody>
      </p:sp>
      <p:sp>
        <p:nvSpPr>
          <p:cNvPr id="7" name="灯片编号占位符 5"/>
          <p:cNvSpPr>
            <a:spLocks noGrp="1"/>
          </p:cNvSpPr>
          <p:nvPr>
            <p:ph type="sldNum" sz="quarter" idx="4"/>
          </p:nvPr>
        </p:nvSpPr>
        <p:spPr/>
        <p:txBody>
          <a:bodyPr/>
          <a:lstStyle/>
          <a:p>
            <a:fld id="{3A99ABDF-0673-469B-A541-C1F89428C3D9}" type="slidenum">
              <a:rPr lang="en-US" altLang="zh-CN"/>
              <a:pPr/>
              <a:t>89</a:t>
            </a:fld>
            <a:endParaRPr lang="en-US"/>
          </a:p>
        </p:txBody>
      </p:sp>
      <p:pic>
        <p:nvPicPr>
          <p:cNvPr id="6" name="Picture 4" descr="BS01120_"/>
          <p:cNvPicPr>
            <a:picLocks noChangeAspect="1" noChangeArrowheads="1"/>
          </p:cNvPicPr>
          <p:nvPr/>
        </p:nvPicPr>
        <p:blipFill>
          <a:blip r:embed="rId2" cstate="print"/>
          <a:srcRect/>
          <a:stretch>
            <a:fillRect/>
          </a:stretch>
        </p:blipFill>
        <p:spPr bwMode="auto">
          <a:xfrm>
            <a:off x="6732240" y="4639959"/>
            <a:ext cx="1626369" cy="2008119"/>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51523" y="1473572"/>
            <a:ext cx="8640960" cy="50405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panose="05000000000000000000" pitchFamily="2" charset="2"/>
              <a:buChar char="Ø"/>
            </a:pPr>
            <a:r>
              <a:rPr lang="zh-CN" altLang="zh-CN" sz="2400" b="1" dirty="0"/>
              <a:t>单一产品的“大而全”、“小而全”生产结构</a:t>
            </a:r>
            <a:endParaRPr lang="zh-CN" altLang="en-US" sz="2400" b="1" dirty="0"/>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9</a:t>
            </a:fld>
            <a:endParaRPr lang="zh-CN" altLang="en-US" dirty="0"/>
          </a:p>
        </p:txBody>
      </p:sp>
      <p:sp>
        <p:nvSpPr>
          <p:cNvPr id="6" name="矩形 5"/>
          <p:cNvSpPr/>
          <p:nvPr/>
        </p:nvSpPr>
        <p:spPr>
          <a:xfrm>
            <a:off x="395536" y="1916833"/>
            <a:ext cx="8280920" cy="3785652"/>
          </a:xfrm>
          <a:prstGeom prst="rect">
            <a:avLst/>
          </a:prstGeom>
        </p:spPr>
        <p:txBody>
          <a:bodyPr wrap="square">
            <a:spAutoFit/>
          </a:bodyPr>
          <a:lstStyle/>
          <a:p>
            <a:pPr>
              <a:lnSpc>
                <a:spcPct val="150000"/>
              </a:lnSpc>
              <a:buClr>
                <a:srgbClr val="C00000"/>
              </a:buClr>
              <a:buFont typeface="Wingdings" pitchFamily="2" charset="2"/>
              <a:buChar char="n"/>
            </a:pPr>
            <a:r>
              <a:rPr lang="en-US" altLang="zh-CN" sz="2000" dirty="0">
                <a:latin typeface="微软雅黑" pitchFamily="34" charset="-122"/>
                <a:ea typeface="微软雅黑" pitchFamily="34" charset="-122"/>
              </a:rPr>
              <a:t> </a:t>
            </a:r>
            <a:r>
              <a:rPr lang="zh-CN" altLang="zh-CN" sz="2000" dirty="0">
                <a:latin typeface="微软雅黑" pitchFamily="34" charset="-122"/>
                <a:ea typeface="微软雅黑" pitchFamily="34" charset="-122"/>
              </a:rPr>
              <a:t>随着时代的变迁，科学技术的不断进步和人们生活条件的不断改善，消费者的价值观念变化很快，消费需求多样化，从而引起产品的寿命周期相应缩短，为适应市场需求环境的变化，必将使多品种、中小批量混合生产成为企业生产方式的主流。</a:t>
            </a:r>
            <a:endParaRPr lang="en-US" altLang="zh-CN" sz="2000" dirty="0">
              <a:latin typeface="微软雅黑" pitchFamily="34" charset="-122"/>
              <a:ea typeface="微软雅黑" pitchFamily="34" charset="-122"/>
            </a:endParaRPr>
          </a:p>
          <a:p>
            <a:pPr>
              <a:lnSpc>
                <a:spcPct val="150000"/>
              </a:lnSpc>
              <a:buClr>
                <a:srgbClr val="C00000"/>
              </a:buClr>
              <a:buFont typeface="Wingdings" pitchFamily="2" charset="2"/>
              <a:buChar char="n"/>
            </a:pPr>
            <a:r>
              <a:rPr lang="en-US" altLang="zh-CN" sz="2000" dirty="0">
                <a:latin typeface="微软雅黑" pitchFamily="34" charset="-122"/>
                <a:ea typeface="微软雅黑" pitchFamily="34" charset="-122"/>
              </a:rPr>
              <a:t> </a:t>
            </a:r>
            <a:r>
              <a:rPr lang="zh-CN" altLang="zh-CN" sz="2000" dirty="0">
                <a:latin typeface="微软雅黑" pitchFamily="34" charset="-122"/>
                <a:ea typeface="微软雅黑" pitchFamily="34" charset="-122"/>
              </a:rPr>
              <a:t>长期以来，我国“大而全”、“小而全”生产结构方式，不仅是一种排斥了规模经济效益的、效率低下的生产方式，而且也排斥多样化经营，靠增大批量降低成本生产，这样非常不利于企业分散风险，提高效益，促进企业顺利成长。</a:t>
            </a:r>
            <a:endParaRPr lang="zh-CN" altLang="en-US" sz="2000" dirty="0">
              <a:latin typeface="微软雅黑" pitchFamily="34" charset="-122"/>
              <a:ea typeface="微软雅黑" pitchFamily="34" charset="-122"/>
            </a:endParaRPr>
          </a:p>
        </p:txBody>
      </p:sp>
      <p:sp>
        <p:nvSpPr>
          <p:cNvPr id="7" name="标题 2"/>
          <p:cNvSpPr txBox="1">
            <a:spLocks/>
          </p:cNvSpPr>
          <p:nvPr/>
        </p:nvSpPr>
        <p:spPr bwMode="auto">
          <a:xfrm>
            <a:off x="465259" y="335977"/>
            <a:ext cx="8232531" cy="576064"/>
          </a:xfrm>
          <a:prstGeom prst="rect">
            <a:avLst/>
          </a:prstGeom>
          <a:noFill/>
          <a:ln w="9525">
            <a:noFill/>
            <a:miter lim="800000"/>
            <a:headEnd/>
            <a:tailEnd/>
          </a:ln>
        </p:spPr>
        <p:txBody>
          <a:bodyPr vert="horz" wrap="square" lIns="91427" tIns="45712" rIns="91427" bIns="45712" numCol="1" anchor="ctr" anchorCtr="0" compatLnSpc="1">
            <a:prstTxWarp prst="textNoShape">
              <a:avLst/>
            </a:prstTxWarp>
          </a:bodyPr>
          <a:lstStyle/>
          <a:p>
            <a:pPr algn="ctr" fontAlgn="base">
              <a:spcBef>
                <a:spcPct val="0"/>
              </a:spcBef>
              <a:spcAft>
                <a:spcPct val="0"/>
              </a:spcAft>
              <a:defRPr/>
            </a:pPr>
            <a:r>
              <a:rPr lang="zh-CN" altLang="en-US" sz="3200" b="1" kern="0" dirty="0">
                <a:solidFill>
                  <a:srgbClr val="FF0000"/>
                </a:solidFill>
                <a:latin typeface="微软雅黑" pitchFamily="34" charset="-122"/>
                <a:ea typeface="微软雅黑" pitchFamily="34" charset="-122"/>
                <a:cs typeface="+mj-cs"/>
              </a:rPr>
              <a:t>传统生产管理模式的弊端</a:t>
            </a:r>
          </a:p>
        </p:txBody>
      </p:sp>
    </p:spTree>
    <p:extLst>
      <p:ext uri="{BB962C8B-B14F-4D97-AF65-F5344CB8AC3E}">
        <p14:creationId xmlns:p14="http://schemas.microsoft.com/office/powerpoint/2010/main" val="2921859156"/>
      </p:ext>
    </p:extLst>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1016793" y="404664"/>
            <a:ext cx="7129463" cy="476251"/>
          </a:xfrm>
        </p:spPr>
        <p:txBody>
          <a:bodyPr/>
          <a:lstStyle/>
          <a:p>
            <a:pPr algn="ctr"/>
            <a:r>
              <a:rPr lang="zh-TW" altLang="en-US" sz="3200" dirty="0" smtClean="0">
                <a:solidFill>
                  <a:srgbClr val="FF0000"/>
                </a:solidFill>
              </a:rPr>
              <a:t>批量订货</a:t>
            </a:r>
            <a:r>
              <a:rPr lang="zh-CN" altLang="en-US" sz="3200" dirty="0" smtClean="0">
                <a:solidFill>
                  <a:srgbClr val="FF0000"/>
                </a:solidFill>
              </a:rPr>
              <a:t>模式</a:t>
            </a:r>
            <a:r>
              <a:rPr lang="en-US" altLang="zh-CN" sz="3200" dirty="0" smtClean="0">
                <a:solidFill>
                  <a:srgbClr val="FF0000"/>
                </a:solidFill>
              </a:rPr>
              <a:t>---</a:t>
            </a:r>
            <a:r>
              <a:rPr lang="zh-TW" altLang="en-US" sz="3200" dirty="0" smtClean="0">
                <a:solidFill>
                  <a:srgbClr val="FF0000"/>
                </a:solidFill>
              </a:rPr>
              <a:t>三</a:t>
            </a:r>
            <a:r>
              <a:rPr lang="zh-TW" altLang="en-US" sz="3200" dirty="0">
                <a:solidFill>
                  <a:srgbClr val="FF0000"/>
                </a:solidFill>
              </a:rPr>
              <a:t>架法</a:t>
            </a:r>
          </a:p>
        </p:txBody>
      </p:sp>
      <p:sp>
        <p:nvSpPr>
          <p:cNvPr id="190467" name="Rectangle 3"/>
          <p:cNvSpPr>
            <a:spLocks noGrp="1" noChangeArrowheads="1"/>
          </p:cNvSpPr>
          <p:nvPr>
            <p:ph idx="1"/>
          </p:nvPr>
        </p:nvSpPr>
        <p:spPr>
          <a:xfrm>
            <a:off x="466724" y="1412776"/>
            <a:ext cx="8229600" cy="4320117"/>
          </a:xfrm>
        </p:spPr>
        <p:txBody>
          <a:bodyPr/>
          <a:lstStyle/>
          <a:p>
            <a:pPr>
              <a:lnSpc>
                <a:spcPct val="150000"/>
              </a:lnSpc>
              <a:buFont typeface="Wingdings" panose="05000000000000000000" pitchFamily="2" charset="2"/>
              <a:buChar char="Ø"/>
            </a:pPr>
            <a:r>
              <a:rPr lang="zh-TW" altLang="en-US" sz="2400" dirty="0"/>
              <a:t> 将同一物品，放置于三层货架。先使用上层的货，用完后订货，然后使用中层的货，当中层的货用完，正常情况下，所订的货应到位并放入上层货架。若此时上层的货未到，就要催货。</a:t>
            </a:r>
            <a:endParaRPr lang="en-US" altLang="zh-TW" sz="2400" dirty="0"/>
          </a:p>
          <a:p>
            <a:pPr>
              <a:lnSpc>
                <a:spcPct val="150000"/>
              </a:lnSpc>
              <a:buFont typeface="Wingdings" panose="05000000000000000000" pitchFamily="2" charset="2"/>
              <a:buChar char="Ø"/>
            </a:pPr>
            <a:r>
              <a:rPr lang="zh-TW" altLang="en-US" sz="2400" dirty="0"/>
              <a:t> 最下层的货放安全库存量，很少变动，要注意保存期限及变损程度，尽量予以滚动使用；中层放订货点</a:t>
            </a:r>
            <a:endParaRPr lang="en-US" altLang="zh-TW" sz="2400" dirty="0"/>
          </a:p>
          <a:p>
            <a:pPr>
              <a:lnSpc>
                <a:spcPct val="150000"/>
              </a:lnSpc>
              <a:buNone/>
            </a:pPr>
            <a:r>
              <a:rPr lang="en-US" altLang="zh-TW" sz="2400" dirty="0"/>
              <a:t>    </a:t>
            </a:r>
            <a:r>
              <a:rPr lang="zh-TW" altLang="en-US" sz="2400" dirty="0"/>
              <a:t>库存量减安全存量的余数；上层放最高存量</a:t>
            </a:r>
            <a:endParaRPr lang="en-US" altLang="zh-TW" sz="2400" dirty="0"/>
          </a:p>
          <a:p>
            <a:pPr>
              <a:lnSpc>
                <a:spcPct val="150000"/>
              </a:lnSpc>
              <a:buNone/>
            </a:pPr>
            <a:r>
              <a:rPr lang="en-US" altLang="zh-TW" sz="2400" dirty="0"/>
              <a:t>    </a:t>
            </a:r>
            <a:r>
              <a:rPr lang="zh-TW" altLang="en-US" sz="2400" dirty="0"/>
              <a:t>扣除安全存量与中层存量后的余数。</a:t>
            </a:r>
          </a:p>
        </p:txBody>
      </p:sp>
      <p:sp>
        <p:nvSpPr>
          <p:cNvPr id="7" name="灯片编号占位符 5"/>
          <p:cNvSpPr>
            <a:spLocks noGrp="1"/>
          </p:cNvSpPr>
          <p:nvPr>
            <p:ph type="sldNum" sz="quarter" idx="4"/>
          </p:nvPr>
        </p:nvSpPr>
        <p:spPr/>
        <p:txBody>
          <a:bodyPr/>
          <a:lstStyle/>
          <a:p>
            <a:fld id="{4E78F827-D1FD-491B-9DDF-F55861F4B56F}" type="slidenum">
              <a:rPr lang="en-US" altLang="zh-CN"/>
              <a:pPr/>
              <a:t>90</a:t>
            </a:fld>
            <a:endParaRPr lang="en-US"/>
          </a:p>
        </p:txBody>
      </p:sp>
      <p:pic>
        <p:nvPicPr>
          <p:cNvPr id="190468" name="Picture 4" descr="NA01593_"/>
          <p:cNvPicPr>
            <a:picLocks noChangeAspect="1" noChangeArrowheads="1"/>
          </p:cNvPicPr>
          <p:nvPr/>
        </p:nvPicPr>
        <p:blipFill>
          <a:blip r:embed="rId2" cstate="print"/>
          <a:srcRect/>
          <a:stretch>
            <a:fillRect/>
          </a:stretch>
        </p:blipFill>
        <p:spPr bwMode="auto">
          <a:xfrm>
            <a:off x="6696381" y="4293099"/>
            <a:ext cx="2122605" cy="195872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3"/>
          <p:cNvSpPr>
            <a:spLocks noGrp="1" noChangeArrowheads="1"/>
          </p:cNvSpPr>
          <p:nvPr>
            <p:ph idx="1"/>
          </p:nvPr>
        </p:nvSpPr>
        <p:spPr bwMode="auto">
          <a:xfrm>
            <a:off x="179390" y="1340768"/>
            <a:ext cx="8713787" cy="4896544"/>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altLang="zh-CN" sz="2400" dirty="0">
                <a:effectLst>
                  <a:outerShdw blurRad="38100" dist="38100" dir="2700000" algn="tl">
                    <a:srgbClr val="FFFFFF"/>
                  </a:outerShdw>
                </a:effectLst>
              </a:rPr>
              <a:t>MRP</a:t>
            </a:r>
            <a:r>
              <a:rPr lang="zh-CN" altLang="en-US" sz="2400" dirty="0">
                <a:effectLst>
                  <a:outerShdw blurRad="38100" dist="38100" dir="2700000" algn="tl">
                    <a:srgbClr val="FFFFFF"/>
                  </a:outerShdw>
                </a:effectLst>
              </a:rPr>
              <a:t>采购原理及过程</a:t>
            </a:r>
            <a:endParaRPr lang="zh-CN" altLang="en-US" sz="2400" dirty="0"/>
          </a:p>
        </p:txBody>
      </p:sp>
      <p:sp>
        <p:nvSpPr>
          <p:cNvPr id="13" name="灯片编号占位符 5"/>
          <p:cNvSpPr>
            <a:spLocks noGrp="1"/>
          </p:cNvSpPr>
          <p:nvPr>
            <p:ph type="sldNum" sz="quarter" idx="4"/>
          </p:nvPr>
        </p:nvSpPr>
        <p:spPr/>
        <p:txBody>
          <a:bodyPr/>
          <a:lstStyle/>
          <a:p>
            <a:fld id="{3A99ABDF-0673-469B-A541-C1F89428C3D9}" type="slidenum">
              <a:rPr lang="en-US" altLang="zh-CN"/>
              <a:pPr/>
              <a:t>91</a:t>
            </a:fld>
            <a:endParaRPr lang="en-US"/>
          </a:p>
        </p:txBody>
      </p:sp>
      <p:sp>
        <p:nvSpPr>
          <p:cNvPr id="152580" name="AutoShape 4"/>
          <p:cNvSpPr>
            <a:spLocks noChangeArrowheads="1"/>
          </p:cNvSpPr>
          <p:nvPr/>
        </p:nvSpPr>
        <p:spPr bwMode="auto">
          <a:xfrm>
            <a:off x="395537" y="1916832"/>
            <a:ext cx="2305051" cy="863600"/>
          </a:xfrm>
          <a:prstGeom prst="ellipseRibbon">
            <a:avLst>
              <a:gd name="adj1" fmla="val 25000"/>
              <a:gd name="adj2" fmla="val 50000"/>
              <a:gd name="adj3" fmla="val 12500"/>
            </a:avLst>
          </a:prstGeom>
          <a:solidFill>
            <a:srgbClr val="92D050"/>
          </a:solidFill>
          <a:ln w="9525">
            <a:solidFill>
              <a:schemeClr val="tx1"/>
            </a:solidFill>
            <a:miter lim="800000"/>
            <a:headEnd/>
            <a:tailEnd/>
          </a:ln>
          <a:effectLst/>
        </p:spPr>
        <p:txBody>
          <a:bodyPr wrap="none" anchor="ctr"/>
          <a:lstStyle/>
          <a:p>
            <a:pPr algn="ctr"/>
            <a:r>
              <a:rPr kumimoji="1" lang="zh-CN" altLang="en-US" sz="2000" b="1" dirty="0">
                <a:solidFill>
                  <a:schemeClr val="hlink"/>
                </a:solidFill>
                <a:latin typeface="微软雅黑" pitchFamily="34" charset="-122"/>
                <a:ea typeface="微软雅黑" pitchFamily="34" charset="-122"/>
              </a:rPr>
              <a:t>主产品</a:t>
            </a:r>
          </a:p>
        </p:txBody>
      </p:sp>
      <p:sp>
        <p:nvSpPr>
          <p:cNvPr id="152581" name="AutoShape 5"/>
          <p:cNvSpPr>
            <a:spLocks noChangeArrowheads="1"/>
          </p:cNvSpPr>
          <p:nvPr/>
        </p:nvSpPr>
        <p:spPr bwMode="auto">
          <a:xfrm>
            <a:off x="2123729" y="2708920"/>
            <a:ext cx="2305051" cy="863600"/>
          </a:xfrm>
          <a:prstGeom prst="ellipseRibbon">
            <a:avLst>
              <a:gd name="adj1" fmla="val 25000"/>
              <a:gd name="adj2" fmla="val 50000"/>
              <a:gd name="adj3" fmla="val 12500"/>
            </a:avLst>
          </a:prstGeom>
          <a:solidFill>
            <a:srgbClr val="92D050"/>
          </a:solidFill>
          <a:ln w="9525">
            <a:solidFill>
              <a:schemeClr val="tx1"/>
            </a:solidFill>
            <a:miter lim="800000"/>
            <a:headEnd/>
            <a:tailEnd/>
          </a:ln>
          <a:effectLst/>
        </p:spPr>
        <p:txBody>
          <a:bodyPr wrap="none" anchor="ctr"/>
          <a:lstStyle/>
          <a:p>
            <a:pPr algn="ctr"/>
            <a:r>
              <a:rPr kumimoji="1" lang="en-US" altLang="zh-CN" b="1">
                <a:solidFill>
                  <a:schemeClr val="hlink"/>
                </a:solidFill>
                <a:latin typeface="微软雅黑" pitchFamily="34" charset="-122"/>
                <a:ea typeface="微软雅黑" pitchFamily="34" charset="-122"/>
              </a:rPr>
              <a:t>BOM</a:t>
            </a:r>
          </a:p>
        </p:txBody>
      </p:sp>
      <p:sp>
        <p:nvSpPr>
          <p:cNvPr id="152582" name="AutoShape 6"/>
          <p:cNvSpPr>
            <a:spLocks noChangeArrowheads="1"/>
          </p:cNvSpPr>
          <p:nvPr/>
        </p:nvSpPr>
        <p:spPr bwMode="auto">
          <a:xfrm>
            <a:off x="3851921" y="3501008"/>
            <a:ext cx="2305051" cy="863600"/>
          </a:xfrm>
          <a:prstGeom prst="ellipseRibbon">
            <a:avLst>
              <a:gd name="adj1" fmla="val 25000"/>
              <a:gd name="adj2" fmla="val 50000"/>
              <a:gd name="adj3" fmla="val 12500"/>
            </a:avLst>
          </a:prstGeom>
          <a:solidFill>
            <a:srgbClr val="92D050"/>
          </a:solidFill>
          <a:ln w="9525">
            <a:solidFill>
              <a:schemeClr val="tx1"/>
            </a:solidFill>
            <a:miter lim="800000"/>
            <a:headEnd/>
            <a:tailEnd/>
          </a:ln>
          <a:effectLst/>
        </p:spPr>
        <p:txBody>
          <a:bodyPr wrap="none" anchor="ctr"/>
          <a:lstStyle/>
          <a:p>
            <a:pPr algn="ctr"/>
            <a:r>
              <a:rPr kumimoji="1" lang="en-US" altLang="zh-CN" b="1">
                <a:solidFill>
                  <a:schemeClr val="hlink"/>
                </a:solidFill>
                <a:latin typeface="微软雅黑" pitchFamily="34" charset="-122"/>
                <a:ea typeface="微软雅黑" pitchFamily="34" charset="-122"/>
              </a:rPr>
              <a:t>MPS</a:t>
            </a:r>
          </a:p>
        </p:txBody>
      </p:sp>
      <p:sp>
        <p:nvSpPr>
          <p:cNvPr id="152583" name="AutoShape 7"/>
          <p:cNvSpPr>
            <a:spLocks noChangeArrowheads="1"/>
          </p:cNvSpPr>
          <p:nvPr/>
        </p:nvSpPr>
        <p:spPr bwMode="auto">
          <a:xfrm>
            <a:off x="5580113" y="4293096"/>
            <a:ext cx="2305051" cy="863600"/>
          </a:xfrm>
          <a:prstGeom prst="ellipseRibbon">
            <a:avLst>
              <a:gd name="adj1" fmla="val 25000"/>
              <a:gd name="adj2" fmla="val 50000"/>
              <a:gd name="adj3" fmla="val 12500"/>
            </a:avLst>
          </a:prstGeom>
          <a:solidFill>
            <a:srgbClr val="92D050"/>
          </a:solidFill>
          <a:ln w="9525">
            <a:solidFill>
              <a:schemeClr val="tx1"/>
            </a:solidFill>
            <a:miter lim="800000"/>
            <a:headEnd/>
            <a:tailEnd/>
          </a:ln>
          <a:effectLst/>
        </p:spPr>
        <p:txBody>
          <a:bodyPr wrap="none" anchor="ctr"/>
          <a:lstStyle/>
          <a:p>
            <a:pPr algn="ctr"/>
            <a:r>
              <a:rPr kumimoji="1" lang="zh-CN" altLang="en-US" b="1" dirty="0">
                <a:solidFill>
                  <a:schemeClr val="hlink"/>
                </a:solidFill>
                <a:latin typeface="微软雅黑" pitchFamily="34" charset="-122"/>
                <a:ea typeface="微软雅黑" pitchFamily="34" charset="-122"/>
              </a:rPr>
              <a:t>产品库存文件</a:t>
            </a:r>
          </a:p>
        </p:txBody>
      </p:sp>
      <p:sp>
        <p:nvSpPr>
          <p:cNvPr id="152586" name="AutoShape 10"/>
          <p:cNvSpPr>
            <a:spLocks noChangeArrowheads="1"/>
          </p:cNvSpPr>
          <p:nvPr/>
        </p:nvSpPr>
        <p:spPr bwMode="auto">
          <a:xfrm>
            <a:off x="6588225" y="5373712"/>
            <a:ext cx="2305051" cy="863600"/>
          </a:xfrm>
          <a:prstGeom prst="ellipseRibbon">
            <a:avLst>
              <a:gd name="adj1" fmla="val 25000"/>
              <a:gd name="adj2" fmla="val 50000"/>
              <a:gd name="adj3" fmla="val 12500"/>
            </a:avLst>
          </a:prstGeom>
          <a:solidFill>
            <a:srgbClr val="92D050"/>
          </a:solidFill>
          <a:ln w="9525">
            <a:solidFill>
              <a:schemeClr val="tx1"/>
            </a:solidFill>
            <a:miter lim="800000"/>
            <a:headEnd/>
            <a:tailEnd/>
          </a:ln>
          <a:effectLst/>
        </p:spPr>
        <p:txBody>
          <a:bodyPr wrap="none" anchor="ctr"/>
          <a:lstStyle/>
          <a:p>
            <a:pPr algn="ctr"/>
            <a:r>
              <a:rPr kumimoji="1" lang="zh-CN" altLang="en-US" b="1" dirty="0">
                <a:solidFill>
                  <a:schemeClr val="hlink"/>
                </a:solidFill>
                <a:latin typeface="微软雅黑" pitchFamily="34" charset="-122"/>
                <a:ea typeface="微软雅黑" pitchFamily="34" charset="-122"/>
              </a:rPr>
              <a:t>制造任务单和</a:t>
            </a:r>
          </a:p>
          <a:p>
            <a:pPr algn="ctr"/>
            <a:r>
              <a:rPr kumimoji="1" lang="zh-CN" altLang="en-US" b="1" dirty="0">
                <a:solidFill>
                  <a:schemeClr val="hlink"/>
                </a:solidFill>
                <a:latin typeface="微软雅黑" pitchFamily="34" charset="-122"/>
                <a:ea typeface="微软雅黑" pitchFamily="34" charset="-122"/>
              </a:rPr>
              <a:t>采购订货单</a:t>
            </a:r>
          </a:p>
        </p:txBody>
      </p:sp>
      <p:sp>
        <p:nvSpPr>
          <p:cNvPr id="152587" name="AutoShape 11"/>
          <p:cNvSpPr>
            <a:spLocks noChangeArrowheads="1"/>
          </p:cNvSpPr>
          <p:nvPr/>
        </p:nvSpPr>
        <p:spPr bwMode="auto">
          <a:xfrm rot="5400000">
            <a:off x="2196013" y="4508850"/>
            <a:ext cx="2232025" cy="360363"/>
          </a:xfrm>
          <a:custGeom>
            <a:avLst/>
            <a:gdLst>
              <a:gd name="G0" fmla="+- 16321 0 0"/>
              <a:gd name="G1" fmla="+- 8163 0 0"/>
              <a:gd name="G2" fmla="+- 21600 0 8163"/>
              <a:gd name="G3" fmla="+- 10800 0 8163"/>
              <a:gd name="G4" fmla="+- 21600 0 16321"/>
              <a:gd name="G5" fmla="*/ G4 G3 10800"/>
              <a:gd name="G6" fmla="+- 21600 0 G5"/>
              <a:gd name="T0" fmla="*/ 16321 w 21600"/>
              <a:gd name="T1" fmla="*/ 0 h 21600"/>
              <a:gd name="T2" fmla="*/ 0 w 21600"/>
              <a:gd name="T3" fmla="*/ 10800 h 21600"/>
              <a:gd name="T4" fmla="*/ 16321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321" y="0"/>
                </a:moveTo>
                <a:lnTo>
                  <a:pt x="16321" y="8163"/>
                </a:lnTo>
                <a:lnTo>
                  <a:pt x="3375" y="8163"/>
                </a:lnTo>
                <a:lnTo>
                  <a:pt x="3375" y="13437"/>
                </a:lnTo>
                <a:lnTo>
                  <a:pt x="16321" y="13437"/>
                </a:lnTo>
                <a:lnTo>
                  <a:pt x="16321" y="21600"/>
                </a:lnTo>
                <a:lnTo>
                  <a:pt x="21600" y="10800"/>
                </a:lnTo>
                <a:close/>
              </a:path>
              <a:path w="21600" h="21600">
                <a:moveTo>
                  <a:pt x="1350" y="8163"/>
                </a:moveTo>
                <a:lnTo>
                  <a:pt x="1350" y="13437"/>
                </a:lnTo>
                <a:lnTo>
                  <a:pt x="2700" y="13437"/>
                </a:lnTo>
                <a:lnTo>
                  <a:pt x="2700" y="8163"/>
                </a:lnTo>
                <a:close/>
              </a:path>
              <a:path w="21600" h="21600">
                <a:moveTo>
                  <a:pt x="0" y="8163"/>
                </a:moveTo>
                <a:lnTo>
                  <a:pt x="0" y="13437"/>
                </a:lnTo>
                <a:lnTo>
                  <a:pt x="675" y="13437"/>
                </a:lnTo>
                <a:lnTo>
                  <a:pt x="675" y="8163"/>
                </a:lnTo>
                <a:close/>
              </a:path>
            </a:pathLst>
          </a:custGeom>
          <a:solidFill>
            <a:schemeClr val="accent2"/>
          </a:solidFill>
          <a:ln w="9525">
            <a:solidFill>
              <a:schemeClr val="tx1"/>
            </a:solidFill>
            <a:miter lim="800000"/>
            <a:headEnd/>
            <a:tailEnd/>
          </a:ln>
          <a:effectLst/>
        </p:spPr>
        <p:txBody>
          <a:bodyPr wrap="none" anchor="ctr"/>
          <a:lstStyle/>
          <a:p>
            <a:endParaRPr lang="zh-CN" altLang="en-US" b="1">
              <a:latin typeface="微软雅黑" pitchFamily="34" charset="-122"/>
              <a:ea typeface="微软雅黑" pitchFamily="34" charset="-122"/>
            </a:endParaRPr>
          </a:p>
        </p:txBody>
      </p:sp>
      <p:sp>
        <p:nvSpPr>
          <p:cNvPr id="152588" name="AutoShape 12"/>
          <p:cNvSpPr>
            <a:spLocks noChangeArrowheads="1"/>
          </p:cNvSpPr>
          <p:nvPr/>
        </p:nvSpPr>
        <p:spPr bwMode="auto">
          <a:xfrm rot="5400000">
            <a:off x="4284567" y="4940576"/>
            <a:ext cx="1439863" cy="288925"/>
          </a:xfrm>
          <a:custGeom>
            <a:avLst/>
            <a:gdLst>
              <a:gd name="G0" fmla="+- 16321 0 0"/>
              <a:gd name="G1" fmla="+- 8163 0 0"/>
              <a:gd name="G2" fmla="+- 21600 0 8163"/>
              <a:gd name="G3" fmla="+- 10800 0 8163"/>
              <a:gd name="G4" fmla="+- 21600 0 16321"/>
              <a:gd name="G5" fmla="*/ G4 G3 10800"/>
              <a:gd name="G6" fmla="+- 21600 0 G5"/>
              <a:gd name="T0" fmla="*/ 16321 w 21600"/>
              <a:gd name="T1" fmla="*/ 0 h 21600"/>
              <a:gd name="T2" fmla="*/ 0 w 21600"/>
              <a:gd name="T3" fmla="*/ 10800 h 21600"/>
              <a:gd name="T4" fmla="*/ 16321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321" y="0"/>
                </a:moveTo>
                <a:lnTo>
                  <a:pt x="16321" y="8163"/>
                </a:lnTo>
                <a:lnTo>
                  <a:pt x="3375" y="8163"/>
                </a:lnTo>
                <a:lnTo>
                  <a:pt x="3375" y="13437"/>
                </a:lnTo>
                <a:lnTo>
                  <a:pt x="16321" y="13437"/>
                </a:lnTo>
                <a:lnTo>
                  <a:pt x="16321" y="21600"/>
                </a:lnTo>
                <a:lnTo>
                  <a:pt x="21600" y="10800"/>
                </a:lnTo>
                <a:close/>
              </a:path>
              <a:path w="21600" h="21600">
                <a:moveTo>
                  <a:pt x="1350" y="8163"/>
                </a:moveTo>
                <a:lnTo>
                  <a:pt x="1350" y="13437"/>
                </a:lnTo>
                <a:lnTo>
                  <a:pt x="2700" y="13437"/>
                </a:lnTo>
                <a:lnTo>
                  <a:pt x="2700" y="8163"/>
                </a:lnTo>
                <a:close/>
              </a:path>
              <a:path w="21600" h="21600">
                <a:moveTo>
                  <a:pt x="0" y="8163"/>
                </a:moveTo>
                <a:lnTo>
                  <a:pt x="0" y="13437"/>
                </a:lnTo>
                <a:lnTo>
                  <a:pt x="675" y="13437"/>
                </a:lnTo>
                <a:lnTo>
                  <a:pt x="675" y="8163"/>
                </a:lnTo>
                <a:close/>
              </a:path>
            </a:pathLst>
          </a:custGeom>
          <a:solidFill>
            <a:schemeClr val="accent2"/>
          </a:solidFill>
          <a:ln w="9525">
            <a:solidFill>
              <a:schemeClr val="tx1"/>
            </a:solidFill>
            <a:miter lim="800000"/>
            <a:headEnd/>
            <a:tailEnd/>
          </a:ln>
          <a:effectLst/>
        </p:spPr>
        <p:txBody>
          <a:bodyPr wrap="none" anchor="ctr"/>
          <a:lstStyle/>
          <a:p>
            <a:endParaRPr lang="zh-CN" altLang="en-US" b="1">
              <a:latin typeface="微软雅黑" pitchFamily="34" charset="-122"/>
              <a:ea typeface="微软雅黑" pitchFamily="34" charset="-122"/>
            </a:endParaRPr>
          </a:p>
        </p:txBody>
      </p:sp>
      <p:sp>
        <p:nvSpPr>
          <p:cNvPr id="152589" name="AutoShape 13"/>
          <p:cNvSpPr>
            <a:spLocks noChangeArrowheads="1"/>
          </p:cNvSpPr>
          <p:nvPr/>
        </p:nvSpPr>
        <p:spPr bwMode="auto">
          <a:xfrm rot="5400000">
            <a:off x="6228535" y="5372872"/>
            <a:ext cx="576263" cy="288925"/>
          </a:xfrm>
          <a:custGeom>
            <a:avLst/>
            <a:gdLst>
              <a:gd name="G0" fmla="+- 16321 0 0"/>
              <a:gd name="G1" fmla="+- 8163 0 0"/>
              <a:gd name="G2" fmla="+- 21600 0 8163"/>
              <a:gd name="G3" fmla="+- 10800 0 8163"/>
              <a:gd name="G4" fmla="+- 21600 0 16321"/>
              <a:gd name="G5" fmla="*/ G4 G3 10800"/>
              <a:gd name="G6" fmla="+- 21600 0 G5"/>
              <a:gd name="T0" fmla="*/ 16321 w 21600"/>
              <a:gd name="T1" fmla="*/ 0 h 21600"/>
              <a:gd name="T2" fmla="*/ 0 w 21600"/>
              <a:gd name="T3" fmla="*/ 10800 h 21600"/>
              <a:gd name="T4" fmla="*/ 16321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321" y="0"/>
                </a:moveTo>
                <a:lnTo>
                  <a:pt x="16321" y="8163"/>
                </a:lnTo>
                <a:lnTo>
                  <a:pt x="3375" y="8163"/>
                </a:lnTo>
                <a:lnTo>
                  <a:pt x="3375" y="13437"/>
                </a:lnTo>
                <a:lnTo>
                  <a:pt x="16321" y="13437"/>
                </a:lnTo>
                <a:lnTo>
                  <a:pt x="16321" y="21600"/>
                </a:lnTo>
                <a:lnTo>
                  <a:pt x="21600" y="10800"/>
                </a:lnTo>
                <a:close/>
              </a:path>
              <a:path w="21600" h="21600">
                <a:moveTo>
                  <a:pt x="1350" y="8163"/>
                </a:moveTo>
                <a:lnTo>
                  <a:pt x="1350" y="13437"/>
                </a:lnTo>
                <a:lnTo>
                  <a:pt x="2700" y="13437"/>
                </a:lnTo>
                <a:lnTo>
                  <a:pt x="2700" y="8163"/>
                </a:lnTo>
                <a:close/>
              </a:path>
              <a:path w="21600" h="21600">
                <a:moveTo>
                  <a:pt x="0" y="8163"/>
                </a:moveTo>
                <a:lnTo>
                  <a:pt x="0" y="13437"/>
                </a:lnTo>
                <a:lnTo>
                  <a:pt x="675" y="13437"/>
                </a:lnTo>
                <a:lnTo>
                  <a:pt x="675" y="8163"/>
                </a:lnTo>
                <a:close/>
              </a:path>
            </a:pathLst>
          </a:custGeom>
          <a:solidFill>
            <a:schemeClr val="accent2"/>
          </a:solidFill>
          <a:ln w="9525">
            <a:solidFill>
              <a:schemeClr val="tx1"/>
            </a:solidFill>
            <a:miter lim="800000"/>
            <a:headEnd/>
            <a:tailEnd/>
          </a:ln>
          <a:effectLst/>
        </p:spPr>
        <p:txBody>
          <a:bodyPr wrap="none" anchor="ctr"/>
          <a:lstStyle/>
          <a:p>
            <a:endParaRPr lang="zh-CN" altLang="en-US" b="1">
              <a:latin typeface="微软雅黑" pitchFamily="34" charset="-122"/>
              <a:ea typeface="微软雅黑" pitchFamily="34" charset="-122"/>
            </a:endParaRPr>
          </a:p>
        </p:txBody>
      </p:sp>
      <p:sp>
        <p:nvSpPr>
          <p:cNvPr id="152590" name="AutoShape 14"/>
          <p:cNvSpPr>
            <a:spLocks noChangeArrowheads="1"/>
          </p:cNvSpPr>
          <p:nvPr/>
        </p:nvSpPr>
        <p:spPr bwMode="auto">
          <a:xfrm>
            <a:off x="3203848" y="5733258"/>
            <a:ext cx="3313112" cy="360363"/>
          </a:xfrm>
          <a:custGeom>
            <a:avLst/>
            <a:gdLst>
              <a:gd name="G0" fmla="+- 16321 0 0"/>
              <a:gd name="G1" fmla="+- 8163 0 0"/>
              <a:gd name="G2" fmla="+- 21600 0 8163"/>
              <a:gd name="G3" fmla="+- 10800 0 8163"/>
              <a:gd name="G4" fmla="+- 21600 0 16321"/>
              <a:gd name="G5" fmla="*/ G4 G3 10800"/>
              <a:gd name="G6" fmla="+- 21600 0 G5"/>
              <a:gd name="T0" fmla="*/ 16321 w 21600"/>
              <a:gd name="T1" fmla="*/ 0 h 21600"/>
              <a:gd name="T2" fmla="*/ 0 w 21600"/>
              <a:gd name="T3" fmla="*/ 10800 h 21600"/>
              <a:gd name="T4" fmla="*/ 16321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321" y="0"/>
                </a:moveTo>
                <a:lnTo>
                  <a:pt x="16321" y="8163"/>
                </a:lnTo>
                <a:lnTo>
                  <a:pt x="3375" y="8163"/>
                </a:lnTo>
                <a:lnTo>
                  <a:pt x="3375" y="13437"/>
                </a:lnTo>
                <a:lnTo>
                  <a:pt x="16321" y="13437"/>
                </a:lnTo>
                <a:lnTo>
                  <a:pt x="16321" y="21600"/>
                </a:lnTo>
                <a:lnTo>
                  <a:pt x="21600" y="10800"/>
                </a:lnTo>
                <a:close/>
              </a:path>
              <a:path w="21600" h="21600">
                <a:moveTo>
                  <a:pt x="1350" y="8163"/>
                </a:moveTo>
                <a:lnTo>
                  <a:pt x="1350" y="13437"/>
                </a:lnTo>
                <a:lnTo>
                  <a:pt x="2700" y="13437"/>
                </a:lnTo>
                <a:lnTo>
                  <a:pt x="2700" y="8163"/>
                </a:lnTo>
                <a:close/>
              </a:path>
              <a:path w="21600" h="21600">
                <a:moveTo>
                  <a:pt x="0" y="8163"/>
                </a:moveTo>
                <a:lnTo>
                  <a:pt x="0" y="13437"/>
                </a:lnTo>
                <a:lnTo>
                  <a:pt x="675" y="13437"/>
                </a:lnTo>
                <a:lnTo>
                  <a:pt x="675" y="8163"/>
                </a:lnTo>
                <a:close/>
              </a:path>
            </a:pathLst>
          </a:custGeom>
          <a:solidFill>
            <a:schemeClr val="accent2"/>
          </a:solidFill>
          <a:ln w="9525">
            <a:solidFill>
              <a:schemeClr val="tx1"/>
            </a:solidFill>
            <a:miter lim="800000"/>
            <a:headEnd/>
            <a:tailEnd/>
          </a:ln>
          <a:effectLst/>
        </p:spPr>
        <p:txBody>
          <a:bodyPr wrap="none" anchor="ctr"/>
          <a:lstStyle/>
          <a:p>
            <a:endParaRPr lang="zh-CN" altLang="en-US" b="1">
              <a:latin typeface="微软雅黑" pitchFamily="34" charset="-122"/>
              <a:ea typeface="微软雅黑" pitchFamily="34" charset="-122"/>
            </a:endParaRPr>
          </a:p>
        </p:txBody>
      </p:sp>
      <p:sp>
        <p:nvSpPr>
          <p:cNvPr id="12" name="矩形 11"/>
          <p:cNvSpPr/>
          <p:nvPr/>
        </p:nvSpPr>
        <p:spPr>
          <a:xfrm>
            <a:off x="3282081" y="364056"/>
            <a:ext cx="2803973" cy="584775"/>
          </a:xfrm>
          <a:prstGeom prst="rect">
            <a:avLst/>
          </a:prstGeom>
        </p:spPr>
        <p:txBody>
          <a:bodyPr wrap="none">
            <a:spAutoFit/>
          </a:bodyPr>
          <a:lstStyle/>
          <a:p>
            <a:r>
              <a:rPr lang="en-US" altLang="zh-CN" sz="3200" b="1" dirty="0">
                <a:solidFill>
                  <a:srgbClr val="FF0000"/>
                </a:solidFill>
                <a:latin typeface="微软雅黑" pitchFamily="34" charset="-122"/>
                <a:ea typeface="微软雅黑" pitchFamily="34" charset="-122"/>
              </a:rPr>
              <a:t>MRP</a:t>
            </a:r>
            <a:r>
              <a:rPr lang="zh-CN" altLang="en-US" sz="3200" b="1" dirty="0">
                <a:solidFill>
                  <a:srgbClr val="FF0000"/>
                </a:solidFill>
                <a:latin typeface="微软雅黑" pitchFamily="34" charset="-122"/>
                <a:ea typeface="微软雅黑" pitchFamily="34" charset="-122"/>
              </a:rPr>
              <a:t>采购模式</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52580"/>
                                        </p:tgtEl>
                                        <p:attrNameLst>
                                          <p:attrName>style.visibility</p:attrName>
                                        </p:attrNameLst>
                                      </p:cBhvr>
                                      <p:to>
                                        <p:strVal val="visible"/>
                                      </p:to>
                                    </p:set>
                                    <p:anim calcmode="lin" valueType="num">
                                      <p:cBhvr>
                                        <p:cTn id="7" dur="500" fill="hold"/>
                                        <p:tgtEl>
                                          <p:spTgt spid="152580"/>
                                        </p:tgtEl>
                                        <p:attrNameLst>
                                          <p:attrName>ppt_w</p:attrName>
                                        </p:attrNameLst>
                                      </p:cBhvr>
                                      <p:tavLst>
                                        <p:tav tm="0">
                                          <p:val>
                                            <p:fltVal val="0"/>
                                          </p:val>
                                        </p:tav>
                                        <p:tav tm="100000">
                                          <p:val>
                                            <p:strVal val="#ppt_w"/>
                                          </p:val>
                                        </p:tav>
                                      </p:tavLst>
                                    </p:anim>
                                    <p:anim calcmode="lin" valueType="num">
                                      <p:cBhvr>
                                        <p:cTn id="8" dur="500" fill="hold"/>
                                        <p:tgtEl>
                                          <p:spTgt spid="15258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52581"/>
                                        </p:tgtEl>
                                        <p:attrNameLst>
                                          <p:attrName>style.visibility</p:attrName>
                                        </p:attrNameLst>
                                      </p:cBhvr>
                                      <p:to>
                                        <p:strVal val="visible"/>
                                      </p:to>
                                    </p:set>
                                    <p:anim calcmode="lin" valueType="num">
                                      <p:cBhvr>
                                        <p:cTn id="13" dur="500" fill="hold"/>
                                        <p:tgtEl>
                                          <p:spTgt spid="152581"/>
                                        </p:tgtEl>
                                        <p:attrNameLst>
                                          <p:attrName>ppt_w</p:attrName>
                                        </p:attrNameLst>
                                      </p:cBhvr>
                                      <p:tavLst>
                                        <p:tav tm="0">
                                          <p:val>
                                            <p:fltVal val="0"/>
                                          </p:val>
                                        </p:tav>
                                        <p:tav tm="100000">
                                          <p:val>
                                            <p:strVal val="#ppt_w"/>
                                          </p:val>
                                        </p:tav>
                                      </p:tavLst>
                                    </p:anim>
                                    <p:anim calcmode="lin" valueType="num">
                                      <p:cBhvr>
                                        <p:cTn id="14" dur="500" fill="hold"/>
                                        <p:tgtEl>
                                          <p:spTgt spid="152581"/>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52582"/>
                                        </p:tgtEl>
                                        <p:attrNameLst>
                                          <p:attrName>style.visibility</p:attrName>
                                        </p:attrNameLst>
                                      </p:cBhvr>
                                      <p:to>
                                        <p:strVal val="visible"/>
                                      </p:to>
                                    </p:set>
                                    <p:anim calcmode="lin" valueType="num">
                                      <p:cBhvr>
                                        <p:cTn id="19" dur="500" fill="hold"/>
                                        <p:tgtEl>
                                          <p:spTgt spid="152582"/>
                                        </p:tgtEl>
                                        <p:attrNameLst>
                                          <p:attrName>ppt_w</p:attrName>
                                        </p:attrNameLst>
                                      </p:cBhvr>
                                      <p:tavLst>
                                        <p:tav tm="0">
                                          <p:val>
                                            <p:fltVal val="0"/>
                                          </p:val>
                                        </p:tav>
                                        <p:tav tm="100000">
                                          <p:val>
                                            <p:strVal val="#ppt_w"/>
                                          </p:val>
                                        </p:tav>
                                      </p:tavLst>
                                    </p:anim>
                                    <p:anim calcmode="lin" valueType="num">
                                      <p:cBhvr>
                                        <p:cTn id="20" dur="500" fill="hold"/>
                                        <p:tgtEl>
                                          <p:spTgt spid="152582"/>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52583"/>
                                        </p:tgtEl>
                                        <p:attrNameLst>
                                          <p:attrName>style.visibility</p:attrName>
                                        </p:attrNameLst>
                                      </p:cBhvr>
                                      <p:to>
                                        <p:strVal val="visible"/>
                                      </p:to>
                                    </p:set>
                                    <p:anim calcmode="lin" valueType="num">
                                      <p:cBhvr>
                                        <p:cTn id="25" dur="500" fill="hold"/>
                                        <p:tgtEl>
                                          <p:spTgt spid="152583"/>
                                        </p:tgtEl>
                                        <p:attrNameLst>
                                          <p:attrName>ppt_w</p:attrName>
                                        </p:attrNameLst>
                                      </p:cBhvr>
                                      <p:tavLst>
                                        <p:tav tm="0">
                                          <p:val>
                                            <p:fltVal val="0"/>
                                          </p:val>
                                        </p:tav>
                                        <p:tav tm="100000">
                                          <p:val>
                                            <p:strVal val="#ppt_w"/>
                                          </p:val>
                                        </p:tav>
                                      </p:tavLst>
                                    </p:anim>
                                    <p:anim calcmode="lin" valueType="num">
                                      <p:cBhvr>
                                        <p:cTn id="26" dur="500" fill="hold"/>
                                        <p:tgtEl>
                                          <p:spTgt spid="152583"/>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52586"/>
                                        </p:tgtEl>
                                        <p:attrNameLst>
                                          <p:attrName>style.visibility</p:attrName>
                                        </p:attrNameLst>
                                      </p:cBhvr>
                                      <p:to>
                                        <p:strVal val="visible"/>
                                      </p:to>
                                    </p:set>
                                    <p:anim calcmode="lin" valueType="num">
                                      <p:cBhvr>
                                        <p:cTn id="31" dur="500" fill="hold"/>
                                        <p:tgtEl>
                                          <p:spTgt spid="152586"/>
                                        </p:tgtEl>
                                        <p:attrNameLst>
                                          <p:attrName>ppt_w</p:attrName>
                                        </p:attrNameLst>
                                      </p:cBhvr>
                                      <p:tavLst>
                                        <p:tav tm="0">
                                          <p:val>
                                            <p:fltVal val="0"/>
                                          </p:val>
                                        </p:tav>
                                        <p:tav tm="100000">
                                          <p:val>
                                            <p:strVal val="#ppt_w"/>
                                          </p:val>
                                        </p:tav>
                                      </p:tavLst>
                                    </p:anim>
                                    <p:anim calcmode="lin" valueType="num">
                                      <p:cBhvr>
                                        <p:cTn id="32" dur="500" fill="hold"/>
                                        <p:tgtEl>
                                          <p:spTgt spid="152586"/>
                                        </p:tgtEl>
                                        <p:attrNameLst>
                                          <p:attrName>ppt_h</p:attrName>
                                        </p:attrNameLst>
                                      </p:cBhvr>
                                      <p:tavLst>
                                        <p:tav tm="0">
                                          <p:val>
                                            <p:strVal val="#ppt_h"/>
                                          </p:val>
                                        </p:tav>
                                        <p:tav tm="100000">
                                          <p:val>
                                            <p:strVal val="#ppt_h"/>
                                          </p:val>
                                        </p:tav>
                                      </p:tavLst>
                                    </p:anim>
                                  </p:childTnLst>
                                </p:cTn>
                              </p:par>
                              <p:par>
                                <p:cTn id="33" presetID="3" presetClass="entr" presetSubtype="10" fill="hold" grpId="0" nodeType="withEffect">
                                  <p:stCondLst>
                                    <p:cond delay="0"/>
                                  </p:stCondLst>
                                  <p:childTnLst>
                                    <p:set>
                                      <p:cBhvr>
                                        <p:cTn id="34" dur="1" fill="hold">
                                          <p:stCondLst>
                                            <p:cond delay="0"/>
                                          </p:stCondLst>
                                        </p:cTn>
                                        <p:tgtEl>
                                          <p:spTgt spid="152587"/>
                                        </p:tgtEl>
                                        <p:attrNameLst>
                                          <p:attrName>style.visibility</p:attrName>
                                        </p:attrNameLst>
                                      </p:cBhvr>
                                      <p:to>
                                        <p:strVal val="visible"/>
                                      </p:to>
                                    </p:set>
                                    <p:animEffect transition="in" filter="blinds(horizontal)">
                                      <p:cBhvr>
                                        <p:cTn id="35" dur="500"/>
                                        <p:tgtEl>
                                          <p:spTgt spid="152587"/>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52588"/>
                                        </p:tgtEl>
                                        <p:attrNameLst>
                                          <p:attrName>style.visibility</p:attrName>
                                        </p:attrNameLst>
                                      </p:cBhvr>
                                      <p:to>
                                        <p:strVal val="visible"/>
                                      </p:to>
                                    </p:set>
                                    <p:animEffect transition="in" filter="blinds(horizontal)">
                                      <p:cBhvr>
                                        <p:cTn id="38" dur="500"/>
                                        <p:tgtEl>
                                          <p:spTgt spid="152588"/>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52589"/>
                                        </p:tgtEl>
                                        <p:attrNameLst>
                                          <p:attrName>style.visibility</p:attrName>
                                        </p:attrNameLst>
                                      </p:cBhvr>
                                      <p:to>
                                        <p:strVal val="visible"/>
                                      </p:to>
                                    </p:set>
                                    <p:animEffect transition="in" filter="blinds(horizontal)">
                                      <p:cBhvr>
                                        <p:cTn id="41" dur="500"/>
                                        <p:tgtEl>
                                          <p:spTgt spid="152589"/>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52590"/>
                                        </p:tgtEl>
                                        <p:attrNameLst>
                                          <p:attrName>style.visibility</p:attrName>
                                        </p:attrNameLst>
                                      </p:cBhvr>
                                      <p:to>
                                        <p:strVal val="visible"/>
                                      </p:to>
                                    </p:set>
                                    <p:animEffect transition="in" filter="blinds(horizontal)">
                                      <p:cBhvr>
                                        <p:cTn id="44" dur="500"/>
                                        <p:tgtEl>
                                          <p:spTgt spid="152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0" grpId="0" animBg="1"/>
      <p:bldP spid="152581" grpId="0" animBg="1"/>
      <p:bldP spid="152582" grpId="0" animBg="1"/>
      <p:bldP spid="152583" grpId="0" animBg="1"/>
      <p:bldP spid="152586" grpId="0" animBg="1"/>
      <p:bldP spid="152587" grpId="0" animBg="1"/>
      <p:bldP spid="152588" grpId="0" animBg="1"/>
      <p:bldP spid="152589" grpId="0" animBg="1"/>
      <p:bldP spid="152590"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3"/>
          <p:cNvSpPr>
            <a:spLocks noGrp="1" noChangeArrowheads="1"/>
          </p:cNvSpPr>
          <p:nvPr>
            <p:ph idx="1"/>
          </p:nvPr>
        </p:nvSpPr>
        <p:spPr bwMode="auto">
          <a:xfrm>
            <a:off x="179390" y="1340768"/>
            <a:ext cx="8713787" cy="4896544"/>
          </a:xfrm>
          <a:noFill/>
          <a:ln>
            <a:miter lim="800000"/>
            <a:headEnd/>
            <a:tailEnd/>
          </a:ln>
        </p:spPr>
        <p:txBody>
          <a:bodyPr vert="horz" wrap="square" lIns="91440" tIns="45720" rIns="91440" bIns="45720" numCol="1" anchor="t" anchorCtr="0" compatLnSpc="1">
            <a:prstTxWarp prst="textNoShape">
              <a:avLst/>
            </a:prstTxWarp>
          </a:bodyPr>
          <a:lstStyle/>
          <a:p>
            <a:pPr>
              <a:lnSpc>
                <a:spcPts val="4000"/>
              </a:lnSpc>
              <a:buNone/>
            </a:pPr>
            <a:r>
              <a:rPr lang="zh-CN" altLang="en-US" sz="2400" dirty="0"/>
              <a:t>实施</a:t>
            </a:r>
            <a:r>
              <a:rPr lang="en-US" altLang="zh-CN" sz="2400" dirty="0"/>
              <a:t>MRP</a:t>
            </a:r>
            <a:r>
              <a:rPr lang="zh-CN" altLang="en-US" sz="2400" dirty="0"/>
              <a:t>注意的事项</a:t>
            </a:r>
          </a:p>
          <a:p>
            <a:pPr>
              <a:lnSpc>
                <a:spcPts val="4000"/>
              </a:lnSpc>
            </a:pPr>
            <a:r>
              <a:rPr lang="zh-CN" altLang="en-US" sz="2400" dirty="0"/>
              <a:t>必须使生产与营销紧密地结合起来，这是确保</a:t>
            </a:r>
            <a:r>
              <a:rPr lang="en-US" altLang="zh-CN" sz="2400" dirty="0"/>
              <a:t>MRP</a:t>
            </a:r>
            <a:r>
              <a:rPr lang="zh-CN" altLang="en-US" sz="2400" dirty="0"/>
              <a:t>有效性的基本条件。 </a:t>
            </a:r>
          </a:p>
          <a:p>
            <a:pPr>
              <a:lnSpc>
                <a:spcPts val="4000"/>
              </a:lnSpc>
            </a:pPr>
            <a:r>
              <a:rPr lang="zh-CN" altLang="en-US" sz="2400" dirty="0"/>
              <a:t>正确及时的库存状况信息是保持</a:t>
            </a:r>
            <a:r>
              <a:rPr lang="en-US" altLang="zh-CN" sz="2400" dirty="0"/>
              <a:t>MRP</a:t>
            </a:r>
            <a:r>
              <a:rPr lang="zh-CN" altLang="en-US" sz="2400" dirty="0"/>
              <a:t>系统有效的重要条件。 </a:t>
            </a:r>
          </a:p>
          <a:p>
            <a:pPr>
              <a:lnSpc>
                <a:spcPts val="4000"/>
              </a:lnSpc>
            </a:pPr>
            <a:r>
              <a:rPr lang="en-US" altLang="zh-CN" sz="2400" dirty="0"/>
              <a:t>BOM</a:t>
            </a:r>
            <a:r>
              <a:rPr lang="zh-CN" altLang="en-US" sz="2400" dirty="0"/>
              <a:t>、生产流程、工序平衡、交货周期等基本数据必须准确完整，并且可以根据需求即时更新，才能保证</a:t>
            </a:r>
            <a:r>
              <a:rPr lang="en-US" altLang="zh-CN" sz="2400" dirty="0"/>
              <a:t>MRP</a:t>
            </a:r>
            <a:r>
              <a:rPr lang="zh-CN" altLang="en-US" sz="2400" dirty="0"/>
              <a:t>系统的顺利运行。</a:t>
            </a:r>
          </a:p>
          <a:p>
            <a:pPr>
              <a:lnSpc>
                <a:spcPts val="4000"/>
              </a:lnSpc>
            </a:pPr>
            <a:r>
              <a:rPr lang="zh-CN" altLang="en-US" sz="2400" dirty="0"/>
              <a:t>必须保证部门与部门之间的紧密联系，这样才能保证</a:t>
            </a:r>
            <a:r>
              <a:rPr lang="en-US" altLang="zh-CN" sz="2400" dirty="0"/>
              <a:t>MRP</a:t>
            </a:r>
            <a:r>
              <a:rPr lang="zh-CN" altLang="en-US" sz="2400" dirty="0"/>
              <a:t>目标的实现。 </a:t>
            </a:r>
          </a:p>
        </p:txBody>
      </p:sp>
      <p:sp>
        <p:nvSpPr>
          <p:cNvPr id="4" name="灯片编号占位符 5"/>
          <p:cNvSpPr>
            <a:spLocks noGrp="1"/>
          </p:cNvSpPr>
          <p:nvPr>
            <p:ph type="sldNum" sz="quarter" idx="4"/>
          </p:nvPr>
        </p:nvSpPr>
        <p:spPr/>
        <p:txBody>
          <a:bodyPr/>
          <a:lstStyle/>
          <a:p>
            <a:fld id="{3A99ABDF-0673-469B-A541-C1F89428C3D9}" type="slidenum">
              <a:rPr lang="en-US" altLang="zh-CN"/>
              <a:pPr/>
              <a:t>92</a:t>
            </a:fld>
            <a:endParaRPr lang="en-US"/>
          </a:p>
        </p:txBody>
      </p:sp>
      <p:sp>
        <p:nvSpPr>
          <p:cNvPr id="3" name="矩形 2"/>
          <p:cNvSpPr/>
          <p:nvPr/>
        </p:nvSpPr>
        <p:spPr>
          <a:xfrm>
            <a:off x="3280198" y="620691"/>
            <a:ext cx="2803973" cy="584775"/>
          </a:xfrm>
          <a:prstGeom prst="rect">
            <a:avLst/>
          </a:prstGeom>
        </p:spPr>
        <p:txBody>
          <a:bodyPr wrap="none">
            <a:spAutoFit/>
          </a:bodyPr>
          <a:lstStyle/>
          <a:p>
            <a:r>
              <a:rPr lang="en-US" altLang="zh-CN" sz="3200" b="1" dirty="0">
                <a:solidFill>
                  <a:srgbClr val="FF0000"/>
                </a:solidFill>
                <a:latin typeface="微软雅黑" pitchFamily="34" charset="-122"/>
                <a:ea typeface="微软雅黑" pitchFamily="34" charset="-122"/>
              </a:rPr>
              <a:t>MRP</a:t>
            </a:r>
            <a:r>
              <a:rPr lang="zh-CN" altLang="en-US" sz="3200" b="1" dirty="0">
                <a:solidFill>
                  <a:srgbClr val="FF0000"/>
                </a:solidFill>
                <a:latin typeface="微软雅黑" pitchFamily="34" charset="-122"/>
                <a:ea typeface="微软雅黑" pitchFamily="34" charset="-122"/>
              </a:rPr>
              <a:t>采购模式</a:t>
            </a: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Rectangle 3"/>
          <p:cNvSpPr>
            <a:spLocks noGrp="1" noChangeArrowheads="1"/>
          </p:cNvSpPr>
          <p:nvPr>
            <p:ph idx="1"/>
          </p:nvPr>
        </p:nvSpPr>
        <p:spPr bwMode="auto">
          <a:xfrm>
            <a:off x="441064" y="1484784"/>
            <a:ext cx="8280920" cy="4824536"/>
          </a:xfrm>
          <a:noFill/>
          <a:ln>
            <a:miter lim="800000"/>
            <a:headEnd/>
            <a:tailEnd/>
          </a:ln>
        </p:spPr>
        <p:txBody>
          <a:bodyPr vert="horz" wrap="square" lIns="91440" tIns="45720" rIns="91440" bIns="45720" numCol="1" anchor="t" anchorCtr="0" compatLnSpc="1">
            <a:prstTxWarp prst="textNoShape">
              <a:avLst/>
            </a:prstTxWarp>
          </a:bodyPr>
          <a:lstStyle/>
          <a:p>
            <a:pPr marL="609585" indent="-609585">
              <a:buNone/>
            </a:pPr>
            <a:r>
              <a:rPr lang="en-US" altLang="zh-CN" sz="2400" dirty="0">
                <a:effectLst>
                  <a:outerShdw blurRad="38100" dist="38100" dir="2700000" algn="tl">
                    <a:srgbClr val="FFFFFF"/>
                  </a:outerShdw>
                </a:effectLst>
              </a:rPr>
              <a:t>JIT</a:t>
            </a:r>
            <a:r>
              <a:rPr lang="zh-CN" altLang="en-US" sz="2400" dirty="0">
                <a:effectLst>
                  <a:outerShdw blurRad="38100" dist="38100" dir="2700000" algn="tl">
                    <a:srgbClr val="FFFFFF"/>
                  </a:outerShdw>
                </a:effectLst>
              </a:rPr>
              <a:t>采购模式的原理</a:t>
            </a:r>
          </a:p>
          <a:p>
            <a:pPr marL="359991" indent="-457189" algn="just">
              <a:lnSpc>
                <a:spcPct val="150000"/>
              </a:lnSpc>
              <a:buFont typeface="Wingdings" panose="05000000000000000000" pitchFamily="2" charset="2"/>
              <a:buChar char="Ø"/>
            </a:pPr>
            <a:r>
              <a:rPr lang="zh-CN" altLang="en-US" sz="2400" dirty="0"/>
              <a:t>用户需要什么就送什么，品种规格符合客户需要</a:t>
            </a:r>
          </a:p>
          <a:p>
            <a:pPr marL="359991" indent="-457189" algn="just">
              <a:lnSpc>
                <a:spcPct val="150000"/>
              </a:lnSpc>
              <a:buFont typeface="Wingdings" panose="05000000000000000000" pitchFamily="2" charset="2"/>
              <a:buChar char="Ø"/>
            </a:pPr>
            <a:r>
              <a:rPr lang="zh-CN" altLang="en-US" sz="2400" dirty="0"/>
              <a:t>用户需要什么质量，就送什么质量，品种质量符合客户需要， 杜绝次品和废品</a:t>
            </a:r>
            <a:endParaRPr lang="en-US" altLang="zh-CN" sz="2400" dirty="0"/>
          </a:p>
          <a:p>
            <a:pPr marL="359991" indent="-457189" algn="just">
              <a:lnSpc>
                <a:spcPct val="150000"/>
              </a:lnSpc>
              <a:buFont typeface="Wingdings" panose="05000000000000000000" pitchFamily="2" charset="2"/>
              <a:buChar char="Ø"/>
            </a:pPr>
            <a:r>
              <a:rPr lang="zh-CN" altLang="en-US" sz="2400" dirty="0"/>
              <a:t>用户需要多少，就送多少，不少送，也不多送</a:t>
            </a:r>
          </a:p>
          <a:p>
            <a:pPr marL="359991" indent="-457189" algn="just">
              <a:lnSpc>
                <a:spcPct val="150000"/>
              </a:lnSpc>
              <a:buFont typeface="Wingdings" panose="05000000000000000000" pitchFamily="2" charset="2"/>
              <a:buChar char="Ø"/>
            </a:pPr>
            <a:r>
              <a:rPr lang="zh-CN" altLang="en-US" sz="2400" dirty="0"/>
              <a:t>用户什么时候需要，就什么时候送货，不晚送，也不早送</a:t>
            </a:r>
          </a:p>
          <a:p>
            <a:pPr marL="359991" indent="-457189" algn="just">
              <a:lnSpc>
                <a:spcPct val="150000"/>
              </a:lnSpc>
              <a:buFont typeface="Wingdings" panose="05000000000000000000" pitchFamily="2" charset="2"/>
              <a:buChar char="Ø"/>
            </a:pPr>
            <a:r>
              <a:rPr lang="zh-CN" altLang="en-US" sz="2400" dirty="0"/>
              <a:t>用户在什么地点需要，就送到什么地点</a:t>
            </a:r>
          </a:p>
        </p:txBody>
      </p:sp>
      <p:sp>
        <p:nvSpPr>
          <p:cNvPr id="4" name="灯片编号占位符 5"/>
          <p:cNvSpPr>
            <a:spLocks noGrp="1"/>
          </p:cNvSpPr>
          <p:nvPr>
            <p:ph type="sldNum" sz="quarter" idx="4"/>
          </p:nvPr>
        </p:nvSpPr>
        <p:spPr/>
        <p:txBody>
          <a:bodyPr/>
          <a:lstStyle/>
          <a:p>
            <a:fld id="{3A99ABDF-0673-469B-A541-C1F89428C3D9}" type="slidenum">
              <a:rPr lang="en-US" altLang="zh-CN"/>
              <a:pPr/>
              <a:t>93</a:t>
            </a:fld>
            <a:endParaRPr lang="en-US"/>
          </a:p>
        </p:txBody>
      </p:sp>
      <p:sp>
        <p:nvSpPr>
          <p:cNvPr id="3" name="矩形 2"/>
          <p:cNvSpPr/>
          <p:nvPr/>
        </p:nvSpPr>
        <p:spPr>
          <a:xfrm>
            <a:off x="3375104" y="404664"/>
            <a:ext cx="2412840" cy="584775"/>
          </a:xfrm>
          <a:prstGeom prst="rect">
            <a:avLst/>
          </a:prstGeom>
        </p:spPr>
        <p:txBody>
          <a:bodyPr wrap="none">
            <a:spAutoFit/>
          </a:bodyPr>
          <a:lstStyle/>
          <a:p>
            <a:r>
              <a:rPr lang="en-US" altLang="zh-CN" sz="3200" b="1" dirty="0">
                <a:solidFill>
                  <a:srgbClr val="FF0000"/>
                </a:solidFill>
                <a:latin typeface="微软雅黑" pitchFamily="34" charset="-122"/>
                <a:ea typeface="微软雅黑" pitchFamily="34" charset="-122"/>
              </a:rPr>
              <a:t>JIT</a:t>
            </a:r>
            <a:r>
              <a:rPr lang="zh-CN" altLang="en-US" sz="3200" b="1" dirty="0">
                <a:solidFill>
                  <a:srgbClr val="FF0000"/>
                </a:solidFill>
                <a:latin typeface="微软雅黑" pitchFamily="34" charset="-122"/>
                <a:ea typeface="微软雅黑" pitchFamily="34" charset="-122"/>
              </a:rPr>
              <a:t>采购模式</a:t>
            </a: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idx="1"/>
          </p:nvPr>
        </p:nvSpPr>
        <p:spPr bwMode="auto">
          <a:xfrm>
            <a:off x="440654" y="1556792"/>
            <a:ext cx="8281741" cy="3484860"/>
          </a:xfrm>
          <a:noFill/>
          <a:ln>
            <a:miter lim="800000"/>
            <a:headEnd/>
            <a:tailEnd/>
          </a:ln>
        </p:spPr>
        <p:txBody>
          <a:bodyPr vert="horz" wrap="square" lIns="91440" tIns="45720" rIns="91440" bIns="45720" numCol="1" anchor="t" anchorCtr="0" compatLnSpc="1">
            <a:prstTxWarp prst="textNoShape">
              <a:avLst/>
            </a:prstTxWarp>
          </a:bodyPr>
          <a:lstStyle/>
          <a:p>
            <a:pPr>
              <a:lnSpc>
                <a:spcPct val="150000"/>
              </a:lnSpc>
              <a:buFontTx/>
              <a:buNone/>
            </a:pPr>
            <a:r>
              <a:rPr lang="en-US" altLang="zh-CN" sz="2400" dirty="0"/>
              <a:t>VMI</a:t>
            </a:r>
            <a:r>
              <a:rPr lang="zh-CN" altLang="en-US" sz="2400" dirty="0"/>
              <a:t>（</a:t>
            </a:r>
            <a:r>
              <a:rPr lang="en-US" altLang="zh-CN" sz="2400" dirty="0"/>
              <a:t>Vendor Managed Inventory</a:t>
            </a:r>
            <a:r>
              <a:rPr lang="zh-CN" altLang="en-US" sz="2400" dirty="0"/>
              <a:t>）</a:t>
            </a:r>
            <a:endParaRPr lang="zh-CN" altLang="en-US" sz="2400" dirty="0">
              <a:effectLst>
                <a:outerShdw blurRad="38100" dist="38100" dir="2700000" algn="tl">
                  <a:srgbClr val="FFFFFF"/>
                </a:outerShdw>
              </a:effectLst>
            </a:endParaRPr>
          </a:p>
          <a:p>
            <a:pPr>
              <a:lnSpc>
                <a:spcPct val="150000"/>
              </a:lnSpc>
              <a:buFont typeface="Wingdings" panose="05000000000000000000" pitchFamily="2" charset="2"/>
              <a:buChar char="Ø"/>
            </a:pPr>
            <a:r>
              <a:rPr lang="zh-CN" altLang="en-US" sz="2400" dirty="0">
                <a:effectLst>
                  <a:outerShdw blurRad="38100" dist="38100" dir="2700000" algn="tl">
                    <a:srgbClr val="FFFFFF"/>
                  </a:outerShdw>
                </a:effectLst>
              </a:rPr>
              <a:t>供应商掌握用户库存，</a:t>
            </a:r>
            <a:r>
              <a:rPr lang="zh-CN" altLang="en-US" sz="2400" dirty="0"/>
              <a:t>用户只需把自己需求信息向供应商连续及时传递，由供应商自己根据用户的需求信息，预测用户未来的需求量，并根据这个预测需求量制订自己的生产计划和送货计划，用户的库存量的大小由供应商自主决策的采购模式。</a:t>
            </a:r>
          </a:p>
        </p:txBody>
      </p:sp>
      <p:sp>
        <p:nvSpPr>
          <p:cNvPr id="4" name="灯片编号占位符 5"/>
          <p:cNvSpPr>
            <a:spLocks noGrp="1"/>
          </p:cNvSpPr>
          <p:nvPr>
            <p:ph type="sldNum" sz="quarter" idx="4"/>
          </p:nvPr>
        </p:nvSpPr>
        <p:spPr/>
        <p:txBody>
          <a:bodyPr/>
          <a:lstStyle/>
          <a:p>
            <a:fld id="{3A99ABDF-0673-469B-A541-C1F89428C3D9}" type="slidenum">
              <a:rPr lang="en-US" altLang="zh-CN"/>
              <a:pPr/>
              <a:t>94</a:t>
            </a:fld>
            <a:endParaRPr lang="en-US"/>
          </a:p>
        </p:txBody>
      </p:sp>
      <p:sp>
        <p:nvSpPr>
          <p:cNvPr id="3" name="矩形 2"/>
          <p:cNvSpPr/>
          <p:nvPr/>
        </p:nvSpPr>
        <p:spPr>
          <a:xfrm>
            <a:off x="3242056" y="404664"/>
            <a:ext cx="2678938" cy="584775"/>
          </a:xfrm>
          <a:prstGeom prst="rect">
            <a:avLst/>
          </a:prstGeom>
        </p:spPr>
        <p:txBody>
          <a:bodyPr wrap="none">
            <a:spAutoFit/>
          </a:bodyPr>
          <a:lstStyle/>
          <a:p>
            <a:r>
              <a:rPr lang="en-US" altLang="zh-CN" sz="3200" b="1" dirty="0">
                <a:solidFill>
                  <a:srgbClr val="FF0000"/>
                </a:solidFill>
                <a:latin typeface="微软雅黑" pitchFamily="34" charset="-122"/>
                <a:ea typeface="微软雅黑" pitchFamily="34" charset="-122"/>
              </a:rPr>
              <a:t>VMI</a:t>
            </a:r>
            <a:r>
              <a:rPr lang="zh-CN" altLang="en-US" sz="3200" b="1" dirty="0">
                <a:solidFill>
                  <a:srgbClr val="FF0000"/>
                </a:solidFill>
                <a:latin typeface="微软雅黑" pitchFamily="34" charset="-122"/>
                <a:ea typeface="微软雅黑" pitchFamily="34" charset="-122"/>
              </a:rPr>
              <a:t>采购模式</a:t>
            </a: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idx="1"/>
          </p:nvPr>
        </p:nvSpPr>
        <p:spPr bwMode="auto">
          <a:xfrm>
            <a:off x="683568" y="1412776"/>
            <a:ext cx="8209609" cy="4536504"/>
          </a:xfrm>
          <a:noFill/>
          <a:ln>
            <a:miter lim="800000"/>
            <a:headEnd/>
            <a:tailEnd/>
          </a:ln>
        </p:spPr>
        <p:txBody>
          <a:bodyPr vert="horz" wrap="square" lIns="91440" tIns="45720" rIns="91440" bIns="45720" numCol="1" anchor="t" anchorCtr="0" compatLnSpc="1">
            <a:prstTxWarp prst="textNoShape">
              <a:avLst/>
            </a:prstTxWarp>
          </a:bodyPr>
          <a:lstStyle/>
          <a:p>
            <a:pPr>
              <a:lnSpc>
                <a:spcPct val="150000"/>
              </a:lnSpc>
              <a:buNone/>
            </a:pPr>
            <a:r>
              <a:rPr lang="zh-CN" altLang="en-US" sz="2400" dirty="0"/>
              <a:t>库存（</a:t>
            </a:r>
            <a:r>
              <a:rPr lang="en-US" altLang="zh-CN" sz="2400" dirty="0"/>
              <a:t>Inventory</a:t>
            </a:r>
            <a:r>
              <a:rPr lang="zh-CN" altLang="en-US" sz="2400" dirty="0"/>
              <a:t>）是指储存状态的物品或商品</a:t>
            </a:r>
          </a:p>
          <a:p>
            <a:pPr>
              <a:lnSpc>
                <a:spcPct val="150000"/>
              </a:lnSpc>
              <a:buFontTx/>
              <a:buNone/>
            </a:pPr>
            <a:r>
              <a:rPr lang="zh-CN" altLang="en-US" sz="2400" dirty="0"/>
              <a:t>为何要进行库存管理？</a:t>
            </a:r>
          </a:p>
          <a:p>
            <a:pPr>
              <a:lnSpc>
                <a:spcPct val="150000"/>
              </a:lnSpc>
              <a:buFont typeface="Wingdings" panose="05000000000000000000" pitchFamily="2" charset="2"/>
              <a:buChar char="Ø"/>
            </a:pPr>
            <a:r>
              <a:rPr lang="zh-CN" altLang="en-US" sz="2000" dirty="0"/>
              <a:t>有利于资金周转</a:t>
            </a:r>
          </a:p>
          <a:p>
            <a:pPr>
              <a:lnSpc>
                <a:spcPct val="150000"/>
              </a:lnSpc>
              <a:buFont typeface="Wingdings" panose="05000000000000000000" pitchFamily="2" charset="2"/>
              <a:buChar char="Ø"/>
            </a:pPr>
            <a:r>
              <a:rPr lang="zh-CN" altLang="en-US" sz="2000" dirty="0"/>
              <a:t>促进生产管理更为合理</a:t>
            </a:r>
          </a:p>
          <a:p>
            <a:pPr>
              <a:lnSpc>
                <a:spcPct val="150000"/>
              </a:lnSpc>
              <a:buFont typeface="Wingdings" panose="05000000000000000000" pitchFamily="2" charset="2"/>
              <a:buChar char="Ø"/>
            </a:pPr>
            <a:r>
              <a:rPr lang="zh-CN" altLang="en-US" sz="2000" dirty="0"/>
              <a:t>有利于顺利的进行运输管理，也有助于有效地开展仓库管理工作</a:t>
            </a:r>
          </a:p>
          <a:p>
            <a:pPr>
              <a:lnSpc>
                <a:spcPct val="150000"/>
              </a:lnSpc>
              <a:buFont typeface="Wingdings" panose="05000000000000000000" pitchFamily="2" charset="2"/>
              <a:buChar char="Ø"/>
            </a:pPr>
            <a:r>
              <a:rPr lang="zh-CN" altLang="en-US" sz="2000" dirty="0"/>
              <a:t>可以把常用物料和危险物料分开管理，以保证工厂的安全生产</a:t>
            </a:r>
          </a:p>
        </p:txBody>
      </p:sp>
      <p:sp>
        <p:nvSpPr>
          <p:cNvPr id="4" name="灯片编号占位符 5"/>
          <p:cNvSpPr>
            <a:spLocks noGrp="1"/>
          </p:cNvSpPr>
          <p:nvPr>
            <p:ph type="sldNum" sz="quarter" idx="4"/>
          </p:nvPr>
        </p:nvSpPr>
        <p:spPr/>
        <p:txBody>
          <a:bodyPr/>
          <a:lstStyle/>
          <a:p>
            <a:fld id="{3A99ABDF-0673-469B-A541-C1F89428C3D9}" type="slidenum">
              <a:rPr lang="en-US" altLang="zh-CN"/>
              <a:pPr/>
              <a:t>95</a:t>
            </a:fld>
            <a:endParaRPr lang="en-US"/>
          </a:p>
        </p:txBody>
      </p:sp>
      <p:sp>
        <p:nvSpPr>
          <p:cNvPr id="3" name="TextBox 2"/>
          <p:cNvSpPr txBox="1"/>
          <p:nvPr/>
        </p:nvSpPr>
        <p:spPr>
          <a:xfrm>
            <a:off x="3258086" y="404664"/>
            <a:ext cx="2646878" cy="584775"/>
          </a:xfrm>
          <a:prstGeom prst="rect">
            <a:avLst/>
          </a:prstGeom>
          <a:noFill/>
        </p:spPr>
        <p:txBody>
          <a:bodyPr wrap="none" rtlCol="0">
            <a:spAutoFit/>
          </a:bodyPr>
          <a:lstStyle/>
          <a:p>
            <a:r>
              <a:rPr lang="zh-CN" altLang="en-US" sz="3200" b="1" dirty="0">
                <a:solidFill>
                  <a:srgbClr val="FF0000"/>
                </a:solidFill>
                <a:latin typeface="微软雅黑" pitchFamily="34" charset="-122"/>
                <a:ea typeface="微软雅黑" pitchFamily="34" charset="-122"/>
              </a:rPr>
              <a:t>仓储管理概述</a:t>
            </a: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idx="1"/>
          </p:nvPr>
        </p:nvSpPr>
        <p:spPr bwMode="auto">
          <a:xfrm>
            <a:off x="467545" y="1340768"/>
            <a:ext cx="8208912" cy="4896544"/>
          </a:xfrm>
          <a:noFill/>
          <a:ln>
            <a:miter lim="800000"/>
            <a:headEnd/>
            <a:tailEnd/>
          </a:ln>
        </p:spPr>
        <p:txBody>
          <a:bodyPr vert="horz" wrap="square" lIns="91440" tIns="45720" rIns="91440" bIns="45720" numCol="1" anchor="t" anchorCtr="0" compatLnSpc="1">
            <a:prstTxWarp prst="textNoShape">
              <a:avLst/>
            </a:prstTxWarp>
          </a:bodyPr>
          <a:lstStyle/>
          <a:p>
            <a:pPr>
              <a:lnSpc>
                <a:spcPct val="150000"/>
              </a:lnSpc>
              <a:buNone/>
            </a:pPr>
            <a:r>
              <a:rPr lang="zh-CN" altLang="en-US" sz="2400" dirty="0"/>
              <a:t>库存管理目标</a:t>
            </a:r>
          </a:p>
          <a:p>
            <a:pPr>
              <a:lnSpc>
                <a:spcPct val="150000"/>
              </a:lnSpc>
              <a:buFont typeface="Wingdings" panose="05000000000000000000" pitchFamily="2" charset="2"/>
              <a:buChar char="Ø"/>
            </a:pPr>
            <a:r>
              <a:rPr lang="zh-CN" altLang="en-US" sz="2400" dirty="0"/>
              <a:t>保持最佳库存：库存资金周转的硬指标</a:t>
            </a:r>
          </a:p>
          <a:p>
            <a:pPr>
              <a:lnSpc>
                <a:spcPct val="150000"/>
              </a:lnSpc>
              <a:buFont typeface="Wingdings" panose="05000000000000000000" pitchFamily="2" charset="2"/>
              <a:buChar char="Ø"/>
            </a:pPr>
            <a:r>
              <a:rPr lang="zh-CN" altLang="en-US" sz="2400" dirty="0"/>
              <a:t>防止缺货，缺货是生产的杀手：生产活动的顺利进行</a:t>
            </a:r>
          </a:p>
          <a:p>
            <a:pPr>
              <a:lnSpc>
                <a:spcPct val="150000"/>
              </a:lnSpc>
              <a:buFont typeface="Wingdings" panose="05000000000000000000" pitchFamily="2" charset="2"/>
              <a:buChar char="Ø"/>
            </a:pPr>
            <a:r>
              <a:rPr lang="zh-CN" altLang="en-US" sz="2400" dirty="0"/>
              <a:t>减少资金压力：资金链的保证</a:t>
            </a:r>
          </a:p>
          <a:p>
            <a:pPr>
              <a:lnSpc>
                <a:spcPct val="150000"/>
              </a:lnSpc>
              <a:buFont typeface="Wingdings" panose="05000000000000000000" pitchFamily="2" charset="2"/>
              <a:buChar char="Ø"/>
            </a:pPr>
            <a:r>
              <a:rPr lang="zh-CN" altLang="en-US" sz="2400" dirty="0"/>
              <a:t>减少人力：合理作业，管理完善</a:t>
            </a:r>
          </a:p>
          <a:p>
            <a:pPr>
              <a:lnSpc>
                <a:spcPct val="150000"/>
              </a:lnSpc>
              <a:buFont typeface="Wingdings" panose="05000000000000000000" pitchFamily="2" charset="2"/>
              <a:buChar char="Ø"/>
            </a:pPr>
            <a:r>
              <a:rPr lang="zh-CN" altLang="en-US" sz="2400" dirty="0"/>
              <a:t>优化陈列：合理布局，作业改善</a:t>
            </a:r>
          </a:p>
          <a:p>
            <a:pPr>
              <a:lnSpc>
                <a:spcPct val="150000"/>
              </a:lnSpc>
              <a:buFont typeface="Wingdings" panose="05000000000000000000" pitchFamily="2" charset="2"/>
              <a:buChar char="Ø"/>
            </a:pPr>
            <a:r>
              <a:rPr lang="zh-CN" altLang="en-US" sz="2400" dirty="0"/>
              <a:t>加快周转：先进先出，保证质量</a:t>
            </a:r>
          </a:p>
        </p:txBody>
      </p:sp>
      <p:sp>
        <p:nvSpPr>
          <p:cNvPr id="4" name="灯片编号占位符 5"/>
          <p:cNvSpPr>
            <a:spLocks noGrp="1"/>
          </p:cNvSpPr>
          <p:nvPr>
            <p:ph type="sldNum" sz="quarter" idx="4"/>
          </p:nvPr>
        </p:nvSpPr>
        <p:spPr/>
        <p:txBody>
          <a:bodyPr/>
          <a:lstStyle/>
          <a:p>
            <a:fld id="{3A99ABDF-0673-469B-A541-C1F89428C3D9}" type="slidenum">
              <a:rPr lang="en-US" altLang="zh-CN"/>
              <a:pPr/>
              <a:t>96</a:t>
            </a:fld>
            <a:endParaRPr lang="en-US"/>
          </a:p>
        </p:txBody>
      </p:sp>
      <p:sp>
        <p:nvSpPr>
          <p:cNvPr id="3" name="TextBox 2"/>
          <p:cNvSpPr txBox="1"/>
          <p:nvPr/>
        </p:nvSpPr>
        <p:spPr>
          <a:xfrm>
            <a:off x="3258086" y="376286"/>
            <a:ext cx="2646878" cy="584775"/>
          </a:xfrm>
          <a:prstGeom prst="rect">
            <a:avLst/>
          </a:prstGeom>
          <a:noFill/>
        </p:spPr>
        <p:txBody>
          <a:bodyPr wrap="none" rtlCol="0">
            <a:spAutoFit/>
          </a:bodyPr>
          <a:lstStyle/>
          <a:p>
            <a:r>
              <a:rPr lang="zh-CN" altLang="en-US" sz="3200" b="1" dirty="0">
                <a:solidFill>
                  <a:srgbClr val="FF0000"/>
                </a:solidFill>
                <a:latin typeface="微软雅黑" pitchFamily="34" charset="-122"/>
                <a:ea typeface="微软雅黑" pitchFamily="34" charset="-122"/>
              </a:rPr>
              <a:t>仓储管理概述</a:t>
            </a: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57200" y="1371603"/>
            <a:ext cx="3740150" cy="3673475"/>
            <a:chOff x="288" y="864"/>
            <a:chExt cx="2356" cy="2314"/>
          </a:xfrm>
        </p:grpSpPr>
        <p:grpSp>
          <p:nvGrpSpPr>
            <p:cNvPr id="3" name="Group 3"/>
            <p:cNvGrpSpPr>
              <a:grpSpLocks/>
            </p:cNvGrpSpPr>
            <p:nvPr/>
          </p:nvGrpSpPr>
          <p:grpSpPr bwMode="auto">
            <a:xfrm flipH="1">
              <a:off x="480" y="1248"/>
              <a:ext cx="1392" cy="958"/>
              <a:chOff x="1082" y="1014"/>
              <a:chExt cx="1750" cy="1102"/>
            </a:xfrm>
          </p:grpSpPr>
          <p:sp>
            <p:nvSpPr>
              <p:cNvPr id="26628" name="Freeform 4"/>
              <p:cNvSpPr>
                <a:spLocks/>
              </p:cNvSpPr>
              <p:nvPr/>
            </p:nvSpPr>
            <p:spPr bwMode="auto">
              <a:xfrm>
                <a:off x="1335" y="1733"/>
                <a:ext cx="1013" cy="166"/>
              </a:xfrm>
              <a:custGeom>
                <a:avLst/>
                <a:gdLst/>
                <a:ahLst/>
                <a:cxnLst>
                  <a:cxn ang="0">
                    <a:pos x="90" y="467"/>
                  </a:cxn>
                  <a:cxn ang="0">
                    <a:pos x="208" y="509"/>
                  </a:cxn>
                  <a:cxn ang="0">
                    <a:pos x="327" y="545"/>
                  </a:cxn>
                  <a:cxn ang="0">
                    <a:pos x="447" y="574"/>
                  </a:cxn>
                  <a:cxn ang="0">
                    <a:pos x="568" y="597"/>
                  </a:cxn>
                  <a:cxn ang="0">
                    <a:pos x="691" y="618"/>
                  </a:cxn>
                  <a:cxn ang="0">
                    <a:pos x="815" y="634"/>
                  </a:cxn>
                  <a:cxn ang="0">
                    <a:pos x="940" y="649"/>
                  </a:cxn>
                  <a:cxn ang="0">
                    <a:pos x="1091" y="661"/>
                  </a:cxn>
                  <a:cxn ang="0">
                    <a:pos x="1248" y="665"/>
                  </a:cxn>
                  <a:cxn ang="0">
                    <a:pos x="1403" y="661"/>
                  </a:cxn>
                  <a:cxn ang="0">
                    <a:pos x="1558" y="650"/>
                  </a:cxn>
                  <a:cxn ang="0">
                    <a:pos x="1713" y="636"/>
                  </a:cxn>
                  <a:cxn ang="0">
                    <a:pos x="1868" y="618"/>
                  </a:cxn>
                  <a:cxn ang="0">
                    <a:pos x="2023" y="597"/>
                  </a:cxn>
                  <a:cxn ang="0">
                    <a:pos x="2179" y="578"/>
                  </a:cxn>
                  <a:cxn ang="0">
                    <a:pos x="2397" y="550"/>
                  </a:cxn>
                  <a:cxn ang="0">
                    <a:pos x="2634" y="511"/>
                  </a:cxn>
                  <a:cxn ang="0">
                    <a:pos x="2869" y="462"/>
                  </a:cxn>
                  <a:cxn ang="0">
                    <a:pos x="3098" y="404"/>
                  </a:cxn>
                  <a:cxn ang="0">
                    <a:pos x="3326" y="334"/>
                  </a:cxn>
                  <a:cxn ang="0">
                    <a:pos x="3549" y="254"/>
                  </a:cxn>
                  <a:cxn ang="0">
                    <a:pos x="3769" y="164"/>
                  </a:cxn>
                  <a:cxn ang="0">
                    <a:pos x="3986" y="62"/>
                  </a:cxn>
                  <a:cxn ang="0">
                    <a:pos x="4053" y="20"/>
                  </a:cxn>
                  <a:cxn ang="0">
                    <a:pos x="4037" y="0"/>
                  </a:cxn>
                  <a:cxn ang="0">
                    <a:pos x="3929" y="37"/>
                  </a:cxn>
                  <a:cxn ang="0">
                    <a:pos x="3793" y="87"/>
                  </a:cxn>
                  <a:cxn ang="0">
                    <a:pos x="3658" y="138"/>
                  </a:cxn>
                  <a:cxn ang="0">
                    <a:pos x="3524" y="189"/>
                  </a:cxn>
                  <a:cxn ang="0">
                    <a:pos x="3387" y="239"/>
                  </a:cxn>
                  <a:cxn ang="0">
                    <a:pos x="3249" y="285"/>
                  </a:cxn>
                  <a:cxn ang="0">
                    <a:pos x="3109" y="327"/>
                  </a:cxn>
                  <a:cxn ang="0">
                    <a:pos x="2964" y="365"/>
                  </a:cxn>
                  <a:cxn ang="0">
                    <a:pos x="2790" y="404"/>
                  </a:cxn>
                  <a:cxn ang="0">
                    <a:pos x="2613" y="441"/>
                  </a:cxn>
                  <a:cxn ang="0">
                    <a:pos x="2436" y="473"/>
                  </a:cxn>
                  <a:cxn ang="0">
                    <a:pos x="2257" y="499"/>
                  </a:cxn>
                  <a:cxn ang="0">
                    <a:pos x="2095" y="518"/>
                  </a:cxn>
                  <a:cxn ang="0">
                    <a:pos x="1941" y="537"/>
                  </a:cxn>
                  <a:cxn ang="0">
                    <a:pos x="1787" y="557"/>
                  </a:cxn>
                  <a:cxn ang="0">
                    <a:pos x="1635" y="576"/>
                  </a:cxn>
                  <a:cxn ang="0">
                    <a:pos x="1481" y="591"/>
                  </a:cxn>
                  <a:cxn ang="0">
                    <a:pos x="1327" y="602"/>
                  </a:cxn>
                  <a:cxn ang="0">
                    <a:pos x="1173" y="605"/>
                  </a:cxn>
                  <a:cxn ang="0">
                    <a:pos x="1018" y="601"/>
                  </a:cxn>
                  <a:cxn ang="0">
                    <a:pos x="885" y="590"/>
                  </a:cxn>
                  <a:cxn ang="0">
                    <a:pos x="762" y="577"/>
                  </a:cxn>
                  <a:cxn ang="0">
                    <a:pos x="639" y="563"/>
                  </a:cxn>
                  <a:cxn ang="0">
                    <a:pos x="516" y="546"/>
                  </a:cxn>
                  <a:cxn ang="0">
                    <a:pos x="395" y="525"/>
                  </a:cxn>
                  <a:cxn ang="0">
                    <a:pos x="274" y="499"/>
                  </a:cxn>
                  <a:cxn ang="0">
                    <a:pos x="155" y="467"/>
                  </a:cxn>
                  <a:cxn ang="0">
                    <a:pos x="36" y="430"/>
                  </a:cxn>
                  <a:cxn ang="0">
                    <a:pos x="3" y="421"/>
                  </a:cxn>
                  <a:cxn ang="0">
                    <a:pos x="2" y="428"/>
                  </a:cxn>
                </a:cxnLst>
                <a:rect l="0" t="0" r="r" b="b"/>
                <a:pathLst>
                  <a:path w="4053" h="665">
                    <a:moveTo>
                      <a:pt x="4" y="430"/>
                    </a:moveTo>
                    <a:lnTo>
                      <a:pt x="33" y="443"/>
                    </a:lnTo>
                    <a:lnTo>
                      <a:pt x="61" y="455"/>
                    </a:lnTo>
                    <a:lnTo>
                      <a:pt x="90" y="467"/>
                    </a:lnTo>
                    <a:lnTo>
                      <a:pt x="119" y="479"/>
                    </a:lnTo>
                    <a:lnTo>
                      <a:pt x="149" y="489"/>
                    </a:lnTo>
                    <a:lnTo>
                      <a:pt x="178" y="499"/>
                    </a:lnTo>
                    <a:lnTo>
                      <a:pt x="208" y="509"/>
                    </a:lnTo>
                    <a:lnTo>
                      <a:pt x="237" y="518"/>
                    </a:lnTo>
                    <a:lnTo>
                      <a:pt x="266" y="528"/>
                    </a:lnTo>
                    <a:lnTo>
                      <a:pt x="297" y="536"/>
                    </a:lnTo>
                    <a:lnTo>
                      <a:pt x="327" y="545"/>
                    </a:lnTo>
                    <a:lnTo>
                      <a:pt x="356" y="553"/>
                    </a:lnTo>
                    <a:lnTo>
                      <a:pt x="386" y="559"/>
                    </a:lnTo>
                    <a:lnTo>
                      <a:pt x="417" y="567"/>
                    </a:lnTo>
                    <a:lnTo>
                      <a:pt x="447" y="574"/>
                    </a:lnTo>
                    <a:lnTo>
                      <a:pt x="477" y="580"/>
                    </a:lnTo>
                    <a:lnTo>
                      <a:pt x="507" y="586"/>
                    </a:lnTo>
                    <a:lnTo>
                      <a:pt x="538" y="592"/>
                    </a:lnTo>
                    <a:lnTo>
                      <a:pt x="568" y="597"/>
                    </a:lnTo>
                    <a:lnTo>
                      <a:pt x="599" y="603"/>
                    </a:lnTo>
                    <a:lnTo>
                      <a:pt x="630" y="609"/>
                    </a:lnTo>
                    <a:lnTo>
                      <a:pt x="660" y="613"/>
                    </a:lnTo>
                    <a:lnTo>
                      <a:pt x="691" y="618"/>
                    </a:lnTo>
                    <a:lnTo>
                      <a:pt x="722" y="622"/>
                    </a:lnTo>
                    <a:lnTo>
                      <a:pt x="753" y="627"/>
                    </a:lnTo>
                    <a:lnTo>
                      <a:pt x="784" y="631"/>
                    </a:lnTo>
                    <a:lnTo>
                      <a:pt x="815" y="634"/>
                    </a:lnTo>
                    <a:lnTo>
                      <a:pt x="846" y="639"/>
                    </a:lnTo>
                    <a:lnTo>
                      <a:pt x="878" y="642"/>
                    </a:lnTo>
                    <a:lnTo>
                      <a:pt x="909" y="646"/>
                    </a:lnTo>
                    <a:lnTo>
                      <a:pt x="940" y="649"/>
                    </a:lnTo>
                    <a:lnTo>
                      <a:pt x="972" y="652"/>
                    </a:lnTo>
                    <a:lnTo>
                      <a:pt x="1011" y="656"/>
                    </a:lnTo>
                    <a:lnTo>
                      <a:pt x="1051" y="659"/>
                    </a:lnTo>
                    <a:lnTo>
                      <a:pt x="1091" y="661"/>
                    </a:lnTo>
                    <a:lnTo>
                      <a:pt x="1130" y="664"/>
                    </a:lnTo>
                    <a:lnTo>
                      <a:pt x="1169" y="665"/>
                    </a:lnTo>
                    <a:lnTo>
                      <a:pt x="1208" y="665"/>
                    </a:lnTo>
                    <a:lnTo>
                      <a:pt x="1248" y="665"/>
                    </a:lnTo>
                    <a:lnTo>
                      <a:pt x="1286" y="665"/>
                    </a:lnTo>
                    <a:lnTo>
                      <a:pt x="1325" y="664"/>
                    </a:lnTo>
                    <a:lnTo>
                      <a:pt x="1364" y="663"/>
                    </a:lnTo>
                    <a:lnTo>
                      <a:pt x="1403" y="661"/>
                    </a:lnTo>
                    <a:lnTo>
                      <a:pt x="1442" y="659"/>
                    </a:lnTo>
                    <a:lnTo>
                      <a:pt x="1481" y="657"/>
                    </a:lnTo>
                    <a:lnTo>
                      <a:pt x="1519" y="654"/>
                    </a:lnTo>
                    <a:lnTo>
                      <a:pt x="1558" y="650"/>
                    </a:lnTo>
                    <a:lnTo>
                      <a:pt x="1597" y="647"/>
                    </a:lnTo>
                    <a:lnTo>
                      <a:pt x="1636" y="643"/>
                    </a:lnTo>
                    <a:lnTo>
                      <a:pt x="1674" y="640"/>
                    </a:lnTo>
                    <a:lnTo>
                      <a:pt x="1713" y="636"/>
                    </a:lnTo>
                    <a:lnTo>
                      <a:pt x="1751" y="631"/>
                    </a:lnTo>
                    <a:lnTo>
                      <a:pt x="1791" y="627"/>
                    </a:lnTo>
                    <a:lnTo>
                      <a:pt x="1829" y="622"/>
                    </a:lnTo>
                    <a:lnTo>
                      <a:pt x="1868" y="618"/>
                    </a:lnTo>
                    <a:lnTo>
                      <a:pt x="1906" y="612"/>
                    </a:lnTo>
                    <a:lnTo>
                      <a:pt x="1945" y="608"/>
                    </a:lnTo>
                    <a:lnTo>
                      <a:pt x="1985" y="603"/>
                    </a:lnTo>
                    <a:lnTo>
                      <a:pt x="2023" y="597"/>
                    </a:lnTo>
                    <a:lnTo>
                      <a:pt x="2062" y="593"/>
                    </a:lnTo>
                    <a:lnTo>
                      <a:pt x="2101" y="589"/>
                    </a:lnTo>
                    <a:lnTo>
                      <a:pt x="2139" y="583"/>
                    </a:lnTo>
                    <a:lnTo>
                      <a:pt x="2179" y="578"/>
                    </a:lnTo>
                    <a:lnTo>
                      <a:pt x="2218" y="574"/>
                    </a:lnTo>
                    <a:lnTo>
                      <a:pt x="2277" y="567"/>
                    </a:lnTo>
                    <a:lnTo>
                      <a:pt x="2338" y="559"/>
                    </a:lnTo>
                    <a:lnTo>
                      <a:pt x="2397" y="550"/>
                    </a:lnTo>
                    <a:lnTo>
                      <a:pt x="2457" y="541"/>
                    </a:lnTo>
                    <a:lnTo>
                      <a:pt x="2516" y="532"/>
                    </a:lnTo>
                    <a:lnTo>
                      <a:pt x="2576" y="522"/>
                    </a:lnTo>
                    <a:lnTo>
                      <a:pt x="2634" y="511"/>
                    </a:lnTo>
                    <a:lnTo>
                      <a:pt x="2692" y="500"/>
                    </a:lnTo>
                    <a:lnTo>
                      <a:pt x="2752" y="488"/>
                    </a:lnTo>
                    <a:lnTo>
                      <a:pt x="2810" y="475"/>
                    </a:lnTo>
                    <a:lnTo>
                      <a:pt x="2869" y="462"/>
                    </a:lnTo>
                    <a:lnTo>
                      <a:pt x="2926" y="448"/>
                    </a:lnTo>
                    <a:lnTo>
                      <a:pt x="2984" y="434"/>
                    </a:lnTo>
                    <a:lnTo>
                      <a:pt x="3041" y="419"/>
                    </a:lnTo>
                    <a:lnTo>
                      <a:pt x="3098" y="404"/>
                    </a:lnTo>
                    <a:lnTo>
                      <a:pt x="3156" y="387"/>
                    </a:lnTo>
                    <a:lnTo>
                      <a:pt x="3213" y="370"/>
                    </a:lnTo>
                    <a:lnTo>
                      <a:pt x="3270" y="352"/>
                    </a:lnTo>
                    <a:lnTo>
                      <a:pt x="3326" y="334"/>
                    </a:lnTo>
                    <a:lnTo>
                      <a:pt x="3382" y="315"/>
                    </a:lnTo>
                    <a:lnTo>
                      <a:pt x="3438" y="295"/>
                    </a:lnTo>
                    <a:lnTo>
                      <a:pt x="3494" y="275"/>
                    </a:lnTo>
                    <a:lnTo>
                      <a:pt x="3549" y="254"/>
                    </a:lnTo>
                    <a:lnTo>
                      <a:pt x="3605" y="232"/>
                    </a:lnTo>
                    <a:lnTo>
                      <a:pt x="3660" y="211"/>
                    </a:lnTo>
                    <a:lnTo>
                      <a:pt x="3715" y="187"/>
                    </a:lnTo>
                    <a:lnTo>
                      <a:pt x="3769" y="164"/>
                    </a:lnTo>
                    <a:lnTo>
                      <a:pt x="3824" y="139"/>
                    </a:lnTo>
                    <a:lnTo>
                      <a:pt x="3878" y="114"/>
                    </a:lnTo>
                    <a:lnTo>
                      <a:pt x="3932" y="88"/>
                    </a:lnTo>
                    <a:lnTo>
                      <a:pt x="3986" y="62"/>
                    </a:lnTo>
                    <a:lnTo>
                      <a:pt x="4038" y="35"/>
                    </a:lnTo>
                    <a:lnTo>
                      <a:pt x="4045" y="31"/>
                    </a:lnTo>
                    <a:lnTo>
                      <a:pt x="4051" y="27"/>
                    </a:lnTo>
                    <a:lnTo>
                      <a:pt x="4053" y="20"/>
                    </a:lnTo>
                    <a:lnTo>
                      <a:pt x="4052" y="12"/>
                    </a:lnTo>
                    <a:lnTo>
                      <a:pt x="4049" y="7"/>
                    </a:lnTo>
                    <a:lnTo>
                      <a:pt x="4044" y="2"/>
                    </a:lnTo>
                    <a:lnTo>
                      <a:pt x="4037" y="0"/>
                    </a:lnTo>
                    <a:lnTo>
                      <a:pt x="4031" y="0"/>
                    </a:lnTo>
                    <a:lnTo>
                      <a:pt x="3996" y="12"/>
                    </a:lnTo>
                    <a:lnTo>
                      <a:pt x="3962" y="25"/>
                    </a:lnTo>
                    <a:lnTo>
                      <a:pt x="3929" y="37"/>
                    </a:lnTo>
                    <a:lnTo>
                      <a:pt x="3894" y="49"/>
                    </a:lnTo>
                    <a:lnTo>
                      <a:pt x="3860" y="62"/>
                    </a:lnTo>
                    <a:lnTo>
                      <a:pt x="3826" y="74"/>
                    </a:lnTo>
                    <a:lnTo>
                      <a:pt x="3793" y="87"/>
                    </a:lnTo>
                    <a:lnTo>
                      <a:pt x="3759" y="100"/>
                    </a:lnTo>
                    <a:lnTo>
                      <a:pt x="3725" y="113"/>
                    </a:lnTo>
                    <a:lnTo>
                      <a:pt x="3692" y="125"/>
                    </a:lnTo>
                    <a:lnTo>
                      <a:pt x="3658" y="138"/>
                    </a:lnTo>
                    <a:lnTo>
                      <a:pt x="3625" y="151"/>
                    </a:lnTo>
                    <a:lnTo>
                      <a:pt x="3591" y="164"/>
                    </a:lnTo>
                    <a:lnTo>
                      <a:pt x="3557" y="177"/>
                    </a:lnTo>
                    <a:lnTo>
                      <a:pt x="3524" y="189"/>
                    </a:lnTo>
                    <a:lnTo>
                      <a:pt x="3489" y="202"/>
                    </a:lnTo>
                    <a:lnTo>
                      <a:pt x="3455" y="214"/>
                    </a:lnTo>
                    <a:lnTo>
                      <a:pt x="3422" y="226"/>
                    </a:lnTo>
                    <a:lnTo>
                      <a:pt x="3387" y="239"/>
                    </a:lnTo>
                    <a:lnTo>
                      <a:pt x="3353" y="250"/>
                    </a:lnTo>
                    <a:lnTo>
                      <a:pt x="3318" y="262"/>
                    </a:lnTo>
                    <a:lnTo>
                      <a:pt x="3284" y="273"/>
                    </a:lnTo>
                    <a:lnTo>
                      <a:pt x="3249" y="285"/>
                    </a:lnTo>
                    <a:lnTo>
                      <a:pt x="3214" y="296"/>
                    </a:lnTo>
                    <a:lnTo>
                      <a:pt x="3179" y="307"/>
                    </a:lnTo>
                    <a:lnTo>
                      <a:pt x="3143" y="317"/>
                    </a:lnTo>
                    <a:lnTo>
                      <a:pt x="3109" y="327"/>
                    </a:lnTo>
                    <a:lnTo>
                      <a:pt x="3073" y="337"/>
                    </a:lnTo>
                    <a:lnTo>
                      <a:pt x="3037" y="346"/>
                    </a:lnTo>
                    <a:lnTo>
                      <a:pt x="3000" y="356"/>
                    </a:lnTo>
                    <a:lnTo>
                      <a:pt x="2964" y="365"/>
                    </a:lnTo>
                    <a:lnTo>
                      <a:pt x="2927" y="373"/>
                    </a:lnTo>
                    <a:lnTo>
                      <a:pt x="2881" y="383"/>
                    </a:lnTo>
                    <a:lnTo>
                      <a:pt x="2836" y="393"/>
                    </a:lnTo>
                    <a:lnTo>
                      <a:pt x="2790" y="404"/>
                    </a:lnTo>
                    <a:lnTo>
                      <a:pt x="2745" y="413"/>
                    </a:lnTo>
                    <a:lnTo>
                      <a:pt x="2701" y="423"/>
                    </a:lnTo>
                    <a:lnTo>
                      <a:pt x="2657" y="432"/>
                    </a:lnTo>
                    <a:lnTo>
                      <a:pt x="2613" y="441"/>
                    </a:lnTo>
                    <a:lnTo>
                      <a:pt x="2568" y="450"/>
                    </a:lnTo>
                    <a:lnTo>
                      <a:pt x="2524" y="457"/>
                    </a:lnTo>
                    <a:lnTo>
                      <a:pt x="2479" y="466"/>
                    </a:lnTo>
                    <a:lnTo>
                      <a:pt x="2436" y="473"/>
                    </a:lnTo>
                    <a:lnTo>
                      <a:pt x="2391" y="481"/>
                    </a:lnTo>
                    <a:lnTo>
                      <a:pt x="2347" y="488"/>
                    </a:lnTo>
                    <a:lnTo>
                      <a:pt x="2302" y="493"/>
                    </a:lnTo>
                    <a:lnTo>
                      <a:pt x="2257" y="499"/>
                    </a:lnTo>
                    <a:lnTo>
                      <a:pt x="2211" y="504"/>
                    </a:lnTo>
                    <a:lnTo>
                      <a:pt x="2172" y="509"/>
                    </a:lnTo>
                    <a:lnTo>
                      <a:pt x="2134" y="513"/>
                    </a:lnTo>
                    <a:lnTo>
                      <a:pt x="2095" y="518"/>
                    </a:lnTo>
                    <a:lnTo>
                      <a:pt x="2056" y="522"/>
                    </a:lnTo>
                    <a:lnTo>
                      <a:pt x="2018" y="527"/>
                    </a:lnTo>
                    <a:lnTo>
                      <a:pt x="1979" y="532"/>
                    </a:lnTo>
                    <a:lnTo>
                      <a:pt x="1941" y="537"/>
                    </a:lnTo>
                    <a:lnTo>
                      <a:pt x="1903" y="543"/>
                    </a:lnTo>
                    <a:lnTo>
                      <a:pt x="1865" y="547"/>
                    </a:lnTo>
                    <a:lnTo>
                      <a:pt x="1827" y="553"/>
                    </a:lnTo>
                    <a:lnTo>
                      <a:pt x="1787" y="557"/>
                    </a:lnTo>
                    <a:lnTo>
                      <a:pt x="1749" y="562"/>
                    </a:lnTo>
                    <a:lnTo>
                      <a:pt x="1711" y="567"/>
                    </a:lnTo>
                    <a:lnTo>
                      <a:pt x="1673" y="572"/>
                    </a:lnTo>
                    <a:lnTo>
                      <a:pt x="1635" y="576"/>
                    </a:lnTo>
                    <a:lnTo>
                      <a:pt x="1597" y="580"/>
                    </a:lnTo>
                    <a:lnTo>
                      <a:pt x="1557" y="584"/>
                    </a:lnTo>
                    <a:lnTo>
                      <a:pt x="1519" y="587"/>
                    </a:lnTo>
                    <a:lnTo>
                      <a:pt x="1481" y="591"/>
                    </a:lnTo>
                    <a:lnTo>
                      <a:pt x="1443" y="594"/>
                    </a:lnTo>
                    <a:lnTo>
                      <a:pt x="1405" y="597"/>
                    </a:lnTo>
                    <a:lnTo>
                      <a:pt x="1366" y="600"/>
                    </a:lnTo>
                    <a:lnTo>
                      <a:pt x="1327" y="602"/>
                    </a:lnTo>
                    <a:lnTo>
                      <a:pt x="1289" y="603"/>
                    </a:lnTo>
                    <a:lnTo>
                      <a:pt x="1250" y="604"/>
                    </a:lnTo>
                    <a:lnTo>
                      <a:pt x="1212" y="605"/>
                    </a:lnTo>
                    <a:lnTo>
                      <a:pt x="1173" y="605"/>
                    </a:lnTo>
                    <a:lnTo>
                      <a:pt x="1134" y="605"/>
                    </a:lnTo>
                    <a:lnTo>
                      <a:pt x="1095" y="604"/>
                    </a:lnTo>
                    <a:lnTo>
                      <a:pt x="1057" y="602"/>
                    </a:lnTo>
                    <a:lnTo>
                      <a:pt x="1018" y="601"/>
                    </a:lnTo>
                    <a:lnTo>
                      <a:pt x="979" y="597"/>
                    </a:lnTo>
                    <a:lnTo>
                      <a:pt x="947" y="595"/>
                    </a:lnTo>
                    <a:lnTo>
                      <a:pt x="917" y="592"/>
                    </a:lnTo>
                    <a:lnTo>
                      <a:pt x="885" y="590"/>
                    </a:lnTo>
                    <a:lnTo>
                      <a:pt x="855" y="586"/>
                    </a:lnTo>
                    <a:lnTo>
                      <a:pt x="824" y="584"/>
                    </a:lnTo>
                    <a:lnTo>
                      <a:pt x="792" y="581"/>
                    </a:lnTo>
                    <a:lnTo>
                      <a:pt x="762" y="577"/>
                    </a:lnTo>
                    <a:lnTo>
                      <a:pt x="731" y="574"/>
                    </a:lnTo>
                    <a:lnTo>
                      <a:pt x="700" y="571"/>
                    </a:lnTo>
                    <a:lnTo>
                      <a:pt x="670" y="567"/>
                    </a:lnTo>
                    <a:lnTo>
                      <a:pt x="639" y="563"/>
                    </a:lnTo>
                    <a:lnTo>
                      <a:pt x="608" y="559"/>
                    </a:lnTo>
                    <a:lnTo>
                      <a:pt x="578" y="555"/>
                    </a:lnTo>
                    <a:lnTo>
                      <a:pt x="547" y="550"/>
                    </a:lnTo>
                    <a:lnTo>
                      <a:pt x="516" y="546"/>
                    </a:lnTo>
                    <a:lnTo>
                      <a:pt x="486" y="540"/>
                    </a:lnTo>
                    <a:lnTo>
                      <a:pt x="456" y="536"/>
                    </a:lnTo>
                    <a:lnTo>
                      <a:pt x="426" y="530"/>
                    </a:lnTo>
                    <a:lnTo>
                      <a:pt x="395" y="525"/>
                    </a:lnTo>
                    <a:lnTo>
                      <a:pt x="365" y="519"/>
                    </a:lnTo>
                    <a:lnTo>
                      <a:pt x="335" y="512"/>
                    </a:lnTo>
                    <a:lnTo>
                      <a:pt x="304" y="506"/>
                    </a:lnTo>
                    <a:lnTo>
                      <a:pt x="274" y="499"/>
                    </a:lnTo>
                    <a:lnTo>
                      <a:pt x="245" y="491"/>
                    </a:lnTo>
                    <a:lnTo>
                      <a:pt x="215" y="484"/>
                    </a:lnTo>
                    <a:lnTo>
                      <a:pt x="184" y="476"/>
                    </a:lnTo>
                    <a:lnTo>
                      <a:pt x="155" y="467"/>
                    </a:lnTo>
                    <a:lnTo>
                      <a:pt x="125" y="460"/>
                    </a:lnTo>
                    <a:lnTo>
                      <a:pt x="96" y="450"/>
                    </a:lnTo>
                    <a:lnTo>
                      <a:pt x="65" y="441"/>
                    </a:lnTo>
                    <a:lnTo>
                      <a:pt x="36" y="430"/>
                    </a:lnTo>
                    <a:lnTo>
                      <a:pt x="7" y="420"/>
                    </a:lnTo>
                    <a:lnTo>
                      <a:pt x="7" y="420"/>
                    </a:lnTo>
                    <a:lnTo>
                      <a:pt x="5" y="420"/>
                    </a:lnTo>
                    <a:lnTo>
                      <a:pt x="3" y="421"/>
                    </a:lnTo>
                    <a:lnTo>
                      <a:pt x="2" y="424"/>
                    </a:lnTo>
                    <a:lnTo>
                      <a:pt x="0" y="425"/>
                    </a:lnTo>
                    <a:lnTo>
                      <a:pt x="0" y="427"/>
                    </a:lnTo>
                    <a:lnTo>
                      <a:pt x="2" y="428"/>
                    </a:lnTo>
                    <a:lnTo>
                      <a:pt x="3" y="429"/>
                    </a:lnTo>
                    <a:lnTo>
                      <a:pt x="4" y="430"/>
                    </a:lnTo>
                    <a:lnTo>
                      <a:pt x="4" y="430"/>
                    </a:lnTo>
                    <a:close/>
                  </a:path>
                </a:pathLst>
              </a:custGeom>
              <a:solidFill>
                <a:srgbClr val="000000"/>
              </a:solidFill>
              <a:ln w="9525">
                <a:solidFill>
                  <a:schemeClr val="tx2"/>
                </a:solidFill>
                <a:round/>
                <a:headEnd/>
                <a:tailEnd/>
              </a:ln>
            </p:spPr>
            <p:txBody>
              <a:bodyPr/>
              <a:lstStyle/>
              <a:p>
                <a:endParaRPr lang="zh-CN" altLang="en-US">
                  <a:latin typeface="微软雅黑" pitchFamily="34" charset="-122"/>
                  <a:ea typeface="微软雅黑" pitchFamily="34" charset="-122"/>
                </a:endParaRPr>
              </a:p>
            </p:txBody>
          </p:sp>
          <p:sp>
            <p:nvSpPr>
              <p:cNvPr id="26629" name="Freeform 5"/>
              <p:cNvSpPr>
                <a:spLocks/>
              </p:cNvSpPr>
              <p:nvPr/>
            </p:nvSpPr>
            <p:spPr bwMode="auto">
              <a:xfrm>
                <a:off x="1324" y="1765"/>
                <a:ext cx="953" cy="271"/>
              </a:xfrm>
              <a:custGeom>
                <a:avLst/>
                <a:gdLst/>
                <a:ahLst/>
                <a:cxnLst>
                  <a:cxn ang="0">
                    <a:pos x="123" y="423"/>
                  </a:cxn>
                  <a:cxn ang="0">
                    <a:pos x="260" y="589"/>
                  </a:cxn>
                  <a:cxn ang="0">
                    <a:pos x="411" y="744"/>
                  </a:cxn>
                  <a:cxn ang="0">
                    <a:pos x="581" y="860"/>
                  </a:cxn>
                  <a:cxn ang="0">
                    <a:pos x="742" y="964"/>
                  </a:cxn>
                  <a:cxn ang="0">
                    <a:pos x="911" y="1043"/>
                  </a:cxn>
                  <a:cxn ang="0">
                    <a:pos x="1072" y="1078"/>
                  </a:cxn>
                  <a:cxn ang="0">
                    <a:pos x="1190" y="1085"/>
                  </a:cxn>
                  <a:cxn ang="0">
                    <a:pos x="1306" y="1079"/>
                  </a:cxn>
                  <a:cxn ang="0">
                    <a:pos x="1422" y="1063"/>
                  </a:cxn>
                  <a:cxn ang="0">
                    <a:pos x="1535" y="1039"/>
                  </a:cxn>
                  <a:cxn ang="0">
                    <a:pos x="1648" y="1007"/>
                  </a:cxn>
                  <a:cxn ang="0">
                    <a:pos x="1761" y="969"/>
                  </a:cxn>
                  <a:cxn ang="0">
                    <a:pos x="1905" y="921"/>
                  </a:cxn>
                  <a:cxn ang="0">
                    <a:pos x="2051" y="881"/>
                  </a:cxn>
                  <a:cxn ang="0">
                    <a:pos x="2199" y="848"/>
                  </a:cxn>
                  <a:cxn ang="0">
                    <a:pos x="2348" y="825"/>
                  </a:cxn>
                  <a:cxn ang="0">
                    <a:pos x="2499" y="809"/>
                  </a:cxn>
                  <a:cxn ang="0">
                    <a:pos x="2651" y="804"/>
                  </a:cxn>
                  <a:cxn ang="0">
                    <a:pos x="2758" y="802"/>
                  </a:cxn>
                  <a:cxn ang="0">
                    <a:pos x="2832" y="774"/>
                  </a:cxn>
                  <a:cxn ang="0">
                    <a:pos x="3053" y="612"/>
                  </a:cxn>
                  <a:cxn ang="0">
                    <a:pos x="3249" y="427"/>
                  </a:cxn>
                  <a:cxn ang="0">
                    <a:pos x="3459" y="246"/>
                  </a:cxn>
                  <a:cxn ang="0">
                    <a:pos x="3578" y="168"/>
                  </a:cxn>
                  <a:cxn ang="0">
                    <a:pos x="3669" y="114"/>
                  </a:cxn>
                  <a:cxn ang="0">
                    <a:pos x="3758" y="63"/>
                  </a:cxn>
                  <a:cxn ang="0">
                    <a:pos x="3812" y="27"/>
                  </a:cxn>
                  <a:cxn ang="0">
                    <a:pos x="3793" y="3"/>
                  </a:cxn>
                  <a:cxn ang="0">
                    <a:pos x="3716" y="21"/>
                  </a:cxn>
                  <a:cxn ang="0">
                    <a:pos x="3471" y="146"/>
                  </a:cxn>
                  <a:cxn ang="0">
                    <a:pos x="3256" y="318"/>
                  </a:cxn>
                  <a:cxn ang="0">
                    <a:pos x="3047" y="508"/>
                  </a:cxn>
                  <a:cxn ang="0">
                    <a:pos x="2952" y="594"/>
                  </a:cxn>
                  <a:cxn ang="0">
                    <a:pos x="2852" y="670"/>
                  </a:cxn>
                  <a:cxn ang="0">
                    <a:pos x="2738" y="719"/>
                  </a:cxn>
                  <a:cxn ang="0">
                    <a:pos x="2556" y="723"/>
                  </a:cxn>
                  <a:cxn ang="0">
                    <a:pos x="2362" y="738"/>
                  </a:cxn>
                  <a:cxn ang="0">
                    <a:pos x="2170" y="771"/>
                  </a:cxn>
                  <a:cxn ang="0">
                    <a:pos x="1979" y="816"/>
                  </a:cxn>
                  <a:cxn ang="0">
                    <a:pos x="1790" y="871"/>
                  </a:cxn>
                  <a:cxn ang="0">
                    <a:pos x="1601" y="929"/>
                  </a:cxn>
                  <a:cxn ang="0">
                    <a:pos x="1434" y="979"/>
                  </a:cxn>
                  <a:cxn ang="0">
                    <a:pos x="1296" y="1003"/>
                  </a:cxn>
                  <a:cxn ang="0">
                    <a:pos x="1157" y="1008"/>
                  </a:cxn>
                  <a:cxn ang="0">
                    <a:pos x="1014" y="999"/>
                  </a:cxn>
                  <a:cxn ang="0">
                    <a:pos x="867" y="956"/>
                  </a:cxn>
                  <a:cxn ang="0">
                    <a:pos x="730" y="884"/>
                  </a:cxn>
                  <a:cxn ang="0">
                    <a:pos x="595" y="803"/>
                  </a:cxn>
                  <a:cxn ang="0">
                    <a:pos x="416" y="671"/>
                  </a:cxn>
                  <a:cxn ang="0">
                    <a:pos x="260" y="515"/>
                  </a:cxn>
                  <a:cxn ang="0">
                    <a:pos x="103" y="355"/>
                  </a:cxn>
                  <a:cxn ang="0">
                    <a:pos x="40" y="304"/>
                  </a:cxn>
                  <a:cxn ang="0">
                    <a:pos x="5" y="292"/>
                  </a:cxn>
                  <a:cxn ang="0">
                    <a:pos x="1" y="298"/>
                  </a:cxn>
                </a:cxnLst>
                <a:rect l="0" t="0" r="r" b="b"/>
                <a:pathLst>
                  <a:path w="3812" h="1085">
                    <a:moveTo>
                      <a:pt x="3" y="301"/>
                    </a:moveTo>
                    <a:lnTo>
                      <a:pt x="34" y="329"/>
                    </a:lnTo>
                    <a:lnTo>
                      <a:pt x="65" y="359"/>
                    </a:lnTo>
                    <a:lnTo>
                      <a:pt x="94" y="391"/>
                    </a:lnTo>
                    <a:lnTo>
                      <a:pt x="123" y="423"/>
                    </a:lnTo>
                    <a:lnTo>
                      <a:pt x="150" y="456"/>
                    </a:lnTo>
                    <a:lnTo>
                      <a:pt x="178" y="488"/>
                    </a:lnTo>
                    <a:lnTo>
                      <a:pt x="205" y="522"/>
                    </a:lnTo>
                    <a:lnTo>
                      <a:pt x="232" y="555"/>
                    </a:lnTo>
                    <a:lnTo>
                      <a:pt x="260" y="589"/>
                    </a:lnTo>
                    <a:lnTo>
                      <a:pt x="288" y="622"/>
                    </a:lnTo>
                    <a:lnTo>
                      <a:pt x="317" y="654"/>
                    </a:lnTo>
                    <a:lnTo>
                      <a:pt x="346" y="686"/>
                    </a:lnTo>
                    <a:lnTo>
                      <a:pt x="378" y="715"/>
                    </a:lnTo>
                    <a:lnTo>
                      <a:pt x="411" y="744"/>
                    </a:lnTo>
                    <a:lnTo>
                      <a:pt x="445" y="771"/>
                    </a:lnTo>
                    <a:lnTo>
                      <a:pt x="482" y="795"/>
                    </a:lnTo>
                    <a:lnTo>
                      <a:pt x="516" y="817"/>
                    </a:lnTo>
                    <a:lnTo>
                      <a:pt x="548" y="838"/>
                    </a:lnTo>
                    <a:lnTo>
                      <a:pt x="581" y="860"/>
                    </a:lnTo>
                    <a:lnTo>
                      <a:pt x="613" y="882"/>
                    </a:lnTo>
                    <a:lnTo>
                      <a:pt x="646" y="903"/>
                    </a:lnTo>
                    <a:lnTo>
                      <a:pt x="677" y="924"/>
                    </a:lnTo>
                    <a:lnTo>
                      <a:pt x="710" y="945"/>
                    </a:lnTo>
                    <a:lnTo>
                      <a:pt x="742" y="964"/>
                    </a:lnTo>
                    <a:lnTo>
                      <a:pt x="775" y="983"/>
                    </a:lnTo>
                    <a:lnTo>
                      <a:pt x="808" y="999"/>
                    </a:lnTo>
                    <a:lnTo>
                      <a:pt x="842" y="1015"/>
                    </a:lnTo>
                    <a:lnTo>
                      <a:pt x="877" y="1031"/>
                    </a:lnTo>
                    <a:lnTo>
                      <a:pt x="911" y="1043"/>
                    </a:lnTo>
                    <a:lnTo>
                      <a:pt x="949" y="1054"/>
                    </a:lnTo>
                    <a:lnTo>
                      <a:pt x="986" y="1064"/>
                    </a:lnTo>
                    <a:lnTo>
                      <a:pt x="1024" y="1071"/>
                    </a:lnTo>
                    <a:lnTo>
                      <a:pt x="1047" y="1075"/>
                    </a:lnTo>
                    <a:lnTo>
                      <a:pt x="1072" y="1078"/>
                    </a:lnTo>
                    <a:lnTo>
                      <a:pt x="1095" y="1080"/>
                    </a:lnTo>
                    <a:lnTo>
                      <a:pt x="1119" y="1082"/>
                    </a:lnTo>
                    <a:lnTo>
                      <a:pt x="1143" y="1084"/>
                    </a:lnTo>
                    <a:lnTo>
                      <a:pt x="1166" y="1084"/>
                    </a:lnTo>
                    <a:lnTo>
                      <a:pt x="1190" y="1085"/>
                    </a:lnTo>
                    <a:lnTo>
                      <a:pt x="1213" y="1085"/>
                    </a:lnTo>
                    <a:lnTo>
                      <a:pt x="1237" y="1084"/>
                    </a:lnTo>
                    <a:lnTo>
                      <a:pt x="1260" y="1082"/>
                    </a:lnTo>
                    <a:lnTo>
                      <a:pt x="1283" y="1081"/>
                    </a:lnTo>
                    <a:lnTo>
                      <a:pt x="1306" y="1079"/>
                    </a:lnTo>
                    <a:lnTo>
                      <a:pt x="1330" y="1077"/>
                    </a:lnTo>
                    <a:lnTo>
                      <a:pt x="1352" y="1073"/>
                    </a:lnTo>
                    <a:lnTo>
                      <a:pt x="1376" y="1071"/>
                    </a:lnTo>
                    <a:lnTo>
                      <a:pt x="1398" y="1067"/>
                    </a:lnTo>
                    <a:lnTo>
                      <a:pt x="1422" y="1063"/>
                    </a:lnTo>
                    <a:lnTo>
                      <a:pt x="1444" y="1059"/>
                    </a:lnTo>
                    <a:lnTo>
                      <a:pt x="1467" y="1054"/>
                    </a:lnTo>
                    <a:lnTo>
                      <a:pt x="1490" y="1050"/>
                    </a:lnTo>
                    <a:lnTo>
                      <a:pt x="1513" y="1044"/>
                    </a:lnTo>
                    <a:lnTo>
                      <a:pt x="1535" y="1039"/>
                    </a:lnTo>
                    <a:lnTo>
                      <a:pt x="1558" y="1033"/>
                    </a:lnTo>
                    <a:lnTo>
                      <a:pt x="1581" y="1026"/>
                    </a:lnTo>
                    <a:lnTo>
                      <a:pt x="1604" y="1021"/>
                    </a:lnTo>
                    <a:lnTo>
                      <a:pt x="1626" y="1014"/>
                    </a:lnTo>
                    <a:lnTo>
                      <a:pt x="1648" y="1007"/>
                    </a:lnTo>
                    <a:lnTo>
                      <a:pt x="1671" y="999"/>
                    </a:lnTo>
                    <a:lnTo>
                      <a:pt x="1693" y="993"/>
                    </a:lnTo>
                    <a:lnTo>
                      <a:pt x="1716" y="985"/>
                    </a:lnTo>
                    <a:lnTo>
                      <a:pt x="1738" y="977"/>
                    </a:lnTo>
                    <a:lnTo>
                      <a:pt x="1761" y="969"/>
                    </a:lnTo>
                    <a:lnTo>
                      <a:pt x="1790" y="959"/>
                    </a:lnTo>
                    <a:lnTo>
                      <a:pt x="1818" y="949"/>
                    </a:lnTo>
                    <a:lnTo>
                      <a:pt x="1847" y="940"/>
                    </a:lnTo>
                    <a:lnTo>
                      <a:pt x="1876" y="931"/>
                    </a:lnTo>
                    <a:lnTo>
                      <a:pt x="1905" y="921"/>
                    </a:lnTo>
                    <a:lnTo>
                      <a:pt x="1934" y="913"/>
                    </a:lnTo>
                    <a:lnTo>
                      <a:pt x="1964" y="904"/>
                    </a:lnTo>
                    <a:lnTo>
                      <a:pt x="1993" y="896"/>
                    </a:lnTo>
                    <a:lnTo>
                      <a:pt x="2022" y="888"/>
                    </a:lnTo>
                    <a:lnTo>
                      <a:pt x="2051" y="881"/>
                    </a:lnTo>
                    <a:lnTo>
                      <a:pt x="2080" y="874"/>
                    </a:lnTo>
                    <a:lnTo>
                      <a:pt x="2111" y="867"/>
                    </a:lnTo>
                    <a:lnTo>
                      <a:pt x="2140" y="860"/>
                    </a:lnTo>
                    <a:lnTo>
                      <a:pt x="2169" y="854"/>
                    </a:lnTo>
                    <a:lnTo>
                      <a:pt x="2199" y="848"/>
                    </a:lnTo>
                    <a:lnTo>
                      <a:pt x="2228" y="842"/>
                    </a:lnTo>
                    <a:lnTo>
                      <a:pt x="2259" y="838"/>
                    </a:lnTo>
                    <a:lnTo>
                      <a:pt x="2288" y="832"/>
                    </a:lnTo>
                    <a:lnTo>
                      <a:pt x="2318" y="828"/>
                    </a:lnTo>
                    <a:lnTo>
                      <a:pt x="2348" y="825"/>
                    </a:lnTo>
                    <a:lnTo>
                      <a:pt x="2379" y="820"/>
                    </a:lnTo>
                    <a:lnTo>
                      <a:pt x="2408" y="817"/>
                    </a:lnTo>
                    <a:lnTo>
                      <a:pt x="2438" y="814"/>
                    </a:lnTo>
                    <a:lnTo>
                      <a:pt x="2468" y="811"/>
                    </a:lnTo>
                    <a:lnTo>
                      <a:pt x="2499" y="809"/>
                    </a:lnTo>
                    <a:lnTo>
                      <a:pt x="2529" y="808"/>
                    </a:lnTo>
                    <a:lnTo>
                      <a:pt x="2559" y="807"/>
                    </a:lnTo>
                    <a:lnTo>
                      <a:pt x="2589" y="805"/>
                    </a:lnTo>
                    <a:lnTo>
                      <a:pt x="2620" y="804"/>
                    </a:lnTo>
                    <a:lnTo>
                      <a:pt x="2651" y="804"/>
                    </a:lnTo>
                    <a:lnTo>
                      <a:pt x="2681" y="804"/>
                    </a:lnTo>
                    <a:lnTo>
                      <a:pt x="2712" y="805"/>
                    </a:lnTo>
                    <a:lnTo>
                      <a:pt x="2727" y="805"/>
                    </a:lnTo>
                    <a:lnTo>
                      <a:pt x="2743" y="804"/>
                    </a:lnTo>
                    <a:lnTo>
                      <a:pt x="2758" y="802"/>
                    </a:lnTo>
                    <a:lnTo>
                      <a:pt x="2773" y="799"/>
                    </a:lnTo>
                    <a:lnTo>
                      <a:pt x="2788" y="794"/>
                    </a:lnTo>
                    <a:lnTo>
                      <a:pt x="2804" y="789"/>
                    </a:lnTo>
                    <a:lnTo>
                      <a:pt x="2817" y="782"/>
                    </a:lnTo>
                    <a:lnTo>
                      <a:pt x="2832" y="774"/>
                    </a:lnTo>
                    <a:lnTo>
                      <a:pt x="2880" y="745"/>
                    </a:lnTo>
                    <a:lnTo>
                      <a:pt x="2925" y="714"/>
                    </a:lnTo>
                    <a:lnTo>
                      <a:pt x="2969" y="680"/>
                    </a:lnTo>
                    <a:lnTo>
                      <a:pt x="3011" y="646"/>
                    </a:lnTo>
                    <a:lnTo>
                      <a:pt x="3053" y="612"/>
                    </a:lnTo>
                    <a:lnTo>
                      <a:pt x="3092" y="575"/>
                    </a:lnTo>
                    <a:lnTo>
                      <a:pt x="3131" y="539"/>
                    </a:lnTo>
                    <a:lnTo>
                      <a:pt x="3171" y="501"/>
                    </a:lnTo>
                    <a:lnTo>
                      <a:pt x="3210" y="464"/>
                    </a:lnTo>
                    <a:lnTo>
                      <a:pt x="3249" y="427"/>
                    </a:lnTo>
                    <a:lnTo>
                      <a:pt x="3288" y="388"/>
                    </a:lnTo>
                    <a:lnTo>
                      <a:pt x="3329" y="353"/>
                    </a:lnTo>
                    <a:lnTo>
                      <a:pt x="3370" y="316"/>
                    </a:lnTo>
                    <a:lnTo>
                      <a:pt x="3414" y="281"/>
                    </a:lnTo>
                    <a:lnTo>
                      <a:pt x="3459" y="246"/>
                    </a:lnTo>
                    <a:lnTo>
                      <a:pt x="3506" y="214"/>
                    </a:lnTo>
                    <a:lnTo>
                      <a:pt x="3524" y="202"/>
                    </a:lnTo>
                    <a:lnTo>
                      <a:pt x="3542" y="190"/>
                    </a:lnTo>
                    <a:lnTo>
                      <a:pt x="3560" y="179"/>
                    </a:lnTo>
                    <a:lnTo>
                      <a:pt x="3578" y="168"/>
                    </a:lnTo>
                    <a:lnTo>
                      <a:pt x="3596" y="156"/>
                    </a:lnTo>
                    <a:lnTo>
                      <a:pt x="3614" y="146"/>
                    </a:lnTo>
                    <a:lnTo>
                      <a:pt x="3632" y="135"/>
                    </a:lnTo>
                    <a:lnTo>
                      <a:pt x="3651" y="125"/>
                    </a:lnTo>
                    <a:lnTo>
                      <a:pt x="3669" y="114"/>
                    </a:lnTo>
                    <a:lnTo>
                      <a:pt x="3686" y="104"/>
                    </a:lnTo>
                    <a:lnTo>
                      <a:pt x="3704" y="94"/>
                    </a:lnTo>
                    <a:lnTo>
                      <a:pt x="3722" y="83"/>
                    </a:lnTo>
                    <a:lnTo>
                      <a:pt x="3740" y="73"/>
                    </a:lnTo>
                    <a:lnTo>
                      <a:pt x="3758" y="63"/>
                    </a:lnTo>
                    <a:lnTo>
                      <a:pt x="3776" y="53"/>
                    </a:lnTo>
                    <a:lnTo>
                      <a:pt x="3794" y="43"/>
                    </a:lnTo>
                    <a:lnTo>
                      <a:pt x="3804" y="39"/>
                    </a:lnTo>
                    <a:lnTo>
                      <a:pt x="3811" y="34"/>
                    </a:lnTo>
                    <a:lnTo>
                      <a:pt x="3812" y="27"/>
                    </a:lnTo>
                    <a:lnTo>
                      <a:pt x="3810" y="18"/>
                    </a:lnTo>
                    <a:lnTo>
                      <a:pt x="3806" y="13"/>
                    </a:lnTo>
                    <a:lnTo>
                      <a:pt x="3802" y="8"/>
                    </a:lnTo>
                    <a:lnTo>
                      <a:pt x="3798" y="5"/>
                    </a:lnTo>
                    <a:lnTo>
                      <a:pt x="3793" y="3"/>
                    </a:lnTo>
                    <a:lnTo>
                      <a:pt x="3787" y="0"/>
                    </a:lnTo>
                    <a:lnTo>
                      <a:pt x="3782" y="0"/>
                    </a:lnTo>
                    <a:lnTo>
                      <a:pt x="3775" y="2"/>
                    </a:lnTo>
                    <a:lnTo>
                      <a:pt x="3769" y="4"/>
                    </a:lnTo>
                    <a:lnTo>
                      <a:pt x="3716" y="21"/>
                    </a:lnTo>
                    <a:lnTo>
                      <a:pt x="3663" y="41"/>
                    </a:lnTo>
                    <a:lnTo>
                      <a:pt x="3614" y="63"/>
                    </a:lnTo>
                    <a:lnTo>
                      <a:pt x="3564" y="88"/>
                    </a:lnTo>
                    <a:lnTo>
                      <a:pt x="3517" y="116"/>
                    </a:lnTo>
                    <a:lnTo>
                      <a:pt x="3471" y="146"/>
                    </a:lnTo>
                    <a:lnTo>
                      <a:pt x="3426" y="178"/>
                    </a:lnTo>
                    <a:lnTo>
                      <a:pt x="3383" y="210"/>
                    </a:lnTo>
                    <a:lnTo>
                      <a:pt x="3340" y="245"/>
                    </a:lnTo>
                    <a:lnTo>
                      <a:pt x="3297" y="281"/>
                    </a:lnTo>
                    <a:lnTo>
                      <a:pt x="3256" y="318"/>
                    </a:lnTo>
                    <a:lnTo>
                      <a:pt x="3214" y="356"/>
                    </a:lnTo>
                    <a:lnTo>
                      <a:pt x="3173" y="394"/>
                    </a:lnTo>
                    <a:lnTo>
                      <a:pt x="3131" y="432"/>
                    </a:lnTo>
                    <a:lnTo>
                      <a:pt x="3089" y="470"/>
                    </a:lnTo>
                    <a:lnTo>
                      <a:pt x="3047" y="508"/>
                    </a:lnTo>
                    <a:lnTo>
                      <a:pt x="3028" y="525"/>
                    </a:lnTo>
                    <a:lnTo>
                      <a:pt x="3009" y="542"/>
                    </a:lnTo>
                    <a:lnTo>
                      <a:pt x="2990" y="560"/>
                    </a:lnTo>
                    <a:lnTo>
                      <a:pt x="2971" y="577"/>
                    </a:lnTo>
                    <a:lnTo>
                      <a:pt x="2952" y="594"/>
                    </a:lnTo>
                    <a:lnTo>
                      <a:pt x="2933" y="610"/>
                    </a:lnTo>
                    <a:lnTo>
                      <a:pt x="2913" y="626"/>
                    </a:lnTo>
                    <a:lnTo>
                      <a:pt x="2893" y="642"/>
                    </a:lnTo>
                    <a:lnTo>
                      <a:pt x="2872" y="656"/>
                    </a:lnTo>
                    <a:lnTo>
                      <a:pt x="2852" y="670"/>
                    </a:lnTo>
                    <a:lnTo>
                      <a:pt x="2831" y="682"/>
                    </a:lnTo>
                    <a:lnTo>
                      <a:pt x="2808" y="694"/>
                    </a:lnTo>
                    <a:lnTo>
                      <a:pt x="2786" y="705"/>
                    </a:lnTo>
                    <a:lnTo>
                      <a:pt x="2762" y="712"/>
                    </a:lnTo>
                    <a:lnTo>
                      <a:pt x="2738" y="719"/>
                    </a:lnTo>
                    <a:lnTo>
                      <a:pt x="2713" y="725"/>
                    </a:lnTo>
                    <a:lnTo>
                      <a:pt x="2674" y="723"/>
                    </a:lnTo>
                    <a:lnTo>
                      <a:pt x="2634" y="721"/>
                    </a:lnTo>
                    <a:lnTo>
                      <a:pt x="2595" y="721"/>
                    </a:lnTo>
                    <a:lnTo>
                      <a:pt x="2556" y="723"/>
                    </a:lnTo>
                    <a:lnTo>
                      <a:pt x="2517" y="724"/>
                    </a:lnTo>
                    <a:lnTo>
                      <a:pt x="2477" y="727"/>
                    </a:lnTo>
                    <a:lnTo>
                      <a:pt x="2439" y="729"/>
                    </a:lnTo>
                    <a:lnTo>
                      <a:pt x="2400" y="734"/>
                    </a:lnTo>
                    <a:lnTo>
                      <a:pt x="2362" y="738"/>
                    </a:lnTo>
                    <a:lnTo>
                      <a:pt x="2323" y="744"/>
                    </a:lnTo>
                    <a:lnTo>
                      <a:pt x="2284" y="749"/>
                    </a:lnTo>
                    <a:lnTo>
                      <a:pt x="2246" y="756"/>
                    </a:lnTo>
                    <a:lnTo>
                      <a:pt x="2208" y="763"/>
                    </a:lnTo>
                    <a:lnTo>
                      <a:pt x="2170" y="771"/>
                    </a:lnTo>
                    <a:lnTo>
                      <a:pt x="2132" y="779"/>
                    </a:lnTo>
                    <a:lnTo>
                      <a:pt x="2094" y="788"/>
                    </a:lnTo>
                    <a:lnTo>
                      <a:pt x="2056" y="797"/>
                    </a:lnTo>
                    <a:lnTo>
                      <a:pt x="2017" y="807"/>
                    </a:lnTo>
                    <a:lnTo>
                      <a:pt x="1979" y="816"/>
                    </a:lnTo>
                    <a:lnTo>
                      <a:pt x="1941" y="827"/>
                    </a:lnTo>
                    <a:lnTo>
                      <a:pt x="1903" y="837"/>
                    </a:lnTo>
                    <a:lnTo>
                      <a:pt x="1866" y="848"/>
                    </a:lnTo>
                    <a:lnTo>
                      <a:pt x="1828" y="859"/>
                    </a:lnTo>
                    <a:lnTo>
                      <a:pt x="1790" y="871"/>
                    </a:lnTo>
                    <a:lnTo>
                      <a:pt x="1753" y="882"/>
                    </a:lnTo>
                    <a:lnTo>
                      <a:pt x="1715" y="893"/>
                    </a:lnTo>
                    <a:lnTo>
                      <a:pt x="1676" y="905"/>
                    </a:lnTo>
                    <a:lnTo>
                      <a:pt x="1639" y="916"/>
                    </a:lnTo>
                    <a:lnTo>
                      <a:pt x="1601" y="929"/>
                    </a:lnTo>
                    <a:lnTo>
                      <a:pt x="1563" y="941"/>
                    </a:lnTo>
                    <a:lnTo>
                      <a:pt x="1526" y="952"/>
                    </a:lnTo>
                    <a:lnTo>
                      <a:pt x="1488" y="965"/>
                    </a:lnTo>
                    <a:lnTo>
                      <a:pt x="1461" y="973"/>
                    </a:lnTo>
                    <a:lnTo>
                      <a:pt x="1434" y="979"/>
                    </a:lnTo>
                    <a:lnTo>
                      <a:pt x="1406" y="986"/>
                    </a:lnTo>
                    <a:lnTo>
                      <a:pt x="1379" y="992"/>
                    </a:lnTo>
                    <a:lnTo>
                      <a:pt x="1351" y="996"/>
                    </a:lnTo>
                    <a:lnTo>
                      <a:pt x="1324" y="999"/>
                    </a:lnTo>
                    <a:lnTo>
                      <a:pt x="1296" y="1003"/>
                    </a:lnTo>
                    <a:lnTo>
                      <a:pt x="1268" y="1005"/>
                    </a:lnTo>
                    <a:lnTo>
                      <a:pt x="1241" y="1007"/>
                    </a:lnTo>
                    <a:lnTo>
                      <a:pt x="1213" y="1008"/>
                    </a:lnTo>
                    <a:lnTo>
                      <a:pt x="1185" y="1008"/>
                    </a:lnTo>
                    <a:lnTo>
                      <a:pt x="1157" y="1008"/>
                    </a:lnTo>
                    <a:lnTo>
                      <a:pt x="1129" y="1007"/>
                    </a:lnTo>
                    <a:lnTo>
                      <a:pt x="1101" y="1006"/>
                    </a:lnTo>
                    <a:lnTo>
                      <a:pt x="1073" y="1005"/>
                    </a:lnTo>
                    <a:lnTo>
                      <a:pt x="1045" y="1003"/>
                    </a:lnTo>
                    <a:lnTo>
                      <a:pt x="1014" y="999"/>
                    </a:lnTo>
                    <a:lnTo>
                      <a:pt x="983" y="994"/>
                    </a:lnTo>
                    <a:lnTo>
                      <a:pt x="953" y="987"/>
                    </a:lnTo>
                    <a:lnTo>
                      <a:pt x="924" y="978"/>
                    </a:lnTo>
                    <a:lnTo>
                      <a:pt x="896" y="968"/>
                    </a:lnTo>
                    <a:lnTo>
                      <a:pt x="867" y="956"/>
                    </a:lnTo>
                    <a:lnTo>
                      <a:pt x="840" y="943"/>
                    </a:lnTo>
                    <a:lnTo>
                      <a:pt x="812" y="930"/>
                    </a:lnTo>
                    <a:lnTo>
                      <a:pt x="785" y="915"/>
                    </a:lnTo>
                    <a:lnTo>
                      <a:pt x="757" y="900"/>
                    </a:lnTo>
                    <a:lnTo>
                      <a:pt x="730" y="884"/>
                    </a:lnTo>
                    <a:lnTo>
                      <a:pt x="703" y="868"/>
                    </a:lnTo>
                    <a:lnTo>
                      <a:pt x="676" y="851"/>
                    </a:lnTo>
                    <a:lnTo>
                      <a:pt x="649" y="836"/>
                    </a:lnTo>
                    <a:lnTo>
                      <a:pt x="622" y="819"/>
                    </a:lnTo>
                    <a:lnTo>
                      <a:pt x="595" y="803"/>
                    </a:lnTo>
                    <a:lnTo>
                      <a:pt x="556" y="780"/>
                    </a:lnTo>
                    <a:lnTo>
                      <a:pt x="519" y="755"/>
                    </a:lnTo>
                    <a:lnTo>
                      <a:pt x="483" y="728"/>
                    </a:lnTo>
                    <a:lnTo>
                      <a:pt x="449" y="700"/>
                    </a:lnTo>
                    <a:lnTo>
                      <a:pt x="416" y="671"/>
                    </a:lnTo>
                    <a:lnTo>
                      <a:pt x="383" y="641"/>
                    </a:lnTo>
                    <a:lnTo>
                      <a:pt x="352" y="610"/>
                    </a:lnTo>
                    <a:lnTo>
                      <a:pt x="320" y="579"/>
                    </a:lnTo>
                    <a:lnTo>
                      <a:pt x="290" y="546"/>
                    </a:lnTo>
                    <a:lnTo>
                      <a:pt x="260" y="515"/>
                    </a:lnTo>
                    <a:lnTo>
                      <a:pt x="228" y="483"/>
                    </a:lnTo>
                    <a:lnTo>
                      <a:pt x="198" y="450"/>
                    </a:lnTo>
                    <a:lnTo>
                      <a:pt x="167" y="418"/>
                    </a:lnTo>
                    <a:lnTo>
                      <a:pt x="135" y="386"/>
                    </a:lnTo>
                    <a:lnTo>
                      <a:pt x="103" y="355"/>
                    </a:lnTo>
                    <a:lnTo>
                      <a:pt x="69" y="323"/>
                    </a:lnTo>
                    <a:lnTo>
                      <a:pt x="62" y="318"/>
                    </a:lnTo>
                    <a:lnTo>
                      <a:pt x="55" y="313"/>
                    </a:lnTo>
                    <a:lnTo>
                      <a:pt x="48" y="309"/>
                    </a:lnTo>
                    <a:lnTo>
                      <a:pt x="40" y="304"/>
                    </a:lnTo>
                    <a:lnTo>
                      <a:pt x="31" y="301"/>
                    </a:lnTo>
                    <a:lnTo>
                      <a:pt x="23" y="298"/>
                    </a:lnTo>
                    <a:lnTo>
                      <a:pt x="14" y="295"/>
                    </a:lnTo>
                    <a:lnTo>
                      <a:pt x="6" y="292"/>
                    </a:lnTo>
                    <a:lnTo>
                      <a:pt x="5" y="292"/>
                    </a:lnTo>
                    <a:lnTo>
                      <a:pt x="4" y="292"/>
                    </a:lnTo>
                    <a:lnTo>
                      <a:pt x="2" y="293"/>
                    </a:lnTo>
                    <a:lnTo>
                      <a:pt x="1" y="294"/>
                    </a:lnTo>
                    <a:lnTo>
                      <a:pt x="0" y="296"/>
                    </a:lnTo>
                    <a:lnTo>
                      <a:pt x="1" y="298"/>
                    </a:lnTo>
                    <a:lnTo>
                      <a:pt x="2" y="300"/>
                    </a:lnTo>
                    <a:lnTo>
                      <a:pt x="3" y="301"/>
                    </a:lnTo>
                    <a:lnTo>
                      <a:pt x="3" y="301"/>
                    </a:lnTo>
                    <a:close/>
                  </a:path>
                </a:pathLst>
              </a:custGeom>
              <a:solidFill>
                <a:srgbClr val="000000"/>
              </a:solidFill>
              <a:ln w="9525">
                <a:solidFill>
                  <a:schemeClr val="tx2"/>
                </a:solidFill>
                <a:round/>
                <a:headEnd/>
                <a:tailEnd/>
              </a:ln>
            </p:spPr>
            <p:txBody>
              <a:bodyPr/>
              <a:lstStyle/>
              <a:p>
                <a:endParaRPr lang="zh-CN" altLang="en-US">
                  <a:latin typeface="微软雅黑" pitchFamily="34" charset="-122"/>
                  <a:ea typeface="微软雅黑" pitchFamily="34" charset="-122"/>
                </a:endParaRPr>
              </a:p>
            </p:txBody>
          </p:sp>
          <p:sp>
            <p:nvSpPr>
              <p:cNvPr id="26630" name="Freeform 6"/>
              <p:cNvSpPr>
                <a:spLocks/>
              </p:cNvSpPr>
              <p:nvPr/>
            </p:nvSpPr>
            <p:spPr bwMode="auto">
              <a:xfrm>
                <a:off x="1549" y="1014"/>
                <a:ext cx="607" cy="713"/>
              </a:xfrm>
              <a:custGeom>
                <a:avLst/>
                <a:gdLst/>
                <a:ahLst/>
                <a:cxnLst>
                  <a:cxn ang="0">
                    <a:pos x="213" y="2267"/>
                  </a:cxn>
                  <a:cxn ang="0">
                    <a:pos x="331" y="1675"/>
                  </a:cxn>
                  <a:cxn ang="0">
                    <a:pos x="403" y="1099"/>
                  </a:cxn>
                  <a:cxn ang="0">
                    <a:pos x="480" y="674"/>
                  </a:cxn>
                  <a:cxn ang="0">
                    <a:pos x="558" y="255"/>
                  </a:cxn>
                  <a:cxn ang="0">
                    <a:pos x="586" y="33"/>
                  </a:cxn>
                  <a:cxn ang="0">
                    <a:pos x="609" y="93"/>
                  </a:cxn>
                  <a:cxn ang="0">
                    <a:pos x="716" y="434"/>
                  </a:cxn>
                  <a:cxn ang="0">
                    <a:pos x="865" y="761"/>
                  </a:cxn>
                  <a:cxn ang="0">
                    <a:pos x="1030" y="1029"/>
                  </a:cxn>
                  <a:cxn ang="0">
                    <a:pos x="1196" y="1223"/>
                  </a:cxn>
                  <a:cxn ang="0">
                    <a:pos x="1373" y="1409"/>
                  </a:cxn>
                  <a:cxn ang="0">
                    <a:pos x="1544" y="1601"/>
                  </a:cxn>
                  <a:cxn ang="0">
                    <a:pos x="1708" y="1788"/>
                  </a:cxn>
                  <a:cxn ang="0">
                    <a:pos x="1872" y="1976"/>
                  </a:cxn>
                  <a:cxn ang="0">
                    <a:pos x="2035" y="2163"/>
                  </a:cxn>
                  <a:cxn ang="0">
                    <a:pos x="2200" y="2353"/>
                  </a:cxn>
                  <a:cxn ang="0">
                    <a:pos x="2309" y="2479"/>
                  </a:cxn>
                  <a:cxn ang="0">
                    <a:pos x="2330" y="2525"/>
                  </a:cxn>
                  <a:cxn ang="0">
                    <a:pos x="2192" y="2587"/>
                  </a:cxn>
                  <a:cxn ang="0">
                    <a:pos x="1960" y="2640"/>
                  </a:cxn>
                  <a:cxn ang="0">
                    <a:pos x="1759" y="2672"/>
                  </a:cxn>
                  <a:cxn ang="0">
                    <a:pos x="1574" y="2694"/>
                  </a:cxn>
                  <a:cxn ang="0">
                    <a:pos x="1389" y="2712"/>
                  </a:cxn>
                  <a:cxn ang="0">
                    <a:pos x="1205" y="2726"/>
                  </a:cxn>
                  <a:cxn ang="0">
                    <a:pos x="1021" y="2738"/>
                  </a:cxn>
                  <a:cxn ang="0">
                    <a:pos x="857" y="2746"/>
                  </a:cxn>
                  <a:cxn ang="0">
                    <a:pos x="818" y="2782"/>
                  </a:cxn>
                  <a:cxn ang="0">
                    <a:pos x="836" y="2831"/>
                  </a:cxn>
                  <a:cxn ang="0">
                    <a:pos x="957" y="2848"/>
                  </a:cxn>
                  <a:cxn ang="0">
                    <a:pos x="1146" y="2849"/>
                  </a:cxn>
                  <a:cxn ang="0">
                    <a:pos x="1335" y="2836"/>
                  </a:cxn>
                  <a:cxn ang="0">
                    <a:pos x="1524" y="2812"/>
                  </a:cxn>
                  <a:cxn ang="0">
                    <a:pos x="1715" y="2784"/>
                  </a:cxn>
                  <a:cxn ang="0">
                    <a:pos x="1907" y="2755"/>
                  </a:cxn>
                  <a:cxn ang="0">
                    <a:pos x="2098" y="2714"/>
                  </a:cxn>
                  <a:cxn ang="0">
                    <a:pos x="2282" y="2652"/>
                  </a:cxn>
                  <a:cxn ang="0">
                    <a:pos x="2388" y="2597"/>
                  </a:cxn>
                  <a:cxn ang="0">
                    <a:pos x="2429" y="2507"/>
                  </a:cxn>
                  <a:cxn ang="0">
                    <a:pos x="2385" y="2399"/>
                  </a:cxn>
                  <a:cxn ang="0">
                    <a:pos x="2260" y="2244"/>
                  </a:cxn>
                  <a:cxn ang="0">
                    <a:pos x="2121" y="2082"/>
                  </a:cxn>
                  <a:cxn ang="0">
                    <a:pos x="1980" y="1925"/>
                  </a:cxn>
                  <a:cxn ang="0">
                    <a:pos x="1837" y="1770"/>
                  </a:cxn>
                  <a:cxn ang="0">
                    <a:pos x="1695" y="1610"/>
                  </a:cxn>
                  <a:cxn ang="0">
                    <a:pos x="1510" y="1405"/>
                  </a:cxn>
                  <a:cxn ang="0">
                    <a:pos x="1279" y="1174"/>
                  </a:cxn>
                  <a:cxn ang="0">
                    <a:pos x="1061" y="924"/>
                  </a:cxn>
                  <a:cxn ang="0">
                    <a:pos x="876" y="626"/>
                  </a:cxn>
                  <a:cxn ang="0">
                    <a:pos x="728" y="317"/>
                  </a:cxn>
                  <a:cxn ang="0">
                    <a:pos x="636" y="42"/>
                  </a:cxn>
                  <a:cxn ang="0">
                    <a:pos x="598" y="2"/>
                  </a:cxn>
                  <a:cxn ang="0">
                    <a:pos x="565" y="5"/>
                  </a:cxn>
                  <a:cxn ang="0">
                    <a:pos x="486" y="313"/>
                  </a:cxn>
                  <a:cxn ang="0">
                    <a:pos x="370" y="839"/>
                  </a:cxn>
                  <a:cxn ang="0">
                    <a:pos x="324" y="1113"/>
                  </a:cxn>
                  <a:cxn ang="0">
                    <a:pos x="257" y="1661"/>
                  </a:cxn>
                  <a:cxn ang="0">
                    <a:pos x="161" y="2249"/>
                  </a:cxn>
                  <a:cxn ang="0">
                    <a:pos x="1" y="2719"/>
                  </a:cxn>
                  <a:cxn ang="0">
                    <a:pos x="10" y="2730"/>
                  </a:cxn>
                </a:cxnLst>
                <a:rect l="0" t="0" r="r" b="b"/>
                <a:pathLst>
                  <a:path w="2430" h="2850">
                    <a:moveTo>
                      <a:pt x="15" y="2727"/>
                    </a:moveTo>
                    <a:lnTo>
                      <a:pt x="64" y="2638"/>
                    </a:lnTo>
                    <a:lnTo>
                      <a:pt x="109" y="2547"/>
                    </a:lnTo>
                    <a:lnTo>
                      <a:pt x="148" y="2455"/>
                    </a:lnTo>
                    <a:lnTo>
                      <a:pt x="183" y="2362"/>
                    </a:lnTo>
                    <a:lnTo>
                      <a:pt x="213" y="2267"/>
                    </a:lnTo>
                    <a:lnTo>
                      <a:pt x="240" y="2171"/>
                    </a:lnTo>
                    <a:lnTo>
                      <a:pt x="263" y="2073"/>
                    </a:lnTo>
                    <a:lnTo>
                      <a:pt x="283" y="1974"/>
                    </a:lnTo>
                    <a:lnTo>
                      <a:pt x="301" y="1876"/>
                    </a:lnTo>
                    <a:lnTo>
                      <a:pt x="316" y="1776"/>
                    </a:lnTo>
                    <a:lnTo>
                      <a:pt x="331" y="1675"/>
                    </a:lnTo>
                    <a:lnTo>
                      <a:pt x="343" y="1574"/>
                    </a:lnTo>
                    <a:lnTo>
                      <a:pt x="356" y="1473"/>
                    </a:lnTo>
                    <a:lnTo>
                      <a:pt x="368" y="1372"/>
                    </a:lnTo>
                    <a:lnTo>
                      <a:pt x="380" y="1272"/>
                    </a:lnTo>
                    <a:lnTo>
                      <a:pt x="393" y="1171"/>
                    </a:lnTo>
                    <a:lnTo>
                      <a:pt x="403" y="1099"/>
                    </a:lnTo>
                    <a:lnTo>
                      <a:pt x="414" y="1027"/>
                    </a:lnTo>
                    <a:lnTo>
                      <a:pt x="426" y="955"/>
                    </a:lnTo>
                    <a:lnTo>
                      <a:pt x="439" y="885"/>
                    </a:lnTo>
                    <a:lnTo>
                      <a:pt x="452" y="815"/>
                    </a:lnTo>
                    <a:lnTo>
                      <a:pt x="467" y="745"/>
                    </a:lnTo>
                    <a:lnTo>
                      <a:pt x="480" y="674"/>
                    </a:lnTo>
                    <a:lnTo>
                      <a:pt x="495" y="604"/>
                    </a:lnTo>
                    <a:lnTo>
                      <a:pt x="508" y="535"/>
                    </a:lnTo>
                    <a:lnTo>
                      <a:pt x="522" y="465"/>
                    </a:lnTo>
                    <a:lnTo>
                      <a:pt x="534" y="395"/>
                    </a:lnTo>
                    <a:lnTo>
                      <a:pt x="546" y="325"/>
                    </a:lnTo>
                    <a:lnTo>
                      <a:pt x="558" y="255"/>
                    </a:lnTo>
                    <a:lnTo>
                      <a:pt x="568" y="184"/>
                    </a:lnTo>
                    <a:lnTo>
                      <a:pt x="577" y="113"/>
                    </a:lnTo>
                    <a:lnTo>
                      <a:pt x="583" y="43"/>
                    </a:lnTo>
                    <a:lnTo>
                      <a:pt x="583" y="40"/>
                    </a:lnTo>
                    <a:lnTo>
                      <a:pt x="585" y="36"/>
                    </a:lnTo>
                    <a:lnTo>
                      <a:pt x="586" y="33"/>
                    </a:lnTo>
                    <a:lnTo>
                      <a:pt x="588" y="30"/>
                    </a:lnTo>
                    <a:lnTo>
                      <a:pt x="591" y="30"/>
                    </a:lnTo>
                    <a:lnTo>
                      <a:pt x="594" y="33"/>
                    </a:lnTo>
                    <a:lnTo>
                      <a:pt x="595" y="34"/>
                    </a:lnTo>
                    <a:lnTo>
                      <a:pt x="595" y="35"/>
                    </a:lnTo>
                    <a:lnTo>
                      <a:pt x="609" y="93"/>
                    </a:lnTo>
                    <a:lnTo>
                      <a:pt x="624" y="151"/>
                    </a:lnTo>
                    <a:lnTo>
                      <a:pt x="641" y="209"/>
                    </a:lnTo>
                    <a:lnTo>
                      <a:pt x="657" y="266"/>
                    </a:lnTo>
                    <a:lnTo>
                      <a:pt x="675" y="322"/>
                    </a:lnTo>
                    <a:lnTo>
                      <a:pt x="696" y="378"/>
                    </a:lnTo>
                    <a:lnTo>
                      <a:pt x="716" y="434"/>
                    </a:lnTo>
                    <a:lnTo>
                      <a:pt x="738" y="489"/>
                    </a:lnTo>
                    <a:lnTo>
                      <a:pt x="761" y="545"/>
                    </a:lnTo>
                    <a:lnTo>
                      <a:pt x="785" y="599"/>
                    </a:lnTo>
                    <a:lnTo>
                      <a:pt x="810" y="654"/>
                    </a:lnTo>
                    <a:lnTo>
                      <a:pt x="837" y="708"/>
                    </a:lnTo>
                    <a:lnTo>
                      <a:pt x="865" y="761"/>
                    </a:lnTo>
                    <a:lnTo>
                      <a:pt x="894" y="814"/>
                    </a:lnTo>
                    <a:lnTo>
                      <a:pt x="924" y="868"/>
                    </a:lnTo>
                    <a:lnTo>
                      <a:pt x="956" y="921"/>
                    </a:lnTo>
                    <a:lnTo>
                      <a:pt x="979" y="959"/>
                    </a:lnTo>
                    <a:lnTo>
                      <a:pt x="1004" y="995"/>
                    </a:lnTo>
                    <a:lnTo>
                      <a:pt x="1030" y="1029"/>
                    </a:lnTo>
                    <a:lnTo>
                      <a:pt x="1056" y="1063"/>
                    </a:lnTo>
                    <a:lnTo>
                      <a:pt x="1083" y="1097"/>
                    </a:lnTo>
                    <a:lnTo>
                      <a:pt x="1111" y="1129"/>
                    </a:lnTo>
                    <a:lnTo>
                      <a:pt x="1139" y="1161"/>
                    </a:lnTo>
                    <a:lnTo>
                      <a:pt x="1167" y="1192"/>
                    </a:lnTo>
                    <a:lnTo>
                      <a:pt x="1196" y="1223"/>
                    </a:lnTo>
                    <a:lnTo>
                      <a:pt x="1225" y="1254"/>
                    </a:lnTo>
                    <a:lnTo>
                      <a:pt x="1254" y="1285"/>
                    </a:lnTo>
                    <a:lnTo>
                      <a:pt x="1284" y="1315"/>
                    </a:lnTo>
                    <a:lnTo>
                      <a:pt x="1314" y="1347"/>
                    </a:lnTo>
                    <a:lnTo>
                      <a:pt x="1344" y="1378"/>
                    </a:lnTo>
                    <a:lnTo>
                      <a:pt x="1373" y="1409"/>
                    </a:lnTo>
                    <a:lnTo>
                      <a:pt x="1402" y="1442"/>
                    </a:lnTo>
                    <a:lnTo>
                      <a:pt x="1430" y="1474"/>
                    </a:lnTo>
                    <a:lnTo>
                      <a:pt x="1459" y="1506"/>
                    </a:lnTo>
                    <a:lnTo>
                      <a:pt x="1487" y="1537"/>
                    </a:lnTo>
                    <a:lnTo>
                      <a:pt x="1516" y="1570"/>
                    </a:lnTo>
                    <a:lnTo>
                      <a:pt x="1544" y="1601"/>
                    </a:lnTo>
                    <a:lnTo>
                      <a:pt x="1570" y="1633"/>
                    </a:lnTo>
                    <a:lnTo>
                      <a:pt x="1599" y="1664"/>
                    </a:lnTo>
                    <a:lnTo>
                      <a:pt x="1627" y="1695"/>
                    </a:lnTo>
                    <a:lnTo>
                      <a:pt x="1653" y="1727"/>
                    </a:lnTo>
                    <a:lnTo>
                      <a:pt x="1682" y="1757"/>
                    </a:lnTo>
                    <a:lnTo>
                      <a:pt x="1708" y="1788"/>
                    </a:lnTo>
                    <a:lnTo>
                      <a:pt x="1735" y="1820"/>
                    </a:lnTo>
                    <a:lnTo>
                      <a:pt x="1763" y="1851"/>
                    </a:lnTo>
                    <a:lnTo>
                      <a:pt x="1790" y="1883"/>
                    </a:lnTo>
                    <a:lnTo>
                      <a:pt x="1817" y="1913"/>
                    </a:lnTo>
                    <a:lnTo>
                      <a:pt x="1844" y="1944"/>
                    </a:lnTo>
                    <a:lnTo>
                      <a:pt x="1872" y="1976"/>
                    </a:lnTo>
                    <a:lnTo>
                      <a:pt x="1899" y="2007"/>
                    </a:lnTo>
                    <a:lnTo>
                      <a:pt x="1926" y="2038"/>
                    </a:lnTo>
                    <a:lnTo>
                      <a:pt x="1953" y="2069"/>
                    </a:lnTo>
                    <a:lnTo>
                      <a:pt x="1980" y="2100"/>
                    </a:lnTo>
                    <a:lnTo>
                      <a:pt x="2008" y="2131"/>
                    </a:lnTo>
                    <a:lnTo>
                      <a:pt x="2035" y="2163"/>
                    </a:lnTo>
                    <a:lnTo>
                      <a:pt x="2062" y="2194"/>
                    </a:lnTo>
                    <a:lnTo>
                      <a:pt x="2090" y="2227"/>
                    </a:lnTo>
                    <a:lnTo>
                      <a:pt x="2117" y="2258"/>
                    </a:lnTo>
                    <a:lnTo>
                      <a:pt x="2144" y="2290"/>
                    </a:lnTo>
                    <a:lnTo>
                      <a:pt x="2172" y="2322"/>
                    </a:lnTo>
                    <a:lnTo>
                      <a:pt x="2200" y="2353"/>
                    </a:lnTo>
                    <a:lnTo>
                      <a:pt x="2227" y="2386"/>
                    </a:lnTo>
                    <a:lnTo>
                      <a:pt x="2255" y="2418"/>
                    </a:lnTo>
                    <a:lnTo>
                      <a:pt x="2283" y="2451"/>
                    </a:lnTo>
                    <a:lnTo>
                      <a:pt x="2291" y="2460"/>
                    </a:lnTo>
                    <a:lnTo>
                      <a:pt x="2300" y="2470"/>
                    </a:lnTo>
                    <a:lnTo>
                      <a:pt x="2309" y="2479"/>
                    </a:lnTo>
                    <a:lnTo>
                      <a:pt x="2316" y="2488"/>
                    </a:lnTo>
                    <a:lnTo>
                      <a:pt x="2323" y="2496"/>
                    </a:lnTo>
                    <a:lnTo>
                      <a:pt x="2329" y="2504"/>
                    </a:lnTo>
                    <a:lnTo>
                      <a:pt x="2332" y="2509"/>
                    </a:lnTo>
                    <a:lnTo>
                      <a:pt x="2333" y="2515"/>
                    </a:lnTo>
                    <a:lnTo>
                      <a:pt x="2330" y="2525"/>
                    </a:lnTo>
                    <a:lnTo>
                      <a:pt x="2319" y="2535"/>
                    </a:lnTo>
                    <a:lnTo>
                      <a:pt x="2303" y="2545"/>
                    </a:lnTo>
                    <a:lnTo>
                      <a:pt x="2282" y="2555"/>
                    </a:lnTo>
                    <a:lnTo>
                      <a:pt x="2255" y="2566"/>
                    </a:lnTo>
                    <a:lnTo>
                      <a:pt x="2224" y="2577"/>
                    </a:lnTo>
                    <a:lnTo>
                      <a:pt x="2192" y="2587"/>
                    </a:lnTo>
                    <a:lnTo>
                      <a:pt x="2156" y="2597"/>
                    </a:lnTo>
                    <a:lnTo>
                      <a:pt x="2118" y="2607"/>
                    </a:lnTo>
                    <a:lnTo>
                      <a:pt x="2079" y="2616"/>
                    </a:lnTo>
                    <a:lnTo>
                      <a:pt x="2038" y="2625"/>
                    </a:lnTo>
                    <a:lnTo>
                      <a:pt x="1999" y="2633"/>
                    </a:lnTo>
                    <a:lnTo>
                      <a:pt x="1960" y="2640"/>
                    </a:lnTo>
                    <a:lnTo>
                      <a:pt x="1922" y="2647"/>
                    </a:lnTo>
                    <a:lnTo>
                      <a:pt x="1886" y="2653"/>
                    </a:lnTo>
                    <a:lnTo>
                      <a:pt x="1853" y="2658"/>
                    </a:lnTo>
                    <a:lnTo>
                      <a:pt x="1822" y="2663"/>
                    </a:lnTo>
                    <a:lnTo>
                      <a:pt x="1790" y="2667"/>
                    </a:lnTo>
                    <a:lnTo>
                      <a:pt x="1759" y="2672"/>
                    </a:lnTo>
                    <a:lnTo>
                      <a:pt x="1729" y="2676"/>
                    </a:lnTo>
                    <a:lnTo>
                      <a:pt x="1697" y="2680"/>
                    </a:lnTo>
                    <a:lnTo>
                      <a:pt x="1666" y="2684"/>
                    </a:lnTo>
                    <a:lnTo>
                      <a:pt x="1636" y="2688"/>
                    </a:lnTo>
                    <a:lnTo>
                      <a:pt x="1604" y="2691"/>
                    </a:lnTo>
                    <a:lnTo>
                      <a:pt x="1574" y="2694"/>
                    </a:lnTo>
                    <a:lnTo>
                      <a:pt x="1542" y="2698"/>
                    </a:lnTo>
                    <a:lnTo>
                      <a:pt x="1512" y="2701"/>
                    </a:lnTo>
                    <a:lnTo>
                      <a:pt x="1481" y="2703"/>
                    </a:lnTo>
                    <a:lnTo>
                      <a:pt x="1450" y="2707"/>
                    </a:lnTo>
                    <a:lnTo>
                      <a:pt x="1420" y="2710"/>
                    </a:lnTo>
                    <a:lnTo>
                      <a:pt x="1389" y="2712"/>
                    </a:lnTo>
                    <a:lnTo>
                      <a:pt x="1358" y="2714"/>
                    </a:lnTo>
                    <a:lnTo>
                      <a:pt x="1328" y="2717"/>
                    </a:lnTo>
                    <a:lnTo>
                      <a:pt x="1297" y="2720"/>
                    </a:lnTo>
                    <a:lnTo>
                      <a:pt x="1267" y="2722"/>
                    </a:lnTo>
                    <a:lnTo>
                      <a:pt x="1236" y="2725"/>
                    </a:lnTo>
                    <a:lnTo>
                      <a:pt x="1205" y="2726"/>
                    </a:lnTo>
                    <a:lnTo>
                      <a:pt x="1175" y="2728"/>
                    </a:lnTo>
                    <a:lnTo>
                      <a:pt x="1143" y="2730"/>
                    </a:lnTo>
                    <a:lnTo>
                      <a:pt x="1113" y="2732"/>
                    </a:lnTo>
                    <a:lnTo>
                      <a:pt x="1083" y="2734"/>
                    </a:lnTo>
                    <a:lnTo>
                      <a:pt x="1051" y="2736"/>
                    </a:lnTo>
                    <a:lnTo>
                      <a:pt x="1021" y="2738"/>
                    </a:lnTo>
                    <a:lnTo>
                      <a:pt x="989" y="2739"/>
                    </a:lnTo>
                    <a:lnTo>
                      <a:pt x="959" y="2741"/>
                    </a:lnTo>
                    <a:lnTo>
                      <a:pt x="928" y="2742"/>
                    </a:lnTo>
                    <a:lnTo>
                      <a:pt x="897" y="2745"/>
                    </a:lnTo>
                    <a:lnTo>
                      <a:pt x="866" y="2746"/>
                    </a:lnTo>
                    <a:lnTo>
                      <a:pt x="857" y="2746"/>
                    </a:lnTo>
                    <a:lnTo>
                      <a:pt x="848" y="2749"/>
                    </a:lnTo>
                    <a:lnTo>
                      <a:pt x="839" y="2753"/>
                    </a:lnTo>
                    <a:lnTo>
                      <a:pt x="832" y="2758"/>
                    </a:lnTo>
                    <a:lnTo>
                      <a:pt x="826" y="2765"/>
                    </a:lnTo>
                    <a:lnTo>
                      <a:pt x="821" y="2773"/>
                    </a:lnTo>
                    <a:lnTo>
                      <a:pt x="818" y="2782"/>
                    </a:lnTo>
                    <a:lnTo>
                      <a:pt x="817" y="2791"/>
                    </a:lnTo>
                    <a:lnTo>
                      <a:pt x="817" y="2800"/>
                    </a:lnTo>
                    <a:lnTo>
                      <a:pt x="820" y="2809"/>
                    </a:lnTo>
                    <a:lnTo>
                      <a:pt x="823" y="2818"/>
                    </a:lnTo>
                    <a:lnTo>
                      <a:pt x="829" y="2824"/>
                    </a:lnTo>
                    <a:lnTo>
                      <a:pt x="836" y="2831"/>
                    </a:lnTo>
                    <a:lnTo>
                      <a:pt x="844" y="2836"/>
                    </a:lnTo>
                    <a:lnTo>
                      <a:pt x="853" y="2839"/>
                    </a:lnTo>
                    <a:lnTo>
                      <a:pt x="862" y="2840"/>
                    </a:lnTo>
                    <a:lnTo>
                      <a:pt x="893" y="2843"/>
                    </a:lnTo>
                    <a:lnTo>
                      <a:pt x="926" y="2846"/>
                    </a:lnTo>
                    <a:lnTo>
                      <a:pt x="957" y="2848"/>
                    </a:lnTo>
                    <a:lnTo>
                      <a:pt x="988" y="2849"/>
                    </a:lnTo>
                    <a:lnTo>
                      <a:pt x="1020" y="2850"/>
                    </a:lnTo>
                    <a:lnTo>
                      <a:pt x="1051" y="2850"/>
                    </a:lnTo>
                    <a:lnTo>
                      <a:pt x="1083" y="2850"/>
                    </a:lnTo>
                    <a:lnTo>
                      <a:pt x="1115" y="2850"/>
                    </a:lnTo>
                    <a:lnTo>
                      <a:pt x="1146" y="2849"/>
                    </a:lnTo>
                    <a:lnTo>
                      <a:pt x="1178" y="2848"/>
                    </a:lnTo>
                    <a:lnTo>
                      <a:pt x="1209" y="2846"/>
                    </a:lnTo>
                    <a:lnTo>
                      <a:pt x="1241" y="2845"/>
                    </a:lnTo>
                    <a:lnTo>
                      <a:pt x="1272" y="2841"/>
                    </a:lnTo>
                    <a:lnTo>
                      <a:pt x="1304" y="2839"/>
                    </a:lnTo>
                    <a:lnTo>
                      <a:pt x="1335" y="2836"/>
                    </a:lnTo>
                    <a:lnTo>
                      <a:pt x="1366" y="2832"/>
                    </a:lnTo>
                    <a:lnTo>
                      <a:pt x="1398" y="2829"/>
                    </a:lnTo>
                    <a:lnTo>
                      <a:pt x="1430" y="2825"/>
                    </a:lnTo>
                    <a:lnTo>
                      <a:pt x="1462" y="2821"/>
                    </a:lnTo>
                    <a:lnTo>
                      <a:pt x="1493" y="2816"/>
                    </a:lnTo>
                    <a:lnTo>
                      <a:pt x="1524" y="2812"/>
                    </a:lnTo>
                    <a:lnTo>
                      <a:pt x="1556" y="2808"/>
                    </a:lnTo>
                    <a:lnTo>
                      <a:pt x="1587" y="2803"/>
                    </a:lnTo>
                    <a:lnTo>
                      <a:pt x="1620" y="2799"/>
                    </a:lnTo>
                    <a:lnTo>
                      <a:pt x="1651" y="2794"/>
                    </a:lnTo>
                    <a:lnTo>
                      <a:pt x="1683" y="2788"/>
                    </a:lnTo>
                    <a:lnTo>
                      <a:pt x="1715" y="2784"/>
                    </a:lnTo>
                    <a:lnTo>
                      <a:pt x="1747" y="2778"/>
                    </a:lnTo>
                    <a:lnTo>
                      <a:pt x="1778" y="2774"/>
                    </a:lnTo>
                    <a:lnTo>
                      <a:pt x="1811" y="2769"/>
                    </a:lnTo>
                    <a:lnTo>
                      <a:pt x="1842" y="2764"/>
                    </a:lnTo>
                    <a:lnTo>
                      <a:pt x="1874" y="2759"/>
                    </a:lnTo>
                    <a:lnTo>
                      <a:pt x="1907" y="2755"/>
                    </a:lnTo>
                    <a:lnTo>
                      <a:pt x="1940" y="2749"/>
                    </a:lnTo>
                    <a:lnTo>
                      <a:pt x="1971" y="2742"/>
                    </a:lnTo>
                    <a:lnTo>
                      <a:pt x="2003" y="2737"/>
                    </a:lnTo>
                    <a:lnTo>
                      <a:pt x="2035" y="2730"/>
                    </a:lnTo>
                    <a:lnTo>
                      <a:pt x="2066" y="2722"/>
                    </a:lnTo>
                    <a:lnTo>
                      <a:pt x="2098" y="2714"/>
                    </a:lnTo>
                    <a:lnTo>
                      <a:pt x="2129" y="2705"/>
                    </a:lnTo>
                    <a:lnTo>
                      <a:pt x="2160" y="2697"/>
                    </a:lnTo>
                    <a:lnTo>
                      <a:pt x="2191" y="2686"/>
                    </a:lnTo>
                    <a:lnTo>
                      <a:pt x="2221" y="2676"/>
                    </a:lnTo>
                    <a:lnTo>
                      <a:pt x="2251" y="2664"/>
                    </a:lnTo>
                    <a:lnTo>
                      <a:pt x="2282" y="2652"/>
                    </a:lnTo>
                    <a:lnTo>
                      <a:pt x="2311" y="2639"/>
                    </a:lnTo>
                    <a:lnTo>
                      <a:pt x="2340" y="2625"/>
                    </a:lnTo>
                    <a:lnTo>
                      <a:pt x="2369" y="2610"/>
                    </a:lnTo>
                    <a:lnTo>
                      <a:pt x="2371" y="2609"/>
                    </a:lnTo>
                    <a:lnTo>
                      <a:pt x="2378" y="2605"/>
                    </a:lnTo>
                    <a:lnTo>
                      <a:pt x="2388" y="2597"/>
                    </a:lnTo>
                    <a:lnTo>
                      <a:pt x="2399" y="2587"/>
                    </a:lnTo>
                    <a:lnTo>
                      <a:pt x="2409" y="2573"/>
                    </a:lnTo>
                    <a:lnTo>
                      <a:pt x="2420" y="2559"/>
                    </a:lnTo>
                    <a:lnTo>
                      <a:pt x="2426" y="2541"/>
                    </a:lnTo>
                    <a:lnTo>
                      <a:pt x="2430" y="2521"/>
                    </a:lnTo>
                    <a:lnTo>
                      <a:pt x="2429" y="2507"/>
                    </a:lnTo>
                    <a:lnTo>
                      <a:pt x="2425" y="2490"/>
                    </a:lnTo>
                    <a:lnTo>
                      <a:pt x="2420" y="2472"/>
                    </a:lnTo>
                    <a:lnTo>
                      <a:pt x="2412" y="2453"/>
                    </a:lnTo>
                    <a:lnTo>
                      <a:pt x="2404" y="2434"/>
                    </a:lnTo>
                    <a:lnTo>
                      <a:pt x="2394" y="2416"/>
                    </a:lnTo>
                    <a:lnTo>
                      <a:pt x="2385" y="2399"/>
                    </a:lnTo>
                    <a:lnTo>
                      <a:pt x="2375" y="2385"/>
                    </a:lnTo>
                    <a:lnTo>
                      <a:pt x="2352" y="2356"/>
                    </a:lnTo>
                    <a:lnTo>
                      <a:pt x="2329" y="2328"/>
                    </a:lnTo>
                    <a:lnTo>
                      <a:pt x="2306" y="2299"/>
                    </a:lnTo>
                    <a:lnTo>
                      <a:pt x="2283" y="2272"/>
                    </a:lnTo>
                    <a:lnTo>
                      <a:pt x="2260" y="2244"/>
                    </a:lnTo>
                    <a:lnTo>
                      <a:pt x="2237" y="2216"/>
                    </a:lnTo>
                    <a:lnTo>
                      <a:pt x="2214" y="2189"/>
                    </a:lnTo>
                    <a:lnTo>
                      <a:pt x="2191" y="2162"/>
                    </a:lnTo>
                    <a:lnTo>
                      <a:pt x="2167" y="2135"/>
                    </a:lnTo>
                    <a:lnTo>
                      <a:pt x="2144" y="2108"/>
                    </a:lnTo>
                    <a:lnTo>
                      <a:pt x="2121" y="2082"/>
                    </a:lnTo>
                    <a:lnTo>
                      <a:pt x="2098" y="2055"/>
                    </a:lnTo>
                    <a:lnTo>
                      <a:pt x="2074" y="2029"/>
                    </a:lnTo>
                    <a:lnTo>
                      <a:pt x="2051" y="2004"/>
                    </a:lnTo>
                    <a:lnTo>
                      <a:pt x="2027" y="1978"/>
                    </a:lnTo>
                    <a:lnTo>
                      <a:pt x="2003" y="1951"/>
                    </a:lnTo>
                    <a:lnTo>
                      <a:pt x="1980" y="1925"/>
                    </a:lnTo>
                    <a:lnTo>
                      <a:pt x="1956" y="1899"/>
                    </a:lnTo>
                    <a:lnTo>
                      <a:pt x="1932" y="1874"/>
                    </a:lnTo>
                    <a:lnTo>
                      <a:pt x="1908" y="1848"/>
                    </a:lnTo>
                    <a:lnTo>
                      <a:pt x="1885" y="1822"/>
                    </a:lnTo>
                    <a:lnTo>
                      <a:pt x="1861" y="1796"/>
                    </a:lnTo>
                    <a:lnTo>
                      <a:pt x="1837" y="1770"/>
                    </a:lnTo>
                    <a:lnTo>
                      <a:pt x="1814" y="1744"/>
                    </a:lnTo>
                    <a:lnTo>
                      <a:pt x="1789" y="1718"/>
                    </a:lnTo>
                    <a:lnTo>
                      <a:pt x="1766" y="1691"/>
                    </a:lnTo>
                    <a:lnTo>
                      <a:pt x="1742" y="1664"/>
                    </a:lnTo>
                    <a:lnTo>
                      <a:pt x="1719" y="1638"/>
                    </a:lnTo>
                    <a:lnTo>
                      <a:pt x="1695" y="1610"/>
                    </a:lnTo>
                    <a:lnTo>
                      <a:pt x="1670" y="1583"/>
                    </a:lnTo>
                    <a:lnTo>
                      <a:pt x="1647" y="1556"/>
                    </a:lnTo>
                    <a:lnTo>
                      <a:pt x="1623" y="1528"/>
                    </a:lnTo>
                    <a:lnTo>
                      <a:pt x="1586" y="1486"/>
                    </a:lnTo>
                    <a:lnTo>
                      <a:pt x="1548" y="1444"/>
                    </a:lnTo>
                    <a:lnTo>
                      <a:pt x="1510" y="1405"/>
                    </a:lnTo>
                    <a:lnTo>
                      <a:pt x="1472" y="1366"/>
                    </a:lnTo>
                    <a:lnTo>
                      <a:pt x="1433" y="1326"/>
                    </a:lnTo>
                    <a:lnTo>
                      <a:pt x="1394" y="1288"/>
                    </a:lnTo>
                    <a:lnTo>
                      <a:pt x="1355" y="1250"/>
                    </a:lnTo>
                    <a:lnTo>
                      <a:pt x="1317" y="1212"/>
                    </a:lnTo>
                    <a:lnTo>
                      <a:pt x="1279" y="1174"/>
                    </a:lnTo>
                    <a:lnTo>
                      <a:pt x="1241" y="1136"/>
                    </a:lnTo>
                    <a:lnTo>
                      <a:pt x="1203" y="1096"/>
                    </a:lnTo>
                    <a:lnTo>
                      <a:pt x="1167" y="1055"/>
                    </a:lnTo>
                    <a:lnTo>
                      <a:pt x="1131" y="1013"/>
                    </a:lnTo>
                    <a:lnTo>
                      <a:pt x="1096" y="970"/>
                    </a:lnTo>
                    <a:lnTo>
                      <a:pt x="1061" y="924"/>
                    </a:lnTo>
                    <a:lnTo>
                      <a:pt x="1029" y="877"/>
                    </a:lnTo>
                    <a:lnTo>
                      <a:pt x="996" y="826"/>
                    </a:lnTo>
                    <a:lnTo>
                      <a:pt x="965" y="776"/>
                    </a:lnTo>
                    <a:lnTo>
                      <a:pt x="933" y="727"/>
                    </a:lnTo>
                    <a:lnTo>
                      <a:pt x="904" y="676"/>
                    </a:lnTo>
                    <a:lnTo>
                      <a:pt x="876" y="626"/>
                    </a:lnTo>
                    <a:lnTo>
                      <a:pt x="848" y="575"/>
                    </a:lnTo>
                    <a:lnTo>
                      <a:pt x="822" y="524"/>
                    </a:lnTo>
                    <a:lnTo>
                      <a:pt x="798" y="473"/>
                    </a:lnTo>
                    <a:lnTo>
                      <a:pt x="773" y="422"/>
                    </a:lnTo>
                    <a:lnTo>
                      <a:pt x="751" y="370"/>
                    </a:lnTo>
                    <a:lnTo>
                      <a:pt x="728" y="317"/>
                    </a:lnTo>
                    <a:lnTo>
                      <a:pt x="708" y="265"/>
                    </a:lnTo>
                    <a:lnTo>
                      <a:pt x="689" y="211"/>
                    </a:lnTo>
                    <a:lnTo>
                      <a:pt x="670" y="157"/>
                    </a:lnTo>
                    <a:lnTo>
                      <a:pt x="653" y="102"/>
                    </a:lnTo>
                    <a:lnTo>
                      <a:pt x="637" y="47"/>
                    </a:lnTo>
                    <a:lnTo>
                      <a:pt x="636" y="42"/>
                    </a:lnTo>
                    <a:lnTo>
                      <a:pt x="631" y="29"/>
                    </a:lnTo>
                    <a:lnTo>
                      <a:pt x="623" y="16"/>
                    </a:lnTo>
                    <a:lnTo>
                      <a:pt x="613" y="6"/>
                    </a:lnTo>
                    <a:lnTo>
                      <a:pt x="608" y="5"/>
                    </a:lnTo>
                    <a:lnTo>
                      <a:pt x="602" y="3"/>
                    </a:lnTo>
                    <a:lnTo>
                      <a:pt x="598" y="2"/>
                    </a:lnTo>
                    <a:lnTo>
                      <a:pt x="594" y="1"/>
                    </a:lnTo>
                    <a:lnTo>
                      <a:pt x="589" y="1"/>
                    </a:lnTo>
                    <a:lnTo>
                      <a:pt x="585" y="0"/>
                    </a:lnTo>
                    <a:lnTo>
                      <a:pt x="580" y="1"/>
                    </a:lnTo>
                    <a:lnTo>
                      <a:pt x="577" y="1"/>
                    </a:lnTo>
                    <a:lnTo>
                      <a:pt x="565" y="5"/>
                    </a:lnTo>
                    <a:lnTo>
                      <a:pt x="558" y="9"/>
                    </a:lnTo>
                    <a:lnTo>
                      <a:pt x="553" y="16"/>
                    </a:lnTo>
                    <a:lnTo>
                      <a:pt x="550" y="24"/>
                    </a:lnTo>
                    <a:lnTo>
                      <a:pt x="527" y="121"/>
                    </a:lnTo>
                    <a:lnTo>
                      <a:pt x="506" y="218"/>
                    </a:lnTo>
                    <a:lnTo>
                      <a:pt x="486" y="313"/>
                    </a:lnTo>
                    <a:lnTo>
                      <a:pt x="465" y="407"/>
                    </a:lnTo>
                    <a:lnTo>
                      <a:pt x="444" y="501"/>
                    </a:lnTo>
                    <a:lnTo>
                      <a:pt x="423" y="597"/>
                    </a:lnTo>
                    <a:lnTo>
                      <a:pt x="402" y="693"/>
                    </a:lnTo>
                    <a:lnTo>
                      <a:pt x="380" y="792"/>
                    </a:lnTo>
                    <a:lnTo>
                      <a:pt x="370" y="839"/>
                    </a:lnTo>
                    <a:lnTo>
                      <a:pt x="361" y="886"/>
                    </a:lnTo>
                    <a:lnTo>
                      <a:pt x="353" y="932"/>
                    </a:lnTo>
                    <a:lnTo>
                      <a:pt x="346" y="977"/>
                    </a:lnTo>
                    <a:lnTo>
                      <a:pt x="338" y="1023"/>
                    </a:lnTo>
                    <a:lnTo>
                      <a:pt x="331" y="1067"/>
                    </a:lnTo>
                    <a:lnTo>
                      <a:pt x="324" y="1113"/>
                    </a:lnTo>
                    <a:lnTo>
                      <a:pt x="318" y="1161"/>
                    </a:lnTo>
                    <a:lnTo>
                      <a:pt x="304" y="1260"/>
                    </a:lnTo>
                    <a:lnTo>
                      <a:pt x="293" y="1361"/>
                    </a:lnTo>
                    <a:lnTo>
                      <a:pt x="281" y="1461"/>
                    </a:lnTo>
                    <a:lnTo>
                      <a:pt x="269" y="1561"/>
                    </a:lnTo>
                    <a:lnTo>
                      <a:pt x="257" y="1661"/>
                    </a:lnTo>
                    <a:lnTo>
                      <a:pt x="245" y="1760"/>
                    </a:lnTo>
                    <a:lnTo>
                      <a:pt x="232" y="1859"/>
                    </a:lnTo>
                    <a:lnTo>
                      <a:pt x="217" y="1958"/>
                    </a:lnTo>
                    <a:lnTo>
                      <a:pt x="201" y="2055"/>
                    </a:lnTo>
                    <a:lnTo>
                      <a:pt x="182" y="2153"/>
                    </a:lnTo>
                    <a:lnTo>
                      <a:pt x="161" y="2249"/>
                    </a:lnTo>
                    <a:lnTo>
                      <a:pt x="136" y="2346"/>
                    </a:lnTo>
                    <a:lnTo>
                      <a:pt x="108" y="2440"/>
                    </a:lnTo>
                    <a:lnTo>
                      <a:pt x="76" y="2534"/>
                    </a:lnTo>
                    <a:lnTo>
                      <a:pt x="42" y="2627"/>
                    </a:lnTo>
                    <a:lnTo>
                      <a:pt x="1" y="2719"/>
                    </a:lnTo>
                    <a:lnTo>
                      <a:pt x="1" y="2719"/>
                    </a:lnTo>
                    <a:lnTo>
                      <a:pt x="0" y="2721"/>
                    </a:lnTo>
                    <a:lnTo>
                      <a:pt x="0" y="2725"/>
                    </a:lnTo>
                    <a:lnTo>
                      <a:pt x="1" y="2727"/>
                    </a:lnTo>
                    <a:lnTo>
                      <a:pt x="4" y="2729"/>
                    </a:lnTo>
                    <a:lnTo>
                      <a:pt x="7" y="2730"/>
                    </a:lnTo>
                    <a:lnTo>
                      <a:pt x="10" y="2730"/>
                    </a:lnTo>
                    <a:lnTo>
                      <a:pt x="12" y="2729"/>
                    </a:lnTo>
                    <a:lnTo>
                      <a:pt x="15" y="2727"/>
                    </a:lnTo>
                    <a:lnTo>
                      <a:pt x="15" y="2727"/>
                    </a:lnTo>
                    <a:close/>
                  </a:path>
                </a:pathLst>
              </a:custGeom>
              <a:solidFill>
                <a:srgbClr val="000000"/>
              </a:solidFill>
              <a:ln w="9525">
                <a:solidFill>
                  <a:schemeClr val="tx2"/>
                </a:solidFill>
                <a:round/>
                <a:headEnd/>
                <a:tailEnd/>
              </a:ln>
            </p:spPr>
            <p:txBody>
              <a:bodyPr/>
              <a:lstStyle/>
              <a:p>
                <a:endParaRPr lang="zh-CN" altLang="en-US">
                  <a:latin typeface="微软雅黑" pitchFamily="34" charset="-122"/>
                  <a:ea typeface="微软雅黑" pitchFamily="34" charset="-122"/>
                </a:endParaRPr>
              </a:p>
            </p:txBody>
          </p:sp>
          <p:sp>
            <p:nvSpPr>
              <p:cNvPr id="26631" name="Freeform 7"/>
              <p:cNvSpPr>
                <a:spLocks/>
              </p:cNvSpPr>
              <p:nvPr/>
            </p:nvSpPr>
            <p:spPr bwMode="auto">
              <a:xfrm>
                <a:off x="1547" y="1692"/>
                <a:ext cx="138" cy="184"/>
              </a:xfrm>
              <a:custGeom>
                <a:avLst/>
                <a:gdLst/>
                <a:ahLst/>
                <a:cxnLst>
                  <a:cxn ang="0">
                    <a:pos x="313" y="690"/>
                  </a:cxn>
                  <a:cxn ang="0">
                    <a:pos x="351" y="595"/>
                  </a:cxn>
                  <a:cxn ang="0">
                    <a:pos x="391" y="493"/>
                  </a:cxn>
                  <a:cxn ang="0">
                    <a:pos x="431" y="390"/>
                  </a:cxn>
                  <a:cxn ang="0">
                    <a:pos x="469" y="293"/>
                  </a:cxn>
                  <a:cxn ang="0">
                    <a:pos x="502" y="206"/>
                  </a:cxn>
                  <a:cxn ang="0">
                    <a:pos x="527" y="138"/>
                  </a:cxn>
                  <a:cxn ang="0">
                    <a:pos x="544" y="94"/>
                  </a:cxn>
                  <a:cxn ang="0">
                    <a:pos x="551" y="72"/>
                  </a:cxn>
                  <a:cxn ang="0">
                    <a:pos x="551" y="52"/>
                  </a:cxn>
                  <a:cxn ang="0">
                    <a:pos x="542" y="35"/>
                  </a:cxn>
                  <a:cxn ang="0">
                    <a:pos x="522" y="25"/>
                  </a:cxn>
                  <a:cxn ang="0">
                    <a:pos x="496" y="20"/>
                  </a:cxn>
                  <a:cxn ang="0">
                    <a:pos x="457" y="16"/>
                  </a:cxn>
                  <a:cxn ang="0">
                    <a:pos x="398" y="10"/>
                  </a:cxn>
                  <a:cxn ang="0">
                    <a:pos x="328" y="5"/>
                  </a:cxn>
                  <a:cxn ang="0">
                    <a:pos x="250" y="1"/>
                  </a:cxn>
                  <a:cxn ang="0">
                    <a:pos x="174" y="0"/>
                  </a:cxn>
                  <a:cxn ang="0">
                    <a:pos x="103" y="2"/>
                  </a:cxn>
                  <a:cxn ang="0">
                    <a:pos x="45" y="10"/>
                  </a:cxn>
                  <a:cxn ang="0">
                    <a:pos x="12" y="23"/>
                  </a:cxn>
                  <a:cxn ang="0">
                    <a:pos x="0" y="45"/>
                  </a:cxn>
                  <a:cxn ang="0">
                    <a:pos x="5" y="65"/>
                  </a:cxn>
                  <a:cxn ang="0">
                    <a:pos x="14" y="74"/>
                  </a:cxn>
                  <a:cxn ang="0">
                    <a:pos x="26" y="80"/>
                  </a:cxn>
                  <a:cxn ang="0">
                    <a:pos x="38" y="81"/>
                  </a:cxn>
                  <a:cxn ang="0">
                    <a:pos x="65" y="73"/>
                  </a:cxn>
                  <a:cxn ang="0">
                    <a:pos x="120" y="64"/>
                  </a:cxn>
                  <a:cxn ang="0">
                    <a:pos x="190" y="57"/>
                  </a:cxn>
                  <a:cxn ang="0">
                    <a:pos x="266" y="55"/>
                  </a:cxn>
                  <a:cxn ang="0">
                    <a:pos x="342" y="56"/>
                  </a:cxn>
                  <a:cxn ang="0">
                    <a:pos x="409" y="60"/>
                  </a:cxn>
                  <a:cxn ang="0">
                    <a:pos x="460" y="68"/>
                  </a:cxn>
                  <a:cxn ang="0">
                    <a:pos x="488" y="80"/>
                  </a:cxn>
                  <a:cxn ang="0">
                    <a:pos x="488" y="99"/>
                  </a:cxn>
                  <a:cxn ang="0">
                    <a:pos x="474" y="144"/>
                  </a:cxn>
                  <a:cxn ang="0">
                    <a:pos x="452" y="211"/>
                  </a:cxn>
                  <a:cxn ang="0">
                    <a:pos x="423" y="296"/>
                  </a:cxn>
                  <a:cxn ang="0">
                    <a:pos x="392" y="391"/>
                  </a:cxn>
                  <a:cxn ang="0">
                    <a:pos x="358" y="493"/>
                  </a:cxn>
                  <a:cxn ang="0">
                    <a:pos x="327" y="593"/>
                  </a:cxn>
                  <a:cxn ang="0">
                    <a:pos x="299" y="687"/>
                  </a:cxn>
                  <a:cxn ang="0">
                    <a:pos x="287" y="730"/>
                  </a:cxn>
                  <a:cxn ang="0">
                    <a:pos x="287" y="732"/>
                  </a:cxn>
                  <a:cxn ang="0">
                    <a:pos x="290" y="736"/>
                  </a:cxn>
                  <a:cxn ang="0">
                    <a:pos x="293" y="734"/>
                  </a:cxn>
                  <a:cxn ang="0">
                    <a:pos x="296" y="732"/>
                  </a:cxn>
                </a:cxnLst>
                <a:rect l="0" t="0" r="r" b="b"/>
                <a:pathLst>
                  <a:path w="552" h="736">
                    <a:moveTo>
                      <a:pt x="296" y="732"/>
                    </a:moveTo>
                    <a:lnTo>
                      <a:pt x="313" y="690"/>
                    </a:lnTo>
                    <a:lnTo>
                      <a:pt x="332" y="645"/>
                    </a:lnTo>
                    <a:lnTo>
                      <a:pt x="351" y="595"/>
                    </a:lnTo>
                    <a:lnTo>
                      <a:pt x="370" y="545"/>
                    </a:lnTo>
                    <a:lnTo>
                      <a:pt x="391" y="493"/>
                    </a:lnTo>
                    <a:lnTo>
                      <a:pt x="411" y="442"/>
                    </a:lnTo>
                    <a:lnTo>
                      <a:pt x="431" y="390"/>
                    </a:lnTo>
                    <a:lnTo>
                      <a:pt x="450" y="341"/>
                    </a:lnTo>
                    <a:lnTo>
                      <a:pt x="469" y="293"/>
                    </a:lnTo>
                    <a:lnTo>
                      <a:pt x="486" y="248"/>
                    </a:lnTo>
                    <a:lnTo>
                      <a:pt x="502" y="206"/>
                    </a:lnTo>
                    <a:lnTo>
                      <a:pt x="515" y="169"/>
                    </a:lnTo>
                    <a:lnTo>
                      <a:pt x="527" y="138"/>
                    </a:lnTo>
                    <a:lnTo>
                      <a:pt x="536" y="113"/>
                    </a:lnTo>
                    <a:lnTo>
                      <a:pt x="544" y="94"/>
                    </a:lnTo>
                    <a:lnTo>
                      <a:pt x="548" y="84"/>
                    </a:lnTo>
                    <a:lnTo>
                      <a:pt x="551" y="72"/>
                    </a:lnTo>
                    <a:lnTo>
                      <a:pt x="552" y="61"/>
                    </a:lnTo>
                    <a:lnTo>
                      <a:pt x="551" y="52"/>
                    </a:lnTo>
                    <a:lnTo>
                      <a:pt x="548" y="43"/>
                    </a:lnTo>
                    <a:lnTo>
                      <a:pt x="542" y="35"/>
                    </a:lnTo>
                    <a:lnTo>
                      <a:pt x="533" y="29"/>
                    </a:lnTo>
                    <a:lnTo>
                      <a:pt x="522" y="25"/>
                    </a:lnTo>
                    <a:lnTo>
                      <a:pt x="507" y="21"/>
                    </a:lnTo>
                    <a:lnTo>
                      <a:pt x="496" y="20"/>
                    </a:lnTo>
                    <a:lnTo>
                      <a:pt x="479" y="18"/>
                    </a:lnTo>
                    <a:lnTo>
                      <a:pt x="457" y="16"/>
                    </a:lnTo>
                    <a:lnTo>
                      <a:pt x="429" y="12"/>
                    </a:lnTo>
                    <a:lnTo>
                      <a:pt x="398" y="10"/>
                    </a:lnTo>
                    <a:lnTo>
                      <a:pt x="364" y="8"/>
                    </a:lnTo>
                    <a:lnTo>
                      <a:pt x="328" y="5"/>
                    </a:lnTo>
                    <a:lnTo>
                      <a:pt x="290" y="3"/>
                    </a:lnTo>
                    <a:lnTo>
                      <a:pt x="250" y="1"/>
                    </a:lnTo>
                    <a:lnTo>
                      <a:pt x="212" y="0"/>
                    </a:lnTo>
                    <a:lnTo>
                      <a:pt x="174" y="0"/>
                    </a:lnTo>
                    <a:lnTo>
                      <a:pt x="137" y="1"/>
                    </a:lnTo>
                    <a:lnTo>
                      <a:pt x="103" y="2"/>
                    </a:lnTo>
                    <a:lnTo>
                      <a:pt x="72" y="6"/>
                    </a:lnTo>
                    <a:lnTo>
                      <a:pt x="45" y="10"/>
                    </a:lnTo>
                    <a:lnTo>
                      <a:pt x="23" y="16"/>
                    </a:lnTo>
                    <a:lnTo>
                      <a:pt x="12" y="23"/>
                    </a:lnTo>
                    <a:lnTo>
                      <a:pt x="4" y="33"/>
                    </a:lnTo>
                    <a:lnTo>
                      <a:pt x="0" y="45"/>
                    </a:lnTo>
                    <a:lnTo>
                      <a:pt x="3" y="58"/>
                    </a:lnTo>
                    <a:lnTo>
                      <a:pt x="5" y="65"/>
                    </a:lnTo>
                    <a:lnTo>
                      <a:pt x="9" y="70"/>
                    </a:lnTo>
                    <a:lnTo>
                      <a:pt x="14" y="74"/>
                    </a:lnTo>
                    <a:lnTo>
                      <a:pt x="19" y="77"/>
                    </a:lnTo>
                    <a:lnTo>
                      <a:pt x="26" y="80"/>
                    </a:lnTo>
                    <a:lnTo>
                      <a:pt x="32" y="81"/>
                    </a:lnTo>
                    <a:lnTo>
                      <a:pt x="38" y="81"/>
                    </a:lnTo>
                    <a:lnTo>
                      <a:pt x="45" y="79"/>
                    </a:lnTo>
                    <a:lnTo>
                      <a:pt x="65" y="73"/>
                    </a:lnTo>
                    <a:lnTo>
                      <a:pt x="91" y="67"/>
                    </a:lnTo>
                    <a:lnTo>
                      <a:pt x="120" y="64"/>
                    </a:lnTo>
                    <a:lnTo>
                      <a:pt x="154" y="61"/>
                    </a:lnTo>
                    <a:lnTo>
                      <a:pt x="190" y="57"/>
                    </a:lnTo>
                    <a:lnTo>
                      <a:pt x="228" y="56"/>
                    </a:lnTo>
                    <a:lnTo>
                      <a:pt x="266" y="55"/>
                    </a:lnTo>
                    <a:lnTo>
                      <a:pt x="305" y="55"/>
                    </a:lnTo>
                    <a:lnTo>
                      <a:pt x="342" y="56"/>
                    </a:lnTo>
                    <a:lnTo>
                      <a:pt x="377" y="57"/>
                    </a:lnTo>
                    <a:lnTo>
                      <a:pt x="409" y="60"/>
                    </a:lnTo>
                    <a:lnTo>
                      <a:pt x="437" y="64"/>
                    </a:lnTo>
                    <a:lnTo>
                      <a:pt x="460" y="68"/>
                    </a:lnTo>
                    <a:lnTo>
                      <a:pt x="477" y="74"/>
                    </a:lnTo>
                    <a:lnTo>
                      <a:pt x="488" y="80"/>
                    </a:lnTo>
                    <a:lnTo>
                      <a:pt x="490" y="88"/>
                    </a:lnTo>
                    <a:lnTo>
                      <a:pt x="488" y="99"/>
                    </a:lnTo>
                    <a:lnTo>
                      <a:pt x="483" y="118"/>
                    </a:lnTo>
                    <a:lnTo>
                      <a:pt x="474" y="144"/>
                    </a:lnTo>
                    <a:lnTo>
                      <a:pt x="464" y="175"/>
                    </a:lnTo>
                    <a:lnTo>
                      <a:pt x="452" y="211"/>
                    </a:lnTo>
                    <a:lnTo>
                      <a:pt x="439" y="251"/>
                    </a:lnTo>
                    <a:lnTo>
                      <a:pt x="423" y="296"/>
                    </a:lnTo>
                    <a:lnTo>
                      <a:pt x="407" y="343"/>
                    </a:lnTo>
                    <a:lnTo>
                      <a:pt x="392" y="391"/>
                    </a:lnTo>
                    <a:lnTo>
                      <a:pt x="375" y="442"/>
                    </a:lnTo>
                    <a:lnTo>
                      <a:pt x="358" y="493"/>
                    </a:lnTo>
                    <a:lnTo>
                      <a:pt x="342" y="544"/>
                    </a:lnTo>
                    <a:lnTo>
                      <a:pt x="327" y="593"/>
                    </a:lnTo>
                    <a:lnTo>
                      <a:pt x="312" y="641"/>
                    </a:lnTo>
                    <a:lnTo>
                      <a:pt x="299" y="687"/>
                    </a:lnTo>
                    <a:lnTo>
                      <a:pt x="287" y="730"/>
                    </a:lnTo>
                    <a:lnTo>
                      <a:pt x="287" y="730"/>
                    </a:lnTo>
                    <a:lnTo>
                      <a:pt x="287" y="731"/>
                    </a:lnTo>
                    <a:lnTo>
                      <a:pt x="287" y="732"/>
                    </a:lnTo>
                    <a:lnTo>
                      <a:pt x="289" y="734"/>
                    </a:lnTo>
                    <a:lnTo>
                      <a:pt x="290" y="736"/>
                    </a:lnTo>
                    <a:lnTo>
                      <a:pt x="292" y="736"/>
                    </a:lnTo>
                    <a:lnTo>
                      <a:pt x="293" y="734"/>
                    </a:lnTo>
                    <a:lnTo>
                      <a:pt x="295" y="733"/>
                    </a:lnTo>
                    <a:lnTo>
                      <a:pt x="296" y="732"/>
                    </a:lnTo>
                    <a:lnTo>
                      <a:pt x="296" y="732"/>
                    </a:lnTo>
                    <a:close/>
                  </a:path>
                </a:pathLst>
              </a:custGeom>
              <a:solidFill>
                <a:srgbClr val="000000"/>
              </a:solidFill>
              <a:ln w="9525">
                <a:solidFill>
                  <a:schemeClr val="tx2"/>
                </a:solidFill>
                <a:round/>
                <a:headEnd/>
                <a:tailEnd/>
              </a:ln>
            </p:spPr>
            <p:txBody>
              <a:bodyPr/>
              <a:lstStyle/>
              <a:p>
                <a:endParaRPr lang="zh-CN" altLang="en-US">
                  <a:latin typeface="微软雅黑" pitchFamily="34" charset="-122"/>
                  <a:ea typeface="微软雅黑" pitchFamily="34" charset="-122"/>
                </a:endParaRPr>
              </a:p>
            </p:txBody>
          </p:sp>
          <p:sp>
            <p:nvSpPr>
              <p:cNvPr id="26632" name="Freeform 8"/>
              <p:cNvSpPr>
                <a:spLocks/>
              </p:cNvSpPr>
              <p:nvPr/>
            </p:nvSpPr>
            <p:spPr bwMode="auto">
              <a:xfrm>
                <a:off x="1752" y="1752"/>
                <a:ext cx="90" cy="83"/>
              </a:xfrm>
              <a:custGeom>
                <a:avLst/>
                <a:gdLst/>
                <a:ahLst/>
                <a:cxnLst>
                  <a:cxn ang="0">
                    <a:pos x="310" y="8"/>
                  </a:cxn>
                  <a:cxn ang="0">
                    <a:pos x="255" y="28"/>
                  </a:cxn>
                  <a:cxn ang="0">
                    <a:pos x="198" y="56"/>
                  </a:cxn>
                  <a:cxn ang="0">
                    <a:pos x="144" y="89"/>
                  </a:cxn>
                  <a:cxn ang="0">
                    <a:pos x="93" y="122"/>
                  </a:cxn>
                  <a:cxn ang="0">
                    <a:pos x="52" y="158"/>
                  </a:cxn>
                  <a:cxn ang="0">
                    <a:pos x="21" y="191"/>
                  </a:cxn>
                  <a:cxn ang="0">
                    <a:pos x="3" y="221"/>
                  </a:cxn>
                  <a:cxn ang="0">
                    <a:pos x="0" y="251"/>
                  </a:cxn>
                  <a:cxn ang="0">
                    <a:pos x="8" y="280"/>
                  </a:cxn>
                  <a:cxn ang="0">
                    <a:pos x="25" y="302"/>
                  </a:cxn>
                  <a:cxn ang="0">
                    <a:pos x="52" y="317"/>
                  </a:cxn>
                  <a:cxn ang="0">
                    <a:pos x="79" y="324"/>
                  </a:cxn>
                  <a:cxn ang="0">
                    <a:pos x="99" y="327"/>
                  </a:cxn>
                  <a:cxn ang="0">
                    <a:pos x="119" y="331"/>
                  </a:cxn>
                  <a:cxn ang="0">
                    <a:pos x="141" y="331"/>
                  </a:cxn>
                  <a:cxn ang="0">
                    <a:pos x="164" y="329"/>
                  </a:cxn>
                  <a:cxn ang="0">
                    <a:pos x="188" y="322"/>
                  </a:cxn>
                  <a:cxn ang="0">
                    <a:pos x="213" y="308"/>
                  </a:cxn>
                  <a:cxn ang="0">
                    <a:pos x="242" y="290"/>
                  </a:cxn>
                  <a:cxn ang="0">
                    <a:pos x="285" y="251"/>
                  </a:cxn>
                  <a:cxn ang="0">
                    <a:pos x="336" y="193"/>
                  </a:cxn>
                  <a:cxn ang="0">
                    <a:pos x="359" y="132"/>
                  </a:cxn>
                  <a:cxn ang="0">
                    <a:pos x="341" y="70"/>
                  </a:cxn>
                  <a:cxn ang="0">
                    <a:pos x="304" y="38"/>
                  </a:cxn>
                  <a:cxn ang="0">
                    <a:pos x="291" y="42"/>
                  </a:cxn>
                  <a:cxn ang="0">
                    <a:pos x="285" y="54"/>
                  </a:cxn>
                  <a:cxn ang="0">
                    <a:pos x="289" y="66"/>
                  </a:cxn>
                  <a:cxn ang="0">
                    <a:pos x="305" y="92"/>
                  </a:cxn>
                  <a:cxn ang="0">
                    <a:pos x="303" y="136"/>
                  </a:cxn>
                  <a:cxn ang="0">
                    <a:pos x="280" y="177"/>
                  </a:cxn>
                  <a:cxn ang="0">
                    <a:pos x="246" y="215"/>
                  </a:cxn>
                  <a:cxn ang="0">
                    <a:pos x="216" y="242"/>
                  </a:cxn>
                  <a:cxn ang="0">
                    <a:pos x="174" y="265"/>
                  </a:cxn>
                  <a:cxn ang="0">
                    <a:pos x="125" y="281"/>
                  </a:cxn>
                  <a:cxn ang="0">
                    <a:pos x="80" y="287"/>
                  </a:cxn>
                  <a:cxn ang="0">
                    <a:pos x="50" y="277"/>
                  </a:cxn>
                  <a:cxn ang="0">
                    <a:pos x="37" y="260"/>
                  </a:cxn>
                  <a:cxn ang="0">
                    <a:pos x="36" y="243"/>
                  </a:cxn>
                  <a:cxn ang="0">
                    <a:pos x="40" y="230"/>
                  </a:cxn>
                  <a:cxn ang="0">
                    <a:pos x="56" y="207"/>
                  </a:cxn>
                  <a:cxn ang="0">
                    <a:pos x="88" y="172"/>
                  </a:cxn>
                  <a:cxn ang="0">
                    <a:pos x="121" y="138"/>
                  </a:cxn>
                  <a:cxn ang="0">
                    <a:pos x="156" y="108"/>
                  </a:cxn>
                  <a:cxn ang="0">
                    <a:pos x="193" y="80"/>
                  </a:cxn>
                  <a:cxn ang="0">
                    <a:pos x="233" y="55"/>
                  </a:cxn>
                  <a:cxn ang="0">
                    <a:pos x="273" y="35"/>
                  </a:cxn>
                  <a:cxn ang="0">
                    <a:pos x="317" y="17"/>
                  </a:cxn>
                  <a:cxn ang="0">
                    <a:pos x="340" y="9"/>
                  </a:cxn>
                  <a:cxn ang="0">
                    <a:pos x="342" y="6"/>
                  </a:cxn>
                  <a:cxn ang="0">
                    <a:pos x="341" y="1"/>
                  </a:cxn>
                  <a:cxn ang="0">
                    <a:pos x="338" y="0"/>
                  </a:cxn>
                  <a:cxn ang="0">
                    <a:pos x="336" y="0"/>
                  </a:cxn>
                </a:cxnLst>
                <a:rect l="0" t="0" r="r" b="b"/>
                <a:pathLst>
                  <a:path w="359" h="331">
                    <a:moveTo>
                      <a:pt x="336" y="0"/>
                    </a:moveTo>
                    <a:lnTo>
                      <a:pt x="310" y="8"/>
                    </a:lnTo>
                    <a:lnTo>
                      <a:pt x="282" y="17"/>
                    </a:lnTo>
                    <a:lnTo>
                      <a:pt x="255" y="28"/>
                    </a:lnTo>
                    <a:lnTo>
                      <a:pt x="227" y="42"/>
                    </a:lnTo>
                    <a:lnTo>
                      <a:pt x="198" y="56"/>
                    </a:lnTo>
                    <a:lnTo>
                      <a:pt x="171" y="72"/>
                    </a:lnTo>
                    <a:lnTo>
                      <a:pt x="144" y="89"/>
                    </a:lnTo>
                    <a:lnTo>
                      <a:pt x="118" y="105"/>
                    </a:lnTo>
                    <a:lnTo>
                      <a:pt x="93" y="122"/>
                    </a:lnTo>
                    <a:lnTo>
                      <a:pt x="72" y="140"/>
                    </a:lnTo>
                    <a:lnTo>
                      <a:pt x="52" y="158"/>
                    </a:lnTo>
                    <a:lnTo>
                      <a:pt x="35" y="175"/>
                    </a:lnTo>
                    <a:lnTo>
                      <a:pt x="21" y="191"/>
                    </a:lnTo>
                    <a:lnTo>
                      <a:pt x="9" y="206"/>
                    </a:lnTo>
                    <a:lnTo>
                      <a:pt x="3" y="221"/>
                    </a:lnTo>
                    <a:lnTo>
                      <a:pt x="0" y="233"/>
                    </a:lnTo>
                    <a:lnTo>
                      <a:pt x="0" y="251"/>
                    </a:lnTo>
                    <a:lnTo>
                      <a:pt x="4" y="267"/>
                    </a:lnTo>
                    <a:lnTo>
                      <a:pt x="8" y="280"/>
                    </a:lnTo>
                    <a:lnTo>
                      <a:pt x="15" y="293"/>
                    </a:lnTo>
                    <a:lnTo>
                      <a:pt x="25" y="302"/>
                    </a:lnTo>
                    <a:lnTo>
                      <a:pt x="37" y="311"/>
                    </a:lnTo>
                    <a:lnTo>
                      <a:pt x="52" y="317"/>
                    </a:lnTo>
                    <a:lnTo>
                      <a:pt x="70" y="322"/>
                    </a:lnTo>
                    <a:lnTo>
                      <a:pt x="79" y="324"/>
                    </a:lnTo>
                    <a:lnTo>
                      <a:pt x="89" y="326"/>
                    </a:lnTo>
                    <a:lnTo>
                      <a:pt x="99" y="327"/>
                    </a:lnTo>
                    <a:lnTo>
                      <a:pt x="109" y="330"/>
                    </a:lnTo>
                    <a:lnTo>
                      <a:pt x="119" y="331"/>
                    </a:lnTo>
                    <a:lnTo>
                      <a:pt x="129" y="331"/>
                    </a:lnTo>
                    <a:lnTo>
                      <a:pt x="141" y="331"/>
                    </a:lnTo>
                    <a:lnTo>
                      <a:pt x="152" y="330"/>
                    </a:lnTo>
                    <a:lnTo>
                      <a:pt x="164" y="329"/>
                    </a:lnTo>
                    <a:lnTo>
                      <a:pt x="175" y="325"/>
                    </a:lnTo>
                    <a:lnTo>
                      <a:pt x="188" y="322"/>
                    </a:lnTo>
                    <a:lnTo>
                      <a:pt x="201" y="316"/>
                    </a:lnTo>
                    <a:lnTo>
                      <a:pt x="213" y="308"/>
                    </a:lnTo>
                    <a:lnTo>
                      <a:pt x="228" y="301"/>
                    </a:lnTo>
                    <a:lnTo>
                      <a:pt x="242" y="290"/>
                    </a:lnTo>
                    <a:lnTo>
                      <a:pt x="256" y="278"/>
                    </a:lnTo>
                    <a:lnTo>
                      <a:pt x="285" y="251"/>
                    </a:lnTo>
                    <a:lnTo>
                      <a:pt x="312" y="223"/>
                    </a:lnTo>
                    <a:lnTo>
                      <a:pt x="336" y="193"/>
                    </a:lnTo>
                    <a:lnTo>
                      <a:pt x="351" y="163"/>
                    </a:lnTo>
                    <a:lnTo>
                      <a:pt x="359" y="132"/>
                    </a:lnTo>
                    <a:lnTo>
                      <a:pt x="357" y="101"/>
                    </a:lnTo>
                    <a:lnTo>
                      <a:pt x="341" y="70"/>
                    </a:lnTo>
                    <a:lnTo>
                      <a:pt x="311" y="39"/>
                    </a:lnTo>
                    <a:lnTo>
                      <a:pt x="304" y="38"/>
                    </a:lnTo>
                    <a:lnTo>
                      <a:pt x="298" y="38"/>
                    </a:lnTo>
                    <a:lnTo>
                      <a:pt x="291" y="42"/>
                    </a:lnTo>
                    <a:lnTo>
                      <a:pt x="288" y="47"/>
                    </a:lnTo>
                    <a:lnTo>
                      <a:pt x="285" y="54"/>
                    </a:lnTo>
                    <a:lnTo>
                      <a:pt x="286" y="61"/>
                    </a:lnTo>
                    <a:lnTo>
                      <a:pt x="289" y="66"/>
                    </a:lnTo>
                    <a:lnTo>
                      <a:pt x="294" y="71"/>
                    </a:lnTo>
                    <a:lnTo>
                      <a:pt x="305" y="92"/>
                    </a:lnTo>
                    <a:lnTo>
                      <a:pt x="308" y="113"/>
                    </a:lnTo>
                    <a:lnTo>
                      <a:pt x="303" y="136"/>
                    </a:lnTo>
                    <a:lnTo>
                      <a:pt x="293" y="157"/>
                    </a:lnTo>
                    <a:lnTo>
                      <a:pt x="280" y="177"/>
                    </a:lnTo>
                    <a:lnTo>
                      <a:pt x="263" y="197"/>
                    </a:lnTo>
                    <a:lnTo>
                      <a:pt x="246" y="215"/>
                    </a:lnTo>
                    <a:lnTo>
                      <a:pt x="230" y="231"/>
                    </a:lnTo>
                    <a:lnTo>
                      <a:pt x="216" y="242"/>
                    </a:lnTo>
                    <a:lnTo>
                      <a:pt x="197" y="253"/>
                    </a:lnTo>
                    <a:lnTo>
                      <a:pt x="174" y="265"/>
                    </a:lnTo>
                    <a:lnTo>
                      <a:pt x="150" y="274"/>
                    </a:lnTo>
                    <a:lnTo>
                      <a:pt x="125" y="281"/>
                    </a:lnTo>
                    <a:lnTo>
                      <a:pt x="101" y="286"/>
                    </a:lnTo>
                    <a:lnTo>
                      <a:pt x="80" y="287"/>
                    </a:lnTo>
                    <a:lnTo>
                      <a:pt x="62" y="284"/>
                    </a:lnTo>
                    <a:lnTo>
                      <a:pt x="50" y="277"/>
                    </a:lnTo>
                    <a:lnTo>
                      <a:pt x="42" y="269"/>
                    </a:lnTo>
                    <a:lnTo>
                      <a:pt x="37" y="260"/>
                    </a:lnTo>
                    <a:lnTo>
                      <a:pt x="35" y="251"/>
                    </a:lnTo>
                    <a:lnTo>
                      <a:pt x="36" y="243"/>
                    </a:lnTo>
                    <a:lnTo>
                      <a:pt x="37" y="235"/>
                    </a:lnTo>
                    <a:lnTo>
                      <a:pt x="40" y="230"/>
                    </a:lnTo>
                    <a:lnTo>
                      <a:pt x="42" y="227"/>
                    </a:lnTo>
                    <a:lnTo>
                      <a:pt x="56" y="207"/>
                    </a:lnTo>
                    <a:lnTo>
                      <a:pt x="72" y="190"/>
                    </a:lnTo>
                    <a:lnTo>
                      <a:pt x="88" y="172"/>
                    </a:lnTo>
                    <a:lnTo>
                      <a:pt x="105" y="155"/>
                    </a:lnTo>
                    <a:lnTo>
                      <a:pt x="121" y="138"/>
                    </a:lnTo>
                    <a:lnTo>
                      <a:pt x="138" y="122"/>
                    </a:lnTo>
                    <a:lnTo>
                      <a:pt x="156" y="108"/>
                    </a:lnTo>
                    <a:lnTo>
                      <a:pt x="174" y="93"/>
                    </a:lnTo>
                    <a:lnTo>
                      <a:pt x="193" y="80"/>
                    </a:lnTo>
                    <a:lnTo>
                      <a:pt x="212" y="67"/>
                    </a:lnTo>
                    <a:lnTo>
                      <a:pt x="233" y="55"/>
                    </a:lnTo>
                    <a:lnTo>
                      <a:pt x="253" y="45"/>
                    </a:lnTo>
                    <a:lnTo>
                      <a:pt x="273" y="35"/>
                    </a:lnTo>
                    <a:lnTo>
                      <a:pt x="294" y="26"/>
                    </a:lnTo>
                    <a:lnTo>
                      <a:pt x="317" y="17"/>
                    </a:lnTo>
                    <a:lnTo>
                      <a:pt x="339" y="10"/>
                    </a:lnTo>
                    <a:lnTo>
                      <a:pt x="340" y="9"/>
                    </a:lnTo>
                    <a:lnTo>
                      <a:pt x="342" y="8"/>
                    </a:lnTo>
                    <a:lnTo>
                      <a:pt x="342" y="6"/>
                    </a:lnTo>
                    <a:lnTo>
                      <a:pt x="342" y="3"/>
                    </a:lnTo>
                    <a:lnTo>
                      <a:pt x="341" y="1"/>
                    </a:lnTo>
                    <a:lnTo>
                      <a:pt x="339" y="0"/>
                    </a:lnTo>
                    <a:lnTo>
                      <a:pt x="338" y="0"/>
                    </a:lnTo>
                    <a:lnTo>
                      <a:pt x="336" y="0"/>
                    </a:lnTo>
                    <a:lnTo>
                      <a:pt x="336" y="0"/>
                    </a:lnTo>
                    <a:close/>
                  </a:path>
                </a:pathLst>
              </a:custGeom>
              <a:solidFill>
                <a:srgbClr val="000000"/>
              </a:solidFill>
              <a:ln w="9525">
                <a:solidFill>
                  <a:schemeClr val="tx2"/>
                </a:solidFill>
                <a:round/>
                <a:headEnd/>
                <a:tailEnd/>
              </a:ln>
            </p:spPr>
            <p:txBody>
              <a:bodyPr/>
              <a:lstStyle/>
              <a:p>
                <a:endParaRPr lang="zh-CN" altLang="en-US">
                  <a:latin typeface="微软雅黑" pitchFamily="34" charset="-122"/>
                  <a:ea typeface="微软雅黑" pitchFamily="34" charset="-122"/>
                </a:endParaRPr>
              </a:p>
            </p:txBody>
          </p:sp>
          <p:sp>
            <p:nvSpPr>
              <p:cNvPr id="26633" name="Freeform 9"/>
              <p:cNvSpPr>
                <a:spLocks/>
              </p:cNvSpPr>
              <p:nvPr/>
            </p:nvSpPr>
            <p:spPr bwMode="auto">
              <a:xfrm>
                <a:off x="1706" y="1825"/>
                <a:ext cx="127" cy="56"/>
              </a:xfrm>
              <a:custGeom>
                <a:avLst/>
                <a:gdLst/>
                <a:ahLst/>
                <a:cxnLst>
                  <a:cxn ang="0">
                    <a:pos x="24" y="214"/>
                  </a:cxn>
                  <a:cxn ang="0">
                    <a:pos x="41" y="211"/>
                  </a:cxn>
                  <a:cxn ang="0">
                    <a:pos x="66" y="198"/>
                  </a:cxn>
                  <a:cxn ang="0">
                    <a:pos x="106" y="174"/>
                  </a:cxn>
                  <a:cxn ang="0">
                    <a:pos x="144" y="150"/>
                  </a:cxn>
                  <a:cxn ang="0">
                    <a:pos x="182" y="126"/>
                  </a:cxn>
                  <a:cxn ang="0">
                    <a:pos x="220" y="105"/>
                  </a:cxn>
                  <a:cxn ang="0">
                    <a:pos x="261" y="88"/>
                  </a:cxn>
                  <a:cxn ang="0">
                    <a:pos x="303" y="78"/>
                  </a:cxn>
                  <a:cxn ang="0">
                    <a:pos x="348" y="76"/>
                  </a:cxn>
                  <a:cxn ang="0">
                    <a:pos x="394" y="80"/>
                  </a:cxn>
                  <a:cxn ang="0">
                    <a:pos x="391" y="89"/>
                  </a:cxn>
                  <a:cxn ang="0">
                    <a:pos x="406" y="105"/>
                  </a:cxn>
                  <a:cxn ang="0">
                    <a:pos x="424" y="118"/>
                  </a:cxn>
                  <a:cxn ang="0">
                    <a:pos x="441" y="131"/>
                  </a:cxn>
                  <a:cxn ang="0">
                    <a:pos x="457" y="145"/>
                  </a:cxn>
                  <a:cxn ang="0">
                    <a:pos x="467" y="153"/>
                  </a:cxn>
                  <a:cxn ang="0">
                    <a:pos x="478" y="156"/>
                  </a:cxn>
                  <a:cxn ang="0">
                    <a:pos x="490" y="154"/>
                  </a:cxn>
                  <a:cxn ang="0">
                    <a:pos x="502" y="149"/>
                  </a:cxn>
                  <a:cxn ang="0">
                    <a:pos x="512" y="127"/>
                  </a:cxn>
                  <a:cxn ang="0">
                    <a:pos x="504" y="105"/>
                  </a:cxn>
                  <a:cxn ang="0">
                    <a:pos x="496" y="89"/>
                  </a:cxn>
                  <a:cxn ang="0">
                    <a:pos x="485" y="77"/>
                  </a:cxn>
                  <a:cxn ang="0">
                    <a:pos x="471" y="67"/>
                  </a:cxn>
                  <a:cxn ang="0">
                    <a:pos x="457" y="59"/>
                  </a:cxn>
                  <a:cxn ang="0">
                    <a:pos x="418" y="20"/>
                  </a:cxn>
                  <a:cxn ang="0">
                    <a:pos x="406" y="13"/>
                  </a:cxn>
                  <a:cxn ang="0">
                    <a:pos x="359" y="1"/>
                  </a:cxn>
                  <a:cxn ang="0">
                    <a:pos x="304" y="2"/>
                  </a:cxn>
                  <a:cxn ang="0">
                    <a:pos x="253" y="12"/>
                  </a:cxn>
                  <a:cxn ang="0">
                    <a:pos x="204" y="31"/>
                  </a:cxn>
                  <a:cxn ang="0">
                    <a:pos x="160" y="57"/>
                  </a:cxn>
                  <a:cxn ang="0">
                    <a:pos x="118" y="87"/>
                  </a:cxn>
                  <a:cxn ang="0">
                    <a:pos x="79" y="123"/>
                  </a:cxn>
                  <a:cxn ang="0">
                    <a:pos x="42" y="161"/>
                  </a:cxn>
                  <a:cxn ang="0">
                    <a:pos x="6" y="200"/>
                  </a:cxn>
                  <a:cxn ang="0">
                    <a:pos x="1" y="204"/>
                  </a:cxn>
                  <a:cxn ang="0">
                    <a:pos x="0" y="213"/>
                  </a:cxn>
                  <a:cxn ang="0">
                    <a:pos x="5" y="220"/>
                  </a:cxn>
                  <a:cxn ang="0">
                    <a:pos x="14" y="223"/>
                  </a:cxn>
                  <a:cxn ang="0">
                    <a:pos x="16" y="215"/>
                  </a:cxn>
                </a:cxnLst>
                <a:rect l="0" t="0" r="r" b="b"/>
                <a:pathLst>
                  <a:path w="512" h="223">
                    <a:moveTo>
                      <a:pt x="16" y="215"/>
                    </a:moveTo>
                    <a:lnTo>
                      <a:pt x="24" y="214"/>
                    </a:lnTo>
                    <a:lnTo>
                      <a:pt x="32" y="213"/>
                    </a:lnTo>
                    <a:lnTo>
                      <a:pt x="41" y="211"/>
                    </a:lnTo>
                    <a:lnTo>
                      <a:pt x="47" y="209"/>
                    </a:lnTo>
                    <a:lnTo>
                      <a:pt x="66" y="198"/>
                    </a:lnTo>
                    <a:lnTo>
                      <a:pt x="87" y="187"/>
                    </a:lnTo>
                    <a:lnTo>
                      <a:pt x="106" y="174"/>
                    </a:lnTo>
                    <a:lnTo>
                      <a:pt x="125" y="162"/>
                    </a:lnTo>
                    <a:lnTo>
                      <a:pt x="144" y="150"/>
                    </a:lnTo>
                    <a:lnTo>
                      <a:pt x="163" y="137"/>
                    </a:lnTo>
                    <a:lnTo>
                      <a:pt x="182" y="126"/>
                    </a:lnTo>
                    <a:lnTo>
                      <a:pt x="201" y="115"/>
                    </a:lnTo>
                    <a:lnTo>
                      <a:pt x="220" y="105"/>
                    </a:lnTo>
                    <a:lnTo>
                      <a:pt x="240" y="96"/>
                    </a:lnTo>
                    <a:lnTo>
                      <a:pt x="261" y="88"/>
                    </a:lnTo>
                    <a:lnTo>
                      <a:pt x="282" y="81"/>
                    </a:lnTo>
                    <a:lnTo>
                      <a:pt x="303" y="78"/>
                    </a:lnTo>
                    <a:lnTo>
                      <a:pt x="326" y="76"/>
                    </a:lnTo>
                    <a:lnTo>
                      <a:pt x="348" y="76"/>
                    </a:lnTo>
                    <a:lnTo>
                      <a:pt x="372" y="78"/>
                    </a:lnTo>
                    <a:lnTo>
                      <a:pt x="394" y="80"/>
                    </a:lnTo>
                    <a:lnTo>
                      <a:pt x="372" y="69"/>
                    </a:lnTo>
                    <a:lnTo>
                      <a:pt x="391" y="89"/>
                    </a:lnTo>
                    <a:lnTo>
                      <a:pt x="397" y="98"/>
                    </a:lnTo>
                    <a:lnTo>
                      <a:pt x="406" y="105"/>
                    </a:lnTo>
                    <a:lnTo>
                      <a:pt x="414" y="112"/>
                    </a:lnTo>
                    <a:lnTo>
                      <a:pt x="424" y="118"/>
                    </a:lnTo>
                    <a:lnTo>
                      <a:pt x="433" y="124"/>
                    </a:lnTo>
                    <a:lnTo>
                      <a:pt x="441" y="131"/>
                    </a:lnTo>
                    <a:lnTo>
                      <a:pt x="450" y="137"/>
                    </a:lnTo>
                    <a:lnTo>
                      <a:pt x="457" y="145"/>
                    </a:lnTo>
                    <a:lnTo>
                      <a:pt x="461" y="150"/>
                    </a:lnTo>
                    <a:lnTo>
                      <a:pt x="467" y="153"/>
                    </a:lnTo>
                    <a:lnTo>
                      <a:pt x="473" y="155"/>
                    </a:lnTo>
                    <a:lnTo>
                      <a:pt x="478" y="156"/>
                    </a:lnTo>
                    <a:lnTo>
                      <a:pt x="485" y="156"/>
                    </a:lnTo>
                    <a:lnTo>
                      <a:pt x="490" y="154"/>
                    </a:lnTo>
                    <a:lnTo>
                      <a:pt x="496" y="152"/>
                    </a:lnTo>
                    <a:lnTo>
                      <a:pt x="502" y="149"/>
                    </a:lnTo>
                    <a:lnTo>
                      <a:pt x="508" y="139"/>
                    </a:lnTo>
                    <a:lnTo>
                      <a:pt x="512" y="127"/>
                    </a:lnTo>
                    <a:lnTo>
                      <a:pt x="510" y="116"/>
                    </a:lnTo>
                    <a:lnTo>
                      <a:pt x="504" y="105"/>
                    </a:lnTo>
                    <a:lnTo>
                      <a:pt x="501" y="97"/>
                    </a:lnTo>
                    <a:lnTo>
                      <a:pt x="496" y="89"/>
                    </a:lnTo>
                    <a:lnTo>
                      <a:pt x="490" y="84"/>
                    </a:lnTo>
                    <a:lnTo>
                      <a:pt x="485" y="77"/>
                    </a:lnTo>
                    <a:lnTo>
                      <a:pt x="479" y="72"/>
                    </a:lnTo>
                    <a:lnTo>
                      <a:pt x="471" y="67"/>
                    </a:lnTo>
                    <a:lnTo>
                      <a:pt x="465" y="63"/>
                    </a:lnTo>
                    <a:lnTo>
                      <a:pt x="457" y="59"/>
                    </a:lnTo>
                    <a:lnTo>
                      <a:pt x="422" y="24"/>
                    </a:lnTo>
                    <a:lnTo>
                      <a:pt x="418" y="20"/>
                    </a:lnTo>
                    <a:lnTo>
                      <a:pt x="412" y="16"/>
                    </a:lnTo>
                    <a:lnTo>
                      <a:pt x="406" y="13"/>
                    </a:lnTo>
                    <a:lnTo>
                      <a:pt x="400" y="12"/>
                    </a:lnTo>
                    <a:lnTo>
                      <a:pt x="359" y="1"/>
                    </a:lnTo>
                    <a:lnTo>
                      <a:pt x="331" y="0"/>
                    </a:lnTo>
                    <a:lnTo>
                      <a:pt x="304" y="2"/>
                    </a:lnTo>
                    <a:lnTo>
                      <a:pt x="277" y="5"/>
                    </a:lnTo>
                    <a:lnTo>
                      <a:pt x="253" y="12"/>
                    </a:lnTo>
                    <a:lnTo>
                      <a:pt x="228" y="20"/>
                    </a:lnTo>
                    <a:lnTo>
                      <a:pt x="204" y="31"/>
                    </a:lnTo>
                    <a:lnTo>
                      <a:pt x="182" y="42"/>
                    </a:lnTo>
                    <a:lnTo>
                      <a:pt x="160" y="57"/>
                    </a:lnTo>
                    <a:lnTo>
                      <a:pt x="138" y="71"/>
                    </a:lnTo>
                    <a:lnTo>
                      <a:pt x="118" y="87"/>
                    </a:lnTo>
                    <a:lnTo>
                      <a:pt x="98" y="105"/>
                    </a:lnTo>
                    <a:lnTo>
                      <a:pt x="79" y="123"/>
                    </a:lnTo>
                    <a:lnTo>
                      <a:pt x="60" y="142"/>
                    </a:lnTo>
                    <a:lnTo>
                      <a:pt x="42" y="161"/>
                    </a:lnTo>
                    <a:lnTo>
                      <a:pt x="24" y="180"/>
                    </a:lnTo>
                    <a:lnTo>
                      <a:pt x="6" y="200"/>
                    </a:lnTo>
                    <a:lnTo>
                      <a:pt x="6" y="200"/>
                    </a:lnTo>
                    <a:lnTo>
                      <a:pt x="1" y="204"/>
                    </a:lnTo>
                    <a:lnTo>
                      <a:pt x="0" y="208"/>
                    </a:lnTo>
                    <a:lnTo>
                      <a:pt x="0" y="213"/>
                    </a:lnTo>
                    <a:lnTo>
                      <a:pt x="1" y="217"/>
                    </a:lnTo>
                    <a:lnTo>
                      <a:pt x="5" y="220"/>
                    </a:lnTo>
                    <a:lnTo>
                      <a:pt x="9" y="223"/>
                    </a:lnTo>
                    <a:lnTo>
                      <a:pt x="14" y="223"/>
                    </a:lnTo>
                    <a:lnTo>
                      <a:pt x="18" y="220"/>
                    </a:lnTo>
                    <a:lnTo>
                      <a:pt x="16" y="215"/>
                    </a:lnTo>
                    <a:close/>
                  </a:path>
                </a:pathLst>
              </a:custGeom>
              <a:solidFill>
                <a:srgbClr val="000000"/>
              </a:solidFill>
              <a:ln w="9525">
                <a:solidFill>
                  <a:schemeClr val="tx2"/>
                </a:solidFill>
                <a:round/>
                <a:headEnd/>
                <a:tailEnd/>
              </a:ln>
            </p:spPr>
            <p:txBody>
              <a:bodyPr/>
              <a:lstStyle/>
              <a:p>
                <a:endParaRPr lang="zh-CN" altLang="en-US">
                  <a:latin typeface="微软雅黑" pitchFamily="34" charset="-122"/>
                  <a:ea typeface="微软雅黑" pitchFamily="34" charset="-122"/>
                </a:endParaRPr>
              </a:p>
            </p:txBody>
          </p:sp>
          <p:sp>
            <p:nvSpPr>
              <p:cNvPr id="26634" name="Freeform 10"/>
              <p:cNvSpPr>
                <a:spLocks/>
              </p:cNvSpPr>
              <p:nvPr/>
            </p:nvSpPr>
            <p:spPr bwMode="auto">
              <a:xfrm>
                <a:off x="1878" y="1748"/>
                <a:ext cx="81" cy="88"/>
              </a:xfrm>
              <a:custGeom>
                <a:avLst/>
                <a:gdLst/>
                <a:ahLst/>
                <a:cxnLst>
                  <a:cxn ang="0">
                    <a:pos x="284" y="6"/>
                  </a:cxn>
                  <a:cxn ang="0">
                    <a:pos x="228" y="26"/>
                  </a:cxn>
                  <a:cxn ang="0">
                    <a:pos x="172" y="54"/>
                  </a:cxn>
                  <a:cxn ang="0">
                    <a:pos x="119" y="90"/>
                  </a:cxn>
                  <a:cxn ang="0">
                    <a:pos x="72" y="129"/>
                  </a:cxn>
                  <a:cxn ang="0">
                    <a:pos x="34" y="170"/>
                  </a:cxn>
                  <a:cxn ang="0">
                    <a:pos x="9" y="209"/>
                  </a:cxn>
                  <a:cxn ang="0">
                    <a:pos x="0" y="246"/>
                  </a:cxn>
                  <a:cxn ang="0">
                    <a:pos x="12" y="286"/>
                  </a:cxn>
                  <a:cxn ang="0">
                    <a:pos x="37" y="319"/>
                  </a:cxn>
                  <a:cxn ang="0">
                    <a:pos x="67" y="338"/>
                  </a:cxn>
                  <a:cxn ang="0">
                    <a:pos x="101" y="347"/>
                  </a:cxn>
                  <a:cxn ang="0">
                    <a:pos x="139" y="350"/>
                  </a:cxn>
                  <a:cxn ang="0">
                    <a:pos x="178" y="343"/>
                  </a:cxn>
                  <a:cxn ang="0">
                    <a:pos x="213" y="327"/>
                  </a:cxn>
                  <a:cxn ang="0">
                    <a:pos x="244" y="302"/>
                  </a:cxn>
                  <a:cxn ang="0">
                    <a:pos x="270" y="271"/>
                  </a:cxn>
                  <a:cxn ang="0">
                    <a:pos x="292" y="235"/>
                  </a:cxn>
                  <a:cxn ang="0">
                    <a:pos x="309" y="195"/>
                  </a:cxn>
                  <a:cxn ang="0">
                    <a:pos x="321" y="156"/>
                  </a:cxn>
                  <a:cxn ang="0">
                    <a:pos x="325" y="124"/>
                  </a:cxn>
                  <a:cxn ang="0">
                    <a:pos x="315" y="103"/>
                  </a:cxn>
                  <a:cxn ang="0">
                    <a:pos x="300" y="97"/>
                  </a:cxn>
                  <a:cxn ang="0">
                    <a:pos x="287" y="98"/>
                  </a:cxn>
                  <a:cxn ang="0">
                    <a:pos x="277" y="103"/>
                  </a:cxn>
                  <a:cxn ang="0">
                    <a:pos x="269" y="112"/>
                  </a:cxn>
                  <a:cxn ang="0">
                    <a:pos x="261" y="134"/>
                  </a:cxn>
                  <a:cxn ang="0">
                    <a:pos x="245" y="169"/>
                  </a:cxn>
                  <a:cxn ang="0">
                    <a:pos x="223" y="206"/>
                  </a:cxn>
                  <a:cxn ang="0">
                    <a:pos x="196" y="241"/>
                  </a:cxn>
                  <a:cxn ang="0">
                    <a:pos x="167" y="272"/>
                  </a:cxn>
                  <a:cxn ang="0">
                    <a:pos x="136" y="292"/>
                  </a:cxn>
                  <a:cxn ang="0">
                    <a:pos x="104" y="297"/>
                  </a:cxn>
                  <a:cxn ang="0">
                    <a:pos x="73" y="285"/>
                  </a:cxn>
                  <a:cxn ang="0">
                    <a:pos x="51" y="258"/>
                  </a:cxn>
                  <a:cxn ang="0">
                    <a:pos x="53" y="228"/>
                  </a:cxn>
                  <a:cxn ang="0">
                    <a:pos x="72" y="191"/>
                  </a:cxn>
                  <a:cxn ang="0">
                    <a:pos x="103" y="151"/>
                  </a:cxn>
                  <a:cxn ang="0">
                    <a:pos x="145" y="110"/>
                  </a:cxn>
                  <a:cxn ang="0">
                    <a:pos x="192" y="73"/>
                  </a:cxn>
                  <a:cxn ang="0">
                    <a:pos x="241" y="41"/>
                  </a:cxn>
                  <a:cxn ang="0">
                    <a:pos x="289" y="17"/>
                  </a:cxn>
                  <a:cxn ang="0">
                    <a:pos x="313" y="8"/>
                  </a:cxn>
                  <a:cxn ang="0">
                    <a:pos x="314" y="5"/>
                  </a:cxn>
                  <a:cxn ang="0">
                    <a:pos x="314" y="3"/>
                  </a:cxn>
                  <a:cxn ang="0">
                    <a:pos x="311" y="0"/>
                  </a:cxn>
                  <a:cxn ang="0">
                    <a:pos x="310" y="0"/>
                  </a:cxn>
                </a:cxnLst>
                <a:rect l="0" t="0" r="r" b="b"/>
                <a:pathLst>
                  <a:path w="325" h="350">
                    <a:moveTo>
                      <a:pt x="310" y="0"/>
                    </a:moveTo>
                    <a:lnTo>
                      <a:pt x="284" y="6"/>
                    </a:lnTo>
                    <a:lnTo>
                      <a:pt x="256" y="15"/>
                    </a:lnTo>
                    <a:lnTo>
                      <a:pt x="228" y="26"/>
                    </a:lnTo>
                    <a:lnTo>
                      <a:pt x="200" y="40"/>
                    </a:lnTo>
                    <a:lnTo>
                      <a:pt x="172" y="54"/>
                    </a:lnTo>
                    <a:lnTo>
                      <a:pt x="145" y="72"/>
                    </a:lnTo>
                    <a:lnTo>
                      <a:pt x="119" y="90"/>
                    </a:lnTo>
                    <a:lnTo>
                      <a:pt x="94" y="109"/>
                    </a:lnTo>
                    <a:lnTo>
                      <a:pt x="72" y="129"/>
                    </a:lnTo>
                    <a:lnTo>
                      <a:pt x="52" y="149"/>
                    </a:lnTo>
                    <a:lnTo>
                      <a:pt x="34" y="170"/>
                    </a:lnTo>
                    <a:lnTo>
                      <a:pt x="19" y="190"/>
                    </a:lnTo>
                    <a:lnTo>
                      <a:pt x="9" y="209"/>
                    </a:lnTo>
                    <a:lnTo>
                      <a:pt x="2" y="228"/>
                    </a:lnTo>
                    <a:lnTo>
                      <a:pt x="0" y="246"/>
                    </a:lnTo>
                    <a:lnTo>
                      <a:pt x="2" y="262"/>
                    </a:lnTo>
                    <a:lnTo>
                      <a:pt x="12" y="286"/>
                    </a:lnTo>
                    <a:lnTo>
                      <a:pt x="24" y="304"/>
                    </a:lnTo>
                    <a:lnTo>
                      <a:pt x="37" y="319"/>
                    </a:lnTo>
                    <a:lnTo>
                      <a:pt x="52" y="330"/>
                    </a:lnTo>
                    <a:lnTo>
                      <a:pt x="67" y="338"/>
                    </a:lnTo>
                    <a:lnTo>
                      <a:pt x="84" y="343"/>
                    </a:lnTo>
                    <a:lnTo>
                      <a:pt x="101" y="347"/>
                    </a:lnTo>
                    <a:lnTo>
                      <a:pt x="119" y="349"/>
                    </a:lnTo>
                    <a:lnTo>
                      <a:pt x="139" y="350"/>
                    </a:lnTo>
                    <a:lnTo>
                      <a:pt x="159" y="348"/>
                    </a:lnTo>
                    <a:lnTo>
                      <a:pt x="178" y="343"/>
                    </a:lnTo>
                    <a:lnTo>
                      <a:pt x="196" y="337"/>
                    </a:lnTo>
                    <a:lnTo>
                      <a:pt x="213" y="327"/>
                    </a:lnTo>
                    <a:lnTo>
                      <a:pt x="229" y="315"/>
                    </a:lnTo>
                    <a:lnTo>
                      <a:pt x="244" y="302"/>
                    </a:lnTo>
                    <a:lnTo>
                      <a:pt x="258" y="287"/>
                    </a:lnTo>
                    <a:lnTo>
                      <a:pt x="270" y="271"/>
                    </a:lnTo>
                    <a:lnTo>
                      <a:pt x="282" y="254"/>
                    </a:lnTo>
                    <a:lnTo>
                      <a:pt x="292" y="235"/>
                    </a:lnTo>
                    <a:lnTo>
                      <a:pt x="302" y="216"/>
                    </a:lnTo>
                    <a:lnTo>
                      <a:pt x="309" y="195"/>
                    </a:lnTo>
                    <a:lnTo>
                      <a:pt x="315" y="176"/>
                    </a:lnTo>
                    <a:lnTo>
                      <a:pt x="321" y="156"/>
                    </a:lnTo>
                    <a:lnTo>
                      <a:pt x="324" y="136"/>
                    </a:lnTo>
                    <a:lnTo>
                      <a:pt x="325" y="124"/>
                    </a:lnTo>
                    <a:lnTo>
                      <a:pt x="322" y="114"/>
                    </a:lnTo>
                    <a:lnTo>
                      <a:pt x="315" y="103"/>
                    </a:lnTo>
                    <a:lnTo>
                      <a:pt x="305" y="98"/>
                    </a:lnTo>
                    <a:lnTo>
                      <a:pt x="300" y="97"/>
                    </a:lnTo>
                    <a:lnTo>
                      <a:pt x="293" y="97"/>
                    </a:lnTo>
                    <a:lnTo>
                      <a:pt x="287" y="98"/>
                    </a:lnTo>
                    <a:lnTo>
                      <a:pt x="283" y="100"/>
                    </a:lnTo>
                    <a:lnTo>
                      <a:pt x="277" y="103"/>
                    </a:lnTo>
                    <a:lnTo>
                      <a:pt x="273" y="108"/>
                    </a:lnTo>
                    <a:lnTo>
                      <a:pt x="269" y="112"/>
                    </a:lnTo>
                    <a:lnTo>
                      <a:pt x="267" y="118"/>
                    </a:lnTo>
                    <a:lnTo>
                      <a:pt x="261" y="134"/>
                    </a:lnTo>
                    <a:lnTo>
                      <a:pt x="254" y="151"/>
                    </a:lnTo>
                    <a:lnTo>
                      <a:pt x="245" y="169"/>
                    </a:lnTo>
                    <a:lnTo>
                      <a:pt x="235" y="188"/>
                    </a:lnTo>
                    <a:lnTo>
                      <a:pt x="223" y="206"/>
                    </a:lnTo>
                    <a:lnTo>
                      <a:pt x="210" y="225"/>
                    </a:lnTo>
                    <a:lnTo>
                      <a:pt x="196" y="241"/>
                    </a:lnTo>
                    <a:lnTo>
                      <a:pt x="183" y="258"/>
                    </a:lnTo>
                    <a:lnTo>
                      <a:pt x="167" y="272"/>
                    </a:lnTo>
                    <a:lnTo>
                      <a:pt x="152" y="283"/>
                    </a:lnTo>
                    <a:lnTo>
                      <a:pt x="136" y="292"/>
                    </a:lnTo>
                    <a:lnTo>
                      <a:pt x="120" y="296"/>
                    </a:lnTo>
                    <a:lnTo>
                      <a:pt x="104" y="297"/>
                    </a:lnTo>
                    <a:lnTo>
                      <a:pt x="88" y="294"/>
                    </a:lnTo>
                    <a:lnTo>
                      <a:pt x="73" y="285"/>
                    </a:lnTo>
                    <a:lnTo>
                      <a:pt x="57" y="271"/>
                    </a:lnTo>
                    <a:lnTo>
                      <a:pt x="51" y="258"/>
                    </a:lnTo>
                    <a:lnTo>
                      <a:pt x="49" y="245"/>
                    </a:lnTo>
                    <a:lnTo>
                      <a:pt x="53" y="228"/>
                    </a:lnTo>
                    <a:lnTo>
                      <a:pt x="61" y="210"/>
                    </a:lnTo>
                    <a:lnTo>
                      <a:pt x="72" y="191"/>
                    </a:lnTo>
                    <a:lnTo>
                      <a:pt x="86" y="172"/>
                    </a:lnTo>
                    <a:lnTo>
                      <a:pt x="103" y="151"/>
                    </a:lnTo>
                    <a:lnTo>
                      <a:pt x="123" y="130"/>
                    </a:lnTo>
                    <a:lnTo>
                      <a:pt x="145" y="110"/>
                    </a:lnTo>
                    <a:lnTo>
                      <a:pt x="168" y="91"/>
                    </a:lnTo>
                    <a:lnTo>
                      <a:pt x="192" y="73"/>
                    </a:lnTo>
                    <a:lnTo>
                      <a:pt x="217" y="55"/>
                    </a:lnTo>
                    <a:lnTo>
                      <a:pt x="241" y="41"/>
                    </a:lnTo>
                    <a:lnTo>
                      <a:pt x="266" y="27"/>
                    </a:lnTo>
                    <a:lnTo>
                      <a:pt x="289" y="17"/>
                    </a:lnTo>
                    <a:lnTo>
                      <a:pt x="312" y="9"/>
                    </a:lnTo>
                    <a:lnTo>
                      <a:pt x="313" y="8"/>
                    </a:lnTo>
                    <a:lnTo>
                      <a:pt x="314" y="7"/>
                    </a:lnTo>
                    <a:lnTo>
                      <a:pt x="314" y="5"/>
                    </a:lnTo>
                    <a:lnTo>
                      <a:pt x="314" y="4"/>
                    </a:lnTo>
                    <a:lnTo>
                      <a:pt x="314" y="3"/>
                    </a:lnTo>
                    <a:lnTo>
                      <a:pt x="313" y="0"/>
                    </a:lnTo>
                    <a:lnTo>
                      <a:pt x="311" y="0"/>
                    </a:lnTo>
                    <a:lnTo>
                      <a:pt x="310" y="0"/>
                    </a:lnTo>
                    <a:lnTo>
                      <a:pt x="310" y="0"/>
                    </a:lnTo>
                    <a:close/>
                  </a:path>
                </a:pathLst>
              </a:custGeom>
              <a:solidFill>
                <a:srgbClr val="000000"/>
              </a:solidFill>
              <a:ln w="9525">
                <a:solidFill>
                  <a:schemeClr val="tx2"/>
                </a:solidFill>
                <a:round/>
                <a:headEnd/>
                <a:tailEnd/>
              </a:ln>
            </p:spPr>
            <p:txBody>
              <a:bodyPr/>
              <a:lstStyle/>
              <a:p>
                <a:endParaRPr lang="zh-CN" altLang="en-US">
                  <a:latin typeface="微软雅黑" pitchFamily="34" charset="-122"/>
                  <a:ea typeface="微软雅黑" pitchFamily="34" charset="-122"/>
                </a:endParaRPr>
              </a:p>
            </p:txBody>
          </p:sp>
          <p:sp>
            <p:nvSpPr>
              <p:cNvPr id="26635" name="Freeform 11"/>
              <p:cNvSpPr>
                <a:spLocks/>
              </p:cNvSpPr>
              <p:nvPr/>
            </p:nvSpPr>
            <p:spPr bwMode="auto">
              <a:xfrm>
                <a:off x="1955" y="1737"/>
                <a:ext cx="104" cy="31"/>
              </a:xfrm>
              <a:custGeom>
                <a:avLst/>
                <a:gdLst/>
                <a:ahLst/>
                <a:cxnLst>
                  <a:cxn ang="0">
                    <a:pos x="25" y="89"/>
                  </a:cxn>
                  <a:cxn ang="0">
                    <a:pos x="64" y="80"/>
                  </a:cxn>
                  <a:cxn ang="0">
                    <a:pos x="100" y="67"/>
                  </a:cxn>
                  <a:cxn ang="0">
                    <a:pos x="122" y="52"/>
                  </a:cxn>
                  <a:cxn ang="0">
                    <a:pos x="131" y="34"/>
                  </a:cxn>
                  <a:cxn ang="0">
                    <a:pos x="142" y="33"/>
                  </a:cxn>
                  <a:cxn ang="0">
                    <a:pos x="149" y="51"/>
                  </a:cxn>
                  <a:cxn ang="0">
                    <a:pos x="144" y="75"/>
                  </a:cxn>
                  <a:cxn ang="0">
                    <a:pos x="145" y="93"/>
                  </a:cxn>
                  <a:cxn ang="0">
                    <a:pos x="152" y="107"/>
                  </a:cxn>
                  <a:cxn ang="0">
                    <a:pos x="163" y="117"/>
                  </a:cxn>
                  <a:cxn ang="0">
                    <a:pos x="179" y="119"/>
                  </a:cxn>
                  <a:cxn ang="0">
                    <a:pos x="199" y="106"/>
                  </a:cxn>
                  <a:cxn ang="0">
                    <a:pos x="222" y="95"/>
                  </a:cxn>
                  <a:cxn ang="0">
                    <a:pos x="242" y="89"/>
                  </a:cxn>
                  <a:cxn ang="0">
                    <a:pos x="258" y="92"/>
                  </a:cxn>
                  <a:cxn ang="0">
                    <a:pos x="267" y="106"/>
                  </a:cxn>
                  <a:cxn ang="0">
                    <a:pos x="273" y="121"/>
                  </a:cxn>
                  <a:cxn ang="0">
                    <a:pos x="290" y="122"/>
                  </a:cxn>
                  <a:cxn ang="0">
                    <a:pos x="303" y="113"/>
                  </a:cxn>
                  <a:cxn ang="0">
                    <a:pos x="313" y="104"/>
                  </a:cxn>
                  <a:cxn ang="0">
                    <a:pos x="320" y="103"/>
                  </a:cxn>
                  <a:cxn ang="0">
                    <a:pos x="328" y="112"/>
                  </a:cxn>
                  <a:cxn ang="0">
                    <a:pos x="350" y="107"/>
                  </a:cxn>
                  <a:cxn ang="0">
                    <a:pos x="375" y="95"/>
                  </a:cxn>
                  <a:cxn ang="0">
                    <a:pos x="397" y="86"/>
                  </a:cxn>
                  <a:cxn ang="0">
                    <a:pos x="406" y="88"/>
                  </a:cxn>
                  <a:cxn ang="0">
                    <a:pos x="415" y="88"/>
                  </a:cxn>
                  <a:cxn ang="0">
                    <a:pos x="411" y="74"/>
                  </a:cxn>
                  <a:cxn ang="0">
                    <a:pos x="399" y="63"/>
                  </a:cxn>
                  <a:cxn ang="0">
                    <a:pos x="375" y="59"/>
                  </a:cxn>
                  <a:cxn ang="0">
                    <a:pos x="354" y="60"/>
                  </a:cxn>
                  <a:cxn ang="0">
                    <a:pos x="333" y="64"/>
                  </a:cxn>
                  <a:cxn ang="0">
                    <a:pos x="315" y="65"/>
                  </a:cxn>
                  <a:cxn ang="0">
                    <a:pos x="300" y="63"/>
                  </a:cxn>
                  <a:cxn ang="0">
                    <a:pos x="294" y="47"/>
                  </a:cxn>
                  <a:cxn ang="0">
                    <a:pos x="292" y="27"/>
                  </a:cxn>
                  <a:cxn ang="0">
                    <a:pos x="278" y="20"/>
                  </a:cxn>
                  <a:cxn ang="0">
                    <a:pos x="255" y="23"/>
                  </a:cxn>
                  <a:cxn ang="0">
                    <a:pos x="233" y="31"/>
                  </a:cxn>
                  <a:cxn ang="0">
                    <a:pos x="213" y="40"/>
                  </a:cxn>
                  <a:cxn ang="0">
                    <a:pos x="200" y="50"/>
                  </a:cxn>
                  <a:cxn ang="0">
                    <a:pos x="198" y="51"/>
                  </a:cxn>
                  <a:cxn ang="0">
                    <a:pos x="194" y="46"/>
                  </a:cxn>
                  <a:cxn ang="0">
                    <a:pos x="197" y="26"/>
                  </a:cxn>
                  <a:cxn ang="0">
                    <a:pos x="189" y="13"/>
                  </a:cxn>
                  <a:cxn ang="0">
                    <a:pos x="175" y="4"/>
                  </a:cxn>
                  <a:cxn ang="0">
                    <a:pos x="162" y="0"/>
                  </a:cxn>
                  <a:cxn ang="0">
                    <a:pos x="158" y="0"/>
                  </a:cxn>
                  <a:cxn ang="0">
                    <a:pos x="148" y="0"/>
                  </a:cxn>
                  <a:cxn ang="0">
                    <a:pos x="133" y="1"/>
                  </a:cxn>
                  <a:cxn ang="0">
                    <a:pos x="116" y="3"/>
                  </a:cxn>
                  <a:cxn ang="0">
                    <a:pos x="98" y="12"/>
                  </a:cxn>
                  <a:cxn ang="0">
                    <a:pos x="66" y="34"/>
                  </a:cxn>
                  <a:cxn ang="0">
                    <a:pos x="30" y="60"/>
                  </a:cxn>
                  <a:cxn ang="0">
                    <a:pos x="5" y="79"/>
                  </a:cxn>
                  <a:cxn ang="0">
                    <a:pos x="2" y="82"/>
                  </a:cxn>
                  <a:cxn ang="0">
                    <a:pos x="0" y="85"/>
                  </a:cxn>
                  <a:cxn ang="0">
                    <a:pos x="1" y="89"/>
                  </a:cxn>
                  <a:cxn ang="0">
                    <a:pos x="4" y="92"/>
                  </a:cxn>
                  <a:cxn ang="0">
                    <a:pos x="8" y="92"/>
                  </a:cxn>
                </a:cxnLst>
                <a:rect l="0" t="0" r="r" b="b"/>
                <a:pathLst>
                  <a:path w="415" h="123">
                    <a:moveTo>
                      <a:pt x="8" y="92"/>
                    </a:moveTo>
                    <a:lnTo>
                      <a:pt x="25" y="89"/>
                    </a:lnTo>
                    <a:lnTo>
                      <a:pt x="45" y="86"/>
                    </a:lnTo>
                    <a:lnTo>
                      <a:pt x="64" y="80"/>
                    </a:lnTo>
                    <a:lnTo>
                      <a:pt x="83" y="74"/>
                    </a:lnTo>
                    <a:lnTo>
                      <a:pt x="100" y="67"/>
                    </a:lnTo>
                    <a:lnTo>
                      <a:pt x="113" y="59"/>
                    </a:lnTo>
                    <a:lnTo>
                      <a:pt x="122" y="52"/>
                    </a:lnTo>
                    <a:lnTo>
                      <a:pt x="126" y="45"/>
                    </a:lnTo>
                    <a:lnTo>
                      <a:pt x="131" y="34"/>
                    </a:lnTo>
                    <a:lnTo>
                      <a:pt x="137" y="31"/>
                    </a:lnTo>
                    <a:lnTo>
                      <a:pt x="142" y="33"/>
                    </a:lnTo>
                    <a:lnTo>
                      <a:pt x="147" y="41"/>
                    </a:lnTo>
                    <a:lnTo>
                      <a:pt x="149" y="51"/>
                    </a:lnTo>
                    <a:lnTo>
                      <a:pt x="148" y="64"/>
                    </a:lnTo>
                    <a:lnTo>
                      <a:pt x="144" y="75"/>
                    </a:lnTo>
                    <a:lnTo>
                      <a:pt x="144" y="87"/>
                    </a:lnTo>
                    <a:lnTo>
                      <a:pt x="145" y="93"/>
                    </a:lnTo>
                    <a:lnTo>
                      <a:pt x="149" y="101"/>
                    </a:lnTo>
                    <a:lnTo>
                      <a:pt x="152" y="107"/>
                    </a:lnTo>
                    <a:lnTo>
                      <a:pt x="157" y="113"/>
                    </a:lnTo>
                    <a:lnTo>
                      <a:pt x="163" y="117"/>
                    </a:lnTo>
                    <a:lnTo>
                      <a:pt x="170" y="120"/>
                    </a:lnTo>
                    <a:lnTo>
                      <a:pt x="179" y="119"/>
                    </a:lnTo>
                    <a:lnTo>
                      <a:pt x="189" y="113"/>
                    </a:lnTo>
                    <a:lnTo>
                      <a:pt x="199" y="106"/>
                    </a:lnTo>
                    <a:lnTo>
                      <a:pt x="211" y="100"/>
                    </a:lnTo>
                    <a:lnTo>
                      <a:pt x="222" y="95"/>
                    </a:lnTo>
                    <a:lnTo>
                      <a:pt x="233" y="92"/>
                    </a:lnTo>
                    <a:lnTo>
                      <a:pt x="242" y="89"/>
                    </a:lnTo>
                    <a:lnTo>
                      <a:pt x="251" y="89"/>
                    </a:lnTo>
                    <a:lnTo>
                      <a:pt x="258" y="92"/>
                    </a:lnTo>
                    <a:lnTo>
                      <a:pt x="262" y="96"/>
                    </a:lnTo>
                    <a:lnTo>
                      <a:pt x="267" y="106"/>
                    </a:lnTo>
                    <a:lnTo>
                      <a:pt x="270" y="115"/>
                    </a:lnTo>
                    <a:lnTo>
                      <a:pt x="273" y="121"/>
                    </a:lnTo>
                    <a:lnTo>
                      <a:pt x="283" y="123"/>
                    </a:lnTo>
                    <a:lnTo>
                      <a:pt x="290" y="122"/>
                    </a:lnTo>
                    <a:lnTo>
                      <a:pt x="297" y="119"/>
                    </a:lnTo>
                    <a:lnTo>
                      <a:pt x="303" y="113"/>
                    </a:lnTo>
                    <a:lnTo>
                      <a:pt x="308" y="108"/>
                    </a:lnTo>
                    <a:lnTo>
                      <a:pt x="313" y="104"/>
                    </a:lnTo>
                    <a:lnTo>
                      <a:pt x="317" y="102"/>
                    </a:lnTo>
                    <a:lnTo>
                      <a:pt x="320" y="103"/>
                    </a:lnTo>
                    <a:lnTo>
                      <a:pt x="324" y="108"/>
                    </a:lnTo>
                    <a:lnTo>
                      <a:pt x="328" y="112"/>
                    </a:lnTo>
                    <a:lnTo>
                      <a:pt x="337" y="111"/>
                    </a:lnTo>
                    <a:lnTo>
                      <a:pt x="350" y="107"/>
                    </a:lnTo>
                    <a:lnTo>
                      <a:pt x="363" y="102"/>
                    </a:lnTo>
                    <a:lnTo>
                      <a:pt x="375" y="95"/>
                    </a:lnTo>
                    <a:lnTo>
                      <a:pt x="388" y="89"/>
                    </a:lnTo>
                    <a:lnTo>
                      <a:pt x="397" y="86"/>
                    </a:lnTo>
                    <a:lnTo>
                      <a:pt x="401" y="86"/>
                    </a:lnTo>
                    <a:lnTo>
                      <a:pt x="406" y="88"/>
                    </a:lnTo>
                    <a:lnTo>
                      <a:pt x="411" y="89"/>
                    </a:lnTo>
                    <a:lnTo>
                      <a:pt x="415" y="88"/>
                    </a:lnTo>
                    <a:lnTo>
                      <a:pt x="415" y="82"/>
                    </a:lnTo>
                    <a:lnTo>
                      <a:pt x="411" y="74"/>
                    </a:lnTo>
                    <a:lnTo>
                      <a:pt x="407" y="67"/>
                    </a:lnTo>
                    <a:lnTo>
                      <a:pt x="399" y="63"/>
                    </a:lnTo>
                    <a:lnTo>
                      <a:pt x="384" y="60"/>
                    </a:lnTo>
                    <a:lnTo>
                      <a:pt x="375" y="59"/>
                    </a:lnTo>
                    <a:lnTo>
                      <a:pt x="364" y="60"/>
                    </a:lnTo>
                    <a:lnTo>
                      <a:pt x="354" y="60"/>
                    </a:lnTo>
                    <a:lnTo>
                      <a:pt x="343" y="63"/>
                    </a:lnTo>
                    <a:lnTo>
                      <a:pt x="333" y="64"/>
                    </a:lnTo>
                    <a:lnTo>
                      <a:pt x="323" y="65"/>
                    </a:lnTo>
                    <a:lnTo>
                      <a:pt x="315" y="65"/>
                    </a:lnTo>
                    <a:lnTo>
                      <a:pt x="308" y="65"/>
                    </a:lnTo>
                    <a:lnTo>
                      <a:pt x="300" y="63"/>
                    </a:lnTo>
                    <a:lnTo>
                      <a:pt x="296" y="56"/>
                    </a:lnTo>
                    <a:lnTo>
                      <a:pt x="294" y="47"/>
                    </a:lnTo>
                    <a:lnTo>
                      <a:pt x="294" y="36"/>
                    </a:lnTo>
                    <a:lnTo>
                      <a:pt x="292" y="27"/>
                    </a:lnTo>
                    <a:lnTo>
                      <a:pt x="287" y="22"/>
                    </a:lnTo>
                    <a:lnTo>
                      <a:pt x="278" y="20"/>
                    </a:lnTo>
                    <a:lnTo>
                      <a:pt x="268" y="21"/>
                    </a:lnTo>
                    <a:lnTo>
                      <a:pt x="255" y="23"/>
                    </a:lnTo>
                    <a:lnTo>
                      <a:pt x="244" y="27"/>
                    </a:lnTo>
                    <a:lnTo>
                      <a:pt x="233" y="31"/>
                    </a:lnTo>
                    <a:lnTo>
                      <a:pt x="225" y="34"/>
                    </a:lnTo>
                    <a:lnTo>
                      <a:pt x="213" y="40"/>
                    </a:lnTo>
                    <a:lnTo>
                      <a:pt x="205" y="46"/>
                    </a:lnTo>
                    <a:lnTo>
                      <a:pt x="200" y="50"/>
                    </a:lnTo>
                    <a:lnTo>
                      <a:pt x="199" y="51"/>
                    </a:lnTo>
                    <a:lnTo>
                      <a:pt x="198" y="51"/>
                    </a:lnTo>
                    <a:lnTo>
                      <a:pt x="195" y="50"/>
                    </a:lnTo>
                    <a:lnTo>
                      <a:pt x="194" y="46"/>
                    </a:lnTo>
                    <a:lnTo>
                      <a:pt x="196" y="33"/>
                    </a:lnTo>
                    <a:lnTo>
                      <a:pt x="197" y="26"/>
                    </a:lnTo>
                    <a:lnTo>
                      <a:pt x="195" y="19"/>
                    </a:lnTo>
                    <a:lnTo>
                      <a:pt x="189" y="13"/>
                    </a:lnTo>
                    <a:lnTo>
                      <a:pt x="183" y="8"/>
                    </a:lnTo>
                    <a:lnTo>
                      <a:pt x="175" y="4"/>
                    </a:lnTo>
                    <a:lnTo>
                      <a:pt x="168" y="2"/>
                    </a:lnTo>
                    <a:lnTo>
                      <a:pt x="162" y="0"/>
                    </a:lnTo>
                    <a:lnTo>
                      <a:pt x="159" y="0"/>
                    </a:lnTo>
                    <a:lnTo>
                      <a:pt x="158" y="0"/>
                    </a:lnTo>
                    <a:lnTo>
                      <a:pt x="153" y="0"/>
                    </a:lnTo>
                    <a:lnTo>
                      <a:pt x="148" y="0"/>
                    </a:lnTo>
                    <a:lnTo>
                      <a:pt x="141" y="0"/>
                    </a:lnTo>
                    <a:lnTo>
                      <a:pt x="133" y="1"/>
                    </a:lnTo>
                    <a:lnTo>
                      <a:pt x="124" y="2"/>
                    </a:lnTo>
                    <a:lnTo>
                      <a:pt x="116" y="3"/>
                    </a:lnTo>
                    <a:lnTo>
                      <a:pt x="108" y="6"/>
                    </a:lnTo>
                    <a:lnTo>
                      <a:pt x="98" y="12"/>
                    </a:lnTo>
                    <a:lnTo>
                      <a:pt x="84" y="22"/>
                    </a:lnTo>
                    <a:lnTo>
                      <a:pt x="66" y="34"/>
                    </a:lnTo>
                    <a:lnTo>
                      <a:pt x="48" y="48"/>
                    </a:lnTo>
                    <a:lnTo>
                      <a:pt x="30" y="60"/>
                    </a:lnTo>
                    <a:lnTo>
                      <a:pt x="15" y="71"/>
                    </a:lnTo>
                    <a:lnTo>
                      <a:pt x="5" y="79"/>
                    </a:lnTo>
                    <a:lnTo>
                      <a:pt x="2" y="82"/>
                    </a:lnTo>
                    <a:lnTo>
                      <a:pt x="2" y="82"/>
                    </a:lnTo>
                    <a:lnTo>
                      <a:pt x="1" y="83"/>
                    </a:lnTo>
                    <a:lnTo>
                      <a:pt x="0" y="85"/>
                    </a:lnTo>
                    <a:lnTo>
                      <a:pt x="0" y="87"/>
                    </a:lnTo>
                    <a:lnTo>
                      <a:pt x="1" y="89"/>
                    </a:lnTo>
                    <a:lnTo>
                      <a:pt x="2" y="91"/>
                    </a:lnTo>
                    <a:lnTo>
                      <a:pt x="4" y="92"/>
                    </a:lnTo>
                    <a:lnTo>
                      <a:pt x="5" y="92"/>
                    </a:lnTo>
                    <a:lnTo>
                      <a:pt x="8" y="92"/>
                    </a:lnTo>
                    <a:lnTo>
                      <a:pt x="8" y="92"/>
                    </a:lnTo>
                    <a:close/>
                  </a:path>
                </a:pathLst>
              </a:custGeom>
              <a:solidFill>
                <a:srgbClr val="000000"/>
              </a:solidFill>
              <a:ln w="9525">
                <a:solidFill>
                  <a:schemeClr val="tx2"/>
                </a:solidFill>
                <a:round/>
                <a:headEnd/>
                <a:tailEnd/>
              </a:ln>
            </p:spPr>
            <p:txBody>
              <a:bodyPr/>
              <a:lstStyle/>
              <a:p>
                <a:endParaRPr lang="zh-CN" altLang="en-US">
                  <a:latin typeface="微软雅黑" pitchFamily="34" charset="-122"/>
                  <a:ea typeface="微软雅黑" pitchFamily="34" charset="-122"/>
                </a:endParaRPr>
              </a:p>
            </p:txBody>
          </p:sp>
          <p:sp>
            <p:nvSpPr>
              <p:cNvPr id="26636" name="Freeform 12"/>
              <p:cNvSpPr>
                <a:spLocks/>
              </p:cNvSpPr>
              <p:nvPr/>
            </p:nvSpPr>
            <p:spPr bwMode="auto">
              <a:xfrm>
                <a:off x="1960" y="1776"/>
                <a:ext cx="77" cy="24"/>
              </a:xfrm>
              <a:custGeom>
                <a:avLst/>
                <a:gdLst/>
                <a:ahLst/>
                <a:cxnLst>
                  <a:cxn ang="0">
                    <a:pos x="11" y="50"/>
                  </a:cxn>
                  <a:cxn ang="0">
                    <a:pos x="22" y="44"/>
                  </a:cxn>
                  <a:cxn ang="0">
                    <a:pos x="35" y="37"/>
                  </a:cxn>
                  <a:cxn ang="0">
                    <a:pos x="48" y="34"/>
                  </a:cxn>
                  <a:cxn ang="0">
                    <a:pos x="57" y="37"/>
                  </a:cxn>
                  <a:cxn ang="0">
                    <a:pos x="52" y="55"/>
                  </a:cxn>
                  <a:cxn ang="0">
                    <a:pos x="57" y="75"/>
                  </a:cxn>
                  <a:cxn ang="0">
                    <a:pos x="66" y="85"/>
                  </a:cxn>
                  <a:cxn ang="0">
                    <a:pos x="78" y="90"/>
                  </a:cxn>
                  <a:cxn ang="0">
                    <a:pos x="93" y="89"/>
                  </a:cxn>
                  <a:cxn ang="0">
                    <a:pos x="109" y="83"/>
                  </a:cxn>
                  <a:cxn ang="0">
                    <a:pos x="136" y="73"/>
                  </a:cxn>
                  <a:cxn ang="0">
                    <a:pos x="167" y="66"/>
                  </a:cxn>
                  <a:cxn ang="0">
                    <a:pos x="191" y="67"/>
                  </a:cxn>
                  <a:cxn ang="0">
                    <a:pos x="206" y="82"/>
                  </a:cxn>
                  <a:cxn ang="0">
                    <a:pos x="222" y="93"/>
                  </a:cxn>
                  <a:cxn ang="0">
                    <a:pos x="241" y="99"/>
                  </a:cxn>
                  <a:cxn ang="0">
                    <a:pos x="261" y="99"/>
                  </a:cxn>
                  <a:cxn ang="0">
                    <a:pos x="281" y="94"/>
                  </a:cxn>
                  <a:cxn ang="0">
                    <a:pos x="299" y="88"/>
                  </a:cxn>
                  <a:cxn ang="0">
                    <a:pos x="308" y="80"/>
                  </a:cxn>
                  <a:cxn ang="0">
                    <a:pos x="305" y="73"/>
                  </a:cxn>
                  <a:cxn ang="0">
                    <a:pos x="281" y="66"/>
                  </a:cxn>
                  <a:cxn ang="0">
                    <a:pos x="274" y="59"/>
                  </a:cxn>
                  <a:cxn ang="0">
                    <a:pos x="252" y="26"/>
                  </a:cxn>
                  <a:cxn ang="0">
                    <a:pos x="208" y="19"/>
                  </a:cxn>
                  <a:cxn ang="0">
                    <a:pos x="163" y="30"/>
                  </a:cxn>
                  <a:cxn ang="0">
                    <a:pos x="136" y="38"/>
                  </a:cxn>
                  <a:cxn ang="0">
                    <a:pos x="137" y="22"/>
                  </a:cxn>
                  <a:cxn ang="0">
                    <a:pos x="130" y="13"/>
                  </a:cxn>
                  <a:cxn ang="0">
                    <a:pos x="111" y="19"/>
                  </a:cxn>
                  <a:cxn ang="0">
                    <a:pos x="93" y="30"/>
                  </a:cxn>
                  <a:cxn ang="0">
                    <a:pos x="80" y="36"/>
                  </a:cxn>
                  <a:cxn ang="0">
                    <a:pos x="77" y="20"/>
                  </a:cxn>
                  <a:cxn ang="0">
                    <a:pos x="80" y="2"/>
                  </a:cxn>
                  <a:cxn ang="0">
                    <a:pos x="66" y="0"/>
                  </a:cxn>
                  <a:cxn ang="0">
                    <a:pos x="56" y="4"/>
                  </a:cxn>
                  <a:cxn ang="0">
                    <a:pos x="42" y="10"/>
                  </a:cxn>
                  <a:cxn ang="0">
                    <a:pos x="23" y="22"/>
                  </a:cxn>
                  <a:cxn ang="0">
                    <a:pos x="6" y="35"/>
                  </a:cxn>
                  <a:cxn ang="0">
                    <a:pos x="2" y="42"/>
                  </a:cxn>
                  <a:cxn ang="0">
                    <a:pos x="0" y="45"/>
                  </a:cxn>
                  <a:cxn ang="0">
                    <a:pos x="1" y="50"/>
                  </a:cxn>
                  <a:cxn ang="0">
                    <a:pos x="3" y="52"/>
                  </a:cxn>
                  <a:cxn ang="0">
                    <a:pos x="7" y="51"/>
                  </a:cxn>
                </a:cxnLst>
                <a:rect l="0" t="0" r="r" b="b"/>
                <a:pathLst>
                  <a:path w="308" h="99">
                    <a:moveTo>
                      <a:pt x="7" y="51"/>
                    </a:moveTo>
                    <a:lnTo>
                      <a:pt x="11" y="50"/>
                    </a:lnTo>
                    <a:lnTo>
                      <a:pt x="16" y="47"/>
                    </a:lnTo>
                    <a:lnTo>
                      <a:pt x="22" y="44"/>
                    </a:lnTo>
                    <a:lnTo>
                      <a:pt x="29" y="41"/>
                    </a:lnTo>
                    <a:lnTo>
                      <a:pt x="35" y="37"/>
                    </a:lnTo>
                    <a:lnTo>
                      <a:pt x="42" y="35"/>
                    </a:lnTo>
                    <a:lnTo>
                      <a:pt x="48" y="34"/>
                    </a:lnTo>
                    <a:lnTo>
                      <a:pt x="52" y="34"/>
                    </a:lnTo>
                    <a:lnTo>
                      <a:pt x="57" y="37"/>
                    </a:lnTo>
                    <a:lnTo>
                      <a:pt x="54" y="44"/>
                    </a:lnTo>
                    <a:lnTo>
                      <a:pt x="52" y="55"/>
                    </a:lnTo>
                    <a:lnTo>
                      <a:pt x="53" y="69"/>
                    </a:lnTo>
                    <a:lnTo>
                      <a:pt x="57" y="75"/>
                    </a:lnTo>
                    <a:lnTo>
                      <a:pt x="61" y="81"/>
                    </a:lnTo>
                    <a:lnTo>
                      <a:pt x="66" y="85"/>
                    </a:lnTo>
                    <a:lnTo>
                      <a:pt x="72" y="88"/>
                    </a:lnTo>
                    <a:lnTo>
                      <a:pt x="78" y="90"/>
                    </a:lnTo>
                    <a:lnTo>
                      <a:pt x="86" y="90"/>
                    </a:lnTo>
                    <a:lnTo>
                      <a:pt x="93" y="89"/>
                    </a:lnTo>
                    <a:lnTo>
                      <a:pt x="100" y="87"/>
                    </a:lnTo>
                    <a:lnTo>
                      <a:pt x="109" y="83"/>
                    </a:lnTo>
                    <a:lnTo>
                      <a:pt x="123" y="79"/>
                    </a:lnTo>
                    <a:lnTo>
                      <a:pt x="136" y="73"/>
                    </a:lnTo>
                    <a:lnTo>
                      <a:pt x="152" y="69"/>
                    </a:lnTo>
                    <a:lnTo>
                      <a:pt x="167" y="66"/>
                    </a:lnTo>
                    <a:lnTo>
                      <a:pt x="180" y="65"/>
                    </a:lnTo>
                    <a:lnTo>
                      <a:pt x="191" y="67"/>
                    </a:lnTo>
                    <a:lnTo>
                      <a:pt x="199" y="74"/>
                    </a:lnTo>
                    <a:lnTo>
                      <a:pt x="206" y="82"/>
                    </a:lnTo>
                    <a:lnTo>
                      <a:pt x="214" y="89"/>
                    </a:lnTo>
                    <a:lnTo>
                      <a:pt x="222" y="93"/>
                    </a:lnTo>
                    <a:lnTo>
                      <a:pt x="231" y="97"/>
                    </a:lnTo>
                    <a:lnTo>
                      <a:pt x="241" y="99"/>
                    </a:lnTo>
                    <a:lnTo>
                      <a:pt x="251" y="99"/>
                    </a:lnTo>
                    <a:lnTo>
                      <a:pt x="261" y="99"/>
                    </a:lnTo>
                    <a:lnTo>
                      <a:pt x="271" y="97"/>
                    </a:lnTo>
                    <a:lnTo>
                      <a:pt x="281" y="94"/>
                    </a:lnTo>
                    <a:lnTo>
                      <a:pt x="290" y="91"/>
                    </a:lnTo>
                    <a:lnTo>
                      <a:pt x="299" y="88"/>
                    </a:lnTo>
                    <a:lnTo>
                      <a:pt x="305" y="83"/>
                    </a:lnTo>
                    <a:lnTo>
                      <a:pt x="308" y="80"/>
                    </a:lnTo>
                    <a:lnTo>
                      <a:pt x="308" y="76"/>
                    </a:lnTo>
                    <a:lnTo>
                      <a:pt x="305" y="73"/>
                    </a:lnTo>
                    <a:lnTo>
                      <a:pt x="296" y="70"/>
                    </a:lnTo>
                    <a:lnTo>
                      <a:pt x="281" y="66"/>
                    </a:lnTo>
                    <a:lnTo>
                      <a:pt x="277" y="64"/>
                    </a:lnTo>
                    <a:lnTo>
                      <a:pt x="274" y="59"/>
                    </a:lnTo>
                    <a:lnTo>
                      <a:pt x="268" y="44"/>
                    </a:lnTo>
                    <a:lnTo>
                      <a:pt x="252" y="26"/>
                    </a:lnTo>
                    <a:lnTo>
                      <a:pt x="231" y="18"/>
                    </a:lnTo>
                    <a:lnTo>
                      <a:pt x="208" y="19"/>
                    </a:lnTo>
                    <a:lnTo>
                      <a:pt x="185" y="24"/>
                    </a:lnTo>
                    <a:lnTo>
                      <a:pt x="163" y="30"/>
                    </a:lnTo>
                    <a:lnTo>
                      <a:pt x="146" y="36"/>
                    </a:lnTo>
                    <a:lnTo>
                      <a:pt x="136" y="38"/>
                    </a:lnTo>
                    <a:lnTo>
                      <a:pt x="134" y="34"/>
                    </a:lnTo>
                    <a:lnTo>
                      <a:pt x="137" y="22"/>
                    </a:lnTo>
                    <a:lnTo>
                      <a:pt x="135" y="15"/>
                    </a:lnTo>
                    <a:lnTo>
                      <a:pt x="130" y="13"/>
                    </a:lnTo>
                    <a:lnTo>
                      <a:pt x="121" y="15"/>
                    </a:lnTo>
                    <a:lnTo>
                      <a:pt x="111" y="19"/>
                    </a:lnTo>
                    <a:lnTo>
                      <a:pt x="102" y="25"/>
                    </a:lnTo>
                    <a:lnTo>
                      <a:pt x="93" y="30"/>
                    </a:lnTo>
                    <a:lnTo>
                      <a:pt x="87" y="35"/>
                    </a:lnTo>
                    <a:lnTo>
                      <a:pt x="80" y="36"/>
                    </a:lnTo>
                    <a:lnTo>
                      <a:pt x="77" y="30"/>
                    </a:lnTo>
                    <a:lnTo>
                      <a:pt x="77" y="20"/>
                    </a:lnTo>
                    <a:lnTo>
                      <a:pt x="80" y="9"/>
                    </a:lnTo>
                    <a:lnTo>
                      <a:pt x="80" y="2"/>
                    </a:lnTo>
                    <a:lnTo>
                      <a:pt x="75" y="0"/>
                    </a:lnTo>
                    <a:lnTo>
                      <a:pt x="66" y="0"/>
                    </a:lnTo>
                    <a:lnTo>
                      <a:pt x="58" y="2"/>
                    </a:lnTo>
                    <a:lnTo>
                      <a:pt x="56" y="4"/>
                    </a:lnTo>
                    <a:lnTo>
                      <a:pt x="50" y="6"/>
                    </a:lnTo>
                    <a:lnTo>
                      <a:pt x="42" y="10"/>
                    </a:lnTo>
                    <a:lnTo>
                      <a:pt x="33" y="16"/>
                    </a:lnTo>
                    <a:lnTo>
                      <a:pt x="23" y="22"/>
                    </a:lnTo>
                    <a:lnTo>
                      <a:pt x="14" y="28"/>
                    </a:lnTo>
                    <a:lnTo>
                      <a:pt x="6" y="35"/>
                    </a:lnTo>
                    <a:lnTo>
                      <a:pt x="2" y="42"/>
                    </a:lnTo>
                    <a:lnTo>
                      <a:pt x="2" y="42"/>
                    </a:lnTo>
                    <a:lnTo>
                      <a:pt x="1" y="44"/>
                    </a:lnTo>
                    <a:lnTo>
                      <a:pt x="0" y="45"/>
                    </a:lnTo>
                    <a:lnTo>
                      <a:pt x="0" y="47"/>
                    </a:lnTo>
                    <a:lnTo>
                      <a:pt x="1" y="50"/>
                    </a:lnTo>
                    <a:lnTo>
                      <a:pt x="2" y="51"/>
                    </a:lnTo>
                    <a:lnTo>
                      <a:pt x="3" y="52"/>
                    </a:lnTo>
                    <a:lnTo>
                      <a:pt x="5" y="52"/>
                    </a:lnTo>
                    <a:lnTo>
                      <a:pt x="7" y="51"/>
                    </a:lnTo>
                    <a:lnTo>
                      <a:pt x="7" y="51"/>
                    </a:lnTo>
                    <a:close/>
                  </a:path>
                </a:pathLst>
              </a:custGeom>
              <a:solidFill>
                <a:srgbClr val="000000"/>
              </a:solidFill>
              <a:ln w="9525">
                <a:solidFill>
                  <a:schemeClr val="tx2"/>
                </a:solidFill>
                <a:round/>
                <a:headEnd/>
                <a:tailEnd/>
              </a:ln>
            </p:spPr>
            <p:txBody>
              <a:bodyPr/>
              <a:lstStyle/>
              <a:p>
                <a:endParaRPr lang="zh-CN" altLang="en-US">
                  <a:latin typeface="微软雅黑" pitchFamily="34" charset="-122"/>
                  <a:ea typeface="微软雅黑" pitchFamily="34" charset="-122"/>
                </a:endParaRPr>
              </a:p>
            </p:txBody>
          </p:sp>
          <p:sp>
            <p:nvSpPr>
              <p:cNvPr id="26637" name="Freeform 13"/>
              <p:cNvSpPr>
                <a:spLocks/>
              </p:cNvSpPr>
              <p:nvPr/>
            </p:nvSpPr>
            <p:spPr bwMode="auto">
              <a:xfrm>
                <a:off x="1842" y="1826"/>
                <a:ext cx="111" cy="44"/>
              </a:xfrm>
              <a:custGeom>
                <a:avLst/>
                <a:gdLst/>
                <a:ahLst/>
                <a:cxnLst>
                  <a:cxn ang="0">
                    <a:pos x="13" y="174"/>
                  </a:cxn>
                  <a:cxn ang="0">
                    <a:pos x="32" y="156"/>
                  </a:cxn>
                  <a:cxn ang="0">
                    <a:pos x="53" y="139"/>
                  </a:cxn>
                  <a:cxn ang="0">
                    <a:pos x="76" y="123"/>
                  </a:cxn>
                  <a:cxn ang="0">
                    <a:pos x="99" y="108"/>
                  </a:cxn>
                  <a:cxn ang="0">
                    <a:pos x="124" y="95"/>
                  </a:cxn>
                  <a:cxn ang="0">
                    <a:pos x="150" y="84"/>
                  </a:cxn>
                  <a:cxn ang="0">
                    <a:pos x="176" y="74"/>
                  </a:cxn>
                  <a:cxn ang="0">
                    <a:pos x="201" y="67"/>
                  </a:cxn>
                  <a:cxn ang="0">
                    <a:pos x="228" y="63"/>
                  </a:cxn>
                  <a:cxn ang="0">
                    <a:pos x="254" y="61"/>
                  </a:cxn>
                  <a:cxn ang="0">
                    <a:pos x="281" y="61"/>
                  </a:cxn>
                  <a:cxn ang="0">
                    <a:pos x="307" y="65"/>
                  </a:cxn>
                  <a:cxn ang="0">
                    <a:pos x="332" y="72"/>
                  </a:cxn>
                  <a:cxn ang="0">
                    <a:pos x="356" y="83"/>
                  </a:cxn>
                  <a:cxn ang="0">
                    <a:pos x="380" y="98"/>
                  </a:cxn>
                  <a:cxn ang="0">
                    <a:pos x="402" y="117"/>
                  </a:cxn>
                  <a:cxn ang="0">
                    <a:pos x="409" y="122"/>
                  </a:cxn>
                  <a:cxn ang="0">
                    <a:pos x="417" y="124"/>
                  </a:cxn>
                  <a:cxn ang="0">
                    <a:pos x="425" y="123"/>
                  </a:cxn>
                  <a:cxn ang="0">
                    <a:pos x="432" y="120"/>
                  </a:cxn>
                  <a:cxn ang="0">
                    <a:pos x="438" y="113"/>
                  </a:cxn>
                  <a:cxn ang="0">
                    <a:pos x="441" y="104"/>
                  </a:cxn>
                  <a:cxn ang="0">
                    <a:pos x="440" y="96"/>
                  </a:cxn>
                  <a:cxn ang="0">
                    <a:pos x="436" y="89"/>
                  </a:cxn>
                  <a:cxn ang="0">
                    <a:pos x="426" y="71"/>
                  </a:cxn>
                  <a:cxn ang="0">
                    <a:pos x="415" y="56"/>
                  </a:cxn>
                  <a:cxn ang="0">
                    <a:pos x="400" y="43"/>
                  </a:cxn>
                  <a:cxn ang="0">
                    <a:pos x="384" y="31"/>
                  </a:cxn>
                  <a:cxn ang="0">
                    <a:pos x="367" y="21"/>
                  </a:cxn>
                  <a:cxn ang="0">
                    <a:pos x="349" y="15"/>
                  </a:cxn>
                  <a:cxn ang="0">
                    <a:pos x="332" y="9"/>
                  </a:cxn>
                  <a:cxn ang="0">
                    <a:pos x="312" y="6"/>
                  </a:cxn>
                  <a:cxn ang="0">
                    <a:pos x="293" y="2"/>
                  </a:cxn>
                  <a:cxn ang="0">
                    <a:pos x="275" y="1"/>
                  </a:cxn>
                  <a:cxn ang="0">
                    <a:pos x="256" y="0"/>
                  </a:cxn>
                  <a:cxn ang="0">
                    <a:pos x="237" y="0"/>
                  </a:cxn>
                  <a:cxn ang="0">
                    <a:pos x="218" y="2"/>
                  </a:cxn>
                  <a:cxn ang="0">
                    <a:pos x="200" y="6"/>
                  </a:cxn>
                  <a:cxn ang="0">
                    <a:pos x="181" y="11"/>
                  </a:cxn>
                  <a:cxn ang="0">
                    <a:pos x="163" y="18"/>
                  </a:cxn>
                  <a:cxn ang="0">
                    <a:pos x="139" y="28"/>
                  </a:cxn>
                  <a:cxn ang="0">
                    <a:pos x="115" y="40"/>
                  </a:cxn>
                  <a:cxn ang="0">
                    <a:pos x="92" y="54"/>
                  </a:cxn>
                  <a:cxn ang="0">
                    <a:pos x="69" y="68"/>
                  </a:cxn>
                  <a:cxn ang="0">
                    <a:pos x="49" y="85"/>
                  </a:cxn>
                  <a:cxn ang="0">
                    <a:pos x="30" y="105"/>
                  </a:cxn>
                  <a:cxn ang="0">
                    <a:pos x="14" y="127"/>
                  </a:cxn>
                  <a:cxn ang="0">
                    <a:pos x="1" y="151"/>
                  </a:cxn>
                  <a:cxn ang="0">
                    <a:pos x="0" y="155"/>
                  </a:cxn>
                  <a:cxn ang="0">
                    <a:pos x="1" y="159"/>
                  </a:cxn>
                  <a:cxn ang="0">
                    <a:pos x="3" y="165"/>
                  </a:cxn>
                  <a:cxn ang="0">
                    <a:pos x="4" y="169"/>
                  </a:cxn>
                  <a:cxn ang="0">
                    <a:pos x="4" y="169"/>
                  </a:cxn>
                  <a:cxn ang="0">
                    <a:pos x="4" y="172"/>
                  </a:cxn>
                  <a:cxn ang="0">
                    <a:pos x="4" y="173"/>
                  </a:cxn>
                  <a:cxn ang="0">
                    <a:pos x="5" y="175"/>
                  </a:cxn>
                  <a:cxn ang="0">
                    <a:pos x="6" y="176"/>
                  </a:cxn>
                  <a:cxn ang="0">
                    <a:pos x="9" y="176"/>
                  </a:cxn>
                  <a:cxn ang="0">
                    <a:pos x="10" y="176"/>
                  </a:cxn>
                  <a:cxn ang="0">
                    <a:pos x="12" y="175"/>
                  </a:cxn>
                  <a:cxn ang="0">
                    <a:pos x="13" y="174"/>
                  </a:cxn>
                  <a:cxn ang="0">
                    <a:pos x="13" y="174"/>
                  </a:cxn>
                </a:cxnLst>
                <a:rect l="0" t="0" r="r" b="b"/>
                <a:pathLst>
                  <a:path w="441" h="176">
                    <a:moveTo>
                      <a:pt x="13" y="174"/>
                    </a:moveTo>
                    <a:lnTo>
                      <a:pt x="32" y="156"/>
                    </a:lnTo>
                    <a:lnTo>
                      <a:pt x="53" y="139"/>
                    </a:lnTo>
                    <a:lnTo>
                      <a:pt x="76" y="123"/>
                    </a:lnTo>
                    <a:lnTo>
                      <a:pt x="99" y="108"/>
                    </a:lnTo>
                    <a:lnTo>
                      <a:pt x="124" y="95"/>
                    </a:lnTo>
                    <a:lnTo>
                      <a:pt x="150" y="84"/>
                    </a:lnTo>
                    <a:lnTo>
                      <a:pt x="176" y="74"/>
                    </a:lnTo>
                    <a:lnTo>
                      <a:pt x="201" y="67"/>
                    </a:lnTo>
                    <a:lnTo>
                      <a:pt x="228" y="63"/>
                    </a:lnTo>
                    <a:lnTo>
                      <a:pt x="254" y="61"/>
                    </a:lnTo>
                    <a:lnTo>
                      <a:pt x="281" y="61"/>
                    </a:lnTo>
                    <a:lnTo>
                      <a:pt x="307" y="65"/>
                    </a:lnTo>
                    <a:lnTo>
                      <a:pt x="332" y="72"/>
                    </a:lnTo>
                    <a:lnTo>
                      <a:pt x="356" y="83"/>
                    </a:lnTo>
                    <a:lnTo>
                      <a:pt x="380" y="98"/>
                    </a:lnTo>
                    <a:lnTo>
                      <a:pt x="402" y="117"/>
                    </a:lnTo>
                    <a:lnTo>
                      <a:pt x="409" y="122"/>
                    </a:lnTo>
                    <a:lnTo>
                      <a:pt x="417" y="124"/>
                    </a:lnTo>
                    <a:lnTo>
                      <a:pt x="425" y="123"/>
                    </a:lnTo>
                    <a:lnTo>
                      <a:pt x="432" y="120"/>
                    </a:lnTo>
                    <a:lnTo>
                      <a:pt x="438" y="113"/>
                    </a:lnTo>
                    <a:lnTo>
                      <a:pt x="441" y="104"/>
                    </a:lnTo>
                    <a:lnTo>
                      <a:pt x="440" y="96"/>
                    </a:lnTo>
                    <a:lnTo>
                      <a:pt x="436" y="89"/>
                    </a:lnTo>
                    <a:lnTo>
                      <a:pt x="426" y="71"/>
                    </a:lnTo>
                    <a:lnTo>
                      <a:pt x="415" y="56"/>
                    </a:lnTo>
                    <a:lnTo>
                      <a:pt x="400" y="43"/>
                    </a:lnTo>
                    <a:lnTo>
                      <a:pt x="384" y="31"/>
                    </a:lnTo>
                    <a:lnTo>
                      <a:pt x="367" y="21"/>
                    </a:lnTo>
                    <a:lnTo>
                      <a:pt x="349" y="15"/>
                    </a:lnTo>
                    <a:lnTo>
                      <a:pt x="332" y="9"/>
                    </a:lnTo>
                    <a:lnTo>
                      <a:pt x="312" y="6"/>
                    </a:lnTo>
                    <a:lnTo>
                      <a:pt x="293" y="2"/>
                    </a:lnTo>
                    <a:lnTo>
                      <a:pt x="275" y="1"/>
                    </a:lnTo>
                    <a:lnTo>
                      <a:pt x="256" y="0"/>
                    </a:lnTo>
                    <a:lnTo>
                      <a:pt x="237" y="0"/>
                    </a:lnTo>
                    <a:lnTo>
                      <a:pt x="218" y="2"/>
                    </a:lnTo>
                    <a:lnTo>
                      <a:pt x="200" y="6"/>
                    </a:lnTo>
                    <a:lnTo>
                      <a:pt x="181" y="11"/>
                    </a:lnTo>
                    <a:lnTo>
                      <a:pt x="163" y="18"/>
                    </a:lnTo>
                    <a:lnTo>
                      <a:pt x="139" y="28"/>
                    </a:lnTo>
                    <a:lnTo>
                      <a:pt x="115" y="40"/>
                    </a:lnTo>
                    <a:lnTo>
                      <a:pt x="92" y="54"/>
                    </a:lnTo>
                    <a:lnTo>
                      <a:pt x="69" y="68"/>
                    </a:lnTo>
                    <a:lnTo>
                      <a:pt x="49" y="85"/>
                    </a:lnTo>
                    <a:lnTo>
                      <a:pt x="30" y="105"/>
                    </a:lnTo>
                    <a:lnTo>
                      <a:pt x="14" y="127"/>
                    </a:lnTo>
                    <a:lnTo>
                      <a:pt x="1" y="151"/>
                    </a:lnTo>
                    <a:lnTo>
                      <a:pt x="0" y="155"/>
                    </a:lnTo>
                    <a:lnTo>
                      <a:pt x="1" y="159"/>
                    </a:lnTo>
                    <a:lnTo>
                      <a:pt x="3" y="165"/>
                    </a:lnTo>
                    <a:lnTo>
                      <a:pt x="4" y="169"/>
                    </a:lnTo>
                    <a:lnTo>
                      <a:pt x="4" y="169"/>
                    </a:lnTo>
                    <a:lnTo>
                      <a:pt x="4" y="172"/>
                    </a:lnTo>
                    <a:lnTo>
                      <a:pt x="4" y="173"/>
                    </a:lnTo>
                    <a:lnTo>
                      <a:pt x="5" y="175"/>
                    </a:lnTo>
                    <a:lnTo>
                      <a:pt x="6" y="176"/>
                    </a:lnTo>
                    <a:lnTo>
                      <a:pt x="9" y="176"/>
                    </a:lnTo>
                    <a:lnTo>
                      <a:pt x="10" y="176"/>
                    </a:lnTo>
                    <a:lnTo>
                      <a:pt x="12" y="175"/>
                    </a:lnTo>
                    <a:lnTo>
                      <a:pt x="13" y="174"/>
                    </a:lnTo>
                    <a:lnTo>
                      <a:pt x="13" y="174"/>
                    </a:lnTo>
                    <a:close/>
                  </a:path>
                </a:pathLst>
              </a:custGeom>
              <a:solidFill>
                <a:srgbClr val="000000"/>
              </a:solidFill>
              <a:ln w="9525">
                <a:solidFill>
                  <a:schemeClr val="tx2"/>
                </a:solidFill>
                <a:round/>
                <a:headEnd/>
                <a:tailEnd/>
              </a:ln>
            </p:spPr>
            <p:txBody>
              <a:bodyPr/>
              <a:lstStyle/>
              <a:p>
                <a:endParaRPr lang="zh-CN" altLang="en-US">
                  <a:latin typeface="微软雅黑" pitchFamily="34" charset="-122"/>
                  <a:ea typeface="微软雅黑" pitchFamily="34" charset="-122"/>
                </a:endParaRPr>
              </a:p>
            </p:txBody>
          </p:sp>
          <p:sp>
            <p:nvSpPr>
              <p:cNvPr id="26638" name="Freeform 14"/>
              <p:cNvSpPr>
                <a:spLocks/>
              </p:cNvSpPr>
              <p:nvPr/>
            </p:nvSpPr>
            <p:spPr bwMode="auto">
              <a:xfrm>
                <a:off x="2163" y="1856"/>
                <a:ext cx="669" cy="61"/>
              </a:xfrm>
              <a:custGeom>
                <a:avLst/>
                <a:gdLst/>
                <a:ahLst/>
                <a:cxnLst>
                  <a:cxn ang="0">
                    <a:pos x="56" y="225"/>
                  </a:cxn>
                  <a:cxn ang="0">
                    <a:pos x="134" y="245"/>
                  </a:cxn>
                  <a:cxn ang="0">
                    <a:pos x="295" y="210"/>
                  </a:cxn>
                  <a:cxn ang="0">
                    <a:pos x="471" y="163"/>
                  </a:cxn>
                  <a:cxn ang="0">
                    <a:pos x="644" y="116"/>
                  </a:cxn>
                  <a:cxn ang="0">
                    <a:pos x="823" y="72"/>
                  </a:cxn>
                  <a:cxn ang="0">
                    <a:pos x="932" y="54"/>
                  </a:cxn>
                  <a:cxn ang="0">
                    <a:pos x="1015" y="67"/>
                  </a:cxn>
                  <a:cxn ang="0">
                    <a:pos x="1077" y="118"/>
                  </a:cxn>
                  <a:cxn ang="0">
                    <a:pos x="1117" y="186"/>
                  </a:cxn>
                  <a:cxn ang="0">
                    <a:pos x="1268" y="232"/>
                  </a:cxn>
                  <a:cxn ang="0">
                    <a:pos x="1468" y="219"/>
                  </a:cxn>
                  <a:cxn ang="0">
                    <a:pos x="1651" y="173"/>
                  </a:cxn>
                  <a:cxn ang="0">
                    <a:pos x="1773" y="134"/>
                  </a:cxn>
                  <a:cxn ang="0">
                    <a:pos x="1839" y="131"/>
                  </a:cxn>
                  <a:cxn ang="0">
                    <a:pos x="1876" y="168"/>
                  </a:cxn>
                  <a:cxn ang="0">
                    <a:pos x="1942" y="197"/>
                  </a:cxn>
                  <a:cxn ang="0">
                    <a:pos x="2038" y="214"/>
                  </a:cxn>
                  <a:cxn ang="0">
                    <a:pos x="2152" y="220"/>
                  </a:cxn>
                  <a:cxn ang="0">
                    <a:pos x="2276" y="219"/>
                  </a:cxn>
                  <a:cxn ang="0">
                    <a:pos x="2394" y="212"/>
                  </a:cxn>
                  <a:cxn ang="0">
                    <a:pos x="2501" y="204"/>
                  </a:cxn>
                  <a:cxn ang="0">
                    <a:pos x="2584" y="195"/>
                  </a:cxn>
                  <a:cxn ang="0">
                    <a:pos x="2632" y="188"/>
                  </a:cxn>
                  <a:cxn ang="0">
                    <a:pos x="2660" y="179"/>
                  </a:cxn>
                  <a:cxn ang="0">
                    <a:pos x="2675" y="154"/>
                  </a:cxn>
                  <a:cxn ang="0">
                    <a:pos x="2667" y="125"/>
                  </a:cxn>
                  <a:cxn ang="0">
                    <a:pos x="2641" y="110"/>
                  </a:cxn>
                  <a:cxn ang="0">
                    <a:pos x="2486" y="109"/>
                  </a:cxn>
                  <a:cxn ang="0">
                    <a:pos x="2268" y="121"/>
                  </a:cxn>
                  <a:cxn ang="0">
                    <a:pos x="2071" y="130"/>
                  </a:cxn>
                  <a:cxn ang="0">
                    <a:pos x="1956" y="114"/>
                  </a:cxn>
                  <a:cxn ang="0">
                    <a:pos x="1896" y="53"/>
                  </a:cxn>
                  <a:cxn ang="0">
                    <a:pos x="1797" y="37"/>
                  </a:cxn>
                  <a:cxn ang="0">
                    <a:pos x="1682" y="61"/>
                  </a:cxn>
                  <a:cxn ang="0">
                    <a:pos x="1570" y="89"/>
                  </a:cxn>
                  <a:cxn ang="0">
                    <a:pos x="1461" y="119"/>
                  </a:cxn>
                  <a:cxn ang="0">
                    <a:pos x="1349" y="149"/>
                  </a:cxn>
                  <a:cxn ang="0">
                    <a:pos x="1265" y="160"/>
                  </a:cxn>
                  <a:cxn ang="0">
                    <a:pos x="1203" y="141"/>
                  </a:cxn>
                  <a:cxn ang="0">
                    <a:pos x="1152" y="102"/>
                  </a:cxn>
                  <a:cxn ang="0">
                    <a:pos x="1102" y="54"/>
                  </a:cxn>
                  <a:cxn ang="0">
                    <a:pos x="1053" y="16"/>
                  </a:cxn>
                  <a:cxn ang="0">
                    <a:pos x="996" y="1"/>
                  </a:cxn>
                  <a:cxn ang="0">
                    <a:pos x="934" y="2"/>
                  </a:cxn>
                  <a:cxn ang="0">
                    <a:pos x="871" y="12"/>
                  </a:cxn>
                  <a:cxn ang="0">
                    <a:pos x="722" y="53"/>
                  </a:cxn>
                  <a:cxn ang="0">
                    <a:pos x="549" y="107"/>
                  </a:cxn>
                  <a:cxn ang="0">
                    <a:pos x="377" y="162"/>
                  </a:cxn>
                  <a:cxn ang="0">
                    <a:pos x="199" y="212"/>
                  </a:cxn>
                  <a:cxn ang="0">
                    <a:pos x="96" y="224"/>
                  </a:cxn>
                  <a:cxn ang="0">
                    <a:pos x="24" y="200"/>
                  </a:cxn>
                  <a:cxn ang="0">
                    <a:pos x="3" y="191"/>
                  </a:cxn>
                  <a:cxn ang="0">
                    <a:pos x="1" y="197"/>
                  </a:cxn>
                </a:cxnLst>
                <a:rect l="0" t="0" r="r" b="b"/>
                <a:pathLst>
                  <a:path w="2676" h="245">
                    <a:moveTo>
                      <a:pt x="3" y="200"/>
                    </a:moveTo>
                    <a:lnTo>
                      <a:pt x="21" y="209"/>
                    </a:lnTo>
                    <a:lnTo>
                      <a:pt x="38" y="216"/>
                    </a:lnTo>
                    <a:lnTo>
                      <a:pt x="56" y="225"/>
                    </a:lnTo>
                    <a:lnTo>
                      <a:pt x="74" y="233"/>
                    </a:lnTo>
                    <a:lnTo>
                      <a:pt x="93" y="240"/>
                    </a:lnTo>
                    <a:lnTo>
                      <a:pt x="113" y="243"/>
                    </a:lnTo>
                    <a:lnTo>
                      <a:pt x="134" y="245"/>
                    </a:lnTo>
                    <a:lnTo>
                      <a:pt x="158" y="241"/>
                    </a:lnTo>
                    <a:lnTo>
                      <a:pt x="204" y="231"/>
                    </a:lnTo>
                    <a:lnTo>
                      <a:pt x="250" y="221"/>
                    </a:lnTo>
                    <a:lnTo>
                      <a:pt x="295" y="210"/>
                    </a:lnTo>
                    <a:lnTo>
                      <a:pt x="340" y="199"/>
                    </a:lnTo>
                    <a:lnTo>
                      <a:pt x="383" y="187"/>
                    </a:lnTo>
                    <a:lnTo>
                      <a:pt x="427" y="175"/>
                    </a:lnTo>
                    <a:lnTo>
                      <a:pt x="471" y="163"/>
                    </a:lnTo>
                    <a:lnTo>
                      <a:pt x="513" y="151"/>
                    </a:lnTo>
                    <a:lnTo>
                      <a:pt x="557" y="139"/>
                    </a:lnTo>
                    <a:lnTo>
                      <a:pt x="601" y="127"/>
                    </a:lnTo>
                    <a:lnTo>
                      <a:pt x="644" y="116"/>
                    </a:lnTo>
                    <a:lnTo>
                      <a:pt x="688" y="103"/>
                    </a:lnTo>
                    <a:lnTo>
                      <a:pt x="732" y="92"/>
                    </a:lnTo>
                    <a:lnTo>
                      <a:pt x="777" y="82"/>
                    </a:lnTo>
                    <a:lnTo>
                      <a:pt x="823" y="72"/>
                    </a:lnTo>
                    <a:lnTo>
                      <a:pt x="869" y="62"/>
                    </a:lnTo>
                    <a:lnTo>
                      <a:pt x="890" y="57"/>
                    </a:lnTo>
                    <a:lnTo>
                      <a:pt x="911" y="55"/>
                    </a:lnTo>
                    <a:lnTo>
                      <a:pt x="932" y="54"/>
                    </a:lnTo>
                    <a:lnTo>
                      <a:pt x="953" y="55"/>
                    </a:lnTo>
                    <a:lnTo>
                      <a:pt x="973" y="57"/>
                    </a:lnTo>
                    <a:lnTo>
                      <a:pt x="995" y="61"/>
                    </a:lnTo>
                    <a:lnTo>
                      <a:pt x="1015" y="67"/>
                    </a:lnTo>
                    <a:lnTo>
                      <a:pt x="1035" y="75"/>
                    </a:lnTo>
                    <a:lnTo>
                      <a:pt x="1052" y="86"/>
                    </a:lnTo>
                    <a:lnTo>
                      <a:pt x="1065" y="101"/>
                    </a:lnTo>
                    <a:lnTo>
                      <a:pt x="1077" y="118"/>
                    </a:lnTo>
                    <a:lnTo>
                      <a:pt x="1085" y="136"/>
                    </a:lnTo>
                    <a:lnTo>
                      <a:pt x="1094" y="155"/>
                    </a:lnTo>
                    <a:lnTo>
                      <a:pt x="1105" y="172"/>
                    </a:lnTo>
                    <a:lnTo>
                      <a:pt x="1117" y="186"/>
                    </a:lnTo>
                    <a:lnTo>
                      <a:pt x="1134" y="197"/>
                    </a:lnTo>
                    <a:lnTo>
                      <a:pt x="1176" y="214"/>
                    </a:lnTo>
                    <a:lnTo>
                      <a:pt x="1221" y="225"/>
                    </a:lnTo>
                    <a:lnTo>
                      <a:pt x="1268" y="232"/>
                    </a:lnTo>
                    <a:lnTo>
                      <a:pt x="1318" y="234"/>
                    </a:lnTo>
                    <a:lnTo>
                      <a:pt x="1368" y="232"/>
                    </a:lnTo>
                    <a:lnTo>
                      <a:pt x="1419" y="227"/>
                    </a:lnTo>
                    <a:lnTo>
                      <a:pt x="1468" y="219"/>
                    </a:lnTo>
                    <a:lnTo>
                      <a:pt x="1517" y="209"/>
                    </a:lnTo>
                    <a:lnTo>
                      <a:pt x="1564" y="197"/>
                    </a:lnTo>
                    <a:lnTo>
                      <a:pt x="1609" y="185"/>
                    </a:lnTo>
                    <a:lnTo>
                      <a:pt x="1651" y="173"/>
                    </a:lnTo>
                    <a:lnTo>
                      <a:pt x="1689" y="160"/>
                    </a:lnTo>
                    <a:lnTo>
                      <a:pt x="1723" y="149"/>
                    </a:lnTo>
                    <a:lnTo>
                      <a:pt x="1751" y="140"/>
                    </a:lnTo>
                    <a:lnTo>
                      <a:pt x="1773" y="134"/>
                    </a:lnTo>
                    <a:lnTo>
                      <a:pt x="1789" y="129"/>
                    </a:lnTo>
                    <a:lnTo>
                      <a:pt x="1810" y="126"/>
                    </a:lnTo>
                    <a:lnTo>
                      <a:pt x="1827" y="127"/>
                    </a:lnTo>
                    <a:lnTo>
                      <a:pt x="1839" y="131"/>
                    </a:lnTo>
                    <a:lnTo>
                      <a:pt x="1849" y="139"/>
                    </a:lnTo>
                    <a:lnTo>
                      <a:pt x="1857" y="148"/>
                    </a:lnTo>
                    <a:lnTo>
                      <a:pt x="1866" y="158"/>
                    </a:lnTo>
                    <a:lnTo>
                      <a:pt x="1876" y="168"/>
                    </a:lnTo>
                    <a:lnTo>
                      <a:pt x="1889" y="178"/>
                    </a:lnTo>
                    <a:lnTo>
                      <a:pt x="1904" y="186"/>
                    </a:lnTo>
                    <a:lnTo>
                      <a:pt x="1922" y="192"/>
                    </a:lnTo>
                    <a:lnTo>
                      <a:pt x="1942" y="197"/>
                    </a:lnTo>
                    <a:lnTo>
                      <a:pt x="1964" y="203"/>
                    </a:lnTo>
                    <a:lnTo>
                      <a:pt x="1987" y="208"/>
                    </a:lnTo>
                    <a:lnTo>
                      <a:pt x="2012" y="211"/>
                    </a:lnTo>
                    <a:lnTo>
                      <a:pt x="2038" y="214"/>
                    </a:lnTo>
                    <a:lnTo>
                      <a:pt x="2066" y="216"/>
                    </a:lnTo>
                    <a:lnTo>
                      <a:pt x="2094" y="218"/>
                    </a:lnTo>
                    <a:lnTo>
                      <a:pt x="2123" y="219"/>
                    </a:lnTo>
                    <a:lnTo>
                      <a:pt x="2152" y="220"/>
                    </a:lnTo>
                    <a:lnTo>
                      <a:pt x="2182" y="220"/>
                    </a:lnTo>
                    <a:lnTo>
                      <a:pt x="2214" y="220"/>
                    </a:lnTo>
                    <a:lnTo>
                      <a:pt x="2244" y="220"/>
                    </a:lnTo>
                    <a:lnTo>
                      <a:pt x="2276" y="219"/>
                    </a:lnTo>
                    <a:lnTo>
                      <a:pt x="2306" y="218"/>
                    </a:lnTo>
                    <a:lnTo>
                      <a:pt x="2336" y="215"/>
                    </a:lnTo>
                    <a:lnTo>
                      <a:pt x="2365" y="214"/>
                    </a:lnTo>
                    <a:lnTo>
                      <a:pt x="2394" y="212"/>
                    </a:lnTo>
                    <a:lnTo>
                      <a:pt x="2424" y="210"/>
                    </a:lnTo>
                    <a:lnTo>
                      <a:pt x="2451" y="209"/>
                    </a:lnTo>
                    <a:lnTo>
                      <a:pt x="2476" y="206"/>
                    </a:lnTo>
                    <a:lnTo>
                      <a:pt x="2501" y="204"/>
                    </a:lnTo>
                    <a:lnTo>
                      <a:pt x="2525" y="202"/>
                    </a:lnTo>
                    <a:lnTo>
                      <a:pt x="2546" y="200"/>
                    </a:lnTo>
                    <a:lnTo>
                      <a:pt x="2566" y="197"/>
                    </a:lnTo>
                    <a:lnTo>
                      <a:pt x="2584" y="195"/>
                    </a:lnTo>
                    <a:lnTo>
                      <a:pt x="2600" y="193"/>
                    </a:lnTo>
                    <a:lnTo>
                      <a:pt x="2613" y="191"/>
                    </a:lnTo>
                    <a:lnTo>
                      <a:pt x="2624" y="190"/>
                    </a:lnTo>
                    <a:lnTo>
                      <a:pt x="2632" y="188"/>
                    </a:lnTo>
                    <a:lnTo>
                      <a:pt x="2638" y="187"/>
                    </a:lnTo>
                    <a:lnTo>
                      <a:pt x="2646" y="186"/>
                    </a:lnTo>
                    <a:lnTo>
                      <a:pt x="2654" y="184"/>
                    </a:lnTo>
                    <a:lnTo>
                      <a:pt x="2660" y="179"/>
                    </a:lnTo>
                    <a:lnTo>
                      <a:pt x="2666" y="175"/>
                    </a:lnTo>
                    <a:lnTo>
                      <a:pt x="2670" y="168"/>
                    </a:lnTo>
                    <a:lnTo>
                      <a:pt x="2674" y="162"/>
                    </a:lnTo>
                    <a:lnTo>
                      <a:pt x="2675" y="154"/>
                    </a:lnTo>
                    <a:lnTo>
                      <a:pt x="2676" y="146"/>
                    </a:lnTo>
                    <a:lnTo>
                      <a:pt x="2675" y="138"/>
                    </a:lnTo>
                    <a:lnTo>
                      <a:pt x="2672" y="131"/>
                    </a:lnTo>
                    <a:lnTo>
                      <a:pt x="2667" y="125"/>
                    </a:lnTo>
                    <a:lnTo>
                      <a:pt x="2661" y="119"/>
                    </a:lnTo>
                    <a:lnTo>
                      <a:pt x="2656" y="114"/>
                    </a:lnTo>
                    <a:lnTo>
                      <a:pt x="2649" y="111"/>
                    </a:lnTo>
                    <a:lnTo>
                      <a:pt x="2641" y="110"/>
                    </a:lnTo>
                    <a:lnTo>
                      <a:pt x="2633" y="110"/>
                    </a:lnTo>
                    <a:lnTo>
                      <a:pt x="2589" y="108"/>
                    </a:lnTo>
                    <a:lnTo>
                      <a:pt x="2539" y="108"/>
                    </a:lnTo>
                    <a:lnTo>
                      <a:pt x="2486" y="109"/>
                    </a:lnTo>
                    <a:lnTo>
                      <a:pt x="2433" y="111"/>
                    </a:lnTo>
                    <a:lnTo>
                      <a:pt x="2378" y="114"/>
                    </a:lnTo>
                    <a:lnTo>
                      <a:pt x="2323" y="118"/>
                    </a:lnTo>
                    <a:lnTo>
                      <a:pt x="2268" y="121"/>
                    </a:lnTo>
                    <a:lnTo>
                      <a:pt x="2214" y="125"/>
                    </a:lnTo>
                    <a:lnTo>
                      <a:pt x="2162" y="128"/>
                    </a:lnTo>
                    <a:lnTo>
                      <a:pt x="2115" y="130"/>
                    </a:lnTo>
                    <a:lnTo>
                      <a:pt x="2071" y="130"/>
                    </a:lnTo>
                    <a:lnTo>
                      <a:pt x="2033" y="130"/>
                    </a:lnTo>
                    <a:lnTo>
                      <a:pt x="2000" y="127"/>
                    </a:lnTo>
                    <a:lnTo>
                      <a:pt x="1974" y="122"/>
                    </a:lnTo>
                    <a:lnTo>
                      <a:pt x="1956" y="114"/>
                    </a:lnTo>
                    <a:lnTo>
                      <a:pt x="1946" y="104"/>
                    </a:lnTo>
                    <a:lnTo>
                      <a:pt x="1933" y="83"/>
                    </a:lnTo>
                    <a:lnTo>
                      <a:pt x="1917" y="65"/>
                    </a:lnTo>
                    <a:lnTo>
                      <a:pt x="1896" y="53"/>
                    </a:lnTo>
                    <a:lnTo>
                      <a:pt x="1874" y="44"/>
                    </a:lnTo>
                    <a:lnTo>
                      <a:pt x="1849" y="38"/>
                    </a:lnTo>
                    <a:lnTo>
                      <a:pt x="1824" y="36"/>
                    </a:lnTo>
                    <a:lnTo>
                      <a:pt x="1797" y="37"/>
                    </a:lnTo>
                    <a:lnTo>
                      <a:pt x="1769" y="42"/>
                    </a:lnTo>
                    <a:lnTo>
                      <a:pt x="1739" y="47"/>
                    </a:lnTo>
                    <a:lnTo>
                      <a:pt x="1710" y="54"/>
                    </a:lnTo>
                    <a:lnTo>
                      <a:pt x="1682" y="61"/>
                    </a:lnTo>
                    <a:lnTo>
                      <a:pt x="1653" y="67"/>
                    </a:lnTo>
                    <a:lnTo>
                      <a:pt x="1626" y="74"/>
                    </a:lnTo>
                    <a:lnTo>
                      <a:pt x="1598" y="82"/>
                    </a:lnTo>
                    <a:lnTo>
                      <a:pt x="1570" y="89"/>
                    </a:lnTo>
                    <a:lnTo>
                      <a:pt x="1543" y="97"/>
                    </a:lnTo>
                    <a:lnTo>
                      <a:pt x="1515" y="104"/>
                    </a:lnTo>
                    <a:lnTo>
                      <a:pt x="1488" y="112"/>
                    </a:lnTo>
                    <a:lnTo>
                      <a:pt x="1461" y="119"/>
                    </a:lnTo>
                    <a:lnTo>
                      <a:pt x="1433" y="127"/>
                    </a:lnTo>
                    <a:lnTo>
                      <a:pt x="1405" y="135"/>
                    </a:lnTo>
                    <a:lnTo>
                      <a:pt x="1377" y="141"/>
                    </a:lnTo>
                    <a:lnTo>
                      <a:pt x="1349" y="149"/>
                    </a:lnTo>
                    <a:lnTo>
                      <a:pt x="1320" y="156"/>
                    </a:lnTo>
                    <a:lnTo>
                      <a:pt x="1301" y="159"/>
                    </a:lnTo>
                    <a:lnTo>
                      <a:pt x="1282" y="162"/>
                    </a:lnTo>
                    <a:lnTo>
                      <a:pt x="1265" y="160"/>
                    </a:lnTo>
                    <a:lnTo>
                      <a:pt x="1248" y="158"/>
                    </a:lnTo>
                    <a:lnTo>
                      <a:pt x="1232" y="154"/>
                    </a:lnTo>
                    <a:lnTo>
                      <a:pt x="1218" y="148"/>
                    </a:lnTo>
                    <a:lnTo>
                      <a:pt x="1203" y="141"/>
                    </a:lnTo>
                    <a:lnTo>
                      <a:pt x="1190" y="134"/>
                    </a:lnTo>
                    <a:lnTo>
                      <a:pt x="1176" y="123"/>
                    </a:lnTo>
                    <a:lnTo>
                      <a:pt x="1164" y="113"/>
                    </a:lnTo>
                    <a:lnTo>
                      <a:pt x="1152" y="102"/>
                    </a:lnTo>
                    <a:lnTo>
                      <a:pt x="1139" y="91"/>
                    </a:lnTo>
                    <a:lnTo>
                      <a:pt x="1127" y="79"/>
                    </a:lnTo>
                    <a:lnTo>
                      <a:pt x="1115" y="66"/>
                    </a:lnTo>
                    <a:lnTo>
                      <a:pt x="1102" y="54"/>
                    </a:lnTo>
                    <a:lnTo>
                      <a:pt x="1090" y="42"/>
                    </a:lnTo>
                    <a:lnTo>
                      <a:pt x="1079" y="31"/>
                    </a:lnTo>
                    <a:lnTo>
                      <a:pt x="1066" y="24"/>
                    </a:lnTo>
                    <a:lnTo>
                      <a:pt x="1053" y="16"/>
                    </a:lnTo>
                    <a:lnTo>
                      <a:pt x="1039" y="10"/>
                    </a:lnTo>
                    <a:lnTo>
                      <a:pt x="1026" y="7"/>
                    </a:lnTo>
                    <a:lnTo>
                      <a:pt x="1011" y="3"/>
                    </a:lnTo>
                    <a:lnTo>
                      <a:pt x="996" y="1"/>
                    </a:lnTo>
                    <a:lnTo>
                      <a:pt x="981" y="0"/>
                    </a:lnTo>
                    <a:lnTo>
                      <a:pt x="965" y="0"/>
                    </a:lnTo>
                    <a:lnTo>
                      <a:pt x="950" y="0"/>
                    </a:lnTo>
                    <a:lnTo>
                      <a:pt x="934" y="2"/>
                    </a:lnTo>
                    <a:lnTo>
                      <a:pt x="918" y="3"/>
                    </a:lnTo>
                    <a:lnTo>
                      <a:pt x="903" y="6"/>
                    </a:lnTo>
                    <a:lnTo>
                      <a:pt x="887" y="9"/>
                    </a:lnTo>
                    <a:lnTo>
                      <a:pt x="871" y="12"/>
                    </a:lnTo>
                    <a:lnTo>
                      <a:pt x="857" y="16"/>
                    </a:lnTo>
                    <a:lnTo>
                      <a:pt x="812" y="27"/>
                    </a:lnTo>
                    <a:lnTo>
                      <a:pt x="767" y="39"/>
                    </a:lnTo>
                    <a:lnTo>
                      <a:pt x="722" y="53"/>
                    </a:lnTo>
                    <a:lnTo>
                      <a:pt x="678" y="65"/>
                    </a:lnTo>
                    <a:lnTo>
                      <a:pt x="636" y="79"/>
                    </a:lnTo>
                    <a:lnTo>
                      <a:pt x="592" y="93"/>
                    </a:lnTo>
                    <a:lnTo>
                      <a:pt x="549" y="107"/>
                    </a:lnTo>
                    <a:lnTo>
                      <a:pt x="506" y="120"/>
                    </a:lnTo>
                    <a:lnTo>
                      <a:pt x="463" y="135"/>
                    </a:lnTo>
                    <a:lnTo>
                      <a:pt x="419" y="148"/>
                    </a:lnTo>
                    <a:lnTo>
                      <a:pt x="377" y="162"/>
                    </a:lnTo>
                    <a:lnTo>
                      <a:pt x="333" y="175"/>
                    </a:lnTo>
                    <a:lnTo>
                      <a:pt x="289" y="187"/>
                    </a:lnTo>
                    <a:lnTo>
                      <a:pt x="244" y="200"/>
                    </a:lnTo>
                    <a:lnTo>
                      <a:pt x="199" y="212"/>
                    </a:lnTo>
                    <a:lnTo>
                      <a:pt x="153" y="223"/>
                    </a:lnTo>
                    <a:lnTo>
                      <a:pt x="133" y="227"/>
                    </a:lnTo>
                    <a:lnTo>
                      <a:pt x="114" y="227"/>
                    </a:lnTo>
                    <a:lnTo>
                      <a:pt x="96" y="224"/>
                    </a:lnTo>
                    <a:lnTo>
                      <a:pt x="77" y="220"/>
                    </a:lnTo>
                    <a:lnTo>
                      <a:pt x="59" y="214"/>
                    </a:lnTo>
                    <a:lnTo>
                      <a:pt x="41" y="208"/>
                    </a:lnTo>
                    <a:lnTo>
                      <a:pt x="24" y="200"/>
                    </a:lnTo>
                    <a:lnTo>
                      <a:pt x="6" y="192"/>
                    </a:lnTo>
                    <a:lnTo>
                      <a:pt x="6" y="192"/>
                    </a:lnTo>
                    <a:lnTo>
                      <a:pt x="4" y="191"/>
                    </a:lnTo>
                    <a:lnTo>
                      <a:pt x="3" y="191"/>
                    </a:lnTo>
                    <a:lnTo>
                      <a:pt x="2" y="193"/>
                    </a:lnTo>
                    <a:lnTo>
                      <a:pt x="1" y="194"/>
                    </a:lnTo>
                    <a:lnTo>
                      <a:pt x="0" y="195"/>
                    </a:lnTo>
                    <a:lnTo>
                      <a:pt x="1" y="197"/>
                    </a:lnTo>
                    <a:lnTo>
                      <a:pt x="2" y="199"/>
                    </a:lnTo>
                    <a:lnTo>
                      <a:pt x="3" y="200"/>
                    </a:lnTo>
                    <a:lnTo>
                      <a:pt x="3" y="200"/>
                    </a:lnTo>
                    <a:close/>
                  </a:path>
                </a:pathLst>
              </a:custGeom>
              <a:solidFill>
                <a:srgbClr val="000000"/>
              </a:solidFill>
              <a:ln w="9525">
                <a:solidFill>
                  <a:schemeClr val="tx2"/>
                </a:solidFill>
                <a:round/>
                <a:headEnd/>
                <a:tailEnd/>
              </a:ln>
            </p:spPr>
            <p:txBody>
              <a:bodyPr/>
              <a:lstStyle/>
              <a:p>
                <a:endParaRPr lang="zh-CN" altLang="en-US">
                  <a:latin typeface="微软雅黑" pitchFamily="34" charset="-122"/>
                  <a:ea typeface="微软雅黑" pitchFamily="34" charset="-122"/>
                </a:endParaRPr>
              </a:p>
            </p:txBody>
          </p:sp>
          <p:sp>
            <p:nvSpPr>
              <p:cNvPr id="26639" name="Freeform 15"/>
              <p:cNvSpPr>
                <a:spLocks/>
              </p:cNvSpPr>
              <p:nvPr/>
            </p:nvSpPr>
            <p:spPr bwMode="auto">
              <a:xfrm>
                <a:off x="2069" y="1945"/>
                <a:ext cx="539" cy="74"/>
              </a:xfrm>
              <a:custGeom>
                <a:avLst/>
                <a:gdLst/>
                <a:ahLst/>
                <a:cxnLst>
                  <a:cxn ang="0">
                    <a:pos x="38" y="191"/>
                  </a:cxn>
                  <a:cxn ang="0">
                    <a:pos x="92" y="204"/>
                  </a:cxn>
                  <a:cxn ang="0">
                    <a:pos x="148" y="209"/>
                  </a:cxn>
                  <a:cxn ang="0">
                    <a:pos x="205" y="209"/>
                  </a:cxn>
                  <a:cxn ang="0">
                    <a:pos x="261" y="207"/>
                  </a:cxn>
                  <a:cxn ang="0">
                    <a:pos x="329" y="201"/>
                  </a:cxn>
                  <a:cxn ang="0">
                    <a:pos x="417" y="192"/>
                  </a:cxn>
                  <a:cxn ang="0">
                    <a:pos x="509" y="181"/>
                  </a:cxn>
                  <a:cxn ang="0">
                    <a:pos x="602" y="167"/>
                  </a:cxn>
                  <a:cxn ang="0">
                    <a:pos x="692" y="152"/>
                  </a:cxn>
                  <a:cxn ang="0">
                    <a:pos x="780" y="137"/>
                  </a:cxn>
                  <a:cxn ang="0">
                    <a:pos x="860" y="121"/>
                  </a:cxn>
                  <a:cxn ang="0">
                    <a:pos x="933" y="107"/>
                  </a:cxn>
                  <a:cxn ang="0">
                    <a:pos x="996" y="95"/>
                  </a:cxn>
                  <a:cxn ang="0">
                    <a:pos x="1048" y="83"/>
                  </a:cxn>
                  <a:cxn ang="0">
                    <a:pos x="1083" y="77"/>
                  </a:cxn>
                  <a:cxn ang="0">
                    <a:pos x="1146" y="62"/>
                  </a:cxn>
                  <a:cxn ang="0">
                    <a:pos x="1206" y="53"/>
                  </a:cxn>
                  <a:cxn ang="0">
                    <a:pos x="1232" y="71"/>
                  </a:cxn>
                  <a:cxn ang="0">
                    <a:pos x="1254" y="136"/>
                  </a:cxn>
                  <a:cxn ang="0">
                    <a:pos x="1321" y="211"/>
                  </a:cxn>
                  <a:cxn ang="0">
                    <a:pos x="1448" y="231"/>
                  </a:cxn>
                  <a:cxn ang="0">
                    <a:pos x="1567" y="221"/>
                  </a:cxn>
                  <a:cxn ang="0">
                    <a:pos x="1680" y="209"/>
                  </a:cxn>
                  <a:cxn ang="0">
                    <a:pos x="1799" y="208"/>
                  </a:cxn>
                  <a:cxn ang="0">
                    <a:pos x="1936" y="231"/>
                  </a:cxn>
                  <a:cxn ang="0">
                    <a:pos x="2103" y="294"/>
                  </a:cxn>
                  <a:cxn ang="0">
                    <a:pos x="2127" y="295"/>
                  </a:cxn>
                  <a:cxn ang="0">
                    <a:pos x="2146" y="281"/>
                  </a:cxn>
                  <a:cxn ang="0">
                    <a:pos x="2155" y="258"/>
                  </a:cxn>
                  <a:cxn ang="0">
                    <a:pos x="2150" y="236"/>
                  </a:cxn>
                  <a:cxn ang="0">
                    <a:pos x="2133" y="220"/>
                  </a:cxn>
                  <a:cxn ang="0">
                    <a:pos x="2041" y="183"/>
                  </a:cxn>
                  <a:cxn ang="0">
                    <a:pos x="1915" y="147"/>
                  </a:cxn>
                  <a:cxn ang="0">
                    <a:pos x="1787" y="126"/>
                  </a:cxn>
                  <a:cxn ang="0">
                    <a:pos x="1653" y="124"/>
                  </a:cxn>
                  <a:cxn ang="0">
                    <a:pos x="1515" y="137"/>
                  </a:cxn>
                  <a:cxn ang="0">
                    <a:pos x="1408" y="158"/>
                  </a:cxn>
                  <a:cxn ang="0">
                    <a:pos x="1378" y="158"/>
                  </a:cxn>
                  <a:cxn ang="0">
                    <a:pos x="1352" y="148"/>
                  </a:cxn>
                  <a:cxn ang="0">
                    <a:pos x="1310" y="99"/>
                  </a:cxn>
                  <a:cxn ang="0">
                    <a:pos x="1270" y="30"/>
                  </a:cxn>
                  <a:cxn ang="0">
                    <a:pos x="1191" y="0"/>
                  </a:cxn>
                  <a:cxn ang="0">
                    <a:pos x="1079" y="14"/>
                  </a:cxn>
                  <a:cxn ang="0">
                    <a:pos x="968" y="33"/>
                  </a:cxn>
                  <a:cxn ang="0">
                    <a:pos x="857" y="59"/>
                  </a:cxn>
                  <a:cxn ang="0">
                    <a:pos x="747" y="86"/>
                  </a:cxn>
                  <a:cxn ang="0">
                    <a:pos x="637" y="113"/>
                  </a:cxn>
                  <a:cxn ang="0">
                    <a:pos x="527" y="138"/>
                  </a:cxn>
                  <a:cxn ang="0">
                    <a:pos x="416" y="161"/>
                  </a:cxn>
                  <a:cxn ang="0">
                    <a:pos x="305" y="175"/>
                  </a:cxn>
                  <a:cxn ang="0">
                    <a:pos x="194" y="182"/>
                  </a:cxn>
                  <a:cxn ang="0">
                    <a:pos x="82" y="179"/>
                  </a:cxn>
                  <a:cxn ang="0">
                    <a:pos x="7" y="169"/>
                  </a:cxn>
                  <a:cxn ang="0">
                    <a:pos x="1" y="170"/>
                  </a:cxn>
                  <a:cxn ang="0">
                    <a:pos x="0" y="174"/>
                  </a:cxn>
                  <a:cxn ang="0">
                    <a:pos x="2" y="178"/>
                  </a:cxn>
                </a:cxnLst>
                <a:rect l="0" t="0" r="r" b="b"/>
                <a:pathLst>
                  <a:path w="2155" h="296">
                    <a:moveTo>
                      <a:pt x="2" y="178"/>
                    </a:moveTo>
                    <a:lnTo>
                      <a:pt x="20" y="185"/>
                    </a:lnTo>
                    <a:lnTo>
                      <a:pt x="38" y="191"/>
                    </a:lnTo>
                    <a:lnTo>
                      <a:pt x="56" y="197"/>
                    </a:lnTo>
                    <a:lnTo>
                      <a:pt x="74" y="201"/>
                    </a:lnTo>
                    <a:lnTo>
                      <a:pt x="92" y="204"/>
                    </a:lnTo>
                    <a:lnTo>
                      <a:pt x="111" y="207"/>
                    </a:lnTo>
                    <a:lnTo>
                      <a:pt x="130" y="208"/>
                    </a:lnTo>
                    <a:lnTo>
                      <a:pt x="148" y="209"/>
                    </a:lnTo>
                    <a:lnTo>
                      <a:pt x="167" y="210"/>
                    </a:lnTo>
                    <a:lnTo>
                      <a:pt x="186" y="210"/>
                    </a:lnTo>
                    <a:lnTo>
                      <a:pt x="205" y="209"/>
                    </a:lnTo>
                    <a:lnTo>
                      <a:pt x="224" y="209"/>
                    </a:lnTo>
                    <a:lnTo>
                      <a:pt x="243" y="208"/>
                    </a:lnTo>
                    <a:lnTo>
                      <a:pt x="261" y="207"/>
                    </a:lnTo>
                    <a:lnTo>
                      <a:pt x="280" y="204"/>
                    </a:lnTo>
                    <a:lnTo>
                      <a:pt x="299" y="203"/>
                    </a:lnTo>
                    <a:lnTo>
                      <a:pt x="329" y="201"/>
                    </a:lnTo>
                    <a:lnTo>
                      <a:pt x="358" y="199"/>
                    </a:lnTo>
                    <a:lnTo>
                      <a:pt x="388" y="195"/>
                    </a:lnTo>
                    <a:lnTo>
                      <a:pt x="417" y="192"/>
                    </a:lnTo>
                    <a:lnTo>
                      <a:pt x="449" y="189"/>
                    </a:lnTo>
                    <a:lnTo>
                      <a:pt x="479" y="185"/>
                    </a:lnTo>
                    <a:lnTo>
                      <a:pt x="509" y="181"/>
                    </a:lnTo>
                    <a:lnTo>
                      <a:pt x="541" y="176"/>
                    </a:lnTo>
                    <a:lnTo>
                      <a:pt x="571" y="172"/>
                    </a:lnTo>
                    <a:lnTo>
                      <a:pt x="602" y="167"/>
                    </a:lnTo>
                    <a:lnTo>
                      <a:pt x="633" y="162"/>
                    </a:lnTo>
                    <a:lnTo>
                      <a:pt x="663" y="157"/>
                    </a:lnTo>
                    <a:lnTo>
                      <a:pt x="692" y="152"/>
                    </a:lnTo>
                    <a:lnTo>
                      <a:pt x="722" y="147"/>
                    </a:lnTo>
                    <a:lnTo>
                      <a:pt x="750" y="142"/>
                    </a:lnTo>
                    <a:lnTo>
                      <a:pt x="780" y="137"/>
                    </a:lnTo>
                    <a:lnTo>
                      <a:pt x="806" y="132"/>
                    </a:lnTo>
                    <a:lnTo>
                      <a:pt x="834" y="126"/>
                    </a:lnTo>
                    <a:lnTo>
                      <a:pt x="860" y="121"/>
                    </a:lnTo>
                    <a:lnTo>
                      <a:pt x="886" y="117"/>
                    </a:lnTo>
                    <a:lnTo>
                      <a:pt x="910" y="111"/>
                    </a:lnTo>
                    <a:lnTo>
                      <a:pt x="933" y="107"/>
                    </a:lnTo>
                    <a:lnTo>
                      <a:pt x="956" y="102"/>
                    </a:lnTo>
                    <a:lnTo>
                      <a:pt x="977" y="98"/>
                    </a:lnTo>
                    <a:lnTo>
                      <a:pt x="996" y="95"/>
                    </a:lnTo>
                    <a:lnTo>
                      <a:pt x="1015" y="90"/>
                    </a:lnTo>
                    <a:lnTo>
                      <a:pt x="1032" y="87"/>
                    </a:lnTo>
                    <a:lnTo>
                      <a:pt x="1048" y="83"/>
                    </a:lnTo>
                    <a:lnTo>
                      <a:pt x="1061" y="81"/>
                    </a:lnTo>
                    <a:lnTo>
                      <a:pt x="1073" y="78"/>
                    </a:lnTo>
                    <a:lnTo>
                      <a:pt x="1083" y="77"/>
                    </a:lnTo>
                    <a:lnTo>
                      <a:pt x="1092" y="74"/>
                    </a:lnTo>
                    <a:lnTo>
                      <a:pt x="1120" y="69"/>
                    </a:lnTo>
                    <a:lnTo>
                      <a:pt x="1146" y="62"/>
                    </a:lnTo>
                    <a:lnTo>
                      <a:pt x="1170" y="58"/>
                    </a:lnTo>
                    <a:lnTo>
                      <a:pt x="1189" y="54"/>
                    </a:lnTo>
                    <a:lnTo>
                      <a:pt x="1206" y="53"/>
                    </a:lnTo>
                    <a:lnTo>
                      <a:pt x="1218" y="55"/>
                    </a:lnTo>
                    <a:lnTo>
                      <a:pt x="1227" y="61"/>
                    </a:lnTo>
                    <a:lnTo>
                      <a:pt x="1232" y="71"/>
                    </a:lnTo>
                    <a:lnTo>
                      <a:pt x="1235" y="87"/>
                    </a:lnTo>
                    <a:lnTo>
                      <a:pt x="1243" y="110"/>
                    </a:lnTo>
                    <a:lnTo>
                      <a:pt x="1254" y="136"/>
                    </a:lnTo>
                    <a:lnTo>
                      <a:pt x="1270" y="163"/>
                    </a:lnTo>
                    <a:lnTo>
                      <a:pt x="1292" y="190"/>
                    </a:lnTo>
                    <a:lnTo>
                      <a:pt x="1321" y="211"/>
                    </a:lnTo>
                    <a:lnTo>
                      <a:pt x="1358" y="227"/>
                    </a:lnTo>
                    <a:lnTo>
                      <a:pt x="1404" y="232"/>
                    </a:lnTo>
                    <a:lnTo>
                      <a:pt x="1448" y="231"/>
                    </a:lnTo>
                    <a:lnTo>
                      <a:pt x="1488" y="229"/>
                    </a:lnTo>
                    <a:lnTo>
                      <a:pt x="1529" y="226"/>
                    </a:lnTo>
                    <a:lnTo>
                      <a:pt x="1567" y="221"/>
                    </a:lnTo>
                    <a:lnTo>
                      <a:pt x="1605" y="217"/>
                    </a:lnTo>
                    <a:lnTo>
                      <a:pt x="1642" y="212"/>
                    </a:lnTo>
                    <a:lnTo>
                      <a:pt x="1680" y="209"/>
                    </a:lnTo>
                    <a:lnTo>
                      <a:pt x="1718" y="206"/>
                    </a:lnTo>
                    <a:lnTo>
                      <a:pt x="1758" y="206"/>
                    </a:lnTo>
                    <a:lnTo>
                      <a:pt x="1799" y="208"/>
                    </a:lnTo>
                    <a:lnTo>
                      <a:pt x="1842" y="212"/>
                    </a:lnTo>
                    <a:lnTo>
                      <a:pt x="1888" y="220"/>
                    </a:lnTo>
                    <a:lnTo>
                      <a:pt x="1936" y="231"/>
                    </a:lnTo>
                    <a:lnTo>
                      <a:pt x="1988" y="247"/>
                    </a:lnTo>
                    <a:lnTo>
                      <a:pt x="2044" y="268"/>
                    </a:lnTo>
                    <a:lnTo>
                      <a:pt x="2103" y="294"/>
                    </a:lnTo>
                    <a:lnTo>
                      <a:pt x="2111" y="296"/>
                    </a:lnTo>
                    <a:lnTo>
                      <a:pt x="2119" y="296"/>
                    </a:lnTo>
                    <a:lnTo>
                      <a:pt x="2127" y="295"/>
                    </a:lnTo>
                    <a:lnTo>
                      <a:pt x="2133" y="292"/>
                    </a:lnTo>
                    <a:lnTo>
                      <a:pt x="2140" y="286"/>
                    </a:lnTo>
                    <a:lnTo>
                      <a:pt x="2146" y="281"/>
                    </a:lnTo>
                    <a:lnTo>
                      <a:pt x="2150" y="274"/>
                    </a:lnTo>
                    <a:lnTo>
                      <a:pt x="2154" y="266"/>
                    </a:lnTo>
                    <a:lnTo>
                      <a:pt x="2155" y="258"/>
                    </a:lnTo>
                    <a:lnTo>
                      <a:pt x="2155" y="250"/>
                    </a:lnTo>
                    <a:lnTo>
                      <a:pt x="2152" y="243"/>
                    </a:lnTo>
                    <a:lnTo>
                      <a:pt x="2150" y="236"/>
                    </a:lnTo>
                    <a:lnTo>
                      <a:pt x="2146" y="229"/>
                    </a:lnTo>
                    <a:lnTo>
                      <a:pt x="2140" y="224"/>
                    </a:lnTo>
                    <a:lnTo>
                      <a:pt x="2133" y="220"/>
                    </a:lnTo>
                    <a:lnTo>
                      <a:pt x="2126" y="217"/>
                    </a:lnTo>
                    <a:lnTo>
                      <a:pt x="2083" y="199"/>
                    </a:lnTo>
                    <a:lnTo>
                      <a:pt x="2041" y="183"/>
                    </a:lnTo>
                    <a:lnTo>
                      <a:pt x="1999" y="170"/>
                    </a:lnTo>
                    <a:lnTo>
                      <a:pt x="1957" y="157"/>
                    </a:lnTo>
                    <a:lnTo>
                      <a:pt x="1915" y="147"/>
                    </a:lnTo>
                    <a:lnTo>
                      <a:pt x="1872" y="138"/>
                    </a:lnTo>
                    <a:lnTo>
                      <a:pt x="1829" y="132"/>
                    </a:lnTo>
                    <a:lnTo>
                      <a:pt x="1787" y="126"/>
                    </a:lnTo>
                    <a:lnTo>
                      <a:pt x="1743" y="124"/>
                    </a:lnTo>
                    <a:lnTo>
                      <a:pt x="1698" y="123"/>
                    </a:lnTo>
                    <a:lnTo>
                      <a:pt x="1653" y="124"/>
                    </a:lnTo>
                    <a:lnTo>
                      <a:pt x="1608" y="126"/>
                    </a:lnTo>
                    <a:lnTo>
                      <a:pt x="1562" y="130"/>
                    </a:lnTo>
                    <a:lnTo>
                      <a:pt x="1515" y="137"/>
                    </a:lnTo>
                    <a:lnTo>
                      <a:pt x="1467" y="146"/>
                    </a:lnTo>
                    <a:lnTo>
                      <a:pt x="1418" y="157"/>
                    </a:lnTo>
                    <a:lnTo>
                      <a:pt x="1408" y="158"/>
                    </a:lnTo>
                    <a:lnTo>
                      <a:pt x="1398" y="160"/>
                    </a:lnTo>
                    <a:lnTo>
                      <a:pt x="1387" y="160"/>
                    </a:lnTo>
                    <a:lnTo>
                      <a:pt x="1378" y="158"/>
                    </a:lnTo>
                    <a:lnTo>
                      <a:pt x="1368" y="156"/>
                    </a:lnTo>
                    <a:lnTo>
                      <a:pt x="1359" y="153"/>
                    </a:lnTo>
                    <a:lnTo>
                      <a:pt x="1352" y="148"/>
                    </a:lnTo>
                    <a:lnTo>
                      <a:pt x="1344" y="143"/>
                    </a:lnTo>
                    <a:lnTo>
                      <a:pt x="1326" y="123"/>
                    </a:lnTo>
                    <a:lnTo>
                      <a:pt x="1310" y="99"/>
                    </a:lnTo>
                    <a:lnTo>
                      <a:pt x="1298" y="74"/>
                    </a:lnTo>
                    <a:lnTo>
                      <a:pt x="1284" y="51"/>
                    </a:lnTo>
                    <a:lnTo>
                      <a:pt x="1270" y="30"/>
                    </a:lnTo>
                    <a:lnTo>
                      <a:pt x="1251" y="13"/>
                    </a:lnTo>
                    <a:lnTo>
                      <a:pt x="1225" y="3"/>
                    </a:lnTo>
                    <a:lnTo>
                      <a:pt x="1191" y="0"/>
                    </a:lnTo>
                    <a:lnTo>
                      <a:pt x="1154" y="4"/>
                    </a:lnTo>
                    <a:lnTo>
                      <a:pt x="1116" y="8"/>
                    </a:lnTo>
                    <a:lnTo>
                      <a:pt x="1079" y="14"/>
                    </a:lnTo>
                    <a:lnTo>
                      <a:pt x="1042" y="19"/>
                    </a:lnTo>
                    <a:lnTo>
                      <a:pt x="1005" y="26"/>
                    </a:lnTo>
                    <a:lnTo>
                      <a:pt x="968" y="33"/>
                    </a:lnTo>
                    <a:lnTo>
                      <a:pt x="931" y="41"/>
                    </a:lnTo>
                    <a:lnTo>
                      <a:pt x="894" y="50"/>
                    </a:lnTo>
                    <a:lnTo>
                      <a:pt x="857" y="59"/>
                    </a:lnTo>
                    <a:lnTo>
                      <a:pt x="821" y="67"/>
                    </a:lnTo>
                    <a:lnTo>
                      <a:pt x="784" y="77"/>
                    </a:lnTo>
                    <a:lnTo>
                      <a:pt x="747" y="86"/>
                    </a:lnTo>
                    <a:lnTo>
                      <a:pt x="710" y="95"/>
                    </a:lnTo>
                    <a:lnTo>
                      <a:pt x="674" y="104"/>
                    </a:lnTo>
                    <a:lnTo>
                      <a:pt x="637" y="113"/>
                    </a:lnTo>
                    <a:lnTo>
                      <a:pt x="600" y="121"/>
                    </a:lnTo>
                    <a:lnTo>
                      <a:pt x="563" y="130"/>
                    </a:lnTo>
                    <a:lnTo>
                      <a:pt x="527" y="138"/>
                    </a:lnTo>
                    <a:lnTo>
                      <a:pt x="490" y="146"/>
                    </a:lnTo>
                    <a:lnTo>
                      <a:pt x="453" y="154"/>
                    </a:lnTo>
                    <a:lnTo>
                      <a:pt x="416" y="161"/>
                    </a:lnTo>
                    <a:lnTo>
                      <a:pt x="379" y="166"/>
                    </a:lnTo>
                    <a:lnTo>
                      <a:pt x="342" y="171"/>
                    </a:lnTo>
                    <a:lnTo>
                      <a:pt x="305" y="175"/>
                    </a:lnTo>
                    <a:lnTo>
                      <a:pt x="268" y="179"/>
                    </a:lnTo>
                    <a:lnTo>
                      <a:pt x="231" y="181"/>
                    </a:lnTo>
                    <a:lnTo>
                      <a:pt x="194" y="182"/>
                    </a:lnTo>
                    <a:lnTo>
                      <a:pt x="157" y="182"/>
                    </a:lnTo>
                    <a:lnTo>
                      <a:pt x="120" y="181"/>
                    </a:lnTo>
                    <a:lnTo>
                      <a:pt x="82" y="179"/>
                    </a:lnTo>
                    <a:lnTo>
                      <a:pt x="45" y="174"/>
                    </a:lnTo>
                    <a:lnTo>
                      <a:pt x="7" y="169"/>
                    </a:lnTo>
                    <a:lnTo>
                      <a:pt x="7" y="169"/>
                    </a:lnTo>
                    <a:lnTo>
                      <a:pt x="4" y="169"/>
                    </a:lnTo>
                    <a:lnTo>
                      <a:pt x="3" y="169"/>
                    </a:lnTo>
                    <a:lnTo>
                      <a:pt x="1" y="170"/>
                    </a:lnTo>
                    <a:lnTo>
                      <a:pt x="0" y="171"/>
                    </a:lnTo>
                    <a:lnTo>
                      <a:pt x="0" y="173"/>
                    </a:lnTo>
                    <a:lnTo>
                      <a:pt x="0" y="174"/>
                    </a:lnTo>
                    <a:lnTo>
                      <a:pt x="1" y="176"/>
                    </a:lnTo>
                    <a:lnTo>
                      <a:pt x="2" y="178"/>
                    </a:lnTo>
                    <a:lnTo>
                      <a:pt x="2" y="178"/>
                    </a:lnTo>
                    <a:close/>
                  </a:path>
                </a:pathLst>
              </a:custGeom>
              <a:solidFill>
                <a:srgbClr val="000000"/>
              </a:solidFill>
              <a:ln w="9525">
                <a:solidFill>
                  <a:schemeClr val="tx2"/>
                </a:solidFill>
                <a:round/>
                <a:headEnd/>
                <a:tailEnd/>
              </a:ln>
            </p:spPr>
            <p:txBody>
              <a:bodyPr/>
              <a:lstStyle/>
              <a:p>
                <a:endParaRPr lang="zh-CN" altLang="en-US">
                  <a:latin typeface="微软雅黑" pitchFamily="34" charset="-122"/>
                  <a:ea typeface="微软雅黑" pitchFamily="34" charset="-122"/>
                </a:endParaRPr>
              </a:p>
            </p:txBody>
          </p:sp>
          <p:sp>
            <p:nvSpPr>
              <p:cNvPr id="26640" name="Freeform 16"/>
              <p:cNvSpPr>
                <a:spLocks/>
              </p:cNvSpPr>
              <p:nvPr/>
            </p:nvSpPr>
            <p:spPr bwMode="auto">
              <a:xfrm>
                <a:off x="1218" y="1927"/>
                <a:ext cx="168" cy="136"/>
              </a:xfrm>
              <a:custGeom>
                <a:avLst/>
                <a:gdLst/>
                <a:ahLst/>
                <a:cxnLst>
                  <a:cxn ang="0">
                    <a:pos x="661" y="254"/>
                  </a:cxn>
                  <a:cxn ang="0">
                    <a:pos x="639" y="206"/>
                  </a:cxn>
                  <a:cxn ang="0">
                    <a:pos x="614" y="161"/>
                  </a:cxn>
                  <a:cxn ang="0">
                    <a:pos x="583" y="121"/>
                  </a:cxn>
                  <a:cxn ang="0">
                    <a:pos x="546" y="85"/>
                  </a:cxn>
                  <a:cxn ang="0">
                    <a:pos x="502" y="53"/>
                  </a:cxn>
                  <a:cxn ang="0">
                    <a:pos x="451" y="29"/>
                  </a:cxn>
                  <a:cxn ang="0">
                    <a:pos x="389" y="11"/>
                  </a:cxn>
                  <a:cxn ang="0">
                    <a:pos x="319" y="1"/>
                  </a:cxn>
                  <a:cxn ang="0">
                    <a:pos x="250" y="2"/>
                  </a:cxn>
                  <a:cxn ang="0">
                    <a:pos x="187" y="16"/>
                  </a:cxn>
                  <a:cxn ang="0">
                    <a:pos x="131" y="42"/>
                  </a:cxn>
                  <a:cxn ang="0">
                    <a:pos x="83" y="77"/>
                  </a:cxn>
                  <a:cxn ang="0">
                    <a:pos x="44" y="121"/>
                  </a:cxn>
                  <a:cxn ang="0">
                    <a:pos x="17" y="171"/>
                  </a:cxn>
                  <a:cxn ang="0">
                    <a:pos x="2" y="227"/>
                  </a:cxn>
                  <a:cxn ang="0">
                    <a:pos x="1" y="286"/>
                  </a:cxn>
                  <a:cxn ang="0">
                    <a:pos x="11" y="342"/>
                  </a:cxn>
                  <a:cxn ang="0">
                    <a:pos x="30" y="391"/>
                  </a:cxn>
                  <a:cxn ang="0">
                    <a:pos x="57" y="434"/>
                  </a:cxn>
                  <a:cxn ang="0">
                    <a:pos x="90" y="471"/>
                  </a:cxn>
                  <a:cxn ang="0">
                    <a:pos x="126" y="500"/>
                  </a:cxn>
                  <a:cxn ang="0">
                    <a:pos x="165" y="522"/>
                  </a:cxn>
                  <a:cxn ang="0">
                    <a:pos x="204" y="537"/>
                  </a:cxn>
                  <a:cxn ang="0">
                    <a:pos x="243" y="543"/>
                  </a:cxn>
                  <a:cxn ang="0">
                    <a:pos x="284" y="541"/>
                  </a:cxn>
                  <a:cxn ang="0">
                    <a:pos x="324" y="531"/>
                  </a:cxn>
                  <a:cxn ang="0">
                    <a:pos x="362" y="515"/>
                  </a:cxn>
                  <a:cxn ang="0">
                    <a:pos x="395" y="494"/>
                  </a:cxn>
                  <a:cxn ang="0">
                    <a:pos x="418" y="469"/>
                  </a:cxn>
                  <a:cxn ang="0">
                    <a:pos x="432" y="441"/>
                  </a:cxn>
                  <a:cxn ang="0">
                    <a:pos x="431" y="411"/>
                  </a:cxn>
                  <a:cxn ang="0">
                    <a:pos x="410" y="372"/>
                  </a:cxn>
                  <a:cxn ang="0">
                    <a:pos x="394" y="348"/>
                  </a:cxn>
                  <a:cxn ang="0">
                    <a:pos x="385" y="351"/>
                  </a:cxn>
                  <a:cxn ang="0">
                    <a:pos x="370" y="369"/>
                  </a:cxn>
                  <a:cxn ang="0">
                    <a:pos x="352" y="385"/>
                  </a:cxn>
                  <a:cxn ang="0">
                    <a:pos x="335" y="394"/>
                  </a:cxn>
                  <a:cxn ang="0">
                    <a:pos x="316" y="402"/>
                  </a:cxn>
                  <a:cxn ang="0">
                    <a:pos x="295" y="407"/>
                  </a:cxn>
                  <a:cxn ang="0">
                    <a:pos x="271" y="408"/>
                  </a:cxn>
                  <a:cxn ang="0">
                    <a:pos x="247" y="404"/>
                  </a:cxn>
                  <a:cxn ang="0">
                    <a:pos x="221" y="398"/>
                  </a:cxn>
                  <a:cxn ang="0">
                    <a:pos x="193" y="384"/>
                  </a:cxn>
                  <a:cxn ang="0">
                    <a:pos x="150" y="356"/>
                  </a:cxn>
                  <a:cxn ang="0">
                    <a:pos x="108" y="303"/>
                  </a:cxn>
                  <a:cxn ang="0">
                    <a:pos x="101" y="240"/>
                  </a:cxn>
                  <a:cxn ang="0">
                    <a:pos x="151" y="168"/>
                  </a:cxn>
                  <a:cxn ang="0">
                    <a:pos x="236" y="113"/>
                  </a:cxn>
                  <a:cxn ang="0">
                    <a:pos x="301" y="94"/>
                  </a:cxn>
                  <a:cxn ang="0">
                    <a:pos x="367" y="92"/>
                  </a:cxn>
                  <a:cxn ang="0">
                    <a:pos x="430" y="103"/>
                  </a:cxn>
                  <a:cxn ang="0">
                    <a:pos x="491" y="129"/>
                  </a:cxn>
                  <a:cxn ang="0">
                    <a:pos x="546" y="164"/>
                  </a:cxn>
                  <a:cxn ang="0">
                    <a:pos x="596" y="209"/>
                  </a:cxn>
                  <a:cxn ang="0">
                    <a:pos x="637" y="261"/>
                  </a:cxn>
                  <a:cxn ang="0">
                    <a:pos x="657" y="291"/>
                  </a:cxn>
                  <a:cxn ang="0">
                    <a:pos x="664" y="293"/>
                  </a:cxn>
                  <a:cxn ang="0">
                    <a:pos x="670" y="289"/>
                  </a:cxn>
                  <a:cxn ang="0">
                    <a:pos x="672" y="282"/>
                  </a:cxn>
                  <a:cxn ang="0">
                    <a:pos x="671" y="279"/>
                  </a:cxn>
                </a:cxnLst>
                <a:rect l="0" t="0" r="r" b="b"/>
                <a:pathLst>
                  <a:path w="672" h="543">
                    <a:moveTo>
                      <a:pt x="671" y="279"/>
                    </a:moveTo>
                    <a:lnTo>
                      <a:pt x="661" y="254"/>
                    </a:lnTo>
                    <a:lnTo>
                      <a:pt x="651" y="229"/>
                    </a:lnTo>
                    <a:lnTo>
                      <a:pt x="639" y="206"/>
                    </a:lnTo>
                    <a:lnTo>
                      <a:pt x="627" y="182"/>
                    </a:lnTo>
                    <a:lnTo>
                      <a:pt x="614" y="161"/>
                    </a:lnTo>
                    <a:lnTo>
                      <a:pt x="599" y="140"/>
                    </a:lnTo>
                    <a:lnTo>
                      <a:pt x="583" y="121"/>
                    </a:lnTo>
                    <a:lnTo>
                      <a:pt x="565" y="102"/>
                    </a:lnTo>
                    <a:lnTo>
                      <a:pt x="546" y="85"/>
                    </a:lnTo>
                    <a:lnTo>
                      <a:pt x="526" y="68"/>
                    </a:lnTo>
                    <a:lnTo>
                      <a:pt x="502" y="53"/>
                    </a:lnTo>
                    <a:lnTo>
                      <a:pt x="478" y="41"/>
                    </a:lnTo>
                    <a:lnTo>
                      <a:pt x="451" y="29"/>
                    </a:lnTo>
                    <a:lnTo>
                      <a:pt x="422" y="19"/>
                    </a:lnTo>
                    <a:lnTo>
                      <a:pt x="389" y="11"/>
                    </a:lnTo>
                    <a:lnTo>
                      <a:pt x="354" y="4"/>
                    </a:lnTo>
                    <a:lnTo>
                      <a:pt x="319" y="1"/>
                    </a:lnTo>
                    <a:lnTo>
                      <a:pt x="284" y="0"/>
                    </a:lnTo>
                    <a:lnTo>
                      <a:pt x="250" y="2"/>
                    </a:lnTo>
                    <a:lnTo>
                      <a:pt x="219" y="9"/>
                    </a:lnTo>
                    <a:lnTo>
                      <a:pt x="187" y="16"/>
                    </a:lnTo>
                    <a:lnTo>
                      <a:pt x="158" y="29"/>
                    </a:lnTo>
                    <a:lnTo>
                      <a:pt x="131" y="42"/>
                    </a:lnTo>
                    <a:lnTo>
                      <a:pt x="105" y="59"/>
                    </a:lnTo>
                    <a:lnTo>
                      <a:pt x="83" y="77"/>
                    </a:lnTo>
                    <a:lnTo>
                      <a:pt x="62" y="98"/>
                    </a:lnTo>
                    <a:lnTo>
                      <a:pt x="44" y="121"/>
                    </a:lnTo>
                    <a:lnTo>
                      <a:pt x="29" y="145"/>
                    </a:lnTo>
                    <a:lnTo>
                      <a:pt x="17" y="171"/>
                    </a:lnTo>
                    <a:lnTo>
                      <a:pt x="8" y="198"/>
                    </a:lnTo>
                    <a:lnTo>
                      <a:pt x="2" y="227"/>
                    </a:lnTo>
                    <a:lnTo>
                      <a:pt x="0" y="256"/>
                    </a:lnTo>
                    <a:lnTo>
                      <a:pt x="1" y="286"/>
                    </a:lnTo>
                    <a:lnTo>
                      <a:pt x="6" y="315"/>
                    </a:lnTo>
                    <a:lnTo>
                      <a:pt x="11" y="342"/>
                    </a:lnTo>
                    <a:lnTo>
                      <a:pt x="20" y="366"/>
                    </a:lnTo>
                    <a:lnTo>
                      <a:pt x="30" y="391"/>
                    </a:lnTo>
                    <a:lnTo>
                      <a:pt x="44" y="413"/>
                    </a:lnTo>
                    <a:lnTo>
                      <a:pt x="57" y="434"/>
                    </a:lnTo>
                    <a:lnTo>
                      <a:pt x="73" y="453"/>
                    </a:lnTo>
                    <a:lnTo>
                      <a:pt x="90" y="471"/>
                    </a:lnTo>
                    <a:lnTo>
                      <a:pt x="108" y="486"/>
                    </a:lnTo>
                    <a:lnTo>
                      <a:pt x="126" y="500"/>
                    </a:lnTo>
                    <a:lnTo>
                      <a:pt x="145" y="512"/>
                    </a:lnTo>
                    <a:lnTo>
                      <a:pt x="165" y="522"/>
                    </a:lnTo>
                    <a:lnTo>
                      <a:pt x="184" y="531"/>
                    </a:lnTo>
                    <a:lnTo>
                      <a:pt x="204" y="537"/>
                    </a:lnTo>
                    <a:lnTo>
                      <a:pt x="223" y="541"/>
                    </a:lnTo>
                    <a:lnTo>
                      <a:pt x="243" y="543"/>
                    </a:lnTo>
                    <a:lnTo>
                      <a:pt x="264" y="543"/>
                    </a:lnTo>
                    <a:lnTo>
                      <a:pt x="284" y="541"/>
                    </a:lnTo>
                    <a:lnTo>
                      <a:pt x="304" y="537"/>
                    </a:lnTo>
                    <a:lnTo>
                      <a:pt x="324" y="531"/>
                    </a:lnTo>
                    <a:lnTo>
                      <a:pt x="344" y="524"/>
                    </a:lnTo>
                    <a:lnTo>
                      <a:pt x="362" y="515"/>
                    </a:lnTo>
                    <a:lnTo>
                      <a:pt x="379" y="505"/>
                    </a:lnTo>
                    <a:lnTo>
                      <a:pt x="395" y="494"/>
                    </a:lnTo>
                    <a:lnTo>
                      <a:pt x="407" y="482"/>
                    </a:lnTo>
                    <a:lnTo>
                      <a:pt x="418" y="469"/>
                    </a:lnTo>
                    <a:lnTo>
                      <a:pt x="426" y="456"/>
                    </a:lnTo>
                    <a:lnTo>
                      <a:pt x="432" y="441"/>
                    </a:lnTo>
                    <a:lnTo>
                      <a:pt x="433" y="427"/>
                    </a:lnTo>
                    <a:lnTo>
                      <a:pt x="431" y="411"/>
                    </a:lnTo>
                    <a:lnTo>
                      <a:pt x="425" y="397"/>
                    </a:lnTo>
                    <a:lnTo>
                      <a:pt x="410" y="372"/>
                    </a:lnTo>
                    <a:lnTo>
                      <a:pt x="402" y="356"/>
                    </a:lnTo>
                    <a:lnTo>
                      <a:pt x="394" y="348"/>
                    </a:lnTo>
                    <a:lnTo>
                      <a:pt x="389" y="346"/>
                    </a:lnTo>
                    <a:lnTo>
                      <a:pt x="385" y="351"/>
                    </a:lnTo>
                    <a:lnTo>
                      <a:pt x="379" y="358"/>
                    </a:lnTo>
                    <a:lnTo>
                      <a:pt x="370" y="369"/>
                    </a:lnTo>
                    <a:lnTo>
                      <a:pt x="359" y="380"/>
                    </a:lnTo>
                    <a:lnTo>
                      <a:pt x="352" y="385"/>
                    </a:lnTo>
                    <a:lnTo>
                      <a:pt x="343" y="390"/>
                    </a:lnTo>
                    <a:lnTo>
                      <a:pt x="335" y="394"/>
                    </a:lnTo>
                    <a:lnTo>
                      <a:pt x="326" y="399"/>
                    </a:lnTo>
                    <a:lnTo>
                      <a:pt x="316" y="402"/>
                    </a:lnTo>
                    <a:lnTo>
                      <a:pt x="306" y="404"/>
                    </a:lnTo>
                    <a:lnTo>
                      <a:pt x="295" y="407"/>
                    </a:lnTo>
                    <a:lnTo>
                      <a:pt x="284" y="408"/>
                    </a:lnTo>
                    <a:lnTo>
                      <a:pt x="271" y="408"/>
                    </a:lnTo>
                    <a:lnTo>
                      <a:pt x="260" y="407"/>
                    </a:lnTo>
                    <a:lnTo>
                      <a:pt x="247" y="404"/>
                    </a:lnTo>
                    <a:lnTo>
                      <a:pt x="234" y="401"/>
                    </a:lnTo>
                    <a:lnTo>
                      <a:pt x="221" y="398"/>
                    </a:lnTo>
                    <a:lnTo>
                      <a:pt x="206" y="392"/>
                    </a:lnTo>
                    <a:lnTo>
                      <a:pt x="193" y="384"/>
                    </a:lnTo>
                    <a:lnTo>
                      <a:pt x="178" y="376"/>
                    </a:lnTo>
                    <a:lnTo>
                      <a:pt x="150" y="356"/>
                    </a:lnTo>
                    <a:lnTo>
                      <a:pt x="126" y="332"/>
                    </a:lnTo>
                    <a:lnTo>
                      <a:pt x="108" y="303"/>
                    </a:lnTo>
                    <a:lnTo>
                      <a:pt x="99" y="273"/>
                    </a:lnTo>
                    <a:lnTo>
                      <a:pt x="101" y="240"/>
                    </a:lnTo>
                    <a:lnTo>
                      <a:pt x="118" y="204"/>
                    </a:lnTo>
                    <a:lnTo>
                      <a:pt x="151" y="168"/>
                    </a:lnTo>
                    <a:lnTo>
                      <a:pt x="204" y="130"/>
                    </a:lnTo>
                    <a:lnTo>
                      <a:pt x="236" y="113"/>
                    </a:lnTo>
                    <a:lnTo>
                      <a:pt x="268" y="102"/>
                    </a:lnTo>
                    <a:lnTo>
                      <a:pt x="301" y="94"/>
                    </a:lnTo>
                    <a:lnTo>
                      <a:pt x="334" y="90"/>
                    </a:lnTo>
                    <a:lnTo>
                      <a:pt x="367" y="92"/>
                    </a:lnTo>
                    <a:lnTo>
                      <a:pt x="398" y="96"/>
                    </a:lnTo>
                    <a:lnTo>
                      <a:pt x="430" y="103"/>
                    </a:lnTo>
                    <a:lnTo>
                      <a:pt x="461" y="114"/>
                    </a:lnTo>
                    <a:lnTo>
                      <a:pt x="491" y="129"/>
                    </a:lnTo>
                    <a:lnTo>
                      <a:pt x="519" y="145"/>
                    </a:lnTo>
                    <a:lnTo>
                      <a:pt x="546" y="164"/>
                    </a:lnTo>
                    <a:lnTo>
                      <a:pt x="572" y="186"/>
                    </a:lnTo>
                    <a:lnTo>
                      <a:pt x="596" y="209"/>
                    </a:lnTo>
                    <a:lnTo>
                      <a:pt x="618" y="234"/>
                    </a:lnTo>
                    <a:lnTo>
                      <a:pt x="637" y="261"/>
                    </a:lnTo>
                    <a:lnTo>
                      <a:pt x="654" y="289"/>
                    </a:lnTo>
                    <a:lnTo>
                      <a:pt x="657" y="291"/>
                    </a:lnTo>
                    <a:lnTo>
                      <a:pt x="661" y="293"/>
                    </a:lnTo>
                    <a:lnTo>
                      <a:pt x="664" y="293"/>
                    </a:lnTo>
                    <a:lnTo>
                      <a:pt x="667" y="291"/>
                    </a:lnTo>
                    <a:lnTo>
                      <a:pt x="670" y="289"/>
                    </a:lnTo>
                    <a:lnTo>
                      <a:pt x="672" y="286"/>
                    </a:lnTo>
                    <a:lnTo>
                      <a:pt x="672" y="282"/>
                    </a:lnTo>
                    <a:lnTo>
                      <a:pt x="671" y="279"/>
                    </a:lnTo>
                    <a:lnTo>
                      <a:pt x="671" y="279"/>
                    </a:lnTo>
                    <a:close/>
                  </a:path>
                </a:pathLst>
              </a:custGeom>
              <a:solidFill>
                <a:srgbClr val="000000"/>
              </a:solidFill>
              <a:ln w="9525">
                <a:solidFill>
                  <a:schemeClr val="tx2"/>
                </a:solidFill>
                <a:round/>
                <a:headEnd/>
                <a:tailEnd/>
              </a:ln>
            </p:spPr>
            <p:txBody>
              <a:bodyPr/>
              <a:lstStyle/>
              <a:p>
                <a:endParaRPr lang="zh-CN" altLang="en-US">
                  <a:latin typeface="微软雅黑" pitchFamily="34" charset="-122"/>
                  <a:ea typeface="微软雅黑" pitchFamily="34" charset="-122"/>
                </a:endParaRPr>
              </a:p>
            </p:txBody>
          </p:sp>
          <p:sp>
            <p:nvSpPr>
              <p:cNvPr id="26641" name="Freeform 17"/>
              <p:cNvSpPr>
                <a:spLocks/>
              </p:cNvSpPr>
              <p:nvPr/>
            </p:nvSpPr>
            <p:spPr bwMode="auto">
              <a:xfrm>
                <a:off x="1366" y="2005"/>
                <a:ext cx="149" cy="111"/>
              </a:xfrm>
              <a:custGeom>
                <a:avLst/>
                <a:gdLst/>
                <a:ahLst/>
                <a:cxnLst>
                  <a:cxn ang="0">
                    <a:pos x="584" y="217"/>
                  </a:cxn>
                  <a:cxn ang="0">
                    <a:pos x="553" y="165"/>
                  </a:cxn>
                  <a:cxn ang="0">
                    <a:pos x="515" y="119"/>
                  </a:cxn>
                  <a:cxn ang="0">
                    <a:pos x="470" y="79"/>
                  </a:cxn>
                  <a:cxn ang="0">
                    <a:pos x="422" y="45"/>
                  </a:cxn>
                  <a:cxn ang="0">
                    <a:pos x="369" y="20"/>
                  </a:cxn>
                  <a:cxn ang="0">
                    <a:pos x="314" y="5"/>
                  </a:cxn>
                  <a:cxn ang="0">
                    <a:pos x="259" y="0"/>
                  </a:cxn>
                  <a:cxn ang="0">
                    <a:pos x="184" y="8"/>
                  </a:cxn>
                  <a:cxn ang="0">
                    <a:pos x="128" y="18"/>
                  </a:cxn>
                  <a:cxn ang="0">
                    <a:pos x="108" y="27"/>
                  </a:cxn>
                  <a:cxn ang="0">
                    <a:pos x="106" y="32"/>
                  </a:cxn>
                  <a:cxn ang="0">
                    <a:pos x="81" y="51"/>
                  </a:cxn>
                  <a:cxn ang="0">
                    <a:pos x="37" y="93"/>
                  </a:cxn>
                  <a:cxn ang="0">
                    <a:pos x="10" y="146"/>
                  </a:cxn>
                  <a:cxn ang="0">
                    <a:pos x="0" y="208"/>
                  </a:cxn>
                  <a:cxn ang="0">
                    <a:pos x="9" y="267"/>
                  </a:cxn>
                  <a:cxn ang="0">
                    <a:pos x="29" y="314"/>
                  </a:cxn>
                  <a:cxn ang="0">
                    <a:pos x="58" y="357"/>
                  </a:cxn>
                  <a:cxn ang="0">
                    <a:pos x="95" y="394"/>
                  </a:cxn>
                  <a:cxn ang="0">
                    <a:pos x="138" y="423"/>
                  </a:cxn>
                  <a:cxn ang="0">
                    <a:pos x="185" y="440"/>
                  </a:cxn>
                  <a:cxn ang="0">
                    <a:pos x="234" y="444"/>
                  </a:cxn>
                  <a:cxn ang="0">
                    <a:pos x="284" y="434"/>
                  </a:cxn>
                  <a:cxn ang="0">
                    <a:pos x="317" y="418"/>
                  </a:cxn>
                  <a:cxn ang="0">
                    <a:pos x="331" y="408"/>
                  </a:cxn>
                  <a:cxn ang="0">
                    <a:pos x="340" y="394"/>
                  </a:cxn>
                  <a:cxn ang="0">
                    <a:pos x="342" y="377"/>
                  </a:cxn>
                  <a:cxn ang="0">
                    <a:pos x="337" y="360"/>
                  </a:cxn>
                  <a:cxn ang="0">
                    <a:pos x="326" y="346"/>
                  </a:cxn>
                  <a:cxn ang="0">
                    <a:pos x="311" y="338"/>
                  </a:cxn>
                  <a:cxn ang="0">
                    <a:pos x="294" y="335"/>
                  </a:cxn>
                  <a:cxn ang="0">
                    <a:pos x="270" y="341"/>
                  </a:cxn>
                  <a:cxn ang="0">
                    <a:pos x="240" y="341"/>
                  </a:cxn>
                  <a:cxn ang="0">
                    <a:pos x="208" y="337"/>
                  </a:cxn>
                  <a:cxn ang="0">
                    <a:pos x="179" y="325"/>
                  </a:cxn>
                  <a:cxn ang="0">
                    <a:pos x="152" y="310"/>
                  </a:cxn>
                  <a:cxn ang="0">
                    <a:pos x="130" y="289"/>
                  </a:cxn>
                  <a:cxn ang="0">
                    <a:pos x="113" y="266"/>
                  </a:cxn>
                  <a:cxn ang="0">
                    <a:pos x="105" y="239"/>
                  </a:cxn>
                  <a:cxn ang="0">
                    <a:pos x="111" y="196"/>
                  </a:cxn>
                  <a:cxn ang="0">
                    <a:pos x="145" y="152"/>
                  </a:cxn>
                  <a:cxn ang="0">
                    <a:pos x="191" y="120"/>
                  </a:cxn>
                  <a:cxn ang="0">
                    <a:pos x="223" y="103"/>
                  </a:cxn>
                  <a:cxn ang="0">
                    <a:pos x="229" y="100"/>
                  </a:cxn>
                  <a:cxn ang="0">
                    <a:pos x="226" y="99"/>
                  </a:cxn>
                  <a:cxn ang="0">
                    <a:pos x="252" y="96"/>
                  </a:cxn>
                  <a:cxn ang="0">
                    <a:pos x="304" y="97"/>
                  </a:cxn>
                  <a:cxn ang="0">
                    <a:pos x="353" y="104"/>
                  </a:cxn>
                  <a:cxn ang="0">
                    <a:pos x="401" y="119"/>
                  </a:cxn>
                  <a:cxn ang="0">
                    <a:pos x="447" y="140"/>
                  </a:cxn>
                  <a:cxn ang="0">
                    <a:pos x="490" y="167"/>
                  </a:cxn>
                  <a:cxn ang="0">
                    <a:pos x="529" y="199"/>
                  </a:cxn>
                  <a:cxn ang="0">
                    <a:pos x="565" y="235"/>
                  </a:cxn>
                  <a:cxn ang="0">
                    <a:pos x="584" y="257"/>
                  </a:cxn>
                  <a:cxn ang="0">
                    <a:pos x="591" y="258"/>
                  </a:cxn>
                  <a:cxn ang="0">
                    <a:pos x="595" y="255"/>
                  </a:cxn>
                  <a:cxn ang="0">
                    <a:pos x="598" y="247"/>
                  </a:cxn>
                  <a:cxn ang="0">
                    <a:pos x="597" y="243"/>
                  </a:cxn>
                </a:cxnLst>
                <a:rect l="0" t="0" r="r" b="b"/>
                <a:pathLst>
                  <a:path w="598" h="444">
                    <a:moveTo>
                      <a:pt x="597" y="243"/>
                    </a:moveTo>
                    <a:lnTo>
                      <a:pt x="584" y="217"/>
                    </a:lnTo>
                    <a:lnTo>
                      <a:pt x="570" y="190"/>
                    </a:lnTo>
                    <a:lnTo>
                      <a:pt x="553" y="165"/>
                    </a:lnTo>
                    <a:lnTo>
                      <a:pt x="534" y="141"/>
                    </a:lnTo>
                    <a:lnTo>
                      <a:pt x="515" y="119"/>
                    </a:lnTo>
                    <a:lnTo>
                      <a:pt x="492" y="98"/>
                    </a:lnTo>
                    <a:lnTo>
                      <a:pt x="470" y="79"/>
                    </a:lnTo>
                    <a:lnTo>
                      <a:pt x="446" y="61"/>
                    </a:lnTo>
                    <a:lnTo>
                      <a:pt x="422" y="45"/>
                    </a:lnTo>
                    <a:lnTo>
                      <a:pt x="396" y="32"/>
                    </a:lnTo>
                    <a:lnTo>
                      <a:pt x="369" y="20"/>
                    </a:lnTo>
                    <a:lnTo>
                      <a:pt x="342" y="11"/>
                    </a:lnTo>
                    <a:lnTo>
                      <a:pt x="314" y="5"/>
                    </a:lnTo>
                    <a:lnTo>
                      <a:pt x="287" y="1"/>
                    </a:lnTo>
                    <a:lnTo>
                      <a:pt x="259" y="0"/>
                    </a:lnTo>
                    <a:lnTo>
                      <a:pt x="231" y="1"/>
                    </a:lnTo>
                    <a:lnTo>
                      <a:pt x="184" y="8"/>
                    </a:lnTo>
                    <a:lnTo>
                      <a:pt x="150" y="14"/>
                    </a:lnTo>
                    <a:lnTo>
                      <a:pt x="128" y="18"/>
                    </a:lnTo>
                    <a:lnTo>
                      <a:pt x="114" y="24"/>
                    </a:lnTo>
                    <a:lnTo>
                      <a:pt x="108" y="27"/>
                    </a:lnTo>
                    <a:lnTo>
                      <a:pt x="106" y="30"/>
                    </a:lnTo>
                    <a:lnTo>
                      <a:pt x="106" y="32"/>
                    </a:lnTo>
                    <a:lnTo>
                      <a:pt x="108" y="33"/>
                    </a:lnTo>
                    <a:lnTo>
                      <a:pt x="81" y="51"/>
                    </a:lnTo>
                    <a:lnTo>
                      <a:pt x="57" y="71"/>
                    </a:lnTo>
                    <a:lnTo>
                      <a:pt x="37" y="93"/>
                    </a:lnTo>
                    <a:lnTo>
                      <a:pt x="21" y="119"/>
                    </a:lnTo>
                    <a:lnTo>
                      <a:pt x="10" y="146"/>
                    </a:lnTo>
                    <a:lnTo>
                      <a:pt x="2" y="176"/>
                    </a:lnTo>
                    <a:lnTo>
                      <a:pt x="0" y="208"/>
                    </a:lnTo>
                    <a:lnTo>
                      <a:pt x="3" y="242"/>
                    </a:lnTo>
                    <a:lnTo>
                      <a:pt x="9" y="267"/>
                    </a:lnTo>
                    <a:lnTo>
                      <a:pt x="18" y="291"/>
                    </a:lnTo>
                    <a:lnTo>
                      <a:pt x="29" y="314"/>
                    </a:lnTo>
                    <a:lnTo>
                      <a:pt x="42" y="335"/>
                    </a:lnTo>
                    <a:lnTo>
                      <a:pt x="58" y="357"/>
                    </a:lnTo>
                    <a:lnTo>
                      <a:pt x="76" y="377"/>
                    </a:lnTo>
                    <a:lnTo>
                      <a:pt x="95" y="394"/>
                    </a:lnTo>
                    <a:lnTo>
                      <a:pt x="116" y="409"/>
                    </a:lnTo>
                    <a:lnTo>
                      <a:pt x="138" y="423"/>
                    </a:lnTo>
                    <a:lnTo>
                      <a:pt x="161" y="433"/>
                    </a:lnTo>
                    <a:lnTo>
                      <a:pt x="185" y="440"/>
                    </a:lnTo>
                    <a:lnTo>
                      <a:pt x="210" y="444"/>
                    </a:lnTo>
                    <a:lnTo>
                      <a:pt x="234" y="444"/>
                    </a:lnTo>
                    <a:lnTo>
                      <a:pt x="259" y="441"/>
                    </a:lnTo>
                    <a:lnTo>
                      <a:pt x="284" y="434"/>
                    </a:lnTo>
                    <a:lnTo>
                      <a:pt x="308" y="422"/>
                    </a:lnTo>
                    <a:lnTo>
                      <a:pt x="317" y="418"/>
                    </a:lnTo>
                    <a:lnTo>
                      <a:pt x="325" y="414"/>
                    </a:lnTo>
                    <a:lnTo>
                      <a:pt x="331" y="408"/>
                    </a:lnTo>
                    <a:lnTo>
                      <a:pt x="336" y="402"/>
                    </a:lnTo>
                    <a:lnTo>
                      <a:pt x="340" y="394"/>
                    </a:lnTo>
                    <a:lnTo>
                      <a:pt x="342" y="386"/>
                    </a:lnTo>
                    <a:lnTo>
                      <a:pt x="342" y="377"/>
                    </a:lnTo>
                    <a:lnTo>
                      <a:pt x="341" y="368"/>
                    </a:lnTo>
                    <a:lnTo>
                      <a:pt x="337" y="360"/>
                    </a:lnTo>
                    <a:lnTo>
                      <a:pt x="332" y="352"/>
                    </a:lnTo>
                    <a:lnTo>
                      <a:pt x="326" y="346"/>
                    </a:lnTo>
                    <a:lnTo>
                      <a:pt x="318" y="341"/>
                    </a:lnTo>
                    <a:lnTo>
                      <a:pt x="311" y="338"/>
                    </a:lnTo>
                    <a:lnTo>
                      <a:pt x="303" y="335"/>
                    </a:lnTo>
                    <a:lnTo>
                      <a:pt x="294" y="335"/>
                    </a:lnTo>
                    <a:lnTo>
                      <a:pt x="285" y="338"/>
                    </a:lnTo>
                    <a:lnTo>
                      <a:pt x="270" y="341"/>
                    </a:lnTo>
                    <a:lnTo>
                      <a:pt x="256" y="342"/>
                    </a:lnTo>
                    <a:lnTo>
                      <a:pt x="240" y="341"/>
                    </a:lnTo>
                    <a:lnTo>
                      <a:pt x="224" y="340"/>
                    </a:lnTo>
                    <a:lnTo>
                      <a:pt x="208" y="337"/>
                    </a:lnTo>
                    <a:lnTo>
                      <a:pt x="194" y="331"/>
                    </a:lnTo>
                    <a:lnTo>
                      <a:pt x="179" y="325"/>
                    </a:lnTo>
                    <a:lnTo>
                      <a:pt x="165" y="317"/>
                    </a:lnTo>
                    <a:lnTo>
                      <a:pt x="152" y="310"/>
                    </a:lnTo>
                    <a:lnTo>
                      <a:pt x="140" y="300"/>
                    </a:lnTo>
                    <a:lnTo>
                      <a:pt x="130" y="289"/>
                    </a:lnTo>
                    <a:lnTo>
                      <a:pt x="120" y="278"/>
                    </a:lnTo>
                    <a:lnTo>
                      <a:pt x="113" y="266"/>
                    </a:lnTo>
                    <a:lnTo>
                      <a:pt x="108" y="252"/>
                    </a:lnTo>
                    <a:lnTo>
                      <a:pt x="105" y="239"/>
                    </a:lnTo>
                    <a:lnTo>
                      <a:pt x="104" y="224"/>
                    </a:lnTo>
                    <a:lnTo>
                      <a:pt x="111" y="196"/>
                    </a:lnTo>
                    <a:lnTo>
                      <a:pt x="125" y="173"/>
                    </a:lnTo>
                    <a:lnTo>
                      <a:pt x="145" y="152"/>
                    </a:lnTo>
                    <a:lnTo>
                      <a:pt x="168" y="134"/>
                    </a:lnTo>
                    <a:lnTo>
                      <a:pt x="191" y="120"/>
                    </a:lnTo>
                    <a:lnTo>
                      <a:pt x="210" y="109"/>
                    </a:lnTo>
                    <a:lnTo>
                      <a:pt x="223" y="103"/>
                    </a:lnTo>
                    <a:lnTo>
                      <a:pt x="229" y="101"/>
                    </a:lnTo>
                    <a:lnTo>
                      <a:pt x="229" y="100"/>
                    </a:lnTo>
                    <a:lnTo>
                      <a:pt x="228" y="99"/>
                    </a:lnTo>
                    <a:lnTo>
                      <a:pt x="226" y="99"/>
                    </a:lnTo>
                    <a:lnTo>
                      <a:pt x="226" y="98"/>
                    </a:lnTo>
                    <a:lnTo>
                      <a:pt x="252" y="96"/>
                    </a:lnTo>
                    <a:lnTo>
                      <a:pt x="278" y="96"/>
                    </a:lnTo>
                    <a:lnTo>
                      <a:pt x="304" y="97"/>
                    </a:lnTo>
                    <a:lnTo>
                      <a:pt x="328" y="100"/>
                    </a:lnTo>
                    <a:lnTo>
                      <a:pt x="353" y="104"/>
                    </a:lnTo>
                    <a:lnTo>
                      <a:pt x="378" y="111"/>
                    </a:lnTo>
                    <a:lnTo>
                      <a:pt x="401" y="119"/>
                    </a:lnTo>
                    <a:lnTo>
                      <a:pt x="425" y="129"/>
                    </a:lnTo>
                    <a:lnTo>
                      <a:pt x="447" y="140"/>
                    </a:lnTo>
                    <a:lnTo>
                      <a:pt x="469" y="153"/>
                    </a:lnTo>
                    <a:lnTo>
                      <a:pt x="490" y="167"/>
                    </a:lnTo>
                    <a:lnTo>
                      <a:pt x="510" y="182"/>
                    </a:lnTo>
                    <a:lnTo>
                      <a:pt x="529" y="199"/>
                    </a:lnTo>
                    <a:lnTo>
                      <a:pt x="548" y="217"/>
                    </a:lnTo>
                    <a:lnTo>
                      <a:pt x="565" y="235"/>
                    </a:lnTo>
                    <a:lnTo>
                      <a:pt x="582" y="255"/>
                    </a:lnTo>
                    <a:lnTo>
                      <a:pt x="584" y="257"/>
                    </a:lnTo>
                    <a:lnTo>
                      <a:pt x="588" y="258"/>
                    </a:lnTo>
                    <a:lnTo>
                      <a:pt x="591" y="258"/>
                    </a:lnTo>
                    <a:lnTo>
                      <a:pt x="593" y="257"/>
                    </a:lnTo>
                    <a:lnTo>
                      <a:pt x="595" y="255"/>
                    </a:lnTo>
                    <a:lnTo>
                      <a:pt x="598" y="251"/>
                    </a:lnTo>
                    <a:lnTo>
                      <a:pt x="598" y="247"/>
                    </a:lnTo>
                    <a:lnTo>
                      <a:pt x="597" y="243"/>
                    </a:lnTo>
                    <a:lnTo>
                      <a:pt x="597" y="243"/>
                    </a:lnTo>
                    <a:close/>
                  </a:path>
                </a:pathLst>
              </a:custGeom>
              <a:solidFill>
                <a:srgbClr val="000000"/>
              </a:solidFill>
              <a:ln w="9525">
                <a:solidFill>
                  <a:schemeClr val="tx2"/>
                </a:solidFill>
                <a:round/>
                <a:headEnd/>
                <a:tailEnd/>
              </a:ln>
            </p:spPr>
            <p:txBody>
              <a:bodyPr/>
              <a:lstStyle/>
              <a:p>
                <a:endParaRPr lang="zh-CN" altLang="en-US">
                  <a:latin typeface="微软雅黑" pitchFamily="34" charset="-122"/>
                  <a:ea typeface="微软雅黑" pitchFamily="34" charset="-122"/>
                </a:endParaRPr>
              </a:p>
            </p:txBody>
          </p:sp>
          <p:sp>
            <p:nvSpPr>
              <p:cNvPr id="26642" name="Freeform 18"/>
              <p:cNvSpPr>
                <a:spLocks/>
              </p:cNvSpPr>
              <p:nvPr/>
            </p:nvSpPr>
            <p:spPr bwMode="auto">
              <a:xfrm>
                <a:off x="1082" y="1854"/>
                <a:ext cx="169" cy="125"/>
              </a:xfrm>
              <a:custGeom>
                <a:avLst/>
                <a:gdLst/>
                <a:ahLst/>
                <a:cxnLst>
                  <a:cxn ang="0">
                    <a:pos x="610" y="87"/>
                  </a:cxn>
                  <a:cxn ang="0">
                    <a:pos x="496" y="26"/>
                  </a:cxn>
                  <a:cxn ang="0">
                    <a:pos x="367" y="0"/>
                  </a:cxn>
                  <a:cxn ang="0">
                    <a:pos x="238" y="14"/>
                  </a:cxn>
                  <a:cxn ang="0">
                    <a:pos x="121" y="66"/>
                  </a:cxn>
                  <a:cxn ang="0">
                    <a:pos x="39" y="152"/>
                  </a:cxn>
                  <a:cxn ang="0">
                    <a:pos x="4" y="231"/>
                  </a:cxn>
                  <a:cxn ang="0">
                    <a:pos x="6" y="327"/>
                  </a:cxn>
                  <a:cxn ang="0">
                    <a:pos x="31" y="398"/>
                  </a:cxn>
                  <a:cxn ang="0">
                    <a:pos x="68" y="439"/>
                  </a:cxn>
                  <a:cxn ang="0">
                    <a:pos x="117" y="468"/>
                  </a:cxn>
                  <a:cxn ang="0">
                    <a:pos x="172" y="487"/>
                  </a:cxn>
                  <a:cxn ang="0">
                    <a:pos x="228" y="497"/>
                  </a:cxn>
                  <a:cxn ang="0">
                    <a:pos x="284" y="498"/>
                  </a:cxn>
                  <a:cxn ang="0">
                    <a:pos x="340" y="482"/>
                  </a:cxn>
                  <a:cxn ang="0">
                    <a:pos x="391" y="451"/>
                  </a:cxn>
                  <a:cxn ang="0">
                    <a:pos x="431" y="407"/>
                  </a:cxn>
                  <a:cxn ang="0">
                    <a:pos x="452" y="353"/>
                  </a:cxn>
                  <a:cxn ang="0">
                    <a:pos x="447" y="292"/>
                  </a:cxn>
                  <a:cxn ang="0">
                    <a:pos x="439" y="269"/>
                  </a:cxn>
                  <a:cxn ang="0">
                    <a:pos x="426" y="254"/>
                  </a:cxn>
                  <a:cxn ang="0">
                    <a:pos x="408" y="249"/>
                  </a:cxn>
                  <a:cxn ang="0">
                    <a:pos x="389" y="256"/>
                  </a:cxn>
                  <a:cxn ang="0">
                    <a:pos x="373" y="274"/>
                  </a:cxn>
                  <a:cxn ang="0">
                    <a:pos x="354" y="314"/>
                  </a:cxn>
                  <a:cxn ang="0">
                    <a:pos x="312" y="353"/>
                  </a:cxn>
                  <a:cxn ang="0">
                    <a:pos x="255" y="377"/>
                  </a:cxn>
                  <a:cxn ang="0">
                    <a:pos x="194" y="378"/>
                  </a:cxn>
                  <a:cxn ang="0">
                    <a:pos x="141" y="348"/>
                  </a:cxn>
                  <a:cxn ang="0">
                    <a:pos x="108" y="285"/>
                  </a:cxn>
                  <a:cxn ang="0">
                    <a:pos x="123" y="219"/>
                  </a:cxn>
                  <a:cxn ang="0">
                    <a:pos x="178" y="158"/>
                  </a:cxn>
                  <a:cxn ang="0">
                    <a:pos x="259" y="109"/>
                  </a:cxn>
                  <a:cxn ang="0">
                    <a:pos x="349" y="80"/>
                  </a:cxn>
                  <a:cxn ang="0">
                    <a:pos x="433" y="76"/>
                  </a:cxn>
                  <a:cxn ang="0">
                    <a:pos x="478" y="84"/>
                  </a:cxn>
                  <a:cxn ang="0">
                    <a:pos x="523" y="92"/>
                  </a:cxn>
                  <a:cxn ang="0">
                    <a:pos x="566" y="105"/>
                  </a:cxn>
                  <a:cxn ang="0">
                    <a:pos x="609" y="121"/>
                  </a:cxn>
                  <a:cxn ang="0">
                    <a:pos x="648" y="147"/>
                  </a:cxn>
                  <a:cxn ang="0">
                    <a:pos x="667" y="159"/>
                  </a:cxn>
                  <a:cxn ang="0">
                    <a:pos x="675" y="154"/>
                  </a:cxn>
                  <a:cxn ang="0">
                    <a:pos x="673" y="144"/>
                  </a:cxn>
                </a:cxnLst>
                <a:rect l="0" t="0" r="r" b="b"/>
                <a:pathLst>
                  <a:path w="675" h="499">
                    <a:moveTo>
                      <a:pt x="673" y="144"/>
                    </a:moveTo>
                    <a:lnTo>
                      <a:pt x="644" y="113"/>
                    </a:lnTo>
                    <a:lnTo>
                      <a:pt x="610" y="87"/>
                    </a:lnTo>
                    <a:lnTo>
                      <a:pt x="574" y="62"/>
                    </a:lnTo>
                    <a:lnTo>
                      <a:pt x="536" y="43"/>
                    </a:lnTo>
                    <a:lnTo>
                      <a:pt x="496" y="26"/>
                    </a:lnTo>
                    <a:lnTo>
                      <a:pt x="453" y="14"/>
                    </a:lnTo>
                    <a:lnTo>
                      <a:pt x="410" y="5"/>
                    </a:lnTo>
                    <a:lnTo>
                      <a:pt x="367" y="0"/>
                    </a:lnTo>
                    <a:lnTo>
                      <a:pt x="323" y="0"/>
                    </a:lnTo>
                    <a:lnTo>
                      <a:pt x="280" y="5"/>
                    </a:lnTo>
                    <a:lnTo>
                      <a:pt x="238" y="14"/>
                    </a:lnTo>
                    <a:lnTo>
                      <a:pt x="197" y="26"/>
                    </a:lnTo>
                    <a:lnTo>
                      <a:pt x="158" y="44"/>
                    </a:lnTo>
                    <a:lnTo>
                      <a:pt x="121" y="66"/>
                    </a:lnTo>
                    <a:lnTo>
                      <a:pt x="87" y="94"/>
                    </a:lnTo>
                    <a:lnTo>
                      <a:pt x="57" y="127"/>
                    </a:lnTo>
                    <a:lnTo>
                      <a:pt x="39" y="152"/>
                    </a:lnTo>
                    <a:lnTo>
                      <a:pt x="25" y="176"/>
                    </a:lnTo>
                    <a:lnTo>
                      <a:pt x="12" y="203"/>
                    </a:lnTo>
                    <a:lnTo>
                      <a:pt x="4" y="231"/>
                    </a:lnTo>
                    <a:lnTo>
                      <a:pt x="0" y="261"/>
                    </a:lnTo>
                    <a:lnTo>
                      <a:pt x="1" y="293"/>
                    </a:lnTo>
                    <a:lnTo>
                      <a:pt x="6" y="327"/>
                    </a:lnTo>
                    <a:lnTo>
                      <a:pt x="16" y="364"/>
                    </a:lnTo>
                    <a:lnTo>
                      <a:pt x="22" y="381"/>
                    </a:lnTo>
                    <a:lnTo>
                      <a:pt x="31" y="398"/>
                    </a:lnTo>
                    <a:lnTo>
                      <a:pt x="43" y="413"/>
                    </a:lnTo>
                    <a:lnTo>
                      <a:pt x="55" y="426"/>
                    </a:lnTo>
                    <a:lnTo>
                      <a:pt x="68" y="439"/>
                    </a:lnTo>
                    <a:lnTo>
                      <a:pt x="84" y="450"/>
                    </a:lnTo>
                    <a:lnTo>
                      <a:pt x="100" y="460"/>
                    </a:lnTo>
                    <a:lnTo>
                      <a:pt x="117" y="468"/>
                    </a:lnTo>
                    <a:lnTo>
                      <a:pt x="135" y="476"/>
                    </a:lnTo>
                    <a:lnTo>
                      <a:pt x="152" y="482"/>
                    </a:lnTo>
                    <a:lnTo>
                      <a:pt x="172" y="487"/>
                    </a:lnTo>
                    <a:lnTo>
                      <a:pt x="191" y="491"/>
                    </a:lnTo>
                    <a:lnTo>
                      <a:pt x="209" y="495"/>
                    </a:lnTo>
                    <a:lnTo>
                      <a:pt x="228" y="497"/>
                    </a:lnTo>
                    <a:lnTo>
                      <a:pt x="247" y="498"/>
                    </a:lnTo>
                    <a:lnTo>
                      <a:pt x="265" y="499"/>
                    </a:lnTo>
                    <a:lnTo>
                      <a:pt x="284" y="498"/>
                    </a:lnTo>
                    <a:lnTo>
                      <a:pt x="303" y="495"/>
                    </a:lnTo>
                    <a:lnTo>
                      <a:pt x="322" y="490"/>
                    </a:lnTo>
                    <a:lnTo>
                      <a:pt x="340" y="482"/>
                    </a:lnTo>
                    <a:lnTo>
                      <a:pt x="358" y="473"/>
                    </a:lnTo>
                    <a:lnTo>
                      <a:pt x="376" y="463"/>
                    </a:lnTo>
                    <a:lnTo>
                      <a:pt x="391" y="451"/>
                    </a:lnTo>
                    <a:lnTo>
                      <a:pt x="406" y="438"/>
                    </a:lnTo>
                    <a:lnTo>
                      <a:pt x="419" y="423"/>
                    </a:lnTo>
                    <a:lnTo>
                      <a:pt x="431" y="407"/>
                    </a:lnTo>
                    <a:lnTo>
                      <a:pt x="440" y="390"/>
                    </a:lnTo>
                    <a:lnTo>
                      <a:pt x="447" y="372"/>
                    </a:lnTo>
                    <a:lnTo>
                      <a:pt x="452" y="353"/>
                    </a:lnTo>
                    <a:lnTo>
                      <a:pt x="453" y="333"/>
                    </a:lnTo>
                    <a:lnTo>
                      <a:pt x="452" y="313"/>
                    </a:lnTo>
                    <a:lnTo>
                      <a:pt x="447" y="292"/>
                    </a:lnTo>
                    <a:lnTo>
                      <a:pt x="445" y="284"/>
                    </a:lnTo>
                    <a:lnTo>
                      <a:pt x="442" y="276"/>
                    </a:lnTo>
                    <a:lnTo>
                      <a:pt x="439" y="269"/>
                    </a:lnTo>
                    <a:lnTo>
                      <a:pt x="435" y="264"/>
                    </a:lnTo>
                    <a:lnTo>
                      <a:pt x="431" y="258"/>
                    </a:lnTo>
                    <a:lnTo>
                      <a:pt x="426" y="254"/>
                    </a:lnTo>
                    <a:lnTo>
                      <a:pt x="421" y="251"/>
                    </a:lnTo>
                    <a:lnTo>
                      <a:pt x="414" y="249"/>
                    </a:lnTo>
                    <a:lnTo>
                      <a:pt x="408" y="249"/>
                    </a:lnTo>
                    <a:lnTo>
                      <a:pt x="402" y="250"/>
                    </a:lnTo>
                    <a:lnTo>
                      <a:pt x="396" y="253"/>
                    </a:lnTo>
                    <a:lnTo>
                      <a:pt x="389" y="256"/>
                    </a:lnTo>
                    <a:lnTo>
                      <a:pt x="384" y="260"/>
                    </a:lnTo>
                    <a:lnTo>
                      <a:pt x="378" y="266"/>
                    </a:lnTo>
                    <a:lnTo>
                      <a:pt x="373" y="274"/>
                    </a:lnTo>
                    <a:lnTo>
                      <a:pt x="370" y="283"/>
                    </a:lnTo>
                    <a:lnTo>
                      <a:pt x="363" y="298"/>
                    </a:lnTo>
                    <a:lnTo>
                      <a:pt x="354" y="314"/>
                    </a:lnTo>
                    <a:lnTo>
                      <a:pt x="342" y="329"/>
                    </a:lnTo>
                    <a:lnTo>
                      <a:pt x="327" y="342"/>
                    </a:lnTo>
                    <a:lnTo>
                      <a:pt x="312" y="353"/>
                    </a:lnTo>
                    <a:lnTo>
                      <a:pt x="294" y="364"/>
                    </a:lnTo>
                    <a:lnTo>
                      <a:pt x="275" y="371"/>
                    </a:lnTo>
                    <a:lnTo>
                      <a:pt x="255" y="377"/>
                    </a:lnTo>
                    <a:lnTo>
                      <a:pt x="234" y="380"/>
                    </a:lnTo>
                    <a:lnTo>
                      <a:pt x="214" y="380"/>
                    </a:lnTo>
                    <a:lnTo>
                      <a:pt x="194" y="378"/>
                    </a:lnTo>
                    <a:lnTo>
                      <a:pt x="175" y="371"/>
                    </a:lnTo>
                    <a:lnTo>
                      <a:pt x="157" y="361"/>
                    </a:lnTo>
                    <a:lnTo>
                      <a:pt x="141" y="348"/>
                    </a:lnTo>
                    <a:lnTo>
                      <a:pt x="127" y="330"/>
                    </a:lnTo>
                    <a:lnTo>
                      <a:pt x="114" y="307"/>
                    </a:lnTo>
                    <a:lnTo>
                      <a:pt x="108" y="285"/>
                    </a:lnTo>
                    <a:lnTo>
                      <a:pt x="108" y="264"/>
                    </a:lnTo>
                    <a:lnTo>
                      <a:pt x="113" y="241"/>
                    </a:lnTo>
                    <a:lnTo>
                      <a:pt x="123" y="219"/>
                    </a:lnTo>
                    <a:lnTo>
                      <a:pt x="138" y="198"/>
                    </a:lnTo>
                    <a:lnTo>
                      <a:pt x="157" y="177"/>
                    </a:lnTo>
                    <a:lnTo>
                      <a:pt x="178" y="158"/>
                    </a:lnTo>
                    <a:lnTo>
                      <a:pt x="203" y="140"/>
                    </a:lnTo>
                    <a:lnTo>
                      <a:pt x="230" y="124"/>
                    </a:lnTo>
                    <a:lnTo>
                      <a:pt x="259" y="109"/>
                    </a:lnTo>
                    <a:lnTo>
                      <a:pt x="288" y="97"/>
                    </a:lnTo>
                    <a:lnTo>
                      <a:pt x="318" y="88"/>
                    </a:lnTo>
                    <a:lnTo>
                      <a:pt x="349" y="80"/>
                    </a:lnTo>
                    <a:lnTo>
                      <a:pt x="378" y="75"/>
                    </a:lnTo>
                    <a:lnTo>
                      <a:pt x="406" y="74"/>
                    </a:lnTo>
                    <a:lnTo>
                      <a:pt x="433" y="76"/>
                    </a:lnTo>
                    <a:lnTo>
                      <a:pt x="447" y="79"/>
                    </a:lnTo>
                    <a:lnTo>
                      <a:pt x="462" y="81"/>
                    </a:lnTo>
                    <a:lnTo>
                      <a:pt x="478" y="84"/>
                    </a:lnTo>
                    <a:lnTo>
                      <a:pt x="492" y="87"/>
                    </a:lnTo>
                    <a:lnTo>
                      <a:pt x="508" y="89"/>
                    </a:lnTo>
                    <a:lnTo>
                      <a:pt x="523" y="92"/>
                    </a:lnTo>
                    <a:lnTo>
                      <a:pt x="537" y="96"/>
                    </a:lnTo>
                    <a:lnTo>
                      <a:pt x="552" y="100"/>
                    </a:lnTo>
                    <a:lnTo>
                      <a:pt x="566" y="105"/>
                    </a:lnTo>
                    <a:lnTo>
                      <a:pt x="581" y="109"/>
                    </a:lnTo>
                    <a:lnTo>
                      <a:pt x="596" y="115"/>
                    </a:lnTo>
                    <a:lnTo>
                      <a:pt x="609" y="121"/>
                    </a:lnTo>
                    <a:lnTo>
                      <a:pt x="622" y="129"/>
                    </a:lnTo>
                    <a:lnTo>
                      <a:pt x="636" y="137"/>
                    </a:lnTo>
                    <a:lnTo>
                      <a:pt x="648" y="147"/>
                    </a:lnTo>
                    <a:lnTo>
                      <a:pt x="661" y="157"/>
                    </a:lnTo>
                    <a:lnTo>
                      <a:pt x="664" y="159"/>
                    </a:lnTo>
                    <a:lnTo>
                      <a:pt x="667" y="159"/>
                    </a:lnTo>
                    <a:lnTo>
                      <a:pt x="670" y="159"/>
                    </a:lnTo>
                    <a:lnTo>
                      <a:pt x="673" y="157"/>
                    </a:lnTo>
                    <a:lnTo>
                      <a:pt x="675" y="154"/>
                    </a:lnTo>
                    <a:lnTo>
                      <a:pt x="675" y="150"/>
                    </a:lnTo>
                    <a:lnTo>
                      <a:pt x="675" y="147"/>
                    </a:lnTo>
                    <a:lnTo>
                      <a:pt x="673" y="144"/>
                    </a:lnTo>
                    <a:lnTo>
                      <a:pt x="673" y="144"/>
                    </a:lnTo>
                    <a:close/>
                  </a:path>
                </a:pathLst>
              </a:custGeom>
              <a:solidFill>
                <a:srgbClr val="000000"/>
              </a:solidFill>
              <a:ln w="9525">
                <a:solidFill>
                  <a:schemeClr val="tx2"/>
                </a:solidFill>
                <a:round/>
                <a:headEnd/>
                <a:tailEnd/>
              </a:ln>
            </p:spPr>
            <p:txBody>
              <a:bodyPr/>
              <a:lstStyle/>
              <a:p>
                <a:endParaRPr lang="zh-CN" altLang="en-US">
                  <a:latin typeface="微软雅黑" pitchFamily="34" charset="-122"/>
                  <a:ea typeface="微软雅黑" pitchFamily="34" charset="-122"/>
                </a:endParaRPr>
              </a:p>
            </p:txBody>
          </p:sp>
        </p:grpSp>
        <p:sp>
          <p:nvSpPr>
            <p:cNvPr id="26643" name="Freeform 19"/>
            <p:cNvSpPr>
              <a:spLocks/>
            </p:cNvSpPr>
            <p:nvPr/>
          </p:nvSpPr>
          <p:spPr bwMode="auto">
            <a:xfrm>
              <a:off x="288" y="1453"/>
              <a:ext cx="2356" cy="1335"/>
            </a:xfrm>
            <a:custGeom>
              <a:avLst/>
              <a:gdLst/>
              <a:ahLst/>
              <a:cxnLst>
                <a:cxn ang="0">
                  <a:pos x="0" y="157"/>
                </a:cxn>
                <a:cxn ang="0">
                  <a:pos x="65" y="262"/>
                </a:cxn>
                <a:cxn ang="0">
                  <a:pos x="79" y="340"/>
                </a:cxn>
                <a:cxn ang="0">
                  <a:pos x="144" y="484"/>
                </a:cxn>
                <a:cxn ang="0">
                  <a:pos x="170" y="576"/>
                </a:cxn>
                <a:cxn ang="0">
                  <a:pos x="262" y="694"/>
                </a:cxn>
                <a:cxn ang="0">
                  <a:pos x="406" y="1100"/>
                </a:cxn>
                <a:cxn ang="0">
                  <a:pos x="511" y="1244"/>
                </a:cxn>
                <a:cxn ang="0">
                  <a:pos x="655" y="1283"/>
                </a:cxn>
                <a:cxn ang="0">
                  <a:pos x="1322" y="1296"/>
                </a:cxn>
                <a:cxn ang="0">
                  <a:pos x="1401" y="1309"/>
                </a:cxn>
                <a:cxn ang="0">
                  <a:pos x="1505" y="1335"/>
                </a:cxn>
                <a:cxn ang="0">
                  <a:pos x="1623" y="1322"/>
                </a:cxn>
                <a:cxn ang="0">
                  <a:pos x="1663" y="1296"/>
                </a:cxn>
                <a:cxn ang="0">
                  <a:pos x="1741" y="1270"/>
                </a:cxn>
                <a:cxn ang="0">
                  <a:pos x="1898" y="1204"/>
                </a:cxn>
                <a:cxn ang="0">
                  <a:pos x="2003" y="1074"/>
                </a:cxn>
                <a:cxn ang="0">
                  <a:pos x="2016" y="1021"/>
                </a:cxn>
                <a:cxn ang="0">
                  <a:pos x="2042" y="969"/>
                </a:cxn>
                <a:cxn ang="0">
                  <a:pos x="2121" y="759"/>
                </a:cxn>
                <a:cxn ang="0">
                  <a:pos x="2252" y="707"/>
                </a:cxn>
                <a:cxn ang="0">
                  <a:pos x="2330" y="511"/>
                </a:cxn>
                <a:cxn ang="0">
                  <a:pos x="2356" y="183"/>
                </a:cxn>
                <a:cxn ang="0">
                  <a:pos x="2343" y="0"/>
                </a:cxn>
              </a:cxnLst>
              <a:rect l="0" t="0" r="r" b="b"/>
              <a:pathLst>
                <a:path w="2356" h="1335">
                  <a:moveTo>
                    <a:pt x="0" y="157"/>
                  </a:moveTo>
                  <a:cubicBezTo>
                    <a:pt x="22" y="192"/>
                    <a:pt x="49" y="224"/>
                    <a:pt x="65" y="262"/>
                  </a:cubicBezTo>
                  <a:cubicBezTo>
                    <a:pt x="75" y="286"/>
                    <a:pt x="74" y="314"/>
                    <a:pt x="79" y="340"/>
                  </a:cubicBezTo>
                  <a:cubicBezTo>
                    <a:pt x="92" y="403"/>
                    <a:pt x="105" y="432"/>
                    <a:pt x="144" y="484"/>
                  </a:cubicBezTo>
                  <a:cubicBezTo>
                    <a:pt x="154" y="514"/>
                    <a:pt x="156" y="548"/>
                    <a:pt x="170" y="576"/>
                  </a:cubicBezTo>
                  <a:cubicBezTo>
                    <a:pt x="202" y="639"/>
                    <a:pt x="219" y="651"/>
                    <a:pt x="262" y="694"/>
                  </a:cubicBezTo>
                  <a:cubicBezTo>
                    <a:pt x="270" y="812"/>
                    <a:pt x="257" y="1050"/>
                    <a:pt x="406" y="1100"/>
                  </a:cubicBezTo>
                  <a:cubicBezTo>
                    <a:pt x="425" y="1128"/>
                    <a:pt x="468" y="1223"/>
                    <a:pt x="511" y="1244"/>
                  </a:cubicBezTo>
                  <a:cubicBezTo>
                    <a:pt x="556" y="1266"/>
                    <a:pt x="606" y="1273"/>
                    <a:pt x="655" y="1283"/>
                  </a:cubicBezTo>
                  <a:cubicBezTo>
                    <a:pt x="893" y="1271"/>
                    <a:pt x="1082" y="1286"/>
                    <a:pt x="1322" y="1296"/>
                  </a:cubicBezTo>
                  <a:cubicBezTo>
                    <a:pt x="1348" y="1300"/>
                    <a:pt x="1375" y="1303"/>
                    <a:pt x="1401" y="1309"/>
                  </a:cubicBezTo>
                  <a:cubicBezTo>
                    <a:pt x="1436" y="1316"/>
                    <a:pt x="1505" y="1335"/>
                    <a:pt x="1505" y="1335"/>
                  </a:cubicBezTo>
                  <a:cubicBezTo>
                    <a:pt x="1544" y="1331"/>
                    <a:pt x="1585" y="1331"/>
                    <a:pt x="1623" y="1322"/>
                  </a:cubicBezTo>
                  <a:cubicBezTo>
                    <a:pt x="1638" y="1318"/>
                    <a:pt x="1648" y="1302"/>
                    <a:pt x="1663" y="1296"/>
                  </a:cubicBezTo>
                  <a:cubicBezTo>
                    <a:pt x="1688" y="1285"/>
                    <a:pt x="1716" y="1282"/>
                    <a:pt x="1741" y="1270"/>
                  </a:cubicBezTo>
                  <a:cubicBezTo>
                    <a:pt x="1862" y="1210"/>
                    <a:pt x="1808" y="1228"/>
                    <a:pt x="1898" y="1204"/>
                  </a:cubicBezTo>
                  <a:cubicBezTo>
                    <a:pt x="1955" y="1162"/>
                    <a:pt x="1972" y="1137"/>
                    <a:pt x="2003" y="1074"/>
                  </a:cubicBezTo>
                  <a:cubicBezTo>
                    <a:pt x="2007" y="1056"/>
                    <a:pt x="2010" y="1038"/>
                    <a:pt x="2016" y="1021"/>
                  </a:cubicBezTo>
                  <a:cubicBezTo>
                    <a:pt x="2023" y="1003"/>
                    <a:pt x="2036" y="988"/>
                    <a:pt x="2042" y="969"/>
                  </a:cubicBezTo>
                  <a:cubicBezTo>
                    <a:pt x="2062" y="901"/>
                    <a:pt x="2054" y="806"/>
                    <a:pt x="2121" y="759"/>
                  </a:cubicBezTo>
                  <a:cubicBezTo>
                    <a:pt x="2150" y="739"/>
                    <a:pt x="2213" y="720"/>
                    <a:pt x="2252" y="707"/>
                  </a:cubicBezTo>
                  <a:cubicBezTo>
                    <a:pt x="2304" y="628"/>
                    <a:pt x="2312" y="603"/>
                    <a:pt x="2330" y="511"/>
                  </a:cubicBezTo>
                  <a:cubicBezTo>
                    <a:pt x="2336" y="402"/>
                    <a:pt x="2356" y="293"/>
                    <a:pt x="2356" y="183"/>
                  </a:cubicBezTo>
                  <a:cubicBezTo>
                    <a:pt x="2356" y="122"/>
                    <a:pt x="2343" y="61"/>
                    <a:pt x="2343" y="0"/>
                  </a:cubicBezTo>
                </a:path>
              </a:pathLst>
            </a:custGeom>
            <a:noFill/>
            <a:ln w="9525">
              <a:solidFill>
                <a:schemeClr val="tx2"/>
              </a:solidFill>
              <a:round/>
              <a:headEnd/>
              <a:tailEnd/>
            </a:ln>
            <a:effectLst/>
          </p:spPr>
          <p:txBody>
            <a:bodyPr/>
            <a:lstStyle/>
            <a:p>
              <a:endParaRPr lang="zh-CN" altLang="en-US">
                <a:latin typeface="微软雅黑" pitchFamily="34" charset="-122"/>
                <a:ea typeface="微软雅黑" pitchFamily="34" charset="-122"/>
              </a:endParaRPr>
            </a:p>
          </p:txBody>
        </p:sp>
        <p:sp>
          <p:nvSpPr>
            <p:cNvPr id="26644" name="Freeform 20"/>
            <p:cNvSpPr>
              <a:spLocks/>
            </p:cNvSpPr>
            <p:nvPr/>
          </p:nvSpPr>
          <p:spPr bwMode="auto">
            <a:xfrm>
              <a:off x="960" y="2496"/>
              <a:ext cx="269" cy="253"/>
            </a:xfrm>
            <a:custGeom>
              <a:avLst/>
              <a:gdLst/>
              <a:ahLst/>
              <a:cxnLst>
                <a:cxn ang="0">
                  <a:pos x="0" y="354"/>
                </a:cxn>
                <a:cxn ang="0">
                  <a:pos x="13" y="144"/>
                </a:cxn>
                <a:cxn ang="0">
                  <a:pos x="26" y="105"/>
                </a:cxn>
                <a:cxn ang="0">
                  <a:pos x="118" y="92"/>
                </a:cxn>
                <a:cxn ang="0">
                  <a:pos x="275" y="0"/>
                </a:cxn>
                <a:cxn ang="0">
                  <a:pos x="314" y="13"/>
                </a:cxn>
                <a:cxn ang="0">
                  <a:pos x="340" y="92"/>
                </a:cxn>
                <a:cxn ang="0">
                  <a:pos x="340" y="341"/>
                </a:cxn>
                <a:cxn ang="0">
                  <a:pos x="301" y="406"/>
                </a:cxn>
              </a:cxnLst>
              <a:rect l="0" t="0" r="r" b="b"/>
              <a:pathLst>
                <a:path w="365" h="406">
                  <a:moveTo>
                    <a:pt x="0" y="354"/>
                  </a:moveTo>
                  <a:cubicBezTo>
                    <a:pt x="4" y="284"/>
                    <a:pt x="6" y="214"/>
                    <a:pt x="13" y="144"/>
                  </a:cubicBezTo>
                  <a:cubicBezTo>
                    <a:pt x="14" y="130"/>
                    <a:pt x="14" y="111"/>
                    <a:pt x="26" y="105"/>
                  </a:cubicBezTo>
                  <a:cubicBezTo>
                    <a:pt x="54" y="91"/>
                    <a:pt x="87" y="96"/>
                    <a:pt x="118" y="92"/>
                  </a:cubicBezTo>
                  <a:cubicBezTo>
                    <a:pt x="179" y="72"/>
                    <a:pt x="212" y="21"/>
                    <a:pt x="275" y="0"/>
                  </a:cubicBezTo>
                  <a:cubicBezTo>
                    <a:pt x="288" y="4"/>
                    <a:pt x="306" y="2"/>
                    <a:pt x="314" y="13"/>
                  </a:cubicBezTo>
                  <a:cubicBezTo>
                    <a:pt x="330" y="36"/>
                    <a:pt x="340" y="92"/>
                    <a:pt x="340" y="92"/>
                  </a:cubicBezTo>
                  <a:cubicBezTo>
                    <a:pt x="348" y="186"/>
                    <a:pt x="365" y="250"/>
                    <a:pt x="340" y="341"/>
                  </a:cubicBezTo>
                  <a:cubicBezTo>
                    <a:pt x="333" y="365"/>
                    <a:pt x="312" y="383"/>
                    <a:pt x="301" y="406"/>
                  </a:cubicBezTo>
                </a:path>
              </a:pathLst>
            </a:custGeom>
            <a:solidFill>
              <a:schemeClr val="hlink"/>
            </a:solidFill>
            <a:ln w="9525">
              <a:solidFill>
                <a:schemeClr val="tx2"/>
              </a:solidFill>
              <a:round/>
              <a:headEnd/>
              <a:tailEnd/>
            </a:ln>
            <a:effectLst/>
          </p:spPr>
          <p:txBody>
            <a:bodyPr/>
            <a:lstStyle/>
            <a:p>
              <a:endParaRPr lang="zh-CN" altLang="en-US">
                <a:latin typeface="微软雅黑" pitchFamily="34" charset="-122"/>
                <a:ea typeface="微软雅黑" pitchFamily="34" charset="-122"/>
              </a:endParaRPr>
            </a:p>
          </p:txBody>
        </p:sp>
        <p:sp>
          <p:nvSpPr>
            <p:cNvPr id="26645" name="Freeform 21"/>
            <p:cNvSpPr>
              <a:spLocks/>
            </p:cNvSpPr>
            <p:nvPr/>
          </p:nvSpPr>
          <p:spPr bwMode="auto">
            <a:xfrm>
              <a:off x="1392" y="2352"/>
              <a:ext cx="240" cy="406"/>
            </a:xfrm>
            <a:custGeom>
              <a:avLst/>
              <a:gdLst/>
              <a:ahLst/>
              <a:cxnLst>
                <a:cxn ang="0">
                  <a:pos x="0" y="354"/>
                </a:cxn>
                <a:cxn ang="0">
                  <a:pos x="13" y="144"/>
                </a:cxn>
                <a:cxn ang="0">
                  <a:pos x="26" y="105"/>
                </a:cxn>
                <a:cxn ang="0">
                  <a:pos x="118" y="92"/>
                </a:cxn>
                <a:cxn ang="0">
                  <a:pos x="275" y="0"/>
                </a:cxn>
                <a:cxn ang="0">
                  <a:pos x="314" y="13"/>
                </a:cxn>
                <a:cxn ang="0">
                  <a:pos x="340" y="92"/>
                </a:cxn>
                <a:cxn ang="0">
                  <a:pos x="340" y="341"/>
                </a:cxn>
                <a:cxn ang="0">
                  <a:pos x="301" y="406"/>
                </a:cxn>
              </a:cxnLst>
              <a:rect l="0" t="0" r="r" b="b"/>
              <a:pathLst>
                <a:path w="365" h="406">
                  <a:moveTo>
                    <a:pt x="0" y="354"/>
                  </a:moveTo>
                  <a:cubicBezTo>
                    <a:pt x="4" y="284"/>
                    <a:pt x="6" y="214"/>
                    <a:pt x="13" y="144"/>
                  </a:cubicBezTo>
                  <a:cubicBezTo>
                    <a:pt x="14" y="130"/>
                    <a:pt x="14" y="111"/>
                    <a:pt x="26" y="105"/>
                  </a:cubicBezTo>
                  <a:cubicBezTo>
                    <a:pt x="54" y="91"/>
                    <a:pt x="87" y="96"/>
                    <a:pt x="118" y="92"/>
                  </a:cubicBezTo>
                  <a:cubicBezTo>
                    <a:pt x="179" y="72"/>
                    <a:pt x="212" y="21"/>
                    <a:pt x="275" y="0"/>
                  </a:cubicBezTo>
                  <a:cubicBezTo>
                    <a:pt x="288" y="4"/>
                    <a:pt x="306" y="2"/>
                    <a:pt x="314" y="13"/>
                  </a:cubicBezTo>
                  <a:cubicBezTo>
                    <a:pt x="330" y="36"/>
                    <a:pt x="340" y="92"/>
                    <a:pt x="340" y="92"/>
                  </a:cubicBezTo>
                  <a:cubicBezTo>
                    <a:pt x="348" y="186"/>
                    <a:pt x="365" y="250"/>
                    <a:pt x="340" y="341"/>
                  </a:cubicBezTo>
                  <a:cubicBezTo>
                    <a:pt x="333" y="365"/>
                    <a:pt x="312" y="383"/>
                    <a:pt x="301" y="406"/>
                  </a:cubicBezTo>
                </a:path>
              </a:pathLst>
            </a:custGeom>
            <a:solidFill>
              <a:schemeClr val="hlink"/>
            </a:solidFill>
            <a:ln w="9525">
              <a:solidFill>
                <a:schemeClr val="tx2"/>
              </a:solidFill>
              <a:round/>
              <a:headEnd/>
              <a:tailEnd/>
            </a:ln>
            <a:effectLst/>
          </p:spPr>
          <p:txBody>
            <a:bodyPr/>
            <a:lstStyle/>
            <a:p>
              <a:endParaRPr lang="zh-CN" altLang="en-US">
                <a:latin typeface="微软雅黑" pitchFamily="34" charset="-122"/>
                <a:ea typeface="微软雅黑" pitchFamily="34" charset="-122"/>
              </a:endParaRPr>
            </a:p>
          </p:txBody>
        </p:sp>
        <p:sp>
          <p:nvSpPr>
            <p:cNvPr id="26646" name="Freeform 22"/>
            <p:cNvSpPr>
              <a:spLocks/>
            </p:cNvSpPr>
            <p:nvPr/>
          </p:nvSpPr>
          <p:spPr bwMode="auto">
            <a:xfrm>
              <a:off x="1680" y="2304"/>
              <a:ext cx="240" cy="528"/>
            </a:xfrm>
            <a:custGeom>
              <a:avLst/>
              <a:gdLst/>
              <a:ahLst/>
              <a:cxnLst>
                <a:cxn ang="0">
                  <a:pos x="0" y="354"/>
                </a:cxn>
                <a:cxn ang="0">
                  <a:pos x="13" y="144"/>
                </a:cxn>
                <a:cxn ang="0">
                  <a:pos x="26" y="105"/>
                </a:cxn>
                <a:cxn ang="0">
                  <a:pos x="118" y="92"/>
                </a:cxn>
                <a:cxn ang="0">
                  <a:pos x="275" y="0"/>
                </a:cxn>
                <a:cxn ang="0">
                  <a:pos x="314" y="13"/>
                </a:cxn>
                <a:cxn ang="0">
                  <a:pos x="340" y="92"/>
                </a:cxn>
                <a:cxn ang="0">
                  <a:pos x="340" y="341"/>
                </a:cxn>
                <a:cxn ang="0">
                  <a:pos x="301" y="406"/>
                </a:cxn>
              </a:cxnLst>
              <a:rect l="0" t="0" r="r" b="b"/>
              <a:pathLst>
                <a:path w="365" h="406">
                  <a:moveTo>
                    <a:pt x="0" y="354"/>
                  </a:moveTo>
                  <a:cubicBezTo>
                    <a:pt x="4" y="284"/>
                    <a:pt x="6" y="214"/>
                    <a:pt x="13" y="144"/>
                  </a:cubicBezTo>
                  <a:cubicBezTo>
                    <a:pt x="14" y="130"/>
                    <a:pt x="14" y="111"/>
                    <a:pt x="26" y="105"/>
                  </a:cubicBezTo>
                  <a:cubicBezTo>
                    <a:pt x="54" y="91"/>
                    <a:pt x="87" y="96"/>
                    <a:pt x="118" y="92"/>
                  </a:cubicBezTo>
                  <a:cubicBezTo>
                    <a:pt x="179" y="72"/>
                    <a:pt x="212" y="21"/>
                    <a:pt x="275" y="0"/>
                  </a:cubicBezTo>
                  <a:cubicBezTo>
                    <a:pt x="288" y="4"/>
                    <a:pt x="306" y="2"/>
                    <a:pt x="314" y="13"/>
                  </a:cubicBezTo>
                  <a:cubicBezTo>
                    <a:pt x="330" y="36"/>
                    <a:pt x="340" y="92"/>
                    <a:pt x="340" y="92"/>
                  </a:cubicBezTo>
                  <a:cubicBezTo>
                    <a:pt x="348" y="186"/>
                    <a:pt x="365" y="250"/>
                    <a:pt x="340" y="341"/>
                  </a:cubicBezTo>
                  <a:cubicBezTo>
                    <a:pt x="333" y="365"/>
                    <a:pt x="312" y="383"/>
                    <a:pt x="301" y="406"/>
                  </a:cubicBezTo>
                </a:path>
              </a:pathLst>
            </a:custGeom>
            <a:solidFill>
              <a:schemeClr val="hlink"/>
            </a:solidFill>
            <a:ln w="9525">
              <a:solidFill>
                <a:schemeClr val="tx2"/>
              </a:solidFill>
              <a:round/>
              <a:headEnd/>
              <a:tailEnd/>
            </a:ln>
            <a:effectLst/>
          </p:spPr>
          <p:txBody>
            <a:bodyPr/>
            <a:lstStyle/>
            <a:p>
              <a:endParaRPr lang="zh-CN" altLang="en-US">
                <a:latin typeface="微软雅黑" pitchFamily="34" charset="-122"/>
                <a:ea typeface="微软雅黑" pitchFamily="34" charset="-122"/>
              </a:endParaRPr>
            </a:p>
          </p:txBody>
        </p:sp>
        <p:sp>
          <p:nvSpPr>
            <p:cNvPr id="26647" name="Freeform 23"/>
            <p:cNvSpPr>
              <a:spLocks/>
            </p:cNvSpPr>
            <p:nvPr/>
          </p:nvSpPr>
          <p:spPr bwMode="auto">
            <a:xfrm>
              <a:off x="1872" y="2088"/>
              <a:ext cx="707" cy="33"/>
            </a:xfrm>
            <a:custGeom>
              <a:avLst/>
              <a:gdLst/>
              <a:ahLst/>
              <a:cxnLst>
                <a:cxn ang="0">
                  <a:pos x="0" y="33"/>
                </a:cxn>
                <a:cxn ang="0">
                  <a:pos x="367" y="20"/>
                </a:cxn>
                <a:cxn ang="0">
                  <a:pos x="707" y="7"/>
                </a:cxn>
              </a:cxnLst>
              <a:rect l="0" t="0" r="r" b="b"/>
              <a:pathLst>
                <a:path w="707" h="33">
                  <a:moveTo>
                    <a:pt x="0" y="33"/>
                  </a:moveTo>
                  <a:cubicBezTo>
                    <a:pt x="122" y="3"/>
                    <a:pt x="244" y="0"/>
                    <a:pt x="367" y="20"/>
                  </a:cubicBezTo>
                  <a:cubicBezTo>
                    <a:pt x="567" y="0"/>
                    <a:pt x="453" y="7"/>
                    <a:pt x="707" y="7"/>
                  </a:cubicBezTo>
                </a:path>
              </a:pathLst>
            </a:custGeom>
            <a:noFill/>
            <a:ln w="9525">
              <a:solidFill>
                <a:schemeClr val="tx2"/>
              </a:solidFill>
              <a:round/>
              <a:headEnd/>
              <a:tailEnd/>
            </a:ln>
            <a:effectLst/>
          </p:spPr>
          <p:txBody>
            <a:bodyPr/>
            <a:lstStyle/>
            <a:p>
              <a:endParaRPr lang="zh-CN" altLang="en-US">
                <a:latin typeface="微软雅黑" pitchFamily="34" charset="-122"/>
                <a:ea typeface="微软雅黑" pitchFamily="34" charset="-122"/>
              </a:endParaRPr>
            </a:p>
          </p:txBody>
        </p:sp>
        <p:sp>
          <p:nvSpPr>
            <p:cNvPr id="26648" name="Freeform 24"/>
            <p:cNvSpPr>
              <a:spLocks/>
            </p:cNvSpPr>
            <p:nvPr/>
          </p:nvSpPr>
          <p:spPr bwMode="auto">
            <a:xfrm>
              <a:off x="1872" y="2064"/>
              <a:ext cx="707" cy="33"/>
            </a:xfrm>
            <a:custGeom>
              <a:avLst/>
              <a:gdLst/>
              <a:ahLst/>
              <a:cxnLst>
                <a:cxn ang="0">
                  <a:pos x="0" y="33"/>
                </a:cxn>
                <a:cxn ang="0">
                  <a:pos x="367" y="20"/>
                </a:cxn>
                <a:cxn ang="0">
                  <a:pos x="707" y="7"/>
                </a:cxn>
              </a:cxnLst>
              <a:rect l="0" t="0" r="r" b="b"/>
              <a:pathLst>
                <a:path w="707" h="33">
                  <a:moveTo>
                    <a:pt x="0" y="33"/>
                  </a:moveTo>
                  <a:cubicBezTo>
                    <a:pt x="122" y="3"/>
                    <a:pt x="244" y="0"/>
                    <a:pt x="367" y="20"/>
                  </a:cubicBezTo>
                  <a:cubicBezTo>
                    <a:pt x="567" y="0"/>
                    <a:pt x="453" y="7"/>
                    <a:pt x="707" y="7"/>
                  </a:cubicBezTo>
                </a:path>
              </a:pathLst>
            </a:custGeom>
            <a:noFill/>
            <a:ln w="9525">
              <a:solidFill>
                <a:schemeClr val="tx2"/>
              </a:solidFill>
              <a:round/>
              <a:headEnd/>
              <a:tailEnd/>
            </a:ln>
            <a:effectLst/>
          </p:spPr>
          <p:txBody>
            <a:bodyPr/>
            <a:lstStyle/>
            <a:p>
              <a:endParaRPr lang="zh-CN" altLang="en-US">
                <a:latin typeface="微软雅黑" pitchFamily="34" charset="-122"/>
                <a:ea typeface="微软雅黑" pitchFamily="34" charset="-122"/>
              </a:endParaRPr>
            </a:p>
          </p:txBody>
        </p:sp>
        <p:sp>
          <p:nvSpPr>
            <p:cNvPr id="26649" name="Text Box 25"/>
            <p:cNvSpPr txBox="1">
              <a:spLocks noChangeArrowheads="1"/>
            </p:cNvSpPr>
            <p:nvPr/>
          </p:nvSpPr>
          <p:spPr bwMode="auto">
            <a:xfrm>
              <a:off x="710" y="2926"/>
              <a:ext cx="1409" cy="252"/>
            </a:xfrm>
            <a:prstGeom prst="rect">
              <a:avLst/>
            </a:prstGeom>
            <a:noFill/>
            <a:ln w="9525">
              <a:solidFill>
                <a:schemeClr val="tx2"/>
              </a:solidFill>
              <a:miter lim="800000"/>
              <a:headEnd/>
              <a:tailEnd/>
            </a:ln>
            <a:effectLst/>
          </p:spPr>
          <p:txBody>
            <a:bodyPr wrap="none">
              <a:spAutoFit/>
            </a:bodyPr>
            <a:lstStyle/>
            <a:p>
              <a:r>
                <a:rPr kumimoji="1" lang="zh-CN" altLang="en-US" sz="2000" b="1" dirty="0">
                  <a:solidFill>
                    <a:srgbClr val="0000FF"/>
                  </a:solidFill>
                  <a:latin typeface="微软雅黑" pitchFamily="34" charset="-122"/>
                  <a:ea typeface="微软雅黑" pitchFamily="34" charset="-122"/>
                </a:rPr>
                <a:t>隐藏着的管理问题</a:t>
              </a:r>
            </a:p>
          </p:txBody>
        </p:sp>
        <p:sp>
          <p:nvSpPr>
            <p:cNvPr id="26650" name="Text Box 26"/>
            <p:cNvSpPr txBox="1">
              <a:spLocks noChangeArrowheads="1"/>
            </p:cNvSpPr>
            <p:nvPr/>
          </p:nvSpPr>
          <p:spPr bwMode="auto">
            <a:xfrm>
              <a:off x="1632" y="864"/>
              <a:ext cx="763" cy="252"/>
            </a:xfrm>
            <a:prstGeom prst="rect">
              <a:avLst/>
            </a:prstGeom>
            <a:noFill/>
            <a:ln w="9525">
              <a:solidFill>
                <a:schemeClr val="tx2"/>
              </a:solidFill>
              <a:miter lim="800000"/>
              <a:headEnd/>
              <a:tailEnd/>
            </a:ln>
            <a:effectLst/>
          </p:spPr>
          <p:txBody>
            <a:bodyPr wrap="none">
              <a:spAutoFit/>
            </a:bodyPr>
            <a:lstStyle/>
            <a:p>
              <a:r>
                <a:rPr kumimoji="1" lang="zh-CN" altLang="en-US" sz="2000" b="1" dirty="0">
                  <a:solidFill>
                    <a:srgbClr val="0000FF"/>
                  </a:solidFill>
                  <a:latin typeface="微软雅黑" pitchFamily="34" charset="-122"/>
                  <a:ea typeface="微软雅黑" pitchFamily="34" charset="-122"/>
                </a:rPr>
                <a:t>库存水平</a:t>
              </a:r>
            </a:p>
          </p:txBody>
        </p:sp>
        <p:sp>
          <p:nvSpPr>
            <p:cNvPr id="26651" name="Line 27"/>
            <p:cNvSpPr>
              <a:spLocks noChangeShapeType="1"/>
            </p:cNvSpPr>
            <p:nvPr/>
          </p:nvSpPr>
          <p:spPr bwMode="auto">
            <a:xfrm>
              <a:off x="2064" y="1104"/>
              <a:ext cx="240" cy="960"/>
            </a:xfrm>
            <a:prstGeom prst="line">
              <a:avLst/>
            </a:prstGeom>
            <a:noFill/>
            <a:ln w="9525">
              <a:solidFill>
                <a:schemeClr val="tx2"/>
              </a:solidFill>
              <a:round/>
              <a:headEnd/>
              <a:tailEnd type="triangle" w="med" len="med"/>
            </a:ln>
            <a:effectLst/>
          </p:spPr>
          <p:txBody>
            <a:bodyPr/>
            <a:lstStyle/>
            <a:p>
              <a:endParaRPr lang="zh-CN" altLang="en-US">
                <a:latin typeface="微软雅黑" pitchFamily="34" charset="-122"/>
                <a:ea typeface="微软雅黑" pitchFamily="34" charset="-122"/>
              </a:endParaRPr>
            </a:p>
          </p:txBody>
        </p:sp>
        <p:sp>
          <p:nvSpPr>
            <p:cNvPr id="26652" name="Line 28"/>
            <p:cNvSpPr>
              <a:spLocks noChangeShapeType="1"/>
            </p:cNvSpPr>
            <p:nvPr/>
          </p:nvSpPr>
          <p:spPr bwMode="auto">
            <a:xfrm flipV="1">
              <a:off x="1056" y="2784"/>
              <a:ext cx="384" cy="144"/>
            </a:xfrm>
            <a:prstGeom prst="line">
              <a:avLst/>
            </a:prstGeom>
            <a:noFill/>
            <a:ln w="9525">
              <a:solidFill>
                <a:schemeClr val="tx2"/>
              </a:solidFill>
              <a:round/>
              <a:headEnd/>
              <a:tailEnd type="triangle" w="med" len="med"/>
            </a:ln>
            <a:effectLst/>
          </p:spPr>
          <p:txBody>
            <a:bodyPr/>
            <a:lstStyle/>
            <a:p>
              <a:endParaRPr lang="zh-CN" altLang="en-US">
                <a:latin typeface="微软雅黑" pitchFamily="34" charset="-122"/>
                <a:ea typeface="微软雅黑" pitchFamily="34" charset="-122"/>
              </a:endParaRPr>
            </a:p>
          </p:txBody>
        </p:sp>
      </p:grpSp>
      <p:grpSp>
        <p:nvGrpSpPr>
          <p:cNvPr id="4" name="Group 29"/>
          <p:cNvGrpSpPr>
            <a:grpSpLocks/>
          </p:cNvGrpSpPr>
          <p:nvPr/>
        </p:nvGrpSpPr>
        <p:grpSpPr bwMode="auto">
          <a:xfrm>
            <a:off x="4724402" y="1412779"/>
            <a:ext cx="3740151" cy="3567113"/>
            <a:chOff x="2976" y="672"/>
            <a:chExt cx="2356" cy="2247"/>
          </a:xfrm>
        </p:grpSpPr>
        <p:pic>
          <p:nvPicPr>
            <p:cNvPr id="26654" name="Picture 30" descr="PE01605_"/>
            <p:cNvPicPr>
              <a:picLocks noChangeAspect="1" noChangeArrowheads="1"/>
            </p:cNvPicPr>
            <p:nvPr/>
          </p:nvPicPr>
          <p:blipFill>
            <a:blip r:embed="rId3" cstate="print"/>
            <a:srcRect/>
            <a:stretch>
              <a:fillRect/>
            </a:stretch>
          </p:blipFill>
          <p:spPr bwMode="auto">
            <a:xfrm>
              <a:off x="3408" y="1152"/>
              <a:ext cx="1539" cy="994"/>
            </a:xfrm>
            <a:prstGeom prst="rect">
              <a:avLst/>
            </a:prstGeom>
            <a:noFill/>
            <a:ln w="9525">
              <a:solidFill>
                <a:schemeClr val="tx2"/>
              </a:solidFill>
              <a:miter lim="800000"/>
              <a:headEnd/>
              <a:tailEnd/>
            </a:ln>
          </p:spPr>
        </p:pic>
        <p:sp>
          <p:nvSpPr>
            <p:cNvPr id="26655" name="Freeform 31"/>
            <p:cNvSpPr>
              <a:spLocks/>
            </p:cNvSpPr>
            <p:nvPr/>
          </p:nvSpPr>
          <p:spPr bwMode="auto">
            <a:xfrm>
              <a:off x="2976" y="1584"/>
              <a:ext cx="2356" cy="1335"/>
            </a:xfrm>
            <a:custGeom>
              <a:avLst/>
              <a:gdLst/>
              <a:ahLst/>
              <a:cxnLst>
                <a:cxn ang="0">
                  <a:pos x="0" y="157"/>
                </a:cxn>
                <a:cxn ang="0">
                  <a:pos x="65" y="262"/>
                </a:cxn>
                <a:cxn ang="0">
                  <a:pos x="79" y="340"/>
                </a:cxn>
                <a:cxn ang="0">
                  <a:pos x="144" y="484"/>
                </a:cxn>
                <a:cxn ang="0">
                  <a:pos x="170" y="576"/>
                </a:cxn>
                <a:cxn ang="0">
                  <a:pos x="262" y="694"/>
                </a:cxn>
                <a:cxn ang="0">
                  <a:pos x="406" y="1100"/>
                </a:cxn>
                <a:cxn ang="0">
                  <a:pos x="511" y="1244"/>
                </a:cxn>
                <a:cxn ang="0">
                  <a:pos x="655" y="1283"/>
                </a:cxn>
                <a:cxn ang="0">
                  <a:pos x="1322" y="1296"/>
                </a:cxn>
                <a:cxn ang="0">
                  <a:pos x="1401" y="1309"/>
                </a:cxn>
                <a:cxn ang="0">
                  <a:pos x="1505" y="1335"/>
                </a:cxn>
                <a:cxn ang="0">
                  <a:pos x="1623" y="1322"/>
                </a:cxn>
                <a:cxn ang="0">
                  <a:pos x="1663" y="1296"/>
                </a:cxn>
                <a:cxn ang="0">
                  <a:pos x="1741" y="1270"/>
                </a:cxn>
                <a:cxn ang="0">
                  <a:pos x="1898" y="1204"/>
                </a:cxn>
                <a:cxn ang="0">
                  <a:pos x="2003" y="1074"/>
                </a:cxn>
                <a:cxn ang="0">
                  <a:pos x="2016" y="1021"/>
                </a:cxn>
                <a:cxn ang="0">
                  <a:pos x="2042" y="969"/>
                </a:cxn>
                <a:cxn ang="0">
                  <a:pos x="2121" y="759"/>
                </a:cxn>
                <a:cxn ang="0">
                  <a:pos x="2252" y="707"/>
                </a:cxn>
                <a:cxn ang="0">
                  <a:pos x="2330" y="511"/>
                </a:cxn>
                <a:cxn ang="0">
                  <a:pos x="2356" y="183"/>
                </a:cxn>
                <a:cxn ang="0">
                  <a:pos x="2343" y="0"/>
                </a:cxn>
              </a:cxnLst>
              <a:rect l="0" t="0" r="r" b="b"/>
              <a:pathLst>
                <a:path w="2356" h="1335">
                  <a:moveTo>
                    <a:pt x="0" y="157"/>
                  </a:moveTo>
                  <a:cubicBezTo>
                    <a:pt x="22" y="192"/>
                    <a:pt x="49" y="224"/>
                    <a:pt x="65" y="262"/>
                  </a:cubicBezTo>
                  <a:cubicBezTo>
                    <a:pt x="75" y="286"/>
                    <a:pt x="74" y="314"/>
                    <a:pt x="79" y="340"/>
                  </a:cubicBezTo>
                  <a:cubicBezTo>
                    <a:pt x="92" y="403"/>
                    <a:pt x="105" y="432"/>
                    <a:pt x="144" y="484"/>
                  </a:cubicBezTo>
                  <a:cubicBezTo>
                    <a:pt x="154" y="514"/>
                    <a:pt x="156" y="548"/>
                    <a:pt x="170" y="576"/>
                  </a:cubicBezTo>
                  <a:cubicBezTo>
                    <a:pt x="202" y="639"/>
                    <a:pt x="219" y="651"/>
                    <a:pt x="262" y="694"/>
                  </a:cubicBezTo>
                  <a:cubicBezTo>
                    <a:pt x="270" y="812"/>
                    <a:pt x="257" y="1050"/>
                    <a:pt x="406" y="1100"/>
                  </a:cubicBezTo>
                  <a:cubicBezTo>
                    <a:pt x="425" y="1128"/>
                    <a:pt x="468" y="1223"/>
                    <a:pt x="511" y="1244"/>
                  </a:cubicBezTo>
                  <a:cubicBezTo>
                    <a:pt x="556" y="1266"/>
                    <a:pt x="606" y="1273"/>
                    <a:pt x="655" y="1283"/>
                  </a:cubicBezTo>
                  <a:cubicBezTo>
                    <a:pt x="893" y="1271"/>
                    <a:pt x="1082" y="1286"/>
                    <a:pt x="1322" y="1296"/>
                  </a:cubicBezTo>
                  <a:cubicBezTo>
                    <a:pt x="1348" y="1300"/>
                    <a:pt x="1375" y="1303"/>
                    <a:pt x="1401" y="1309"/>
                  </a:cubicBezTo>
                  <a:cubicBezTo>
                    <a:pt x="1436" y="1316"/>
                    <a:pt x="1505" y="1335"/>
                    <a:pt x="1505" y="1335"/>
                  </a:cubicBezTo>
                  <a:cubicBezTo>
                    <a:pt x="1544" y="1331"/>
                    <a:pt x="1585" y="1331"/>
                    <a:pt x="1623" y="1322"/>
                  </a:cubicBezTo>
                  <a:cubicBezTo>
                    <a:pt x="1638" y="1318"/>
                    <a:pt x="1648" y="1302"/>
                    <a:pt x="1663" y="1296"/>
                  </a:cubicBezTo>
                  <a:cubicBezTo>
                    <a:pt x="1688" y="1285"/>
                    <a:pt x="1716" y="1282"/>
                    <a:pt x="1741" y="1270"/>
                  </a:cubicBezTo>
                  <a:cubicBezTo>
                    <a:pt x="1862" y="1210"/>
                    <a:pt x="1808" y="1228"/>
                    <a:pt x="1898" y="1204"/>
                  </a:cubicBezTo>
                  <a:cubicBezTo>
                    <a:pt x="1955" y="1162"/>
                    <a:pt x="1972" y="1137"/>
                    <a:pt x="2003" y="1074"/>
                  </a:cubicBezTo>
                  <a:cubicBezTo>
                    <a:pt x="2007" y="1056"/>
                    <a:pt x="2010" y="1038"/>
                    <a:pt x="2016" y="1021"/>
                  </a:cubicBezTo>
                  <a:cubicBezTo>
                    <a:pt x="2023" y="1003"/>
                    <a:pt x="2036" y="988"/>
                    <a:pt x="2042" y="969"/>
                  </a:cubicBezTo>
                  <a:cubicBezTo>
                    <a:pt x="2062" y="901"/>
                    <a:pt x="2054" y="806"/>
                    <a:pt x="2121" y="759"/>
                  </a:cubicBezTo>
                  <a:cubicBezTo>
                    <a:pt x="2150" y="739"/>
                    <a:pt x="2213" y="720"/>
                    <a:pt x="2252" y="707"/>
                  </a:cubicBezTo>
                  <a:cubicBezTo>
                    <a:pt x="2304" y="628"/>
                    <a:pt x="2312" y="603"/>
                    <a:pt x="2330" y="511"/>
                  </a:cubicBezTo>
                  <a:cubicBezTo>
                    <a:pt x="2336" y="402"/>
                    <a:pt x="2356" y="293"/>
                    <a:pt x="2356" y="183"/>
                  </a:cubicBezTo>
                  <a:cubicBezTo>
                    <a:pt x="2356" y="122"/>
                    <a:pt x="2343" y="61"/>
                    <a:pt x="2343" y="0"/>
                  </a:cubicBezTo>
                </a:path>
              </a:pathLst>
            </a:custGeom>
            <a:noFill/>
            <a:ln w="9525">
              <a:solidFill>
                <a:schemeClr val="tx2"/>
              </a:solidFill>
              <a:round/>
              <a:headEnd/>
              <a:tailEnd/>
            </a:ln>
            <a:effectLst/>
          </p:spPr>
          <p:txBody>
            <a:bodyPr/>
            <a:lstStyle/>
            <a:p>
              <a:endParaRPr lang="zh-CN" altLang="en-US">
                <a:latin typeface="微软雅黑" pitchFamily="34" charset="-122"/>
                <a:ea typeface="微软雅黑" pitchFamily="34" charset="-122"/>
              </a:endParaRPr>
            </a:p>
          </p:txBody>
        </p:sp>
        <p:sp>
          <p:nvSpPr>
            <p:cNvPr id="26656" name="Freeform 32"/>
            <p:cNvSpPr>
              <a:spLocks/>
            </p:cNvSpPr>
            <p:nvPr/>
          </p:nvSpPr>
          <p:spPr bwMode="auto">
            <a:xfrm>
              <a:off x="3103" y="2055"/>
              <a:ext cx="314" cy="13"/>
            </a:xfrm>
            <a:custGeom>
              <a:avLst/>
              <a:gdLst/>
              <a:ahLst/>
              <a:cxnLst>
                <a:cxn ang="0">
                  <a:pos x="314" y="13"/>
                </a:cxn>
                <a:cxn ang="0">
                  <a:pos x="0" y="0"/>
                </a:cxn>
              </a:cxnLst>
              <a:rect l="0" t="0" r="r" b="b"/>
              <a:pathLst>
                <a:path w="314" h="13">
                  <a:moveTo>
                    <a:pt x="314" y="13"/>
                  </a:moveTo>
                  <a:cubicBezTo>
                    <a:pt x="209" y="9"/>
                    <a:pt x="0" y="0"/>
                    <a:pt x="0" y="0"/>
                  </a:cubicBezTo>
                </a:path>
              </a:pathLst>
            </a:custGeom>
            <a:noFill/>
            <a:ln w="9525">
              <a:solidFill>
                <a:schemeClr val="tx2"/>
              </a:solidFill>
              <a:round/>
              <a:headEnd/>
              <a:tailEnd/>
            </a:ln>
            <a:effectLst/>
          </p:spPr>
          <p:txBody>
            <a:bodyPr/>
            <a:lstStyle/>
            <a:p>
              <a:endParaRPr lang="zh-CN" altLang="en-US">
                <a:latin typeface="微软雅黑" pitchFamily="34" charset="-122"/>
                <a:ea typeface="微软雅黑" pitchFamily="34" charset="-122"/>
              </a:endParaRPr>
            </a:p>
          </p:txBody>
        </p:sp>
        <p:sp>
          <p:nvSpPr>
            <p:cNvPr id="26657" name="Freeform 33"/>
            <p:cNvSpPr>
              <a:spLocks/>
            </p:cNvSpPr>
            <p:nvPr/>
          </p:nvSpPr>
          <p:spPr bwMode="auto">
            <a:xfrm>
              <a:off x="3142" y="2051"/>
              <a:ext cx="314" cy="13"/>
            </a:xfrm>
            <a:custGeom>
              <a:avLst/>
              <a:gdLst/>
              <a:ahLst/>
              <a:cxnLst>
                <a:cxn ang="0">
                  <a:pos x="314" y="13"/>
                </a:cxn>
                <a:cxn ang="0">
                  <a:pos x="0" y="0"/>
                </a:cxn>
              </a:cxnLst>
              <a:rect l="0" t="0" r="r" b="b"/>
              <a:pathLst>
                <a:path w="314" h="13">
                  <a:moveTo>
                    <a:pt x="314" y="13"/>
                  </a:moveTo>
                  <a:cubicBezTo>
                    <a:pt x="209" y="9"/>
                    <a:pt x="0" y="0"/>
                    <a:pt x="0" y="0"/>
                  </a:cubicBezTo>
                </a:path>
              </a:pathLst>
            </a:custGeom>
            <a:noFill/>
            <a:ln w="9525">
              <a:solidFill>
                <a:schemeClr val="tx2"/>
              </a:solidFill>
              <a:round/>
              <a:headEnd/>
              <a:tailEnd/>
            </a:ln>
            <a:effectLst/>
          </p:spPr>
          <p:txBody>
            <a:bodyPr/>
            <a:lstStyle/>
            <a:p>
              <a:endParaRPr lang="zh-CN" altLang="en-US">
                <a:latin typeface="微软雅黑" pitchFamily="34" charset="-122"/>
                <a:ea typeface="微软雅黑" pitchFamily="34" charset="-122"/>
              </a:endParaRPr>
            </a:p>
          </p:txBody>
        </p:sp>
        <p:sp>
          <p:nvSpPr>
            <p:cNvPr id="26658" name="Freeform 34"/>
            <p:cNvSpPr>
              <a:spLocks/>
            </p:cNvSpPr>
            <p:nvPr/>
          </p:nvSpPr>
          <p:spPr bwMode="auto">
            <a:xfrm>
              <a:off x="4621" y="2025"/>
              <a:ext cx="711" cy="100"/>
            </a:xfrm>
            <a:custGeom>
              <a:avLst/>
              <a:gdLst/>
              <a:ahLst/>
              <a:cxnLst>
                <a:cxn ang="0">
                  <a:pos x="105" y="43"/>
                </a:cxn>
                <a:cxn ang="0">
                  <a:pos x="327" y="56"/>
                </a:cxn>
                <a:cxn ang="0">
                  <a:pos x="432" y="43"/>
                </a:cxn>
                <a:cxn ang="0">
                  <a:pos x="445" y="4"/>
                </a:cxn>
                <a:cxn ang="0">
                  <a:pos x="484" y="30"/>
                </a:cxn>
                <a:cxn ang="0">
                  <a:pos x="576" y="56"/>
                </a:cxn>
                <a:cxn ang="0">
                  <a:pos x="602" y="83"/>
                </a:cxn>
                <a:cxn ang="0">
                  <a:pos x="642" y="43"/>
                </a:cxn>
                <a:cxn ang="0">
                  <a:pos x="327" y="56"/>
                </a:cxn>
                <a:cxn ang="0">
                  <a:pos x="210" y="96"/>
                </a:cxn>
                <a:cxn ang="0">
                  <a:pos x="0" y="96"/>
                </a:cxn>
              </a:cxnLst>
              <a:rect l="0" t="0" r="r" b="b"/>
              <a:pathLst>
                <a:path w="711" h="100">
                  <a:moveTo>
                    <a:pt x="105" y="43"/>
                  </a:moveTo>
                  <a:cubicBezTo>
                    <a:pt x="182" y="28"/>
                    <a:pt x="251" y="31"/>
                    <a:pt x="327" y="56"/>
                  </a:cubicBezTo>
                  <a:cubicBezTo>
                    <a:pt x="362" y="52"/>
                    <a:pt x="400" y="57"/>
                    <a:pt x="432" y="43"/>
                  </a:cubicBezTo>
                  <a:cubicBezTo>
                    <a:pt x="445" y="37"/>
                    <a:pt x="432" y="7"/>
                    <a:pt x="445" y="4"/>
                  </a:cubicBezTo>
                  <a:cubicBezTo>
                    <a:pt x="460" y="0"/>
                    <a:pt x="470" y="24"/>
                    <a:pt x="484" y="30"/>
                  </a:cubicBezTo>
                  <a:cubicBezTo>
                    <a:pt x="513" y="42"/>
                    <a:pt x="546" y="46"/>
                    <a:pt x="576" y="56"/>
                  </a:cubicBezTo>
                  <a:cubicBezTo>
                    <a:pt x="585" y="65"/>
                    <a:pt x="590" y="81"/>
                    <a:pt x="602" y="83"/>
                  </a:cubicBezTo>
                  <a:cubicBezTo>
                    <a:pt x="711" y="100"/>
                    <a:pt x="666" y="68"/>
                    <a:pt x="642" y="43"/>
                  </a:cubicBezTo>
                  <a:cubicBezTo>
                    <a:pt x="537" y="47"/>
                    <a:pt x="432" y="45"/>
                    <a:pt x="327" y="56"/>
                  </a:cubicBezTo>
                  <a:cubicBezTo>
                    <a:pt x="145" y="75"/>
                    <a:pt x="361" y="88"/>
                    <a:pt x="210" y="96"/>
                  </a:cubicBezTo>
                  <a:cubicBezTo>
                    <a:pt x="140" y="99"/>
                    <a:pt x="70" y="96"/>
                    <a:pt x="0" y="96"/>
                  </a:cubicBezTo>
                </a:path>
              </a:pathLst>
            </a:custGeom>
            <a:noFill/>
            <a:ln w="9525">
              <a:solidFill>
                <a:schemeClr val="tx2"/>
              </a:solidFill>
              <a:round/>
              <a:headEnd/>
              <a:tailEnd/>
            </a:ln>
            <a:effectLst/>
          </p:spPr>
          <p:txBody>
            <a:bodyPr/>
            <a:lstStyle/>
            <a:p>
              <a:endParaRPr lang="zh-CN" altLang="en-US">
                <a:latin typeface="微软雅黑" pitchFamily="34" charset="-122"/>
                <a:ea typeface="微软雅黑" pitchFamily="34" charset="-122"/>
              </a:endParaRPr>
            </a:p>
          </p:txBody>
        </p:sp>
        <p:sp>
          <p:nvSpPr>
            <p:cNvPr id="26659" name="Text Box 35"/>
            <p:cNvSpPr txBox="1">
              <a:spLocks noChangeArrowheads="1"/>
            </p:cNvSpPr>
            <p:nvPr/>
          </p:nvSpPr>
          <p:spPr bwMode="auto">
            <a:xfrm>
              <a:off x="3552" y="672"/>
              <a:ext cx="1443" cy="252"/>
            </a:xfrm>
            <a:prstGeom prst="rect">
              <a:avLst/>
            </a:prstGeom>
            <a:noFill/>
            <a:ln w="9525">
              <a:solidFill>
                <a:schemeClr val="tx2"/>
              </a:solidFill>
              <a:miter lim="800000"/>
              <a:headEnd/>
              <a:tailEnd/>
            </a:ln>
            <a:effectLst/>
          </p:spPr>
          <p:txBody>
            <a:bodyPr wrap="none">
              <a:spAutoFit/>
            </a:bodyPr>
            <a:lstStyle/>
            <a:p>
              <a:r>
                <a:rPr kumimoji="1" lang="zh-CN" altLang="en-US" sz="2000" b="1" dirty="0">
                  <a:solidFill>
                    <a:srgbClr val="0000FF"/>
                  </a:solidFill>
                  <a:latin typeface="微软雅黑" pitchFamily="34" charset="-122"/>
                  <a:ea typeface="微软雅黑" pitchFamily="34" charset="-122"/>
                </a:rPr>
                <a:t>被隐藏的问题</a:t>
              </a:r>
              <a:r>
                <a:rPr kumimoji="1" lang="en-US" altLang="zh-CN" sz="2000" b="1" dirty="0">
                  <a:solidFill>
                    <a:srgbClr val="0000FF"/>
                  </a:solidFill>
                  <a:latin typeface="微软雅黑" pitchFamily="34" charset="-122"/>
                  <a:ea typeface="微软雅黑" pitchFamily="34" charset="-122"/>
                </a:rPr>
                <a:t>…….</a:t>
              </a:r>
            </a:p>
          </p:txBody>
        </p:sp>
        <p:sp>
          <p:nvSpPr>
            <p:cNvPr id="26660" name="Freeform 36"/>
            <p:cNvSpPr>
              <a:spLocks/>
            </p:cNvSpPr>
            <p:nvPr/>
          </p:nvSpPr>
          <p:spPr bwMode="auto">
            <a:xfrm>
              <a:off x="4896" y="768"/>
              <a:ext cx="408" cy="720"/>
            </a:xfrm>
            <a:custGeom>
              <a:avLst/>
              <a:gdLst/>
              <a:ahLst/>
              <a:cxnLst>
                <a:cxn ang="0">
                  <a:pos x="144" y="0"/>
                </a:cxn>
                <a:cxn ang="0">
                  <a:pos x="384" y="288"/>
                </a:cxn>
                <a:cxn ang="0">
                  <a:pos x="0" y="720"/>
                </a:cxn>
              </a:cxnLst>
              <a:rect l="0" t="0" r="r" b="b"/>
              <a:pathLst>
                <a:path w="408" h="720">
                  <a:moveTo>
                    <a:pt x="144" y="0"/>
                  </a:moveTo>
                  <a:cubicBezTo>
                    <a:pt x="276" y="84"/>
                    <a:pt x="408" y="168"/>
                    <a:pt x="384" y="288"/>
                  </a:cubicBezTo>
                  <a:cubicBezTo>
                    <a:pt x="360" y="408"/>
                    <a:pt x="64" y="648"/>
                    <a:pt x="0" y="720"/>
                  </a:cubicBezTo>
                </a:path>
              </a:pathLst>
            </a:custGeom>
            <a:noFill/>
            <a:ln w="9525">
              <a:solidFill>
                <a:schemeClr val="tx2"/>
              </a:solidFill>
              <a:round/>
              <a:headEnd type="none" w="med" len="med"/>
              <a:tailEnd type="triangle" w="med" len="med"/>
            </a:ln>
            <a:effectLst/>
          </p:spPr>
          <p:txBody>
            <a:bodyPr/>
            <a:lstStyle/>
            <a:p>
              <a:endParaRPr lang="zh-CN" altLang="en-US">
                <a:latin typeface="微软雅黑" pitchFamily="34" charset="-122"/>
                <a:ea typeface="微软雅黑" pitchFamily="34" charset="-122"/>
              </a:endParaRPr>
            </a:p>
          </p:txBody>
        </p:sp>
      </p:grpSp>
      <p:sp>
        <p:nvSpPr>
          <p:cNvPr id="26661" name="Text Box 37"/>
          <p:cNvSpPr txBox="1">
            <a:spLocks noChangeArrowheads="1"/>
          </p:cNvSpPr>
          <p:nvPr/>
        </p:nvSpPr>
        <p:spPr bwMode="auto">
          <a:xfrm>
            <a:off x="899595" y="5085187"/>
            <a:ext cx="7571303" cy="1200329"/>
          </a:xfrm>
          <a:prstGeom prst="rect">
            <a:avLst/>
          </a:prstGeom>
          <a:noFill/>
          <a:ln w="9525">
            <a:noFill/>
            <a:miter lim="800000"/>
            <a:headEnd/>
            <a:tailEnd/>
          </a:ln>
          <a:effectLst/>
        </p:spPr>
        <p:txBody>
          <a:bodyPr wrap="none">
            <a:spAutoFit/>
          </a:bodyPr>
          <a:lstStyle/>
          <a:p>
            <a:pPr>
              <a:lnSpc>
                <a:spcPct val="150000"/>
              </a:lnSpc>
            </a:pPr>
            <a:r>
              <a:rPr kumimoji="1" lang="zh-CN" altLang="en-US" sz="2400" b="1" dirty="0">
                <a:latin typeface="微软雅黑" pitchFamily="34" charset="-122"/>
                <a:ea typeface="微软雅黑" pitchFamily="34" charset="-122"/>
              </a:rPr>
              <a:t>通过降低库存暴露问题，然后解决问题，再降低库存、</a:t>
            </a:r>
          </a:p>
          <a:p>
            <a:pPr>
              <a:lnSpc>
                <a:spcPct val="150000"/>
              </a:lnSpc>
            </a:pPr>
            <a:r>
              <a:rPr kumimoji="1" lang="zh-CN" altLang="en-US" sz="2400" b="1" dirty="0">
                <a:latin typeface="微软雅黑" pitchFamily="34" charset="-122"/>
                <a:ea typeface="微软雅黑" pitchFamily="34" charset="-122"/>
              </a:rPr>
              <a:t>暴露问题、解决问题 </a:t>
            </a:r>
            <a:r>
              <a:rPr kumimoji="1" lang="en-US" altLang="zh-CN" sz="2400" b="1" dirty="0">
                <a:latin typeface="微软雅黑" pitchFamily="34" charset="-122"/>
                <a:ea typeface="微软雅黑" pitchFamily="34" charset="-122"/>
              </a:rPr>
              <a:t>……..</a:t>
            </a:r>
          </a:p>
        </p:txBody>
      </p:sp>
      <p:sp>
        <p:nvSpPr>
          <p:cNvPr id="26662" name="Rectangle 38"/>
          <p:cNvSpPr>
            <a:spLocks noGrp="1" noChangeArrowheads="1"/>
          </p:cNvSpPr>
          <p:nvPr>
            <p:ph type="title"/>
          </p:nvPr>
        </p:nvSpPr>
        <p:spPr>
          <a:xfrm>
            <a:off x="457200" y="358029"/>
            <a:ext cx="8232531" cy="576064"/>
          </a:xfrm>
        </p:spPr>
        <p:txBody>
          <a:bodyPr/>
          <a:lstStyle/>
          <a:p>
            <a:pPr algn="ctr"/>
            <a:r>
              <a:rPr lang="zh-CN" altLang="en-US" sz="3200" dirty="0">
                <a:solidFill>
                  <a:srgbClr val="FF0000"/>
                </a:solidFill>
                <a:latin typeface="微软雅黑" pitchFamily="34" charset="-122"/>
                <a:ea typeface="微软雅黑" pitchFamily="34" charset="-122"/>
              </a:rPr>
              <a:t>库存掩盖的问题</a:t>
            </a:r>
          </a:p>
        </p:txBody>
      </p:sp>
      <p:sp>
        <p:nvSpPr>
          <p:cNvPr id="39" name="灯片编号占位符 14"/>
          <p:cNvSpPr txBox="1">
            <a:spLocks/>
          </p:cNvSpPr>
          <p:nvPr/>
        </p:nvSpPr>
        <p:spPr>
          <a:xfrm>
            <a:off x="3707904" y="6396737"/>
            <a:ext cx="2133600" cy="365125"/>
          </a:xfrm>
          <a:prstGeom prst="rect">
            <a:avLst/>
          </a:prstGeom>
        </p:spPr>
        <p:txBody>
          <a:bodyPr/>
          <a:lstStyle/>
          <a:p>
            <a:pPr algn="ctr">
              <a:defRPr/>
            </a:pPr>
            <a:fld id="{8BA16DCC-C50E-4AD5-94C9-747C0058B3E1}" type="slidenum">
              <a:rPr lang="zh-CN" altLang="en-US"/>
              <a:pPr algn="ctr">
                <a:defRPr/>
              </a:pPr>
              <a:t>97</a:t>
            </a:fld>
            <a:endParaRPr lang="zh-CN"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661"/>
                                        </p:tgtEl>
                                        <p:attrNameLst>
                                          <p:attrName>style.visibility</p:attrName>
                                        </p:attrNameLst>
                                      </p:cBhvr>
                                      <p:to>
                                        <p:strVal val="visible"/>
                                      </p:to>
                                    </p:set>
                                    <p:anim calcmode="lin" valueType="num">
                                      <p:cBhvr additive="base">
                                        <p:cTn id="19" dur="500" fill="hold"/>
                                        <p:tgtEl>
                                          <p:spTgt spid="26661"/>
                                        </p:tgtEl>
                                        <p:attrNameLst>
                                          <p:attrName>ppt_x</p:attrName>
                                        </p:attrNameLst>
                                      </p:cBhvr>
                                      <p:tavLst>
                                        <p:tav tm="0">
                                          <p:val>
                                            <p:strVal val="0-#ppt_w/2"/>
                                          </p:val>
                                        </p:tav>
                                        <p:tav tm="100000">
                                          <p:val>
                                            <p:strVal val="#ppt_x"/>
                                          </p:val>
                                        </p:tav>
                                      </p:tavLst>
                                    </p:anim>
                                    <p:anim calcmode="lin" valueType="num">
                                      <p:cBhvr additive="base">
                                        <p:cTn id="20" dur="500" fill="hold"/>
                                        <p:tgtEl>
                                          <p:spTgt spid="266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61" grpId="0"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1953418" y="395165"/>
            <a:ext cx="5256213" cy="535012"/>
          </a:xfrm>
        </p:spPr>
        <p:txBody>
          <a:bodyPr/>
          <a:lstStyle/>
          <a:p>
            <a:pPr algn="ctr"/>
            <a:r>
              <a:rPr lang="zh-TW" altLang="en-US" sz="3200" b="1" i="0" dirty="0">
                <a:solidFill>
                  <a:srgbClr val="FF0000"/>
                </a:solidFill>
              </a:rPr>
              <a:t>企业库存管理的通病</a:t>
            </a:r>
          </a:p>
        </p:txBody>
      </p:sp>
      <p:sp>
        <p:nvSpPr>
          <p:cNvPr id="149507" name="Rectangle 3"/>
          <p:cNvSpPr>
            <a:spLocks noGrp="1" noChangeArrowheads="1"/>
          </p:cNvSpPr>
          <p:nvPr>
            <p:ph idx="1"/>
          </p:nvPr>
        </p:nvSpPr>
        <p:spPr>
          <a:xfrm>
            <a:off x="259107" y="1474521"/>
            <a:ext cx="8644833" cy="4464496"/>
          </a:xfrm>
        </p:spPr>
        <p:txBody>
          <a:bodyPr/>
          <a:lstStyle/>
          <a:p>
            <a:pPr>
              <a:lnSpc>
                <a:spcPct val="150000"/>
              </a:lnSpc>
              <a:buFont typeface="Wingdings" panose="05000000000000000000" pitchFamily="2" charset="2"/>
              <a:buChar char="Ø"/>
            </a:pPr>
            <a:r>
              <a:rPr lang="zh-TW" altLang="en-US" sz="2000" dirty="0"/>
              <a:t> 库房规划不好，造成空间利用的困难；</a:t>
            </a:r>
          </a:p>
          <a:p>
            <a:pPr>
              <a:lnSpc>
                <a:spcPct val="150000"/>
              </a:lnSpc>
              <a:buFont typeface="Wingdings" panose="05000000000000000000" pitchFamily="2" charset="2"/>
              <a:buChar char="Ø"/>
            </a:pPr>
            <a:r>
              <a:rPr lang="zh-TW" altLang="en-US" sz="2000" dirty="0"/>
              <a:t> 仓储管理制度不健全，不规范或执行力度不足， 造成帐、物不一的现象；</a:t>
            </a:r>
          </a:p>
          <a:p>
            <a:pPr>
              <a:lnSpc>
                <a:spcPct val="150000"/>
              </a:lnSpc>
              <a:buFont typeface="Wingdings" panose="05000000000000000000" pitchFamily="2" charset="2"/>
              <a:buChar char="Ø"/>
            </a:pPr>
            <a:r>
              <a:rPr lang="zh-TW" altLang="en-US" sz="2000" dirty="0"/>
              <a:t> 工作负荷不均，造成人员调配上的困难；</a:t>
            </a:r>
          </a:p>
          <a:p>
            <a:pPr>
              <a:lnSpc>
                <a:spcPct val="150000"/>
              </a:lnSpc>
              <a:buFont typeface="Wingdings" panose="05000000000000000000" pitchFamily="2" charset="2"/>
              <a:buChar char="Ø"/>
            </a:pPr>
            <a:r>
              <a:rPr lang="zh-TW" altLang="en-US" sz="2000" dirty="0"/>
              <a:t> 未明订各项具体作业流程，在作业上无从遵循，造成执行上的困难；</a:t>
            </a:r>
          </a:p>
          <a:p>
            <a:pPr>
              <a:lnSpc>
                <a:spcPct val="150000"/>
              </a:lnSpc>
              <a:buFont typeface="Wingdings" panose="05000000000000000000" pitchFamily="2" charset="2"/>
              <a:buChar char="Ø"/>
            </a:pPr>
            <a:r>
              <a:rPr lang="zh-TW" altLang="en-US" sz="2000" dirty="0"/>
              <a:t> 受生产计划的影响很大，造成收、发料的配合问题及料帐的整理问题；</a:t>
            </a:r>
          </a:p>
          <a:p>
            <a:pPr>
              <a:lnSpc>
                <a:spcPct val="150000"/>
              </a:lnSpc>
              <a:buFont typeface="Wingdings" panose="05000000000000000000" pitchFamily="2" charset="2"/>
              <a:buChar char="Ø"/>
            </a:pPr>
            <a:r>
              <a:rPr lang="zh-TW" altLang="en-US" sz="2000" dirty="0"/>
              <a:t> 呆废料的处理不及时，功能未发挥；</a:t>
            </a:r>
          </a:p>
          <a:p>
            <a:pPr>
              <a:lnSpc>
                <a:spcPct val="150000"/>
              </a:lnSpc>
              <a:buFont typeface="Wingdings" panose="05000000000000000000" pitchFamily="2" charset="2"/>
              <a:buChar char="Ø"/>
            </a:pPr>
            <a:r>
              <a:rPr lang="zh-TW" altLang="en-US" sz="2000" dirty="0"/>
              <a:t> 称职的人选，适当的主管不易找；</a:t>
            </a:r>
          </a:p>
          <a:p>
            <a:pPr>
              <a:lnSpc>
                <a:spcPct val="150000"/>
              </a:lnSpc>
              <a:buFont typeface="Wingdings" panose="05000000000000000000" pitchFamily="2" charset="2"/>
              <a:buChar char="Ø"/>
            </a:pPr>
            <a:r>
              <a:rPr lang="zh-TW" altLang="en-US" sz="2000" dirty="0"/>
              <a:t> 手工作业不规范，导致库存管理电脑化难以推动。</a:t>
            </a:r>
          </a:p>
        </p:txBody>
      </p:sp>
      <p:sp>
        <p:nvSpPr>
          <p:cNvPr id="6" name="灯片编号占位符 5"/>
          <p:cNvSpPr>
            <a:spLocks noGrp="1"/>
          </p:cNvSpPr>
          <p:nvPr>
            <p:ph type="sldNum" sz="quarter" idx="4"/>
          </p:nvPr>
        </p:nvSpPr>
        <p:spPr/>
        <p:txBody>
          <a:bodyPr/>
          <a:lstStyle/>
          <a:p>
            <a:fld id="{AD00540E-DFD3-41D9-9542-9C9EA0119C30}" type="slidenum">
              <a:rPr lang="en-US" altLang="zh-CN"/>
              <a:pPr/>
              <a:t>98</a:t>
            </a:fld>
            <a:endParaRPr lang="en-US"/>
          </a:p>
        </p:txBody>
      </p:sp>
    </p:spTree>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395536" y="2060849"/>
            <a:ext cx="8568952" cy="3600986"/>
          </a:xfrm>
          <a:prstGeom prst="rect">
            <a:avLst/>
          </a:prstGeom>
          <a:noFill/>
          <a:ln w="12700">
            <a:noFill/>
            <a:miter lim="800000"/>
            <a:headEnd/>
            <a:tailEnd/>
          </a:ln>
        </p:spPr>
        <p:txBody>
          <a:bodyPr wrap="square">
            <a:spAutoFit/>
          </a:bodyPr>
          <a:lstStyle/>
          <a:p>
            <a:pPr eaLnBrk="0" hangingPunct="0">
              <a:lnSpc>
                <a:spcPct val="150000"/>
              </a:lnSpc>
              <a:spcBef>
                <a:spcPct val="50000"/>
              </a:spcBef>
            </a:pPr>
            <a:r>
              <a:rPr lang="en-GB" altLang="zh-CN" sz="2400" b="1" dirty="0">
                <a:solidFill>
                  <a:srgbClr val="808000"/>
                </a:solidFill>
                <a:latin typeface="微软雅黑" pitchFamily="34" charset="-122"/>
                <a:ea typeface="微软雅黑" pitchFamily="34" charset="-122"/>
              </a:rPr>
              <a:t>ABC</a:t>
            </a:r>
            <a:r>
              <a:rPr lang="zh-CN" altLang="en-GB" sz="2400" b="1" dirty="0">
                <a:solidFill>
                  <a:srgbClr val="808000"/>
                </a:solidFill>
                <a:latin typeface="微软雅黑" pitchFamily="34" charset="-122"/>
                <a:ea typeface="微软雅黑" pitchFamily="34" charset="-122"/>
              </a:rPr>
              <a:t>分类法是将库存物品按品种和占用资金的多少分为三类：</a:t>
            </a:r>
          </a:p>
          <a:p>
            <a:pPr eaLnBrk="0" hangingPunct="0">
              <a:lnSpc>
                <a:spcPct val="150000"/>
              </a:lnSpc>
              <a:spcBef>
                <a:spcPct val="50000"/>
              </a:spcBef>
            </a:pPr>
            <a:r>
              <a:rPr lang="zh-CN" altLang="en-GB" sz="2400" b="1" dirty="0">
                <a:solidFill>
                  <a:srgbClr val="FF0000"/>
                </a:solidFill>
                <a:latin typeface="微软雅黑" pitchFamily="34" charset="-122"/>
                <a:ea typeface="微软雅黑" pitchFamily="34" charset="-122"/>
              </a:rPr>
              <a:t>              ① 特别重要的库存（</a:t>
            </a:r>
            <a:r>
              <a:rPr lang="en-GB" altLang="zh-CN" sz="2400" b="1" dirty="0">
                <a:solidFill>
                  <a:srgbClr val="FF0000"/>
                </a:solidFill>
                <a:latin typeface="微软雅黑" pitchFamily="34" charset="-122"/>
                <a:ea typeface="微软雅黑" pitchFamily="34" charset="-122"/>
              </a:rPr>
              <a:t>A</a:t>
            </a:r>
            <a:r>
              <a:rPr lang="zh-CN" altLang="en-GB" sz="2400" b="1" dirty="0">
                <a:solidFill>
                  <a:srgbClr val="FF0000"/>
                </a:solidFill>
                <a:latin typeface="微软雅黑" pitchFamily="34" charset="-122"/>
                <a:ea typeface="微软雅黑" pitchFamily="34" charset="-122"/>
              </a:rPr>
              <a:t>类）；</a:t>
            </a:r>
          </a:p>
          <a:p>
            <a:pPr eaLnBrk="0" hangingPunct="0">
              <a:lnSpc>
                <a:spcPct val="150000"/>
              </a:lnSpc>
              <a:spcBef>
                <a:spcPct val="50000"/>
              </a:spcBef>
            </a:pPr>
            <a:r>
              <a:rPr lang="zh-CN" altLang="en-GB" sz="2400" b="1" dirty="0">
                <a:solidFill>
                  <a:schemeClr val="accent1"/>
                </a:solidFill>
                <a:latin typeface="微软雅黑" pitchFamily="34" charset="-122"/>
                <a:ea typeface="微软雅黑" pitchFamily="34" charset="-122"/>
              </a:rPr>
              <a:t>              </a:t>
            </a:r>
            <a:r>
              <a:rPr lang="zh-CN" altLang="en-GB" sz="2400" b="1" dirty="0">
                <a:solidFill>
                  <a:schemeClr val="folHlink"/>
                </a:solidFill>
                <a:latin typeface="微软雅黑" pitchFamily="34" charset="-122"/>
                <a:ea typeface="微软雅黑" pitchFamily="34" charset="-122"/>
              </a:rPr>
              <a:t>② 一般重要的库存（</a:t>
            </a:r>
            <a:r>
              <a:rPr lang="en-GB" altLang="zh-CN" sz="2400" b="1" dirty="0">
                <a:solidFill>
                  <a:schemeClr val="folHlink"/>
                </a:solidFill>
                <a:latin typeface="微软雅黑" pitchFamily="34" charset="-122"/>
                <a:ea typeface="微软雅黑" pitchFamily="34" charset="-122"/>
              </a:rPr>
              <a:t>B</a:t>
            </a:r>
            <a:r>
              <a:rPr lang="zh-CN" altLang="en-GB" sz="2400" b="1" dirty="0">
                <a:solidFill>
                  <a:schemeClr val="folHlink"/>
                </a:solidFill>
                <a:latin typeface="微软雅黑" pitchFamily="34" charset="-122"/>
                <a:ea typeface="微软雅黑" pitchFamily="34" charset="-122"/>
              </a:rPr>
              <a:t>类）；</a:t>
            </a:r>
          </a:p>
          <a:p>
            <a:pPr eaLnBrk="0" hangingPunct="0">
              <a:lnSpc>
                <a:spcPct val="150000"/>
              </a:lnSpc>
              <a:spcBef>
                <a:spcPct val="50000"/>
              </a:spcBef>
            </a:pPr>
            <a:r>
              <a:rPr lang="zh-CN" altLang="en-GB" sz="2400" b="1" dirty="0">
                <a:solidFill>
                  <a:schemeClr val="accent1"/>
                </a:solidFill>
                <a:latin typeface="微软雅黑" pitchFamily="34" charset="-122"/>
                <a:ea typeface="微软雅黑" pitchFamily="34" charset="-122"/>
              </a:rPr>
              <a:t>              </a:t>
            </a:r>
            <a:r>
              <a:rPr lang="zh-CN" altLang="en-GB" sz="2400" b="1" dirty="0">
                <a:solidFill>
                  <a:schemeClr val="tx2"/>
                </a:solidFill>
                <a:latin typeface="微软雅黑" pitchFamily="34" charset="-122"/>
                <a:ea typeface="微软雅黑" pitchFamily="34" charset="-122"/>
              </a:rPr>
              <a:t>③ 不重要的库存（</a:t>
            </a:r>
            <a:r>
              <a:rPr lang="en-GB" altLang="zh-CN" sz="2400" b="1" dirty="0">
                <a:solidFill>
                  <a:schemeClr val="tx2"/>
                </a:solidFill>
                <a:latin typeface="微软雅黑" pitchFamily="34" charset="-122"/>
                <a:ea typeface="微软雅黑" pitchFamily="34" charset="-122"/>
              </a:rPr>
              <a:t>C</a:t>
            </a:r>
            <a:r>
              <a:rPr lang="zh-CN" altLang="en-GB" sz="2400" b="1" dirty="0">
                <a:solidFill>
                  <a:schemeClr val="tx2"/>
                </a:solidFill>
                <a:latin typeface="微软雅黑" pitchFamily="34" charset="-122"/>
                <a:ea typeface="微软雅黑" pitchFamily="34" charset="-122"/>
              </a:rPr>
              <a:t>类）。</a:t>
            </a:r>
          </a:p>
          <a:p>
            <a:pPr eaLnBrk="0" hangingPunct="0">
              <a:lnSpc>
                <a:spcPct val="150000"/>
              </a:lnSpc>
              <a:spcBef>
                <a:spcPct val="50000"/>
              </a:spcBef>
            </a:pPr>
            <a:r>
              <a:rPr lang="zh-CN" altLang="en-GB" sz="2400" b="1" dirty="0">
                <a:solidFill>
                  <a:schemeClr val="accent1"/>
                </a:solidFill>
                <a:latin typeface="微软雅黑" pitchFamily="34" charset="-122"/>
                <a:ea typeface="微软雅黑" pitchFamily="34" charset="-122"/>
              </a:rPr>
              <a:t>   </a:t>
            </a:r>
            <a:r>
              <a:rPr lang="zh-CN" altLang="en-GB" sz="2400" b="1" dirty="0">
                <a:solidFill>
                  <a:schemeClr val="accent2"/>
                </a:solidFill>
                <a:latin typeface="微软雅黑" pitchFamily="34" charset="-122"/>
                <a:ea typeface="微软雅黑" pitchFamily="34" charset="-122"/>
              </a:rPr>
              <a:t>然后针对不同等级分别进行管理和控制。</a:t>
            </a:r>
          </a:p>
        </p:txBody>
      </p:sp>
      <p:sp>
        <p:nvSpPr>
          <p:cNvPr id="75779" name="Rectangle 3"/>
          <p:cNvSpPr>
            <a:spLocks noChangeArrowheads="1"/>
          </p:cNvSpPr>
          <p:nvPr/>
        </p:nvSpPr>
        <p:spPr bwMode="auto">
          <a:xfrm>
            <a:off x="394495" y="1512408"/>
            <a:ext cx="6553200" cy="523220"/>
          </a:xfrm>
          <a:prstGeom prst="rect">
            <a:avLst/>
          </a:prstGeom>
          <a:noFill/>
          <a:ln w="9525">
            <a:noFill/>
            <a:miter lim="800000"/>
            <a:headEnd/>
            <a:tailEnd/>
          </a:ln>
        </p:spPr>
        <p:txBody>
          <a:bodyPr>
            <a:spAutoFit/>
          </a:bodyPr>
          <a:lstStyle/>
          <a:p>
            <a:pPr eaLnBrk="0" hangingPunct="0">
              <a:spcBef>
                <a:spcPct val="50000"/>
              </a:spcBef>
            </a:pPr>
            <a:r>
              <a:rPr lang="zh-CN" altLang="en-US" sz="2800" b="1" dirty="0">
                <a:solidFill>
                  <a:schemeClr val="tx2"/>
                </a:solidFill>
                <a:latin typeface="微软雅黑" pitchFamily="34" charset="-122"/>
                <a:ea typeface="微软雅黑" pitchFamily="34" charset="-122"/>
              </a:rPr>
              <a:t>物料</a:t>
            </a:r>
            <a:r>
              <a:rPr lang="en-GB" altLang="zh-CN" sz="2800" b="1" dirty="0">
                <a:solidFill>
                  <a:schemeClr val="tx2"/>
                </a:solidFill>
                <a:latin typeface="微软雅黑" pitchFamily="34" charset="-122"/>
                <a:ea typeface="微软雅黑" pitchFamily="34" charset="-122"/>
              </a:rPr>
              <a:t>ABC</a:t>
            </a:r>
            <a:r>
              <a:rPr lang="zh-CN" altLang="en-GB" sz="2800" b="1" dirty="0">
                <a:solidFill>
                  <a:schemeClr val="tx2"/>
                </a:solidFill>
                <a:latin typeface="微软雅黑" pitchFamily="34" charset="-122"/>
                <a:ea typeface="微软雅黑" pitchFamily="34" charset="-122"/>
              </a:rPr>
              <a:t>分类法</a:t>
            </a:r>
          </a:p>
        </p:txBody>
      </p:sp>
      <p:pic>
        <p:nvPicPr>
          <p:cNvPr id="75780" name="Picture 4" descr="卡通人图片"/>
          <p:cNvPicPr>
            <a:picLocks noChangeAspect="1" noChangeArrowheads="1"/>
          </p:cNvPicPr>
          <p:nvPr/>
        </p:nvPicPr>
        <p:blipFill>
          <a:blip r:embed="rId2" cstate="print"/>
          <a:srcRect/>
          <a:stretch>
            <a:fillRect/>
          </a:stretch>
        </p:blipFill>
        <p:spPr bwMode="auto">
          <a:xfrm>
            <a:off x="7164389" y="3716341"/>
            <a:ext cx="1547812" cy="1525587"/>
          </a:xfrm>
          <a:prstGeom prst="rect">
            <a:avLst/>
          </a:prstGeom>
          <a:noFill/>
          <a:ln w="9525">
            <a:noFill/>
            <a:miter lim="800000"/>
            <a:headEnd/>
            <a:tailEnd/>
          </a:ln>
        </p:spPr>
      </p:pic>
      <p:pic>
        <p:nvPicPr>
          <p:cNvPr id="75781" name="Picture 5"/>
          <p:cNvPicPr>
            <a:picLocks noChangeAspect="1" noChangeArrowheads="1"/>
          </p:cNvPicPr>
          <p:nvPr/>
        </p:nvPicPr>
        <p:blipFill>
          <a:blip r:embed="rId3" cstate="print"/>
          <a:srcRect l="4237" t="2869" r="86320" b="59932"/>
          <a:stretch>
            <a:fillRect/>
          </a:stretch>
        </p:blipFill>
        <p:spPr bwMode="auto">
          <a:xfrm>
            <a:off x="6443664" y="2781301"/>
            <a:ext cx="1008063" cy="1873251"/>
          </a:xfrm>
          <a:prstGeom prst="rect">
            <a:avLst/>
          </a:prstGeom>
          <a:noFill/>
          <a:ln w="9525">
            <a:noFill/>
            <a:miter lim="800000"/>
            <a:headEnd/>
            <a:tailEnd/>
          </a:ln>
        </p:spPr>
      </p:pic>
      <p:sp>
        <p:nvSpPr>
          <p:cNvPr id="6" name="TextBox 5"/>
          <p:cNvSpPr txBox="1"/>
          <p:nvPr/>
        </p:nvSpPr>
        <p:spPr>
          <a:xfrm>
            <a:off x="3356573" y="388542"/>
            <a:ext cx="2646878" cy="584775"/>
          </a:xfrm>
          <a:prstGeom prst="rect">
            <a:avLst/>
          </a:prstGeom>
          <a:noFill/>
        </p:spPr>
        <p:txBody>
          <a:bodyPr wrap="none" rtlCol="0">
            <a:spAutoFit/>
          </a:bodyPr>
          <a:lstStyle/>
          <a:p>
            <a:r>
              <a:rPr lang="zh-CN" altLang="en-US" sz="3200" b="1" dirty="0">
                <a:solidFill>
                  <a:srgbClr val="FF0000"/>
                </a:solidFill>
                <a:latin typeface="微软雅黑" pitchFamily="34" charset="-122"/>
                <a:ea typeface="微软雅黑" pitchFamily="34" charset="-122"/>
              </a:rPr>
              <a:t>存货改善方法</a:t>
            </a:r>
          </a:p>
        </p:txBody>
      </p:sp>
      <p:sp>
        <p:nvSpPr>
          <p:cNvPr id="7" name="灯片编号占位符 14"/>
          <p:cNvSpPr txBox="1">
            <a:spLocks/>
          </p:cNvSpPr>
          <p:nvPr/>
        </p:nvSpPr>
        <p:spPr>
          <a:xfrm>
            <a:off x="3707904" y="6396737"/>
            <a:ext cx="2133600" cy="365125"/>
          </a:xfrm>
          <a:prstGeom prst="rect">
            <a:avLst/>
          </a:prstGeom>
        </p:spPr>
        <p:txBody>
          <a:bodyPr/>
          <a:lstStyle/>
          <a:p>
            <a:pPr algn="ctr">
              <a:defRPr/>
            </a:pPr>
            <a:fld id="{8BA16DCC-C50E-4AD5-94C9-747C0058B3E1}" type="slidenum">
              <a:rPr lang="zh-CN" altLang="en-US"/>
              <a:pPr algn="ctr">
                <a:defRPr/>
              </a:pPr>
              <a:t>99</a:t>
            </a:fld>
            <a:endParaRPr lang="zh-CN" altLang="en-US" dirty="0"/>
          </a:p>
        </p:txBody>
      </p:sp>
    </p:spTree>
  </p:cSld>
  <p:clrMapOvr>
    <a:masterClrMapping/>
  </p:clrMapOvr>
  <p:transition>
    <p:pull dir="d"/>
  </p:transition>
  <p:timing>
    <p:tnLst>
      <p:par>
        <p:cTn id="1" dur="indefinite" restart="never" nodeType="tmRoot"/>
      </p:par>
    </p:tnLst>
  </p:timing>
</p:sld>
</file>

<file path=ppt/theme/theme1.xml><?xml version="1.0" encoding="utf-8"?>
<a:theme xmlns:a="http://schemas.openxmlformats.org/drawingml/2006/main" name="主题1">
  <a:themeElements>
    <a:clrScheme name="2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stealth" w="lg" len="lg"/>
        </a:ln>
        <a:effectLst>
          <a:outerShdw dist="20000" dir="5400000" algn="ctr" rotWithShape="0">
            <a:srgbClr val="000000">
              <a:alpha val="34000"/>
            </a:srgbClr>
          </a:outerShdw>
        </a:effectLst>
      </a:spPr>
      <a:bodyPr vert="horz" wrap="none" lIns="90000" tIns="46800" rIns="90000" bIns="46800" numCol="1" anchor="ctr" anchorCtr="0" compatLnSpc="1">
        <a:prstTxWarp prst="textNoShape">
          <a:avLst/>
        </a:prstTxWarp>
      </a:bodyPr>
      <a:lstStyle>
        <a:defPPr marL="455613" marR="0" indent="-455613" algn="ctr" defTabSz="914400" rtl="0" eaLnBrk="1" fontAlgn="base" latinLnBrk="0" hangingPunct="1">
          <a:lnSpc>
            <a:spcPct val="100000"/>
          </a:lnSpc>
          <a:spcBef>
            <a:spcPct val="50000"/>
          </a:spcBef>
          <a:spcAft>
            <a:spcPct val="0"/>
          </a:spcAft>
          <a:buClrTx/>
          <a:buSzPct val="120000"/>
          <a:buFont typeface="Wingdings" pitchFamily="2" charset="2"/>
          <a:buNone/>
          <a:tabLst/>
          <a:defRPr kumimoji="0" lang="zh-CN" sz="1800" b="1" i="1"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stealth" w="lg" len="lg"/>
        </a:ln>
        <a:effectLst>
          <a:outerShdw dist="20000" dir="5400000" algn="ctr" rotWithShape="0">
            <a:srgbClr val="000000">
              <a:alpha val="34000"/>
            </a:srgbClr>
          </a:outerShdw>
        </a:effectLst>
      </a:spPr>
      <a:bodyPr vert="horz" wrap="none" lIns="90000" tIns="46800" rIns="90000" bIns="46800" numCol="1" anchor="ctr" anchorCtr="0" compatLnSpc="1">
        <a:prstTxWarp prst="textNoShape">
          <a:avLst/>
        </a:prstTxWarp>
      </a:bodyPr>
      <a:lstStyle>
        <a:defPPr marL="455613" marR="0" indent="-455613" algn="ctr" defTabSz="914400" rtl="0" eaLnBrk="1" fontAlgn="base" latinLnBrk="0" hangingPunct="1">
          <a:lnSpc>
            <a:spcPct val="100000"/>
          </a:lnSpc>
          <a:spcBef>
            <a:spcPct val="50000"/>
          </a:spcBef>
          <a:spcAft>
            <a:spcPct val="0"/>
          </a:spcAft>
          <a:buClrTx/>
          <a:buSzPct val="120000"/>
          <a:buFont typeface="Wingdings" pitchFamily="2" charset="2"/>
          <a:buNone/>
          <a:tabLst/>
          <a:defRPr kumimoji="0" lang="zh-CN" sz="1800" b="1" i="1"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主题1">
  <a:themeElements>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上海Nordri专业商务幻灯演示设计">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主题1" id="{7C5C6D41-D879-46F9-8957-3C8D1ED0C737}" vid="{55639E2A-B1D7-4588-BD10-3CE78D6D3D34}"/>
    </a:ext>
  </a:extLst>
</a:theme>
</file>

<file path=ppt/theme/theme3.xml><?xml version="1.0" encoding="utf-8"?>
<a:theme xmlns:a="http://schemas.openxmlformats.org/drawingml/2006/main" name="Nordri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3366CC"/>
      </a:folHlink>
    </a:clrScheme>
    <a:fontScheme name="Nordri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上海Nordri专业商务幻灯演示设计">
  <a:themeElements>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上海Nordri专业商务幻灯演示设计">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上海Nordri专业商务幻灯演示设计">
  <a:themeElements>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上海Nordri专业商务幻灯演示设计">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上海Nordri专业商务幻灯演示设计">
  <a:themeElements>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上海Nordri专业商务幻灯演示设计">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上海Nordri专业商务幻灯演示设计">
  <a:themeElements>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上海Nordri专业商务幻灯演示设计">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主题1</Template>
  <TotalTime>13441</TotalTime>
  <Words>9308</Words>
  <Application>Microsoft Office PowerPoint</Application>
  <PresentationFormat>全屏显示(4:3)</PresentationFormat>
  <Paragraphs>1200</Paragraphs>
  <Slides>124</Slides>
  <Notes>20</Notes>
  <HiddenSlides>0</HiddenSlides>
  <MMClips>0</MMClips>
  <ScaleCrop>false</ScaleCrop>
  <HeadingPairs>
    <vt:vector size="8" baseType="variant">
      <vt:variant>
        <vt:lpstr>已用的字体</vt:lpstr>
      </vt:variant>
      <vt:variant>
        <vt:i4>18</vt:i4>
      </vt:variant>
      <vt:variant>
        <vt:lpstr>主题</vt:lpstr>
      </vt:variant>
      <vt:variant>
        <vt:i4>7</vt:i4>
      </vt:variant>
      <vt:variant>
        <vt:lpstr>嵌入 OLE 服务器</vt:lpstr>
      </vt:variant>
      <vt:variant>
        <vt:i4>1</vt:i4>
      </vt:variant>
      <vt:variant>
        <vt:lpstr>幻灯片标题</vt:lpstr>
      </vt:variant>
      <vt:variant>
        <vt:i4>124</vt:i4>
      </vt:variant>
    </vt:vector>
  </HeadingPairs>
  <TitlesOfParts>
    <vt:vector size="150" baseType="lpstr">
      <vt:lpstr>Monotype Sorts</vt:lpstr>
      <vt:lpstr>MS PGothic</vt:lpstr>
      <vt:lpstr>MS PGothic</vt:lpstr>
      <vt:lpstr>新細明體</vt:lpstr>
      <vt:lpstr>方正姚体</vt:lpstr>
      <vt:lpstr>方正综艺简体</vt:lpstr>
      <vt:lpstr>黑体</vt:lpstr>
      <vt:lpstr>华文行楷</vt:lpstr>
      <vt:lpstr>华文琥珀</vt:lpstr>
      <vt:lpstr>楷体_GB2312</vt:lpstr>
      <vt:lpstr>隶书</vt:lpstr>
      <vt:lpstr>宋体</vt:lpstr>
      <vt:lpstr>微软雅黑</vt:lpstr>
      <vt:lpstr>幼圆</vt:lpstr>
      <vt:lpstr>Arial</vt:lpstr>
      <vt:lpstr>Calibri</vt:lpstr>
      <vt:lpstr>Times New Roman</vt:lpstr>
      <vt:lpstr>Wingdings</vt:lpstr>
      <vt:lpstr>主题1</vt:lpstr>
      <vt:lpstr>1_主题1</vt:lpstr>
      <vt:lpstr>NordriDesign</vt:lpstr>
      <vt:lpstr>上海Nordri专业商务幻灯演示设计</vt:lpstr>
      <vt:lpstr>1_上海Nordri专业商务幻灯演示设计</vt:lpstr>
      <vt:lpstr>2_上海Nordri专业商务幻灯演示设计</vt:lpstr>
      <vt:lpstr>3_上海Nordri专业商务幻灯演示设计</vt:lpstr>
      <vt:lpstr>剪辑</vt:lpstr>
      <vt:lpstr>PowerPoint 演示文稿</vt:lpstr>
      <vt:lpstr>PowerPoint 演示文稿</vt:lpstr>
      <vt:lpstr>课程背景  Lecturer Instructors</vt:lpstr>
      <vt:lpstr>课程结构  Lecturer Instructors</vt:lpstr>
      <vt:lpstr>PowerPoint 演示文稿</vt:lpstr>
      <vt:lpstr>现代企业的环境变化</vt:lpstr>
      <vt:lpstr>传统生产管理模式的弊端</vt:lpstr>
      <vt:lpstr>PowerPoint 演示文稿</vt:lpstr>
      <vt:lpstr>PowerPoint 演示文稿</vt:lpstr>
      <vt:lpstr>PowerPoint 演示文稿</vt:lpstr>
      <vt:lpstr>PowerPoint 演示文稿</vt:lpstr>
      <vt:lpstr>生产与运作管理及其研究对象</vt:lpstr>
      <vt:lpstr>生产与运作管理的目标与任务</vt:lpstr>
      <vt:lpstr>PowerPoint 演示文稿</vt:lpstr>
      <vt:lpstr>PowerPoint 演示文稿</vt:lpstr>
      <vt:lpstr>PowerPoint 演示文稿</vt:lpstr>
      <vt:lpstr>精益生产的目标</vt:lpstr>
      <vt:lpstr>PowerPoint 演示文稿</vt:lpstr>
      <vt:lpstr>PowerPoint 演示文稿</vt:lpstr>
      <vt:lpstr>PowerPoint 演示文稿</vt:lpstr>
      <vt:lpstr>PowerPoint 演示文稿</vt:lpstr>
      <vt:lpstr>消除浪费活动的步骤</vt:lpstr>
      <vt:lpstr>PowerPoint 演示文稿</vt:lpstr>
      <vt:lpstr>PowerPoint 演示文稿</vt:lpstr>
      <vt:lpstr>生产管理的定义</vt:lpstr>
      <vt:lpstr>生产管理应有的六大机能</vt:lpstr>
      <vt:lpstr>制订生产计划</vt:lpstr>
      <vt:lpstr>PowerPoint 演示文稿</vt:lpstr>
      <vt:lpstr>企业生产能力的概念</vt:lpstr>
      <vt:lpstr>生产能力的种类</vt:lpstr>
      <vt:lpstr>生产能力的计算</vt:lpstr>
      <vt:lpstr>负荷计划</vt:lpstr>
      <vt:lpstr>标准工时的延伸</vt:lpstr>
      <vt:lpstr>产能与负荷计划平衡的要点</vt:lpstr>
      <vt:lpstr>产能与负荷计划的平衡步骤</vt:lpstr>
      <vt:lpstr>产能与负荷平衡的影响因素</vt:lpstr>
      <vt:lpstr>PowerPoint 演示文稿</vt:lpstr>
      <vt:lpstr>产销平衡会</vt:lpstr>
      <vt:lpstr>生产布局的定义</vt:lpstr>
      <vt:lpstr>生产布局的定义</vt:lpstr>
      <vt:lpstr>传统布局的基本形式</vt:lpstr>
      <vt:lpstr>精益布局</vt:lpstr>
      <vt:lpstr>精益布局与传统布局的区别</vt:lpstr>
      <vt:lpstr>精益布局的原则</vt:lpstr>
      <vt:lpstr>精益布局的实施步骤</vt:lpstr>
      <vt:lpstr>PowerPoint 演示文稿</vt:lpstr>
      <vt:lpstr>PowerPoint 演示文稿</vt:lpstr>
      <vt:lpstr>生产线平衡分析的方法</vt:lpstr>
      <vt:lpstr>PowerPoint 演示文稿</vt:lpstr>
      <vt:lpstr>PowerPoint 演示文稿</vt:lpstr>
      <vt:lpstr>PowerPoint 演示文稿</vt:lpstr>
      <vt:lpstr>PowerPoint 演示文稿</vt:lpstr>
      <vt:lpstr>生产计划的基本数据</vt:lpstr>
      <vt:lpstr>PowerPoint 演示文稿</vt:lpstr>
      <vt:lpstr>PowerPoint 演示文稿</vt:lpstr>
      <vt:lpstr>PowerPoint 演示文稿</vt:lpstr>
      <vt:lpstr>PowerPoint 演示文稿</vt:lpstr>
      <vt:lpstr>生产作业计划</vt:lpstr>
      <vt:lpstr>生产作业计划的重要性</vt:lpstr>
      <vt:lpstr>生产作业计划的重要性</vt:lpstr>
      <vt:lpstr>PowerPoint 演示文稿</vt:lpstr>
      <vt:lpstr>生产计划相关的绩效管理</vt:lpstr>
      <vt:lpstr>PowerPoint 演示文稿</vt:lpstr>
      <vt:lpstr>PowerPoint 演示文稿</vt:lpstr>
      <vt:lpstr>进度控制的定位</vt:lpstr>
      <vt:lpstr>进度控制方法</vt:lpstr>
      <vt:lpstr>进度控制的数据来源</vt:lpstr>
      <vt:lpstr>生产进度异常</vt:lpstr>
      <vt:lpstr>PowerPoint 演示文稿</vt:lpstr>
      <vt:lpstr>进度异常主要原因</vt:lpstr>
      <vt:lpstr>如何实现闭环管理</vt:lpstr>
      <vt:lpstr>减少进度异常的对策</vt:lpstr>
      <vt:lpstr>生产作业计划的变更</vt:lpstr>
      <vt:lpstr>生产变更的处理方法</vt:lpstr>
      <vt:lpstr>PowerPoint 演示文稿</vt:lpstr>
      <vt:lpstr>PowerPoint 演示文稿</vt:lpstr>
      <vt:lpstr>PowerPoint 演示文稿</vt:lpstr>
      <vt:lpstr>物料控制管理概述</vt:lpstr>
      <vt:lpstr>物料控制管理概述</vt:lpstr>
      <vt:lpstr>PowerPoint 演示文稿</vt:lpstr>
      <vt:lpstr>物料管理范围和意义</vt:lpstr>
      <vt:lpstr>PowerPoint 演示文稿</vt:lpstr>
      <vt:lpstr>PowerPoint 演示文稿</vt:lpstr>
      <vt:lpstr>PowerPoint 演示文稿</vt:lpstr>
      <vt:lpstr>在生产过程中的物料问题</vt:lpstr>
      <vt:lpstr>PowerPoint 演示文稿</vt:lpstr>
      <vt:lpstr>批量订货模式</vt:lpstr>
      <vt:lpstr>PowerPoint 演示文稿</vt:lpstr>
      <vt:lpstr>批量订货模式---双箱法</vt:lpstr>
      <vt:lpstr>批量订货模式---三架法</vt:lpstr>
      <vt:lpstr>PowerPoint 演示文稿</vt:lpstr>
      <vt:lpstr>PowerPoint 演示文稿</vt:lpstr>
      <vt:lpstr>PowerPoint 演示文稿</vt:lpstr>
      <vt:lpstr>PowerPoint 演示文稿</vt:lpstr>
      <vt:lpstr>PowerPoint 演示文稿</vt:lpstr>
      <vt:lpstr>PowerPoint 演示文稿</vt:lpstr>
      <vt:lpstr>库存掩盖的问题</vt:lpstr>
      <vt:lpstr>企业库存管理的通病</vt:lpstr>
      <vt:lpstr>PowerPoint 演示文稿</vt:lpstr>
      <vt:lpstr>PowerPoint 演示文稿</vt:lpstr>
      <vt:lpstr>PowerPoint 演示文稿</vt:lpstr>
      <vt:lpstr>PowerPoint 演示文稿</vt:lpstr>
      <vt:lpstr>PowerPoint 演示文稿</vt:lpstr>
      <vt:lpstr>呆料废料的处理</vt:lpstr>
      <vt:lpstr>仓储管理的十项基本原则</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有效管理时间的四大关键</vt:lpstr>
      <vt:lpstr>设定SMART的目标</vt:lpstr>
      <vt:lpstr>PowerPoint 演示文稿</vt:lpstr>
      <vt:lpstr>PowerPoint 演示文稿</vt:lpstr>
      <vt:lpstr>PDCA法则</vt:lpstr>
      <vt:lpstr>PowerPoint 演示文稿</vt:lpstr>
      <vt:lpstr>PowerPoint 演示文稿</vt:lpstr>
      <vt:lpstr>持续改善的阶梯</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nbuser</dc:creator>
  <cp:lastModifiedBy>AutoBVT</cp:lastModifiedBy>
  <cp:revision>195</cp:revision>
  <dcterms:created xsi:type="dcterms:W3CDTF">2013-07-29T05:50:08Z</dcterms:created>
  <dcterms:modified xsi:type="dcterms:W3CDTF">2016-01-13T01:45:07Z</dcterms:modified>
</cp:coreProperties>
</file>