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06" r:id="rId4"/>
    <p:sldMasterId id="2147483720" r:id="rId5"/>
    <p:sldMasterId id="2147483737" r:id="rId6"/>
    <p:sldMasterId id="2147483754" r:id="rId7"/>
  </p:sldMasterIdLst>
  <p:notesMasterIdLst>
    <p:notesMasterId r:id="rId124"/>
  </p:notesMasterIdLst>
  <p:handoutMasterIdLst>
    <p:handoutMasterId r:id="rId125"/>
  </p:handoutMasterIdLst>
  <p:sldIdLst>
    <p:sldId id="1032" r:id="rId8"/>
    <p:sldId id="1078" r:id="rId9"/>
    <p:sldId id="1079" r:id="rId10"/>
    <p:sldId id="1034" r:id="rId11"/>
    <p:sldId id="1083" r:id="rId12"/>
    <p:sldId id="918" r:id="rId13"/>
    <p:sldId id="920" r:id="rId14"/>
    <p:sldId id="1447" r:id="rId15"/>
    <p:sldId id="2115" r:id="rId16"/>
    <p:sldId id="2116" r:id="rId17"/>
    <p:sldId id="1462" r:id="rId18"/>
    <p:sldId id="2176" r:id="rId19"/>
    <p:sldId id="2178" r:id="rId20"/>
    <p:sldId id="2112" r:id="rId21"/>
    <p:sldId id="2269" r:id="rId22"/>
    <p:sldId id="2183" r:id="rId23"/>
    <p:sldId id="1980" r:id="rId24"/>
    <p:sldId id="1981" r:id="rId25"/>
    <p:sldId id="2196" r:id="rId26"/>
    <p:sldId id="2201" r:id="rId27"/>
    <p:sldId id="2203" r:id="rId28"/>
    <p:sldId id="2206" r:id="rId29"/>
    <p:sldId id="2268" r:id="rId30"/>
    <p:sldId id="2221" r:id="rId31"/>
    <p:sldId id="2223" r:id="rId32"/>
    <p:sldId id="2233" r:id="rId33"/>
    <p:sldId id="2245" r:id="rId34"/>
    <p:sldId id="2250" r:id="rId35"/>
    <p:sldId id="2267" r:id="rId36"/>
    <p:sldId id="2270" r:id="rId37"/>
    <p:sldId id="2278" r:id="rId38"/>
    <p:sldId id="2280" r:id="rId39"/>
    <p:sldId id="2283" r:id="rId40"/>
    <p:sldId id="2288" r:id="rId41"/>
    <p:sldId id="2294" r:id="rId42"/>
    <p:sldId id="2300" r:id="rId43"/>
    <p:sldId id="2304" r:id="rId44"/>
    <p:sldId id="2379" r:id="rId45"/>
    <p:sldId id="2381" r:id="rId46"/>
    <p:sldId id="2385" r:id="rId47"/>
    <p:sldId id="2387" r:id="rId48"/>
    <p:sldId id="2355" r:id="rId49"/>
    <p:sldId id="2309" r:id="rId50"/>
    <p:sldId id="2313" r:id="rId51"/>
    <p:sldId id="2314" r:id="rId52"/>
    <p:sldId id="2322" r:id="rId53"/>
    <p:sldId id="2328" r:id="rId54"/>
    <p:sldId id="2307" r:id="rId55"/>
    <p:sldId id="2357" r:id="rId56"/>
    <p:sldId id="2358" r:id="rId57"/>
    <p:sldId id="2360" r:id="rId58"/>
    <p:sldId id="2361" r:id="rId59"/>
    <p:sldId id="2362" r:id="rId60"/>
    <p:sldId id="2363" r:id="rId61"/>
    <p:sldId id="2364" r:id="rId62"/>
    <p:sldId id="2371" r:id="rId63"/>
    <p:sldId id="2372" r:id="rId64"/>
    <p:sldId id="2373" r:id="rId65"/>
    <p:sldId id="2374" r:id="rId66"/>
    <p:sldId id="2378" r:id="rId67"/>
    <p:sldId id="1567" r:id="rId68"/>
    <p:sldId id="1570" r:id="rId69"/>
    <p:sldId id="1573" r:id="rId70"/>
    <p:sldId id="1574" r:id="rId71"/>
    <p:sldId id="1983" r:id="rId72"/>
    <p:sldId id="1665" r:id="rId73"/>
    <p:sldId id="1669" r:id="rId74"/>
    <p:sldId id="2400" r:id="rId75"/>
    <p:sldId id="2401" r:id="rId76"/>
    <p:sldId id="1691" r:id="rId77"/>
    <p:sldId id="1698" r:id="rId78"/>
    <p:sldId id="2426" r:id="rId79"/>
    <p:sldId id="2432" r:id="rId80"/>
    <p:sldId id="2433" r:id="rId81"/>
    <p:sldId id="2434" r:id="rId82"/>
    <p:sldId id="2427" r:id="rId83"/>
    <p:sldId id="2435" r:id="rId84"/>
    <p:sldId id="1705" r:id="rId85"/>
    <p:sldId id="2448" r:id="rId86"/>
    <p:sldId id="2459" r:id="rId87"/>
    <p:sldId id="2460" r:id="rId88"/>
    <p:sldId id="2465" r:id="rId89"/>
    <p:sldId id="2466" r:id="rId90"/>
    <p:sldId id="2467" r:id="rId91"/>
    <p:sldId id="2468" r:id="rId92"/>
    <p:sldId id="2469" r:id="rId93"/>
    <p:sldId id="2470" r:id="rId94"/>
    <p:sldId id="2471" r:id="rId95"/>
    <p:sldId id="2472" r:id="rId96"/>
    <p:sldId id="2475" r:id="rId97"/>
    <p:sldId id="2476" r:id="rId98"/>
    <p:sldId id="2477" r:id="rId99"/>
    <p:sldId id="2478" r:id="rId100"/>
    <p:sldId id="2479" r:id="rId101"/>
    <p:sldId id="2480" r:id="rId102"/>
    <p:sldId id="2481" r:id="rId103"/>
    <p:sldId id="2482" r:id="rId104"/>
    <p:sldId id="2483" r:id="rId105"/>
    <p:sldId id="2490" r:id="rId106"/>
    <p:sldId id="2559" r:id="rId107"/>
    <p:sldId id="2485" r:id="rId108"/>
    <p:sldId id="2486" r:id="rId109"/>
    <p:sldId id="2487" r:id="rId110"/>
    <p:sldId id="2488" r:id="rId111"/>
    <p:sldId id="2510" r:id="rId112"/>
    <p:sldId id="2534" r:id="rId113"/>
    <p:sldId id="2568" r:id="rId114"/>
    <p:sldId id="2592" r:id="rId115"/>
    <p:sldId id="2578" r:id="rId116"/>
    <p:sldId id="2570" r:id="rId117"/>
    <p:sldId id="2573" r:id="rId118"/>
    <p:sldId id="2576" r:id="rId119"/>
    <p:sldId id="2577" r:id="rId120"/>
    <p:sldId id="463" r:id="rId121"/>
    <p:sldId id="850" r:id="rId122"/>
    <p:sldId id="1038" r:id="rId1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FF"/>
    <a:srgbClr val="0066FF"/>
    <a:srgbClr val="00FFCC"/>
    <a:srgbClr val="FFCC66"/>
    <a:srgbClr val="00FF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0984" autoAdjust="0"/>
  </p:normalViewPr>
  <p:slideViewPr>
    <p:cSldViewPr>
      <p:cViewPr varScale="1">
        <p:scale>
          <a:sx n="69" d="100"/>
          <a:sy n="69" d="100"/>
        </p:scale>
        <p:origin x="140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7684"/>
    </p:cViewPr>
  </p:sorterViewPr>
  <p:notesViewPr>
    <p:cSldViewPr>
      <p:cViewPr varScale="1">
        <p:scale>
          <a:sx n="61" d="100"/>
          <a:sy n="61" d="100"/>
        </p:scale>
        <p:origin x="-24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2016/4/17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val="143553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2016/4/17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val="180463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val="159669481"/>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13512-B302-43AB-AD15-543BD804A899}" type="slidenum">
              <a:rPr lang="en-US" altLang="zh-CN"/>
              <a:pPr/>
              <a:t>82</a:t>
            </a:fld>
            <a:endParaRPr lang="en-US" altLang="zh-CN"/>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ltLang="zh-CN" b="1" dirty="0">
                <a:latin typeface="宋体" panose="02010600030101010101" pitchFamily="2" charset="-122"/>
              </a:rPr>
              <a:t>1</a:t>
            </a:r>
            <a:r>
              <a:rPr lang="zh-CN" altLang="en-US" b="1" dirty="0">
                <a:latin typeface="宋体" panose="02010600030101010101" pitchFamily="2" charset="-122"/>
              </a:rPr>
              <a:t>、他们会准时出现在一些场合、竭尽全力地完成任务等，但是他们并不会为自己的行为产生的结果负责。</a:t>
            </a:r>
          </a:p>
          <a:p>
            <a:r>
              <a:rPr lang="en-US" altLang="zh-CN" b="1" dirty="0">
                <a:latin typeface="宋体" panose="02010600030101010101" pitchFamily="2" charset="-122"/>
              </a:rPr>
              <a:t>2</a:t>
            </a:r>
            <a:r>
              <a:rPr lang="zh-CN" altLang="en-US" b="1" dirty="0">
                <a:latin typeface="宋体" panose="02010600030101010101" pitchFamily="2" charset="-122"/>
              </a:rPr>
              <a:t>、实质上这种行为是缺乏主人翁意识，事不关己，只要做了，做得好不好就不关自己的事了。</a:t>
            </a:r>
          </a:p>
          <a:p>
            <a:endParaRPr lang="en-US" altLang="zh-CN" dirty="0"/>
          </a:p>
        </p:txBody>
      </p:sp>
    </p:spTree>
    <p:extLst>
      <p:ext uri="{BB962C8B-B14F-4D97-AF65-F5344CB8AC3E}">
        <p14:creationId xmlns:p14="http://schemas.microsoft.com/office/powerpoint/2010/main" val="34265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F1BEA-25D5-43FD-B4E8-64DAF5E8DFE4}" type="slidenum">
              <a:rPr lang="en-US" altLang="zh-CN"/>
              <a:pPr/>
              <a:t>83</a:t>
            </a:fld>
            <a:endParaRPr lang="en-US" altLang="zh-CN"/>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zh-CN" altLang="en-US" b="1" dirty="0"/>
              <a:t>成功的职场人士一定是负责任的，他们关注于结果，并想尽一切办法去获得结果。因为，决定一次航行是否成功，不是离港起航，而是归航入海，真正的责任感是对结果负责。</a:t>
            </a:r>
          </a:p>
        </p:txBody>
      </p:sp>
    </p:spTree>
    <p:extLst>
      <p:ext uri="{BB962C8B-B14F-4D97-AF65-F5344CB8AC3E}">
        <p14:creationId xmlns:p14="http://schemas.microsoft.com/office/powerpoint/2010/main" val="67077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D3C5-9884-46CC-B710-E1581328E6C7}" type="slidenum">
              <a:rPr lang="en-US" altLang="zh-CN"/>
              <a:pPr/>
              <a:t>86</a:t>
            </a:fld>
            <a:endParaRPr lang="en-US" altLang="zh-CN"/>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zh-CN" sz="1400" b="1">
                <a:latin typeface="宋体" panose="02010600030101010101" pitchFamily="2" charset="-122"/>
              </a:rPr>
              <a:t>1</a:t>
            </a:r>
            <a:r>
              <a:rPr lang="zh-CN" altLang="en-US" sz="1400" b="1">
                <a:latin typeface="宋体" panose="02010600030101010101" pitchFamily="2" charset="-122"/>
              </a:rPr>
              <a:t>、这种消极心态剥夺了个人成功的机会，最终让人一事们无成。</a:t>
            </a:r>
          </a:p>
          <a:p>
            <a:r>
              <a:rPr lang="en-US" altLang="zh-CN" sz="1400" b="1">
                <a:latin typeface="宋体" panose="02010600030101010101" pitchFamily="2" charset="-122"/>
              </a:rPr>
              <a:t>2</a:t>
            </a:r>
            <a:r>
              <a:rPr lang="zh-CN" altLang="en-US" sz="1400" b="1">
                <a:latin typeface="宋体" panose="02010600030101010101" pitchFamily="2" charset="-122"/>
              </a:rPr>
              <a:t>、因为工作中没有借口，人生中没有借口，成功也不属于那些寻找借口的人。</a:t>
            </a:r>
          </a:p>
        </p:txBody>
      </p:sp>
    </p:spTree>
    <p:extLst>
      <p:ext uri="{BB962C8B-B14F-4D97-AF65-F5344CB8AC3E}">
        <p14:creationId xmlns:p14="http://schemas.microsoft.com/office/powerpoint/2010/main" val="319950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xfrm>
            <a:off x="1139825" y="754063"/>
            <a:ext cx="4391025" cy="3292475"/>
          </a:xfrm>
        </p:spPr>
      </p:sp>
      <p:sp>
        <p:nvSpPr>
          <p:cNvPr id="648195" name="Rectangle 3"/>
          <p:cNvSpPr>
            <a:spLocks noGrp="1" noChangeArrowheads="1"/>
          </p:cNvSpPr>
          <p:nvPr>
            <p:ph type="body" idx="1"/>
          </p:nvPr>
        </p:nvSpPr>
        <p:spPr>
          <a:noFill/>
          <a:ln/>
        </p:spPr>
        <p:txBody>
          <a:bodyPr/>
          <a:lstStyle/>
          <a:p>
            <a:pPr eaLnBrk="1" hangingPunct="1"/>
            <a:r>
              <a:rPr lang="zh-CN" altLang="en-US" smtClean="0"/>
              <a:t> </a:t>
            </a:r>
          </a:p>
        </p:txBody>
      </p:sp>
    </p:spTree>
    <p:extLst>
      <p:ext uri="{BB962C8B-B14F-4D97-AF65-F5344CB8AC3E}">
        <p14:creationId xmlns:p14="http://schemas.microsoft.com/office/powerpoint/2010/main" val="2312003433"/>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p:sp>
      <p:sp>
        <p:nvSpPr>
          <p:cNvPr id="570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知识分享会，可以说也是一种头脑风暴的方法；看板管理；</a:t>
            </a:r>
          </a:p>
          <a:p>
            <a:pPr eaLnBrk="1" hangingPunct="1"/>
            <a:r>
              <a:rPr lang="zh-CN" altLang="en-US" smtClean="0"/>
              <a:t>理论知识也很重要：关键是理论来指导实践，通过实践再来修正理论，其实也是一个</a:t>
            </a:r>
            <a:r>
              <a:rPr lang="en-US" altLang="zh-CN" smtClean="0"/>
              <a:t>PDCA</a:t>
            </a:r>
            <a:r>
              <a:rPr lang="zh-CN" altLang="en-US" smtClean="0"/>
              <a:t>循环；毛主席写过实践论啊。</a:t>
            </a:r>
          </a:p>
          <a:p>
            <a:pPr eaLnBrk="1" hangingPunct="1"/>
            <a:r>
              <a:rPr lang="en-US" altLang="zh-CN" b="1" i="1" smtClean="0">
                <a:solidFill>
                  <a:srgbClr val="FF0000"/>
                </a:solidFill>
              </a:rPr>
              <a:t>A,</a:t>
            </a:r>
            <a:r>
              <a:rPr lang="en-US" altLang="zh-CN" sz="1600" b="1" smtClean="0"/>
              <a:t> </a:t>
            </a:r>
            <a:r>
              <a:rPr lang="zh-CN" altLang="en-US" b="1" i="1" smtClean="0">
                <a:solidFill>
                  <a:srgbClr val="FF0000"/>
                </a:solidFill>
              </a:rPr>
              <a:t>鼓励团队学习：充分发挥团队的力量，集体思考和分析，找出个人短板，有针对性学习和改善；</a:t>
            </a:r>
            <a:endParaRPr lang="zh-CN" altLang="en-US" sz="1600" smtClean="0"/>
          </a:p>
          <a:p>
            <a:pPr eaLnBrk="1" hangingPunct="1"/>
            <a:r>
              <a:rPr lang="en-US" altLang="zh-CN" b="1" i="1" smtClean="0">
                <a:solidFill>
                  <a:srgbClr val="FF0000"/>
                </a:solidFill>
              </a:rPr>
              <a:t>B,</a:t>
            </a:r>
            <a:r>
              <a:rPr lang="en-US" altLang="zh-CN" sz="1600" b="1" smtClean="0"/>
              <a:t> </a:t>
            </a:r>
            <a:r>
              <a:rPr lang="zh-CN" altLang="en-US" b="1" i="1" smtClean="0">
                <a:solidFill>
                  <a:srgbClr val="FF0000"/>
                </a:solidFill>
              </a:rPr>
              <a:t>改变心智模式：空杯心态，鼓励分享；</a:t>
            </a:r>
            <a:r>
              <a:rPr lang="zh-CN" altLang="en-US" smtClean="0">
                <a:solidFill>
                  <a:srgbClr val="FF0000"/>
                </a:solidFill>
              </a:rPr>
              <a:t> </a:t>
            </a:r>
          </a:p>
          <a:p>
            <a:pPr eaLnBrk="1" hangingPunct="1"/>
            <a:r>
              <a:rPr lang="en-US" altLang="zh-CN" b="1" i="1" smtClean="0">
                <a:solidFill>
                  <a:srgbClr val="FF0000"/>
                </a:solidFill>
              </a:rPr>
              <a:t>C,</a:t>
            </a:r>
            <a:r>
              <a:rPr lang="en-US" altLang="zh-CN" sz="1600" b="1" smtClean="0">
                <a:solidFill>
                  <a:srgbClr val="FF0000"/>
                </a:solidFill>
              </a:rPr>
              <a:t> </a:t>
            </a:r>
            <a:r>
              <a:rPr lang="zh-CN" altLang="en-US" b="1" i="1" smtClean="0">
                <a:solidFill>
                  <a:srgbClr val="FF0000"/>
                </a:solidFill>
              </a:rPr>
              <a:t>不断自我超越：要和自己比，和优秀的人比</a:t>
            </a:r>
            <a:r>
              <a:rPr lang="zh-CN" altLang="en-US" smtClean="0">
                <a:solidFill>
                  <a:srgbClr val="FF0000"/>
                </a:solidFill>
              </a:rPr>
              <a:t> </a:t>
            </a:r>
            <a:r>
              <a:rPr lang="en-US" altLang="zh-CN" smtClean="0">
                <a:solidFill>
                  <a:srgbClr val="FF0000"/>
                </a:solidFill>
              </a:rPr>
              <a:t>;</a:t>
            </a:r>
          </a:p>
          <a:p>
            <a:pPr eaLnBrk="1" hangingPunct="1"/>
            <a:endParaRPr lang="zh-CN" altLang="en-US" smtClean="0">
              <a:solidFill>
                <a:srgbClr val="FF0000"/>
              </a:solidFill>
            </a:endParaRPr>
          </a:p>
          <a:p>
            <a:pPr eaLnBrk="1" hangingPunct="1"/>
            <a:r>
              <a:rPr lang="en-US" altLang="zh-CN" sz="1000" b="1" i="1" smtClean="0">
                <a:solidFill>
                  <a:srgbClr val="FF0000"/>
                </a:solidFill>
              </a:rPr>
              <a:t>A,</a:t>
            </a:r>
            <a:r>
              <a:rPr lang="zh-CN" altLang="en-US" sz="1000" b="1" i="1" smtClean="0">
                <a:solidFill>
                  <a:srgbClr val="FF0000"/>
                </a:solidFill>
              </a:rPr>
              <a:t>知识获取 ：</a:t>
            </a:r>
            <a:r>
              <a:rPr lang="en-US" altLang="zh-CN" sz="1000" b="1" i="1" smtClean="0">
                <a:solidFill>
                  <a:srgbClr val="FF0000"/>
                </a:solidFill>
              </a:rPr>
              <a:t>1</a:t>
            </a:r>
            <a:r>
              <a:rPr lang="zh-CN" altLang="en-US" sz="1000" b="1" i="1" smtClean="0">
                <a:solidFill>
                  <a:srgbClr val="FF0000"/>
                </a:solidFill>
              </a:rPr>
              <a:t>，学习他人；</a:t>
            </a:r>
            <a:r>
              <a:rPr lang="en-US" altLang="zh-CN" sz="1000" b="1" i="1" smtClean="0">
                <a:solidFill>
                  <a:srgbClr val="FF0000"/>
                </a:solidFill>
              </a:rPr>
              <a:t>2</a:t>
            </a:r>
            <a:r>
              <a:rPr lang="zh-CN" altLang="en-US" sz="1000" b="1" i="1" smtClean="0">
                <a:solidFill>
                  <a:srgbClr val="FF0000"/>
                </a:solidFill>
              </a:rPr>
              <a:t>，培训同时，自主学习；</a:t>
            </a:r>
            <a:r>
              <a:rPr lang="en-US" altLang="zh-CN" sz="1000" b="1" i="1" smtClean="0">
                <a:solidFill>
                  <a:srgbClr val="FF0000"/>
                </a:solidFill>
              </a:rPr>
              <a:t>3</a:t>
            </a:r>
            <a:r>
              <a:rPr lang="zh-CN" altLang="en-US" sz="1000" b="1" i="1" smtClean="0">
                <a:solidFill>
                  <a:srgbClr val="FF0000"/>
                </a:solidFill>
              </a:rPr>
              <a:t>，专家学习； </a:t>
            </a:r>
          </a:p>
          <a:p>
            <a:pPr eaLnBrk="1" hangingPunct="1"/>
            <a:r>
              <a:rPr lang="en-US" altLang="zh-CN" sz="1000" b="1" i="1" smtClean="0">
                <a:solidFill>
                  <a:srgbClr val="FF0000"/>
                </a:solidFill>
              </a:rPr>
              <a:t>B, </a:t>
            </a:r>
            <a:r>
              <a:rPr lang="zh-CN" altLang="en-US" sz="1000" b="1" i="1" smtClean="0">
                <a:solidFill>
                  <a:srgbClr val="FF0000"/>
                </a:solidFill>
              </a:rPr>
              <a:t>知识共享：</a:t>
            </a:r>
            <a:r>
              <a:rPr lang="en-US" altLang="zh-CN" sz="1000" b="1" i="1" smtClean="0">
                <a:solidFill>
                  <a:srgbClr val="FF0000"/>
                </a:solidFill>
              </a:rPr>
              <a:t>1</a:t>
            </a:r>
            <a:r>
              <a:rPr lang="zh-CN" altLang="en-US" sz="1000" b="1" i="1" smtClean="0">
                <a:solidFill>
                  <a:srgbClr val="FF0000"/>
                </a:solidFill>
              </a:rPr>
              <a:t>，知识分享会；</a:t>
            </a:r>
            <a:r>
              <a:rPr lang="en-US" altLang="zh-CN" sz="1000" b="1" i="1" smtClean="0">
                <a:solidFill>
                  <a:srgbClr val="FF0000"/>
                </a:solidFill>
              </a:rPr>
              <a:t>2</a:t>
            </a:r>
            <a:r>
              <a:rPr lang="zh-CN" altLang="en-US" sz="1000" b="1" i="1" smtClean="0">
                <a:solidFill>
                  <a:srgbClr val="FF0000"/>
                </a:solidFill>
              </a:rPr>
              <a:t>，看板上知识分享专栏；</a:t>
            </a:r>
            <a:r>
              <a:rPr lang="en-US" altLang="zh-CN" sz="1000" b="1" i="1" smtClean="0">
                <a:solidFill>
                  <a:srgbClr val="FF0000"/>
                </a:solidFill>
              </a:rPr>
              <a:t>3</a:t>
            </a:r>
            <a:r>
              <a:rPr lang="zh-CN" altLang="en-US" sz="1000" b="1" i="1" smtClean="0">
                <a:solidFill>
                  <a:srgbClr val="FF0000"/>
                </a:solidFill>
              </a:rPr>
              <a:t>，写论文总结，提高理论知识； </a:t>
            </a:r>
          </a:p>
          <a:p>
            <a:pPr eaLnBrk="1" hangingPunct="1"/>
            <a:r>
              <a:rPr lang="en-US" altLang="zh-CN" sz="1000" b="1" i="1" smtClean="0">
                <a:solidFill>
                  <a:srgbClr val="FF0000"/>
                </a:solidFill>
              </a:rPr>
              <a:t>C, </a:t>
            </a:r>
            <a:r>
              <a:rPr lang="zh-CN" altLang="en-US" sz="1000" b="1" i="1" smtClean="0">
                <a:solidFill>
                  <a:srgbClr val="FF0000"/>
                </a:solidFill>
              </a:rPr>
              <a:t>知识运用：</a:t>
            </a:r>
            <a:r>
              <a:rPr lang="en-US" altLang="zh-CN" sz="1000" b="1" i="1" smtClean="0">
                <a:solidFill>
                  <a:srgbClr val="FF0000"/>
                </a:solidFill>
              </a:rPr>
              <a:t>1</a:t>
            </a:r>
            <a:r>
              <a:rPr lang="zh-CN" altLang="en-US" sz="1000" b="1" i="1" smtClean="0">
                <a:solidFill>
                  <a:srgbClr val="FF0000"/>
                </a:solidFill>
              </a:rPr>
              <a:t>，问题点知识点汇总图册，容易查阅；</a:t>
            </a:r>
            <a:r>
              <a:rPr lang="en-US" altLang="zh-CN" sz="1000" b="1" i="1" smtClean="0">
                <a:solidFill>
                  <a:srgbClr val="FF0000"/>
                </a:solidFill>
              </a:rPr>
              <a:t>2</a:t>
            </a:r>
            <a:r>
              <a:rPr lang="zh-CN" altLang="en-US" sz="1000" b="1" i="1" smtClean="0">
                <a:solidFill>
                  <a:srgbClr val="FF0000"/>
                </a:solidFill>
              </a:rPr>
              <a:t>，</a:t>
            </a:r>
            <a:r>
              <a:rPr lang="en-US" altLang="zh-CN" sz="1000" b="1" i="1" smtClean="0">
                <a:solidFill>
                  <a:srgbClr val="FF0000"/>
                </a:solidFill>
              </a:rPr>
              <a:t>QC</a:t>
            </a:r>
            <a:r>
              <a:rPr lang="zh-CN" altLang="en-US" sz="1000" b="1" i="1" smtClean="0">
                <a:solidFill>
                  <a:srgbClr val="FF0000"/>
                </a:solidFill>
              </a:rPr>
              <a:t>成果发布；</a:t>
            </a:r>
          </a:p>
        </p:txBody>
      </p:sp>
    </p:spTree>
    <p:extLst>
      <p:ext uri="{BB962C8B-B14F-4D97-AF65-F5344CB8AC3E}">
        <p14:creationId xmlns:p14="http://schemas.microsoft.com/office/powerpoint/2010/main" val="225186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5"/>
          <p:cNvSpPr txBox="1">
            <a:spLocks noGrp="1" noChangeArrowheads="1"/>
          </p:cNvSpPr>
          <p:nvPr/>
        </p:nvSpPr>
        <p:spPr bwMode="auto">
          <a:xfrm>
            <a:off x="3885792" y="8687297"/>
            <a:ext cx="2972208" cy="456704"/>
          </a:xfrm>
          <a:prstGeom prst="rect">
            <a:avLst/>
          </a:prstGeom>
          <a:noFill/>
          <a:ln w="9525">
            <a:noFill/>
            <a:miter lim="800000"/>
            <a:headEnd/>
            <a:tailEnd/>
          </a:ln>
        </p:spPr>
        <p:txBody>
          <a:bodyPr lIns="19046" tIns="0" rIns="19046" bIns="0" anchor="b"/>
          <a:lstStyle/>
          <a:p>
            <a:pPr algn="r" defTabSz="760389" eaLnBrk="0" hangingPunct="0"/>
            <a:fld id="{68E73755-3529-4EC8-A239-3441CE60C477}" type="slidenum">
              <a:rPr lang="zh-CN" altLang="en-US" sz="1000">
                <a:latin typeface="Times New Roman" pitchFamily="18" charset="0"/>
              </a:rPr>
              <a:pPr algn="r" defTabSz="760389" eaLnBrk="0" hangingPunct="0"/>
              <a:t>111</a:t>
            </a:fld>
            <a:endParaRPr lang="en-US" altLang="zh-CN" sz="1000" dirty="0">
              <a:latin typeface="Times New Roman" pitchFamily="18" charset="0"/>
            </a:endParaRPr>
          </a:p>
        </p:txBody>
      </p:sp>
      <p:sp>
        <p:nvSpPr>
          <p:cNvPr id="516099" name="Rectangle 2"/>
          <p:cNvSpPr>
            <a:spLocks noGrp="1" noRot="1" noChangeAspect="1" noChangeArrowheads="1" noTextEdit="1"/>
          </p:cNvSpPr>
          <p:nvPr>
            <p:ph type="sldImg"/>
          </p:nvPr>
        </p:nvSpPr>
        <p:spPr/>
      </p:sp>
      <p:sp>
        <p:nvSpPr>
          <p:cNvPr id="516100" name="Rectangle 3"/>
          <p:cNvSpPr>
            <a:spLocks noGrp="1" noChangeArrowheads="1"/>
          </p:cNvSpPr>
          <p:nvPr>
            <p:ph type="body" idx="1"/>
          </p:nvPr>
        </p:nvSpPr>
        <p:spPr>
          <a:noFill/>
          <a:ln/>
        </p:spPr>
        <p:txBody>
          <a:bodyPr/>
          <a:lstStyle/>
          <a:p>
            <a:endParaRPr lang="zh-CN" altLang="en-US" smtClean="0"/>
          </a:p>
        </p:txBody>
      </p:sp>
    </p:spTree>
    <p:extLst>
      <p:ext uri="{BB962C8B-B14F-4D97-AF65-F5344CB8AC3E}">
        <p14:creationId xmlns:p14="http://schemas.microsoft.com/office/powerpoint/2010/main" val="77648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571964-E251-4D26-A837-1893DA3272EF}" type="slidenum">
              <a:rPr lang="zh-CN" altLang="en-US" smtClean="0"/>
              <a:t>3</a:t>
            </a:fld>
            <a:endParaRPr lang="zh-CN" altLang="en-US"/>
          </a:p>
        </p:txBody>
      </p:sp>
    </p:spTree>
    <p:extLst>
      <p:ext uri="{BB962C8B-B14F-4D97-AF65-F5344CB8AC3E}">
        <p14:creationId xmlns:p14="http://schemas.microsoft.com/office/powerpoint/2010/main" val="251785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9762" name="Rectangle 2"/>
          <p:cNvSpPr>
            <a:spLocks noGrp="1" noRot="1" noChangeAspect="1" noChangeArrowheads="1" noTextEdit="1"/>
          </p:cNvSpPr>
          <p:nvPr>
            <p:ph type="sldImg"/>
          </p:nvPr>
        </p:nvSpPr>
        <p:spPr>
          <a:xfrm>
            <a:off x="998538" y="844550"/>
            <a:ext cx="4911725" cy="3684588"/>
          </a:xfrm>
        </p:spPr>
      </p:sp>
      <p:sp>
        <p:nvSpPr>
          <p:cNvPr id="629763" name="Rectangle 3"/>
          <p:cNvSpPr>
            <a:spLocks noGrp="1" noChangeArrowheads="1"/>
          </p:cNvSpPr>
          <p:nvPr>
            <p:ph type="body" idx="1"/>
          </p:nvPr>
        </p:nvSpPr>
        <p:spPr>
          <a:noFill/>
          <a:ln/>
        </p:spPr>
        <p:txBody>
          <a:bodyPr/>
          <a:lstStyle/>
          <a:p>
            <a:pPr eaLnBrk="1" hangingPunct="1"/>
            <a:r>
              <a:rPr lang="zh-CN" b="1" dirty="0" smtClean="0"/>
              <a:t>班组是企业生产经营的基层组织   班组是企业一切工作的落脚点。加强班组建设，是企业的一项长期战略举措。</a:t>
            </a:r>
          </a:p>
          <a:p>
            <a:pPr eaLnBrk="1" hangingPunct="1"/>
            <a:r>
              <a:rPr lang="zh-CN" b="1" dirty="0" smtClean="0"/>
              <a:t>落实科学发展观、提高员工素质、提升班组建设水平、构建班组建设长效机制、奠定综合性国际公司的坚实基础。</a:t>
            </a:r>
          </a:p>
          <a:p>
            <a:pPr eaLnBrk="1" hangingPunct="1"/>
            <a:endParaRPr lang="zh-CN" altLang="zh-CN" b="1" dirty="0" smtClean="0"/>
          </a:p>
        </p:txBody>
      </p:sp>
    </p:spTree>
    <p:extLst>
      <p:ext uri="{BB962C8B-B14F-4D97-AF65-F5344CB8AC3E}">
        <p14:creationId xmlns:p14="http://schemas.microsoft.com/office/powerpoint/2010/main" val="3782949262"/>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C95024F-0739-4BC4-B621-C6CD51088322}" type="slidenum">
              <a:rPr lang="en-US" altLang="zh-CN"/>
              <a:pPr/>
              <a:t>18</a:t>
            </a:fld>
            <a:endParaRPr lang="en-US" altLang="zh-CN"/>
          </a:p>
        </p:txBody>
      </p:sp>
      <p:sp>
        <p:nvSpPr>
          <p:cNvPr id="196611" name="Rectangle 7"/>
          <p:cNvSpPr txBox="1">
            <a:spLocks noGrp="1" noChangeArrowheads="1"/>
          </p:cNvSpPr>
          <p:nvPr/>
        </p:nvSpPr>
        <p:spPr bwMode="auto">
          <a:xfrm>
            <a:off x="3884988" y="8684773"/>
            <a:ext cx="2971431" cy="457779"/>
          </a:xfrm>
          <a:prstGeom prst="rect">
            <a:avLst/>
          </a:prstGeom>
          <a:noFill/>
          <a:ln w="9525">
            <a:noFill/>
            <a:miter lim="800000"/>
            <a:headEnd/>
            <a:tailEnd/>
          </a:ln>
        </p:spPr>
        <p:txBody>
          <a:bodyPr lIns="92095" tIns="46048" rIns="92095" bIns="46048" anchor="b"/>
          <a:lstStyle/>
          <a:p>
            <a:pPr algn="r" defTabSz="920880"/>
            <a:fld id="{85987499-4FC1-4474-B0DA-149A7517213B}" type="slidenum">
              <a:rPr lang="en-US" altLang="ja-JP" sz="1200">
                <a:latin typeface="Arial" pitchFamily="34" charset="0"/>
                <a:ea typeface="MS PGothic" pitchFamily="34" charset="-128"/>
              </a:rPr>
              <a:pPr algn="r" defTabSz="920880"/>
              <a:t>18</a:t>
            </a:fld>
            <a:endParaRPr lang="en-US" altLang="ja-JP" sz="1200" dirty="0">
              <a:latin typeface="Arial" pitchFamily="34" charset="0"/>
              <a:ea typeface="MS PGothic" pitchFamily="34" charset="-128"/>
            </a:endParaRPr>
          </a:p>
        </p:txBody>
      </p:sp>
      <p:sp>
        <p:nvSpPr>
          <p:cNvPr id="196612" name="Rectangle 2"/>
          <p:cNvSpPr>
            <a:spLocks noGrp="1" noRot="1" noChangeAspect="1" noChangeArrowheads="1" noTextEdit="1"/>
          </p:cNvSpPr>
          <p:nvPr>
            <p:ph type="sldImg"/>
          </p:nvPr>
        </p:nvSpPr>
        <p:spPr>
          <a:ln/>
        </p:spPr>
      </p:sp>
      <p:sp>
        <p:nvSpPr>
          <p:cNvPr id="196613" name="Rectangle 3"/>
          <p:cNvSpPr>
            <a:spLocks noGrp="1" noChangeArrowheads="1"/>
          </p:cNvSpPr>
          <p:nvPr>
            <p:ph type="body" idx="1"/>
          </p:nvPr>
        </p:nvSpPr>
        <p:spPr>
          <a:noFill/>
          <a:ln/>
        </p:spPr>
        <p:txBody>
          <a:bodyPr lIns="92095" tIns="46048" rIns="92095" bIns="46048"/>
          <a:lstStyle/>
          <a:p>
            <a:pPr eaLnBrk="1" hangingPunct="1"/>
            <a:endParaRPr lang="ja-JP" altLang="ja-JP" smtClean="0"/>
          </a:p>
        </p:txBody>
      </p:sp>
    </p:spTree>
    <p:extLst>
      <p:ext uri="{BB962C8B-B14F-4D97-AF65-F5344CB8AC3E}">
        <p14:creationId xmlns:p14="http://schemas.microsoft.com/office/powerpoint/2010/main" val="52063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100" dirty="0" smtClean="0"/>
              <a:t>◆目标指向：标准必须是面对目标的。即遵循标准总是能保持达到出相同品质的产品。因此，与目标无关的词语、内容请勿出现。 </a:t>
            </a:r>
            <a:endParaRPr lang="en-US" altLang="zh-CN" sz="1100" dirty="0" smtClean="0"/>
          </a:p>
          <a:p>
            <a:pPr>
              <a:lnSpc>
                <a:spcPct val="120000"/>
              </a:lnSpc>
            </a:pPr>
            <a:r>
              <a:rPr lang="en-US" altLang="zh-CN" sz="1100" dirty="0" smtClean="0"/>
              <a:t>◆</a:t>
            </a:r>
            <a:r>
              <a:rPr lang="zh-CN" altLang="en-US" sz="1100" dirty="0" smtClean="0"/>
              <a:t>显示原因和结果：比如“安全地上紧螺丝”。这是一个结果，应该描述如何上紧螺丝。又比如“焊接厚度应是</a:t>
            </a:r>
            <a:r>
              <a:rPr lang="en-US" altLang="zh-CN" sz="1100" dirty="0" smtClean="0"/>
              <a:t>3</a:t>
            </a:r>
            <a:r>
              <a:rPr lang="zh-CN" altLang="en-US" sz="1100" dirty="0" smtClean="0"/>
              <a:t>微米”这是一个结果，应该描述为：“焊接工用施</a:t>
            </a:r>
            <a:r>
              <a:rPr lang="en-US" altLang="zh-CN" sz="1100" dirty="0" smtClean="0"/>
              <a:t>3.0A</a:t>
            </a:r>
            <a:r>
              <a:rPr lang="zh-CN" altLang="en-US" sz="1100" dirty="0" smtClean="0"/>
              <a:t>电流</a:t>
            </a:r>
            <a:r>
              <a:rPr lang="en-US" altLang="zh-CN" sz="1100" dirty="0" smtClean="0"/>
              <a:t>20</a:t>
            </a:r>
            <a:r>
              <a:rPr lang="zh-CN" altLang="en-US" sz="1100" dirty="0" smtClean="0"/>
              <a:t>分钟来获得</a:t>
            </a:r>
            <a:r>
              <a:rPr lang="en-US" altLang="zh-CN" sz="1100" dirty="0" smtClean="0"/>
              <a:t>3.0</a:t>
            </a:r>
            <a:r>
              <a:rPr lang="zh-CN" altLang="en-US" sz="1100" dirty="0" smtClean="0"/>
              <a:t>微米的厚度”。 </a:t>
            </a:r>
          </a:p>
          <a:p>
            <a:pPr>
              <a:lnSpc>
                <a:spcPct val="120000"/>
              </a:lnSpc>
            </a:pPr>
            <a:r>
              <a:rPr lang="zh-CN" altLang="en-US" sz="1100" dirty="0" smtClean="0"/>
              <a:t>◆准确：要避免抽象。“上紧螺丝时要小心”。什么是要小心？这样模糊的词语是不宜出现的。 </a:t>
            </a:r>
            <a:endParaRPr lang="en-US" altLang="zh-CN" sz="1100" dirty="0" smtClean="0"/>
          </a:p>
          <a:p>
            <a:pPr>
              <a:lnSpc>
                <a:spcPct val="120000"/>
              </a:lnSpc>
            </a:pPr>
            <a:r>
              <a:rPr lang="zh-CN" altLang="en-US" sz="1100" dirty="0" smtClean="0"/>
              <a:t>◆数量化</a:t>
            </a:r>
            <a:r>
              <a:rPr lang="en-US" altLang="zh-CN" sz="1100" dirty="0" smtClean="0"/>
              <a:t>-</a:t>
            </a:r>
            <a:r>
              <a:rPr lang="zh-CN" altLang="en-US" sz="1100" dirty="0" smtClean="0"/>
              <a:t>具体：每个读标准的人必须能以相同的方式解释标准。为了达到这一点，标准中应该多使用图和数字。例如，使用一个更量化的表达方式，“使用离心机</a:t>
            </a:r>
            <a:r>
              <a:rPr lang="en-US" altLang="zh-CN" sz="1100" dirty="0" smtClean="0"/>
              <a:t>A</a:t>
            </a:r>
            <a:r>
              <a:rPr lang="zh-CN" altLang="en-US" sz="1100" dirty="0" smtClean="0"/>
              <a:t>以</a:t>
            </a:r>
            <a:r>
              <a:rPr lang="en-US" altLang="zh-CN" sz="1100" dirty="0" smtClean="0"/>
              <a:t>100+/-50rpm</a:t>
            </a:r>
            <a:r>
              <a:rPr lang="zh-CN" altLang="en-US" sz="1100" dirty="0" smtClean="0"/>
              <a:t>转动</a:t>
            </a:r>
            <a:r>
              <a:rPr lang="en-US" altLang="zh-CN" sz="1100" dirty="0" smtClean="0"/>
              <a:t>5</a:t>
            </a:r>
            <a:r>
              <a:rPr lang="zh-CN" altLang="en-US" sz="1100" dirty="0" smtClean="0"/>
              <a:t>～</a:t>
            </a:r>
            <a:r>
              <a:rPr lang="en-US" altLang="zh-CN" sz="1100" dirty="0" smtClean="0"/>
              <a:t>6</a:t>
            </a:r>
            <a:r>
              <a:rPr lang="zh-CN" altLang="en-US" sz="1100" dirty="0" smtClean="0"/>
              <a:t>分钟的脱水材料”来代替“脱水材料”的表达。 </a:t>
            </a:r>
          </a:p>
          <a:p>
            <a:pPr>
              <a:lnSpc>
                <a:spcPct val="120000"/>
              </a:lnSpc>
            </a:pPr>
            <a:r>
              <a:rPr lang="zh-CN" altLang="en-US" sz="1100" dirty="0" smtClean="0"/>
              <a:t>◆现实：标准必须是现实的，即可操作的。 </a:t>
            </a:r>
            <a:endParaRPr lang="zh-CN" altLang="en-US" dirty="0"/>
          </a:p>
        </p:txBody>
      </p:sp>
      <p:sp>
        <p:nvSpPr>
          <p:cNvPr id="4" name="灯片编号占位符 3"/>
          <p:cNvSpPr>
            <a:spLocks noGrp="1"/>
          </p:cNvSpPr>
          <p:nvPr>
            <p:ph type="sldNum" sz="quarter" idx="10"/>
          </p:nvPr>
        </p:nvSpPr>
        <p:spPr/>
        <p:txBody>
          <a:bodyPr/>
          <a:lstStyle/>
          <a:p>
            <a:pPr>
              <a:defRPr/>
            </a:pPr>
            <a:fld id="{BE0255C9-F904-4922-94A4-46980046D5F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4610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115000"/>
              </a:lnSpc>
            </a:pPr>
            <a:r>
              <a:rPr lang="en-US" altLang="zh-CN" sz="1300" dirty="0" smtClean="0"/>
              <a:t> </a:t>
            </a:r>
            <a:r>
              <a:rPr lang="zh-CN" altLang="en-US" sz="1100" u="sng" dirty="0" smtClean="0"/>
              <a:t>作业标准中应至少包括（但不限于）以下内容：</a:t>
            </a:r>
          </a:p>
          <a:p>
            <a:pPr>
              <a:lnSpc>
                <a:spcPct val="115000"/>
              </a:lnSpc>
            </a:pPr>
            <a:r>
              <a:rPr lang="zh-CN" altLang="en-US" sz="1100" dirty="0" smtClean="0"/>
              <a:t>    ◆动作内容：应该包括每一个操作过程（步骤）的详细的操作动作。</a:t>
            </a:r>
          </a:p>
          <a:p>
            <a:pPr>
              <a:lnSpc>
                <a:spcPct val="115000"/>
              </a:lnSpc>
            </a:pPr>
            <a:r>
              <a:rPr lang="zh-CN" altLang="en-US" sz="1100" dirty="0" smtClean="0"/>
              <a:t>    ◆所需时间：每一个具体动作过程从开始到结束所需的时间。</a:t>
            </a:r>
          </a:p>
          <a:p>
            <a:pPr>
              <a:lnSpc>
                <a:spcPct val="115000"/>
              </a:lnSpc>
            </a:pPr>
            <a:r>
              <a:rPr lang="zh-CN" altLang="en-US" sz="1100" dirty="0" smtClean="0"/>
              <a:t>    ◆质量要求：包括每一工序中的质量标准。质量标准要求详细、具体，最好以量化的形式表现，使操作者能够更好的理解、识别并运用这些质量标准。</a:t>
            </a:r>
          </a:p>
          <a:p>
            <a:pPr>
              <a:lnSpc>
                <a:spcPct val="115000"/>
              </a:lnSpc>
            </a:pPr>
            <a:r>
              <a:rPr lang="zh-CN" altLang="en-US" sz="1100" dirty="0" smtClean="0"/>
              <a:t>    ◆质量检查：每一工作步骤中都尽可能有质量检查项目。</a:t>
            </a:r>
          </a:p>
          <a:p>
            <a:pPr>
              <a:lnSpc>
                <a:spcPct val="115000"/>
              </a:lnSpc>
            </a:pPr>
            <a:r>
              <a:rPr lang="zh-CN" altLang="en-US" sz="1100" dirty="0" smtClean="0"/>
              <a:t>    ◆物料描述：包括物料的详细信息，如图号、数量、大小、型号、存放地点等。</a:t>
            </a:r>
            <a:endParaRPr lang="en-US" altLang="zh-CN" sz="1100" dirty="0" smtClean="0"/>
          </a:p>
          <a:p>
            <a:pPr>
              <a:lnSpc>
                <a:spcPct val="115000"/>
              </a:lnSpc>
            </a:pPr>
            <a:r>
              <a:rPr lang="en-US" altLang="zh-CN" sz="1100" dirty="0" smtClean="0"/>
              <a:t> ◆</a:t>
            </a:r>
            <a:r>
              <a:rPr lang="zh-CN" altLang="en-US" sz="1100" dirty="0" smtClean="0"/>
              <a:t>工器具描述：使用工器具（设备）的名称，使用方法，注意事项等。</a:t>
            </a:r>
          </a:p>
          <a:p>
            <a:pPr>
              <a:lnSpc>
                <a:spcPct val="115000"/>
              </a:lnSpc>
            </a:pPr>
            <a:r>
              <a:rPr lang="zh-CN" altLang="en-US" sz="1100" dirty="0" smtClean="0"/>
              <a:t>    ◆动作位置图示：对一些关键的操作，应该用图示的方法进行标识操作位置，避免出现误操作。</a:t>
            </a:r>
          </a:p>
          <a:p>
            <a:pPr>
              <a:lnSpc>
                <a:spcPct val="115000"/>
              </a:lnSpc>
            </a:pPr>
            <a:r>
              <a:rPr lang="zh-CN" altLang="en-US" sz="1100" dirty="0" smtClean="0"/>
              <a:t>    ◆审批权限：必须由有审批权限的人员进行审批，以保证文件的受控。 </a:t>
            </a:r>
            <a:endParaRPr lang="zh-CN" altLang="en-US" dirty="0"/>
          </a:p>
        </p:txBody>
      </p:sp>
      <p:sp>
        <p:nvSpPr>
          <p:cNvPr id="4" name="灯片编号占位符 3"/>
          <p:cNvSpPr>
            <a:spLocks noGrp="1"/>
          </p:cNvSpPr>
          <p:nvPr>
            <p:ph type="sldNum" sz="quarter" idx="10"/>
          </p:nvPr>
        </p:nvSpPr>
        <p:spPr/>
        <p:txBody>
          <a:bodyPr/>
          <a:lstStyle/>
          <a:p>
            <a:pPr>
              <a:defRPr/>
            </a:pPr>
            <a:fld id="{BE0255C9-F904-4922-94A4-46980046D5F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35855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4A176-9625-4515-B7CE-60538F53D3C4}" type="slidenum">
              <a:rPr lang="en-US" altLang="zh-CN"/>
              <a:pPr/>
              <a:t>59</a:t>
            </a:fld>
            <a:endParaRPr lang="en-US" altLang="zh-CN"/>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zh-CN" altLang="zh-CN" sz="1000" b="1" i="1">
              <a:solidFill>
                <a:srgbClr val="FF0000"/>
              </a:solidFill>
            </a:endParaRPr>
          </a:p>
        </p:txBody>
      </p:sp>
    </p:spTree>
    <p:extLst>
      <p:ext uri="{BB962C8B-B14F-4D97-AF65-F5344CB8AC3E}">
        <p14:creationId xmlns:p14="http://schemas.microsoft.com/office/powerpoint/2010/main" val="105336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2DE0D-3F41-4508-84E4-DC5F70747EA0}" type="slidenum">
              <a:rPr lang="en-US" altLang="zh-CN"/>
              <a:pPr/>
              <a:t>60</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lnSpc>
                <a:spcPct val="80000"/>
              </a:lnSpc>
            </a:pPr>
            <a:endParaRPr lang="zh-CN" altLang="zh-CN" sz="1000"/>
          </a:p>
        </p:txBody>
      </p:sp>
    </p:spTree>
    <p:extLst>
      <p:ext uri="{BB962C8B-B14F-4D97-AF65-F5344CB8AC3E}">
        <p14:creationId xmlns:p14="http://schemas.microsoft.com/office/powerpoint/2010/main" val="65077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43BA3-47D5-4385-A022-C24747133859}" type="slidenum">
              <a:rPr lang="en-US" altLang="zh-CN"/>
              <a:pPr/>
              <a:t>81</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zh-CN" altLang="en-US" b="1">
                <a:latin typeface="宋体" panose="02010600030101010101" pitchFamily="2" charset="-122"/>
              </a:rPr>
              <a:t>你需要敬重自己的工作，需要在工作中认真负责、一丝不苟、善始善终</a:t>
            </a:r>
          </a:p>
        </p:txBody>
      </p:sp>
    </p:spTree>
    <p:extLst>
      <p:ext uri="{BB962C8B-B14F-4D97-AF65-F5344CB8AC3E}">
        <p14:creationId xmlns:p14="http://schemas.microsoft.com/office/powerpoint/2010/main" val="22196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2016/4/17</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2016/4/17</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1475479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5735" y="1595438"/>
            <a:ext cx="8232531" cy="4537075"/>
          </a:xfrm>
        </p:spPr>
        <p:txBody>
          <a:bodyPr/>
          <a:lstStyle/>
          <a:p>
            <a:pPr lvl="0"/>
            <a:endParaRPr lang="zh-CN" altLang="en-US" noProof="0" smtClean="0"/>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3630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2016/4/17</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38"/>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5" y="274638"/>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2016/4/17</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2016/4/17</a:t>
            </a:fld>
            <a:endParaRPr lang="zh-CN" altLang="en-US"/>
          </a:p>
        </p:txBody>
      </p:sp>
      <p:sp>
        <p:nvSpPr>
          <p:cNvPr id="4"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2016/4/17</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2016/4/17</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52046" y="476250"/>
            <a:ext cx="8546123" cy="381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52046" y="1196975"/>
            <a:ext cx="4220308" cy="68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13031" y="1196975"/>
            <a:ext cx="4220308" cy="685800"/>
          </a:xfrm>
        </p:spPr>
        <p:txBody>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00606296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3513639585"/>
      </p:ext>
    </p:extLst>
  </p:cSld>
  <p:clrMapOvr>
    <a:masterClrMapping/>
  </p:clrMapOvr>
  <p:transition>
    <p:fade/>
  </p:transition>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83276865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092515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14486642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03257888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162018833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2620787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10714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9191024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497242561"/>
      </p:ext>
    </p:extLst>
  </p:cSld>
  <p:clrMapOvr>
    <a:masterClrMapping/>
  </p:clrMapOvr>
  <p:transition>
    <p:fade/>
  </p:transition>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60333083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3ED683E4-D124-4F23-8C39-3C485C0E61E3}" type="datetime1">
              <a:rPr lang="zh-CN" altLang="en-US" smtClean="0"/>
              <a:pPr/>
              <a:t>2016/4/17</a:t>
            </a:fld>
            <a:endParaRPr lang="zh-CN" altLang="en-US"/>
          </a:p>
        </p:txBody>
      </p:sp>
    </p:spTree>
    <p:extLst>
      <p:ext uri="{BB962C8B-B14F-4D97-AF65-F5344CB8AC3E}">
        <p14:creationId xmlns:p14="http://schemas.microsoft.com/office/powerpoint/2010/main" val="190446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56"/>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6"/>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FB46BEBD-0230-4B4D-8310-613E7F3EDD5C}" type="datetime1">
              <a:rPr lang="zh-CN" altLang="en-US" smtClean="0"/>
              <a:pPr/>
              <a:t>2016/4/17</a:t>
            </a:fld>
            <a:endParaRPr lang="zh-CN" altLang="en-US"/>
          </a:p>
        </p:txBody>
      </p:sp>
      <p:sp>
        <p:nvSpPr>
          <p:cNvPr id="4"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3742777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52046" y="476250"/>
            <a:ext cx="8546123" cy="381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52046" y="1196975"/>
            <a:ext cx="4220308" cy="68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13031" y="1196975"/>
            <a:ext cx="4220308" cy="685800"/>
          </a:xfrm>
        </p:spPr>
        <p:txBody>
          <a:bodyPr/>
          <a:lstStyle/>
          <a:p>
            <a:endParaRPr lang="zh-CN" altLang="en-US"/>
          </a:p>
        </p:txBody>
      </p:sp>
    </p:spTree>
    <p:extLst>
      <p:ext uri="{BB962C8B-B14F-4D97-AF65-F5344CB8AC3E}">
        <p14:creationId xmlns:p14="http://schemas.microsoft.com/office/powerpoint/2010/main" val="1698462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88385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4"/>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9771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a:prstGeom prst="rect">
            <a:avLst/>
          </a:prstGeo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278224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94356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64632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4712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34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6060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2016/4/17</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433911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4"/>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464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8" y="366193"/>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3"/>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0210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848580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62548420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331966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939482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064315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7647861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3033040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2016/4/17</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17800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9118855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7443199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2804990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96633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4549395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619456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022588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4338625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4397911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2016/4/17</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620811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06309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453698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9717336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658641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7422798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9189112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3810419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154799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2024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2016/4/17</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8276081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316309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6519668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5140560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035329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8398301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7985461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8832828"/>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7208478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275518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810279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4459478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0229499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9"/>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921755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0"/>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10"/>
          </p:nvPr>
        </p:nvSpPr>
        <p:spPr>
          <a:xfrm>
            <a:off x="6324600" y="6400800"/>
            <a:ext cx="2133600" cy="476250"/>
          </a:xfrm>
          <a:prstGeom prst="rect">
            <a:avLst/>
          </a:prstGeom>
        </p:spPr>
        <p:txBody>
          <a:bodyPr/>
          <a:lstStyle>
            <a:lvl1pPr>
              <a:defRPr/>
            </a:lvl1pPr>
          </a:lstStyle>
          <a:p>
            <a:r>
              <a:rPr lang="zh-CN" altLang="en-US">
                <a:solidFill>
                  <a:srgbClr val="000000">
                    <a:tint val="75000"/>
                  </a:srgbClr>
                </a:solidFill>
              </a:rPr>
              <a:t>共</a:t>
            </a:r>
            <a:r>
              <a:rPr lang="en-US" altLang="zh-CN">
                <a:solidFill>
                  <a:srgbClr val="000000">
                    <a:tint val="75000"/>
                  </a:srgbClr>
                </a:solidFill>
              </a:rPr>
              <a:t>43</a:t>
            </a:r>
            <a:r>
              <a:rPr lang="zh-CN" altLang="en-US">
                <a:solidFill>
                  <a:srgbClr val="000000">
                    <a:tint val="75000"/>
                  </a:srgbClr>
                </a:solidFill>
              </a:rPr>
              <a:t>页，第</a:t>
            </a:r>
            <a:fld id="{874E3D7B-462A-45CB-9599-700D5183C843}" type="slidenum">
              <a:rPr lang="zh-CN" altLang="en-US">
                <a:solidFill>
                  <a:srgbClr val="FF0000"/>
                </a:solidFill>
              </a:rPr>
              <a:pPr/>
              <a:t>‹#›</a:t>
            </a:fld>
            <a:r>
              <a:rPr lang="zh-CN" altLang="en-US">
                <a:solidFill>
                  <a:srgbClr val="000000">
                    <a:tint val="75000"/>
                  </a:srgbClr>
                </a:solidFill>
              </a:rPr>
              <a:t>页</a:t>
            </a:r>
          </a:p>
        </p:txBody>
      </p:sp>
    </p:spTree>
    <p:extLst>
      <p:ext uri="{BB962C8B-B14F-4D97-AF65-F5344CB8AC3E}">
        <p14:creationId xmlns:p14="http://schemas.microsoft.com/office/powerpoint/2010/main" val="606245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5735" y="1595438"/>
            <a:ext cx="8232531" cy="4537075"/>
          </a:xfrm>
        </p:spPr>
        <p:txBody>
          <a:bodyPr/>
          <a:lstStyle/>
          <a:p>
            <a:pPr lvl="0"/>
            <a:endParaRPr lang="zh-CN" altLang="en-US" noProof="0" smtClean="0"/>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467671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3820791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485106" y="376776"/>
            <a:ext cx="6192837" cy="563033"/>
          </a:xfrm>
        </p:spPr>
        <p:txBody>
          <a:bodyPr/>
          <a:lstStyle>
            <a:lvl1pPr algn="ctr">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6724" y="1477448"/>
            <a:ext cx="8229600" cy="4320117"/>
          </a:xfrm>
        </p:spPr>
        <p:txBody>
          <a:bodyPr/>
          <a:lstStyle>
            <a:lvl1pPr>
              <a:defRPr sz="2400" b="1"/>
            </a:lvl1pPr>
            <a:lvl2pPr>
              <a:defRPr sz="2400" b="1"/>
            </a:lvl2pPr>
            <a:lvl3pPr>
              <a:defRPr sz="2400" b="1"/>
            </a:lvl3pPr>
            <a:lvl4pPr>
              <a:defRPr sz="2400" b="1"/>
            </a:lvl4pPr>
            <a:lvl5pPr>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4746665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636723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4750346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2016/4/17</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6477752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118873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0419628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5965247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5337023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18833146"/>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6210034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86047267"/>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3566791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9"/>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407483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hyperlink" Target="http://www.nordridesign.com/" TargetMode="Externa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4.xml"/><Relationship Id="rId21" Type="http://schemas.openxmlformats.org/officeDocument/2006/relationships/image" Target="../media/image10.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3.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6.png"/><Relationship Id="rId10" Type="http://schemas.openxmlformats.org/officeDocument/2006/relationships/slideLayout" Target="../slideLayouts/slideLayout41.xml"/><Relationship Id="rId19" Type="http://schemas.openxmlformats.org/officeDocument/2006/relationships/hyperlink" Target="http://www.nordridesign.cn/" TargetMode="Externa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hyperlink" Target="http://www.nordridesign.com/" TargetMode="Externa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hyperlink" Target="http://www.nordridesign.com/" TargetMode="External"/><Relationship Id="rId2" Type="http://schemas.openxmlformats.org/officeDocument/2006/relationships/slideLayout" Target="../slideLayouts/slideLayout57.xml"/><Relationship Id="rId16" Type="http://schemas.openxmlformats.org/officeDocument/2006/relationships/image" Target="../media/image5.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hyperlink" Target="http://www.nordridesign.com/" TargetMode="Externa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5.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7.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hyperlink" Target="http://www.nordridesign.com/" TargetMode="Externa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0" y="1"/>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2016/4/17</a:t>
            </a:fld>
            <a:endParaRPr lang="zh-CN" altLang="en-US"/>
          </a:p>
        </p:txBody>
      </p:sp>
      <p:pic>
        <p:nvPicPr>
          <p:cNvPr id="3078" name="Picture 10" descr="HRTransformation_small"/>
          <p:cNvPicPr>
            <a:picLocks noChangeAspect="1" noChangeArrowheads="1"/>
          </p:cNvPicPr>
          <p:nvPr/>
        </p:nvPicPr>
        <p:blipFill>
          <a:blip r:embed="rId18" cstate="email"/>
          <a:srcRect/>
          <a:stretch>
            <a:fillRect/>
          </a:stretch>
        </p:blipFill>
        <p:spPr bwMode="auto">
          <a:xfrm>
            <a:off x="0" y="1"/>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0" tIns="45714" rIns="91430" bIns="45714"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19" cstate="email"/>
          <a:stretch>
            <a:fillRect/>
          </a:stretch>
        </p:blipFill>
        <p:spPr>
          <a:xfrm>
            <a:off x="8500697"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1"/>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4" y="6553201"/>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0" cstate="email"/>
          <a:srcRect/>
          <a:stretch>
            <a:fillRect/>
          </a:stretch>
        </p:blipFill>
        <p:spPr bwMode="auto">
          <a:xfrm>
            <a:off x="483578" y="6237289"/>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5"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1" cstate="email">
            <a:clrChange>
              <a:clrFrom>
                <a:srgbClr val="FDFDFD"/>
              </a:clrFrom>
              <a:clrTo>
                <a:srgbClr val="FDFDFD">
                  <a:alpha val="0"/>
                </a:srgbClr>
              </a:clrTo>
            </a:clrChange>
          </a:blip>
          <a:srcRect b="-19116"/>
          <a:stretch>
            <a:fillRect/>
          </a:stretch>
        </p:blipFill>
        <p:spPr bwMode="auto">
          <a:xfrm>
            <a:off x="8229600" y="6062664"/>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300">
          <a:solidFill>
            <a:schemeClr val="tx1"/>
          </a:solidFill>
          <a:latin typeface="+mn-lt"/>
          <a:ea typeface="+mn-ea"/>
          <a:cs typeface="+mn-cs"/>
        </a:defRPr>
      </a:lvl1pPr>
      <a:lvl2pPr marL="739775" indent="-284163" algn="l" rtl="0" eaLnBrk="1" fontAlgn="base" hangingPunct="1">
        <a:spcBef>
          <a:spcPct val="20000"/>
        </a:spcBef>
        <a:spcAft>
          <a:spcPct val="0"/>
        </a:spcAft>
        <a:buChar char="–"/>
        <a:defRPr sz="2900">
          <a:solidFill>
            <a:schemeClr val="tx1"/>
          </a:solidFill>
          <a:latin typeface="+mn-lt"/>
          <a:ea typeface="+mn-ea"/>
        </a:defRPr>
      </a:lvl2pPr>
      <a:lvl3pPr marL="1141413" indent="-227013" algn="l" rtl="0" eaLnBrk="1" fontAlgn="base" hangingPunct="1">
        <a:spcBef>
          <a:spcPct val="20000"/>
        </a:spcBef>
        <a:spcAft>
          <a:spcPct val="0"/>
        </a:spcAft>
        <a:buChar char="•"/>
        <a:defRPr sz="2400">
          <a:solidFill>
            <a:schemeClr val="tx1"/>
          </a:solidFill>
          <a:latin typeface="+mn-lt"/>
          <a:ea typeface="+mn-ea"/>
        </a:defRPr>
      </a:lvl3pPr>
      <a:lvl4pPr marL="1597025" indent="-225425" algn="l" rtl="0" eaLnBrk="1" fontAlgn="base" hangingPunct="1">
        <a:spcBef>
          <a:spcPct val="20000"/>
        </a:spcBef>
        <a:spcAft>
          <a:spcPct val="0"/>
        </a:spcAft>
        <a:buChar char="–"/>
        <a:defRPr sz="2000">
          <a:solidFill>
            <a:schemeClr val="tx1"/>
          </a:solidFill>
          <a:latin typeface="+mn-lt"/>
          <a:ea typeface="+mn-ea"/>
        </a:defRPr>
      </a:lvl4pPr>
      <a:lvl5pPr marL="2057400" indent="-227013" algn="l" rtl="0" eaLnBrk="1" fontAlgn="base" hangingPunct="1">
        <a:spcBef>
          <a:spcPct val="20000"/>
        </a:spcBef>
        <a:spcAft>
          <a:spcPct val="0"/>
        </a:spcAft>
        <a:buChar char="»"/>
        <a:defRPr sz="2000">
          <a:solidFill>
            <a:schemeClr val="tx1"/>
          </a:solidFill>
          <a:latin typeface="+mn-lt"/>
          <a:ea typeface="+mn-ea"/>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8"/>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val="4425606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 id="2147483692" r:id="rId14"/>
    <p:sldLayoutId id="2147483771" r:id="rId15"/>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8"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18" y="3858829"/>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29" y="2347391"/>
            <a:ext cx="720725"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2641" y="2347384"/>
            <a:ext cx="72072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noChangeAspect="1"/>
          </p:cNvGrpSpPr>
          <p:nvPr/>
        </p:nvGrpSpPr>
        <p:grpSpPr bwMode="auto">
          <a:xfrm>
            <a:off x="4211641"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8"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18"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18" y="4188260"/>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2"/>
            <a:ext cx="2160588"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8" y="2277542"/>
            <a:ext cx="2159000"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4" y="2277542"/>
            <a:ext cx="2160587"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5" y="5056718"/>
            <a:ext cx="107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18" y="1126067"/>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val="27248978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7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5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5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709"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6"/>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1769933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7"/>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79583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9"/>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081589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9"/>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CC3300"/>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19C3595E-954B-48BB-9FF4-D9A12CF5AEE8}"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732649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bin"/><Relationship Id="rId7" Type="http://schemas.openxmlformats.org/officeDocument/2006/relationships/image" Target="../media/image45.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emf"/><Relationship Id="rId9" Type="http://schemas.openxmlformats.org/officeDocument/2006/relationships/image" Target="../media/image47.wmf"/></Relationships>
</file>

<file path=ppt/slides/_rels/slide1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hi.baidu.com/wei23weizhao/album/item/4986fd6f7697c5c781cb4aa1.html" TargetMode="Externa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49.jpeg"/><Relationship Id="rId1" Type="http://schemas.openxmlformats.org/officeDocument/2006/relationships/slideLayout" Target="../slideLayouts/slideLayout17.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a:t>
            </a:fld>
            <a:endParaRPr lang="zh-CN" altLang="en-US">
              <a:solidFill>
                <a:srgbClr val="000000">
                  <a:tint val="75000"/>
                </a:srgbClr>
              </a:solidFill>
            </a:endParaRPr>
          </a:p>
        </p:txBody>
      </p:sp>
      <p:sp>
        <p:nvSpPr>
          <p:cNvPr id="6" name="Rectangle 4"/>
          <p:cNvSpPr>
            <a:spLocks noChangeArrowheads="1"/>
          </p:cNvSpPr>
          <p:nvPr/>
        </p:nvSpPr>
        <p:spPr bwMode="auto">
          <a:xfrm>
            <a:off x="2086686" y="604513"/>
            <a:ext cx="6651801" cy="985170"/>
          </a:xfrm>
          <a:prstGeom prst="rect">
            <a:avLst/>
          </a:prstGeom>
          <a:noFill/>
          <a:ln w="9525">
            <a:noFill/>
            <a:miter lim="800000"/>
            <a:headEnd/>
            <a:tailEnd/>
          </a:ln>
        </p:spPr>
        <p:txBody>
          <a:bodyPr lIns="91437" tIns="45718" rIns="91437" bIns="45718" anchor="ctr"/>
          <a:lstStyle/>
          <a:p>
            <a:pPr algn="ctr">
              <a:lnSpc>
                <a:spcPct val="150000"/>
              </a:lnSpc>
              <a:defRPr/>
            </a:pPr>
            <a:r>
              <a:rPr lang="zh-CN" altLang="en-US" sz="4500" b="1" dirty="0" smtClean="0">
                <a:solidFill>
                  <a:srgbClr val="FF0000"/>
                </a:solidFill>
                <a:effectLst>
                  <a:outerShdw blurRad="38100" dist="38100" dir="2700000" algn="tl">
                    <a:srgbClr val="C0C0C0"/>
                  </a:outerShdw>
                </a:effectLst>
                <a:latin typeface="微软雅黑" pitchFamily="34" charset="-122"/>
                <a:ea typeface="微软雅黑" pitchFamily="34" charset="-122"/>
              </a:rPr>
              <a:t>班组长管理培训</a:t>
            </a:r>
            <a:endParaRPr lang="en-US" altLang="zh-CN" sz="4500" b="1" dirty="0" smtClean="0">
              <a:solidFill>
                <a:srgbClr val="FF0000"/>
              </a:solidFill>
              <a:effectLst>
                <a:outerShdw blurRad="38100" dist="38100" dir="2700000" algn="tl">
                  <a:srgbClr val="C0C0C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0222399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51520" y="400066"/>
            <a:ext cx="7391400" cy="487362"/>
          </a:xfrm>
        </p:spPr>
        <p:txBody>
          <a:bodyPr/>
          <a:lstStyle/>
          <a:p>
            <a:r>
              <a:rPr lang="zh-CN" altLang="en-US" sz="2800" b="1" dirty="0" smtClean="0">
                <a:solidFill>
                  <a:srgbClr val="FF0000"/>
                </a:solidFill>
                <a:latin typeface="微软雅黑" pitchFamily="34" charset="-122"/>
                <a:ea typeface="微软雅黑" pitchFamily="34" charset="-122"/>
              </a:rPr>
              <a:t>班组长的</a:t>
            </a:r>
            <a:r>
              <a:rPr lang="zh-CN" altLang="en-US" sz="2800" b="1" dirty="0">
                <a:solidFill>
                  <a:srgbClr val="FF0000"/>
                </a:solidFill>
                <a:latin typeface="微软雅黑" pitchFamily="34" charset="-122"/>
                <a:ea typeface="微软雅黑" pitchFamily="34" charset="-122"/>
              </a:rPr>
              <a:t>现状</a:t>
            </a:r>
          </a:p>
        </p:txBody>
      </p:sp>
      <p:sp>
        <p:nvSpPr>
          <p:cNvPr id="29" name="灯片编号占位符 4"/>
          <p:cNvSpPr>
            <a:spLocks noGrp="1"/>
          </p:cNvSpPr>
          <p:nvPr>
            <p:ph type="sldNum" sz="quarter" idx="4294967295"/>
          </p:nvPr>
        </p:nvSpPr>
        <p:spPr>
          <a:xfrm>
            <a:off x="3680420" y="6413253"/>
            <a:ext cx="2133600" cy="320675"/>
          </a:xfrm>
          <a:prstGeom prst="rect">
            <a:avLst/>
          </a:prstGeom>
        </p:spPr>
        <p:txBody>
          <a:bodyPr/>
          <a:lstStyle/>
          <a:p>
            <a:pPr algn="ctr"/>
            <a:fld id="{EBD00874-55DF-498E-B12B-64784A86951F}" type="slidenum">
              <a:rPr lang="zh-CN" altLang="en-US"/>
              <a:pPr algn="ctr"/>
              <a:t>10</a:t>
            </a:fld>
            <a:endParaRPr lang="en-US" altLang="zh-CN" dirty="0"/>
          </a:p>
        </p:txBody>
      </p:sp>
      <p:sp>
        <p:nvSpPr>
          <p:cNvPr id="133128" name="AutoShape 8"/>
          <p:cNvSpPr>
            <a:spLocks noChangeArrowheads="1"/>
          </p:cNvSpPr>
          <p:nvPr/>
        </p:nvSpPr>
        <p:spPr bwMode="gray">
          <a:xfrm>
            <a:off x="1498600" y="2105025"/>
            <a:ext cx="123825" cy="122238"/>
          </a:xfrm>
          <a:prstGeom prst="octagon">
            <a:avLst>
              <a:gd name="adj" fmla="val 29287"/>
            </a:avLst>
          </a:prstGeom>
          <a:solidFill>
            <a:srgbClr val="FFFFFF"/>
          </a:solidFill>
          <a:ln w="9525">
            <a:solidFill>
              <a:schemeClr val="tx1"/>
            </a:solidFill>
            <a:miter lim="800000"/>
            <a:headEnd/>
            <a:tailEnd/>
          </a:ln>
          <a:effectLst/>
        </p:spPr>
        <p:txBody>
          <a:bodyPr wrap="none" anchor="ctr"/>
          <a:lstStyle/>
          <a:p>
            <a:endParaRPr lang="zh-CN" altLang="en-US"/>
          </a:p>
        </p:txBody>
      </p:sp>
      <p:sp>
        <p:nvSpPr>
          <p:cNvPr id="133129" name="AutoShape 9"/>
          <p:cNvSpPr>
            <a:spLocks noChangeArrowheads="1"/>
          </p:cNvSpPr>
          <p:nvPr/>
        </p:nvSpPr>
        <p:spPr bwMode="gray">
          <a:xfrm>
            <a:off x="3841750" y="2105025"/>
            <a:ext cx="122238" cy="122238"/>
          </a:xfrm>
          <a:prstGeom prst="octagon">
            <a:avLst>
              <a:gd name="adj" fmla="val 29287"/>
            </a:avLst>
          </a:prstGeom>
          <a:solidFill>
            <a:srgbClr val="FFFFFF"/>
          </a:solidFill>
          <a:ln w="9525">
            <a:solidFill>
              <a:schemeClr val="tx1"/>
            </a:solidFill>
            <a:miter lim="800000"/>
            <a:headEnd/>
            <a:tailEnd/>
          </a:ln>
          <a:effectLst/>
        </p:spPr>
        <p:txBody>
          <a:bodyPr wrap="none" anchor="ctr"/>
          <a:lstStyle/>
          <a:p>
            <a:endParaRPr lang="zh-CN" altLang="en-US"/>
          </a:p>
        </p:txBody>
      </p:sp>
      <p:grpSp>
        <p:nvGrpSpPr>
          <p:cNvPr id="2" name="Group 46"/>
          <p:cNvGrpSpPr>
            <a:grpSpLocks/>
          </p:cNvGrpSpPr>
          <p:nvPr/>
        </p:nvGrpSpPr>
        <p:grpSpPr bwMode="auto">
          <a:xfrm>
            <a:off x="1295399" y="1339766"/>
            <a:ext cx="6543598" cy="4891229"/>
            <a:chOff x="3936" y="1594"/>
            <a:chExt cx="1363" cy="1811"/>
          </a:xfrm>
        </p:grpSpPr>
        <p:sp>
          <p:nvSpPr>
            <p:cNvPr id="133153" name="AutoShape 33"/>
            <p:cNvSpPr>
              <a:spLocks noChangeArrowheads="1"/>
            </p:cNvSpPr>
            <p:nvPr/>
          </p:nvSpPr>
          <p:spPr bwMode="gray">
            <a:xfrm>
              <a:off x="3936" y="1594"/>
              <a:ext cx="1363" cy="1800"/>
            </a:xfrm>
            <a:prstGeom prst="roundRect">
              <a:avLst>
                <a:gd name="adj" fmla="val 17509"/>
              </a:avLst>
            </a:prstGeom>
            <a:solidFill>
              <a:srgbClr val="339966"/>
            </a:solidFill>
            <a:ln w="9525">
              <a:noFill/>
              <a:round/>
              <a:headEnd/>
              <a:tailEnd/>
            </a:ln>
            <a:effectLst/>
          </p:spPr>
          <p:txBody>
            <a:bodyPr wrap="none" anchor="ctr"/>
            <a:lstStyle/>
            <a:p>
              <a:endParaRPr lang="zh-CN" altLang="en-US"/>
            </a:p>
          </p:txBody>
        </p:sp>
        <p:sp>
          <p:nvSpPr>
            <p:cNvPr id="133154" name="AutoShape 34"/>
            <p:cNvSpPr>
              <a:spLocks noChangeArrowheads="1"/>
            </p:cNvSpPr>
            <p:nvPr/>
          </p:nvSpPr>
          <p:spPr bwMode="gray">
            <a:xfrm>
              <a:off x="3957" y="1639"/>
              <a:ext cx="1322" cy="1766"/>
            </a:xfrm>
            <a:prstGeom prst="roundRect">
              <a:avLst>
                <a:gd name="adj" fmla="val 16667"/>
              </a:avLst>
            </a:prstGeom>
            <a:solidFill>
              <a:srgbClr val="73E77E"/>
            </a:solidFill>
            <a:ln w="9525">
              <a:noFill/>
              <a:round/>
              <a:headEnd/>
              <a:tailEnd/>
            </a:ln>
            <a:effectLst/>
          </p:spPr>
          <p:txBody>
            <a:bodyPr wrap="none" anchor="ctr"/>
            <a:lstStyle/>
            <a:p>
              <a:endParaRPr lang="zh-CN" altLang="en-US"/>
            </a:p>
          </p:txBody>
        </p:sp>
        <p:sp>
          <p:nvSpPr>
            <p:cNvPr id="133155" name="AutoShape 35"/>
            <p:cNvSpPr>
              <a:spLocks noChangeArrowheads="1"/>
            </p:cNvSpPr>
            <p:nvPr/>
          </p:nvSpPr>
          <p:spPr bwMode="gray">
            <a:xfrm>
              <a:off x="3968" y="2939"/>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zh-CN" altLang="en-US"/>
            </a:p>
          </p:txBody>
        </p:sp>
        <p:sp>
          <p:nvSpPr>
            <p:cNvPr id="133156" name="AutoShape 36"/>
            <p:cNvSpPr>
              <a:spLocks noChangeArrowheads="1"/>
            </p:cNvSpPr>
            <p:nvPr/>
          </p:nvSpPr>
          <p:spPr bwMode="gray">
            <a:xfrm>
              <a:off x="3968" y="1653"/>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zh-CN" altLang="en-US"/>
            </a:p>
          </p:txBody>
        </p:sp>
      </p:grpSp>
      <p:sp>
        <p:nvSpPr>
          <p:cNvPr id="133163" name="Text Box 43"/>
          <p:cNvSpPr txBox="1">
            <a:spLocks noChangeArrowheads="1"/>
          </p:cNvSpPr>
          <p:nvPr/>
        </p:nvSpPr>
        <p:spPr bwMode="gray">
          <a:xfrm>
            <a:off x="2042120" y="1438688"/>
            <a:ext cx="5410200" cy="4708981"/>
          </a:xfrm>
          <a:prstGeom prst="rect">
            <a:avLst/>
          </a:prstGeom>
          <a:noFill/>
          <a:ln w="9525" algn="ctr">
            <a:noFill/>
            <a:miter lim="800000"/>
            <a:headEnd/>
            <a:tailEnd/>
          </a:ln>
          <a:effectLst/>
        </p:spPr>
        <p:txBody>
          <a:bodyPr>
            <a:spAutoFit/>
          </a:bodyPr>
          <a:lstStyle/>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rPr>
              <a:t>生产</a:t>
            </a:r>
            <a:r>
              <a:rPr lang="zh-CN" altLang="en-US" sz="2000" b="1" u="sng" dirty="0">
                <a:solidFill>
                  <a:schemeClr val="tx2"/>
                </a:solidFill>
                <a:latin typeface="微软雅黑" pitchFamily="34" charset="-122"/>
                <a:ea typeface="微软雅黑" pitchFamily="34" charset="-122"/>
              </a:rPr>
              <a:t>技术型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依靠救火的方式工作</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rPr>
              <a:t>盲目</a:t>
            </a:r>
            <a:r>
              <a:rPr lang="zh-CN" altLang="en-US" sz="2000" b="1" u="sng" dirty="0">
                <a:solidFill>
                  <a:schemeClr val="tx2"/>
                </a:solidFill>
                <a:latin typeface="微软雅黑" pitchFamily="34" charset="-122"/>
                <a:ea typeface="微软雅黑" pitchFamily="34" charset="-122"/>
              </a:rPr>
              <a:t>执行型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态度强硬、传话筒</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rPr>
              <a:t>大</a:t>
            </a:r>
            <a:r>
              <a:rPr lang="zh-CN" altLang="en-US" sz="2000" b="1" u="sng" dirty="0">
                <a:solidFill>
                  <a:schemeClr val="tx2"/>
                </a:solidFill>
                <a:latin typeface="微软雅黑" pitchFamily="34" charset="-122"/>
                <a:ea typeface="微软雅黑" pitchFamily="34" charset="-122"/>
              </a:rPr>
              <a:t>撒把型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得过且过缺乏责任</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rPr>
              <a:t>劳动模范</a:t>
            </a:r>
            <a:r>
              <a:rPr lang="zh-CN" altLang="en-US" sz="2000" b="1" u="sng" dirty="0">
                <a:solidFill>
                  <a:schemeClr val="tx2"/>
                </a:solidFill>
                <a:latin typeface="微软雅黑" pitchFamily="34" charset="-122"/>
                <a:ea typeface="微软雅黑" pitchFamily="34" charset="-122"/>
              </a:rPr>
              <a:t>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勤恳务实缺乏领导</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rPr>
              <a:t>哥们儿</a:t>
            </a:r>
            <a:r>
              <a:rPr lang="zh-CN" altLang="en-US" sz="2000" b="1" u="sng" dirty="0">
                <a:solidFill>
                  <a:schemeClr val="tx2"/>
                </a:solidFill>
                <a:latin typeface="微软雅黑" pitchFamily="34" charset="-122"/>
                <a:ea typeface="微软雅黑" pitchFamily="34" charset="-122"/>
              </a:rPr>
              <a:t>义气型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感情用事缺乏原则</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sym typeface="Symbol" pitchFamily="18" charset="2"/>
              </a:rPr>
              <a:t>恐龙</a:t>
            </a:r>
            <a:r>
              <a:rPr lang="zh-CN" altLang="en-US" sz="2000" b="1" u="sng" dirty="0">
                <a:solidFill>
                  <a:schemeClr val="tx2"/>
                </a:solidFill>
                <a:latin typeface="微软雅黑" pitchFamily="34" charset="-122"/>
                <a:ea typeface="微软雅黑" pitchFamily="34" charset="-122"/>
              </a:rPr>
              <a:t>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霸道，我一切我说了算</a:t>
            </a:r>
            <a:r>
              <a:rPr lang="en-US" altLang="zh-CN" sz="2000" b="1" dirty="0">
                <a:solidFill>
                  <a:schemeClr val="tx2"/>
                </a:solidFill>
                <a:latin typeface="微软雅黑" pitchFamily="34" charset="-122"/>
                <a:ea typeface="微软雅黑" pitchFamily="34" charset="-122"/>
              </a:rPr>
              <a:t>)</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sym typeface="Symbol" pitchFamily="18" charset="2"/>
              </a:rPr>
              <a:t>受气</a:t>
            </a:r>
            <a:r>
              <a:rPr lang="zh-CN" altLang="en-US" sz="2000" b="1" u="sng" dirty="0">
                <a:solidFill>
                  <a:schemeClr val="tx2"/>
                </a:solidFill>
                <a:latin typeface="微软雅黑" pitchFamily="34" charset="-122"/>
                <a:ea typeface="微软雅黑" pitchFamily="34" charset="-122"/>
              </a:rPr>
              <a:t>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不敢说，经常遭上司斥责）</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sym typeface="Symbol" pitchFamily="18" charset="2"/>
              </a:rPr>
              <a:t>魅力</a:t>
            </a:r>
            <a:r>
              <a:rPr lang="zh-CN" altLang="en-US" sz="2000" b="1" u="sng" dirty="0">
                <a:solidFill>
                  <a:schemeClr val="tx2"/>
                </a:solidFill>
                <a:latin typeface="微软雅黑" pitchFamily="34" charset="-122"/>
                <a:ea typeface="微软雅黑" pitchFamily="34" charset="-122"/>
              </a:rPr>
              <a:t>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个人魅力、魄力型）</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sym typeface="Symbol" pitchFamily="18" charset="2"/>
              </a:rPr>
              <a:t>公关</a:t>
            </a:r>
            <a:r>
              <a:rPr lang="zh-CN" altLang="en-US" sz="2000" b="1" u="sng" dirty="0">
                <a:solidFill>
                  <a:schemeClr val="tx2"/>
                </a:solidFill>
                <a:latin typeface="微软雅黑" pitchFamily="34" charset="-122"/>
                <a:ea typeface="微软雅黑" pitchFamily="34" charset="-122"/>
              </a:rPr>
              <a:t>型</a:t>
            </a:r>
            <a:r>
              <a:rPr lang="zh-CN" altLang="en-US"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沟通能力特别强）</a:t>
            </a:r>
          </a:p>
          <a:p>
            <a:pPr algn="l">
              <a:lnSpc>
                <a:spcPct val="150000"/>
              </a:lnSpc>
              <a:buFont typeface="Wingdings" pitchFamily="2" charset="2"/>
              <a:buChar char="Ø"/>
            </a:pPr>
            <a:r>
              <a:rPr lang="zh-CN" altLang="en-US" sz="2000" b="1" u="sng" dirty="0" smtClean="0">
                <a:solidFill>
                  <a:schemeClr val="tx2"/>
                </a:solidFill>
                <a:latin typeface="微软雅黑" pitchFamily="34" charset="-122"/>
                <a:ea typeface="微软雅黑" pitchFamily="34" charset="-122"/>
                <a:sym typeface="Symbol" pitchFamily="18" charset="2"/>
              </a:rPr>
              <a:t>领导</a:t>
            </a:r>
            <a:r>
              <a:rPr lang="zh-CN" altLang="en-US" sz="2000" b="1" u="sng" dirty="0" smtClean="0">
                <a:solidFill>
                  <a:schemeClr val="tx2"/>
                </a:solidFill>
                <a:latin typeface="微软雅黑" pitchFamily="34" charset="-122"/>
                <a:ea typeface="微软雅黑" pitchFamily="34" charset="-122"/>
              </a:rPr>
              <a:t>型</a:t>
            </a:r>
            <a:r>
              <a:rPr lang="zh-CN" altLang="en-US" sz="2000" b="1" dirty="0" smtClean="0">
                <a:solidFill>
                  <a:schemeClr val="tx2"/>
                </a:solidFill>
                <a:latin typeface="微软雅黑" pitchFamily="34" charset="-122"/>
                <a:ea typeface="微软雅黑" pitchFamily="34" charset="-122"/>
              </a:rPr>
              <a:t>               </a:t>
            </a:r>
            <a:r>
              <a:rPr lang="en-US" altLang="zh-CN" sz="2000" b="1" dirty="0">
                <a:solidFill>
                  <a:schemeClr val="tx2"/>
                </a:solidFill>
                <a:latin typeface="微软雅黑" pitchFamily="34" charset="-122"/>
                <a:ea typeface="微软雅黑" pitchFamily="34" charset="-122"/>
              </a:rPr>
              <a:t>(</a:t>
            </a:r>
            <a:r>
              <a:rPr lang="zh-CN" altLang="en-US" sz="2000" b="1" dirty="0">
                <a:solidFill>
                  <a:schemeClr val="tx2"/>
                </a:solidFill>
                <a:latin typeface="微软雅黑" pitchFamily="34" charset="-122"/>
                <a:ea typeface="微软雅黑" pitchFamily="34" charset="-122"/>
              </a:rPr>
              <a:t>只说不做，真领导）</a:t>
            </a:r>
          </a:p>
        </p:txBody>
      </p:sp>
      <p:grpSp>
        <p:nvGrpSpPr>
          <p:cNvPr id="3" name="Group 16"/>
          <p:cNvGrpSpPr>
            <a:grpSpLocks/>
          </p:cNvGrpSpPr>
          <p:nvPr/>
        </p:nvGrpSpPr>
        <p:grpSpPr bwMode="auto">
          <a:xfrm>
            <a:off x="6732240" y="1701552"/>
            <a:ext cx="2209800" cy="1295400"/>
            <a:chOff x="2784" y="2448"/>
            <a:chExt cx="1153" cy="865"/>
          </a:xfrm>
        </p:grpSpPr>
        <p:sp>
          <p:nvSpPr>
            <p:cNvPr id="133137" name="Freeform 17"/>
            <p:cNvSpPr>
              <a:spLocks/>
            </p:cNvSpPr>
            <p:nvPr/>
          </p:nvSpPr>
          <p:spPr bwMode="auto">
            <a:xfrm>
              <a:off x="2784" y="3146"/>
              <a:ext cx="199" cy="167"/>
            </a:xfrm>
            <a:custGeom>
              <a:avLst/>
              <a:gdLst/>
              <a:ahLst/>
              <a:cxnLst>
                <a:cxn ang="0">
                  <a:pos x="198" y="43"/>
                </a:cxn>
                <a:cxn ang="0">
                  <a:pos x="154" y="0"/>
                </a:cxn>
                <a:cxn ang="0">
                  <a:pos x="0" y="166"/>
                </a:cxn>
                <a:cxn ang="0">
                  <a:pos x="198" y="58"/>
                </a:cxn>
                <a:cxn ang="0">
                  <a:pos x="198" y="43"/>
                </a:cxn>
                <a:cxn ang="0">
                  <a:pos x="198" y="43"/>
                </a:cxn>
              </a:cxnLst>
              <a:rect l="0" t="0" r="r" b="b"/>
              <a:pathLst>
                <a:path w="199" h="167">
                  <a:moveTo>
                    <a:pt x="198" y="43"/>
                  </a:moveTo>
                  <a:lnTo>
                    <a:pt x="154" y="0"/>
                  </a:lnTo>
                  <a:lnTo>
                    <a:pt x="0" y="166"/>
                  </a:lnTo>
                  <a:lnTo>
                    <a:pt x="198" y="58"/>
                  </a:lnTo>
                  <a:lnTo>
                    <a:pt x="198" y="43"/>
                  </a:lnTo>
                  <a:close/>
                </a:path>
              </a:pathLst>
            </a:custGeom>
            <a:solidFill>
              <a:srgbClr val="888888">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38" name="Freeform 18"/>
            <p:cNvSpPr>
              <a:spLocks/>
            </p:cNvSpPr>
            <p:nvPr/>
          </p:nvSpPr>
          <p:spPr bwMode="auto">
            <a:xfrm>
              <a:off x="2930" y="3027"/>
              <a:ext cx="134" cy="163"/>
            </a:xfrm>
            <a:custGeom>
              <a:avLst/>
              <a:gdLst/>
              <a:ahLst/>
              <a:cxnLst>
                <a:cxn ang="0">
                  <a:pos x="84" y="119"/>
                </a:cxn>
                <a:cxn ang="0">
                  <a:pos x="84" y="115"/>
                </a:cxn>
                <a:cxn ang="0">
                  <a:pos x="76" y="92"/>
                </a:cxn>
                <a:cxn ang="0">
                  <a:pos x="133" y="23"/>
                </a:cxn>
                <a:cxn ang="0">
                  <a:pos x="101" y="0"/>
                </a:cxn>
                <a:cxn ang="0">
                  <a:pos x="4" y="119"/>
                </a:cxn>
                <a:cxn ang="0">
                  <a:pos x="0" y="142"/>
                </a:cxn>
                <a:cxn ang="0">
                  <a:pos x="20" y="162"/>
                </a:cxn>
                <a:cxn ang="0">
                  <a:pos x="52" y="162"/>
                </a:cxn>
                <a:cxn ang="0">
                  <a:pos x="84" y="119"/>
                </a:cxn>
                <a:cxn ang="0">
                  <a:pos x="84" y="119"/>
                </a:cxn>
              </a:cxnLst>
              <a:rect l="0" t="0" r="r" b="b"/>
              <a:pathLst>
                <a:path w="134" h="163">
                  <a:moveTo>
                    <a:pt x="84" y="119"/>
                  </a:moveTo>
                  <a:lnTo>
                    <a:pt x="84" y="115"/>
                  </a:lnTo>
                  <a:lnTo>
                    <a:pt x="76" y="92"/>
                  </a:lnTo>
                  <a:lnTo>
                    <a:pt x="133" y="23"/>
                  </a:lnTo>
                  <a:lnTo>
                    <a:pt x="101" y="0"/>
                  </a:lnTo>
                  <a:lnTo>
                    <a:pt x="4" y="119"/>
                  </a:lnTo>
                  <a:lnTo>
                    <a:pt x="0" y="142"/>
                  </a:lnTo>
                  <a:lnTo>
                    <a:pt x="20" y="162"/>
                  </a:lnTo>
                  <a:lnTo>
                    <a:pt x="52" y="162"/>
                  </a:lnTo>
                  <a:lnTo>
                    <a:pt x="84" y="119"/>
                  </a:lnTo>
                  <a:close/>
                </a:path>
              </a:pathLst>
            </a:custGeom>
            <a:solidFill>
              <a:srgbClr val="555555">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39" name="Freeform 19"/>
            <p:cNvSpPr>
              <a:spLocks/>
            </p:cNvSpPr>
            <p:nvPr/>
          </p:nvSpPr>
          <p:spPr bwMode="auto">
            <a:xfrm>
              <a:off x="2994" y="3146"/>
              <a:ext cx="365" cy="163"/>
            </a:xfrm>
            <a:custGeom>
              <a:avLst/>
              <a:gdLst/>
              <a:ahLst/>
              <a:cxnLst>
                <a:cxn ang="0">
                  <a:pos x="20" y="0"/>
                </a:cxn>
                <a:cxn ang="0">
                  <a:pos x="33" y="12"/>
                </a:cxn>
                <a:cxn ang="0">
                  <a:pos x="134" y="43"/>
                </a:cxn>
                <a:cxn ang="0">
                  <a:pos x="247" y="31"/>
                </a:cxn>
                <a:cxn ang="0">
                  <a:pos x="263" y="31"/>
                </a:cxn>
                <a:cxn ang="0">
                  <a:pos x="279" y="27"/>
                </a:cxn>
                <a:cxn ang="0">
                  <a:pos x="299" y="23"/>
                </a:cxn>
                <a:cxn ang="0">
                  <a:pos x="320" y="23"/>
                </a:cxn>
                <a:cxn ang="0">
                  <a:pos x="356" y="62"/>
                </a:cxn>
                <a:cxn ang="0">
                  <a:pos x="364" y="112"/>
                </a:cxn>
                <a:cxn ang="0">
                  <a:pos x="348" y="151"/>
                </a:cxn>
                <a:cxn ang="0">
                  <a:pos x="311" y="158"/>
                </a:cxn>
                <a:cxn ang="0">
                  <a:pos x="283" y="147"/>
                </a:cxn>
                <a:cxn ang="0">
                  <a:pos x="263" y="124"/>
                </a:cxn>
                <a:cxn ang="0">
                  <a:pos x="263" y="131"/>
                </a:cxn>
                <a:cxn ang="0">
                  <a:pos x="227" y="162"/>
                </a:cxn>
                <a:cxn ang="0">
                  <a:pos x="182" y="154"/>
                </a:cxn>
                <a:cxn ang="0">
                  <a:pos x="158" y="127"/>
                </a:cxn>
                <a:cxn ang="0">
                  <a:pos x="142" y="97"/>
                </a:cxn>
                <a:cxn ang="0">
                  <a:pos x="138" y="104"/>
                </a:cxn>
                <a:cxn ang="0">
                  <a:pos x="101" y="139"/>
                </a:cxn>
                <a:cxn ang="0">
                  <a:pos x="57" y="135"/>
                </a:cxn>
                <a:cxn ang="0">
                  <a:pos x="20" y="89"/>
                </a:cxn>
                <a:cxn ang="0">
                  <a:pos x="0" y="27"/>
                </a:cxn>
                <a:cxn ang="0">
                  <a:pos x="20" y="0"/>
                </a:cxn>
                <a:cxn ang="0">
                  <a:pos x="20" y="0"/>
                </a:cxn>
              </a:cxnLst>
              <a:rect l="0" t="0" r="r" b="b"/>
              <a:pathLst>
                <a:path w="365" h="163">
                  <a:moveTo>
                    <a:pt x="20" y="0"/>
                  </a:moveTo>
                  <a:lnTo>
                    <a:pt x="33" y="12"/>
                  </a:lnTo>
                  <a:lnTo>
                    <a:pt x="134" y="43"/>
                  </a:lnTo>
                  <a:lnTo>
                    <a:pt x="247" y="31"/>
                  </a:lnTo>
                  <a:lnTo>
                    <a:pt x="263" y="31"/>
                  </a:lnTo>
                  <a:lnTo>
                    <a:pt x="279" y="27"/>
                  </a:lnTo>
                  <a:lnTo>
                    <a:pt x="299" y="23"/>
                  </a:lnTo>
                  <a:lnTo>
                    <a:pt x="320" y="23"/>
                  </a:lnTo>
                  <a:lnTo>
                    <a:pt x="356" y="62"/>
                  </a:lnTo>
                  <a:lnTo>
                    <a:pt x="364" y="112"/>
                  </a:lnTo>
                  <a:lnTo>
                    <a:pt x="348" y="151"/>
                  </a:lnTo>
                  <a:lnTo>
                    <a:pt x="311" y="158"/>
                  </a:lnTo>
                  <a:lnTo>
                    <a:pt x="283" y="147"/>
                  </a:lnTo>
                  <a:lnTo>
                    <a:pt x="263" y="124"/>
                  </a:lnTo>
                  <a:lnTo>
                    <a:pt x="263" y="131"/>
                  </a:lnTo>
                  <a:lnTo>
                    <a:pt x="227" y="162"/>
                  </a:lnTo>
                  <a:lnTo>
                    <a:pt x="182" y="154"/>
                  </a:lnTo>
                  <a:lnTo>
                    <a:pt x="158" y="127"/>
                  </a:lnTo>
                  <a:lnTo>
                    <a:pt x="142" y="97"/>
                  </a:lnTo>
                  <a:lnTo>
                    <a:pt x="138" y="104"/>
                  </a:lnTo>
                  <a:lnTo>
                    <a:pt x="101" y="139"/>
                  </a:lnTo>
                  <a:lnTo>
                    <a:pt x="57" y="135"/>
                  </a:lnTo>
                  <a:lnTo>
                    <a:pt x="20" y="89"/>
                  </a:lnTo>
                  <a:lnTo>
                    <a:pt x="0" y="27"/>
                  </a:lnTo>
                  <a:lnTo>
                    <a:pt x="20" y="0"/>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0" name="Freeform 20"/>
            <p:cNvSpPr>
              <a:spLocks/>
            </p:cNvSpPr>
            <p:nvPr/>
          </p:nvSpPr>
          <p:spPr bwMode="auto">
            <a:xfrm>
              <a:off x="2905" y="2579"/>
              <a:ext cx="531" cy="522"/>
            </a:xfrm>
            <a:custGeom>
              <a:avLst/>
              <a:gdLst/>
              <a:ahLst/>
              <a:cxnLst>
                <a:cxn ang="0">
                  <a:pos x="303" y="243"/>
                </a:cxn>
                <a:cxn ang="0">
                  <a:pos x="259" y="247"/>
                </a:cxn>
                <a:cxn ang="0">
                  <a:pos x="219" y="243"/>
                </a:cxn>
                <a:cxn ang="0">
                  <a:pos x="214" y="243"/>
                </a:cxn>
                <a:cxn ang="0">
                  <a:pos x="210" y="259"/>
                </a:cxn>
                <a:cxn ang="0">
                  <a:pos x="206" y="274"/>
                </a:cxn>
                <a:cxn ang="0">
                  <a:pos x="186" y="316"/>
                </a:cxn>
                <a:cxn ang="0">
                  <a:pos x="154" y="347"/>
                </a:cxn>
                <a:cxn ang="0">
                  <a:pos x="154" y="359"/>
                </a:cxn>
                <a:cxn ang="0">
                  <a:pos x="158" y="374"/>
                </a:cxn>
                <a:cxn ang="0">
                  <a:pos x="158" y="386"/>
                </a:cxn>
                <a:cxn ang="0">
                  <a:pos x="154" y="397"/>
                </a:cxn>
                <a:cxn ang="0">
                  <a:pos x="138" y="417"/>
                </a:cxn>
                <a:cxn ang="0">
                  <a:pos x="126" y="448"/>
                </a:cxn>
                <a:cxn ang="0">
                  <a:pos x="65" y="521"/>
                </a:cxn>
                <a:cxn ang="0">
                  <a:pos x="45" y="521"/>
                </a:cxn>
                <a:cxn ang="0">
                  <a:pos x="33" y="509"/>
                </a:cxn>
                <a:cxn ang="0">
                  <a:pos x="25" y="475"/>
                </a:cxn>
                <a:cxn ang="0">
                  <a:pos x="20" y="440"/>
                </a:cxn>
                <a:cxn ang="0">
                  <a:pos x="20" y="417"/>
                </a:cxn>
                <a:cxn ang="0">
                  <a:pos x="12" y="394"/>
                </a:cxn>
                <a:cxn ang="0">
                  <a:pos x="0" y="363"/>
                </a:cxn>
                <a:cxn ang="0">
                  <a:pos x="0" y="324"/>
                </a:cxn>
                <a:cxn ang="0">
                  <a:pos x="4" y="305"/>
                </a:cxn>
                <a:cxn ang="0">
                  <a:pos x="12" y="282"/>
                </a:cxn>
                <a:cxn ang="0">
                  <a:pos x="73" y="127"/>
                </a:cxn>
                <a:cxn ang="0">
                  <a:pos x="105" y="93"/>
                </a:cxn>
                <a:cxn ang="0">
                  <a:pos x="146" y="77"/>
                </a:cxn>
                <a:cxn ang="0">
                  <a:pos x="453" y="12"/>
                </a:cxn>
                <a:cxn ang="0">
                  <a:pos x="465" y="8"/>
                </a:cxn>
                <a:cxn ang="0">
                  <a:pos x="497" y="4"/>
                </a:cxn>
                <a:cxn ang="0">
                  <a:pos x="530" y="0"/>
                </a:cxn>
                <a:cxn ang="0">
                  <a:pos x="303" y="243"/>
                </a:cxn>
                <a:cxn ang="0">
                  <a:pos x="303" y="243"/>
                </a:cxn>
              </a:cxnLst>
              <a:rect l="0" t="0" r="r" b="b"/>
              <a:pathLst>
                <a:path w="531" h="522">
                  <a:moveTo>
                    <a:pt x="303" y="243"/>
                  </a:moveTo>
                  <a:lnTo>
                    <a:pt x="259" y="247"/>
                  </a:lnTo>
                  <a:lnTo>
                    <a:pt x="219" y="243"/>
                  </a:lnTo>
                  <a:lnTo>
                    <a:pt x="214" y="243"/>
                  </a:lnTo>
                  <a:lnTo>
                    <a:pt x="210" y="259"/>
                  </a:lnTo>
                  <a:lnTo>
                    <a:pt x="206" y="274"/>
                  </a:lnTo>
                  <a:lnTo>
                    <a:pt x="186" y="316"/>
                  </a:lnTo>
                  <a:lnTo>
                    <a:pt x="154" y="347"/>
                  </a:lnTo>
                  <a:lnTo>
                    <a:pt x="154" y="359"/>
                  </a:lnTo>
                  <a:lnTo>
                    <a:pt x="158" y="374"/>
                  </a:lnTo>
                  <a:lnTo>
                    <a:pt x="158" y="386"/>
                  </a:lnTo>
                  <a:lnTo>
                    <a:pt x="154" y="397"/>
                  </a:lnTo>
                  <a:lnTo>
                    <a:pt x="138" y="417"/>
                  </a:lnTo>
                  <a:lnTo>
                    <a:pt x="126" y="448"/>
                  </a:lnTo>
                  <a:lnTo>
                    <a:pt x="65" y="521"/>
                  </a:lnTo>
                  <a:lnTo>
                    <a:pt x="45" y="521"/>
                  </a:lnTo>
                  <a:lnTo>
                    <a:pt x="33" y="509"/>
                  </a:lnTo>
                  <a:lnTo>
                    <a:pt x="25" y="475"/>
                  </a:lnTo>
                  <a:lnTo>
                    <a:pt x="20" y="440"/>
                  </a:lnTo>
                  <a:lnTo>
                    <a:pt x="20" y="417"/>
                  </a:lnTo>
                  <a:lnTo>
                    <a:pt x="12" y="394"/>
                  </a:lnTo>
                  <a:lnTo>
                    <a:pt x="0" y="363"/>
                  </a:lnTo>
                  <a:lnTo>
                    <a:pt x="0" y="324"/>
                  </a:lnTo>
                  <a:lnTo>
                    <a:pt x="4" y="305"/>
                  </a:lnTo>
                  <a:lnTo>
                    <a:pt x="12" y="282"/>
                  </a:lnTo>
                  <a:lnTo>
                    <a:pt x="73" y="127"/>
                  </a:lnTo>
                  <a:lnTo>
                    <a:pt x="105" y="93"/>
                  </a:lnTo>
                  <a:lnTo>
                    <a:pt x="146" y="77"/>
                  </a:lnTo>
                  <a:lnTo>
                    <a:pt x="453" y="12"/>
                  </a:lnTo>
                  <a:lnTo>
                    <a:pt x="465" y="8"/>
                  </a:lnTo>
                  <a:lnTo>
                    <a:pt x="497" y="4"/>
                  </a:lnTo>
                  <a:lnTo>
                    <a:pt x="530" y="0"/>
                  </a:lnTo>
                  <a:lnTo>
                    <a:pt x="303" y="243"/>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1" name="Freeform 21"/>
            <p:cNvSpPr>
              <a:spLocks/>
            </p:cNvSpPr>
            <p:nvPr/>
          </p:nvSpPr>
          <p:spPr bwMode="auto">
            <a:xfrm>
              <a:off x="3059" y="2822"/>
              <a:ext cx="150" cy="155"/>
            </a:xfrm>
            <a:custGeom>
              <a:avLst/>
              <a:gdLst/>
              <a:ahLst/>
              <a:cxnLst>
                <a:cxn ang="0">
                  <a:pos x="149" y="0"/>
                </a:cxn>
                <a:cxn ang="0">
                  <a:pos x="105" y="4"/>
                </a:cxn>
                <a:cxn ang="0">
                  <a:pos x="65" y="0"/>
                </a:cxn>
                <a:cxn ang="0">
                  <a:pos x="60" y="0"/>
                </a:cxn>
                <a:cxn ang="0">
                  <a:pos x="56" y="16"/>
                </a:cxn>
                <a:cxn ang="0">
                  <a:pos x="52" y="31"/>
                </a:cxn>
                <a:cxn ang="0">
                  <a:pos x="32" y="73"/>
                </a:cxn>
                <a:cxn ang="0">
                  <a:pos x="0" y="104"/>
                </a:cxn>
                <a:cxn ang="0">
                  <a:pos x="0" y="116"/>
                </a:cxn>
                <a:cxn ang="0">
                  <a:pos x="4" y="131"/>
                </a:cxn>
                <a:cxn ang="0">
                  <a:pos x="4" y="143"/>
                </a:cxn>
                <a:cxn ang="0">
                  <a:pos x="0" y="154"/>
                </a:cxn>
                <a:cxn ang="0">
                  <a:pos x="149" y="0"/>
                </a:cxn>
                <a:cxn ang="0">
                  <a:pos x="149" y="0"/>
                </a:cxn>
              </a:cxnLst>
              <a:rect l="0" t="0" r="r" b="b"/>
              <a:pathLst>
                <a:path w="150" h="155">
                  <a:moveTo>
                    <a:pt x="149" y="0"/>
                  </a:moveTo>
                  <a:lnTo>
                    <a:pt x="105" y="4"/>
                  </a:lnTo>
                  <a:lnTo>
                    <a:pt x="65" y="0"/>
                  </a:lnTo>
                  <a:lnTo>
                    <a:pt x="60" y="0"/>
                  </a:lnTo>
                  <a:lnTo>
                    <a:pt x="56" y="16"/>
                  </a:lnTo>
                  <a:lnTo>
                    <a:pt x="52" y="31"/>
                  </a:lnTo>
                  <a:lnTo>
                    <a:pt x="32" y="73"/>
                  </a:lnTo>
                  <a:lnTo>
                    <a:pt x="0" y="104"/>
                  </a:lnTo>
                  <a:lnTo>
                    <a:pt x="0" y="116"/>
                  </a:lnTo>
                  <a:lnTo>
                    <a:pt x="4" y="131"/>
                  </a:lnTo>
                  <a:lnTo>
                    <a:pt x="4" y="143"/>
                  </a:lnTo>
                  <a:lnTo>
                    <a:pt x="0" y="154"/>
                  </a:lnTo>
                  <a:lnTo>
                    <a:pt x="149" y="0"/>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2" name="Freeform 22"/>
            <p:cNvSpPr>
              <a:spLocks/>
            </p:cNvSpPr>
            <p:nvPr/>
          </p:nvSpPr>
          <p:spPr bwMode="auto">
            <a:xfrm>
              <a:off x="2998" y="2614"/>
              <a:ext cx="939" cy="668"/>
            </a:xfrm>
            <a:custGeom>
              <a:avLst/>
              <a:gdLst/>
              <a:ahLst/>
              <a:cxnLst>
                <a:cxn ang="0">
                  <a:pos x="421" y="571"/>
                </a:cxn>
                <a:cxn ang="0">
                  <a:pos x="501" y="598"/>
                </a:cxn>
                <a:cxn ang="0">
                  <a:pos x="582" y="629"/>
                </a:cxn>
                <a:cxn ang="0">
                  <a:pos x="655" y="656"/>
                </a:cxn>
                <a:cxn ang="0">
                  <a:pos x="732" y="667"/>
                </a:cxn>
                <a:cxn ang="0">
                  <a:pos x="805" y="663"/>
                </a:cxn>
                <a:cxn ang="0">
                  <a:pos x="881" y="644"/>
                </a:cxn>
                <a:cxn ang="0">
                  <a:pos x="906" y="644"/>
                </a:cxn>
                <a:cxn ang="0">
                  <a:pos x="938" y="648"/>
                </a:cxn>
                <a:cxn ang="0">
                  <a:pos x="938" y="262"/>
                </a:cxn>
                <a:cxn ang="0">
                  <a:pos x="813" y="208"/>
                </a:cxn>
                <a:cxn ang="0">
                  <a:pos x="700" y="150"/>
                </a:cxn>
                <a:cxn ang="0">
                  <a:pos x="590" y="77"/>
                </a:cxn>
                <a:cxn ang="0">
                  <a:pos x="489" y="0"/>
                </a:cxn>
                <a:cxn ang="0">
                  <a:pos x="352" y="162"/>
                </a:cxn>
                <a:cxn ang="0">
                  <a:pos x="324" y="204"/>
                </a:cxn>
                <a:cxn ang="0">
                  <a:pos x="303" y="251"/>
                </a:cxn>
                <a:cxn ang="0">
                  <a:pos x="356" y="278"/>
                </a:cxn>
                <a:cxn ang="0">
                  <a:pos x="356" y="312"/>
                </a:cxn>
                <a:cxn ang="0">
                  <a:pos x="340" y="320"/>
                </a:cxn>
                <a:cxn ang="0">
                  <a:pos x="324" y="328"/>
                </a:cxn>
                <a:cxn ang="0">
                  <a:pos x="279" y="339"/>
                </a:cxn>
                <a:cxn ang="0">
                  <a:pos x="235" y="343"/>
                </a:cxn>
                <a:cxn ang="0">
                  <a:pos x="174" y="362"/>
                </a:cxn>
                <a:cxn ang="0">
                  <a:pos x="113" y="393"/>
                </a:cxn>
                <a:cxn ang="0">
                  <a:pos x="65" y="420"/>
                </a:cxn>
                <a:cxn ang="0">
                  <a:pos x="16" y="455"/>
                </a:cxn>
                <a:cxn ang="0">
                  <a:pos x="0" y="494"/>
                </a:cxn>
                <a:cxn ang="0">
                  <a:pos x="8" y="532"/>
                </a:cxn>
                <a:cxn ang="0">
                  <a:pos x="29" y="551"/>
                </a:cxn>
                <a:cxn ang="0">
                  <a:pos x="73" y="567"/>
                </a:cxn>
                <a:cxn ang="0">
                  <a:pos x="134" y="578"/>
                </a:cxn>
                <a:cxn ang="0">
                  <a:pos x="206" y="571"/>
                </a:cxn>
                <a:cxn ang="0">
                  <a:pos x="275" y="559"/>
                </a:cxn>
                <a:cxn ang="0">
                  <a:pos x="295" y="555"/>
                </a:cxn>
                <a:cxn ang="0">
                  <a:pos x="324" y="555"/>
                </a:cxn>
                <a:cxn ang="0">
                  <a:pos x="372" y="559"/>
                </a:cxn>
                <a:cxn ang="0">
                  <a:pos x="421" y="571"/>
                </a:cxn>
                <a:cxn ang="0">
                  <a:pos x="421" y="571"/>
                </a:cxn>
              </a:cxnLst>
              <a:rect l="0" t="0" r="r" b="b"/>
              <a:pathLst>
                <a:path w="939" h="668">
                  <a:moveTo>
                    <a:pt x="421" y="571"/>
                  </a:moveTo>
                  <a:lnTo>
                    <a:pt x="501" y="598"/>
                  </a:lnTo>
                  <a:lnTo>
                    <a:pt x="582" y="629"/>
                  </a:lnTo>
                  <a:lnTo>
                    <a:pt x="655" y="656"/>
                  </a:lnTo>
                  <a:lnTo>
                    <a:pt x="732" y="667"/>
                  </a:lnTo>
                  <a:lnTo>
                    <a:pt x="805" y="663"/>
                  </a:lnTo>
                  <a:lnTo>
                    <a:pt x="881" y="644"/>
                  </a:lnTo>
                  <a:lnTo>
                    <a:pt x="906" y="644"/>
                  </a:lnTo>
                  <a:lnTo>
                    <a:pt x="938" y="648"/>
                  </a:lnTo>
                  <a:lnTo>
                    <a:pt x="938" y="262"/>
                  </a:lnTo>
                  <a:lnTo>
                    <a:pt x="813" y="208"/>
                  </a:lnTo>
                  <a:lnTo>
                    <a:pt x="700" y="150"/>
                  </a:lnTo>
                  <a:lnTo>
                    <a:pt x="590" y="77"/>
                  </a:lnTo>
                  <a:lnTo>
                    <a:pt x="489" y="0"/>
                  </a:lnTo>
                  <a:lnTo>
                    <a:pt x="352" y="162"/>
                  </a:lnTo>
                  <a:lnTo>
                    <a:pt x="324" y="204"/>
                  </a:lnTo>
                  <a:lnTo>
                    <a:pt x="303" y="251"/>
                  </a:lnTo>
                  <a:lnTo>
                    <a:pt x="356" y="278"/>
                  </a:lnTo>
                  <a:lnTo>
                    <a:pt x="356" y="312"/>
                  </a:lnTo>
                  <a:lnTo>
                    <a:pt x="340" y="320"/>
                  </a:lnTo>
                  <a:lnTo>
                    <a:pt x="324" y="328"/>
                  </a:lnTo>
                  <a:lnTo>
                    <a:pt x="279" y="339"/>
                  </a:lnTo>
                  <a:lnTo>
                    <a:pt x="235" y="343"/>
                  </a:lnTo>
                  <a:lnTo>
                    <a:pt x="174" y="362"/>
                  </a:lnTo>
                  <a:lnTo>
                    <a:pt x="113" y="393"/>
                  </a:lnTo>
                  <a:lnTo>
                    <a:pt x="65" y="420"/>
                  </a:lnTo>
                  <a:lnTo>
                    <a:pt x="16" y="455"/>
                  </a:lnTo>
                  <a:lnTo>
                    <a:pt x="0" y="494"/>
                  </a:lnTo>
                  <a:lnTo>
                    <a:pt x="8" y="532"/>
                  </a:lnTo>
                  <a:lnTo>
                    <a:pt x="29" y="551"/>
                  </a:lnTo>
                  <a:lnTo>
                    <a:pt x="73" y="567"/>
                  </a:lnTo>
                  <a:lnTo>
                    <a:pt x="134" y="578"/>
                  </a:lnTo>
                  <a:lnTo>
                    <a:pt x="206" y="571"/>
                  </a:lnTo>
                  <a:lnTo>
                    <a:pt x="275" y="559"/>
                  </a:lnTo>
                  <a:lnTo>
                    <a:pt x="295" y="555"/>
                  </a:lnTo>
                  <a:lnTo>
                    <a:pt x="324" y="555"/>
                  </a:lnTo>
                  <a:lnTo>
                    <a:pt x="372" y="559"/>
                  </a:lnTo>
                  <a:lnTo>
                    <a:pt x="421" y="571"/>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3" name="Freeform 23"/>
            <p:cNvSpPr>
              <a:spLocks/>
            </p:cNvSpPr>
            <p:nvPr/>
          </p:nvSpPr>
          <p:spPr bwMode="auto">
            <a:xfrm>
              <a:off x="3289" y="2865"/>
              <a:ext cx="66" cy="85"/>
            </a:xfrm>
            <a:custGeom>
              <a:avLst/>
              <a:gdLst/>
              <a:ahLst/>
              <a:cxnLst>
                <a:cxn ang="0">
                  <a:pos x="65" y="27"/>
                </a:cxn>
                <a:cxn ang="0">
                  <a:pos x="65" y="61"/>
                </a:cxn>
                <a:cxn ang="0">
                  <a:pos x="49" y="69"/>
                </a:cxn>
                <a:cxn ang="0">
                  <a:pos x="33" y="77"/>
                </a:cxn>
                <a:cxn ang="0">
                  <a:pos x="16" y="81"/>
                </a:cxn>
                <a:cxn ang="0">
                  <a:pos x="0" y="84"/>
                </a:cxn>
                <a:cxn ang="0">
                  <a:pos x="0" y="65"/>
                </a:cxn>
                <a:cxn ang="0">
                  <a:pos x="0" y="50"/>
                </a:cxn>
                <a:cxn ang="0">
                  <a:pos x="4" y="23"/>
                </a:cxn>
                <a:cxn ang="0">
                  <a:pos x="12" y="0"/>
                </a:cxn>
                <a:cxn ang="0">
                  <a:pos x="65" y="27"/>
                </a:cxn>
                <a:cxn ang="0">
                  <a:pos x="65" y="27"/>
                </a:cxn>
              </a:cxnLst>
              <a:rect l="0" t="0" r="r" b="b"/>
              <a:pathLst>
                <a:path w="66" h="85">
                  <a:moveTo>
                    <a:pt x="65" y="27"/>
                  </a:moveTo>
                  <a:lnTo>
                    <a:pt x="65" y="61"/>
                  </a:lnTo>
                  <a:lnTo>
                    <a:pt x="49" y="69"/>
                  </a:lnTo>
                  <a:lnTo>
                    <a:pt x="33" y="77"/>
                  </a:lnTo>
                  <a:lnTo>
                    <a:pt x="16" y="81"/>
                  </a:lnTo>
                  <a:lnTo>
                    <a:pt x="0" y="84"/>
                  </a:lnTo>
                  <a:lnTo>
                    <a:pt x="0" y="65"/>
                  </a:lnTo>
                  <a:lnTo>
                    <a:pt x="0" y="50"/>
                  </a:lnTo>
                  <a:lnTo>
                    <a:pt x="4" y="23"/>
                  </a:lnTo>
                  <a:lnTo>
                    <a:pt x="12" y="0"/>
                  </a:lnTo>
                  <a:lnTo>
                    <a:pt x="65" y="27"/>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4" name="Freeform 24"/>
            <p:cNvSpPr>
              <a:spLocks/>
            </p:cNvSpPr>
            <p:nvPr/>
          </p:nvSpPr>
          <p:spPr bwMode="auto">
            <a:xfrm>
              <a:off x="3031" y="2448"/>
              <a:ext cx="566" cy="591"/>
            </a:xfrm>
            <a:custGeom>
              <a:avLst/>
              <a:gdLst/>
              <a:ahLst/>
              <a:cxnLst>
                <a:cxn ang="0">
                  <a:pos x="16" y="590"/>
                </a:cxn>
                <a:cxn ang="0">
                  <a:pos x="32" y="586"/>
                </a:cxn>
                <a:cxn ang="0">
                  <a:pos x="80" y="559"/>
                </a:cxn>
                <a:cxn ang="0">
                  <a:pos x="448" y="135"/>
                </a:cxn>
                <a:cxn ang="0">
                  <a:pos x="400" y="177"/>
                </a:cxn>
                <a:cxn ang="0">
                  <a:pos x="351" y="220"/>
                </a:cxn>
                <a:cxn ang="0">
                  <a:pos x="202" y="378"/>
                </a:cxn>
                <a:cxn ang="0">
                  <a:pos x="80" y="559"/>
                </a:cxn>
                <a:cxn ang="0">
                  <a:pos x="97" y="548"/>
                </a:cxn>
                <a:cxn ang="0">
                  <a:pos x="113" y="540"/>
                </a:cxn>
                <a:cxn ang="0">
                  <a:pos x="186" y="513"/>
                </a:cxn>
                <a:cxn ang="0">
                  <a:pos x="258" y="501"/>
                </a:cxn>
                <a:cxn ang="0">
                  <a:pos x="258" y="482"/>
                </a:cxn>
                <a:cxn ang="0">
                  <a:pos x="258" y="467"/>
                </a:cxn>
                <a:cxn ang="0">
                  <a:pos x="274" y="401"/>
                </a:cxn>
                <a:cxn ang="0">
                  <a:pos x="319" y="328"/>
                </a:cxn>
                <a:cxn ang="0">
                  <a:pos x="444" y="185"/>
                </a:cxn>
                <a:cxn ang="0">
                  <a:pos x="565" y="35"/>
                </a:cxn>
                <a:cxn ang="0">
                  <a:pos x="565" y="31"/>
                </a:cxn>
                <a:cxn ang="0">
                  <a:pos x="565" y="19"/>
                </a:cxn>
                <a:cxn ang="0">
                  <a:pos x="545" y="4"/>
                </a:cxn>
                <a:cxn ang="0">
                  <a:pos x="521" y="0"/>
                </a:cxn>
                <a:cxn ang="0">
                  <a:pos x="400" y="131"/>
                </a:cxn>
                <a:cxn ang="0">
                  <a:pos x="274" y="266"/>
                </a:cxn>
                <a:cxn ang="0">
                  <a:pos x="153" y="397"/>
                </a:cxn>
                <a:cxn ang="0">
                  <a:pos x="28" y="528"/>
                </a:cxn>
                <a:cxn ang="0">
                  <a:pos x="12" y="548"/>
                </a:cxn>
                <a:cxn ang="0">
                  <a:pos x="0" y="579"/>
                </a:cxn>
                <a:cxn ang="0">
                  <a:pos x="16" y="590"/>
                </a:cxn>
                <a:cxn ang="0">
                  <a:pos x="16" y="590"/>
                </a:cxn>
              </a:cxnLst>
              <a:rect l="0" t="0" r="r" b="b"/>
              <a:pathLst>
                <a:path w="566" h="591">
                  <a:moveTo>
                    <a:pt x="16" y="590"/>
                  </a:moveTo>
                  <a:lnTo>
                    <a:pt x="32" y="586"/>
                  </a:lnTo>
                  <a:lnTo>
                    <a:pt x="80" y="559"/>
                  </a:lnTo>
                  <a:lnTo>
                    <a:pt x="448" y="135"/>
                  </a:lnTo>
                  <a:lnTo>
                    <a:pt x="400" y="177"/>
                  </a:lnTo>
                  <a:lnTo>
                    <a:pt x="351" y="220"/>
                  </a:lnTo>
                  <a:lnTo>
                    <a:pt x="202" y="378"/>
                  </a:lnTo>
                  <a:lnTo>
                    <a:pt x="80" y="559"/>
                  </a:lnTo>
                  <a:lnTo>
                    <a:pt x="97" y="548"/>
                  </a:lnTo>
                  <a:lnTo>
                    <a:pt x="113" y="540"/>
                  </a:lnTo>
                  <a:lnTo>
                    <a:pt x="186" y="513"/>
                  </a:lnTo>
                  <a:lnTo>
                    <a:pt x="258" y="501"/>
                  </a:lnTo>
                  <a:lnTo>
                    <a:pt x="258" y="482"/>
                  </a:lnTo>
                  <a:lnTo>
                    <a:pt x="258" y="467"/>
                  </a:lnTo>
                  <a:lnTo>
                    <a:pt x="274" y="401"/>
                  </a:lnTo>
                  <a:lnTo>
                    <a:pt x="319" y="328"/>
                  </a:lnTo>
                  <a:lnTo>
                    <a:pt x="444" y="185"/>
                  </a:lnTo>
                  <a:lnTo>
                    <a:pt x="565" y="35"/>
                  </a:lnTo>
                  <a:lnTo>
                    <a:pt x="565" y="31"/>
                  </a:lnTo>
                  <a:lnTo>
                    <a:pt x="565" y="19"/>
                  </a:lnTo>
                  <a:lnTo>
                    <a:pt x="545" y="4"/>
                  </a:lnTo>
                  <a:lnTo>
                    <a:pt x="521" y="0"/>
                  </a:lnTo>
                  <a:lnTo>
                    <a:pt x="400" y="131"/>
                  </a:lnTo>
                  <a:lnTo>
                    <a:pt x="274" y="266"/>
                  </a:lnTo>
                  <a:lnTo>
                    <a:pt x="153" y="397"/>
                  </a:lnTo>
                  <a:lnTo>
                    <a:pt x="28" y="528"/>
                  </a:lnTo>
                  <a:lnTo>
                    <a:pt x="12" y="548"/>
                  </a:lnTo>
                  <a:lnTo>
                    <a:pt x="0" y="579"/>
                  </a:lnTo>
                  <a:lnTo>
                    <a:pt x="16" y="590"/>
                  </a:lnTo>
                  <a:close/>
                </a:path>
              </a:pathLst>
            </a:custGeom>
            <a:solidFill>
              <a:srgbClr val="555555">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5" name="Freeform 25"/>
            <p:cNvSpPr>
              <a:spLocks/>
            </p:cNvSpPr>
            <p:nvPr/>
          </p:nvSpPr>
          <p:spPr bwMode="auto">
            <a:xfrm>
              <a:off x="3111" y="2583"/>
              <a:ext cx="369" cy="425"/>
            </a:xfrm>
            <a:custGeom>
              <a:avLst/>
              <a:gdLst/>
              <a:ahLst/>
              <a:cxnLst>
                <a:cxn ang="0">
                  <a:pos x="0" y="424"/>
                </a:cxn>
                <a:cxn ang="0">
                  <a:pos x="368" y="0"/>
                </a:cxn>
                <a:cxn ang="0">
                  <a:pos x="320" y="42"/>
                </a:cxn>
                <a:cxn ang="0">
                  <a:pos x="271" y="85"/>
                </a:cxn>
                <a:cxn ang="0">
                  <a:pos x="122" y="243"/>
                </a:cxn>
                <a:cxn ang="0">
                  <a:pos x="0" y="424"/>
                </a:cxn>
                <a:cxn ang="0">
                  <a:pos x="0" y="424"/>
                </a:cxn>
              </a:cxnLst>
              <a:rect l="0" t="0" r="r" b="b"/>
              <a:pathLst>
                <a:path w="369" h="425">
                  <a:moveTo>
                    <a:pt x="0" y="424"/>
                  </a:moveTo>
                  <a:lnTo>
                    <a:pt x="368" y="0"/>
                  </a:lnTo>
                  <a:lnTo>
                    <a:pt x="320" y="42"/>
                  </a:lnTo>
                  <a:lnTo>
                    <a:pt x="271" y="85"/>
                  </a:lnTo>
                  <a:lnTo>
                    <a:pt x="122" y="243"/>
                  </a:lnTo>
                  <a:lnTo>
                    <a:pt x="0" y="424"/>
                  </a:lnTo>
                  <a:close/>
                </a:path>
              </a:pathLst>
            </a:custGeom>
            <a:solidFill>
              <a:srgbClr val="BBBBBB">
                <a:alpha val="82001"/>
              </a:srgbClr>
            </a:solidFill>
            <a:ln w="0" cap="flat">
              <a:solidFill>
                <a:srgbClr val="000000"/>
              </a:solidFill>
              <a:prstDash val="solid"/>
              <a:round/>
              <a:headEnd/>
              <a:tailEnd/>
            </a:ln>
            <a:effectLst/>
          </p:spPr>
          <p:txBody>
            <a:bodyPr wrap="none" anchor="ctr">
              <a:spAutoFit/>
            </a:bodyPr>
            <a:lstStyle/>
            <a:p>
              <a:endParaRPr lang="zh-CN" altLang="en-US"/>
            </a:p>
          </p:txBody>
        </p:sp>
        <p:sp>
          <p:nvSpPr>
            <p:cNvPr id="133146" name="Freeform 26"/>
            <p:cNvSpPr>
              <a:spLocks/>
            </p:cNvSpPr>
            <p:nvPr/>
          </p:nvSpPr>
          <p:spPr bwMode="auto">
            <a:xfrm>
              <a:off x="3103" y="2757"/>
              <a:ext cx="22" cy="66"/>
            </a:xfrm>
            <a:custGeom>
              <a:avLst/>
              <a:gdLst/>
              <a:ahLst/>
              <a:cxnLst>
                <a:cxn ang="0">
                  <a:pos x="21" y="65"/>
                </a:cxn>
                <a:cxn ang="0">
                  <a:pos x="21" y="50"/>
                </a:cxn>
                <a:cxn ang="0">
                  <a:pos x="21" y="34"/>
                </a:cxn>
                <a:cxn ang="0">
                  <a:pos x="12" y="15"/>
                </a:cxn>
                <a:cxn ang="0">
                  <a:pos x="0" y="0"/>
                </a:cxn>
              </a:cxnLst>
              <a:rect l="0" t="0" r="r" b="b"/>
              <a:pathLst>
                <a:path w="22" h="66">
                  <a:moveTo>
                    <a:pt x="21" y="65"/>
                  </a:moveTo>
                  <a:lnTo>
                    <a:pt x="21" y="50"/>
                  </a:lnTo>
                  <a:lnTo>
                    <a:pt x="21" y="34"/>
                  </a:lnTo>
                  <a:lnTo>
                    <a:pt x="12" y="15"/>
                  </a:lnTo>
                  <a:lnTo>
                    <a:pt x="0" y="0"/>
                  </a:lnTo>
                </a:path>
              </a:pathLst>
            </a:custGeom>
            <a:solidFill>
              <a:srgbClr val="BBBBBB">
                <a:alpha val="82001"/>
              </a:srgbClr>
            </a:solidFill>
            <a:ln w="3175" cap="flat">
              <a:solidFill>
                <a:srgbClr val="000000"/>
              </a:solidFill>
              <a:prstDash val="solid"/>
              <a:round/>
              <a:headEnd/>
              <a:tailEnd/>
            </a:ln>
            <a:effectLst/>
          </p:spPr>
          <p:txBody>
            <a:bodyPr wrap="none" anchor="ctr">
              <a:spAutoFit/>
            </a:bodyPr>
            <a:lstStyle/>
            <a:p>
              <a:endParaRPr lang="zh-CN" altLang="en-US"/>
            </a:p>
          </p:txBody>
        </p:sp>
        <p:sp>
          <p:nvSpPr>
            <p:cNvPr id="133147" name="Freeform 27"/>
            <p:cNvSpPr>
              <a:spLocks/>
            </p:cNvSpPr>
            <p:nvPr/>
          </p:nvSpPr>
          <p:spPr bwMode="auto">
            <a:xfrm>
              <a:off x="3022" y="2868"/>
              <a:ext cx="38" cy="59"/>
            </a:xfrm>
            <a:custGeom>
              <a:avLst/>
              <a:gdLst/>
              <a:ahLst/>
              <a:cxnLst>
                <a:cxn ang="0">
                  <a:pos x="37" y="58"/>
                </a:cxn>
                <a:cxn ang="0">
                  <a:pos x="29" y="43"/>
                </a:cxn>
                <a:cxn ang="0">
                  <a:pos x="21" y="31"/>
                </a:cxn>
                <a:cxn ang="0">
                  <a:pos x="13" y="16"/>
                </a:cxn>
                <a:cxn ang="0">
                  <a:pos x="0" y="4"/>
                </a:cxn>
                <a:cxn ang="0">
                  <a:pos x="0" y="0"/>
                </a:cxn>
              </a:cxnLst>
              <a:rect l="0" t="0" r="r" b="b"/>
              <a:pathLst>
                <a:path w="38" h="59">
                  <a:moveTo>
                    <a:pt x="37" y="58"/>
                  </a:moveTo>
                  <a:lnTo>
                    <a:pt x="29" y="43"/>
                  </a:lnTo>
                  <a:lnTo>
                    <a:pt x="21" y="31"/>
                  </a:lnTo>
                  <a:lnTo>
                    <a:pt x="13" y="16"/>
                  </a:lnTo>
                  <a:lnTo>
                    <a:pt x="0" y="4"/>
                  </a:lnTo>
                  <a:lnTo>
                    <a:pt x="0" y="0"/>
                  </a:lnTo>
                </a:path>
              </a:pathLst>
            </a:custGeom>
            <a:solidFill>
              <a:srgbClr val="FFFFFF">
                <a:alpha val="82001"/>
              </a:srgbClr>
            </a:solidFill>
            <a:ln w="3175" cap="flat">
              <a:solidFill>
                <a:srgbClr val="000000"/>
              </a:solidFill>
              <a:prstDash val="solid"/>
              <a:round/>
              <a:headEnd/>
              <a:tailEnd/>
            </a:ln>
            <a:effectLst/>
          </p:spPr>
          <p:txBody>
            <a:bodyPr wrap="none" anchor="ctr">
              <a:spAutoFit/>
            </a:bodyPr>
            <a:lstStyle/>
            <a:p>
              <a:endParaRPr lang="zh-CN" altLang="en-US"/>
            </a:p>
          </p:txBody>
        </p:sp>
        <p:sp>
          <p:nvSpPr>
            <p:cNvPr id="133148" name="Freeform 28"/>
            <p:cNvSpPr>
              <a:spLocks/>
            </p:cNvSpPr>
            <p:nvPr/>
          </p:nvSpPr>
          <p:spPr bwMode="auto">
            <a:xfrm>
              <a:off x="3055" y="3146"/>
              <a:ext cx="65" cy="32"/>
            </a:xfrm>
            <a:custGeom>
              <a:avLst/>
              <a:gdLst/>
              <a:ahLst/>
              <a:cxnLst>
                <a:cxn ang="0">
                  <a:pos x="64" y="0"/>
                </a:cxn>
                <a:cxn ang="0">
                  <a:pos x="64" y="12"/>
                </a:cxn>
                <a:cxn ang="0">
                  <a:pos x="64" y="16"/>
                </a:cxn>
                <a:cxn ang="0">
                  <a:pos x="36" y="31"/>
                </a:cxn>
                <a:cxn ang="0">
                  <a:pos x="0" y="31"/>
                </a:cxn>
              </a:cxnLst>
              <a:rect l="0" t="0" r="r" b="b"/>
              <a:pathLst>
                <a:path w="65" h="32">
                  <a:moveTo>
                    <a:pt x="64" y="0"/>
                  </a:moveTo>
                  <a:lnTo>
                    <a:pt x="64" y="12"/>
                  </a:lnTo>
                  <a:lnTo>
                    <a:pt x="64" y="16"/>
                  </a:lnTo>
                  <a:lnTo>
                    <a:pt x="36" y="31"/>
                  </a:lnTo>
                  <a:lnTo>
                    <a:pt x="0" y="31"/>
                  </a:lnTo>
                </a:path>
              </a:pathLst>
            </a:custGeom>
            <a:solidFill>
              <a:srgbClr val="BBBBBB">
                <a:alpha val="82001"/>
              </a:srgbClr>
            </a:solidFill>
            <a:ln w="3175" cap="flat">
              <a:solidFill>
                <a:srgbClr val="000000"/>
              </a:solidFill>
              <a:prstDash val="solid"/>
              <a:round/>
              <a:headEnd/>
              <a:tailEnd/>
            </a:ln>
            <a:effectLst/>
          </p:spPr>
          <p:txBody>
            <a:bodyPr wrap="none" anchor="ctr">
              <a:spAutoFit/>
            </a:bodyPr>
            <a:lstStyle/>
            <a:p>
              <a:endParaRPr lang="zh-CN" altLang="en-US"/>
            </a:p>
          </p:txBody>
        </p:sp>
        <p:sp>
          <p:nvSpPr>
            <p:cNvPr id="133149" name="Freeform 29"/>
            <p:cNvSpPr>
              <a:spLocks/>
            </p:cNvSpPr>
            <p:nvPr/>
          </p:nvSpPr>
          <p:spPr bwMode="auto">
            <a:xfrm>
              <a:off x="3136" y="3123"/>
              <a:ext cx="360" cy="32"/>
            </a:xfrm>
            <a:custGeom>
              <a:avLst/>
              <a:gdLst/>
              <a:ahLst/>
              <a:cxnLst>
                <a:cxn ang="0">
                  <a:pos x="359" y="4"/>
                </a:cxn>
                <a:cxn ang="0">
                  <a:pos x="323" y="0"/>
                </a:cxn>
                <a:cxn ang="0">
                  <a:pos x="283" y="4"/>
                </a:cxn>
                <a:cxn ang="0">
                  <a:pos x="218" y="12"/>
                </a:cxn>
                <a:cxn ang="0">
                  <a:pos x="145" y="31"/>
                </a:cxn>
                <a:cxn ang="0">
                  <a:pos x="68" y="27"/>
                </a:cxn>
                <a:cxn ang="0">
                  <a:pos x="0" y="0"/>
                </a:cxn>
              </a:cxnLst>
              <a:rect l="0" t="0" r="r" b="b"/>
              <a:pathLst>
                <a:path w="360" h="32">
                  <a:moveTo>
                    <a:pt x="359" y="4"/>
                  </a:moveTo>
                  <a:lnTo>
                    <a:pt x="323" y="0"/>
                  </a:lnTo>
                  <a:lnTo>
                    <a:pt x="283" y="4"/>
                  </a:lnTo>
                  <a:lnTo>
                    <a:pt x="218" y="12"/>
                  </a:lnTo>
                  <a:lnTo>
                    <a:pt x="145" y="31"/>
                  </a:lnTo>
                  <a:lnTo>
                    <a:pt x="68" y="27"/>
                  </a:lnTo>
                  <a:lnTo>
                    <a:pt x="0" y="0"/>
                  </a:lnTo>
                </a:path>
              </a:pathLst>
            </a:custGeom>
            <a:solidFill>
              <a:srgbClr val="BBBBBB">
                <a:alpha val="82001"/>
              </a:srgbClr>
            </a:solidFill>
            <a:ln w="3175" cap="flat">
              <a:solidFill>
                <a:srgbClr val="000000"/>
              </a:solidFill>
              <a:prstDash val="solid"/>
              <a:round/>
              <a:headEnd/>
              <a:tailEnd/>
            </a:ln>
            <a:effectLst/>
          </p:spPr>
          <p:txBody>
            <a:bodyPr wrap="none" anchor="ctr">
              <a:spAutoFit/>
            </a:bodyPr>
            <a:lstStyle/>
            <a:p>
              <a:endParaRPr lang="zh-CN" altLang="en-US"/>
            </a:p>
          </p:txBody>
        </p:sp>
        <p:sp>
          <p:nvSpPr>
            <p:cNvPr id="133150" name="Freeform 30"/>
            <p:cNvSpPr>
              <a:spLocks/>
            </p:cNvSpPr>
            <p:nvPr/>
          </p:nvSpPr>
          <p:spPr bwMode="auto">
            <a:xfrm>
              <a:off x="3427" y="3127"/>
              <a:ext cx="413" cy="70"/>
            </a:xfrm>
            <a:custGeom>
              <a:avLst/>
              <a:gdLst/>
              <a:ahLst/>
              <a:cxnLst>
                <a:cxn ang="0">
                  <a:pos x="0" y="0"/>
                </a:cxn>
                <a:cxn ang="0">
                  <a:pos x="24" y="8"/>
                </a:cxn>
                <a:cxn ang="0">
                  <a:pos x="81" y="31"/>
                </a:cxn>
                <a:cxn ang="0">
                  <a:pos x="165" y="62"/>
                </a:cxn>
                <a:cxn ang="0">
                  <a:pos x="262" y="69"/>
                </a:cxn>
                <a:cxn ang="0">
                  <a:pos x="339" y="65"/>
                </a:cxn>
                <a:cxn ang="0">
                  <a:pos x="412" y="38"/>
                </a:cxn>
              </a:cxnLst>
              <a:rect l="0" t="0" r="r" b="b"/>
              <a:pathLst>
                <a:path w="413" h="70">
                  <a:moveTo>
                    <a:pt x="0" y="0"/>
                  </a:moveTo>
                  <a:lnTo>
                    <a:pt x="24" y="8"/>
                  </a:lnTo>
                  <a:lnTo>
                    <a:pt x="81" y="31"/>
                  </a:lnTo>
                  <a:lnTo>
                    <a:pt x="165" y="62"/>
                  </a:lnTo>
                  <a:lnTo>
                    <a:pt x="262" y="69"/>
                  </a:lnTo>
                  <a:lnTo>
                    <a:pt x="339" y="65"/>
                  </a:lnTo>
                  <a:lnTo>
                    <a:pt x="412" y="38"/>
                  </a:lnTo>
                </a:path>
              </a:pathLst>
            </a:custGeom>
            <a:solidFill>
              <a:srgbClr val="BBBBBB">
                <a:alpha val="82001"/>
              </a:srgbClr>
            </a:solidFill>
            <a:ln w="3175" cap="flat">
              <a:solidFill>
                <a:srgbClr val="000000"/>
              </a:solidFill>
              <a:prstDash val="solid"/>
              <a:round/>
              <a:headEnd/>
              <a:tailEnd/>
            </a:ln>
            <a:effectLst/>
          </p:spPr>
          <p:txBody>
            <a:bodyPr wrap="none" anchor="ctr">
              <a:spAutoFit/>
            </a:bodyPr>
            <a:lstStyle/>
            <a:p>
              <a:endParaRPr lang="zh-CN" altLang="en-US"/>
            </a:p>
          </p:txBody>
        </p:sp>
        <p:sp>
          <p:nvSpPr>
            <p:cNvPr id="133151" name="Freeform 31"/>
            <p:cNvSpPr>
              <a:spLocks/>
            </p:cNvSpPr>
            <p:nvPr/>
          </p:nvSpPr>
          <p:spPr bwMode="auto">
            <a:xfrm>
              <a:off x="3354" y="2822"/>
              <a:ext cx="5" cy="71"/>
            </a:xfrm>
            <a:custGeom>
              <a:avLst/>
              <a:gdLst/>
              <a:ahLst/>
              <a:cxnLst>
                <a:cxn ang="0">
                  <a:pos x="0" y="70"/>
                </a:cxn>
                <a:cxn ang="0">
                  <a:pos x="4" y="0"/>
                </a:cxn>
              </a:cxnLst>
              <a:rect l="0" t="0" r="r" b="b"/>
              <a:pathLst>
                <a:path w="5" h="71">
                  <a:moveTo>
                    <a:pt x="0" y="70"/>
                  </a:moveTo>
                  <a:lnTo>
                    <a:pt x="4" y="0"/>
                  </a:lnTo>
                </a:path>
              </a:pathLst>
            </a:custGeom>
            <a:solidFill>
              <a:srgbClr val="FFFFFF">
                <a:alpha val="82001"/>
              </a:srgbClr>
            </a:solidFill>
            <a:ln w="3175" cap="flat">
              <a:solidFill>
                <a:srgbClr val="000000"/>
              </a:solidFill>
              <a:prstDash val="solid"/>
              <a:round/>
              <a:headEnd/>
              <a:tailEnd/>
            </a:ln>
            <a:effectLst/>
          </p:spPr>
          <p:txBody>
            <a:bodyPr wrap="none" anchor="ctr">
              <a:spAutoFit/>
            </a:bodyPr>
            <a:lstStyle/>
            <a:p>
              <a:endParaRPr lang="zh-CN" altLang="en-US"/>
            </a:p>
          </p:txBody>
        </p:sp>
      </p:grpSp>
    </p:spTree>
    <p:extLst>
      <p:ext uri="{BB962C8B-B14F-4D97-AF65-F5344CB8AC3E}">
        <p14:creationId xmlns:p14="http://schemas.microsoft.com/office/powerpoint/2010/main" val="1987339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3"/>
                                        </p:tgtEl>
                                        <p:attrNameLst>
                                          <p:attrName>style.visibility</p:attrName>
                                        </p:attrNameLst>
                                      </p:cBhvr>
                                      <p:to>
                                        <p:strVal val="visible"/>
                                      </p:to>
                                    </p:set>
                                    <p:animEffect transition="in" filter="blinds(horizontal)">
                                      <p:cBhvr>
                                        <p:cTn id="7" dur="500"/>
                                        <p:tgtEl>
                                          <p:spTgt spid="133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3"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7" name="Rectangle 9"/>
          <p:cNvSpPr>
            <a:spLocks noChangeArrowheads="1"/>
          </p:cNvSpPr>
          <p:nvPr/>
        </p:nvSpPr>
        <p:spPr bwMode="auto">
          <a:xfrm>
            <a:off x="2769394" y="3829253"/>
            <a:ext cx="5072316" cy="18026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7653" name="Rectangle 5"/>
          <p:cNvSpPr>
            <a:spLocks noChangeArrowheads="1"/>
          </p:cNvSpPr>
          <p:nvPr/>
        </p:nvSpPr>
        <p:spPr bwMode="auto">
          <a:xfrm>
            <a:off x="376636" y="1807976"/>
            <a:ext cx="83884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ct val="150000"/>
              </a:lnSpc>
            </a:pPr>
            <a:r>
              <a:rPr lang="zh-CN" altLang="en-US" sz="2800" b="1" dirty="0">
                <a:solidFill>
                  <a:srgbClr val="0000FF"/>
                </a:solidFill>
                <a:latin typeface="+mn-ea"/>
              </a:rPr>
              <a:t>我们最缺乏的不是资源，而是创新</a:t>
            </a:r>
            <a:r>
              <a:rPr lang="zh-CN" altLang="en-US" sz="2800" b="1" dirty="0" smtClean="0">
                <a:solidFill>
                  <a:srgbClr val="0000FF"/>
                </a:solidFill>
                <a:latin typeface="+mn-ea"/>
              </a:rPr>
              <a:t>意识、</a:t>
            </a:r>
            <a:r>
              <a:rPr lang="zh-CN" altLang="en-US" sz="2800" b="1" dirty="0">
                <a:solidFill>
                  <a:srgbClr val="0000FF"/>
                </a:solidFill>
                <a:latin typeface="+mn-ea"/>
              </a:rPr>
              <a:t>创新精神、创新能力和鼓励创新、</a:t>
            </a:r>
            <a:r>
              <a:rPr lang="zh-CN" altLang="en-US" sz="2800" b="1" dirty="0" smtClean="0">
                <a:solidFill>
                  <a:srgbClr val="0000FF"/>
                </a:solidFill>
                <a:latin typeface="+mn-ea"/>
              </a:rPr>
              <a:t>保护创新</a:t>
            </a:r>
            <a:r>
              <a:rPr lang="zh-CN" altLang="en-US" sz="2800" b="1" dirty="0">
                <a:solidFill>
                  <a:srgbClr val="0000FF"/>
                </a:solidFill>
                <a:latin typeface="+mn-ea"/>
              </a:rPr>
              <a:t>的社会环境！ </a:t>
            </a:r>
          </a:p>
        </p:txBody>
      </p:sp>
      <p:sp>
        <p:nvSpPr>
          <p:cNvPr id="27655" name="Rectangle 7"/>
          <p:cNvSpPr>
            <a:spLocks noChangeArrowheads="1"/>
          </p:cNvSpPr>
          <p:nvPr/>
        </p:nvSpPr>
        <p:spPr bwMode="auto">
          <a:xfrm>
            <a:off x="2769393" y="3902690"/>
            <a:ext cx="50737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50000"/>
              </a:lnSpc>
            </a:pPr>
            <a:r>
              <a:rPr lang="zh-CN" altLang="en-US" b="1" dirty="0">
                <a:latin typeface="+mn-ea"/>
              </a:rPr>
              <a:t>创新，可以从需求的角度而不是从供给的角度给它下定义为：改变消费者从资源中获得的价值和满足。</a:t>
            </a:r>
          </a:p>
          <a:p>
            <a:pPr>
              <a:lnSpc>
                <a:spcPct val="150000"/>
              </a:lnSpc>
            </a:pPr>
            <a:r>
              <a:rPr lang="en-US" altLang="zh-CN" b="1" dirty="0" smtClean="0">
                <a:latin typeface="+mn-ea"/>
              </a:rPr>
              <a:t>             ——</a:t>
            </a:r>
            <a:r>
              <a:rPr lang="zh-CN" altLang="en-US" b="1" dirty="0">
                <a:latin typeface="+mn-ea"/>
              </a:rPr>
              <a:t>（美国管理学大师）彼得</a:t>
            </a:r>
            <a:r>
              <a:rPr lang="en-US" altLang="zh-CN" b="1" dirty="0">
                <a:latin typeface="+mn-ea"/>
              </a:rPr>
              <a:t>·</a:t>
            </a:r>
            <a:r>
              <a:rPr lang="zh-CN" altLang="en-US" b="1" dirty="0">
                <a:latin typeface="+mn-ea"/>
              </a:rPr>
              <a:t>德鲁克 </a:t>
            </a:r>
          </a:p>
        </p:txBody>
      </p:sp>
      <p:pic>
        <p:nvPicPr>
          <p:cNvPr id="276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913" y="3829253"/>
            <a:ext cx="1636326" cy="180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9" name="Rectangle 11"/>
          <p:cNvSpPr>
            <a:spLocks noGrp="1" noChangeArrowheads="1"/>
          </p:cNvSpPr>
          <p:nvPr>
            <p:ph type="title"/>
          </p:nvPr>
        </p:nvSpPr>
        <p:spPr>
          <a:xfrm>
            <a:off x="1043608" y="332656"/>
            <a:ext cx="6427582" cy="612151"/>
          </a:xfrm>
          <a:noFill/>
          <a:ln/>
        </p:spPr>
        <p:txBody>
          <a:bodyPr/>
          <a:lstStyle/>
          <a:p>
            <a:r>
              <a:rPr lang="zh-CN" altLang="en-US" sz="3200" dirty="0" smtClean="0">
                <a:solidFill>
                  <a:srgbClr val="FF0000"/>
                </a:solidFill>
              </a:rPr>
              <a:t>激发创新意识</a:t>
            </a:r>
            <a:endParaRPr lang="zh-CN" altLang="en-US" sz="3200" dirty="0">
              <a:solidFill>
                <a:srgbClr val="FF0000"/>
              </a:solidFill>
            </a:endParaRPr>
          </a:p>
        </p:txBody>
      </p:sp>
    </p:spTree>
    <p:extLst>
      <p:ext uri="{BB962C8B-B14F-4D97-AF65-F5344CB8AC3E}">
        <p14:creationId xmlns:p14="http://schemas.microsoft.com/office/powerpoint/2010/main" val="175614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7659"/>
                                        </p:tgtEl>
                                        <p:attrNameLst>
                                          <p:attrName>style.visibility</p:attrName>
                                        </p:attrNameLst>
                                      </p:cBhvr>
                                      <p:to>
                                        <p:strVal val="visible"/>
                                      </p:to>
                                    </p:set>
                                    <p:animEffect transition="in" filter="fade">
                                      <p:cBhvr>
                                        <p:cTn id="7" dur="1000">
                                          <p:stCondLst>
                                            <p:cond delay="0"/>
                                          </p:stCondLst>
                                        </p:cTn>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56985" y="404665"/>
            <a:ext cx="8229599" cy="5040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sz="2800" dirty="0">
                <a:solidFill>
                  <a:srgbClr val="FF0000"/>
                </a:solidFill>
                <a:latin typeface="微软雅黑" pitchFamily="34" charset="-122"/>
                <a:ea typeface="微软雅黑" pitchFamily="34" charset="-122"/>
              </a:rPr>
              <a:t>团队建设</a:t>
            </a:r>
            <a:r>
              <a:rPr lang="zh-CN" altLang="en-US" sz="2800" dirty="0" smtClean="0">
                <a:solidFill>
                  <a:srgbClr val="FF0000"/>
                </a:solidFill>
                <a:latin typeface="微软雅黑" pitchFamily="34" charset="-122"/>
                <a:ea typeface="微软雅黑" pitchFamily="34" charset="-122"/>
              </a:rPr>
              <a:t>的</a:t>
            </a:r>
            <a:r>
              <a:rPr lang="zh-CN" altLang="en-US" sz="2800" dirty="0">
                <a:solidFill>
                  <a:srgbClr val="FF0000"/>
                </a:solidFill>
                <a:latin typeface="微软雅黑" pitchFamily="34" charset="-122"/>
                <a:ea typeface="微软雅黑" pitchFamily="34" charset="-122"/>
              </a:rPr>
              <a:t>组建</a:t>
            </a:r>
          </a:p>
        </p:txBody>
      </p:sp>
      <p:sp>
        <p:nvSpPr>
          <p:cNvPr id="24579" name="Rectangle 3"/>
          <p:cNvSpPr>
            <a:spLocks noGrp="1" noChangeArrowheads="1"/>
          </p:cNvSpPr>
          <p:nvPr>
            <p:ph type="body" idx="1"/>
          </p:nvPr>
        </p:nvSpPr>
        <p:spPr>
          <a:xfrm>
            <a:off x="179512" y="1412776"/>
            <a:ext cx="8784976" cy="5112568"/>
          </a:xfrm>
        </p:spPr>
        <p:txBody>
          <a:bodyPr/>
          <a:lstStyle/>
          <a:p>
            <a:pPr>
              <a:lnSpc>
                <a:spcPct val="150000"/>
              </a:lnSpc>
              <a:buFontTx/>
              <a:buNone/>
            </a:pPr>
            <a:r>
              <a:rPr lang="zh-CN" altLang="en-US" sz="2400" b="1" dirty="0" smtClean="0">
                <a:solidFill>
                  <a:srgbClr val="3333CC"/>
                </a:solidFill>
                <a:latin typeface="+mn-ea"/>
              </a:rPr>
              <a:t>何谓</a:t>
            </a:r>
            <a:r>
              <a:rPr lang="zh-CN" altLang="en-US" sz="2400" b="1" dirty="0">
                <a:solidFill>
                  <a:srgbClr val="3333CC"/>
                </a:solidFill>
                <a:latin typeface="+mn-ea"/>
              </a:rPr>
              <a:t>团队</a:t>
            </a:r>
          </a:p>
          <a:p>
            <a:pPr>
              <a:lnSpc>
                <a:spcPct val="150000"/>
              </a:lnSpc>
              <a:buFontTx/>
              <a:buNone/>
            </a:pPr>
            <a:r>
              <a:rPr lang="zh-CN" altLang="en-US" sz="2400" b="1" dirty="0" smtClean="0">
                <a:solidFill>
                  <a:srgbClr val="000000"/>
                </a:solidFill>
                <a:latin typeface="+mn-ea"/>
              </a:rPr>
              <a:t>团队</a:t>
            </a:r>
            <a:r>
              <a:rPr lang="zh-CN" altLang="en-US" sz="2400" b="1" dirty="0">
                <a:solidFill>
                  <a:srgbClr val="000000"/>
                </a:solidFill>
                <a:latin typeface="+mn-ea"/>
              </a:rPr>
              <a:t>首先是在一起工作的一群人，有着共同的目标和相同的利益价值观，成员间相互协作、彼此支持凝结在一起的组织形式</a:t>
            </a:r>
            <a:r>
              <a:rPr lang="zh-CN" altLang="en-US" sz="2400" b="1" dirty="0" smtClean="0">
                <a:solidFill>
                  <a:srgbClr val="000000"/>
                </a:solidFill>
                <a:latin typeface="+mn-ea"/>
              </a:rPr>
              <a:t>。</a:t>
            </a:r>
            <a:endParaRPr lang="en-US" altLang="zh-CN" sz="2400" b="1" dirty="0" smtClean="0">
              <a:solidFill>
                <a:srgbClr val="000000"/>
              </a:solidFill>
              <a:latin typeface="+mn-ea"/>
            </a:endParaRPr>
          </a:p>
          <a:p>
            <a:pPr>
              <a:lnSpc>
                <a:spcPct val="150000"/>
              </a:lnSpc>
              <a:buFontTx/>
              <a:buNone/>
            </a:pPr>
            <a:r>
              <a:rPr lang="zh-CN" altLang="en-US" sz="2400" b="1" dirty="0" smtClean="0">
                <a:solidFill>
                  <a:srgbClr val="3333CC"/>
                </a:solidFill>
                <a:latin typeface="+mn-ea"/>
              </a:rPr>
              <a:t>打造</a:t>
            </a:r>
            <a:r>
              <a:rPr lang="zh-CN" altLang="en-US" sz="2400" b="1" dirty="0">
                <a:solidFill>
                  <a:srgbClr val="3333CC"/>
                </a:solidFill>
                <a:latin typeface="+mn-ea"/>
              </a:rPr>
              <a:t>团队</a:t>
            </a:r>
            <a:r>
              <a:rPr lang="zh-CN" altLang="en-US" sz="2400" b="1" dirty="0" smtClean="0">
                <a:solidFill>
                  <a:srgbClr val="3333CC"/>
                </a:solidFill>
                <a:latin typeface="+mn-ea"/>
              </a:rPr>
              <a:t>文化</a:t>
            </a:r>
            <a:endParaRPr lang="zh-CN" altLang="en-US" sz="2400" b="1" dirty="0">
              <a:solidFill>
                <a:srgbClr val="3333CC"/>
              </a:solidFill>
              <a:latin typeface="+mn-ea"/>
            </a:endParaRPr>
          </a:p>
          <a:p>
            <a:pPr>
              <a:lnSpc>
                <a:spcPct val="150000"/>
              </a:lnSpc>
              <a:buFont typeface="Wingdings" panose="05000000000000000000" pitchFamily="2" charset="2"/>
              <a:buChar char="Ø"/>
            </a:pPr>
            <a:r>
              <a:rPr lang="zh-CN" altLang="en-US" sz="2000" b="1" dirty="0" smtClean="0">
                <a:latin typeface="+mn-ea"/>
              </a:rPr>
              <a:t>消除</a:t>
            </a:r>
            <a:r>
              <a:rPr lang="zh-CN" altLang="en-US" sz="2000" b="1" dirty="0">
                <a:latin typeface="+mn-ea"/>
              </a:rPr>
              <a:t>员工的不安全因素，让员工属于</a:t>
            </a:r>
            <a:r>
              <a:rPr lang="zh-CN" altLang="en-US" sz="2000" b="1" dirty="0" smtClean="0">
                <a:latin typeface="+mn-ea"/>
              </a:rPr>
              <a:t>企业</a:t>
            </a:r>
            <a:endParaRPr lang="zh-CN" altLang="en-US" sz="2000" b="1" dirty="0">
              <a:latin typeface="+mn-ea"/>
            </a:endParaRPr>
          </a:p>
          <a:p>
            <a:pPr>
              <a:lnSpc>
                <a:spcPct val="150000"/>
              </a:lnSpc>
              <a:buFont typeface="Wingdings" panose="05000000000000000000" pitchFamily="2" charset="2"/>
              <a:buChar char="Ø"/>
            </a:pPr>
            <a:r>
              <a:rPr lang="zh-CN" altLang="en-US" sz="2000" b="1" dirty="0" smtClean="0">
                <a:latin typeface="+mn-ea"/>
              </a:rPr>
              <a:t>形成</a:t>
            </a:r>
            <a:r>
              <a:rPr lang="zh-CN" altLang="en-US" sz="2000" b="1" dirty="0">
                <a:latin typeface="+mn-ea"/>
              </a:rPr>
              <a:t>让员工决定班组编制的</a:t>
            </a:r>
            <a:r>
              <a:rPr lang="zh-CN" altLang="en-US" sz="2000" b="1" dirty="0" smtClean="0">
                <a:latin typeface="+mn-ea"/>
              </a:rPr>
              <a:t>制度</a:t>
            </a:r>
            <a:endParaRPr lang="zh-CN" altLang="en-US" sz="2000" b="1" dirty="0">
              <a:latin typeface="+mn-ea"/>
            </a:endParaRPr>
          </a:p>
          <a:p>
            <a:pPr>
              <a:lnSpc>
                <a:spcPct val="150000"/>
              </a:lnSpc>
              <a:buFont typeface="Wingdings" panose="05000000000000000000" pitchFamily="2" charset="2"/>
              <a:buChar char="Ø"/>
            </a:pPr>
            <a:r>
              <a:rPr lang="zh-CN" altLang="en-US" sz="2000" b="1" dirty="0" smtClean="0">
                <a:latin typeface="+mn-ea"/>
              </a:rPr>
              <a:t>让</a:t>
            </a:r>
            <a:r>
              <a:rPr lang="zh-CN" altLang="en-US" sz="2000" b="1" dirty="0">
                <a:latin typeface="+mn-ea"/>
              </a:rPr>
              <a:t>员工以“技术为荣”的职业生涯</a:t>
            </a:r>
            <a:r>
              <a:rPr lang="zh-CN" altLang="en-US" sz="2000" b="1" dirty="0" smtClean="0">
                <a:latin typeface="+mn-ea"/>
              </a:rPr>
              <a:t>规划</a:t>
            </a:r>
            <a:endParaRPr lang="zh-CN" altLang="en-US" sz="2000" b="1" dirty="0">
              <a:latin typeface="+mn-ea"/>
            </a:endParaRPr>
          </a:p>
          <a:p>
            <a:pPr>
              <a:lnSpc>
                <a:spcPct val="150000"/>
              </a:lnSpc>
              <a:buFont typeface="Wingdings" panose="05000000000000000000" pitchFamily="2" charset="2"/>
              <a:buChar char="Ø"/>
            </a:pPr>
            <a:r>
              <a:rPr lang="zh-CN" altLang="en-US" sz="2000" b="1" dirty="0" smtClean="0">
                <a:latin typeface="+mn-ea"/>
              </a:rPr>
              <a:t>培育</a:t>
            </a:r>
            <a:r>
              <a:rPr lang="zh-CN" altLang="en-US" sz="2000" b="1" dirty="0">
                <a:latin typeface="+mn-ea"/>
              </a:rPr>
              <a:t>敬业员工</a:t>
            </a:r>
          </a:p>
          <a:p>
            <a:pPr>
              <a:lnSpc>
                <a:spcPct val="150000"/>
              </a:lnSpc>
              <a:buFont typeface="Wingdings" panose="05000000000000000000" pitchFamily="2" charset="2"/>
              <a:buChar char="Ø"/>
            </a:pPr>
            <a:r>
              <a:rPr lang="zh-CN" altLang="en-US" sz="2000" b="1" dirty="0" smtClean="0">
                <a:latin typeface="+mn-ea"/>
              </a:rPr>
              <a:t>以</a:t>
            </a:r>
            <a:r>
              <a:rPr lang="zh-CN" altLang="en-US" sz="2000" b="1" dirty="0">
                <a:latin typeface="+mn-ea"/>
              </a:rPr>
              <a:t>员工为中心的</a:t>
            </a:r>
            <a:r>
              <a:rPr lang="zh-CN" altLang="en-US" sz="2000" b="1" dirty="0" smtClean="0">
                <a:latin typeface="+mn-ea"/>
              </a:rPr>
              <a:t>“群众性管理”</a:t>
            </a:r>
            <a:endParaRPr lang="zh-CN" altLang="en-US" sz="2000" b="1" dirty="0">
              <a:latin typeface="+mn-ea"/>
            </a:endParaRPr>
          </a:p>
        </p:txBody>
      </p:sp>
    </p:spTree>
    <p:extLst>
      <p:ext uri="{BB962C8B-B14F-4D97-AF65-F5344CB8AC3E}">
        <p14:creationId xmlns:p14="http://schemas.microsoft.com/office/powerpoint/2010/main" val="2476925859"/>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899592" y="1628800"/>
            <a:ext cx="5843731" cy="4247654"/>
          </a:xfrm>
        </p:spPr>
        <p:txBody>
          <a:bodyPr/>
          <a:lstStyle/>
          <a:p>
            <a:pPr>
              <a:lnSpc>
                <a:spcPct val="150000"/>
              </a:lnSpc>
              <a:buFont typeface="Wingdings" panose="05000000000000000000" pitchFamily="2" charset="2"/>
              <a:buChar char="Ø"/>
            </a:pPr>
            <a:r>
              <a:rPr lang="zh-CN" altLang="en-US" sz="2400" b="1" dirty="0" smtClean="0">
                <a:solidFill>
                  <a:srgbClr val="000000"/>
                </a:solidFill>
                <a:latin typeface="+mn-ea"/>
              </a:rPr>
              <a:t>清晰</a:t>
            </a:r>
            <a:r>
              <a:rPr lang="zh-CN" altLang="en-US" sz="2400" b="1" dirty="0">
                <a:solidFill>
                  <a:srgbClr val="000000"/>
                </a:solidFill>
                <a:latin typeface="+mn-ea"/>
              </a:rPr>
              <a:t>的目标</a:t>
            </a:r>
          </a:p>
          <a:p>
            <a:pPr>
              <a:lnSpc>
                <a:spcPct val="150000"/>
              </a:lnSpc>
              <a:buFont typeface="Wingdings" panose="05000000000000000000" pitchFamily="2" charset="2"/>
              <a:buChar char="Ø"/>
            </a:pPr>
            <a:r>
              <a:rPr lang="zh-CN" altLang="en-US" sz="2400" b="1" dirty="0">
                <a:solidFill>
                  <a:srgbClr val="000000"/>
                </a:solidFill>
                <a:latin typeface="+mn-ea"/>
              </a:rPr>
              <a:t>互补的技能</a:t>
            </a:r>
          </a:p>
          <a:p>
            <a:pPr>
              <a:lnSpc>
                <a:spcPct val="150000"/>
              </a:lnSpc>
              <a:buFont typeface="Wingdings" panose="05000000000000000000" pitchFamily="2" charset="2"/>
              <a:buChar char="Ø"/>
            </a:pPr>
            <a:r>
              <a:rPr lang="zh-CN" altLang="en-US" sz="2400" b="1" dirty="0">
                <a:solidFill>
                  <a:srgbClr val="000000"/>
                </a:solidFill>
                <a:latin typeface="+mn-ea"/>
              </a:rPr>
              <a:t>相互的信任与合作</a:t>
            </a:r>
          </a:p>
          <a:p>
            <a:pPr>
              <a:lnSpc>
                <a:spcPct val="150000"/>
              </a:lnSpc>
              <a:buFont typeface="Wingdings" panose="05000000000000000000" pitchFamily="2" charset="2"/>
              <a:buChar char="Ø"/>
            </a:pPr>
            <a:r>
              <a:rPr lang="zh-CN" altLang="en-US" sz="2400" b="1" dirty="0">
                <a:solidFill>
                  <a:srgbClr val="000000"/>
                </a:solidFill>
                <a:latin typeface="+mn-ea"/>
              </a:rPr>
              <a:t>高昂的士气</a:t>
            </a:r>
          </a:p>
          <a:p>
            <a:pPr>
              <a:lnSpc>
                <a:spcPct val="150000"/>
              </a:lnSpc>
              <a:buFont typeface="Wingdings" panose="05000000000000000000" pitchFamily="2" charset="2"/>
              <a:buChar char="Ø"/>
            </a:pPr>
            <a:r>
              <a:rPr lang="zh-CN" altLang="en-US" sz="2400" b="1" dirty="0">
                <a:solidFill>
                  <a:srgbClr val="000000"/>
                </a:solidFill>
                <a:latin typeface="+mn-ea"/>
              </a:rPr>
              <a:t>良好的沟通</a:t>
            </a:r>
          </a:p>
          <a:p>
            <a:pPr>
              <a:lnSpc>
                <a:spcPct val="150000"/>
              </a:lnSpc>
              <a:buFont typeface="Wingdings" panose="05000000000000000000" pitchFamily="2" charset="2"/>
              <a:buChar char="Ø"/>
            </a:pPr>
            <a:r>
              <a:rPr lang="zh-CN" altLang="en-US" sz="2400" b="1" dirty="0">
                <a:solidFill>
                  <a:srgbClr val="000000"/>
                </a:solidFill>
                <a:latin typeface="+mn-ea"/>
              </a:rPr>
              <a:t>有力的支持</a:t>
            </a:r>
          </a:p>
          <a:p>
            <a:pPr>
              <a:lnSpc>
                <a:spcPct val="150000"/>
              </a:lnSpc>
              <a:buFont typeface="Wingdings" panose="05000000000000000000" pitchFamily="2" charset="2"/>
              <a:buChar char="Ø"/>
            </a:pPr>
            <a:endParaRPr lang="zh-CN" altLang="en-US" sz="2400" b="1" dirty="0">
              <a:latin typeface="+mn-ea"/>
            </a:endParaRPr>
          </a:p>
          <a:p>
            <a:pPr>
              <a:lnSpc>
                <a:spcPct val="150000"/>
              </a:lnSpc>
              <a:buFont typeface="Wingdings" panose="05000000000000000000" pitchFamily="2" charset="2"/>
              <a:buChar char="Ø"/>
            </a:pPr>
            <a:endParaRPr lang="en-US" altLang="zh-CN" sz="1400" dirty="0">
              <a:latin typeface="+mn-ea"/>
            </a:endParaRPr>
          </a:p>
        </p:txBody>
      </p:sp>
      <p:sp>
        <p:nvSpPr>
          <p:cNvPr id="2" name="矩形 1"/>
          <p:cNvSpPr/>
          <p:nvPr/>
        </p:nvSpPr>
        <p:spPr>
          <a:xfrm>
            <a:off x="1113410" y="40466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zh-CN" altLang="en-US" sz="2800" b="1" dirty="0">
                <a:solidFill>
                  <a:srgbClr val="FF0000"/>
                </a:solidFill>
                <a:latin typeface="微软雅黑" pitchFamily="34" charset="-122"/>
                <a:ea typeface="微软雅黑" pitchFamily="34" charset="-122"/>
                <a:cs typeface="+mj-cs"/>
                <a:sym typeface="Arial" panose="020B0604020202020204" pitchFamily="34" charset="0"/>
              </a:rPr>
              <a:t>成功团队的特征</a:t>
            </a:r>
          </a:p>
        </p:txBody>
      </p:sp>
    </p:spTree>
    <p:extLst>
      <p:ext uri="{BB962C8B-B14F-4D97-AF65-F5344CB8AC3E}">
        <p14:creationId xmlns:p14="http://schemas.microsoft.com/office/powerpoint/2010/main" val="612895856"/>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2198" y="1519478"/>
            <a:ext cx="5040313" cy="523220"/>
          </a:xfrm>
          <a:prstGeom prst="rect">
            <a:avLst/>
          </a:prstGeom>
          <a:noFill/>
          <a:ln w="9525">
            <a:noFill/>
            <a:miter lim="800000"/>
            <a:headEnd/>
            <a:tailEnd/>
          </a:ln>
        </p:spPr>
        <p:txBody>
          <a:bodyPr>
            <a:spAutoFit/>
          </a:bodyPr>
          <a:lstStyle/>
          <a:p>
            <a:r>
              <a:rPr lang="zh-CN" sz="2800" b="1" dirty="0">
                <a:solidFill>
                  <a:srgbClr val="0000FF"/>
                </a:solidFill>
                <a:latin typeface="微软雅黑" pitchFamily="34" charset="-122"/>
                <a:ea typeface="微软雅黑" pitchFamily="34" charset="-122"/>
              </a:rPr>
              <a:t>如何建立班组的共同愿景</a:t>
            </a:r>
          </a:p>
        </p:txBody>
      </p:sp>
      <p:sp>
        <p:nvSpPr>
          <p:cNvPr id="104451" name="Text Box 3"/>
          <p:cNvSpPr txBox="1">
            <a:spLocks noChangeArrowheads="1"/>
          </p:cNvSpPr>
          <p:nvPr/>
        </p:nvSpPr>
        <p:spPr bwMode="auto">
          <a:xfrm>
            <a:off x="382198" y="2216984"/>
            <a:ext cx="2328862" cy="461665"/>
          </a:xfrm>
          <a:prstGeom prst="rect">
            <a:avLst/>
          </a:prstGeom>
          <a:noFill/>
          <a:ln w="9525">
            <a:noFill/>
            <a:miter lim="800000"/>
            <a:headEnd/>
            <a:tailEnd/>
          </a:ln>
        </p:spPr>
        <p:txBody>
          <a:bodyPr>
            <a:spAutoFit/>
          </a:bodyPr>
          <a:lstStyle/>
          <a:p>
            <a:r>
              <a:rPr lang="zh-CN" sz="2400" b="1" dirty="0">
                <a:solidFill>
                  <a:srgbClr val="0000FF"/>
                </a:solidFill>
                <a:latin typeface="微软雅黑" pitchFamily="34" charset="-122"/>
                <a:ea typeface="微软雅黑" pitchFamily="34" charset="-122"/>
              </a:rPr>
              <a:t>什么是愿景？</a:t>
            </a:r>
          </a:p>
        </p:txBody>
      </p:sp>
      <p:sp>
        <p:nvSpPr>
          <p:cNvPr id="104452" name="Text Box 4"/>
          <p:cNvSpPr txBox="1">
            <a:spLocks noChangeArrowheads="1"/>
          </p:cNvSpPr>
          <p:nvPr/>
        </p:nvSpPr>
        <p:spPr bwMode="auto">
          <a:xfrm>
            <a:off x="683568" y="2852936"/>
            <a:ext cx="5416868" cy="461665"/>
          </a:xfrm>
          <a:prstGeom prst="rect">
            <a:avLst/>
          </a:prstGeom>
          <a:noFill/>
          <a:ln w="9525">
            <a:noFill/>
            <a:miter lim="800000"/>
            <a:headEnd/>
            <a:tailEnd/>
          </a:ln>
        </p:spPr>
        <p:txBody>
          <a:bodyPr wrap="none">
            <a:spAutoFit/>
          </a:bodyPr>
          <a:lstStyle/>
          <a:p>
            <a:pPr algn="ctr"/>
            <a:r>
              <a:rPr lang="zh-CN" sz="2400" b="1" dirty="0">
                <a:latin typeface="微软雅黑" pitchFamily="34" charset="-122"/>
                <a:ea typeface="微软雅黑" pitchFamily="34" charset="-122"/>
              </a:rPr>
              <a:t>愿景指人们内心意愿所要创造的前景。</a:t>
            </a:r>
          </a:p>
        </p:txBody>
      </p:sp>
      <p:sp>
        <p:nvSpPr>
          <p:cNvPr id="104453" name="Text Box 5"/>
          <p:cNvSpPr txBox="1">
            <a:spLocks noChangeArrowheads="1"/>
          </p:cNvSpPr>
          <p:nvPr/>
        </p:nvSpPr>
        <p:spPr bwMode="auto">
          <a:xfrm>
            <a:off x="388441" y="3501008"/>
            <a:ext cx="3319463" cy="461665"/>
          </a:xfrm>
          <a:prstGeom prst="rect">
            <a:avLst/>
          </a:prstGeom>
          <a:noFill/>
          <a:ln w="9525">
            <a:noFill/>
            <a:miter lim="800000"/>
            <a:headEnd/>
            <a:tailEnd/>
          </a:ln>
        </p:spPr>
        <p:txBody>
          <a:bodyPr>
            <a:spAutoFit/>
          </a:bodyPr>
          <a:lstStyle/>
          <a:p>
            <a:r>
              <a:rPr lang="zh-CN" sz="2400" b="1" dirty="0">
                <a:solidFill>
                  <a:srgbClr val="0000FF"/>
                </a:solidFill>
                <a:latin typeface="微软雅黑" pitchFamily="34" charset="-122"/>
                <a:ea typeface="微软雅黑" pitchFamily="34" charset="-122"/>
              </a:rPr>
              <a:t>如何建立个人愿景？</a:t>
            </a:r>
          </a:p>
        </p:txBody>
      </p:sp>
      <p:sp>
        <p:nvSpPr>
          <p:cNvPr id="104454" name="Text Box 6"/>
          <p:cNvSpPr txBox="1">
            <a:spLocks noChangeArrowheads="1"/>
          </p:cNvSpPr>
          <p:nvPr/>
        </p:nvSpPr>
        <p:spPr bwMode="auto">
          <a:xfrm>
            <a:off x="683568" y="4073300"/>
            <a:ext cx="2308225" cy="461665"/>
          </a:xfrm>
          <a:prstGeom prst="rect">
            <a:avLst/>
          </a:prstGeom>
          <a:noFill/>
          <a:ln w="9525">
            <a:noFill/>
            <a:miter lim="800000"/>
            <a:headEnd/>
            <a:tailEnd/>
          </a:ln>
        </p:spPr>
        <p:txBody>
          <a:bodyPr>
            <a:spAutoFit/>
          </a:bodyPr>
          <a:lstStyle/>
          <a:p>
            <a:r>
              <a:rPr lang="zh-CN" altLang="zh-CN" sz="2400" b="1" dirty="0" smtClean="0">
                <a:solidFill>
                  <a:srgbClr val="FF0000"/>
                </a:solidFill>
                <a:latin typeface="微软雅黑" pitchFamily="34" charset="-122"/>
                <a:ea typeface="微软雅黑" pitchFamily="34" charset="-122"/>
              </a:rPr>
              <a:t>1</a:t>
            </a:r>
            <a:r>
              <a:rPr lang="en-US" altLang="zh-CN" sz="2400" b="1" dirty="0" smtClean="0">
                <a:solidFill>
                  <a:srgbClr val="FF0000"/>
                </a:solidFill>
                <a:latin typeface="微软雅黑" pitchFamily="34" charset="-122"/>
                <a:ea typeface="微软雅黑" pitchFamily="34" charset="-122"/>
              </a:rPr>
              <a:t>. </a:t>
            </a:r>
            <a:r>
              <a:rPr lang="zh-CN" sz="2400" b="1" dirty="0" smtClean="0">
                <a:solidFill>
                  <a:srgbClr val="FF0000"/>
                </a:solidFill>
                <a:latin typeface="微软雅黑" pitchFamily="34" charset="-122"/>
                <a:ea typeface="微软雅黑" pitchFamily="34" charset="-122"/>
              </a:rPr>
              <a:t>挖掘</a:t>
            </a:r>
            <a:endParaRPr lang="zh-CN" sz="2400" b="1" dirty="0">
              <a:solidFill>
                <a:srgbClr val="FF0000"/>
              </a:solidFill>
              <a:latin typeface="微软雅黑" pitchFamily="34" charset="-122"/>
              <a:ea typeface="微软雅黑" pitchFamily="34" charset="-122"/>
            </a:endParaRPr>
          </a:p>
        </p:txBody>
      </p:sp>
      <p:sp>
        <p:nvSpPr>
          <p:cNvPr id="104455" name="Text Box 7"/>
          <p:cNvSpPr txBox="1">
            <a:spLocks noChangeArrowheads="1"/>
          </p:cNvSpPr>
          <p:nvPr/>
        </p:nvSpPr>
        <p:spPr bwMode="auto">
          <a:xfrm>
            <a:off x="731455" y="4601518"/>
            <a:ext cx="6032421" cy="461665"/>
          </a:xfrm>
          <a:prstGeom prst="rect">
            <a:avLst/>
          </a:prstGeom>
          <a:noFill/>
          <a:ln w="9525">
            <a:noFill/>
            <a:miter lim="800000"/>
            <a:headEnd/>
            <a:tailEnd/>
          </a:ln>
        </p:spPr>
        <p:txBody>
          <a:bodyPr wrap="none">
            <a:spAutoFit/>
          </a:bodyPr>
          <a:lstStyle/>
          <a:p>
            <a:pPr algn="ctr"/>
            <a:r>
              <a:rPr lang="zh-CN" sz="2400" b="1" dirty="0">
                <a:latin typeface="微软雅黑" pitchFamily="34" charset="-122"/>
                <a:ea typeface="微软雅黑" pitchFamily="34" charset="-122"/>
              </a:rPr>
              <a:t>将潜在的、不清晰的心愿和憧憬表述出来。</a:t>
            </a:r>
          </a:p>
        </p:txBody>
      </p:sp>
      <p:sp>
        <p:nvSpPr>
          <p:cNvPr id="104456" name="Text Box 8"/>
          <p:cNvSpPr txBox="1">
            <a:spLocks noChangeArrowheads="1"/>
          </p:cNvSpPr>
          <p:nvPr/>
        </p:nvSpPr>
        <p:spPr bwMode="auto">
          <a:xfrm>
            <a:off x="686172" y="5104755"/>
            <a:ext cx="1655763" cy="461665"/>
          </a:xfrm>
          <a:prstGeom prst="rect">
            <a:avLst/>
          </a:prstGeom>
          <a:noFill/>
          <a:ln w="9525">
            <a:noFill/>
            <a:miter lim="800000"/>
            <a:headEnd/>
            <a:tailEnd/>
          </a:ln>
        </p:spPr>
        <p:txBody>
          <a:bodyPr>
            <a:spAutoFit/>
          </a:bodyPr>
          <a:lstStyle/>
          <a:p>
            <a:r>
              <a:rPr lang="zh-CN" altLang="zh-CN" sz="2400" b="1" dirty="0" smtClean="0">
                <a:solidFill>
                  <a:srgbClr val="FF0000"/>
                </a:solidFill>
                <a:latin typeface="微软雅黑" pitchFamily="34" charset="-122"/>
                <a:ea typeface="微软雅黑" pitchFamily="34" charset="-122"/>
              </a:rPr>
              <a:t>2</a:t>
            </a:r>
            <a:r>
              <a:rPr lang="en-US" altLang="zh-CN" sz="2400" b="1" dirty="0" smtClean="0">
                <a:solidFill>
                  <a:srgbClr val="FF0000"/>
                </a:solidFill>
                <a:latin typeface="微软雅黑" pitchFamily="34" charset="-122"/>
                <a:ea typeface="微软雅黑" pitchFamily="34" charset="-122"/>
              </a:rPr>
              <a:t>. </a:t>
            </a:r>
            <a:r>
              <a:rPr lang="zh-CN" sz="2400" b="1" dirty="0" smtClean="0">
                <a:solidFill>
                  <a:srgbClr val="FF0000"/>
                </a:solidFill>
                <a:latin typeface="微软雅黑" pitchFamily="34" charset="-122"/>
                <a:ea typeface="微软雅黑" pitchFamily="34" charset="-122"/>
              </a:rPr>
              <a:t>提升</a:t>
            </a:r>
            <a:endParaRPr lang="zh-CN" sz="2400" b="1" dirty="0">
              <a:solidFill>
                <a:srgbClr val="FF0000"/>
              </a:solidFill>
              <a:latin typeface="微软雅黑" pitchFamily="34" charset="-122"/>
              <a:ea typeface="微软雅黑" pitchFamily="34" charset="-122"/>
            </a:endParaRPr>
          </a:p>
        </p:txBody>
      </p:sp>
      <p:sp>
        <p:nvSpPr>
          <p:cNvPr id="104457" name="Text Box 9"/>
          <p:cNvSpPr txBox="1">
            <a:spLocks noChangeArrowheads="1"/>
          </p:cNvSpPr>
          <p:nvPr/>
        </p:nvSpPr>
        <p:spPr bwMode="auto">
          <a:xfrm>
            <a:off x="543297" y="5631631"/>
            <a:ext cx="8133159" cy="461665"/>
          </a:xfrm>
          <a:prstGeom prst="rect">
            <a:avLst/>
          </a:prstGeom>
          <a:noFill/>
          <a:ln w="9525">
            <a:noFill/>
            <a:miter lim="800000"/>
            <a:headEnd/>
            <a:tailEnd/>
          </a:ln>
        </p:spPr>
        <p:txBody>
          <a:bodyPr wrap="square">
            <a:spAutoFit/>
          </a:bodyPr>
          <a:lstStyle/>
          <a:p>
            <a:r>
              <a:rPr lang="zh-CN" altLang="zh-CN" sz="2400" dirty="0">
                <a:latin typeface="微软雅黑" pitchFamily="34" charset="-122"/>
                <a:ea typeface="微软雅黑" pitchFamily="34" charset="-122"/>
              </a:rPr>
              <a:t>   </a:t>
            </a:r>
            <a:r>
              <a:rPr lang="zh-CN" sz="2400" b="1" dirty="0" smtClean="0">
                <a:latin typeface="微软雅黑" pitchFamily="34" charset="-122"/>
                <a:ea typeface="微软雅黑" pitchFamily="34" charset="-122"/>
              </a:rPr>
              <a:t>挖掘</a:t>
            </a:r>
            <a:r>
              <a:rPr lang="zh-CN" sz="2400" b="1" dirty="0">
                <a:latin typeface="微软雅黑" pitchFamily="34" charset="-122"/>
                <a:ea typeface="微软雅黑" pitchFamily="34" charset="-122"/>
              </a:rPr>
              <a:t>到的愿景可能缺少高度，需要通过提升加以完善。</a:t>
            </a:r>
          </a:p>
        </p:txBody>
      </p:sp>
      <p:sp>
        <p:nvSpPr>
          <p:cNvPr id="10"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5"/>
          <p:cNvSpPr>
            <a:spLocks noChangeArrowheads="1"/>
          </p:cNvSpPr>
          <p:nvPr/>
        </p:nvSpPr>
        <p:spPr bwMode="auto">
          <a:xfrm>
            <a:off x="1043608" y="407961"/>
            <a:ext cx="6984776" cy="487685"/>
          </a:xfrm>
          <a:prstGeom prst="rect">
            <a:avLst/>
          </a:prstGeom>
          <a:noFill/>
          <a:ln w="9525">
            <a:noFill/>
            <a:miter lim="800000"/>
            <a:headEnd/>
            <a:tailEnd/>
          </a:ln>
          <a:effectLst/>
        </p:spPr>
        <p:txBody>
          <a:bodyPr anchor="b"/>
          <a:lstStyle/>
          <a:p>
            <a:r>
              <a:rPr kumimoji="1" lang="zh-CN" altLang="en-US" sz="2800" b="1" dirty="0" smtClean="0">
                <a:solidFill>
                  <a:srgbClr val="FF0000"/>
                </a:solidFill>
                <a:latin typeface="微软雅黑" pitchFamily="34" charset="-122"/>
                <a:ea typeface="微软雅黑" pitchFamily="34" charset="-122"/>
              </a:rPr>
              <a:t>确立</a:t>
            </a:r>
            <a:r>
              <a:rPr kumimoji="1" lang="zh-CN" altLang="en-US" sz="2800" b="1" dirty="0">
                <a:solidFill>
                  <a:srgbClr val="FF0000"/>
                </a:solidFill>
                <a:latin typeface="微软雅黑" pitchFamily="34" charset="-122"/>
                <a:ea typeface="微软雅黑" pitchFamily="34" charset="-122"/>
              </a:rPr>
              <a:t>班组的共同愿景</a:t>
            </a:r>
          </a:p>
        </p:txBody>
      </p:sp>
    </p:spTree>
    <p:extLst>
      <p:ext uri="{BB962C8B-B14F-4D97-AF65-F5344CB8AC3E}">
        <p14:creationId xmlns:p14="http://schemas.microsoft.com/office/powerpoint/2010/main" val="636193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linds(horizontal)">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4"/>
                                        </p:tgtEl>
                                        <p:attrNameLst>
                                          <p:attrName>style.visibility</p:attrName>
                                        </p:attrNameLst>
                                      </p:cBhvr>
                                      <p:to>
                                        <p:strVal val="visible"/>
                                      </p:to>
                                    </p:set>
                                    <p:animEffect transition="in" filter="blinds(horizontal)">
                                      <p:cBhvr>
                                        <p:cTn id="12" dur="500"/>
                                        <p:tgtEl>
                                          <p:spTgt spid="10445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455"/>
                                        </p:tgtEl>
                                        <p:attrNameLst>
                                          <p:attrName>style.visibility</p:attrName>
                                        </p:attrNameLst>
                                      </p:cBhvr>
                                      <p:to>
                                        <p:strVal val="visible"/>
                                      </p:to>
                                    </p:set>
                                    <p:animEffect transition="in" filter="blinds(horizontal)">
                                      <p:cBhvr>
                                        <p:cTn id="15" dur="500"/>
                                        <p:tgtEl>
                                          <p:spTgt spid="10445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456"/>
                                        </p:tgtEl>
                                        <p:attrNameLst>
                                          <p:attrName>style.visibility</p:attrName>
                                        </p:attrNameLst>
                                      </p:cBhvr>
                                      <p:to>
                                        <p:strVal val="visible"/>
                                      </p:to>
                                    </p:set>
                                    <p:animEffect transition="in" filter="blinds(horizontal)">
                                      <p:cBhvr>
                                        <p:cTn id="18" dur="500"/>
                                        <p:tgtEl>
                                          <p:spTgt spid="10445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4457"/>
                                        </p:tgtEl>
                                        <p:attrNameLst>
                                          <p:attrName>style.visibility</p:attrName>
                                        </p:attrNameLst>
                                      </p:cBhvr>
                                      <p:to>
                                        <p:strVal val="visible"/>
                                      </p:to>
                                    </p:set>
                                    <p:animEffect transition="in" filter="blinds(horizontal)">
                                      <p:cBhvr>
                                        <p:cTn id="21" dur="5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4" grpId="0"/>
      <p:bldP spid="104455" grpId="0"/>
      <p:bldP spid="104456" grpId="0"/>
      <p:bldP spid="10445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275857" y="5517033"/>
            <a:ext cx="2880320" cy="504255"/>
          </a:xfrm>
          <a:prstGeom prst="rect">
            <a:avLst/>
          </a:prstGeom>
          <a:gradFill rotWithShape="1">
            <a:gsLst>
              <a:gs pos="0">
                <a:schemeClr val="accent1"/>
              </a:gs>
              <a:gs pos="100000">
                <a:schemeClr val="bg1"/>
              </a:gs>
            </a:gsLst>
            <a:lin ang="2700000" scaled="1"/>
          </a:gradFill>
          <a:ln w="9525">
            <a:solidFill>
              <a:schemeClr val="tx1"/>
            </a:solidFill>
            <a:miter lim="800000"/>
            <a:headEnd/>
            <a:tailEnd/>
          </a:ln>
        </p:spPr>
        <p:txBody>
          <a:bodyPr wrap="none" anchor="ctr"/>
          <a:lstStyle/>
          <a:p>
            <a:pPr algn="ctr"/>
            <a:r>
              <a:rPr lang="zh-CN" altLang="en-US" sz="2400" b="1" dirty="0">
                <a:latin typeface="微软雅黑" pitchFamily="34" charset="-122"/>
                <a:ea typeface="微软雅黑" pitchFamily="34" charset="-122"/>
              </a:rPr>
              <a:t>团队</a:t>
            </a:r>
            <a:r>
              <a:rPr lang="zh-CN" altLang="zh-CN" sz="2400" b="1" dirty="0" smtClean="0">
                <a:latin typeface="微软雅黑" pitchFamily="34" charset="-122"/>
                <a:ea typeface="微软雅黑" pitchFamily="34" charset="-122"/>
              </a:rPr>
              <a:t>愿景的实施</a:t>
            </a:r>
            <a:endParaRPr lang="zh-CN" altLang="zh-CN" sz="2400" b="1" dirty="0">
              <a:latin typeface="微软雅黑" pitchFamily="34" charset="-122"/>
              <a:ea typeface="微软雅黑" pitchFamily="34" charset="-122"/>
            </a:endParaRPr>
          </a:p>
        </p:txBody>
      </p:sp>
      <p:sp>
        <p:nvSpPr>
          <p:cNvPr id="105475" name="Rectangle 3"/>
          <p:cNvSpPr>
            <a:spLocks noChangeArrowheads="1"/>
          </p:cNvSpPr>
          <p:nvPr/>
        </p:nvSpPr>
        <p:spPr bwMode="auto">
          <a:xfrm>
            <a:off x="3275856" y="4580408"/>
            <a:ext cx="2808882" cy="504825"/>
          </a:xfrm>
          <a:prstGeom prst="rect">
            <a:avLst/>
          </a:prstGeom>
          <a:solidFill>
            <a:schemeClr val="accent1"/>
          </a:solidFill>
          <a:ln w="9525">
            <a:solidFill>
              <a:schemeClr val="tx1"/>
            </a:solidFill>
            <a:miter lim="800000"/>
            <a:headEnd/>
            <a:tailEnd/>
          </a:ln>
        </p:spPr>
        <p:txBody>
          <a:bodyPr wrap="none" anchor="ctr"/>
          <a:lstStyle/>
          <a:p>
            <a:pPr algn="ctr"/>
            <a:r>
              <a:rPr lang="zh-CN" altLang="zh-CN" sz="2400" b="1" dirty="0" smtClean="0">
                <a:latin typeface="微软雅黑" pitchFamily="34" charset="-122"/>
                <a:ea typeface="微软雅黑" pitchFamily="34" charset="-122"/>
              </a:rPr>
              <a:t>愿景的发布与承诺</a:t>
            </a:r>
            <a:endParaRPr lang="zh-CN" altLang="zh-CN" sz="2400" b="1" dirty="0">
              <a:latin typeface="微软雅黑" pitchFamily="34" charset="-122"/>
              <a:ea typeface="微软雅黑" pitchFamily="34" charset="-122"/>
            </a:endParaRPr>
          </a:p>
        </p:txBody>
      </p:sp>
      <p:sp>
        <p:nvSpPr>
          <p:cNvPr id="105476" name="Rectangle 4"/>
          <p:cNvSpPr>
            <a:spLocks noChangeArrowheads="1"/>
          </p:cNvSpPr>
          <p:nvPr/>
        </p:nvSpPr>
        <p:spPr bwMode="auto">
          <a:xfrm>
            <a:off x="3275857" y="3645371"/>
            <a:ext cx="2808312" cy="503237"/>
          </a:xfrm>
          <a:prstGeom prst="rect">
            <a:avLst/>
          </a:prstGeom>
          <a:solidFill>
            <a:schemeClr val="accent1"/>
          </a:solidFill>
          <a:ln w="9525">
            <a:solidFill>
              <a:schemeClr val="tx1"/>
            </a:solidFill>
            <a:miter lim="800000"/>
            <a:headEnd/>
            <a:tailEnd/>
          </a:ln>
        </p:spPr>
        <p:txBody>
          <a:bodyPr wrap="none" anchor="ctr"/>
          <a:lstStyle/>
          <a:p>
            <a:pPr algn="ctr"/>
            <a:r>
              <a:rPr lang="zh-CN" altLang="zh-CN" sz="2400" b="1" dirty="0" smtClean="0">
                <a:latin typeface="微软雅黑" pitchFamily="34" charset="-122"/>
                <a:ea typeface="微软雅黑" pitchFamily="34" charset="-122"/>
              </a:rPr>
              <a:t>提炼</a:t>
            </a:r>
            <a:r>
              <a:rPr lang="zh-CN" altLang="en-US" sz="2400" b="1" dirty="0">
                <a:latin typeface="微软雅黑" pitchFamily="34" charset="-122"/>
                <a:ea typeface="微软雅黑" pitchFamily="34" charset="-122"/>
              </a:rPr>
              <a:t>团队</a:t>
            </a:r>
            <a:r>
              <a:rPr lang="zh-CN" altLang="zh-CN" sz="2400" b="1" dirty="0" smtClean="0">
                <a:latin typeface="微软雅黑" pitchFamily="34" charset="-122"/>
                <a:ea typeface="微软雅黑" pitchFamily="34" charset="-122"/>
              </a:rPr>
              <a:t>愿景</a:t>
            </a:r>
            <a:endParaRPr lang="zh-CN" altLang="zh-CN" sz="2400" b="1" dirty="0">
              <a:latin typeface="微软雅黑" pitchFamily="34" charset="-122"/>
              <a:ea typeface="微软雅黑" pitchFamily="34" charset="-122"/>
            </a:endParaRPr>
          </a:p>
        </p:txBody>
      </p:sp>
      <p:sp>
        <p:nvSpPr>
          <p:cNvPr id="105477" name="Rectangle 5"/>
          <p:cNvSpPr>
            <a:spLocks noChangeArrowheads="1"/>
          </p:cNvSpPr>
          <p:nvPr/>
        </p:nvSpPr>
        <p:spPr bwMode="auto">
          <a:xfrm>
            <a:off x="3275856" y="2708746"/>
            <a:ext cx="2808312" cy="504825"/>
          </a:xfrm>
          <a:prstGeom prst="rect">
            <a:avLst/>
          </a:prstGeom>
          <a:solidFill>
            <a:schemeClr val="accent1"/>
          </a:solidFill>
          <a:ln w="9525">
            <a:solidFill>
              <a:schemeClr val="tx1"/>
            </a:solidFill>
            <a:miter lim="800000"/>
            <a:headEnd/>
            <a:tailEnd/>
          </a:ln>
        </p:spPr>
        <p:txBody>
          <a:bodyPr wrap="none" anchor="ctr"/>
          <a:lstStyle/>
          <a:p>
            <a:pPr algn="ctr"/>
            <a:r>
              <a:rPr lang="zh-CN" altLang="zh-CN" sz="2400" b="1" dirty="0" smtClean="0">
                <a:latin typeface="微软雅黑" pitchFamily="34" charset="-122"/>
                <a:ea typeface="微软雅黑" pitchFamily="34" charset="-122"/>
              </a:rPr>
              <a:t>建立个人愿景</a:t>
            </a:r>
            <a:endParaRPr lang="zh-CN" altLang="zh-CN" sz="2400" b="1" dirty="0">
              <a:latin typeface="微软雅黑" pitchFamily="34" charset="-122"/>
              <a:ea typeface="微软雅黑" pitchFamily="34" charset="-122"/>
            </a:endParaRPr>
          </a:p>
        </p:txBody>
      </p:sp>
      <p:sp>
        <p:nvSpPr>
          <p:cNvPr id="105478" name="Text Box 6"/>
          <p:cNvSpPr txBox="1">
            <a:spLocks noChangeArrowheads="1"/>
          </p:cNvSpPr>
          <p:nvPr/>
        </p:nvSpPr>
        <p:spPr bwMode="auto">
          <a:xfrm>
            <a:off x="323528" y="1490153"/>
            <a:ext cx="5616575" cy="461665"/>
          </a:xfrm>
          <a:prstGeom prst="rect">
            <a:avLst/>
          </a:prstGeom>
          <a:noFill/>
          <a:ln w="9525">
            <a:noFill/>
            <a:miter lim="800000"/>
            <a:headEnd/>
            <a:tailEnd/>
          </a:ln>
        </p:spPr>
        <p:txBody>
          <a:bodyPr>
            <a:spAutoFit/>
          </a:bodyPr>
          <a:lstStyle/>
          <a:p>
            <a:r>
              <a:rPr lang="zh-CN" sz="2400" b="1" dirty="0">
                <a:solidFill>
                  <a:srgbClr val="0000FF"/>
                </a:solidFill>
                <a:latin typeface="微软雅黑" pitchFamily="34" charset="-122"/>
                <a:ea typeface="微软雅黑" pitchFamily="34" charset="-122"/>
              </a:rPr>
              <a:t>如何</a:t>
            </a:r>
            <a:r>
              <a:rPr lang="zh-CN" sz="2400" b="1" dirty="0" smtClean="0">
                <a:solidFill>
                  <a:srgbClr val="0000FF"/>
                </a:solidFill>
                <a:latin typeface="微软雅黑" pitchFamily="34" charset="-122"/>
                <a:ea typeface="微软雅黑" pitchFamily="34" charset="-122"/>
              </a:rPr>
              <a:t>建立团队</a:t>
            </a:r>
            <a:r>
              <a:rPr lang="zh-CN" sz="2400" b="1" dirty="0">
                <a:solidFill>
                  <a:srgbClr val="0000FF"/>
                </a:solidFill>
                <a:latin typeface="微软雅黑" pitchFamily="34" charset="-122"/>
                <a:ea typeface="微软雅黑" pitchFamily="34" charset="-122"/>
              </a:rPr>
              <a:t>愿景？</a:t>
            </a:r>
          </a:p>
        </p:txBody>
      </p:sp>
      <p:sp>
        <p:nvSpPr>
          <p:cNvPr id="105479" name="Text Box 7"/>
          <p:cNvSpPr txBox="1">
            <a:spLocks noChangeArrowheads="1"/>
          </p:cNvSpPr>
          <p:nvPr/>
        </p:nvSpPr>
        <p:spPr bwMode="auto">
          <a:xfrm>
            <a:off x="2195736" y="2091854"/>
            <a:ext cx="5392737" cy="457200"/>
          </a:xfrm>
          <a:prstGeom prst="rect">
            <a:avLst/>
          </a:prstGeom>
          <a:noFill/>
          <a:ln w="9525">
            <a:noFill/>
            <a:miter lim="800000"/>
            <a:headEnd/>
            <a:tailEnd/>
          </a:ln>
        </p:spPr>
        <p:txBody>
          <a:bodyPr wrap="none">
            <a:spAutoFit/>
          </a:bodyPr>
          <a:lstStyle/>
          <a:p>
            <a:r>
              <a:rPr lang="zh-CN" sz="2400" b="1" dirty="0">
                <a:latin typeface="微软雅黑" pitchFamily="34" charset="-122"/>
                <a:ea typeface="微软雅黑" pitchFamily="34" charset="-122"/>
              </a:rPr>
              <a:t>从个人愿景中汇集、综合、提炼出来。</a:t>
            </a:r>
          </a:p>
        </p:txBody>
      </p:sp>
      <p:sp>
        <p:nvSpPr>
          <p:cNvPr id="105487" name="AutoShape 15"/>
          <p:cNvSpPr>
            <a:spLocks noChangeArrowheads="1"/>
          </p:cNvSpPr>
          <p:nvPr/>
        </p:nvSpPr>
        <p:spPr bwMode="auto">
          <a:xfrm>
            <a:off x="4428976" y="3285008"/>
            <a:ext cx="360362" cy="360363"/>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endParaRPr lang="zh-CN" altLang="en-US" sz="2400">
              <a:latin typeface="微软雅黑" pitchFamily="34" charset="-122"/>
              <a:ea typeface="微软雅黑" pitchFamily="34" charset="-122"/>
            </a:endParaRPr>
          </a:p>
        </p:txBody>
      </p:sp>
      <p:sp>
        <p:nvSpPr>
          <p:cNvPr id="105488" name="AutoShape 16"/>
          <p:cNvSpPr>
            <a:spLocks noChangeArrowheads="1"/>
          </p:cNvSpPr>
          <p:nvPr/>
        </p:nvSpPr>
        <p:spPr bwMode="auto">
          <a:xfrm>
            <a:off x="4428976" y="4221633"/>
            <a:ext cx="360362" cy="360363"/>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endParaRPr lang="zh-CN" altLang="en-US" sz="2400">
              <a:latin typeface="微软雅黑" pitchFamily="34" charset="-122"/>
              <a:ea typeface="微软雅黑" pitchFamily="34" charset="-122"/>
            </a:endParaRPr>
          </a:p>
        </p:txBody>
      </p:sp>
      <p:sp>
        <p:nvSpPr>
          <p:cNvPr id="105489" name="AutoShape 17"/>
          <p:cNvSpPr>
            <a:spLocks noChangeArrowheads="1"/>
          </p:cNvSpPr>
          <p:nvPr/>
        </p:nvSpPr>
        <p:spPr bwMode="auto">
          <a:xfrm>
            <a:off x="4428976" y="5156671"/>
            <a:ext cx="360362" cy="360362"/>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endParaRPr lang="zh-CN" altLang="en-US" sz="2400">
              <a:latin typeface="微软雅黑" pitchFamily="34" charset="-122"/>
              <a:ea typeface="微软雅黑" pitchFamily="34" charset="-122"/>
            </a:endParaRPr>
          </a:p>
        </p:txBody>
      </p:sp>
      <p:sp>
        <p:nvSpPr>
          <p:cNvPr id="12"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104</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5"/>
          <p:cNvSpPr>
            <a:spLocks noChangeArrowheads="1"/>
          </p:cNvSpPr>
          <p:nvPr/>
        </p:nvSpPr>
        <p:spPr bwMode="auto">
          <a:xfrm>
            <a:off x="1043608" y="407961"/>
            <a:ext cx="6984776" cy="487685"/>
          </a:xfrm>
          <a:prstGeom prst="rect">
            <a:avLst/>
          </a:prstGeom>
          <a:noFill/>
          <a:ln w="9525">
            <a:noFill/>
            <a:miter lim="800000"/>
            <a:headEnd/>
            <a:tailEnd/>
          </a:ln>
          <a:effectLst/>
        </p:spPr>
        <p:txBody>
          <a:bodyPr anchor="b"/>
          <a:lstStyle/>
          <a:p>
            <a:r>
              <a:rPr kumimoji="1" lang="zh-CN" altLang="en-US" sz="2800" b="1" dirty="0" smtClean="0">
                <a:solidFill>
                  <a:srgbClr val="FF0000"/>
                </a:solidFill>
                <a:latin typeface="微软雅黑" pitchFamily="34" charset="-122"/>
                <a:ea typeface="微软雅黑" pitchFamily="34" charset="-122"/>
              </a:rPr>
              <a:t>确立</a:t>
            </a:r>
            <a:r>
              <a:rPr kumimoji="1" lang="zh-CN" altLang="en-US" sz="2800" b="1" dirty="0">
                <a:solidFill>
                  <a:srgbClr val="FF0000"/>
                </a:solidFill>
                <a:latin typeface="微软雅黑" pitchFamily="34" charset="-122"/>
                <a:ea typeface="微软雅黑" pitchFamily="34" charset="-122"/>
              </a:rPr>
              <a:t>班组的共同愿景</a:t>
            </a:r>
          </a:p>
        </p:txBody>
      </p:sp>
    </p:spTree>
    <p:extLst>
      <p:ext uri="{BB962C8B-B14F-4D97-AF65-F5344CB8AC3E}">
        <p14:creationId xmlns:p14="http://schemas.microsoft.com/office/powerpoint/2010/main" val="2506354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blinds(horizontal)">
                                      <p:cBhvr>
                                        <p:cTn id="12" dur="500"/>
                                        <p:tgtEl>
                                          <p:spTgt spid="1054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5487"/>
                                        </p:tgtEl>
                                        <p:attrNameLst>
                                          <p:attrName>style.visibility</p:attrName>
                                        </p:attrNameLst>
                                      </p:cBhvr>
                                      <p:to>
                                        <p:strVal val="visible"/>
                                      </p:to>
                                    </p:set>
                                    <p:animEffect transition="in" filter="blinds(horizontal)">
                                      <p:cBhvr>
                                        <p:cTn id="17" dur="500"/>
                                        <p:tgtEl>
                                          <p:spTgt spid="10548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5476"/>
                                        </p:tgtEl>
                                        <p:attrNameLst>
                                          <p:attrName>style.visibility</p:attrName>
                                        </p:attrNameLst>
                                      </p:cBhvr>
                                      <p:to>
                                        <p:strVal val="visible"/>
                                      </p:to>
                                    </p:set>
                                    <p:animEffect transition="in" filter="blinds(horizontal)">
                                      <p:cBhvr>
                                        <p:cTn id="20" dur="500"/>
                                        <p:tgtEl>
                                          <p:spTgt spid="10547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5488"/>
                                        </p:tgtEl>
                                        <p:attrNameLst>
                                          <p:attrName>style.visibility</p:attrName>
                                        </p:attrNameLst>
                                      </p:cBhvr>
                                      <p:to>
                                        <p:strVal val="visible"/>
                                      </p:to>
                                    </p:set>
                                    <p:animEffect transition="in" filter="blinds(horizontal)">
                                      <p:cBhvr>
                                        <p:cTn id="25" dur="500"/>
                                        <p:tgtEl>
                                          <p:spTgt spid="1054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5475"/>
                                        </p:tgtEl>
                                        <p:attrNameLst>
                                          <p:attrName>style.visibility</p:attrName>
                                        </p:attrNameLst>
                                      </p:cBhvr>
                                      <p:to>
                                        <p:strVal val="visible"/>
                                      </p:to>
                                    </p:set>
                                    <p:animEffect transition="in" filter="blinds(horizontal)">
                                      <p:cBhvr>
                                        <p:cTn id="28" dur="500"/>
                                        <p:tgtEl>
                                          <p:spTgt spid="10547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5489"/>
                                        </p:tgtEl>
                                        <p:attrNameLst>
                                          <p:attrName>style.visibility</p:attrName>
                                        </p:attrNameLst>
                                      </p:cBhvr>
                                      <p:to>
                                        <p:strVal val="visible"/>
                                      </p:to>
                                    </p:set>
                                    <p:animEffect transition="in" filter="blinds(horizontal)">
                                      <p:cBhvr>
                                        <p:cTn id="33" dur="500"/>
                                        <p:tgtEl>
                                          <p:spTgt spid="10548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5474"/>
                                        </p:tgtEl>
                                        <p:attrNameLst>
                                          <p:attrName>style.visibility</p:attrName>
                                        </p:attrNameLst>
                                      </p:cBhvr>
                                      <p:to>
                                        <p:strVal val="visible"/>
                                      </p:to>
                                    </p:set>
                                    <p:animEffect transition="in" filter="blinds(horizontal)">
                                      <p:cBhvr>
                                        <p:cTn id="36"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6" grpId="0" animBg="1"/>
      <p:bldP spid="105477" grpId="0" animBg="1"/>
      <p:bldP spid="105479" grpId="0"/>
      <p:bldP spid="105487" grpId="0" animBg="1"/>
      <p:bldP spid="105488" grpId="0" animBg="1"/>
      <p:bldP spid="10548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Rectangle 3"/>
          <p:cNvSpPr>
            <a:spLocks noGrp="1" noChangeArrowheads="1"/>
          </p:cNvSpPr>
          <p:nvPr>
            <p:ph type="body" idx="1"/>
          </p:nvPr>
        </p:nvSpPr>
        <p:spPr>
          <a:xfrm>
            <a:off x="0" y="1402374"/>
            <a:ext cx="9144000" cy="4585188"/>
          </a:xfrm>
        </p:spPr>
        <p:txBody>
          <a:bodyPr/>
          <a:lstStyle/>
          <a:p>
            <a:pPr>
              <a:lnSpc>
                <a:spcPts val="3692"/>
              </a:lnSpc>
              <a:buNone/>
            </a:pPr>
            <a:r>
              <a:rPr lang="en-US" altLang="zh-CN" sz="2400" b="1" dirty="0">
                <a:latin typeface="微软雅黑" panose="020B0503020204020204" pitchFamily="34" charset="-122"/>
                <a:ea typeface="微软雅黑" panose="020B0503020204020204" pitchFamily="34" charset="-122"/>
              </a:rPr>
              <a:t>Smart</a:t>
            </a:r>
            <a:r>
              <a:rPr lang="zh-CN" altLang="en-US" sz="2400" b="1" dirty="0">
                <a:latin typeface="微软雅黑" panose="020B0503020204020204" pitchFamily="34" charset="-122"/>
                <a:ea typeface="微软雅黑" panose="020B0503020204020204" pitchFamily="34" charset="-122"/>
              </a:rPr>
              <a:t>法则是在制定目标的时候所应该遵循的五项原则：</a:t>
            </a:r>
            <a:r>
              <a:rPr lang="zh-CN" altLang="en-US" sz="2400" dirty="0">
                <a:latin typeface="微软雅黑" panose="020B0503020204020204" pitchFamily="34" charset="-122"/>
                <a:ea typeface="微软雅黑" panose="020B0503020204020204" pitchFamily="34" charset="-122"/>
              </a:rPr>
              <a:t> </a:t>
            </a:r>
          </a:p>
          <a:p>
            <a:pPr>
              <a:lnSpc>
                <a:spcPts val="3692"/>
              </a:lnSpc>
              <a:buFont typeface="Wingdings" panose="05000000000000000000" pitchFamily="2" charset="2"/>
              <a:buChar char="Ø"/>
            </a:pPr>
            <a:r>
              <a:rPr lang="en-US" altLang="zh-CN" sz="2000" b="1" dirty="0">
                <a:solidFill>
                  <a:srgbClr val="0000FF"/>
                </a:solidFill>
                <a:latin typeface="微软雅黑" panose="020B0503020204020204" pitchFamily="34" charset="-122"/>
                <a:ea typeface="微软雅黑" panose="020B0503020204020204" pitchFamily="34" charset="-122"/>
              </a:rPr>
              <a:t>S </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Specific </a:t>
            </a:r>
            <a:r>
              <a:rPr lang="zh-CN" altLang="en-US" sz="2000" b="1" dirty="0">
                <a:solidFill>
                  <a:srgbClr val="0000FF"/>
                </a:solidFill>
                <a:latin typeface="微软雅黑" panose="020B0503020204020204" pitchFamily="34" charset="-122"/>
                <a:ea typeface="微软雅黑" panose="020B0503020204020204" pitchFamily="34" charset="-122"/>
              </a:rPr>
              <a:t>：这里指的是目标一定要明确的，不能够模糊 ；</a:t>
            </a:r>
          </a:p>
          <a:p>
            <a:pPr>
              <a:lnSpc>
                <a:spcPts val="3692"/>
              </a:lnSpc>
              <a:buFont typeface="Wingdings" panose="05000000000000000000" pitchFamily="2" charset="2"/>
              <a:buChar char="Ø"/>
            </a:pPr>
            <a:r>
              <a:rPr lang="en-US" altLang="zh-CN" sz="2000" b="1" dirty="0">
                <a:solidFill>
                  <a:srgbClr val="0000FF"/>
                </a:solidFill>
                <a:latin typeface="微软雅黑" panose="020B0503020204020204" pitchFamily="34" charset="-122"/>
                <a:ea typeface="微软雅黑" panose="020B0503020204020204" pitchFamily="34" charset="-122"/>
              </a:rPr>
              <a:t>M </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Measurable </a:t>
            </a:r>
            <a:r>
              <a:rPr lang="zh-CN" altLang="en-US" sz="2000" b="1" dirty="0">
                <a:solidFill>
                  <a:srgbClr val="0000FF"/>
                </a:solidFill>
                <a:latin typeface="微软雅黑" panose="020B0503020204020204" pitchFamily="34" charset="-122"/>
                <a:ea typeface="微软雅黑" panose="020B0503020204020204" pitchFamily="34" charset="-122"/>
              </a:rPr>
              <a:t>：目标的可度量性。 制定的目标一定是可度量的；</a:t>
            </a:r>
          </a:p>
          <a:p>
            <a:pPr>
              <a:lnSpc>
                <a:spcPts val="3692"/>
              </a:lnSpc>
              <a:buFont typeface="Wingdings" panose="05000000000000000000" pitchFamily="2" charset="2"/>
              <a:buChar char="Ø"/>
            </a:pPr>
            <a:r>
              <a:rPr lang="en-US" altLang="zh-CN" sz="2000" b="1" dirty="0">
                <a:solidFill>
                  <a:srgbClr val="0000FF"/>
                </a:solidFill>
                <a:latin typeface="微软雅黑" panose="020B0503020204020204" pitchFamily="34" charset="-122"/>
                <a:ea typeface="微软雅黑" panose="020B0503020204020204" pitchFamily="34" charset="-122"/>
              </a:rPr>
              <a:t>A </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Attainable </a:t>
            </a:r>
            <a:r>
              <a:rPr lang="zh-CN" altLang="en-US" sz="2000" b="1" dirty="0">
                <a:solidFill>
                  <a:srgbClr val="0000FF"/>
                </a:solidFill>
                <a:latin typeface="微软雅黑" panose="020B0503020204020204" pitchFamily="34" charset="-122"/>
                <a:ea typeface="微软雅黑" panose="020B0503020204020204" pitchFamily="34" charset="-122"/>
              </a:rPr>
              <a:t>：目标的可实现性。一个目标必须是可以实现的，或者说经过努力是可以实现的；</a:t>
            </a:r>
          </a:p>
          <a:p>
            <a:pPr>
              <a:lnSpc>
                <a:spcPts val="3692"/>
              </a:lnSpc>
              <a:buFont typeface="Wingdings" panose="05000000000000000000" pitchFamily="2" charset="2"/>
              <a:buChar char="Ø"/>
            </a:pPr>
            <a:r>
              <a:rPr lang="en-US" altLang="zh-CN" sz="2000" b="1" dirty="0">
                <a:solidFill>
                  <a:srgbClr val="0000FF"/>
                </a:solidFill>
                <a:latin typeface="微软雅黑" panose="020B0503020204020204" pitchFamily="34" charset="-122"/>
                <a:ea typeface="微软雅黑" panose="020B0503020204020204" pitchFamily="34" charset="-122"/>
              </a:rPr>
              <a:t>R </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realistic </a:t>
            </a:r>
            <a:r>
              <a:rPr lang="zh-CN" altLang="en-US" sz="2000" b="1" dirty="0">
                <a:solidFill>
                  <a:srgbClr val="0000FF"/>
                </a:solidFill>
                <a:latin typeface="微软雅黑" panose="020B0503020204020204" pitchFamily="34" charset="-122"/>
                <a:ea typeface="微软雅黑" panose="020B0503020204020204" pitchFamily="34" charset="-122"/>
              </a:rPr>
              <a:t>：目标必须和其他目标具有相关性。 即一切努力为了一个结果，而不是为了行动；</a:t>
            </a:r>
          </a:p>
          <a:p>
            <a:pPr>
              <a:lnSpc>
                <a:spcPts val="3692"/>
              </a:lnSpc>
              <a:buFont typeface="Wingdings" panose="05000000000000000000" pitchFamily="2" charset="2"/>
              <a:buChar char="Ø"/>
            </a:pPr>
            <a:r>
              <a:rPr lang="en-US" altLang="zh-CN" sz="2000" b="1" dirty="0">
                <a:solidFill>
                  <a:srgbClr val="0000FF"/>
                </a:solidFill>
                <a:latin typeface="微软雅黑" panose="020B0503020204020204" pitchFamily="34" charset="-122"/>
                <a:ea typeface="微软雅黑" panose="020B0503020204020204" pitchFamily="34" charset="-122"/>
              </a:rPr>
              <a:t>T </a:t>
            </a:r>
            <a:r>
              <a:rPr lang="zh-CN" altLang="en-US" sz="2000" b="1" dirty="0">
                <a:solidFill>
                  <a:srgbClr val="0000FF"/>
                </a:solidFill>
                <a:latin typeface="微软雅黑" panose="020B0503020204020204" pitchFamily="34" charset="-122"/>
                <a:ea typeface="微软雅黑" panose="020B0503020204020204" pitchFamily="34" charset="-122"/>
              </a:rPr>
              <a:t>－ </a:t>
            </a:r>
            <a:r>
              <a:rPr lang="en-US" altLang="zh-CN" sz="2000" b="1" dirty="0">
                <a:solidFill>
                  <a:srgbClr val="0000FF"/>
                </a:solidFill>
                <a:latin typeface="微软雅黑" panose="020B0503020204020204" pitchFamily="34" charset="-122"/>
                <a:ea typeface="微软雅黑" panose="020B0503020204020204" pitchFamily="34" charset="-122"/>
              </a:rPr>
              <a:t>Time-based </a:t>
            </a:r>
            <a:r>
              <a:rPr lang="zh-CN" altLang="en-US" sz="2000" b="1" dirty="0">
                <a:solidFill>
                  <a:srgbClr val="0000FF"/>
                </a:solidFill>
                <a:latin typeface="微软雅黑" panose="020B0503020204020204" pitchFamily="34" charset="-122"/>
                <a:ea typeface="微软雅黑" panose="020B0503020204020204" pitchFamily="34" charset="-122"/>
              </a:rPr>
              <a:t>：目标必须具有明确的截止期限。 即一个目标只有在一定的时间内达成才有意义；</a:t>
            </a:r>
            <a:r>
              <a:rPr lang="zh-CN" altLang="en-US" sz="1800" dirty="0">
                <a:solidFill>
                  <a:srgbClr val="0000FF"/>
                </a:solidFill>
                <a:latin typeface="微软雅黑" panose="020B0503020204020204" pitchFamily="34" charset="-122"/>
                <a:ea typeface="微软雅黑" panose="020B0503020204020204" pitchFamily="34" charset="-122"/>
              </a:rPr>
              <a:t> </a:t>
            </a:r>
          </a:p>
        </p:txBody>
      </p:sp>
      <p:sp>
        <p:nvSpPr>
          <p:cNvPr id="302083" name="Text Box 2"/>
          <p:cNvSpPr txBox="1">
            <a:spLocks noChangeArrowheads="1"/>
          </p:cNvSpPr>
          <p:nvPr/>
        </p:nvSpPr>
        <p:spPr bwMode="auto">
          <a:xfrm>
            <a:off x="2133383" y="404664"/>
            <a:ext cx="4877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defPPr>
              <a:defRPr lang="zh-CN"/>
            </a:defPPr>
            <a:lvl1pPr algn="ctr" fontAlgn="base">
              <a:spcBef>
                <a:spcPct val="0"/>
              </a:spcBef>
              <a:spcAft>
                <a:spcPct val="0"/>
              </a:spcAft>
              <a:defRPr sz="3200" b="1">
                <a:solidFill>
                  <a:srgbClr val="FF0000"/>
                </a:solidFill>
                <a:latin typeface="微软雅黑" pitchFamily="34" charset="-122"/>
                <a:ea typeface="微软雅黑" pitchFamily="34" charset="-122"/>
              </a:defRPr>
            </a:lvl1pPr>
            <a:lvl2pPr fontAlgn="base">
              <a:spcBef>
                <a:spcPct val="0"/>
              </a:spcBef>
              <a:spcAft>
                <a:spcPct val="0"/>
              </a:spcAft>
              <a:defRPr sz="2400" b="1">
                <a:latin typeface="Arial" panose="020B0604020202020204" pitchFamily="34" charset="0"/>
                <a:ea typeface="微软雅黑" panose="020B0503020204020204" pitchFamily="34" charset="-122"/>
              </a:defRPr>
            </a:lvl2pPr>
            <a:lvl3pPr fontAlgn="base">
              <a:spcBef>
                <a:spcPct val="0"/>
              </a:spcBef>
              <a:spcAft>
                <a:spcPct val="0"/>
              </a:spcAft>
              <a:defRPr sz="2400" b="1">
                <a:latin typeface="Arial" panose="020B0604020202020204" pitchFamily="34" charset="0"/>
                <a:ea typeface="微软雅黑" panose="020B0503020204020204" pitchFamily="34" charset="-122"/>
              </a:defRPr>
            </a:lvl3pPr>
            <a:lvl4pPr fontAlgn="base">
              <a:spcBef>
                <a:spcPct val="0"/>
              </a:spcBef>
              <a:spcAft>
                <a:spcPct val="0"/>
              </a:spcAft>
              <a:defRPr sz="2400" b="1">
                <a:latin typeface="Arial" panose="020B0604020202020204" pitchFamily="34" charset="0"/>
                <a:ea typeface="微软雅黑" panose="020B0503020204020204" pitchFamily="34" charset="-122"/>
              </a:defRPr>
            </a:lvl4pPr>
            <a:lvl5pPr fontAlgn="base">
              <a:spcBef>
                <a:spcPct val="0"/>
              </a:spcBef>
              <a:spcAft>
                <a:spcPct val="0"/>
              </a:spcAft>
              <a:defRPr sz="2400" b="1">
                <a:latin typeface="Arial" panose="020B0604020202020204" pitchFamily="34" charset="0"/>
                <a:ea typeface="微软雅黑" panose="020B0503020204020204" pitchFamily="34" charset="-122"/>
              </a:defRPr>
            </a:lvl5pPr>
            <a:lvl6pPr marL="457178" fontAlgn="base">
              <a:spcBef>
                <a:spcPct val="0"/>
              </a:spcBef>
              <a:spcAft>
                <a:spcPct val="0"/>
              </a:spcAft>
              <a:defRPr sz="2400" b="1">
                <a:latin typeface="Arial" panose="020B0604020202020204" pitchFamily="34" charset="0"/>
                <a:ea typeface="微软雅黑" panose="020B0503020204020204" pitchFamily="34" charset="-122"/>
              </a:defRPr>
            </a:lvl6pPr>
            <a:lvl7pPr marL="914354" fontAlgn="base">
              <a:spcBef>
                <a:spcPct val="0"/>
              </a:spcBef>
              <a:spcAft>
                <a:spcPct val="0"/>
              </a:spcAft>
              <a:defRPr sz="2400" b="1">
                <a:latin typeface="Arial" panose="020B0604020202020204" pitchFamily="34" charset="0"/>
                <a:ea typeface="微软雅黑" panose="020B0503020204020204" pitchFamily="34" charset="-122"/>
              </a:defRPr>
            </a:lvl7pPr>
            <a:lvl8pPr marL="1371532" fontAlgn="base">
              <a:spcBef>
                <a:spcPct val="0"/>
              </a:spcBef>
              <a:spcAft>
                <a:spcPct val="0"/>
              </a:spcAft>
              <a:defRPr sz="2400" b="1">
                <a:latin typeface="Arial" panose="020B0604020202020204" pitchFamily="34" charset="0"/>
                <a:ea typeface="微软雅黑" panose="020B0503020204020204" pitchFamily="34" charset="-122"/>
              </a:defRPr>
            </a:lvl8pPr>
            <a:lvl9pPr marL="1828709" fontAlgn="base">
              <a:spcBef>
                <a:spcPct val="0"/>
              </a:spcBef>
              <a:spcAft>
                <a:spcPct val="0"/>
              </a:spcAft>
              <a:defRPr sz="2400" b="1">
                <a:latin typeface="Arial" panose="020B0604020202020204" pitchFamily="34" charset="0"/>
                <a:ea typeface="微软雅黑" panose="020B0503020204020204" pitchFamily="34" charset="-122"/>
              </a:defRPr>
            </a:lvl9pPr>
          </a:lstStyle>
          <a:p>
            <a:r>
              <a:rPr lang="zh-CN" altLang="en-US">
                <a:sym typeface="宋体" panose="02010600030101010101" pitchFamily="2" charset="-122"/>
              </a:rPr>
              <a:t>制定目标</a:t>
            </a:r>
            <a:r>
              <a:rPr lang="en-US" altLang="zh-CN">
                <a:sym typeface="宋体" panose="02010600030101010101" pitchFamily="2" charset="-122"/>
              </a:rPr>
              <a:t>----SMART</a:t>
            </a:r>
            <a:r>
              <a:rPr lang="zh-CN" altLang="en-US">
                <a:sym typeface="宋体" panose="02010600030101010101" pitchFamily="2" charset="-122"/>
              </a:rPr>
              <a:t>原则</a:t>
            </a:r>
            <a:endParaRPr lang="zh-CN" altLang="en-US"/>
          </a:p>
        </p:txBody>
      </p:sp>
    </p:spTree>
    <p:extLst>
      <p:ext uri="{BB962C8B-B14F-4D97-AF65-F5344CB8AC3E}">
        <p14:creationId xmlns:p14="http://schemas.microsoft.com/office/powerpoint/2010/main" val="24219234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4515">
                                            <p:txEl>
                                              <p:pRg st="1" end="1"/>
                                            </p:txEl>
                                          </p:spTgt>
                                        </p:tgtEl>
                                        <p:attrNameLst>
                                          <p:attrName>style.visibility</p:attrName>
                                        </p:attrNameLst>
                                      </p:cBhvr>
                                      <p:to>
                                        <p:strVal val="visible"/>
                                      </p:to>
                                    </p:set>
                                    <p:anim calcmode="lin" valueType="num">
                                      <p:cBhvr additive="base">
                                        <p:cTn id="7" dur="500" fill="hold"/>
                                        <p:tgtEl>
                                          <p:spTgt spid="7045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4515">
                                            <p:txEl>
                                              <p:pRg st="2" end="2"/>
                                            </p:txEl>
                                          </p:spTgt>
                                        </p:tgtEl>
                                        <p:attrNameLst>
                                          <p:attrName>style.visibility</p:attrName>
                                        </p:attrNameLst>
                                      </p:cBhvr>
                                      <p:to>
                                        <p:strVal val="visible"/>
                                      </p:to>
                                    </p:set>
                                    <p:anim calcmode="lin" valueType="num">
                                      <p:cBhvr additive="base">
                                        <p:cTn id="13" dur="500" fill="hold"/>
                                        <p:tgtEl>
                                          <p:spTgt spid="7045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4515">
                                            <p:txEl>
                                              <p:pRg st="3" end="3"/>
                                            </p:txEl>
                                          </p:spTgt>
                                        </p:tgtEl>
                                        <p:attrNameLst>
                                          <p:attrName>style.visibility</p:attrName>
                                        </p:attrNameLst>
                                      </p:cBhvr>
                                      <p:to>
                                        <p:strVal val="visible"/>
                                      </p:to>
                                    </p:set>
                                    <p:anim calcmode="lin" valueType="num">
                                      <p:cBhvr additive="base">
                                        <p:cTn id="19" dur="500" fill="hold"/>
                                        <p:tgtEl>
                                          <p:spTgt spid="7045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04515">
                                            <p:txEl>
                                              <p:pRg st="4" end="4"/>
                                            </p:txEl>
                                          </p:spTgt>
                                        </p:tgtEl>
                                        <p:attrNameLst>
                                          <p:attrName>style.visibility</p:attrName>
                                        </p:attrNameLst>
                                      </p:cBhvr>
                                      <p:to>
                                        <p:strVal val="visible"/>
                                      </p:to>
                                    </p:set>
                                    <p:anim calcmode="lin" valueType="num">
                                      <p:cBhvr additive="base">
                                        <p:cTn id="25" dur="500" fill="hold"/>
                                        <p:tgtEl>
                                          <p:spTgt spid="7045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45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04515">
                                            <p:txEl>
                                              <p:pRg st="5" end="5"/>
                                            </p:txEl>
                                          </p:spTgt>
                                        </p:tgtEl>
                                        <p:attrNameLst>
                                          <p:attrName>style.visibility</p:attrName>
                                        </p:attrNameLst>
                                      </p:cBhvr>
                                      <p:to>
                                        <p:strVal val="visible"/>
                                      </p:to>
                                    </p:set>
                                    <p:anim calcmode="lin" valueType="num">
                                      <p:cBhvr additive="base">
                                        <p:cTn id="29" dur="500" fill="hold"/>
                                        <p:tgtEl>
                                          <p:spTgt spid="7045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0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body" idx="1"/>
          </p:nvPr>
        </p:nvSpPr>
        <p:spPr>
          <a:xfrm>
            <a:off x="417634" y="1412776"/>
            <a:ext cx="8232531" cy="5095332"/>
          </a:xfrm>
        </p:spPr>
        <p:txBody>
          <a:bodyPr/>
          <a:lstStyle/>
          <a:p>
            <a:pPr>
              <a:lnSpc>
                <a:spcPct val="150000"/>
              </a:lnSpc>
              <a:buNone/>
            </a:pPr>
            <a:r>
              <a:rPr lang="en-US" altLang="zh-CN"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技能竞赛：</a:t>
            </a:r>
          </a:p>
          <a:p>
            <a:pPr>
              <a:lnSpc>
                <a:spcPct val="150000"/>
              </a:lnSpc>
              <a:buNone/>
            </a:pPr>
            <a:r>
              <a:rPr lang="zh-CN" altLang="en-US" sz="2400" b="1" dirty="0">
                <a:solidFill>
                  <a:srgbClr val="FF0000"/>
                </a:solidFill>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培养员工的竞争意识，形成“比学赶超”的竞争氛围。</a:t>
            </a:r>
          </a:p>
          <a:p>
            <a:pPr>
              <a:lnSpc>
                <a:spcPct val="150000"/>
              </a:lnSpc>
              <a:buNone/>
            </a:pPr>
            <a:r>
              <a:rPr lang="en-US" altLang="zh-CN" sz="2000" b="1" dirty="0">
                <a:latin typeface="微软雅黑" panose="020B0503020204020204" pitchFamily="34" charset="-122"/>
                <a:ea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rPr>
              <a:t>技能竞赛开展：</a:t>
            </a:r>
          </a:p>
          <a:p>
            <a:pPr>
              <a:lnSpc>
                <a:spcPct val="150000"/>
              </a:lnSpc>
              <a:buNone/>
            </a:pPr>
            <a:r>
              <a:rPr lang="zh-CN" altLang="en-US" sz="2000" b="1" dirty="0">
                <a:solidFill>
                  <a:srgbClr val="0000FF"/>
                </a:solidFill>
                <a:latin typeface="微软雅黑" panose="020B0503020204020204" pitchFamily="34" charset="-122"/>
                <a:ea typeface="微软雅黑" panose="020B0503020204020204" pitchFamily="34" charset="-122"/>
              </a:rPr>
              <a:t>      与生产任务结合，周期滚动开展；</a:t>
            </a:r>
          </a:p>
          <a:p>
            <a:pPr>
              <a:lnSpc>
                <a:spcPct val="150000"/>
              </a:lnSpc>
              <a:buNone/>
            </a:pPr>
            <a:r>
              <a:rPr lang="zh-CN" altLang="en-US" sz="2000" b="1" dirty="0">
                <a:solidFill>
                  <a:srgbClr val="0000FF"/>
                </a:solidFill>
                <a:latin typeface="微软雅黑" panose="020B0503020204020204" pitchFamily="34" charset="-122"/>
                <a:ea typeface="微软雅黑" panose="020B0503020204020204" pitchFamily="34" charset="-122"/>
              </a:rPr>
              <a:t>      按照创新点改善点的数量考核；</a:t>
            </a:r>
          </a:p>
          <a:p>
            <a:pPr>
              <a:lnSpc>
                <a:spcPct val="150000"/>
              </a:lnSpc>
              <a:buNone/>
            </a:pPr>
            <a:r>
              <a:rPr lang="zh-CN" altLang="en-US" sz="2000" b="1" dirty="0">
                <a:solidFill>
                  <a:srgbClr val="0000FF"/>
                </a:solidFill>
                <a:latin typeface="微软雅黑" panose="020B0503020204020204" pitchFamily="34" charset="-122"/>
                <a:ea typeface="微软雅黑" panose="020B0503020204020204" pitchFamily="34" charset="-122"/>
              </a:rPr>
              <a:t>      每天公示劳动竞赛进展；</a:t>
            </a:r>
          </a:p>
          <a:p>
            <a:pPr>
              <a:lnSpc>
                <a:spcPct val="150000"/>
              </a:lnSpc>
              <a:buNone/>
            </a:pP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技能竞赛的作用：</a:t>
            </a:r>
          </a:p>
          <a:p>
            <a:pPr>
              <a:lnSpc>
                <a:spcPct val="150000"/>
              </a:lnSpc>
              <a:buNone/>
            </a:pPr>
            <a:r>
              <a:rPr lang="zh-CN" altLang="en-US" sz="2000" b="1" dirty="0">
                <a:solidFill>
                  <a:srgbClr val="FF0000"/>
                </a:solidFill>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促进班组顺利完成生产任务；提高生产效率；</a:t>
            </a:r>
          </a:p>
          <a:p>
            <a:pPr>
              <a:lnSpc>
                <a:spcPct val="150000"/>
              </a:lnSpc>
              <a:buNone/>
            </a:pPr>
            <a:r>
              <a:rPr lang="zh-CN" altLang="en-US" sz="2000" b="1" dirty="0">
                <a:solidFill>
                  <a:srgbClr val="0000FF"/>
                </a:solidFill>
                <a:latin typeface="微软雅黑" panose="020B0503020204020204" pitchFamily="34" charset="-122"/>
                <a:ea typeface="微软雅黑" panose="020B0503020204020204" pitchFamily="34" charset="-122"/>
              </a:rPr>
              <a:t>      保质保量完成任务；形成良性的班组文化；</a:t>
            </a:r>
          </a:p>
        </p:txBody>
      </p:sp>
      <p:sp>
        <p:nvSpPr>
          <p:cNvPr id="326659" name="Text Box 2"/>
          <p:cNvSpPr txBox="1">
            <a:spLocks noChangeArrowheads="1"/>
          </p:cNvSpPr>
          <p:nvPr/>
        </p:nvSpPr>
        <p:spPr bwMode="auto">
          <a:xfrm>
            <a:off x="2184539" y="404664"/>
            <a:ext cx="469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defPPr>
              <a:defRPr lang="zh-CN"/>
            </a:defPPr>
            <a:lvl1pPr algn="ctr" fontAlgn="base">
              <a:spcBef>
                <a:spcPct val="0"/>
              </a:spcBef>
              <a:spcAft>
                <a:spcPct val="0"/>
              </a:spcAft>
              <a:defRPr sz="3200" b="1">
                <a:solidFill>
                  <a:srgbClr val="FF0000"/>
                </a:solidFill>
                <a:latin typeface="微软雅黑" pitchFamily="34" charset="-122"/>
                <a:ea typeface="微软雅黑" pitchFamily="34" charset="-122"/>
              </a:defRPr>
            </a:lvl1pPr>
            <a:lvl2pPr fontAlgn="base">
              <a:spcBef>
                <a:spcPct val="0"/>
              </a:spcBef>
              <a:spcAft>
                <a:spcPct val="0"/>
              </a:spcAft>
              <a:defRPr sz="2400" b="1">
                <a:latin typeface="Arial" panose="020B0604020202020204" pitchFamily="34" charset="0"/>
                <a:ea typeface="微软雅黑" panose="020B0503020204020204" pitchFamily="34" charset="-122"/>
              </a:defRPr>
            </a:lvl2pPr>
            <a:lvl3pPr fontAlgn="base">
              <a:spcBef>
                <a:spcPct val="0"/>
              </a:spcBef>
              <a:spcAft>
                <a:spcPct val="0"/>
              </a:spcAft>
              <a:defRPr sz="2400" b="1">
                <a:latin typeface="Arial" panose="020B0604020202020204" pitchFamily="34" charset="0"/>
                <a:ea typeface="微软雅黑" panose="020B0503020204020204" pitchFamily="34" charset="-122"/>
              </a:defRPr>
            </a:lvl3pPr>
            <a:lvl4pPr fontAlgn="base">
              <a:spcBef>
                <a:spcPct val="0"/>
              </a:spcBef>
              <a:spcAft>
                <a:spcPct val="0"/>
              </a:spcAft>
              <a:defRPr sz="2400" b="1">
                <a:latin typeface="Arial" panose="020B0604020202020204" pitchFamily="34" charset="0"/>
                <a:ea typeface="微软雅黑" panose="020B0503020204020204" pitchFamily="34" charset="-122"/>
              </a:defRPr>
            </a:lvl4pPr>
            <a:lvl5pPr fontAlgn="base">
              <a:spcBef>
                <a:spcPct val="0"/>
              </a:spcBef>
              <a:spcAft>
                <a:spcPct val="0"/>
              </a:spcAft>
              <a:defRPr sz="2400" b="1">
                <a:latin typeface="Arial" panose="020B0604020202020204" pitchFamily="34" charset="0"/>
                <a:ea typeface="微软雅黑" panose="020B0503020204020204" pitchFamily="34" charset="-122"/>
              </a:defRPr>
            </a:lvl5pPr>
            <a:lvl6pPr marL="457178" fontAlgn="base">
              <a:spcBef>
                <a:spcPct val="0"/>
              </a:spcBef>
              <a:spcAft>
                <a:spcPct val="0"/>
              </a:spcAft>
              <a:defRPr sz="2400" b="1">
                <a:latin typeface="Arial" panose="020B0604020202020204" pitchFamily="34" charset="0"/>
                <a:ea typeface="微软雅黑" panose="020B0503020204020204" pitchFamily="34" charset="-122"/>
              </a:defRPr>
            </a:lvl6pPr>
            <a:lvl7pPr marL="914354" fontAlgn="base">
              <a:spcBef>
                <a:spcPct val="0"/>
              </a:spcBef>
              <a:spcAft>
                <a:spcPct val="0"/>
              </a:spcAft>
              <a:defRPr sz="2400" b="1">
                <a:latin typeface="Arial" panose="020B0604020202020204" pitchFamily="34" charset="0"/>
                <a:ea typeface="微软雅黑" panose="020B0503020204020204" pitchFamily="34" charset="-122"/>
              </a:defRPr>
            </a:lvl7pPr>
            <a:lvl8pPr marL="1371532" fontAlgn="base">
              <a:spcBef>
                <a:spcPct val="0"/>
              </a:spcBef>
              <a:spcAft>
                <a:spcPct val="0"/>
              </a:spcAft>
              <a:defRPr sz="2400" b="1">
                <a:latin typeface="Arial" panose="020B0604020202020204" pitchFamily="34" charset="0"/>
                <a:ea typeface="微软雅黑" panose="020B0503020204020204" pitchFamily="34" charset="-122"/>
              </a:defRPr>
            </a:lvl8pPr>
            <a:lvl9pPr marL="1828709" fontAlgn="base">
              <a:spcBef>
                <a:spcPct val="0"/>
              </a:spcBef>
              <a:spcAft>
                <a:spcPct val="0"/>
              </a:spcAft>
              <a:defRPr sz="2400" b="1">
                <a:latin typeface="Arial" panose="020B0604020202020204" pitchFamily="34" charset="0"/>
                <a:ea typeface="微软雅黑" panose="020B0503020204020204" pitchFamily="34" charset="-122"/>
              </a:defRPr>
            </a:lvl9pPr>
          </a:lstStyle>
          <a:p>
            <a:r>
              <a:rPr lang="zh-CN" altLang="en-US" dirty="0">
                <a:sym typeface="宋体" panose="02010600030101010101" pitchFamily="2" charset="-122"/>
              </a:rPr>
              <a:t>如何调动员工的竞争意识</a:t>
            </a:r>
            <a:endParaRPr lang="zh-CN" altLang="en-US" dirty="0"/>
          </a:p>
        </p:txBody>
      </p:sp>
    </p:spTree>
    <p:extLst>
      <p:ext uri="{BB962C8B-B14F-4D97-AF65-F5344CB8AC3E}">
        <p14:creationId xmlns:p14="http://schemas.microsoft.com/office/powerpoint/2010/main" val="41381798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8386">
                                            <p:txEl>
                                              <p:pRg st="1" end="1"/>
                                            </p:txEl>
                                          </p:spTgt>
                                        </p:tgtEl>
                                        <p:attrNameLst>
                                          <p:attrName>style.visibility</p:attrName>
                                        </p:attrNameLst>
                                      </p:cBhvr>
                                      <p:to>
                                        <p:strVal val="visible"/>
                                      </p:to>
                                    </p:set>
                                    <p:anim calcmode="lin" valueType="num">
                                      <p:cBhvr additive="base">
                                        <p:cTn id="7" dur="500" fill="hold"/>
                                        <p:tgtEl>
                                          <p:spTgt spid="528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8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8386">
                                            <p:txEl>
                                              <p:pRg st="3" end="3"/>
                                            </p:txEl>
                                          </p:spTgt>
                                        </p:tgtEl>
                                        <p:attrNameLst>
                                          <p:attrName>style.visibility</p:attrName>
                                        </p:attrNameLst>
                                      </p:cBhvr>
                                      <p:to>
                                        <p:strVal val="visible"/>
                                      </p:to>
                                    </p:set>
                                    <p:anim calcmode="lin" valueType="num">
                                      <p:cBhvr additive="base">
                                        <p:cTn id="13" dur="500" fill="hold"/>
                                        <p:tgtEl>
                                          <p:spTgt spid="52838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838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8386">
                                            <p:txEl>
                                              <p:pRg st="4" end="4"/>
                                            </p:txEl>
                                          </p:spTgt>
                                        </p:tgtEl>
                                        <p:attrNameLst>
                                          <p:attrName>style.visibility</p:attrName>
                                        </p:attrNameLst>
                                      </p:cBhvr>
                                      <p:to>
                                        <p:strVal val="visible"/>
                                      </p:to>
                                    </p:set>
                                    <p:anim calcmode="lin" valueType="num">
                                      <p:cBhvr additive="base">
                                        <p:cTn id="17" dur="500" fill="hold"/>
                                        <p:tgtEl>
                                          <p:spTgt spid="52838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838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8386">
                                            <p:txEl>
                                              <p:pRg st="5" end="5"/>
                                            </p:txEl>
                                          </p:spTgt>
                                        </p:tgtEl>
                                        <p:attrNameLst>
                                          <p:attrName>style.visibility</p:attrName>
                                        </p:attrNameLst>
                                      </p:cBhvr>
                                      <p:to>
                                        <p:strVal val="visible"/>
                                      </p:to>
                                    </p:set>
                                    <p:anim calcmode="lin" valueType="num">
                                      <p:cBhvr additive="base">
                                        <p:cTn id="21" dur="500" fill="hold"/>
                                        <p:tgtEl>
                                          <p:spTgt spid="52838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83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28386">
                                            <p:txEl>
                                              <p:pRg st="7" end="7"/>
                                            </p:txEl>
                                          </p:spTgt>
                                        </p:tgtEl>
                                        <p:attrNameLst>
                                          <p:attrName>style.visibility</p:attrName>
                                        </p:attrNameLst>
                                      </p:cBhvr>
                                      <p:to>
                                        <p:strVal val="visible"/>
                                      </p:to>
                                    </p:set>
                                    <p:anim calcmode="lin" valueType="num">
                                      <p:cBhvr additive="base">
                                        <p:cTn id="27" dur="500" fill="hold"/>
                                        <p:tgtEl>
                                          <p:spTgt spid="52838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838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28386">
                                            <p:txEl>
                                              <p:pRg st="8" end="8"/>
                                            </p:txEl>
                                          </p:spTgt>
                                        </p:tgtEl>
                                        <p:attrNameLst>
                                          <p:attrName>style.visibility</p:attrName>
                                        </p:attrNameLst>
                                      </p:cBhvr>
                                      <p:to>
                                        <p:strVal val="visible"/>
                                      </p:to>
                                    </p:set>
                                    <p:anim calcmode="lin" valueType="num">
                                      <p:cBhvr additive="base">
                                        <p:cTn id="31" dur="500" fill="hold"/>
                                        <p:tgtEl>
                                          <p:spTgt spid="52838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83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第十单元</a:t>
            </a:r>
            <a:endParaRPr lang="en-US" altLang="zh-CN" sz="2800" b="1" dirty="0">
              <a:latin typeface="+mj-ea"/>
              <a:ea typeface="+mj-ea"/>
            </a:endParaRPr>
          </a:p>
          <a:p>
            <a:pPr algn="ctr">
              <a:lnSpc>
                <a:spcPct val="250000"/>
              </a:lnSpc>
            </a:pPr>
            <a:r>
              <a:rPr lang="zh-CN" altLang="en-US" sz="2800" b="1" dirty="0" smtClean="0">
                <a:latin typeface="+mn-ea"/>
              </a:rPr>
              <a:t>班组长的创新管理</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107</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1429160108"/>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班组创新管理</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ct val="200000"/>
              </a:lnSpc>
              <a:buFont typeface="Wingdings" panose="05000000000000000000" pitchFamily="2" charset="2"/>
              <a:buChar char="Ø"/>
            </a:pPr>
            <a:r>
              <a:rPr lang="zh-CN" altLang="en-US" sz="2000" dirty="0"/>
              <a:t>班组长创新型理念建立</a:t>
            </a:r>
          </a:p>
          <a:p>
            <a:pPr>
              <a:lnSpc>
                <a:spcPct val="200000"/>
              </a:lnSpc>
              <a:buFont typeface="Wingdings" panose="05000000000000000000" pitchFamily="2" charset="2"/>
              <a:buChar char="Ø"/>
            </a:pPr>
            <a:r>
              <a:rPr lang="zh-CN" altLang="en-US" sz="2000" dirty="0" smtClean="0"/>
              <a:t>定期</a:t>
            </a:r>
            <a:r>
              <a:rPr lang="zh-CN" altLang="en-US" sz="2000" dirty="0"/>
              <a:t>进行成果展示</a:t>
            </a:r>
          </a:p>
          <a:p>
            <a:pPr>
              <a:lnSpc>
                <a:spcPct val="200000"/>
              </a:lnSpc>
              <a:buFont typeface="Wingdings" panose="05000000000000000000" pitchFamily="2" charset="2"/>
              <a:buChar char="Ø"/>
            </a:pPr>
            <a:r>
              <a:rPr lang="zh-CN" altLang="en-US" sz="2000" dirty="0" smtClean="0"/>
              <a:t>组织</a:t>
            </a:r>
            <a:r>
              <a:rPr lang="zh-CN" altLang="en-US" sz="2000" dirty="0"/>
              <a:t>专人进行辅导，指导</a:t>
            </a:r>
          </a:p>
          <a:p>
            <a:pPr>
              <a:lnSpc>
                <a:spcPct val="200000"/>
              </a:lnSpc>
              <a:buFont typeface="Wingdings" panose="05000000000000000000" pitchFamily="2" charset="2"/>
              <a:buChar char="Ø"/>
            </a:pPr>
            <a:r>
              <a:rPr lang="zh-CN" altLang="en-US" sz="2000" dirty="0" smtClean="0"/>
              <a:t>班组长</a:t>
            </a:r>
            <a:r>
              <a:rPr lang="zh-CN" altLang="en-US" sz="2000" dirty="0"/>
              <a:t>创新成果管理</a:t>
            </a:r>
          </a:p>
          <a:p>
            <a:pPr>
              <a:lnSpc>
                <a:spcPct val="200000"/>
              </a:lnSpc>
              <a:buFont typeface="Wingdings" panose="05000000000000000000" pitchFamily="2" charset="2"/>
              <a:buChar char="Ø"/>
            </a:pPr>
            <a:r>
              <a:rPr lang="zh-CN" altLang="en-US" sz="2000" dirty="0" smtClean="0"/>
              <a:t>班组长</a:t>
            </a:r>
            <a:r>
              <a:rPr lang="zh-CN" altLang="en-US" sz="2000" dirty="0"/>
              <a:t>创新价值肯定</a:t>
            </a:r>
          </a:p>
          <a:p>
            <a:pPr>
              <a:lnSpc>
                <a:spcPct val="200000"/>
              </a:lnSpc>
              <a:buFont typeface="Wingdings" panose="05000000000000000000" pitchFamily="2" charset="2"/>
              <a:buChar char="Ø"/>
            </a:pPr>
            <a:r>
              <a:rPr lang="zh-CN" altLang="en-US" sz="2000" dirty="0" smtClean="0"/>
              <a:t>班组长</a:t>
            </a:r>
            <a:r>
              <a:rPr lang="zh-CN" altLang="en-US" sz="2000" dirty="0"/>
              <a:t>创新价值观</a:t>
            </a:r>
            <a:r>
              <a:rPr lang="zh-CN" altLang="en-US" sz="2000" dirty="0" smtClean="0"/>
              <a:t>根植企业</a:t>
            </a:r>
            <a:r>
              <a:rPr lang="zh-CN" altLang="en-US" sz="2000" dirty="0"/>
              <a:t>文化</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108</a:t>
            </a:fld>
            <a:endParaRPr lang="zh-CN" altLang="en-US" dirty="0"/>
          </a:p>
        </p:txBody>
      </p:sp>
    </p:spTree>
    <p:extLst>
      <p:ext uri="{BB962C8B-B14F-4D97-AF65-F5344CB8AC3E}">
        <p14:creationId xmlns:p14="http://schemas.microsoft.com/office/powerpoint/2010/main" val="3266380817"/>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468923" y="1567962"/>
            <a:ext cx="8231066" cy="4419600"/>
          </a:xfrm>
        </p:spPr>
        <p:txBody>
          <a:bodyPr/>
          <a:lstStyle/>
          <a:p>
            <a:pPr eaLnBrk="1" hangingPunct="1">
              <a:lnSpc>
                <a:spcPct val="150000"/>
              </a:lnSpc>
              <a:buFontTx/>
              <a:buNone/>
            </a:pPr>
            <a:r>
              <a:rPr lang="en-US" altLang="zh-CN" sz="2400" b="1" dirty="0">
                <a:latin typeface="微软雅黑" panose="020B0503020204020204" pitchFamily="34" charset="-122"/>
                <a:ea typeface="微软雅黑" panose="020B0503020204020204" pitchFamily="34" charset="-122"/>
              </a:rPr>
              <a:t>1. </a:t>
            </a:r>
            <a:r>
              <a:rPr lang="zh-CN" altLang="en-US" sz="2400" b="1" dirty="0" smtClean="0">
                <a:latin typeface="微软雅黑" panose="020B0503020204020204" pitchFamily="34" charset="-122"/>
                <a:ea typeface="微软雅黑" panose="020B0503020204020204" pitchFamily="34" charset="-122"/>
              </a:rPr>
              <a:t>创新班组学习的</a:t>
            </a:r>
            <a:r>
              <a:rPr lang="zh-CN" altLang="en-US" sz="2400" b="1" dirty="0">
                <a:latin typeface="微软雅黑" panose="020B0503020204020204" pitchFamily="34" charset="-122"/>
                <a:ea typeface="微软雅黑" panose="020B0503020204020204" pitchFamily="34" charset="-122"/>
              </a:rPr>
              <a:t>三个要点：</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A. </a:t>
            </a:r>
            <a:r>
              <a:rPr lang="zh-CN" altLang="en-US" sz="2000" b="1" dirty="0">
                <a:solidFill>
                  <a:srgbClr val="0000FF"/>
                </a:solidFill>
                <a:latin typeface="微软雅黑" panose="020B0503020204020204" pitchFamily="34" charset="-122"/>
                <a:ea typeface="微软雅黑" panose="020B0503020204020204" pitchFamily="34" charset="-122"/>
              </a:rPr>
              <a:t>鼓励团队学习：集体力量，找出个人短板；</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B. </a:t>
            </a:r>
            <a:r>
              <a:rPr lang="zh-CN" altLang="en-US" sz="2000" b="1" dirty="0">
                <a:solidFill>
                  <a:srgbClr val="0000FF"/>
                </a:solidFill>
                <a:latin typeface="微软雅黑" panose="020B0503020204020204" pitchFamily="34" charset="-122"/>
                <a:ea typeface="微软雅黑" panose="020B0503020204020204" pitchFamily="34" charset="-122"/>
              </a:rPr>
              <a:t>改变心智模式：空杯心态；</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C. </a:t>
            </a:r>
            <a:r>
              <a:rPr lang="zh-CN" altLang="en-US" sz="2000" b="1" dirty="0">
                <a:solidFill>
                  <a:srgbClr val="0000FF"/>
                </a:solidFill>
                <a:latin typeface="微软雅黑" panose="020B0503020204020204" pitchFamily="34" charset="-122"/>
                <a:ea typeface="微软雅黑" panose="020B0503020204020204" pitchFamily="34" charset="-122"/>
              </a:rPr>
              <a:t>不断自我超越：标杆管理</a:t>
            </a:r>
            <a:r>
              <a:rPr lang="zh-CN" altLang="en-US" sz="2000" b="1" dirty="0" smtClean="0">
                <a:solidFill>
                  <a:srgbClr val="0000FF"/>
                </a:solidFill>
                <a:latin typeface="微软雅黑" panose="020B0503020204020204" pitchFamily="34" charset="-122"/>
                <a:ea typeface="微软雅黑" panose="020B0503020204020204" pitchFamily="34"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FontTx/>
              <a:buNone/>
            </a:pPr>
            <a:r>
              <a:rPr lang="en-US" altLang="zh-CN" sz="2400" b="1" dirty="0">
                <a:latin typeface="微软雅黑" panose="020B0503020204020204" pitchFamily="34" charset="-122"/>
                <a:ea typeface="微软雅黑" panose="020B0503020204020204" pitchFamily="34" charset="-122"/>
              </a:rPr>
              <a:t>2. </a:t>
            </a:r>
            <a:r>
              <a:rPr lang="zh-CN" altLang="en-US" sz="2400" b="1" dirty="0" smtClean="0">
                <a:latin typeface="微软雅黑" panose="020B0503020204020204" pitchFamily="34" charset="-122"/>
                <a:ea typeface="微软雅黑" panose="020B0503020204020204" pitchFamily="34" charset="-122"/>
              </a:rPr>
              <a:t>创新班组学习的</a:t>
            </a:r>
            <a:r>
              <a:rPr lang="zh-CN" altLang="en-US" sz="2400" b="1" dirty="0">
                <a:latin typeface="微软雅黑" panose="020B0503020204020204" pitchFamily="34" charset="-122"/>
                <a:ea typeface="微软雅黑" panose="020B0503020204020204" pitchFamily="34" charset="-122"/>
              </a:rPr>
              <a:t>三个步骤：</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A. </a:t>
            </a:r>
            <a:r>
              <a:rPr lang="zh-CN" altLang="en-US" sz="2000" b="1" dirty="0">
                <a:solidFill>
                  <a:srgbClr val="0000FF"/>
                </a:solidFill>
                <a:latin typeface="微软雅黑" panose="020B0503020204020204" pitchFamily="34" charset="-122"/>
                <a:ea typeface="微软雅黑" panose="020B0503020204020204" pitchFamily="34" charset="-122"/>
              </a:rPr>
              <a:t>知识获取 ：</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B. </a:t>
            </a:r>
            <a:r>
              <a:rPr lang="zh-CN" altLang="en-US" sz="2000" b="1" dirty="0">
                <a:solidFill>
                  <a:srgbClr val="0000FF"/>
                </a:solidFill>
                <a:latin typeface="微软雅黑" panose="020B0503020204020204" pitchFamily="34" charset="-122"/>
                <a:ea typeface="微软雅黑" panose="020B0503020204020204" pitchFamily="34" charset="-122"/>
              </a:rPr>
              <a:t>知识共享：</a:t>
            </a:r>
          </a:p>
          <a:p>
            <a:pPr eaLnBrk="1" hangingPunct="1">
              <a:lnSpc>
                <a:spcPct val="150000"/>
              </a:lnSpc>
              <a:buFontTx/>
              <a:buNone/>
            </a:pPr>
            <a:r>
              <a:rPr lang="en-US" altLang="zh-CN" sz="2000" b="1" dirty="0">
                <a:solidFill>
                  <a:srgbClr val="0000FF"/>
                </a:solidFill>
                <a:latin typeface="微软雅黑" panose="020B0503020204020204" pitchFamily="34" charset="-122"/>
                <a:ea typeface="微软雅黑" panose="020B0503020204020204" pitchFamily="34" charset="-122"/>
              </a:rPr>
              <a:t>    C. </a:t>
            </a:r>
            <a:r>
              <a:rPr lang="zh-CN" altLang="en-US" sz="2000" b="1" dirty="0">
                <a:solidFill>
                  <a:srgbClr val="0000FF"/>
                </a:solidFill>
                <a:latin typeface="微软雅黑" panose="020B0503020204020204" pitchFamily="34" charset="-122"/>
                <a:ea typeface="微软雅黑" panose="020B0503020204020204" pitchFamily="34" charset="-122"/>
              </a:rPr>
              <a:t>知识运用：</a:t>
            </a:r>
            <a:endParaRPr lang="en-US" altLang="zh-CN" sz="2000" b="1" dirty="0">
              <a:solidFill>
                <a:srgbClr val="0000FF"/>
              </a:solidFill>
              <a:latin typeface="微软雅黑" panose="020B0503020204020204" pitchFamily="34" charset="-122"/>
              <a:ea typeface="微软雅黑" panose="020B0503020204020204" pitchFamily="34" charset="-122"/>
            </a:endParaRPr>
          </a:p>
        </p:txBody>
      </p:sp>
      <p:sp>
        <p:nvSpPr>
          <p:cNvPr id="346115" name="Text Box 2"/>
          <p:cNvSpPr txBox="1">
            <a:spLocks noChangeArrowheads="1"/>
          </p:cNvSpPr>
          <p:nvPr/>
        </p:nvSpPr>
        <p:spPr bwMode="auto">
          <a:xfrm>
            <a:off x="971600" y="404664"/>
            <a:ext cx="4288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defPPr>
              <a:defRPr lang="zh-CN"/>
            </a:defPPr>
            <a:lvl1pPr algn="ctr" fontAlgn="base">
              <a:spcBef>
                <a:spcPct val="0"/>
              </a:spcBef>
              <a:spcAft>
                <a:spcPct val="0"/>
              </a:spcAft>
              <a:defRPr sz="3200" b="1">
                <a:solidFill>
                  <a:srgbClr val="FF0000"/>
                </a:solidFill>
                <a:latin typeface="微软雅黑" pitchFamily="34" charset="-122"/>
                <a:ea typeface="微软雅黑" pitchFamily="34" charset="-122"/>
              </a:defRPr>
            </a:lvl1pPr>
            <a:lvl2pPr fontAlgn="base">
              <a:spcBef>
                <a:spcPct val="0"/>
              </a:spcBef>
              <a:spcAft>
                <a:spcPct val="0"/>
              </a:spcAft>
              <a:defRPr sz="2400" b="1">
                <a:latin typeface="Arial" panose="020B0604020202020204" pitchFamily="34" charset="0"/>
                <a:ea typeface="微软雅黑" panose="020B0503020204020204" pitchFamily="34" charset="-122"/>
              </a:defRPr>
            </a:lvl2pPr>
            <a:lvl3pPr fontAlgn="base">
              <a:spcBef>
                <a:spcPct val="0"/>
              </a:spcBef>
              <a:spcAft>
                <a:spcPct val="0"/>
              </a:spcAft>
              <a:defRPr sz="2400" b="1">
                <a:latin typeface="Arial" panose="020B0604020202020204" pitchFamily="34" charset="0"/>
                <a:ea typeface="微软雅黑" panose="020B0503020204020204" pitchFamily="34" charset="-122"/>
              </a:defRPr>
            </a:lvl3pPr>
            <a:lvl4pPr fontAlgn="base">
              <a:spcBef>
                <a:spcPct val="0"/>
              </a:spcBef>
              <a:spcAft>
                <a:spcPct val="0"/>
              </a:spcAft>
              <a:defRPr sz="2400" b="1">
                <a:latin typeface="Arial" panose="020B0604020202020204" pitchFamily="34" charset="0"/>
                <a:ea typeface="微软雅黑" panose="020B0503020204020204" pitchFamily="34" charset="-122"/>
              </a:defRPr>
            </a:lvl4pPr>
            <a:lvl5pPr fontAlgn="base">
              <a:spcBef>
                <a:spcPct val="0"/>
              </a:spcBef>
              <a:spcAft>
                <a:spcPct val="0"/>
              </a:spcAft>
              <a:defRPr sz="2400" b="1">
                <a:latin typeface="Arial" panose="020B0604020202020204" pitchFamily="34" charset="0"/>
                <a:ea typeface="微软雅黑" panose="020B0503020204020204" pitchFamily="34" charset="-122"/>
              </a:defRPr>
            </a:lvl5pPr>
            <a:lvl6pPr marL="457178" fontAlgn="base">
              <a:spcBef>
                <a:spcPct val="0"/>
              </a:spcBef>
              <a:spcAft>
                <a:spcPct val="0"/>
              </a:spcAft>
              <a:defRPr sz="2400" b="1">
                <a:latin typeface="Arial" panose="020B0604020202020204" pitchFamily="34" charset="0"/>
                <a:ea typeface="微软雅黑" panose="020B0503020204020204" pitchFamily="34" charset="-122"/>
              </a:defRPr>
            </a:lvl6pPr>
            <a:lvl7pPr marL="914354" fontAlgn="base">
              <a:spcBef>
                <a:spcPct val="0"/>
              </a:spcBef>
              <a:spcAft>
                <a:spcPct val="0"/>
              </a:spcAft>
              <a:defRPr sz="2400" b="1">
                <a:latin typeface="Arial" panose="020B0604020202020204" pitchFamily="34" charset="0"/>
                <a:ea typeface="微软雅黑" panose="020B0503020204020204" pitchFamily="34" charset="-122"/>
              </a:defRPr>
            </a:lvl7pPr>
            <a:lvl8pPr marL="1371532" fontAlgn="base">
              <a:spcBef>
                <a:spcPct val="0"/>
              </a:spcBef>
              <a:spcAft>
                <a:spcPct val="0"/>
              </a:spcAft>
              <a:defRPr sz="2400" b="1">
                <a:latin typeface="Arial" panose="020B0604020202020204" pitchFamily="34" charset="0"/>
                <a:ea typeface="微软雅黑" panose="020B0503020204020204" pitchFamily="34" charset="-122"/>
              </a:defRPr>
            </a:lvl8pPr>
            <a:lvl9pPr marL="1828709" fontAlgn="base">
              <a:spcBef>
                <a:spcPct val="0"/>
              </a:spcBef>
              <a:spcAft>
                <a:spcPct val="0"/>
              </a:spcAft>
              <a:defRPr sz="2400" b="1">
                <a:latin typeface="Arial" panose="020B0604020202020204" pitchFamily="34" charset="0"/>
                <a:ea typeface="微软雅黑" panose="020B0503020204020204" pitchFamily="34" charset="-122"/>
              </a:defRPr>
            </a:lvl9pPr>
          </a:lstStyle>
          <a:p>
            <a:r>
              <a:rPr lang="zh-CN" altLang="en-US" dirty="0" smtClean="0">
                <a:sym typeface="宋体" panose="02010600030101010101" pitchFamily="2" charset="-122"/>
              </a:rPr>
              <a:t>创新班组的学习与指导</a:t>
            </a:r>
            <a:endParaRPr lang="en-US" altLang="zh-CN" dirty="0"/>
          </a:p>
        </p:txBody>
      </p:sp>
    </p:spTree>
    <p:extLst>
      <p:ext uri="{BB962C8B-B14F-4D97-AF65-F5344CB8AC3E}">
        <p14:creationId xmlns:p14="http://schemas.microsoft.com/office/powerpoint/2010/main" val="740885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0386">
                                            <p:txEl>
                                              <p:pRg st="1" end="1"/>
                                            </p:txEl>
                                          </p:spTgt>
                                        </p:tgtEl>
                                        <p:attrNameLst>
                                          <p:attrName>style.visibility</p:attrName>
                                        </p:attrNameLst>
                                      </p:cBhvr>
                                      <p:to>
                                        <p:strVal val="visible"/>
                                      </p:to>
                                    </p:set>
                                    <p:anim calcmode="lin" valueType="num">
                                      <p:cBhvr additive="base">
                                        <p:cTn id="7" dur="500" fill="hold"/>
                                        <p:tgtEl>
                                          <p:spTgt spid="400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038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0386">
                                            <p:txEl>
                                              <p:pRg st="2" end="2"/>
                                            </p:txEl>
                                          </p:spTgt>
                                        </p:tgtEl>
                                        <p:attrNameLst>
                                          <p:attrName>style.visibility</p:attrName>
                                        </p:attrNameLst>
                                      </p:cBhvr>
                                      <p:to>
                                        <p:strVal val="visible"/>
                                      </p:to>
                                    </p:set>
                                    <p:anim calcmode="lin" valueType="num">
                                      <p:cBhvr additive="base">
                                        <p:cTn id="11" dur="500" fill="hold"/>
                                        <p:tgtEl>
                                          <p:spTgt spid="40038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038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0386">
                                            <p:txEl>
                                              <p:pRg st="3" end="3"/>
                                            </p:txEl>
                                          </p:spTgt>
                                        </p:tgtEl>
                                        <p:attrNameLst>
                                          <p:attrName>style.visibility</p:attrName>
                                        </p:attrNameLst>
                                      </p:cBhvr>
                                      <p:to>
                                        <p:strVal val="visible"/>
                                      </p:to>
                                    </p:set>
                                    <p:anim calcmode="lin" valueType="num">
                                      <p:cBhvr additive="base">
                                        <p:cTn id="15" dur="500" fill="hold"/>
                                        <p:tgtEl>
                                          <p:spTgt spid="40038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0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00386">
                                            <p:txEl>
                                              <p:pRg st="5" end="5"/>
                                            </p:txEl>
                                          </p:spTgt>
                                        </p:tgtEl>
                                        <p:attrNameLst>
                                          <p:attrName>style.visibility</p:attrName>
                                        </p:attrNameLst>
                                      </p:cBhvr>
                                      <p:to>
                                        <p:strVal val="visible"/>
                                      </p:to>
                                    </p:set>
                                    <p:anim calcmode="lin" valueType="num">
                                      <p:cBhvr additive="base">
                                        <p:cTn id="21" dur="500" fill="hold"/>
                                        <p:tgtEl>
                                          <p:spTgt spid="40038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038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00386">
                                            <p:txEl>
                                              <p:pRg st="6" end="6"/>
                                            </p:txEl>
                                          </p:spTgt>
                                        </p:tgtEl>
                                        <p:attrNameLst>
                                          <p:attrName>style.visibility</p:attrName>
                                        </p:attrNameLst>
                                      </p:cBhvr>
                                      <p:to>
                                        <p:strVal val="visible"/>
                                      </p:to>
                                    </p:set>
                                    <p:anim calcmode="lin" valueType="num">
                                      <p:cBhvr additive="base">
                                        <p:cTn id="25" dur="500" fill="hold"/>
                                        <p:tgtEl>
                                          <p:spTgt spid="40038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038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0386">
                                            <p:txEl>
                                              <p:pRg st="7" end="7"/>
                                            </p:txEl>
                                          </p:spTgt>
                                        </p:tgtEl>
                                        <p:attrNameLst>
                                          <p:attrName>style.visibility</p:attrName>
                                        </p:attrNameLst>
                                      </p:cBhvr>
                                      <p:to>
                                        <p:strVal val="visible"/>
                                      </p:to>
                                    </p:set>
                                    <p:anim calcmode="lin" valueType="num">
                                      <p:cBhvr additive="base">
                                        <p:cTn id="29" dur="500" fill="hold"/>
                                        <p:tgtEl>
                                          <p:spTgt spid="40038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038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gn="ctr">
              <a:lnSpc>
                <a:spcPct val="250000"/>
              </a:lnSpc>
            </a:pPr>
            <a:r>
              <a:rPr lang="zh-CN" altLang="en-US" sz="2800" b="1" dirty="0" smtClean="0">
                <a:latin typeface="+mn-ea"/>
              </a:rPr>
              <a:t>下属辅导</a:t>
            </a:r>
            <a:r>
              <a:rPr lang="en-US" altLang="zh-CN" sz="2800" b="1" dirty="0" smtClean="0">
                <a:latin typeface="+mn-ea"/>
              </a:rPr>
              <a:t>---</a:t>
            </a:r>
            <a:r>
              <a:rPr lang="zh-CN" altLang="en-US" sz="2800" b="1" dirty="0" smtClean="0">
                <a:latin typeface="+mn-ea"/>
              </a:rPr>
              <a:t>员工培训管理</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11</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2940999287"/>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1" name="Rectangle 21"/>
          <p:cNvSpPr>
            <a:spLocks noGrp="1" noChangeArrowheads="1"/>
          </p:cNvSpPr>
          <p:nvPr>
            <p:ph type="title"/>
          </p:nvPr>
        </p:nvSpPr>
        <p:spPr>
          <a:xfrm>
            <a:off x="2152011" y="330078"/>
            <a:ext cx="4619155" cy="575718"/>
          </a:xfrm>
          <a:noFill/>
          <a:ln/>
          <a:effectLst/>
        </p:spPr>
        <p:txBody>
          <a:bodyPr lIns="90488" tIns="44450" rIns="90488" bIns="44450"/>
          <a:lstStyle/>
          <a:p>
            <a:pPr algn="ctr" defTabSz="895350"/>
            <a:r>
              <a:rPr lang="zh-CN" altLang="en-US" sz="3200" dirty="0" smtClean="0">
                <a:solidFill>
                  <a:srgbClr val="FF0000"/>
                </a:solidFill>
              </a:rPr>
              <a:t>创新文化的建立</a:t>
            </a:r>
            <a:endParaRPr lang="zh-CN" altLang="en-US" sz="3200" dirty="0">
              <a:solidFill>
                <a:srgbClr val="FF0000"/>
              </a:solidFill>
            </a:endParaRPr>
          </a:p>
        </p:txBody>
      </p:sp>
      <p:sp>
        <p:nvSpPr>
          <p:cNvPr id="1710082" name="Rectangle 2"/>
          <p:cNvSpPr>
            <a:spLocks noGrp="1" noChangeArrowheads="1"/>
          </p:cNvSpPr>
          <p:nvPr>
            <p:ph idx="1"/>
          </p:nvPr>
        </p:nvSpPr>
        <p:spPr>
          <a:xfrm>
            <a:off x="467544" y="1412776"/>
            <a:ext cx="5882317" cy="4464496"/>
          </a:xfrm>
          <a:solidFill>
            <a:srgbClr val="F6E7A8"/>
          </a:solidFill>
          <a:ln/>
          <a:effectLst>
            <a:outerShdw dist="107763" dir="2700000" algn="ctr" rotWithShape="0">
              <a:schemeClr val="bg2">
                <a:alpha val="50000"/>
              </a:schemeClr>
            </a:outerShdw>
          </a:effectLst>
        </p:spPr>
        <p:txBody>
          <a:bodyPr/>
          <a:lstStyle/>
          <a:p>
            <a:pPr>
              <a:lnSpc>
                <a:spcPct val="150000"/>
              </a:lnSpc>
              <a:buFont typeface="Wingdings" panose="05000000000000000000" pitchFamily="2" charset="2"/>
              <a:buChar char="Ø"/>
            </a:pPr>
            <a:r>
              <a:rPr lang="zh-CN" altLang="en-US" sz="2400" b="1" dirty="0"/>
              <a:t>　</a:t>
            </a:r>
            <a:r>
              <a:rPr lang="zh-CN" altLang="en-US" sz="2400" b="1" dirty="0" smtClean="0"/>
              <a:t>  </a:t>
            </a:r>
            <a:r>
              <a:rPr lang="zh-CN" altLang="en-US" sz="2400" b="1" dirty="0" smtClean="0">
                <a:solidFill>
                  <a:srgbClr val="FF0000"/>
                </a:solidFill>
              </a:rPr>
              <a:t>（</a:t>
            </a:r>
            <a:r>
              <a:rPr lang="zh-CN" altLang="en-US" sz="2400" b="1" dirty="0">
                <a:solidFill>
                  <a:srgbClr val="FF0000"/>
                </a:solidFill>
              </a:rPr>
              <a:t>前提）</a:t>
            </a:r>
            <a:r>
              <a:rPr lang="zh-CN" altLang="en-US" sz="2400" b="1" dirty="0">
                <a:solidFill>
                  <a:schemeClr val="tx1"/>
                </a:solidFill>
              </a:rPr>
              <a:t>认识高度、目标明确</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（基础）</a:t>
            </a:r>
            <a:r>
              <a:rPr lang="zh-CN" altLang="en-US" sz="2400" b="1" dirty="0">
                <a:solidFill>
                  <a:schemeClr val="tx1"/>
                </a:solidFill>
              </a:rPr>
              <a:t>自我改善</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（路径）</a:t>
            </a:r>
            <a:r>
              <a:rPr lang="zh-CN" altLang="en-US" sz="2400" b="1" dirty="0">
                <a:solidFill>
                  <a:schemeClr val="tx1"/>
                </a:solidFill>
              </a:rPr>
              <a:t>指导下属提升</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（关键）</a:t>
            </a:r>
            <a:r>
              <a:rPr lang="zh-CN" altLang="en-US" sz="2400" b="1" dirty="0">
                <a:solidFill>
                  <a:schemeClr val="tx1"/>
                </a:solidFill>
              </a:rPr>
              <a:t>过程控制</a:t>
            </a:r>
          </a:p>
          <a:p>
            <a:pPr>
              <a:lnSpc>
                <a:spcPct val="150000"/>
              </a:lnSpc>
              <a:buFont typeface="Wingdings" panose="05000000000000000000" pitchFamily="2" charset="2"/>
              <a:buChar char="Ø"/>
            </a:pPr>
            <a:r>
              <a:rPr lang="zh-CN" altLang="en-US" sz="2400" b="1" dirty="0"/>
              <a:t>     </a:t>
            </a:r>
            <a:r>
              <a:rPr lang="zh-CN" altLang="en-US" sz="2400" b="1" dirty="0">
                <a:solidFill>
                  <a:srgbClr val="FF0000"/>
                </a:solidFill>
              </a:rPr>
              <a:t>（动力）</a:t>
            </a:r>
            <a:r>
              <a:rPr lang="zh-CN" altLang="en-US" sz="2400" b="1" dirty="0">
                <a:solidFill>
                  <a:schemeClr val="tx1"/>
                </a:solidFill>
              </a:rPr>
              <a:t>员工在过程中受益</a:t>
            </a:r>
          </a:p>
          <a:p>
            <a:pPr>
              <a:lnSpc>
                <a:spcPct val="150000"/>
              </a:lnSpc>
              <a:buFont typeface="Wingdings" panose="05000000000000000000" pitchFamily="2" charset="2"/>
              <a:buChar char="Ø"/>
            </a:pPr>
            <a:r>
              <a:rPr lang="zh-CN" altLang="en-US" sz="2400" b="1" dirty="0">
                <a:solidFill>
                  <a:srgbClr val="FF0000"/>
                </a:solidFill>
              </a:rPr>
              <a:t>     （目的）</a:t>
            </a:r>
            <a:r>
              <a:rPr lang="zh-CN" altLang="en-US" sz="2400" b="1" dirty="0">
                <a:solidFill>
                  <a:schemeClr val="tx1"/>
                </a:solidFill>
              </a:rPr>
              <a:t>自主改善</a:t>
            </a:r>
          </a:p>
        </p:txBody>
      </p:sp>
      <p:sp>
        <p:nvSpPr>
          <p:cNvPr id="22" name="灯片编号占位符 3"/>
          <p:cNvSpPr>
            <a:spLocks noGrp="1"/>
          </p:cNvSpPr>
          <p:nvPr>
            <p:ph type="sldNum" sz="quarter" idx="4"/>
          </p:nvPr>
        </p:nvSpPr>
        <p:spPr/>
        <p:txBody>
          <a:bodyPr/>
          <a:lstStyle/>
          <a:p>
            <a:fld id="{8BA16DCC-C50E-4AD5-94C9-747C0058B3E1}" type="slidenum">
              <a:rPr lang="zh-CN" altLang="en-US" smtClean="0"/>
              <a:pPr/>
              <a:t>110</a:t>
            </a:fld>
            <a:endParaRPr lang="zh-CN" altLang="en-US" dirty="0"/>
          </a:p>
        </p:txBody>
      </p:sp>
      <p:grpSp>
        <p:nvGrpSpPr>
          <p:cNvPr id="2" name="Group 3"/>
          <p:cNvGrpSpPr>
            <a:grpSpLocks/>
          </p:cNvGrpSpPr>
          <p:nvPr/>
        </p:nvGrpSpPr>
        <p:grpSpPr bwMode="auto">
          <a:xfrm>
            <a:off x="5502520" y="3068639"/>
            <a:ext cx="3182815" cy="3627437"/>
            <a:chOff x="3550" y="2037"/>
            <a:chExt cx="2172" cy="2285"/>
          </a:xfrm>
        </p:grpSpPr>
        <p:sp>
          <p:nvSpPr>
            <p:cNvPr id="1710084" name="Freeform 4"/>
            <p:cNvSpPr>
              <a:spLocks/>
            </p:cNvSpPr>
            <p:nvPr/>
          </p:nvSpPr>
          <p:spPr bwMode="auto">
            <a:xfrm>
              <a:off x="3550" y="2037"/>
              <a:ext cx="2172" cy="2285"/>
            </a:xfrm>
            <a:custGeom>
              <a:avLst/>
              <a:gdLst/>
              <a:ahLst/>
              <a:cxnLst>
                <a:cxn ang="0">
                  <a:pos x="1232" y="208"/>
                </a:cxn>
                <a:cxn ang="0">
                  <a:pos x="1520" y="481"/>
                </a:cxn>
                <a:cxn ang="0">
                  <a:pos x="1623" y="570"/>
                </a:cxn>
                <a:cxn ang="0">
                  <a:pos x="1860" y="427"/>
                </a:cxn>
                <a:cxn ang="0">
                  <a:pos x="1988" y="450"/>
                </a:cxn>
                <a:cxn ang="0">
                  <a:pos x="2032" y="736"/>
                </a:cxn>
                <a:cxn ang="0">
                  <a:pos x="2037" y="1022"/>
                </a:cxn>
                <a:cxn ang="0">
                  <a:pos x="2041" y="1179"/>
                </a:cxn>
                <a:cxn ang="0">
                  <a:pos x="1950" y="1331"/>
                </a:cxn>
                <a:cxn ang="0">
                  <a:pos x="1836" y="1382"/>
                </a:cxn>
                <a:cxn ang="0">
                  <a:pos x="1672" y="1353"/>
                </a:cxn>
                <a:cxn ang="0">
                  <a:pos x="1652" y="1197"/>
                </a:cxn>
                <a:cxn ang="0">
                  <a:pos x="1731" y="1078"/>
                </a:cxn>
                <a:cxn ang="0">
                  <a:pos x="1784" y="980"/>
                </a:cxn>
                <a:cxn ang="0">
                  <a:pos x="1764" y="843"/>
                </a:cxn>
                <a:cxn ang="0">
                  <a:pos x="1652" y="1085"/>
                </a:cxn>
                <a:cxn ang="0">
                  <a:pos x="1576" y="1414"/>
                </a:cxn>
                <a:cxn ang="0">
                  <a:pos x="1529" y="1555"/>
                </a:cxn>
                <a:cxn ang="0">
                  <a:pos x="1681" y="1669"/>
                </a:cxn>
                <a:cxn ang="0">
                  <a:pos x="1753" y="1573"/>
                </a:cxn>
                <a:cxn ang="0">
                  <a:pos x="1921" y="1532"/>
                </a:cxn>
                <a:cxn ang="0">
                  <a:pos x="2066" y="1526"/>
                </a:cxn>
                <a:cxn ang="0">
                  <a:pos x="2137" y="1646"/>
                </a:cxn>
                <a:cxn ang="0">
                  <a:pos x="2160" y="1823"/>
                </a:cxn>
                <a:cxn ang="0">
                  <a:pos x="2124" y="2145"/>
                </a:cxn>
                <a:cxn ang="0">
                  <a:pos x="1988" y="2201"/>
                </a:cxn>
                <a:cxn ang="0">
                  <a:pos x="1860" y="2107"/>
                </a:cxn>
                <a:cxn ang="0">
                  <a:pos x="1836" y="1886"/>
                </a:cxn>
                <a:cxn ang="0">
                  <a:pos x="1565" y="1995"/>
                </a:cxn>
                <a:cxn ang="0">
                  <a:pos x="1409" y="2078"/>
                </a:cxn>
                <a:cxn ang="0">
                  <a:pos x="1207" y="1832"/>
                </a:cxn>
                <a:cxn ang="0">
                  <a:pos x="1113" y="1655"/>
                </a:cxn>
                <a:cxn ang="0">
                  <a:pos x="894" y="1626"/>
                </a:cxn>
                <a:cxn ang="0">
                  <a:pos x="702" y="1642"/>
                </a:cxn>
                <a:cxn ang="0">
                  <a:pos x="720" y="1803"/>
                </a:cxn>
                <a:cxn ang="0">
                  <a:pos x="762" y="1993"/>
                </a:cxn>
                <a:cxn ang="0">
                  <a:pos x="791" y="2165"/>
                </a:cxn>
                <a:cxn ang="0">
                  <a:pos x="648" y="2284"/>
                </a:cxn>
                <a:cxn ang="0">
                  <a:pos x="454" y="2255"/>
                </a:cxn>
                <a:cxn ang="0">
                  <a:pos x="98" y="2172"/>
                </a:cxn>
                <a:cxn ang="0">
                  <a:pos x="76" y="2056"/>
                </a:cxn>
                <a:cxn ang="0">
                  <a:pos x="195" y="1928"/>
                </a:cxn>
                <a:cxn ang="0">
                  <a:pos x="440" y="1910"/>
                </a:cxn>
                <a:cxn ang="0">
                  <a:pos x="467" y="1805"/>
                </a:cxn>
                <a:cxn ang="0">
                  <a:pos x="367" y="1591"/>
                </a:cxn>
                <a:cxn ang="0">
                  <a:pos x="335" y="1459"/>
                </a:cxn>
                <a:cxn ang="0">
                  <a:pos x="514" y="1340"/>
                </a:cxn>
                <a:cxn ang="0">
                  <a:pos x="584" y="1235"/>
                </a:cxn>
                <a:cxn ang="0">
                  <a:pos x="387" y="1264"/>
                </a:cxn>
                <a:cxn ang="0">
                  <a:pos x="195" y="1038"/>
                </a:cxn>
                <a:cxn ang="0">
                  <a:pos x="103" y="810"/>
                </a:cxn>
                <a:cxn ang="0">
                  <a:pos x="9" y="635"/>
                </a:cxn>
                <a:cxn ang="0">
                  <a:pos x="76" y="535"/>
                </a:cxn>
                <a:cxn ang="0">
                  <a:pos x="217" y="476"/>
                </a:cxn>
                <a:cxn ang="0">
                  <a:pos x="358" y="568"/>
                </a:cxn>
                <a:cxn ang="0">
                  <a:pos x="376" y="787"/>
                </a:cxn>
                <a:cxn ang="0">
                  <a:pos x="472" y="855"/>
                </a:cxn>
                <a:cxn ang="0">
                  <a:pos x="648" y="481"/>
                </a:cxn>
                <a:cxn ang="0">
                  <a:pos x="948" y="208"/>
                </a:cxn>
                <a:cxn ang="0">
                  <a:pos x="968" y="36"/>
                </a:cxn>
                <a:cxn ang="0">
                  <a:pos x="1169" y="18"/>
                </a:cxn>
              </a:cxnLst>
              <a:rect l="0" t="0" r="r" b="b"/>
              <a:pathLst>
                <a:path w="2172" h="2285">
                  <a:moveTo>
                    <a:pt x="1252" y="60"/>
                  </a:moveTo>
                  <a:lnTo>
                    <a:pt x="1261" y="69"/>
                  </a:lnTo>
                  <a:lnTo>
                    <a:pt x="1263" y="78"/>
                  </a:lnTo>
                  <a:lnTo>
                    <a:pt x="1263" y="103"/>
                  </a:lnTo>
                  <a:lnTo>
                    <a:pt x="1250" y="128"/>
                  </a:lnTo>
                  <a:lnTo>
                    <a:pt x="1241" y="154"/>
                  </a:lnTo>
                  <a:lnTo>
                    <a:pt x="1232" y="208"/>
                  </a:lnTo>
                  <a:lnTo>
                    <a:pt x="1265" y="230"/>
                  </a:lnTo>
                  <a:lnTo>
                    <a:pt x="1297" y="246"/>
                  </a:lnTo>
                  <a:lnTo>
                    <a:pt x="1357" y="286"/>
                  </a:lnTo>
                  <a:lnTo>
                    <a:pt x="1413" y="338"/>
                  </a:lnTo>
                  <a:lnTo>
                    <a:pt x="1460" y="391"/>
                  </a:lnTo>
                  <a:lnTo>
                    <a:pt x="1502" y="450"/>
                  </a:lnTo>
                  <a:lnTo>
                    <a:pt x="1520" y="481"/>
                  </a:lnTo>
                  <a:lnTo>
                    <a:pt x="1534" y="515"/>
                  </a:lnTo>
                  <a:lnTo>
                    <a:pt x="1547" y="548"/>
                  </a:lnTo>
                  <a:lnTo>
                    <a:pt x="1565" y="579"/>
                  </a:lnTo>
                  <a:lnTo>
                    <a:pt x="1581" y="584"/>
                  </a:lnTo>
                  <a:lnTo>
                    <a:pt x="1596" y="584"/>
                  </a:lnTo>
                  <a:lnTo>
                    <a:pt x="1610" y="579"/>
                  </a:lnTo>
                  <a:lnTo>
                    <a:pt x="1623" y="570"/>
                  </a:lnTo>
                  <a:lnTo>
                    <a:pt x="1650" y="548"/>
                  </a:lnTo>
                  <a:lnTo>
                    <a:pt x="1677" y="530"/>
                  </a:lnTo>
                  <a:lnTo>
                    <a:pt x="1701" y="512"/>
                  </a:lnTo>
                  <a:lnTo>
                    <a:pt x="1728" y="499"/>
                  </a:lnTo>
                  <a:lnTo>
                    <a:pt x="1784" y="476"/>
                  </a:lnTo>
                  <a:lnTo>
                    <a:pt x="1822" y="452"/>
                  </a:lnTo>
                  <a:lnTo>
                    <a:pt x="1860" y="427"/>
                  </a:lnTo>
                  <a:lnTo>
                    <a:pt x="1880" y="421"/>
                  </a:lnTo>
                  <a:lnTo>
                    <a:pt x="1900" y="414"/>
                  </a:lnTo>
                  <a:lnTo>
                    <a:pt x="1923" y="412"/>
                  </a:lnTo>
                  <a:lnTo>
                    <a:pt x="1947" y="414"/>
                  </a:lnTo>
                  <a:lnTo>
                    <a:pt x="1965" y="423"/>
                  </a:lnTo>
                  <a:lnTo>
                    <a:pt x="1976" y="434"/>
                  </a:lnTo>
                  <a:lnTo>
                    <a:pt x="1988" y="450"/>
                  </a:lnTo>
                  <a:lnTo>
                    <a:pt x="1994" y="465"/>
                  </a:lnTo>
                  <a:lnTo>
                    <a:pt x="2006" y="501"/>
                  </a:lnTo>
                  <a:lnTo>
                    <a:pt x="2014" y="535"/>
                  </a:lnTo>
                  <a:lnTo>
                    <a:pt x="2026" y="584"/>
                  </a:lnTo>
                  <a:lnTo>
                    <a:pt x="2032" y="633"/>
                  </a:lnTo>
                  <a:lnTo>
                    <a:pt x="2035" y="685"/>
                  </a:lnTo>
                  <a:lnTo>
                    <a:pt x="2032" y="736"/>
                  </a:lnTo>
                  <a:lnTo>
                    <a:pt x="2026" y="794"/>
                  </a:lnTo>
                  <a:lnTo>
                    <a:pt x="2012" y="850"/>
                  </a:lnTo>
                  <a:lnTo>
                    <a:pt x="1999" y="906"/>
                  </a:lnTo>
                  <a:lnTo>
                    <a:pt x="1994" y="962"/>
                  </a:lnTo>
                  <a:lnTo>
                    <a:pt x="2017" y="978"/>
                  </a:lnTo>
                  <a:lnTo>
                    <a:pt x="2030" y="1000"/>
                  </a:lnTo>
                  <a:lnTo>
                    <a:pt x="2037" y="1022"/>
                  </a:lnTo>
                  <a:lnTo>
                    <a:pt x="2041" y="1049"/>
                  </a:lnTo>
                  <a:lnTo>
                    <a:pt x="2037" y="1080"/>
                  </a:lnTo>
                  <a:lnTo>
                    <a:pt x="2032" y="1094"/>
                  </a:lnTo>
                  <a:lnTo>
                    <a:pt x="2023" y="1107"/>
                  </a:lnTo>
                  <a:lnTo>
                    <a:pt x="2028" y="1127"/>
                  </a:lnTo>
                  <a:lnTo>
                    <a:pt x="2035" y="1145"/>
                  </a:lnTo>
                  <a:lnTo>
                    <a:pt x="2041" y="1179"/>
                  </a:lnTo>
                  <a:lnTo>
                    <a:pt x="2041" y="1215"/>
                  </a:lnTo>
                  <a:lnTo>
                    <a:pt x="2035" y="1246"/>
                  </a:lnTo>
                  <a:lnTo>
                    <a:pt x="2021" y="1277"/>
                  </a:lnTo>
                  <a:lnTo>
                    <a:pt x="2010" y="1291"/>
                  </a:lnTo>
                  <a:lnTo>
                    <a:pt x="1999" y="1302"/>
                  </a:lnTo>
                  <a:lnTo>
                    <a:pt x="1974" y="1318"/>
                  </a:lnTo>
                  <a:lnTo>
                    <a:pt x="1950" y="1331"/>
                  </a:lnTo>
                  <a:lnTo>
                    <a:pt x="1938" y="1342"/>
                  </a:lnTo>
                  <a:lnTo>
                    <a:pt x="1927" y="1353"/>
                  </a:lnTo>
                  <a:lnTo>
                    <a:pt x="1907" y="1365"/>
                  </a:lnTo>
                  <a:lnTo>
                    <a:pt x="1883" y="1369"/>
                  </a:lnTo>
                  <a:lnTo>
                    <a:pt x="1858" y="1374"/>
                  </a:lnTo>
                  <a:lnTo>
                    <a:pt x="1847" y="1376"/>
                  </a:lnTo>
                  <a:lnTo>
                    <a:pt x="1836" y="1382"/>
                  </a:lnTo>
                  <a:lnTo>
                    <a:pt x="1811" y="1385"/>
                  </a:lnTo>
                  <a:lnTo>
                    <a:pt x="1786" y="1380"/>
                  </a:lnTo>
                  <a:lnTo>
                    <a:pt x="1762" y="1369"/>
                  </a:lnTo>
                  <a:lnTo>
                    <a:pt x="1742" y="1353"/>
                  </a:lnTo>
                  <a:lnTo>
                    <a:pt x="1708" y="1358"/>
                  </a:lnTo>
                  <a:lnTo>
                    <a:pt x="1690" y="1358"/>
                  </a:lnTo>
                  <a:lnTo>
                    <a:pt x="1672" y="1353"/>
                  </a:lnTo>
                  <a:lnTo>
                    <a:pt x="1659" y="1340"/>
                  </a:lnTo>
                  <a:lnTo>
                    <a:pt x="1650" y="1327"/>
                  </a:lnTo>
                  <a:lnTo>
                    <a:pt x="1648" y="1309"/>
                  </a:lnTo>
                  <a:lnTo>
                    <a:pt x="1646" y="1291"/>
                  </a:lnTo>
                  <a:lnTo>
                    <a:pt x="1650" y="1250"/>
                  </a:lnTo>
                  <a:lnTo>
                    <a:pt x="1650" y="1215"/>
                  </a:lnTo>
                  <a:lnTo>
                    <a:pt x="1652" y="1197"/>
                  </a:lnTo>
                  <a:lnTo>
                    <a:pt x="1659" y="1179"/>
                  </a:lnTo>
                  <a:lnTo>
                    <a:pt x="1681" y="1150"/>
                  </a:lnTo>
                  <a:lnTo>
                    <a:pt x="1708" y="1125"/>
                  </a:lnTo>
                  <a:lnTo>
                    <a:pt x="1739" y="1105"/>
                  </a:lnTo>
                  <a:lnTo>
                    <a:pt x="1739" y="1098"/>
                  </a:lnTo>
                  <a:lnTo>
                    <a:pt x="1737" y="1092"/>
                  </a:lnTo>
                  <a:lnTo>
                    <a:pt x="1731" y="1078"/>
                  </a:lnTo>
                  <a:lnTo>
                    <a:pt x="1731" y="1056"/>
                  </a:lnTo>
                  <a:lnTo>
                    <a:pt x="1733" y="1036"/>
                  </a:lnTo>
                  <a:lnTo>
                    <a:pt x="1742" y="1018"/>
                  </a:lnTo>
                  <a:lnTo>
                    <a:pt x="1753" y="1000"/>
                  </a:lnTo>
                  <a:lnTo>
                    <a:pt x="1757" y="993"/>
                  </a:lnTo>
                  <a:lnTo>
                    <a:pt x="1766" y="989"/>
                  </a:lnTo>
                  <a:lnTo>
                    <a:pt x="1784" y="980"/>
                  </a:lnTo>
                  <a:lnTo>
                    <a:pt x="1798" y="966"/>
                  </a:lnTo>
                  <a:lnTo>
                    <a:pt x="1800" y="960"/>
                  </a:lnTo>
                  <a:lnTo>
                    <a:pt x="1798" y="946"/>
                  </a:lnTo>
                  <a:lnTo>
                    <a:pt x="1782" y="897"/>
                  </a:lnTo>
                  <a:lnTo>
                    <a:pt x="1771" y="843"/>
                  </a:lnTo>
                  <a:lnTo>
                    <a:pt x="1769" y="843"/>
                  </a:lnTo>
                  <a:lnTo>
                    <a:pt x="1764" y="843"/>
                  </a:lnTo>
                  <a:lnTo>
                    <a:pt x="1726" y="870"/>
                  </a:lnTo>
                  <a:lnTo>
                    <a:pt x="1688" y="902"/>
                  </a:lnTo>
                  <a:lnTo>
                    <a:pt x="1672" y="917"/>
                  </a:lnTo>
                  <a:lnTo>
                    <a:pt x="1659" y="935"/>
                  </a:lnTo>
                  <a:lnTo>
                    <a:pt x="1652" y="957"/>
                  </a:lnTo>
                  <a:lnTo>
                    <a:pt x="1650" y="982"/>
                  </a:lnTo>
                  <a:lnTo>
                    <a:pt x="1652" y="1085"/>
                  </a:lnTo>
                  <a:lnTo>
                    <a:pt x="1646" y="1190"/>
                  </a:lnTo>
                  <a:lnTo>
                    <a:pt x="1637" y="1242"/>
                  </a:lnTo>
                  <a:lnTo>
                    <a:pt x="1625" y="1291"/>
                  </a:lnTo>
                  <a:lnTo>
                    <a:pt x="1610" y="1340"/>
                  </a:lnTo>
                  <a:lnTo>
                    <a:pt x="1590" y="1385"/>
                  </a:lnTo>
                  <a:lnTo>
                    <a:pt x="1583" y="1398"/>
                  </a:lnTo>
                  <a:lnTo>
                    <a:pt x="1576" y="1414"/>
                  </a:lnTo>
                  <a:lnTo>
                    <a:pt x="1567" y="1445"/>
                  </a:lnTo>
                  <a:lnTo>
                    <a:pt x="1558" y="1476"/>
                  </a:lnTo>
                  <a:lnTo>
                    <a:pt x="1545" y="1506"/>
                  </a:lnTo>
                  <a:lnTo>
                    <a:pt x="1532" y="1530"/>
                  </a:lnTo>
                  <a:lnTo>
                    <a:pt x="1527" y="1544"/>
                  </a:lnTo>
                  <a:lnTo>
                    <a:pt x="1525" y="1548"/>
                  </a:lnTo>
                  <a:lnTo>
                    <a:pt x="1529" y="1555"/>
                  </a:lnTo>
                  <a:lnTo>
                    <a:pt x="1534" y="1593"/>
                  </a:lnTo>
                  <a:lnTo>
                    <a:pt x="1536" y="1629"/>
                  </a:lnTo>
                  <a:lnTo>
                    <a:pt x="1529" y="1705"/>
                  </a:lnTo>
                  <a:lnTo>
                    <a:pt x="1543" y="1698"/>
                  </a:lnTo>
                  <a:lnTo>
                    <a:pt x="1558" y="1691"/>
                  </a:lnTo>
                  <a:lnTo>
                    <a:pt x="1619" y="1673"/>
                  </a:lnTo>
                  <a:lnTo>
                    <a:pt x="1681" y="1669"/>
                  </a:lnTo>
                  <a:lnTo>
                    <a:pt x="1688" y="1660"/>
                  </a:lnTo>
                  <a:lnTo>
                    <a:pt x="1690" y="1651"/>
                  </a:lnTo>
                  <a:lnTo>
                    <a:pt x="1695" y="1633"/>
                  </a:lnTo>
                  <a:lnTo>
                    <a:pt x="1719" y="1597"/>
                  </a:lnTo>
                  <a:lnTo>
                    <a:pt x="1735" y="1582"/>
                  </a:lnTo>
                  <a:lnTo>
                    <a:pt x="1739" y="1577"/>
                  </a:lnTo>
                  <a:lnTo>
                    <a:pt x="1753" y="1573"/>
                  </a:lnTo>
                  <a:lnTo>
                    <a:pt x="1782" y="1570"/>
                  </a:lnTo>
                  <a:lnTo>
                    <a:pt x="1795" y="1570"/>
                  </a:lnTo>
                  <a:lnTo>
                    <a:pt x="1811" y="1575"/>
                  </a:lnTo>
                  <a:lnTo>
                    <a:pt x="1833" y="1555"/>
                  </a:lnTo>
                  <a:lnTo>
                    <a:pt x="1860" y="1541"/>
                  </a:lnTo>
                  <a:lnTo>
                    <a:pt x="1889" y="1532"/>
                  </a:lnTo>
                  <a:lnTo>
                    <a:pt x="1921" y="1532"/>
                  </a:lnTo>
                  <a:lnTo>
                    <a:pt x="1941" y="1517"/>
                  </a:lnTo>
                  <a:lnTo>
                    <a:pt x="1961" y="1506"/>
                  </a:lnTo>
                  <a:lnTo>
                    <a:pt x="1983" y="1501"/>
                  </a:lnTo>
                  <a:lnTo>
                    <a:pt x="2008" y="1503"/>
                  </a:lnTo>
                  <a:lnTo>
                    <a:pt x="2028" y="1508"/>
                  </a:lnTo>
                  <a:lnTo>
                    <a:pt x="2048" y="1517"/>
                  </a:lnTo>
                  <a:lnTo>
                    <a:pt x="2066" y="1526"/>
                  </a:lnTo>
                  <a:lnTo>
                    <a:pt x="2084" y="1539"/>
                  </a:lnTo>
                  <a:lnTo>
                    <a:pt x="2097" y="1555"/>
                  </a:lnTo>
                  <a:lnTo>
                    <a:pt x="2111" y="1570"/>
                  </a:lnTo>
                  <a:lnTo>
                    <a:pt x="2120" y="1591"/>
                  </a:lnTo>
                  <a:lnTo>
                    <a:pt x="2126" y="1611"/>
                  </a:lnTo>
                  <a:lnTo>
                    <a:pt x="2133" y="1624"/>
                  </a:lnTo>
                  <a:lnTo>
                    <a:pt x="2137" y="1646"/>
                  </a:lnTo>
                  <a:lnTo>
                    <a:pt x="2144" y="1671"/>
                  </a:lnTo>
                  <a:lnTo>
                    <a:pt x="2146" y="1693"/>
                  </a:lnTo>
                  <a:lnTo>
                    <a:pt x="2140" y="1716"/>
                  </a:lnTo>
                  <a:lnTo>
                    <a:pt x="2135" y="1736"/>
                  </a:lnTo>
                  <a:lnTo>
                    <a:pt x="2137" y="1754"/>
                  </a:lnTo>
                  <a:lnTo>
                    <a:pt x="2146" y="1790"/>
                  </a:lnTo>
                  <a:lnTo>
                    <a:pt x="2160" y="1823"/>
                  </a:lnTo>
                  <a:lnTo>
                    <a:pt x="2164" y="1841"/>
                  </a:lnTo>
                  <a:lnTo>
                    <a:pt x="2164" y="1861"/>
                  </a:lnTo>
                  <a:lnTo>
                    <a:pt x="2171" y="1928"/>
                  </a:lnTo>
                  <a:lnTo>
                    <a:pt x="2169" y="1998"/>
                  </a:lnTo>
                  <a:lnTo>
                    <a:pt x="2155" y="2063"/>
                  </a:lnTo>
                  <a:lnTo>
                    <a:pt x="2135" y="2125"/>
                  </a:lnTo>
                  <a:lnTo>
                    <a:pt x="2124" y="2145"/>
                  </a:lnTo>
                  <a:lnTo>
                    <a:pt x="2108" y="2161"/>
                  </a:lnTo>
                  <a:lnTo>
                    <a:pt x="2093" y="2174"/>
                  </a:lnTo>
                  <a:lnTo>
                    <a:pt x="2073" y="2186"/>
                  </a:lnTo>
                  <a:lnTo>
                    <a:pt x="2053" y="2195"/>
                  </a:lnTo>
                  <a:lnTo>
                    <a:pt x="2032" y="2199"/>
                  </a:lnTo>
                  <a:lnTo>
                    <a:pt x="2010" y="2201"/>
                  </a:lnTo>
                  <a:lnTo>
                    <a:pt x="1988" y="2201"/>
                  </a:lnTo>
                  <a:lnTo>
                    <a:pt x="1968" y="2197"/>
                  </a:lnTo>
                  <a:lnTo>
                    <a:pt x="1950" y="2188"/>
                  </a:lnTo>
                  <a:lnTo>
                    <a:pt x="1932" y="2174"/>
                  </a:lnTo>
                  <a:lnTo>
                    <a:pt x="1916" y="2161"/>
                  </a:lnTo>
                  <a:lnTo>
                    <a:pt x="1892" y="2148"/>
                  </a:lnTo>
                  <a:lnTo>
                    <a:pt x="1874" y="2130"/>
                  </a:lnTo>
                  <a:lnTo>
                    <a:pt x="1860" y="2107"/>
                  </a:lnTo>
                  <a:lnTo>
                    <a:pt x="1851" y="2083"/>
                  </a:lnTo>
                  <a:lnTo>
                    <a:pt x="1847" y="2058"/>
                  </a:lnTo>
                  <a:lnTo>
                    <a:pt x="1842" y="2031"/>
                  </a:lnTo>
                  <a:lnTo>
                    <a:pt x="1842" y="1978"/>
                  </a:lnTo>
                  <a:lnTo>
                    <a:pt x="1842" y="1922"/>
                  </a:lnTo>
                  <a:lnTo>
                    <a:pt x="1838" y="1895"/>
                  </a:lnTo>
                  <a:lnTo>
                    <a:pt x="1836" y="1886"/>
                  </a:lnTo>
                  <a:lnTo>
                    <a:pt x="1824" y="1872"/>
                  </a:lnTo>
                  <a:lnTo>
                    <a:pt x="1798" y="1866"/>
                  </a:lnTo>
                  <a:lnTo>
                    <a:pt x="1769" y="1857"/>
                  </a:lnTo>
                  <a:lnTo>
                    <a:pt x="1722" y="1899"/>
                  </a:lnTo>
                  <a:lnTo>
                    <a:pt x="1672" y="1939"/>
                  </a:lnTo>
                  <a:lnTo>
                    <a:pt x="1621" y="1971"/>
                  </a:lnTo>
                  <a:lnTo>
                    <a:pt x="1565" y="1995"/>
                  </a:lnTo>
                  <a:lnTo>
                    <a:pt x="1543" y="2002"/>
                  </a:lnTo>
                  <a:lnTo>
                    <a:pt x="1525" y="2016"/>
                  </a:lnTo>
                  <a:lnTo>
                    <a:pt x="1489" y="2047"/>
                  </a:lnTo>
                  <a:lnTo>
                    <a:pt x="1471" y="2060"/>
                  </a:lnTo>
                  <a:lnTo>
                    <a:pt x="1453" y="2071"/>
                  </a:lnTo>
                  <a:lnTo>
                    <a:pt x="1431" y="2078"/>
                  </a:lnTo>
                  <a:lnTo>
                    <a:pt x="1409" y="2078"/>
                  </a:lnTo>
                  <a:lnTo>
                    <a:pt x="1364" y="2063"/>
                  </a:lnTo>
                  <a:lnTo>
                    <a:pt x="1344" y="2049"/>
                  </a:lnTo>
                  <a:lnTo>
                    <a:pt x="1337" y="2042"/>
                  </a:lnTo>
                  <a:lnTo>
                    <a:pt x="1333" y="2029"/>
                  </a:lnTo>
                  <a:lnTo>
                    <a:pt x="1279" y="1953"/>
                  </a:lnTo>
                  <a:lnTo>
                    <a:pt x="1227" y="1875"/>
                  </a:lnTo>
                  <a:lnTo>
                    <a:pt x="1207" y="1832"/>
                  </a:lnTo>
                  <a:lnTo>
                    <a:pt x="1189" y="1790"/>
                  </a:lnTo>
                  <a:lnTo>
                    <a:pt x="1181" y="1745"/>
                  </a:lnTo>
                  <a:lnTo>
                    <a:pt x="1178" y="1696"/>
                  </a:lnTo>
                  <a:lnTo>
                    <a:pt x="1167" y="1687"/>
                  </a:lnTo>
                  <a:lnTo>
                    <a:pt x="1158" y="1673"/>
                  </a:lnTo>
                  <a:lnTo>
                    <a:pt x="1140" y="1651"/>
                  </a:lnTo>
                  <a:lnTo>
                    <a:pt x="1113" y="1655"/>
                  </a:lnTo>
                  <a:lnTo>
                    <a:pt x="1087" y="1651"/>
                  </a:lnTo>
                  <a:lnTo>
                    <a:pt x="1037" y="1638"/>
                  </a:lnTo>
                  <a:lnTo>
                    <a:pt x="988" y="1624"/>
                  </a:lnTo>
                  <a:lnTo>
                    <a:pt x="961" y="1624"/>
                  </a:lnTo>
                  <a:lnTo>
                    <a:pt x="952" y="1624"/>
                  </a:lnTo>
                  <a:lnTo>
                    <a:pt x="935" y="1629"/>
                  </a:lnTo>
                  <a:lnTo>
                    <a:pt x="894" y="1626"/>
                  </a:lnTo>
                  <a:lnTo>
                    <a:pt x="856" y="1624"/>
                  </a:lnTo>
                  <a:lnTo>
                    <a:pt x="787" y="1642"/>
                  </a:lnTo>
                  <a:lnTo>
                    <a:pt x="753" y="1646"/>
                  </a:lnTo>
                  <a:lnTo>
                    <a:pt x="740" y="1649"/>
                  </a:lnTo>
                  <a:lnTo>
                    <a:pt x="718" y="1646"/>
                  </a:lnTo>
                  <a:lnTo>
                    <a:pt x="711" y="1642"/>
                  </a:lnTo>
                  <a:lnTo>
                    <a:pt x="702" y="1642"/>
                  </a:lnTo>
                  <a:lnTo>
                    <a:pt x="700" y="1646"/>
                  </a:lnTo>
                  <a:lnTo>
                    <a:pt x="709" y="1678"/>
                  </a:lnTo>
                  <a:lnTo>
                    <a:pt x="713" y="1714"/>
                  </a:lnTo>
                  <a:lnTo>
                    <a:pt x="715" y="1747"/>
                  </a:lnTo>
                  <a:lnTo>
                    <a:pt x="715" y="1783"/>
                  </a:lnTo>
                  <a:lnTo>
                    <a:pt x="715" y="1794"/>
                  </a:lnTo>
                  <a:lnTo>
                    <a:pt x="720" y="1803"/>
                  </a:lnTo>
                  <a:lnTo>
                    <a:pt x="729" y="1816"/>
                  </a:lnTo>
                  <a:lnTo>
                    <a:pt x="742" y="1834"/>
                  </a:lnTo>
                  <a:lnTo>
                    <a:pt x="751" y="1852"/>
                  </a:lnTo>
                  <a:lnTo>
                    <a:pt x="751" y="1897"/>
                  </a:lnTo>
                  <a:lnTo>
                    <a:pt x="747" y="1919"/>
                  </a:lnTo>
                  <a:lnTo>
                    <a:pt x="738" y="1937"/>
                  </a:lnTo>
                  <a:lnTo>
                    <a:pt x="762" y="1993"/>
                  </a:lnTo>
                  <a:lnTo>
                    <a:pt x="774" y="2013"/>
                  </a:lnTo>
                  <a:lnTo>
                    <a:pt x="778" y="2036"/>
                  </a:lnTo>
                  <a:lnTo>
                    <a:pt x="778" y="2060"/>
                  </a:lnTo>
                  <a:lnTo>
                    <a:pt x="774" y="2083"/>
                  </a:lnTo>
                  <a:lnTo>
                    <a:pt x="783" y="2107"/>
                  </a:lnTo>
                  <a:lnTo>
                    <a:pt x="789" y="2136"/>
                  </a:lnTo>
                  <a:lnTo>
                    <a:pt x="791" y="2165"/>
                  </a:lnTo>
                  <a:lnTo>
                    <a:pt x="789" y="2192"/>
                  </a:lnTo>
                  <a:lnTo>
                    <a:pt x="780" y="2215"/>
                  </a:lnTo>
                  <a:lnTo>
                    <a:pt x="769" y="2237"/>
                  </a:lnTo>
                  <a:lnTo>
                    <a:pt x="751" y="2255"/>
                  </a:lnTo>
                  <a:lnTo>
                    <a:pt x="731" y="2271"/>
                  </a:lnTo>
                  <a:lnTo>
                    <a:pt x="691" y="2280"/>
                  </a:lnTo>
                  <a:lnTo>
                    <a:pt x="648" y="2284"/>
                  </a:lnTo>
                  <a:lnTo>
                    <a:pt x="604" y="2282"/>
                  </a:lnTo>
                  <a:lnTo>
                    <a:pt x="561" y="2277"/>
                  </a:lnTo>
                  <a:lnTo>
                    <a:pt x="548" y="2264"/>
                  </a:lnTo>
                  <a:lnTo>
                    <a:pt x="534" y="2248"/>
                  </a:lnTo>
                  <a:lnTo>
                    <a:pt x="508" y="2246"/>
                  </a:lnTo>
                  <a:lnTo>
                    <a:pt x="481" y="2250"/>
                  </a:lnTo>
                  <a:lnTo>
                    <a:pt x="454" y="2255"/>
                  </a:lnTo>
                  <a:lnTo>
                    <a:pt x="425" y="2257"/>
                  </a:lnTo>
                  <a:lnTo>
                    <a:pt x="340" y="2250"/>
                  </a:lnTo>
                  <a:lnTo>
                    <a:pt x="255" y="2235"/>
                  </a:lnTo>
                  <a:lnTo>
                    <a:pt x="215" y="2224"/>
                  </a:lnTo>
                  <a:lnTo>
                    <a:pt x="174" y="2210"/>
                  </a:lnTo>
                  <a:lnTo>
                    <a:pt x="136" y="2192"/>
                  </a:lnTo>
                  <a:lnTo>
                    <a:pt x="98" y="2172"/>
                  </a:lnTo>
                  <a:lnTo>
                    <a:pt x="80" y="2159"/>
                  </a:lnTo>
                  <a:lnTo>
                    <a:pt x="67" y="2141"/>
                  </a:lnTo>
                  <a:lnTo>
                    <a:pt x="60" y="2121"/>
                  </a:lnTo>
                  <a:lnTo>
                    <a:pt x="58" y="2098"/>
                  </a:lnTo>
                  <a:lnTo>
                    <a:pt x="60" y="2083"/>
                  </a:lnTo>
                  <a:lnTo>
                    <a:pt x="67" y="2067"/>
                  </a:lnTo>
                  <a:lnTo>
                    <a:pt x="76" y="2056"/>
                  </a:lnTo>
                  <a:lnTo>
                    <a:pt x="92" y="2045"/>
                  </a:lnTo>
                  <a:lnTo>
                    <a:pt x="116" y="1995"/>
                  </a:lnTo>
                  <a:lnTo>
                    <a:pt x="134" y="1971"/>
                  </a:lnTo>
                  <a:lnTo>
                    <a:pt x="141" y="1962"/>
                  </a:lnTo>
                  <a:lnTo>
                    <a:pt x="157" y="1951"/>
                  </a:lnTo>
                  <a:lnTo>
                    <a:pt x="174" y="1937"/>
                  </a:lnTo>
                  <a:lnTo>
                    <a:pt x="195" y="1928"/>
                  </a:lnTo>
                  <a:lnTo>
                    <a:pt x="239" y="1919"/>
                  </a:lnTo>
                  <a:lnTo>
                    <a:pt x="264" y="1917"/>
                  </a:lnTo>
                  <a:lnTo>
                    <a:pt x="286" y="1917"/>
                  </a:lnTo>
                  <a:lnTo>
                    <a:pt x="333" y="1924"/>
                  </a:lnTo>
                  <a:lnTo>
                    <a:pt x="360" y="1928"/>
                  </a:lnTo>
                  <a:lnTo>
                    <a:pt x="389" y="1926"/>
                  </a:lnTo>
                  <a:lnTo>
                    <a:pt x="440" y="1910"/>
                  </a:lnTo>
                  <a:lnTo>
                    <a:pt x="434" y="1881"/>
                  </a:lnTo>
                  <a:lnTo>
                    <a:pt x="432" y="1866"/>
                  </a:lnTo>
                  <a:lnTo>
                    <a:pt x="432" y="1861"/>
                  </a:lnTo>
                  <a:lnTo>
                    <a:pt x="434" y="1852"/>
                  </a:lnTo>
                  <a:lnTo>
                    <a:pt x="440" y="1839"/>
                  </a:lnTo>
                  <a:lnTo>
                    <a:pt x="447" y="1825"/>
                  </a:lnTo>
                  <a:lnTo>
                    <a:pt x="467" y="1805"/>
                  </a:lnTo>
                  <a:lnTo>
                    <a:pt x="438" y="1743"/>
                  </a:lnTo>
                  <a:lnTo>
                    <a:pt x="420" y="1711"/>
                  </a:lnTo>
                  <a:lnTo>
                    <a:pt x="405" y="1682"/>
                  </a:lnTo>
                  <a:lnTo>
                    <a:pt x="394" y="1649"/>
                  </a:lnTo>
                  <a:lnTo>
                    <a:pt x="382" y="1615"/>
                  </a:lnTo>
                  <a:lnTo>
                    <a:pt x="376" y="1602"/>
                  </a:lnTo>
                  <a:lnTo>
                    <a:pt x="367" y="1591"/>
                  </a:lnTo>
                  <a:lnTo>
                    <a:pt x="344" y="1568"/>
                  </a:lnTo>
                  <a:lnTo>
                    <a:pt x="333" y="1557"/>
                  </a:lnTo>
                  <a:lnTo>
                    <a:pt x="324" y="1544"/>
                  </a:lnTo>
                  <a:lnTo>
                    <a:pt x="322" y="1530"/>
                  </a:lnTo>
                  <a:lnTo>
                    <a:pt x="322" y="1512"/>
                  </a:lnTo>
                  <a:lnTo>
                    <a:pt x="326" y="1485"/>
                  </a:lnTo>
                  <a:lnTo>
                    <a:pt x="335" y="1459"/>
                  </a:lnTo>
                  <a:lnTo>
                    <a:pt x="351" y="1434"/>
                  </a:lnTo>
                  <a:lnTo>
                    <a:pt x="373" y="1416"/>
                  </a:lnTo>
                  <a:lnTo>
                    <a:pt x="400" y="1403"/>
                  </a:lnTo>
                  <a:lnTo>
                    <a:pt x="429" y="1391"/>
                  </a:lnTo>
                  <a:lnTo>
                    <a:pt x="456" y="1378"/>
                  </a:lnTo>
                  <a:lnTo>
                    <a:pt x="481" y="1358"/>
                  </a:lnTo>
                  <a:lnTo>
                    <a:pt x="514" y="1340"/>
                  </a:lnTo>
                  <a:lnTo>
                    <a:pt x="548" y="1327"/>
                  </a:lnTo>
                  <a:lnTo>
                    <a:pt x="581" y="1315"/>
                  </a:lnTo>
                  <a:lnTo>
                    <a:pt x="617" y="1309"/>
                  </a:lnTo>
                  <a:lnTo>
                    <a:pt x="622" y="1304"/>
                  </a:lnTo>
                  <a:lnTo>
                    <a:pt x="619" y="1300"/>
                  </a:lnTo>
                  <a:lnTo>
                    <a:pt x="599" y="1268"/>
                  </a:lnTo>
                  <a:lnTo>
                    <a:pt x="584" y="1235"/>
                  </a:lnTo>
                  <a:lnTo>
                    <a:pt x="557" y="1168"/>
                  </a:lnTo>
                  <a:lnTo>
                    <a:pt x="519" y="1183"/>
                  </a:lnTo>
                  <a:lnTo>
                    <a:pt x="485" y="1204"/>
                  </a:lnTo>
                  <a:lnTo>
                    <a:pt x="452" y="1228"/>
                  </a:lnTo>
                  <a:lnTo>
                    <a:pt x="420" y="1255"/>
                  </a:lnTo>
                  <a:lnTo>
                    <a:pt x="405" y="1262"/>
                  </a:lnTo>
                  <a:lnTo>
                    <a:pt x="387" y="1264"/>
                  </a:lnTo>
                  <a:lnTo>
                    <a:pt x="369" y="1264"/>
                  </a:lnTo>
                  <a:lnTo>
                    <a:pt x="353" y="1253"/>
                  </a:lnTo>
                  <a:lnTo>
                    <a:pt x="300" y="1195"/>
                  </a:lnTo>
                  <a:lnTo>
                    <a:pt x="246" y="1136"/>
                  </a:lnTo>
                  <a:lnTo>
                    <a:pt x="228" y="1114"/>
                  </a:lnTo>
                  <a:lnTo>
                    <a:pt x="215" y="1089"/>
                  </a:lnTo>
                  <a:lnTo>
                    <a:pt x="195" y="1038"/>
                  </a:lnTo>
                  <a:lnTo>
                    <a:pt x="165" y="933"/>
                  </a:lnTo>
                  <a:lnTo>
                    <a:pt x="148" y="922"/>
                  </a:lnTo>
                  <a:lnTo>
                    <a:pt x="134" y="910"/>
                  </a:lnTo>
                  <a:lnTo>
                    <a:pt x="123" y="895"/>
                  </a:lnTo>
                  <a:lnTo>
                    <a:pt x="116" y="879"/>
                  </a:lnTo>
                  <a:lnTo>
                    <a:pt x="105" y="843"/>
                  </a:lnTo>
                  <a:lnTo>
                    <a:pt x="103" y="810"/>
                  </a:lnTo>
                  <a:lnTo>
                    <a:pt x="67" y="776"/>
                  </a:lnTo>
                  <a:lnTo>
                    <a:pt x="31" y="740"/>
                  </a:lnTo>
                  <a:lnTo>
                    <a:pt x="16" y="720"/>
                  </a:lnTo>
                  <a:lnTo>
                    <a:pt x="4" y="700"/>
                  </a:lnTo>
                  <a:lnTo>
                    <a:pt x="0" y="678"/>
                  </a:lnTo>
                  <a:lnTo>
                    <a:pt x="2" y="651"/>
                  </a:lnTo>
                  <a:lnTo>
                    <a:pt x="9" y="635"/>
                  </a:lnTo>
                  <a:lnTo>
                    <a:pt x="20" y="622"/>
                  </a:lnTo>
                  <a:lnTo>
                    <a:pt x="29" y="606"/>
                  </a:lnTo>
                  <a:lnTo>
                    <a:pt x="34" y="588"/>
                  </a:lnTo>
                  <a:lnTo>
                    <a:pt x="40" y="573"/>
                  </a:lnTo>
                  <a:lnTo>
                    <a:pt x="49" y="559"/>
                  </a:lnTo>
                  <a:lnTo>
                    <a:pt x="63" y="546"/>
                  </a:lnTo>
                  <a:lnTo>
                    <a:pt x="76" y="535"/>
                  </a:lnTo>
                  <a:lnTo>
                    <a:pt x="89" y="512"/>
                  </a:lnTo>
                  <a:lnTo>
                    <a:pt x="94" y="499"/>
                  </a:lnTo>
                  <a:lnTo>
                    <a:pt x="103" y="490"/>
                  </a:lnTo>
                  <a:lnTo>
                    <a:pt x="121" y="474"/>
                  </a:lnTo>
                  <a:lnTo>
                    <a:pt x="139" y="468"/>
                  </a:lnTo>
                  <a:lnTo>
                    <a:pt x="181" y="463"/>
                  </a:lnTo>
                  <a:lnTo>
                    <a:pt x="217" y="476"/>
                  </a:lnTo>
                  <a:lnTo>
                    <a:pt x="250" y="492"/>
                  </a:lnTo>
                  <a:lnTo>
                    <a:pt x="273" y="483"/>
                  </a:lnTo>
                  <a:lnTo>
                    <a:pt x="297" y="483"/>
                  </a:lnTo>
                  <a:lnTo>
                    <a:pt x="324" y="497"/>
                  </a:lnTo>
                  <a:lnTo>
                    <a:pt x="344" y="519"/>
                  </a:lnTo>
                  <a:lnTo>
                    <a:pt x="349" y="544"/>
                  </a:lnTo>
                  <a:lnTo>
                    <a:pt x="358" y="568"/>
                  </a:lnTo>
                  <a:lnTo>
                    <a:pt x="382" y="613"/>
                  </a:lnTo>
                  <a:lnTo>
                    <a:pt x="387" y="646"/>
                  </a:lnTo>
                  <a:lnTo>
                    <a:pt x="382" y="680"/>
                  </a:lnTo>
                  <a:lnTo>
                    <a:pt x="371" y="709"/>
                  </a:lnTo>
                  <a:lnTo>
                    <a:pt x="355" y="738"/>
                  </a:lnTo>
                  <a:lnTo>
                    <a:pt x="367" y="761"/>
                  </a:lnTo>
                  <a:lnTo>
                    <a:pt x="376" y="787"/>
                  </a:lnTo>
                  <a:lnTo>
                    <a:pt x="376" y="814"/>
                  </a:lnTo>
                  <a:lnTo>
                    <a:pt x="371" y="839"/>
                  </a:lnTo>
                  <a:lnTo>
                    <a:pt x="380" y="859"/>
                  </a:lnTo>
                  <a:lnTo>
                    <a:pt x="396" y="875"/>
                  </a:lnTo>
                  <a:lnTo>
                    <a:pt x="429" y="902"/>
                  </a:lnTo>
                  <a:lnTo>
                    <a:pt x="449" y="877"/>
                  </a:lnTo>
                  <a:lnTo>
                    <a:pt x="472" y="855"/>
                  </a:lnTo>
                  <a:lnTo>
                    <a:pt x="496" y="834"/>
                  </a:lnTo>
                  <a:lnTo>
                    <a:pt x="523" y="817"/>
                  </a:lnTo>
                  <a:lnTo>
                    <a:pt x="541" y="743"/>
                  </a:lnTo>
                  <a:lnTo>
                    <a:pt x="563" y="671"/>
                  </a:lnTo>
                  <a:lnTo>
                    <a:pt x="590" y="600"/>
                  </a:lnTo>
                  <a:lnTo>
                    <a:pt x="622" y="530"/>
                  </a:lnTo>
                  <a:lnTo>
                    <a:pt x="648" y="481"/>
                  </a:lnTo>
                  <a:lnTo>
                    <a:pt x="680" y="432"/>
                  </a:lnTo>
                  <a:lnTo>
                    <a:pt x="718" y="385"/>
                  </a:lnTo>
                  <a:lnTo>
                    <a:pt x="758" y="340"/>
                  </a:lnTo>
                  <a:lnTo>
                    <a:pt x="803" y="300"/>
                  </a:lnTo>
                  <a:lnTo>
                    <a:pt x="850" y="264"/>
                  </a:lnTo>
                  <a:lnTo>
                    <a:pt x="899" y="235"/>
                  </a:lnTo>
                  <a:lnTo>
                    <a:pt x="948" y="208"/>
                  </a:lnTo>
                  <a:lnTo>
                    <a:pt x="952" y="199"/>
                  </a:lnTo>
                  <a:lnTo>
                    <a:pt x="955" y="188"/>
                  </a:lnTo>
                  <a:lnTo>
                    <a:pt x="957" y="166"/>
                  </a:lnTo>
                  <a:lnTo>
                    <a:pt x="959" y="123"/>
                  </a:lnTo>
                  <a:lnTo>
                    <a:pt x="961" y="76"/>
                  </a:lnTo>
                  <a:lnTo>
                    <a:pt x="961" y="56"/>
                  </a:lnTo>
                  <a:lnTo>
                    <a:pt x="968" y="36"/>
                  </a:lnTo>
                  <a:lnTo>
                    <a:pt x="979" y="18"/>
                  </a:lnTo>
                  <a:lnTo>
                    <a:pt x="999" y="7"/>
                  </a:lnTo>
                  <a:lnTo>
                    <a:pt x="1015" y="2"/>
                  </a:lnTo>
                  <a:lnTo>
                    <a:pt x="1033" y="0"/>
                  </a:lnTo>
                  <a:lnTo>
                    <a:pt x="1069" y="0"/>
                  </a:lnTo>
                  <a:lnTo>
                    <a:pt x="1138" y="11"/>
                  </a:lnTo>
                  <a:lnTo>
                    <a:pt x="1169" y="18"/>
                  </a:lnTo>
                  <a:lnTo>
                    <a:pt x="1198" y="27"/>
                  </a:lnTo>
                  <a:lnTo>
                    <a:pt x="1225" y="43"/>
                  </a:lnTo>
                  <a:lnTo>
                    <a:pt x="1252" y="60"/>
                  </a:lnTo>
                </a:path>
              </a:pathLst>
            </a:custGeom>
            <a:solidFill>
              <a:srgbClr val="000000"/>
            </a:solidFill>
            <a:ln w="9525" cap="rnd">
              <a:noFill/>
              <a:round/>
              <a:headEnd/>
              <a:tailEnd/>
            </a:ln>
            <a:effectLst/>
          </p:spPr>
          <p:txBody>
            <a:bodyPr/>
            <a:lstStyle/>
            <a:p>
              <a:endParaRPr lang="zh-CN" altLang="en-US"/>
            </a:p>
          </p:txBody>
        </p:sp>
        <p:sp>
          <p:nvSpPr>
            <p:cNvPr id="1710085" name="Freeform 5"/>
            <p:cNvSpPr>
              <a:spLocks/>
            </p:cNvSpPr>
            <p:nvPr/>
          </p:nvSpPr>
          <p:spPr bwMode="auto">
            <a:xfrm>
              <a:off x="4547" y="2066"/>
              <a:ext cx="230" cy="170"/>
            </a:xfrm>
            <a:custGeom>
              <a:avLst/>
              <a:gdLst/>
              <a:ahLst/>
              <a:cxnLst>
                <a:cxn ang="0">
                  <a:pos x="134" y="10"/>
                </a:cxn>
                <a:cxn ang="0">
                  <a:pos x="184" y="25"/>
                </a:cxn>
                <a:cxn ang="0">
                  <a:pos x="208" y="38"/>
                </a:cxn>
                <a:cxn ang="0">
                  <a:pos x="214" y="42"/>
                </a:cxn>
                <a:cxn ang="0">
                  <a:pos x="227" y="54"/>
                </a:cxn>
                <a:cxn ang="0">
                  <a:pos x="229" y="69"/>
                </a:cxn>
                <a:cxn ang="0">
                  <a:pos x="225" y="83"/>
                </a:cxn>
                <a:cxn ang="0">
                  <a:pos x="212" y="108"/>
                </a:cxn>
                <a:cxn ang="0">
                  <a:pos x="206" y="136"/>
                </a:cxn>
                <a:cxn ang="0">
                  <a:pos x="201" y="163"/>
                </a:cxn>
                <a:cxn ang="0">
                  <a:pos x="193" y="167"/>
                </a:cxn>
                <a:cxn ang="0">
                  <a:pos x="144" y="169"/>
                </a:cxn>
                <a:cxn ang="0">
                  <a:pos x="98" y="167"/>
                </a:cxn>
                <a:cxn ang="0">
                  <a:pos x="51" y="163"/>
                </a:cxn>
                <a:cxn ang="0">
                  <a:pos x="2" y="161"/>
                </a:cxn>
                <a:cxn ang="0">
                  <a:pos x="0" y="156"/>
                </a:cxn>
                <a:cxn ang="0">
                  <a:pos x="2" y="117"/>
                </a:cxn>
                <a:cxn ang="0">
                  <a:pos x="0" y="79"/>
                </a:cxn>
                <a:cxn ang="0">
                  <a:pos x="4" y="42"/>
                </a:cxn>
                <a:cxn ang="0">
                  <a:pos x="11" y="25"/>
                </a:cxn>
                <a:cxn ang="0">
                  <a:pos x="21" y="10"/>
                </a:cxn>
                <a:cxn ang="0">
                  <a:pos x="42" y="2"/>
                </a:cxn>
                <a:cxn ang="0">
                  <a:pos x="68" y="0"/>
                </a:cxn>
                <a:cxn ang="0">
                  <a:pos x="91" y="4"/>
                </a:cxn>
                <a:cxn ang="0">
                  <a:pos x="115" y="10"/>
                </a:cxn>
                <a:cxn ang="0">
                  <a:pos x="134" y="10"/>
                </a:cxn>
              </a:cxnLst>
              <a:rect l="0" t="0" r="r" b="b"/>
              <a:pathLst>
                <a:path w="230" h="170">
                  <a:moveTo>
                    <a:pt x="134" y="10"/>
                  </a:moveTo>
                  <a:lnTo>
                    <a:pt x="184" y="25"/>
                  </a:lnTo>
                  <a:lnTo>
                    <a:pt x="208" y="38"/>
                  </a:lnTo>
                  <a:lnTo>
                    <a:pt x="214" y="42"/>
                  </a:lnTo>
                  <a:lnTo>
                    <a:pt x="227" y="54"/>
                  </a:lnTo>
                  <a:lnTo>
                    <a:pt x="229" y="69"/>
                  </a:lnTo>
                  <a:lnTo>
                    <a:pt x="225" y="83"/>
                  </a:lnTo>
                  <a:lnTo>
                    <a:pt x="212" y="108"/>
                  </a:lnTo>
                  <a:lnTo>
                    <a:pt x="206" y="136"/>
                  </a:lnTo>
                  <a:lnTo>
                    <a:pt x="201" y="163"/>
                  </a:lnTo>
                  <a:lnTo>
                    <a:pt x="193" y="167"/>
                  </a:lnTo>
                  <a:lnTo>
                    <a:pt x="144" y="169"/>
                  </a:lnTo>
                  <a:lnTo>
                    <a:pt x="98" y="167"/>
                  </a:lnTo>
                  <a:lnTo>
                    <a:pt x="51" y="163"/>
                  </a:lnTo>
                  <a:lnTo>
                    <a:pt x="2" y="161"/>
                  </a:lnTo>
                  <a:lnTo>
                    <a:pt x="0" y="156"/>
                  </a:lnTo>
                  <a:lnTo>
                    <a:pt x="2" y="117"/>
                  </a:lnTo>
                  <a:lnTo>
                    <a:pt x="0" y="79"/>
                  </a:lnTo>
                  <a:lnTo>
                    <a:pt x="4" y="42"/>
                  </a:lnTo>
                  <a:lnTo>
                    <a:pt x="11" y="25"/>
                  </a:lnTo>
                  <a:lnTo>
                    <a:pt x="21" y="10"/>
                  </a:lnTo>
                  <a:lnTo>
                    <a:pt x="42" y="2"/>
                  </a:lnTo>
                  <a:lnTo>
                    <a:pt x="68" y="0"/>
                  </a:lnTo>
                  <a:lnTo>
                    <a:pt x="91" y="4"/>
                  </a:lnTo>
                  <a:lnTo>
                    <a:pt x="115" y="10"/>
                  </a:lnTo>
                  <a:lnTo>
                    <a:pt x="134" y="10"/>
                  </a:lnTo>
                </a:path>
              </a:pathLst>
            </a:custGeom>
            <a:solidFill>
              <a:srgbClr val="C2A80F"/>
            </a:solidFill>
            <a:ln w="9525" cap="rnd">
              <a:noFill/>
              <a:round/>
              <a:headEnd/>
              <a:tailEnd/>
            </a:ln>
            <a:effectLst/>
          </p:spPr>
          <p:txBody>
            <a:bodyPr/>
            <a:lstStyle/>
            <a:p>
              <a:endParaRPr lang="zh-CN" altLang="en-US"/>
            </a:p>
          </p:txBody>
        </p:sp>
        <p:sp>
          <p:nvSpPr>
            <p:cNvPr id="1710086" name="Freeform 6"/>
            <p:cNvSpPr>
              <a:spLocks/>
            </p:cNvSpPr>
            <p:nvPr/>
          </p:nvSpPr>
          <p:spPr bwMode="auto">
            <a:xfrm>
              <a:off x="4103" y="2271"/>
              <a:ext cx="1453" cy="1812"/>
            </a:xfrm>
            <a:custGeom>
              <a:avLst/>
              <a:gdLst/>
              <a:ahLst/>
              <a:cxnLst>
                <a:cxn ang="0">
                  <a:pos x="798" y="98"/>
                </a:cxn>
                <a:cxn ang="0">
                  <a:pos x="917" y="230"/>
                </a:cxn>
                <a:cxn ang="0">
                  <a:pos x="972" y="339"/>
                </a:cxn>
                <a:cxn ang="0">
                  <a:pos x="874" y="395"/>
                </a:cxn>
                <a:cxn ang="0">
                  <a:pos x="879" y="420"/>
                </a:cxn>
                <a:cxn ang="0">
                  <a:pos x="937" y="375"/>
                </a:cxn>
                <a:cxn ang="0">
                  <a:pos x="979" y="389"/>
                </a:cxn>
                <a:cxn ang="0">
                  <a:pos x="948" y="442"/>
                </a:cxn>
                <a:cxn ang="0">
                  <a:pos x="1008" y="400"/>
                </a:cxn>
                <a:cxn ang="0">
                  <a:pos x="1175" y="301"/>
                </a:cxn>
                <a:cxn ang="0">
                  <a:pos x="1296" y="237"/>
                </a:cxn>
                <a:cxn ang="0">
                  <a:pos x="1390" y="212"/>
                </a:cxn>
                <a:cxn ang="0">
                  <a:pos x="1432" y="308"/>
                </a:cxn>
                <a:cxn ang="0">
                  <a:pos x="1445" y="547"/>
                </a:cxn>
                <a:cxn ang="0">
                  <a:pos x="1396" y="788"/>
                </a:cxn>
                <a:cxn ang="0">
                  <a:pos x="1291" y="813"/>
                </a:cxn>
                <a:cxn ang="0">
                  <a:pos x="1267" y="699"/>
                </a:cxn>
                <a:cxn ang="0">
                  <a:pos x="1242" y="576"/>
                </a:cxn>
                <a:cxn ang="0">
                  <a:pos x="1298" y="500"/>
                </a:cxn>
                <a:cxn ang="0">
                  <a:pos x="1294" y="480"/>
                </a:cxn>
                <a:cxn ang="0">
                  <a:pos x="1138" y="621"/>
                </a:cxn>
                <a:cxn ang="0">
                  <a:pos x="1055" y="699"/>
                </a:cxn>
                <a:cxn ang="0">
                  <a:pos x="950" y="735"/>
                </a:cxn>
                <a:cxn ang="0">
                  <a:pos x="1042" y="728"/>
                </a:cxn>
                <a:cxn ang="0">
                  <a:pos x="1055" y="744"/>
                </a:cxn>
                <a:cxn ang="0">
                  <a:pos x="948" y="817"/>
                </a:cxn>
                <a:cxn ang="0">
                  <a:pos x="1046" y="784"/>
                </a:cxn>
                <a:cxn ang="0">
                  <a:pos x="1062" y="989"/>
                </a:cxn>
                <a:cxn ang="0">
                  <a:pos x="1022" y="1114"/>
                </a:cxn>
                <a:cxn ang="0">
                  <a:pos x="986" y="1099"/>
                </a:cxn>
                <a:cxn ang="0">
                  <a:pos x="939" y="1063"/>
                </a:cxn>
                <a:cxn ang="0">
                  <a:pos x="972" y="1137"/>
                </a:cxn>
                <a:cxn ang="0">
                  <a:pos x="959" y="1255"/>
                </a:cxn>
                <a:cxn ang="0">
                  <a:pos x="906" y="1188"/>
                </a:cxn>
                <a:cxn ang="0">
                  <a:pos x="921" y="1219"/>
                </a:cxn>
                <a:cxn ang="0">
                  <a:pos x="948" y="1378"/>
                </a:cxn>
                <a:cxn ang="0">
                  <a:pos x="941" y="1559"/>
                </a:cxn>
                <a:cxn ang="0">
                  <a:pos x="955" y="1572"/>
                </a:cxn>
                <a:cxn ang="0">
                  <a:pos x="970" y="1512"/>
                </a:cxn>
                <a:cxn ang="0">
                  <a:pos x="1080" y="1469"/>
                </a:cxn>
                <a:cxn ang="0">
                  <a:pos x="1187" y="1443"/>
                </a:cxn>
                <a:cxn ang="0">
                  <a:pos x="1236" y="1481"/>
                </a:cxn>
                <a:cxn ang="0">
                  <a:pos x="1249" y="1550"/>
                </a:cxn>
                <a:cxn ang="0">
                  <a:pos x="1144" y="1644"/>
                </a:cxn>
                <a:cxn ang="0">
                  <a:pos x="932" y="1778"/>
                </a:cxn>
                <a:cxn ang="0">
                  <a:pos x="868" y="1811"/>
                </a:cxn>
                <a:cxn ang="0">
                  <a:pos x="781" y="1746"/>
                </a:cxn>
                <a:cxn ang="0">
                  <a:pos x="680" y="1572"/>
                </a:cxn>
                <a:cxn ang="0">
                  <a:pos x="665" y="1521"/>
                </a:cxn>
                <a:cxn ang="0">
                  <a:pos x="660" y="1351"/>
                </a:cxn>
                <a:cxn ang="0">
                  <a:pos x="651" y="1340"/>
                </a:cxn>
                <a:cxn ang="0">
                  <a:pos x="622" y="1405"/>
                </a:cxn>
                <a:cxn ang="0">
                  <a:pos x="593" y="1333"/>
                </a:cxn>
                <a:cxn ang="0">
                  <a:pos x="575" y="1322"/>
                </a:cxn>
                <a:cxn ang="0">
                  <a:pos x="509" y="1371"/>
                </a:cxn>
                <a:cxn ang="0">
                  <a:pos x="294" y="1271"/>
                </a:cxn>
                <a:cxn ang="0">
                  <a:pos x="105" y="1067"/>
                </a:cxn>
                <a:cxn ang="0">
                  <a:pos x="18" y="862"/>
                </a:cxn>
                <a:cxn ang="0">
                  <a:pos x="7" y="596"/>
                </a:cxn>
                <a:cxn ang="0">
                  <a:pos x="89" y="339"/>
                </a:cxn>
                <a:cxn ang="0">
                  <a:pos x="230" y="130"/>
                </a:cxn>
                <a:cxn ang="0">
                  <a:pos x="386" y="16"/>
                </a:cxn>
                <a:cxn ang="0">
                  <a:pos x="656" y="4"/>
                </a:cxn>
              </a:cxnLst>
              <a:rect l="0" t="0" r="r" b="b"/>
              <a:pathLst>
                <a:path w="1453" h="1812">
                  <a:moveTo>
                    <a:pt x="656" y="4"/>
                  </a:moveTo>
                  <a:lnTo>
                    <a:pt x="729" y="47"/>
                  </a:lnTo>
                  <a:lnTo>
                    <a:pt x="765" y="71"/>
                  </a:lnTo>
                  <a:lnTo>
                    <a:pt x="798" y="98"/>
                  </a:lnTo>
                  <a:lnTo>
                    <a:pt x="832" y="127"/>
                  </a:lnTo>
                  <a:lnTo>
                    <a:pt x="863" y="161"/>
                  </a:lnTo>
                  <a:lnTo>
                    <a:pt x="892" y="194"/>
                  </a:lnTo>
                  <a:lnTo>
                    <a:pt x="917" y="230"/>
                  </a:lnTo>
                  <a:lnTo>
                    <a:pt x="939" y="270"/>
                  </a:lnTo>
                  <a:lnTo>
                    <a:pt x="950" y="290"/>
                  </a:lnTo>
                  <a:lnTo>
                    <a:pt x="959" y="313"/>
                  </a:lnTo>
                  <a:lnTo>
                    <a:pt x="972" y="339"/>
                  </a:lnTo>
                  <a:lnTo>
                    <a:pt x="943" y="344"/>
                  </a:lnTo>
                  <a:lnTo>
                    <a:pt x="917" y="355"/>
                  </a:lnTo>
                  <a:lnTo>
                    <a:pt x="892" y="373"/>
                  </a:lnTo>
                  <a:lnTo>
                    <a:pt x="874" y="395"/>
                  </a:lnTo>
                  <a:lnTo>
                    <a:pt x="868" y="411"/>
                  </a:lnTo>
                  <a:lnTo>
                    <a:pt x="865" y="420"/>
                  </a:lnTo>
                  <a:lnTo>
                    <a:pt x="870" y="429"/>
                  </a:lnTo>
                  <a:lnTo>
                    <a:pt x="879" y="420"/>
                  </a:lnTo>
                  <a:lnTo>
                    <a:pt x="888" y="409"/>
                  </a:lnTo>
                  <a:lnTo>
                    <a:pt x="899" y="395"/>
                  </a:lnTo>
                  <a:lnTo>
                    <a:pt x="910" y="386"/>
                  </a:lnTo>
                  <a:lnTo>
                    <a:pt x="937" y="375"/>
                  </a:lnTo>
                  <a:lnTo>
                    <a:pt x="966" y="373"/>
                  </a:lnTo>
                  <a:lnTo>
                    <a:pt x="995" y="375"/>
                  </a:lnTo>
                  <a:lnTo>
                    <a:pt x="997" y="377"/>
                  </a:lnTo>
                  <a:lnTo>
                    <a:pt x="979" y="389"/>
                  </a:lnTo>
                  <a:lnTo>
                    <a:pt x="964" y="404"/>
                  </a:lnTo>
                  <a:lnTo>
                    <a:pt x="950" y="420"/>
                  </a:lnTo>
                  <a:lnTo>
                    <a:pt x="946" y="440"/>
                  </a:lnTo>
                  <a:lnTo>
                    <a:pt x="948" y="442"/>
                  </a:lnTo>
                  <a:lnTo>
                    <a:pt x="952" y="440"/>
                  </a:lnTo>
                  <a:lnTo>
                    <a:pt x="964" y="427"/>
                  </a:lnTo>
                  <a:lnTo>
                    <a:pt x="979" y="415"/>
                  </a:lnTo>
                  <a:lnTo>
                    <a:pt x="1008" y="400"/>
                  </a:lnTo>
                  <a:lnTo>
                    <a:pt x="1044" y="386"/>
                  </a:lnTo>
                  <a:lnTo>
                    <a:pt x="1075" y="375"/>
                  </a:lnTo>
                  <a:lnTo>
                    <a:pt x="1140" y="324"/>
                  </a:lnTo>
                  <a:lnTo>
                    <a:pt x="1175" y="301"/>
                  </a:lnTo>
                  <a:lnTo>
                    <a:pt x="1211" y="286"/>
                  </a:lnTo>
                  <a:lnTo>
                    <a:pt x="1233" y="275"/>
                  </a:lnTo>
                  <a:lnTo>
                    <a:pt x="1253" y="263"/>
                  </a:lnTo>
                  <a:lnTo>
                    <a:pt x="1296" y="237"/>
                  </a:lnTo>
                  <a:lnTo>
                    <a:pt x="1318" y="226"/>
                  </a:lnTo>
                  <a:lnTo>
                    <a:pt x="1340" y="217"/>
                  </a:lnTo>
                  <a:lnTo>
                    <a:pt x="1365" y="210"/>
                  </a:lnTo>
                  <a:lnTo>
                    <a:pt x="1390" y="212"/>
                  </a:lnTo>
                  <a:lnTo>
                    <a:pt x="1405" y="219"/>
                  </a:lnTo>
                  <a:lnTo>
                    <a:pt x="1410" y="226"/>
                  </a:lnTo>
                  <a:lnTo>
                    <a:pt x="1412" y="234"/>
                  </a:lnTo>
                  <a:lnTo>
                    <a:pt x="1432" y="308"/>
                  </a:lnTo>
                  <a:lnTo>
                    <a:pt x="1441" y="346"/>
                  </a:lnTo>
                  <a:lnTo>
                    <a:pt x="1448" y="386"/>
                  </a:lnTo>
                  <a:lnTo>
                    <a:pt x="1452" y="467"/>
                  </a:lnTo>
                  <a:lnTo>
                    <a:pt x="1445" y="547"/>
                  </a:lnTo>
                  <a:lnTo>
                    <a:pt x="1423" y="654"/>
                  </a:lnTo>
                  <a:lnTo>
                    <a:pt x="1414" y="708"/>
                  </a:lnTo>
                  <a:lnTo>
                    <a:pt x="1410" y="766"/>
                  </a:lnTo>
                  <a:lnTo>
                    <a:pt x="1396" y="788"/>
                  </a:lnTo>
                  <a:lnTo>
                    <a:pt x="1374" y="806"/>
                  </a:lnTo>
                  <a:lnTo>
                    <a:pt x="1349" y="815"/>
                  </a:lnTo>
                  <a:lnTo>
                    <a:pt x="1323" y="820"/>
                  </a:lnTo>
                  <a:lnTo>
                    <a:pt x="1291" y="813"/>
                  </a:lnTo>
                  <a:lnTo>
                    <a:pt x="1278" y="806"/>
                  </a:lnTo>
                  <a:lnTo>
                    <a:pt x="1267" y="793"/>
                  </a:lnTo>
                  <a:lnTo>
                    <a:pt x="1269" y="746"/>
                  </a:lnTo>
                  <a:lnTo>
                    <a:pt x="1267" y="699"/>
                  </a:lnTo>
                  <a:lnTo>
                    <a:pt x="1260" y="654"/>
                  </a:lnTo>
                  <a:lnTo>
                    <a:pt x="1247" y="614"/>
                  </a:lnTo>
                  <a:lnTo>
                    <a:pt x="1240" y="594"/>
                  </a:lnTo>
                  <a:lnTo>
                    <a:pt x="1242" y="576"/>
                  </a:lnTo>
                  <a:lnTo>
                    <a:pt x="1251" y="560"/>
                  </a:lnTo>
                  <a:lnTo>
                    <a:pt x="1262" y="547"/>
                  </a:lnTo>
                  <a:lnTo>
                    <a:pt x="1289" y="516"/>
                  </a:lnTo>
                  <a:lnTo>
                    <a:pt x="1298" y="500"/>
                  </a:lnTo>
                  <a:lnTo>
                    <a:pt x="1300" y="494"/>
                  </a:lnTo>
                  <a:lnTo>
                    <a:pt x="1303" y="482"/>
                  </a:lnTo>
                  <a:lnTo>
                    <a:pt x="1298" y="480"/>
                  </a:lnTo>
                  <a:lnTo>
                    <a:pt x="1294" y="480"/>
                  </a:lnTo>
                  <a:lnTo>
                    <a:pt x="1265" y="518"/>
                  </a:lnTo>
                  <a:lnTo>
                    <a:pt x="1229" y="554"/>
                  </a:lnTo>
                  <a:lnTo>
                    <a:pt x="1153" y="614"/>
                  </a:lnTo>
                  <a:lnTo>
                    <a:pt x="1138" y="621"/>
                  </a:lnTo>
                  <a:lnTo>
                    <a:pt x="1124" y="630"/>
                  </a:lnTo>
                  <a:lnTo>
                    <a:pt x="1102" y="654"/>
                  </a:lnTo>
                  <a:lnTo>
                    <a:pt x="1080" y="679"/>
                  </a:lnTo>
                  <a:lnTo>
                    <a:pt x="1055" y="699"/>
                  </a:lnTo>
                  <a:lnTo>
                    <a:pt x="1030" y="712"/>
                  </a:lnTo>
                  <a:lnTo>
                    <a:pt x="1004" y="721"/>
                  </a:lnTo>
                  <a:lnTo>
                    <a:pt x="950" y="728"/>
                  </a:lnTo>
                  <a:lnTo>
                    <a:pt x="950" y="735"/>
                  </a:lnTo>
                  <a:lnTo>
                    <a:pt x="955" y="737"/>
                  </a:lnTo>
                  <a:lnTo>
                    <a:pt x="986" y="741"/>
                  </a:lnTo>
                  <a:lnTo>
                    <a:pt x="1015" y="737"/>
                  </a:lnTo>
                  <a:lnTo>
                    <a:pt x="1042" y="728"/>
                  </a:lnTo>
                  <a:lnTo>
                    <a:pt x="1068" y="712"/>
                  </a:lnTo>
                  <a:lnTo>
                    <a:pt x="1068" y="721"/>
                  </a:lnTo>
                  <a:lnTo>
                    <a:pt x="1064" y="730"/>
                  </a:lnTo>
                  <a:lnTo>
                    <a:pt x="1055" y="744"/>
                  </a:lnTo>
                  <a:lnTo>
                    <a:pt x="1030" y="768"/>
                  </a:lnTo>
                  <a:lnTo>
                    <a:pt x="1004" y="786"/>
                  </a:lnTo>
                  <a:lnTo>
                    <a:pt x="948" y="815"/>
                  </a:lnTo>
                  <a:lnTo>
                    <a:pt x="948" y="817"/>
                  </a:lnTo>
                  <a:lnTo>
                    <a:pt x="950" y="820"/>
                  </a:lnTo>
                  <a:lnTo>
                    <a:pt x="986" y="815"/>
                  </a:lnTo>
                  <a:lnTo>
                    <a:pt x="1017" y="802"/>
                  </a:lnTo>
                  <a:lnTo>
                    <a:pt x="1046" y="784"/>
                  </a:lnTo>
                  <a:lnTo>
                    <a:pt x="1071" y="757"/>
                  </a:lnTo>
                  <a:lnTo>
                    <a:pt x="1075" y="826"/>
                  </a:lnTo>
                  <a:lnTo>
                    <a:pt x="1075" y="898"/>
                  </a:lnTo>
                  <a:lnTo>
                    <a:pt x="1062" y="989"/>
                  </a:lnTo>
                  <a:lnTo>
                    <a:pt x="1051" y="1032"/>
                  </a:lnTo>
                  <a:lnTo>
                    <a:pt x="1046" y="1047"/>
                  </a:lnTo>
                  <a:lnTo>
                    <a:pt x="1035" y="1074"/>
                  </a:lnTo>
                  <a:lnTo>
                    <a:pt x="1022" y="1114"/>
                  </a:lnTo>
                  <a:lnTo>
                    <a:pt x="1004" y="1154"/>
                  </a:lnTo>
                  <a:lnTo>
                    <a:pt x="999" y="1137"/>
                  </a:lnTo>
                  <a:lnTo>
                    <a:pt x="995" y="1117"/>
                  </a:lnTo>
                  <a:lnTo>
                    <a:pt x="986" y="1099"/>
                  </a:lnTo>
                  <a:lnTo>
                    <a:pt x="975" y="1079"/>
                  </a:lnTo>
                  <a:lnTo>
                    <a:pt x="961" y="1065"/>
                  </a:lnTo>
                  <a:lnTo>
                    <a:pt x="941" y="1061"/>
                  </a:lnTo>
                  <a:lnTo>
                    <a:pt x="939" y="1063"/>
                  </a:lnTo>
                  <a:lnTo>
                    <a:pt x="950" y="1079"/>
                  </a:lnTo>
                  <a:lnTo>
                    <a:pt x="961" y="1096"/>
                  </a:lnTo>
                  <a:lnTo>
                    <a:pt x="968" y="1117"/>
                  </a:lnTo>
                  <a:lnTo>
                    <a:pt x="972" y="1137"/>
                  </a:lnTo>
                  <a:lnTo>
                    <a:pt x="977" y="1177"/>
                  </a:lnTo>
                  <a:lnTo>
                    <a:pt x="975" y="1219"/>
                  </a:lnTo>
                  <a:lnTo>
                    <a:pt x="968" y="1237"/>
                  </a:lnTo>
                  <a:lnTo>
                    <a:pt x="959" y="1255"/>
                  </a:lnTo>
                  <a:lnTo>
                    <a:pt x="950" y="1235"/>
                  </a:lnTo>
                  <a:lnTo>
                    <a:pt x="939" y="1215"/>
                  </a:lnTo>
                  <a:lnTo>
                    <a:pt x="923" y="1199"/>
                  </a:lnTo>
                  <a:lnTo>
                    <a:pt x="906" y="1188"/>
                  </a:lnTo>
                  <a:lnTo>
                    <a:pt x="901" y="1190"/>
                  </a:lnTo>
                  <a:lnTo>
                    <a:pt x="901" y="1192"/>
                  </a:lnTo>
                  <a:lnTo>
                    <a:pt x="912" y="1206"/>
                  </a:lnTo>
                  <a:lnTo>
                    <a:pt x="921" y="1219"/>
                  </a:lnTo>
                  <a:lnTo>
                    <a:pt x="932" y="1251"/>
                  </a:lnTo>
                  <a:lnTo>
                    <a:pt x="943" y="1317"/>
                  </a:lnTo>
                  <a:lnTo>
                    <a:pt x="946" y="1349"/>
                  </a:lnTo>
                  <a:lnTo>
                    <a:pt x="948" y="1378"/>
                  </a:lnTo>
                  <a:lnTo>
                    <a:pt x="943" y="1434"/>
                  </a:lnTo>
                  <a:lnTo>
                    <a:pt x="939" y="1492"/>
                  </a:lnTo>
                  <a:lnTo>
                    <a:pt x="939" y="1550"/>
                  </a:lnTo>
                  <a:lnTo>
                    <a:pt x="941" y="1559"/>
                  </a:lnTo>
                  <a:lnTo>
                    <a:pt x="941" y="1568"/>
                  </a:lnTo>
                  <a:lnTo>
                    <a:pt x="941" y="1577"/>
                  </a:lnTo>
                  <a:lnTo>
                    <a:pt x="948" y="1583"/>
                  </a:lnTo>
                  <a:lnTo>
                    <a:pt x="955" y="1572"/>
                  </a:lnTo>
                  <a:lnTo>
                    <a:pt x="959" y="1561"/>
                  </a:lnTo>
                  <a:lnTo>
                    <a:pt x="961" y="1534"/>
                  </a:lnTo>
                  <a:lnTo>
                    <a:pt x="964" y="1523"/>
                  </a:lnTo>
                  <a:lnTo>
                    <a:pt x="970" y="1512"/>
                  </a:lnTo>
                  <a:lnTo>
                    <a:pt x="979" y="1503"/>
                  </a:lnTo>
                  <a:lnTo>
                    <a:pt x="995" y="1498"/>
                  </a:lnTo>
                  <a:lnTo>
                    <a:pt x="1051" y="1478"/>
                  </a:lnTo>
                  <a:lnTo>
                    <a:pt x="1080" y="1469"/>
                  </a:lnTo>
                  <a:lnTo>
                    <a:pt x="1113" y="1467"/>
                  </a:lnTo>
                  <a:lnTo>
                    <a:pt x="1151" y="1458"/>
                  </a:lnTo>
                  <a:lnTo>
                    <a:pt x="1169" y="1451"/>
                  </a:lnTo>
                  <a:lnTo>
                    <a:pt x="1187" y="1443"/>
                  </a:lnTo>
                  <a:lnTo>
                    <a:pt x="1204" y="1447"/>
                  </a:lnTo>
                  <a:lnTo>
                    <a:pt x="1213" y="1449"/>
                  </a:lnTo>
                  <a:lnTo>
                    <a:pt x="1222" y="1456"/>
                  </a:lnTo>
                  <a:lnTo>
                    <a:pt x="1236" y="1481"/>
                  </a:lnTo>
                  <a:lnTo>
                    <a:pt x="1249" y="1507"/>
                  </a:lnTo>
                  <a:lnTo>
                    <a:pt x="1251" y="1521"/>
                  </a:lnTo>
                  <a:lnTo>
                    <a:pt x="1251" y="1536"/>
                  </a:lnTo>
                  <a:lnTo>
                    <a:pt x="1249" y="1550"/>
                  </a:lnTo>
                  <a:lnTo>
                    <a:pt x="1242" y="1563"/>
                  </a:lnTo>
                  <a:lnTo>
                    <a:pt x="1220" y="1581"/>
                  </a:lnTo>
                  <a:lnTo>
                    <a:pt x="1198" y="1594"/>
                  </a:lnTo>
                  <a:lnTo>
                    <a:pt x="1144" y="1644"/>
                  </a:lnTo>
                  <a:lnTo>
                    <a:pt x="1088" y="1686"/>
                  </a:lnTo>
                  <a:lnTo>
                    <a:pt x="1026" y="1722"/>
                  </a:lnTo>
                  <a:lnTo>
                    <a:pt x="964" y="1753"/>
                  </a:lnTo>
                  <a:lnTo>
                    <a:pt x="932" y="1778"/>
                  </a:lnTo>
                  <a:lnTo>
                    <a:pt x="914" y="1789"/>
                  </a:lnTo>
                  <a:lnTo>
                    <a:pt x="899" y="1802"/>
                  </a:lnTo>
                  <a:lnTo>
                    <a:pt x="883" y="1809"/>
                  </a:lnTo>
                  <a:lnTo>
                    <a:pt x="868" y="1811"/>
                  </a:lnTo>
                  <a:lnTo>
                    <a:pt x="836" y="1804"/>
                  </a:lnTo>
                  <a:lnTo>
                    <a:pt x="819" y="1795"/>
                  </a:lnTo>
                  <a:lnTo>
                    <a:pt x="805" y="1780"/>
                  </a:lnTo>
                  <a:lnTo>
                    <a:pt x="781" y="1746"/>
                  </a:lnTo>
                  <a:lnTo>
                    <a:pt x="723" y="1661"/>
                  </a:lnTo>
                  <a:lnTo>
                    <a:pt x="700" y="1617"/>
                  </a:lnTo>
                  <a:lnTo>
                    <a:pt x="691" y="1601"/>
                  </a:lnTo>
                  <a:lnTo>
                    <a:pt x="680" y="1572"/>
                  </a:lnTo>
                  <a:lnTo>
                    <a:pt x="678" y="1565"/>
                  </a:lnTo>
                  <a:lnTo>
                    <a:pt x="676" y="1559"/>
                  </a:lnTo>
                  <a:lnTo>
                    <a:pt x="674" y="1545"/>
                  </a:lnTo>
                  <a:lnTo>
                    <a:pt x="665" y="1521"/>
                  </a:lnTo>
                  <a:lnTo>
                    <a:pt x="658" y="1494"/>
                  </a:lnTo>
                  <a:lnTo>
                    <a:pt x="651" y="1436"/>
                  </a:lnTo>
                  <a:lnTo>
                    <a:pt x="656" y="1380"/>
                  </a:lnTo>
                  <a:lnTo>
                    <a:pt x="660" y="1351"/>
                  </a:lnTo>
                  <a:lnTo>
                    <a:pt x="667" y="1326"/>
                  </a:lnTo>
                  <a:lnTo>
                    <a:pt x="662" y="1324"/>
                  </a:lnTo>
                  <a:lnTo>
                    <a:pt x="658" y="1329"/>
                  </a:lnTo>
                  <a:lnTo>
                    <a:pt x="651" y="1340"/>
                  </a:lnTo>
                  <a:lnTo>
                    <a:pt x="642" y="1355"/>
                  </a:lnTo>
                  <a:lnTo>
                    <a:pt x="638" y="1376"/>
                  </a:lnTo>
                  <a:lnTo>
                    <a:pt x="631" y="1414"/>
                  </a:lnTo>
                  <a:lnTo>
                    <a:pt x="622" y="1405"/>
                  </a:lnTo>
                  <a:lnTo>
                    <a:pt x="616" y="1393"/>
                  </a:lnTo>
                  <a:lnTo>
                    <a:pt x="602" y="1373"/>
                  </a:lnTo>
                  <a:lnTo>
                    <a:pt x="598" y="1353"/>
                  </a:lnTo>
                  <a:lnTo>
                    <a:pt x="593" y="1333"/>
                  </a:lnTo>
                  <a:lnTo>
                    <a:pt x="596" y="1291"/>
                  </a:lnTo>
                  <a:lnTo>
                    <a:pt x="589" y="1295"/>
                  </a:lnTo>
                  <a:lnTo>
                    <a:pt x="584" y="1304"/>
                  </a:lnTo>
                  <a:lnTo>
                    <a:pt x="575" y="1322"/>
                  </a:lnTo>
                  <a:lnTo>
                    <a:pt x="573" y="1351"/>
                  </a:lnTo>
                  <a:lnTo>
                    <a:pt x="575" y="1380"/>
                  </a:lnTo>
                  <a:lnTo>
                    <a:pt x="540" y="1380"/>
                  </a:lnTo>
                  <a:lnTo>
                    <a:pt x="509" y="1371"/>
                  </a:lnTo>
                  <a:lnTo>
                    <a:pt x="442" y="1351"/>
                  </a:lnTo>
                  <a:lnTo>
                    <a:pt x="393" y="1331"/>
                  </a:lnTo>
                  <a:lnTo>
                    <a:pt x="343" y="1304"/>
                  </a:lnTo>
                  <a:lnTo>
                    <a:pt x="294" y="1271"/>
                  </a:lnTo>
                  <a:lnTo>
                    <a:pt x="248" y="1235"/>
                  </a:lnTo>
                  <a:lnTo>
                    <a:pt x="196" y="1186"/>
                  </a:lnTo>
                  <a:lnTo>
                    <a:pt x="149" y="1130"/>
                  </a:lnTo>
                  <a:lnTo>
                    <a:pt x="105" y="1067"/>
                  </a:lnTo>
                  <a:lnTo>
                    <a:pt x="67" y="1003"/>
                  </a:lnTo>
                  <a:lnTo>
                    <a:pt x="38" y="933"/>
                  </a:lnTo>
                  <a:lnTo>
                    <a:pt x="27" y="898"/>
                  </a:lnTo>
                  <a:lnTo>
                    <a:pt x="18" y="862"/>
                  </a:lnTo>
                  <a:lnTo>
                    <a:pt x="7" y="797"/>
                  </a:lnTo>
                  <a:lnTo>
                    <a:pt x="0" y="730"/>
                  </a:lnTo>
                  <a:lnTo>
                    <a:pt x="0" y="665"/>
                  </a:lnTo>
                  <a:lnTo>
                    <a:pt x="7" y="596"/>
                  </a:lnTo>
                  <a:lnTo>
                    <a:pt x="27" y="514"/>
                  </a:lnTo>
                  <a:lnTo>
                    <a:pt x="38" y="471"/>
                  </a:lnTo>
                  <a:lnTo>
                    <a:pt x="51" y="431"/>
                  </a:lnTo>
                  <a:lnTo>
                    <a:pt x="89" y="339"/>
                  </a:lnTo>
                  <a:lnTo>
                    <a:pt x="136" y="250"/>
                  </a:lnTo>
                  <a:lnTo>
                    <a:pt x="165" y="208"/>
                  </a:lnTo>
                  <a:lnTo>
                    <a:pt x="196" y="167"/>
                  </a:lnTo>
                  <a:lnTo>
                    <a:pt x="230" y="130"/>
                  </a:lnTo>
                  <a:lnTo>
                    <a:pt x="270" y="96"/>
                  </a:lnTo>
                  <a:lnTo>
                    <a:pt x="308" y="65"/>
                  </a:lnTo>
                  <a:lnTo>
                    <a:pt x="346" y="38"/>
                  </a:lnTo>
                  <a:lnTo>
                    <a:pt x="386" y="16"/>
                  </a:lnTo>
                  <a:lnTo>
                    <a:pt x="428" y="0"/>
                  </a:lnTo>
                  <a:lnTo>
                    <a:pt x="542" y="4"/>
                  </a:lnTo>
                  <a:lnTo>
                    <a:pt x="598" y="7"/>
                  </a:lnTo>
                  <a:lnTo>
                    <a:pt x="656" y="4"/>
                  </a:lnTo>
                </a:path>
              </a:pathLst>
            </a:custGeom>
            <a:solidFill>
              <a:srgbClr val="E6CC33"/>
            </a:solidFill>
            <a:ln w="9525" cap="rnd">
              <a:noFill/>
              <a:round/>
              <a:headEnd/>
              <a:tailEnd/>
            </a:ln>
            <a:effectLst/>
          </p:spPr>
          <p:txBody>
            <a:bodyPr/>
            <a:lstStyle/>
            <a:p>
              <a:endParaRPr lang="zh-CN" altLang="en-US"/>
            </a:p>
          </p:txBody>
        </p:sp>
        <p:sp>
          <p:nvSpPr>
            <p:cNvPr id="1710087" name="Freeform 7"/>
            <p:cNvSpPr>
              <a:spLocks/>
            </p:cNvSpPr>
            <p:nvPr/>
          </p:nvSpPr>
          <p:spPr bwMode="auto">
            <a:xfrm>
              <a:off x="4173" y="2350"/>
              <a:ext cx="732" cy="1155"/>
            </a:xfrm>
            <a:custGeom>
              <a:avLst/>
              <a:gdLst/>
              <a:ahLst/>
              <a:cxnLst>
                <a:cxn ang="0">
                  <a:pos x="603" y="158"/>
                </a:cxn>
                <a:cxn ang="0">
                  <a:pos x="649" y="278"/>
                </a:cxn>
                <a:cxn ang="0">
                  <a:pos x="669" y="338"/>
                </a:cxn>
                <a:cxn ang="0">
                  <a:pos x="685" y="402"/>
                </a:cxn>
                <a:cxn ang="0">
                  <a:pos x="698" y="456"/>
                </a:cxn>
                <a:cxn ang="0">
                  <a:pos x="709" y="511"/>
                </a:cxn>
                <a:cxn ang="0">
                  <a:pos x="720" y="623"/>
                </a:cxn>
                <a:cxn ang="0">
                  <a:pos x="729" y="725"/>
                </a:cxn>
                <a:cxn ang="0">
                  <a:pos x="731" y="776"/>
                </a:cxn>
                <a:cxn ang="0">
                  <a:pos x="729" y="827"/>
                </a:cxn>
                <a:cxn ang="0">
                  <a:pos x="724" y="878"/>
                </a:cxn>
                <a:cxn ang="0">
                  <a:pos x="713" y="927"/>
                </a:cxn>
                <a:cxn ang="0">
                  <a:pos x="698" y="972"/>
                </a:cxn>
                <a:cxn ang="0">
                  <a:pos x="674" y="1014"/>
                </a:cxn>
                <a:cxn ang="0">
                  <a:pos x="649" y="1049"/>
                </a:cxn>
                <a:cxn ang="0">
                  <a:pos x="621" y="1078"/>
                </a:cxn>
                <a:cxn ang="0">
                  <a:pos x="590" y="1105"/>
                </a:cxn>
                <a:cxn ang="0">
                  <a:pos x="557" y="1125"/>
                </a:cxn>
                <a:cxn ang="0">
                  <a:pos x="519" y="1141"/>
                </a:cxn>
                <a:cxn ang="0">
                  <a:pos x="479" y="1152"/>
                </a:cxn>
                <a:cxn ang="0">
                  <a:pos x="439" y="1154"/>
                </a:cxn>
                <a:cxn ang="0">
                  <a:pos x="398" y="1150"/>
                </a:cxn>
                <a:cxn ang="0">
                  <a:pos x="367" y="1147"/>
                </a:cxn>
                <a:cxn ang="0">
                  <a:pos x="338" y="1143"/>
                </a:cxn>
                <a:cxn ang="0">
                  <a:pos x="278" y="1123"/>
                </a:cxn>
                <a:cxn ang="0">
                  <a:pos x="250" y="1112"/>
                </a:cxn>
                <a:cxn ang="0">
                  <a:pos x="223" y="1096"/>
                </a:cxn>
                <a:cxn ang="0">
                  <a:pos x="174" y="1058"/>
                </a:cxn>
                <a:cxn ang="0">
                  <a:pos x="135" y="1018"/>
                </a:cxn>
                <a:cxn ang="0">
                  <a:pos x="99" y="978"/>
                </a:cxn>
                <a:cxn ang="0">
                  <a:pos x="73" y="932"/>
                </a:cxn>
                <a:cxn ang="0">
                  <a:pos x="49" y="885"/>
                </a:cxn>
                <a:cxn ang="0">
                  <a:pos x="29" y="836"/>
                </a:cxn>
                <a:cxn ang="0">
                  <a:pos x="15" y="785"/>
                </a:cxn>
                <a:cxn ang="0">
                  <a:pos x="4" y="732"/>
                </a:cxn>
                <a:cxn ang="0">
                  <a:pos x="0" y="676"/>
                </a:cxn>
                <a:cxn ang="0">
                  <a:pos x="0" y="576"/>
                </a:cxn>
                <a:cxn ang="0">
                  <a:pos x="11" y="476"/>
                </a:cxn>
                <a:cxn ang="0">
                  <a:pos x="20" y="427"/>
                </a:cxn>
                <a:cxn ang="0">
                  <a:pos x="33" y="378"/>
                </a:cxn>
                <a:cxn ang="0">
                  <a:pos x="49" y="331"/>
                </a:cxn>
                <a:cxn ang="0">
                  <a:pos x="66" y="287"/>
                </a:cxn>
                <a:cxn ang="0">
                  <a:pos x="86" y="240"/>
                </a:cxn>
                <a:cxn ang="0">
                  <a:pos x="115" y="191"/>
                </a:cxn>
                <a:cxn ang="0">
                  <a:pos x="148" y="147"/>
                </a:cxn>
                <a:cxn ang="0">
                  <a:pos x="183" y="102"/>
                </a:cxn>
                <a:cxn ang="0">
                  <a:pos x="227" y="67"/>
                </a:cxn>
                <a:cxn ang="0">
                  <a:pos x="272" y="36"/>
                </a:cxn>
                <a:cxn ang="0">
                  <a:pos x="320" y="13"/>
                </a:cxn>
                <a:cxn ang="0">
                  <a:pos x="373" y="0"/>
                </a:cxn>
                <a:cxn ang="0">
                  <a:pos x="411" y="0"/>
                </a:cxn>
                <a:cxn ang="0">
                  <a:pos x="446" y="9"/>
                </a:cxn>
                <a:cxn ang="0">
                  <a:pos x="479" y="24"/>
                </a:cxn>
                <a:cxn ang="0">
                  <a:pos x="510" y="44"/>
                </a:cxn>
                <a:cxn ang="0">
                  <a:pos x="537" y="69"/>
                </a:cxn>
                <a:cxn ang="0">
                  <a:pos x="563" y="98"/>
                </a:cxn>
                <a:cxn ang="0">
                  <a:pos x="585" y="127"/>
                </a:cxn>
                <a:cxn ang="0">
                  <a:pos x="603" y="158"/>
                </a:cxn>
              </a:cxnLst>
              <a:rect l="0" t="0" r="r" b="b"/>
              <a:pathLst>
                <a:path w="732" h="1155">
                  <a:moveTo>
                    <a:pt x="603" y="158"/>
                  </a:moveTo>
                  <a:lnTo>
                    <a:pt x="649" y="278"/>
                  </a:lnTo>
                  <a:lnTo>
                    <a:pt x="669" y="338"/>
                  </a:lnTo>
                  <a:lnTo>
                    <a:pt x="685" y="402"/>
                  </a:lnTo>
                  <a:lnTo>
                    <a:pt x="698" y="456"/>
                  </a:lnTo>
                  <a:lnTo>
                    <a:pt x="709" y="511"/>
                  </a:lnTo>
                  <a:lnTo>
                    <a:pt x="720" y="623"/>
                  </a:lnTo>
                  <a:lnTo>
                    <a:pt x="729" y="725"/>
                  </a:lnTo>
                  <a:lnTo>
                    <a:pt x="731" y="776"/>
                  </a:lnTo>
                  <a:lnTo>
                    <a:pt x="729" y="827"/>
                  </a:lnTo>
                  <a:lnTo>
                    <a:pt x="724" y="878"/>
                  </a:lnTo>
                  <a:lnTo>
                    <a:pt x="713" y="927"/>
                  </a:lnTo>
                  <a:lnTo>
                    <a:pt x="698" y="972"/>
                  </a:lnTo>
                  <a:lnTo>
                    <a:pt x="674" y="1014"/>
                  </a:lnTo>
                  <a:lnTo>
                    <a:pt x="649" y="1049"/>
                  </a:lnTo>
                  <a:lnTo>
                    <a:pt x="621" y="1078"/>
                  </a:lnTo>
                  <a:lnTo>
                    <a:pt x="590" y="1105"/>
                  </a:lnTo>
                  <a:lnTo>
                    <a:pt x="557" y="1125"/>
                  </a:lnTo>
                  <a:lnTo>
                    <a:pt x="519" y="1141"/>
                  </a:lnTo>
                  <a:lnTo>
                    <a:pt x="479" y="1152"/>
                  </a:lnTo>
                  <a:lnTo>
                    <a:pt x="439" y="1154"/>
                  </a:lnTo>
                  <a:lnTo>
                    <a:pt x="398" y="1150"/>
                  </a:lnTo>
                  <a:lnTo>
                    <a:pt x="367" y="1147"/>
                  </a:lnTo>
                  <a:lnTo>
                    <a:pt x="338" y="1143"/>
                  </a:lnTo>
                  <a:lnTo>
                    <a:pt x="278" y="1123"/>
                  </a:lnTo>
                  <a:lnTo>
                    <a:pt x="250" y="1112"/>
                  </a:lnTo>
                  <a:lnTo>
                    <a:pt x="223" y="1096"/>
                  </a:lnTo>
                  <a:lnTo>
                    <a:pt x="174" y="1058"/>
                  </a:lnTo>
                  <a:lnTo>
                    <a:pt x="135" y="1018"/>
                  </a:lnTo>
                  <a:lnTo>
                    <a:pt x="99" y="978"/>
                  </a:lnTo>
                  <a:lnTo>
                    <a:pt x="73" y="932"/>
                  </a:lnTo>
                  <a:lnTo>
                    <a:pt x="49" y="885"/>
                  </a:lnTo>
                  <a:lnTo>
                    <a:pt x="29" y="836"/>
                  </a:lnTo>
                  <a:lnTo>
                    <a:pt x="15" y="785"/>
                  </a:lnTo>
                  <a:lnTo>
                    <a:pt x="4" y="732"/>
                  </a:lnTo>
                  <a:lnTo>
                    <a:pt x="0" y="676"/>
                  </a:lnTo>
                  <a:lnTo>
                    <a:pt x="0" y="576"/>
                  </a:lnTo>
                  <a:lnTo>
                    <a:pt x="11" y="476"/>
                  </a:lnTo>
                  <a:lnTo>
                    <a:pt x="20" y="427"/>
                  </a:lnTo>
                  <a:lnTo>
                    <a:pt x="33" y="378"/>
                  </a:lnTo>
                  <a:lnTo>
                    <a:pt x="49" y="331"/>
                  </a:lnTo>
                  <a:lnTo>
                    <a:pt x="66" y="287"/>
                  </a:lnTo>
                  <a:lnTo>
                    <a:pt x="86" y="240"/>
                  </a:lnTo>
                  <a:lnTo>
                    <a:pt x="115" y="191"/>
                  </a:lnTo>
                  <a:lnTo>
                    <a:pt x="148" y="147"/>
                  </a:lnTo>
                  <a:lnTo>
                    <a:pt x="183" y="102"/>
                  </a:lnTo>
                  <a:lnTo>
                    <a:pt x="227" y="67"/>
                  </a:lnTo>
                  <a:lnTo>
                    <a:pt x="272" y="36"/>
                  </a:lnTo>
                  <a:lnTo>
                    <a:pt x="320" y="13"/>
                  </a:lnTo>
                  <a:lnTo>
                    <a:pt x="373" y="0"/>
                  </a:lnTo>
                  <a:lnTo>
                    <a:pt x="411" y="0"/>
                  </a:lnTo>
                  <a:lnTo>
                    <a:pt x="446" y="9"/>
                  </a:lnTo>
                  <a:lnTo>
                    <a:pt x="479" y="24"/>
                  </a:lnTo>
                  <a:lnTo>
                    <a:pt x="510" y="44"/>
                  </a:lnTo>
                  <a:lnTo>
                    <a:pt x="537" y="69"/>
                  </a:lnTo>
                  <a:lnTo>
                    <a:pt x="563" y="98"/>
                  </a:lnTo>
                  <a:lnTo>
                    <a:pt x="585" y="127"/>
                  </a:lnTo>
                  <a:lnTo>
                    <a:pt x="603" y="158"/>
                  </a:lnTo>
                </a:path>
              </a:pathLst>
            </a:custGeom>
            <a:solidFill>
              <a:srgbClr val="000000"/>
            </a:solidFill>
            <a:ln w="9525" cap="rnd">
              <a:noFill/>
              <a:round/>
              <a:headEnd/>
              <a:tailEnd/>
            </a:ln>
            <a:effectLst/>
          </p:spPr>
          <p:txBody>
            <a:bodyPr/>
            <a:lstStyle/>
            <a:p>
              <a:endParaRPr lang="zh-CN" altLang="en-US"/>
            </a:p>
          </p:txBody>
        </p:sp>
        <p:sp>
          <p:nvSpPr>
            <p:cNvPr id="1710088" name="Freeform 8"/>
            <p:cNvSpPr>
              <a:spLocks/>
            </p:cNvSpPr>
            <p:nvPr/>
          </p:nvSpPr>
          <p:spPr bwMode="auto">
            <a:xfrm>
              <a:off x="4193" y="2377"/>
              <a:ext cx="688" cy="1110"/>
            </a:xfrm>
            <a:custGeom>
              <a:avLst/>
              <a:gdLst/>
              <a:ahLst/>
              <a:cxnLst>
                <a:cxn ang="0">
                  <a:pos x="568" y="153"/>
                </a:cxn>
                <a:cxn ang="0">
                  <a:pos x="594" y="218"/>
                </a:cxn>
                <a:cxn ang="0">
                  <a:pos x="619" y="284"/>
                </a:cxn>
                <a:cxn ang="0">
                  <a:pos x="638" y="353"/>
                </a:cxn>
                <a:cxn ang="0">
                  <a:pos x="654" y="422"/>
                </a:cxn>
                <a:cxn ang="0">
                  <a:pos x="667" y="493"/>
                </a:cxn>
                <a:cxn ang="0">
                  <a:pos x="678" y="567"/>
                </a:cxn>
                <a:cxn ang="0">
                  <a:pos x="687" y="716"/>
                </a:cxn>
                <a:cxn ang="0">
                  <a:pos x="687" y="773"/>
                </a:cxn>
                <a:cxn ang="0">
                  <a:pos x="683" y="833"/>
                </a:cxn>
                <a:cxn ang="0">
                  <a:pos x="676" y="862"/>
                </a:cxn>
                <a:cxn ang="0">
                  <a:pos x="669" y="891"/>
                </a:cxn>
                <a:cxn ang="0">
                  <a:pos x="658" y="918"/>
                </a:cxn>
                <a:cxn ang="0">
                  <a:pos x="645" y="942"/>
                </a:cxn>
                <a:cxn ang="0">
                  <a:pos x="630" y="971"/>
                </a:cxn>
                <a:cxn ang="0">
                  <a:pos x="614" y="998"/>
                </a:cxn>
                <a:cxn ang="0">
                  <a:pos x="596" y="1020"/>
                </a:cxn>
                <a:cxn ang="0">
                  <a:pos x="577" y="1040"/>
                </a:cxn>
                <a:cxn ang="0">
                  <a:pos x="532" y="1071"/>
                </a:cxn>
                <a:cxn ang="0">
                  <a:pos x="486" y="1096"/>
                </a:cxn>
                <a:cxn ang="0">
                  <a:pos x="433" y="1109"/>
                </a:cxn>
                <a:cxn ang="0">
                  <a:pos x="378" y="1109"/>
                </a:cxn>
                <a:cxn ang="0">
                  <a:pos x="325" y="1100"/>
                </a:cxn>
                <a:cxn ang="0">
                  <a:pos x="276" y="1085"/>
                </a:cxn>
                <a:cxn ang="0">
                  <a:pos x="230" y="1062"/>
                </a:cxn>
                <a:cxn ang="0">
                  <a:pos x="186" y="1031"/>
                </a:cxn>
                <a:cxn ang="0">
                  <a:pos x="146" y="996"/>
                </a:cxn>
                <a:cxn ang="0">
                  <a:pos x="108" y="956"/>
                </a:cxn>
                <a:cxn ang="0">
                  <a:pos x="82" y="911"/>
                </a:cxn>
                <a:cxn ang="0">
                  <a:pos x="53" y="858"/>
                </a:cxn>
                <a:cxn ang="0">
                  <a:pos x="31" y="800"/>
                </a:cxn>
                <a:cxn ang="0">
                  <a:pos x="13" y="740"/>
                </a:cxn>
                <a:cxn ang="0">
                  <a:pos x="4" y="678"/>
                </a:cxn>
                <a:cxn ang="0">
                  <a:pos x="0" y="613"/>
                </a:cxn>
                <a:cxn ang="0">
                  <a:pos x="2" y="549"/>
                </a:cxn>
                <a:cxn ang="0">
                  <a:pos x="9" y="484"/>
                </a:cxn>
                <a:cxn ang="0">
                  <a:pos x="20" y="422"/>
                </a:cxn>
                <a:cxn ang="0">
                  <a:pos x="29" y="378"/>
                </a:cxn>
                <a:cxn ang="0">
                  <a:pos x="40" y="336"/>
                </a:cxn>
                <a:cxn ang="0">
                  <a:pos x="73" y="253"/>
                </a:cxn>
                <a:cxn ang="0">
                  <a:pos x="115" y="176"/>
                </a:cxn>
                <a:cxn ang="0">
                  <a:pos x="139" y="138"/>
                </a:cxn>
                <a:cxn ang="0">
                  <a:pos x="166" y="102"/>
                </a:cxn>
                <a:cxn ang="0">
                  <a:pos x="186" y="80"/>
                </a:cxn>
                <a:cxn ang="0">
                  <a:pos x="208" y="62"/>
                </a:cxn>
                <a:cxn ang="0">
                  <a:pos x="230" y="47"/>
                </a:cxn>
                <a:cxn ang="0">
                  <a:pos x="254" y="33"/>
                </a:cxn>
                <a:cxn ang="0">
                  <a:pos x="303" y="13"/>
                </a:cxn>
                <a:cxn ang="0">
                  <a:pos x="356" y="0"/>
                </a:cxn>
                <a:cxn ang="0">
                  <a:pos x="391" y="2"/>
                </a:cxn>
                <a:cxn ang="0">
                  <a:pos x="424" y="11"/>
                </a:cxn>
                <a:cxn ang="0">
                  <a:pos x="455" y="27"/>
                </a:cxn>
                <a:cxn ang="0">
                  <a:pos x="482" y="47"/>
                </a:cxn>
                <a:cxn ang="0">
                  <a:pos x="508" y="69"/>
                </a:cxn>
                <a:cxn ang="0">
                  <a:pos x="530" y="96"/>
                </a:cxn>
                <a:cxn ang="0">
                  <a:pos x="550" y="124"/>
                </a:cxn>
                <a:cxn ang="0">
                  <a:pos x="568" y="153"/>
                </a:cxn>
              </a:cxnLst>
              <a:rect l="0" t="0" r="r" b="b"/>
              <a:pathLst>
                <a:path w="688" h="1110">
                  <a:moveTo>
                    <a:pt x="568" y="153"/>
                  </a:moveTo>
                  <a:lnTo>
                    <a:pt x="594" y="218"/>
                  </a:lnTo>
                  <a:lnTo>
                    <a:pt x="619" y="284"/>
                  </a:lnTo>
                  <a:lnTo>
                    <a:pt x="638" y="353"/>
                  </a:lnTo>
                  <a:lnTo>
                    <a:pt x="654" y="422"/>
                  </a:lnTo>
                  <a:lnTo>
                    <a:pt x="667" y="493"/>
                  </a:lnTo>
                  <a:lnTo>
                    <a:pt x="678" y="567"/>
                  </a:lnTo>
                  <a:lnTo>
                    <a:pt x="687" y="716"/>
                  </a:lnTo>
                  <a:lnTo>
                    <a:pt x="687" y="773"/>
                  </a:lnTo>
                  <a:lnTo>
                    <a:pt x="683" y="833"/>
                  </a:lnTo>
                  <a:lnTo>
                    <a:pt x="676" y="862"/>
                  </a:lnTo>
                  <a:lnTo>
                    <a:pt x="669" y="891"/>
                  </a:lnTo>
                  <a:lnTo>
                    <a:pt x="658" y="918"/>
                  </a:lnTo>
                  <a:lnTo>
                    <a:pt x="645" y="942"/>
                  </a:lnTo>
                  <a:lnTo>
                    <a:pt x="630" y="971"/>
                  </a:lnTo>
                  <a:lnTo>
                    <a:pt x="614" y="998"/>
                  </a:lnTo>
                  <a:lnTo>
                    <a:pt x="596" y="1020"/>
                  </a:lnTo>
                  <a:lnTo>
                    <a:pt x="577" y="1040"/>
                  </a:lnTo>
                  <a:lnTo>
                    <a:pt x="532" y="1071"/>
                  </a:lnTo>
                  <a:lnTo>
                    <a:pt x="486" y="1096"/>
                  </a:lnTo>
                  <a:lnTo>
                    <a:pt x="433" y="1109"/>
                  </a:lnTo>
                  <a:lnTo>
                    <a:pt x="378" y="1109"/>
                  </a:lnTo>
                  <a:lnTo>
                    <a:pt x="325" y="1100"/>
                  </a:lnTo>
                  <a:lnTo>
                    <a:pt x="276" y="1085"/>
                  </a:lnTo>
                  <a:lnTo>
                    <a:pt x="230" y="1062"/>
                  </a:lnTo>
                  <a:lnTo>
                    <a:pt x="186" y="1031"/>
                  </a:lnTo>
                  <a:lnTo>
                    <a:pt x="146" y="996"/>
                  </a:lnTo>
                  <a:lnTo>
                    <a:pt x="108" y="956"/>
                  </a:lnTo>
                  <a:lnTo>
                    <a:pt x="82" y="911"/>
                  </a:lnTo>
                  <a:lnTo>
                    <a:pt x="53" y="858"/>
                  </a:lnTo>
                  <a:lnTo>
                    <a:pt x="31" y="800"/>
                  </a:lnTo>
                  <a:lnTo>
                    <a:pt x="13" y="740"/>
                  </a:lnTo>
                  <a:lnTo>
                    <a:pt x="4" y="678"/>
                  </a:lnTo>
                  <a:lnTo>
                    <a:pt x="0" y="613"/>
                  </a:lnTo>
                  <a:lnTo>
                    <a:pt x="2" y="549"/>
                  </a:lnTo>
                  <a:lnTo>
                    <a:pt x="9" y="484"/>
                  </a:lnTo>
                  <a:lnTo>
                    <a:pt x="20" y="422"/>
                  </a:lnTo>
                  <a:lnTo>
                    <a:pt x="29" y="378"/>
                  </a:lnTo>
                  <a:lnTo>
                    <a:pt x="40" y="336"/>
                  </a:lnTo>
                  <a:lnTo>
                    <a:pt x="73" y="253"/>
                  </a:lnTo>
                  <a:lnTo>
                    <a:pt x="115" y="176"/>
                  </a:lnTo>
                  <a:lnTo>
                    <a:pt x="139" y="138"/>
                  </a:lnTo>
                  <a:lnTo>
                    <a:pt x="166" y="102"/>
                  </a:lnTo>
                  <a:lnTo>
                    <a:pt x="186" y="80"/>
                  </a:lnTo>
                  <a:lnTo>
                    <a:pt x="208" y="62"/>
                  </a:lnTo>
                  <a:lnTo>
                    <a:pt x="230" y="47"/>
                  </a:lnTo>
                  <a:lnTo>
                    <a:pt x="254" y="33"/>
                  </a:lnTo>
                  <a:lnTo>
                    <a:pt x="303" y="13"/>
                  </a:lnTo>
                  <a:lnTo>
                    <a:pt x="356" y="0"/>
                  </a:lnTo>
                  <a:lnTo>
                    <a:pt x="391" y="2"/>
                  </a:lnTo>
                  <a:lnTo>
                    <a:pt x="424" y="11"/>
                  </a:lnTo>
                  <a:lnTo>
                    <a:pt x="455" y="27"/>
                  </a:lnTo>
                  <a:lnTo>
                    <a:pt x="482" y="47"/>
                  </a:lnTo>
                  <a:lnTo>
                    <a:pt x="508" y="69"/>
                  </a:lnTo>
                  <a:lnTo>
                    <a:pt x="530" y="96"/>
                  </a:lnTo>
                  <a:lnTo>
                    <a:pt x="550" y="124"/>
                  </a:lnTo>
                  <a:lnTo>
                    <a:pt x="568" y="153"/>
                  </a:lnTo>
                </a:path>
              </a:pathLst>
            </a:custGeom>
            <a:solidFill>
              <a:srgbClr val="EDF7F7"/>
            </a:solidFill>
            <a:ln w="9525" cap="rnd">
              <a:noFill/>
              <a:round/>
              <a:headEnd/>
              <a:tailEnd/>
            </a:ln>
            <a:effectLst/>
          </p:spPr>
          <p:txBody>
            <a:bodyPr/>
            <a:lstStyle/>
            <a:p>
              <a:endParaRPr lang="zh-CN" altLang="en-US"/>
            </a:p>
          </p:txBody>
        </p:sp>
        <p:sp>
          <p:nvSpPr>
            <p:cNvPr id="1710089" name="Freeform 9"/>
            <p:cNvSpPr>
              <a:spLocks/>
            </p:cNvSpPr>
            <p:nvPr/>
          </p:nvSpPr>
          <p:spPr bwMode="auto">
            <a:xfrm>
              <a:off x="4270" y="2447"/>
              <a:ext cx="291" cy="788"/>
            </a:xfrm>
            <a:custGeom>
              <a:avLst/>
              <a:gdLst/>
              <a:ahLst/>
              <a:cxnLst>
                <a:cxn ang="0">
                  <a:pos x="262" y="20"/>
                </a:cxn>
                <a:cxn ang="0">
                  <a:pos x="273" y="75"/>
                </a:cxn>
                <a:cxn ang="0">
                  <a:pos x="279" y="130"/>
                </a:cxn>
                <a:cxn ang="0">
                  <a:pos x="264" y="166"/>
                </a:cxn>
                <a:cxn ang="0">
                  <a:pos x="258" y="241"/>
                </a:cxn>
                <a:cxn ang="0">
                  <a:pos x="273" y="356"/>
                </a:cxn>
                <a:cxn ang="0">
                  <a:pos x="266" y="440"/>
                </a:cxn>
                <a:cxn ang="0">
                  <a:pos x="262" y="455"/>
                </a:cxn>
                <a:cxn ang="0">
                  <a:pos x="275" y="478"/>
                </a:cxn>
                <a:cxn ang="0">
                  <a:pos x="290" y="535"/>
                </a:cxn>
                <a:cxn ang="0">
                  <a:pos x="288" y="575"/>
                </a:cxn>
                <a:cxn ang="0">
                  <a:pos x="273" y="626"/>
                </a:cxn>
                <a:cxn ang="0">
                  <a:pos x="245" y="648"/>
                </a:cxn>
                <a:cxn ang="0">
                  <a:pos x="215" y="646"/>
                </a:cxn>
                <a:cxn ang="0">
                  <a:pos x="185" y="665"/>
                </a:cxn>
                <a:cxn ang="0">
                  <a:pos x="129" y="703"/>
                </a:cxn>
                <a:cxn ang="0">
                  <a:pos x="95" y="718"/>
                </a:cxn>
                <a:cxn ang="0">
                  <a:pos x="97" y="736"/>
                </a:cxn>
                <a:cxn ang="0">
                  <a:pos x="86" y="756"/>
                </a:cxn>
                <a:cxn ang="0">
                  <a:pos x="52" y="776"/>
                </a:cxn>
                <a:cxn ang="0">
                  <a:pos x="0" y="787"/>
                </a:cxn>
                <a:cxn ang="0">
                  <a:pos x="4" y="754"/>
                </a:cxn>
                <a:cxn ang="0">
                  <a:pos x="17" y="694"/>
                </a:cxn>
                <a:cxn ang="0">
                  <a:pos x="28" y="681"/>
                </a:cxn>
                <a:cxn ang="0">
                  <a:pos x="47" y="679"/>
                </a:cxn>
                <a:cxn ang="0">
                  <a:pos x="82" y="650"/>
                </a:cxn>
                <a:cxn ang="0">
                  <a:pos x="125" y="590"/>
                </a:cxn>
                <a:cxn ang="0">
                  <a:pos x="157" y="570"/>
                </a:cxn>
                <a:cxn ang="0">
                  <a:pos x="165" y="570"/>
                </a:cxn>
                <a:cxn ang="0">
                  <a:pos x="165" y="537"/>
                </a:cxn>
                <a:cxn ang="0">
                  <a:pos x="180" y="480"/>
                </a:cxn>
                <a:cxn ang="0">
                  <a:pos x="189" y="420"/>
                </a:cxn>
                <a:cxn ang="0">
                  <a:pos x="189" y="351"/>
                </a:cxn>
                <a:cxn ang="0">
                  <a:pos x="221" y="183"/>
                </a:cxn>
                <a:cxn ang="0">
                  <a:pos x="195" y="139"/>
                </a:cxn>
                <a:cxn ang="0">
                  <a:pos x="198" y="119"/>
                </a:cxn>
                <a:cxn ang="0">
                  <a:pos x="223" y="60"/>
                </a:cxn>
                <a:cxn ang="0">
                  <a:pos x="260" y="0"/>
                </a:cxn>
              </a:cxnLst>
              <a:rect l="0" t="0" r="r" b="b"/>
              <a:pathLst>
                <a:path w="291" h="788">
                  <a:moveTo>
                    <a:pt x="260" y="0"/>
                  </a:moveTo>
                  <a:lnTo>
                    <a:pt x="262" y="20"/>
                  </a:lnTo>
                  <a:lnTo>
                    <a:pt x="264" y="38"/>
                  </a:lnTo>
                  <a:lnTo>
                    <a:pt x="273" y="75"/>
                  </a:lnTo>
                  <a:lnTo>
                    <a:pt x="279" y="113"/>
                  </a:lnTo>
                  <a:lnTo>
                    <a:pt x="279" y="130"/>
                  </a:lnTo>
                  <a:lnTo>
                    <a:pt x="273" y="148"/>
                  </a:lnTo>
                  <a:lnTo>
                    <a:pt x="264" y="166"/>
                  </a:lnTo>
                  <a:lnTo>
                    <a:pt x="253" y="183"/>
                  </a:lnTo>
                  <a:lnTo>
                    <a:pt x="258" y="241"/>
                  </a:lnTo>
                  <a:lnTo>
                    <a:pt x="266" y="298"/>
                  </a:lnTo>
                  <a:lnTo>
                    <a:pt x="273" y="356"/>
                  </a:lnTo>
                  <a:lnTo>
                    <a:pt x="273" y="413"/>
                  </a:lnTo>
                  <a:lnTo>
                    <a:pt x="266" y="440"/>
                  </a:lnTo>
                  <a:lnTo>
                    <a:pt x="262" y="451"/>
                  </a:lnTo>
                  <a:lnTo>
                    <a:pt x="262" y="455"/>
                  </a:lnTo>
                  <a:lnTo>
                    <a:pt x="264" y="462"/>
                  </a:lnTo>
                  <a:lnTo>
                    <a:pt x="275" y="478"/>
                  </a:lnTo>
                  <a:lnTo>
                    <a:pt x="284" y="495"/>
                  </a:lnTo>
                  <a:lnTo>
                    <a:pt x="290" y="535"/>
                  </a:lnTo>
                  <a:lnTo>
                    <a:pt x="290" y="555"/>
                  </a:lnTo>
                  <a:lnTo>
                    <a:pt x="288" y="575"/>
                  </a:lnTo>
                  <a:lnTo>
                    <a:pt x="279" y="612"/>
                  </a:lnTo>
                  <a:lnTo>
                    <a:pt x="273" y="626"/>
                  </a:lnTo>
                  <a:lnTo>
                    <a:pt x="260" y="639"/>
                  </a:lnTo>
                  <a:lnTo>
                    <a:pt x="245" y="648"/>
                  </a:lnTo>
                  <a:lnTo>
                    <a:pt x="232" y="650"/>
                  </a:lnTo>
                  <a:lnTo>
                    <a:pt x="215" y="646"/>
                  </a:lnTo>
                  <a:lnTo>
                    <a:pt x="202" y="634"/>
                  </a:lnTo>
                  <a:lnTo>
                    <a:pt x="185" y="665"/>
                  </a:lnTo>
                  <a:lnTo>
                    <a:pt x="159" y="688"/>
                  </a:lnTo>
                  <a:lnTo>
                    <a:pt x="129" y="703"/>
                  </a:lnTo>
                  <a:lnTo>
                    <a:pt x="99" y="714"/>
                  </a:lnTo>
                  <a:lnTo>
                    <a:pt x="95" y="718"/>
                  </a:lnTo>
                  <a:lnTo>
                    <a:pt x="95" y="727"/>
                  </a:lnTo>
                  <a:lnTo>
                    <a:pt x="97" y="736"/>
                  </a:lnTo>
                  <a:lnTo>
                    <a:pt x="95" y="743"/>
                  </a:lnTo>
                  <a:lnTo>
                    <a:pt x="86" y="756"/>
                  </a:lnTo>
                  <a:lnTo>
                    <a:pt x="77" y="765"/>
                  </a:lnTo>
                  <a:lnTo>
                    <a:pt x="52" y="776"/>
                  </a:lnTo>
                  <a:lnTo>
                    <a:pt x="26" y="780"/>
                  </a:lnTo>
                  <a:lnTo>
                    <a:pt x="0" y="787"/>
                  </a:lnTo>
                  <a:lnTo>
                    <a:pt x="0" y="769"/>
                  </a:lnTo>
                  <a:lnTo>
                    <a:pt x="4" y="754"/>
                  </a:lnTo>
                  <a:lnTo>
                    <a:pt x="11" y="718"/>
                  </a:lnTo>
                  <a:lnTo>
                    <a:pt x="17" y="694"/>
                  </a:lnTo>
                  <a:lnTo>
                    <a:pt x="26" y="685"/>
                  </a:lnTo>
                  <a:lnTo>
                    <a:pt x="28" y="681"/>
                  </a:lnTo>
                  <a:lnTo>
                    <a:pt x="34" y="679"/>
                  </a:lnTo>
                  <a:lnTo>
                    <a:pt x="47" y="679"/>
                  </a:lnTo>
                  <a:lnTo>
                    <a:pt x="58" y="681"/>
                  </a:lnTo>
                  <a:lnTo>
                    <a:pt x="82" y="650"/>
                  </a:lnTo>
                  <a:lnTo>
                    <a:pt x="101" y="619"/>
                  </a:lnTo>
                  <a:lnTo>
                    <a:pt x="125" y="590"/>
                  </a:lnTo>
                  <a:lnTo>
                    <a:pt x="140" y="579"/>
                  </a:lnTo>
                  <a:lnTo>
                    <a:pt x="157" y="570"/>
                  </a:lnTo>
                  <a:lnTo>
                    <a:pt x="163" y="570"/>
                  </a:lnTo>
                  <a:lnTo>
                    <a:pt x="165" y="570"/>
                  </a:lnTo>
                  <a:lnTo>
                    <a:pt x="168" y="568"/>
                  </a:lnTo>
                  <a:lnTo>
                    <a:pt x="165" y="537"/>
                  </a:lnTo>
                  <a:lnTo>
                    <a:pt x="170" y="506"/>
                  </a:lnTo>
                  <a:lnTo>
                    <a:pt x="180" y="480"/>
                  </a:lnTo>
                  <a:lnTo>
                    <a:pt x="198" y="455"/>
                  </a:lnTo>
                  <a:lnTo>
                    <a:pt x="189" y="420"/>
                  </a:lnTo>
                  <a:lnTo>
                    <a:pt x="189" y="385"/>
                  </a:lnTo>
                  <a:lnTo>
                    <a:pt x="189" y="351"/>
                  </a:lnTo>
                  <a:lnTo>
                    <a:pt x="195" y="316"/>
                  </a:lnTo>
                  <a:lnTo>
                    <a:pt x="221" y="183"/>
                  </a:lnTo>
                  <a:lnTo>
                    <a:pt x="202" y="155"/>
                  </a:lnTo>
                  <a:lnTo>
                    <a:pt x="195" y="139"/>
                  </a:lnTo>
                  <a:lnTo>
                    <a:pt x="193" y="133"/>
                  </a:lnTo>
                  <a:lnTo>
                    <a:pt x="198" y="119"/>
                  </a:lnTo>
                  <a:lnTo>
                    <a:pt x="208" y="88"/>
                  </a:lnTo>
                  <a:lnTo>
                    <a:pt x="223" y="60"/>
                  </a:lnTo>
                  <a:lnTo>
                    <a:pt x="258" y="0"/>
                  </a:lnTo>
                  <a:lnTo>
                    <a:pt x="260" y="0"/>
                  </a:lnTo>
                </a:path>
              </a:pathLst>
            </a:custGeom>
            <a:solidFill>
              <a:srgbClr val="000000"/>
            </a:solidFill>
            <a:ln w="9525" cap="rnd">
              <a:noFill/>
              <a:round/>
              <a:headEnd/>
              <a:tailEnd/>
            </a:ln>
            <a:effectLst/>
          </p:spPr>
          <p:txBody>
            <a:bodyPr/>
            <a:lstStyle/>
            <a:p>
              <a:endParaRPr lang="zh-CN" altLang="en-US"/>
            </a:p>
          </p:txBody>
        </p:sp>
        <p:sp>
          <p:nvSpPr>
            <p:cNvPr id="1710090" name="Freeform 10"/>
            <p:cNvSpPr>
              <a:spLocks/>
            </p:cNvSpPr>
            <p:nvPr/>
          </p:nvSpPr>
          <p:spPr bwMode="auto">
            <a:xfrm>
              <a:off x="3586" y="2530"/>
              <a:ext cx="314" cy="399"/>
            </a:xfrm>
            <a:custGeom>
              <a:avLst/>
              <a:gdLst/>
              <a:ahLst/>
              <a:cxnLst>
                <a:cxn ang="0">
                  <a:pos x="190" y="37"/>
                </a:cxn>
                <a:cxn ang="0">
                  <a:pos x="147" y="37"/>
                </a:cxn>
                <a:cxn ang="0">
                  <a:pos x="110" y="41"/>
                </a:cxn>
                <a:cxn ang="0">
                  <a:pos x="145" y="57"/>
                </a:cxn>
                <a:cxn ang="0">
                  <a:pos x="160" y="96"/>
                </a:cxn>
                <a:cxn ang="0">
                  <a:pos x="121" y="96"/>
                </a:cxn>
                <a:cxn ang="0">
                  <a:pos x="71" y="100"/>
                </a:cxn>
                <a:cxn ang="0">
                  <a:pos x="73" y="113"/>
                </a:cxn>
                <a:cxn ang="0">
                  <a:pos x="112" y="115"/>
                </a:cxn>
                <a:cxn ang="0">
                  <a:pos x="138" y="148"/>
                </a:cxn>
                <a:cxn ang="0">
                  <a:pos x="166" y="191"/>
                </a:cxn>
                <a:cxn ang="0">
                  <a:pos x="121" y="213"/>
                </a:cxn>
                <a:cxn ang="0">
                  <a:pos x="58" y="170"/>
                </a:cxn>
                <a:cxn ang="0">
                  <a:pos x="58" y="191"/>
                </a:cxn>
                <a:cxn ang="0">
                  <a:pos x="47" y="196"/>
                </a:cxn>
                <a:cxn ang="0">
                  <a:pos x="35" y="204"/>
                </a:cxn>
                <a:cxn ang="0">
                  <a:pos x="73" y="217"/>
                </a:cxn>
                <a:cxn ang="0">
                  <a:pos x="101" y="226"/>
                </a:cxn>
                <a:cxn ang="0">
                  <a:pos x="160" y="228"/>
                </a:cxn>
                <a:cxn ang="0">
                  <a:pos x="196" y="194"/>
                </a:cxn>
                <a:cxn ang="0">
                  <a:pos x="220" y="187"/>
                </a:cxn>
                <a:cxn ang="0">
                  <a:pos x="257" y="141"/>
                </a:cxn>
                <a:cxn ang="0">
                  <a:pos x="281" y="107"/>
                </a:cxn>
                <a:cxn ang="0">
                  <a:pos x="268" y="104"/>
                </a:cxn>
                <a:cxn ang="0">
                  <a:pos x="263" y="80"/>
                </a:cxn>
                <a:cxn ang="0">
                  <a:pos x="253" y="102"/>
                </a:cxn>
                <a:cxn ang="0">
                  <a:pos x="240" y="139"/>
                </a:cxn>
                <a:cxn ang="0">
                  <a:pos x="207" y="174"/>
                </a:cxn>
                <a:cxn ang="0">
                  <a:pos x="175" y="170"/>
                </a:cxn>
                <a:cxn ang="0">
                  <a:pos x="160" y="139"/>
                </a:cxn>
                <a:cxn ang="0">
                  <a:pos x="188" y="91"/>
                </a:cxn>
                <a:cxn ang="0">
                  <a:pos x="220" y="35"/>
                </a:cxn>
                <a:cxn ang="0">
                  <a:pos x="261" y="28"/>
                </a:cxn>
                <a:cxn ang="0">
                  <a:pos x="287" y="76"/>
                </a:cxn>
                <a:cxn ang="0">
                  <a:pos x="313" y="152"/>
                </a:cxn>
                <a:cxn ang="0">
                  <a:pos x="304" y="202"/>
                </a:cxn>
                <a:cxn ang="0">
                  <a:pos x="257" y="268"/>
                </a:cxn>
                <a:cxn ang="0">
                  <a:pos x="229" y="309"/>
                </a:cxn>
                <a:cxn ang="0">
                  <a:pos x="194" y="326"/>
                </a:cxn>
                <a:cxn ang="0">
                  <a:pos x="216" y="333"/>
                </a:cxn>
                <a:cxn ang="0">
                  <a:pos x="276" y="287"/>
                </a:cxn>
                <a:cxn ang="0">
                  <a:pos x="287" y="265"/>
                </a:cxn>
                <a:cxn ang="0">
                  <a:pos x="307" y="302"/>
                </a:cxn>
                <a:cxn ang="0">
                  <a:pos x="281" y="359"/>
                </a:cxn>
                <a:cxn ang="0">
                  <a:pos x="231" y="387"/>
                </a:cxn>
                <a:cxn ang="0">
                  <a:pos x="138" y="396"/>
                </a:cxn>
                <a:cxn ang="0">
                  <a:pos x="99" y="368"/>
                </a:cxn>
                <a:cxn ang="0">
                  <a:pos x="106" y="331"/>
                </a:cxn>
                <a:cxn ang="0">
                  <a:pos x="153" y="339"/>
                </a:cxn>
                <a:cxn ang="0">
                  <a:pos x="145" y="326"/>
                </a:cxn>
                <a:cxn ang="0">
                  <a:pos x="73" y="276"/>
                </a:cxn>
                <a:cxn ang="0">
                  <a:pos x="9" y="211"/>
                </a:cxn>
                <a:cxn ang="0">
                  <a:pos x="9" y="139"/>
                </a:cxn>
                <a:cxn ang="0">
                  <a:pos x="37" y="76"/>
                </a:cxn>
                <a:cxn ang="0">
                  <a:pos x="63" y="59"/>
                </a:cxn>
                <a:cxn ang="0">
                  <a:pos x="73" y="37"/>
                </a:cxn>
                <a:cxn ang="0">
                  <a:pos x="110" y="4"/>
                </a:cxn>
                <a:cxn ang="0">
                  <a:pos x="171" y="13"/>
                </a:cxn>
              </a:cxnLst>
              <a:rect l="0" t="0" r="r" b="b"/>
              <a:pathLst>
                <a:path w="314" h="399">
                  <a:moveTo>
                    <a:pt x="192" y="22"/>
                  </a:moveTo>
                  <a:lnTo>
                    <a:pt x="192" y="30"/>
                  </a:lnTo>
                  <a:lnTo>
                    <a:pt x="190" y="37"/>
                  </a:lnTo>
                  <a:lnTo>
                    <a:pt x="183" y="52"/>
                  </a:lnTo>
                  <a:lnTo>
                    <a:pt x="166" y="43"/>
                  </a:lnTo>
                  <a:lnTo>
                    <a:pt x="147" y="37"/>
                  </a:lnTo>
                  <a:lnTo>
                    <a:pt x="127" y="35"/>
                  </a:lnTo>
                  <a:lnTo>
                    <a:pt x="119" y="37"/>
                  </a:lnTo>
                  <a:lnTo>
                    <a:pt x="110" y="41"/>
                  </a:lnTo>
                  <a:lnTo>
                    <a:pt x="117" y="48"/>
                  </a:lnTo>
                  <a:lnTo>
                    <a:pt x="125" y="52"/>
                  </a:lnTo>
                  <a:lnTo>
                    <a:pt x="145" y="57"/>
                  </a:lnTo>
                  <a:lnTo>
                    <a:pt x="160" y="67"/>
                  </a:lnTo>
                  <a:lnTo>
                    <a:pt x="171" y="78"/>
                  </a:lnTo>
                  <a:lnTo>
                    <a:pt x="160" y="96"/>
                  </a:lnTo>
                  <a:lnTo>
                    <a:pt x="147" y="111"/>
                  </a:lnTo>
                  <a:lnTo>
                    <a:pt x="134" y="102"/>
                  </a:lnTo>
                  <a:lnTo>
                    <a:pt x="121" y="96"/>
                  </a:lnTo>
                  <a:lnTo>
                    <a:pt x="106" y="91"/>
                  </a:lnTo>
                  <a:lnTo>
                    <a:pt x="89" y="91"/>
                  </a:lnTo>
                  <a:lnTo>
                    <a:pt x="71" y="100"/>
                  </a:lnTo>
                  <a:lnTo>
                    <a:pt x="65" y="104"/>
                  </a:lnTo>
                  <a:lnTo>
                    <a:pt x="60" y="111"/>
                  </a:lnTo>
                  <a:lnTo>
                    <a:pt x="73" y="113"/>
                  </a:lnTo>
                  <a:lnTo>
                    <a:pt x="86" y="113"/>
                  </a:lnTo>
                  <a:lnTo>
                    <a:pt x="99" y="113"/>
                  </a:lnTo>
                  <a:lnTo>
                    <a:pt x="112" y="115"/>
                  </a:lnTo>
                  <a:lnTo>
                    <a:pt x="125" y="122"/>
                  </a:lnTo>
                  <a:lnTo>
                    <a:pt x="138" y="130"/>
                  </a:lnTo>
                  <a:lnTo>
                    <a:pt x="138" y="148"/>
                  </a:lnTo>
                  <a:lnTo>
                    <a:pt x="142" y="165"/>
                  </a:lnTo>
                  <a:lnTo>
                    <a:pt x="151" y="181"/>
                  </a:lnTo>
                  <a:lnTo>
                    <a:pt x="166" y="191"/>
                  </a:lnTo>
                  <a:lnTo>
                    <a:pt x="158" y="204"/>
                  </a:lnTo>
                  <a:lnTo>
                    <a:pt x="147" y="213"/>
                  </a:lnTo>
                  <a:lnTo>
                    <a:pt x="121" y="213"/>
                  </a:lnTo>
                  <a:lnTo>
                    <a:pt x="97" y="204"/>
                  </a:lnTo>
                  <a:lnTo>
                    <a:pt x="76" y="189"/>
                  </a:lnTo>
                  <a:lnTo>
                    <a:pt x="58" y="170"/>
                  </a:lnTo>
                  <a:lnTo>
                    <a:pt x="56" y="174"/>
                  </a:lnTo>
                  <a:lnTo>
                    <a:pt x="56" y="181"/>
                  </a:lnTo>
                  <a:lnTo>
                    <a:pt x="58" y="191"/>
                  </a:lnTo>
                  <a:lnTo>
                    <a:pt x="63" y="194"/>
                  </a:lnTo>
                  <a:lnTo>
                    <a:pt x="65" y="200"/>
                  </a:lnTo>
                  <a:lnTo>
                    <a:pt x="47" y="196"/>
                  </a:lnTo>
                  <a:lnTo>
                    <a:pt x="32" y="191"/>
                  </a:lnTo>
                  <a:lnTo>
                    <a:pt x="30" y="198"/>
                  </a:lnTo>
                  <a:lnTo>
                    <a:pt x="35" y="204"/>
                  </a:lnTo>
                  <a:lnTo>
                    <a:pt x="43" y="213"/>
                  </a:lnTo>
                  <a:lnTo>
                    <a:pt x="58" y="217"/>
                  </a:lnTo>
                  <a:lnTo>
                    <a:pt x="73" y="217"/>
                  </a:lnTo>
                  <a:lnTo>
                    <a:pt x="89" y="217"/>
                  </a:lnTo>
                  <a:lnTo>
                    <a:pt x="95" y="222"/>
                  </a:lnTo>
                  <a:lnTo>
                    <a:pt x="101" y="226"/>
                  </a:lnTo>
                  <a:lnTo>
                    <a:pt x="121" y="231"/>
                  </a:lnTo>
                  <a:lnTo>
                    <a:pt x="140" y="233"/>
                  </a:lnTo>
                  <a:lnTo>
                    <a:pt x="160" y="228"/>
                  </a:lnTo>
                  <a:lnTo>
                    <a:pt x="177" y="217"/>
                  </a:lnTo>
                  <a:lnTo>
                    <a:pt x="190" y="200"/>
                  </a:lnTo>
                  <a:lnTo>
                    <a:pt x="196" y="194"/>
                  </a:lnTo>
                  <a:lnTo>
                    <a:pt x="199" y="191"/>
                  </a:lnTo>
                  <a:lnTo>
                    <a:pt x="207" y="191"/>
                  </a:lnTo>
                  <a:lnTo>
                    <a:pt x="220" y="187"/>
                  </a:lnTo>
                  <a:lnTo>
                    <a:pt x="229" y="181"/>
                  </a:lnTo>
                  <a:lnTo>
                    <a:pt x="244" y="161"/>
                  </a:lnTo>
                  <a:lnTo>
                    <a:pt x="257" y="141"/>
                  </a:lnTo>
                  <a:lnTo>
                    <a:pt x="274" y="126"/>
                  </a:lnTo>
                  <a:lnTo>
                    <a:pt x="281" y="117"/>
                  </a:lnTo>
                  <a:lnTo>
                    <a:pt x="281" y="107"/>
                  </a:lnTo>
                  <a:lnTo>
                    <a:pt x="276" y="102"/>
                  </a:lnTo>
                  <a:lnTo>
                    <a:pt x="272" y="100"/>
                  </a:lnTo>
                  <a:lnTo>
                    <a:pt x="268" y="104"/>
                  </a:lnTo>
                  <a:lnTo>
                    <a:pt x="268" y="100"/>
                  </a:lnTo>
                  <a:lnTo>
                    <a:pt x="266" y="85"/>
                  </a:lnTo>
                  <a:lnTo>
                    <a:pt x="263" y="80"/>
                  </a:lnTo>
                  <a:lnTo>
                    <a:pt x="257" y="78"/>
                  </a:lnTo>
                  <a:lnTo>
                    <a:pt x="253" y="89"/>
                  </a:lnTo>
                  <a:lnTo>
                    <a:pt x="253" y="102"/>
                  </a:lnTo>
                  <a:lnTo>
                    <a:pt x="253" y="113"/>
                  </a:lnTo>
                  <a:lnTo>
                    <a:pt x="244" y="124"/>
                  </a:lnTo>
                  <a:lnTo>
                    <a:pt x="240" y="139"/>
                  </a:lnTo>
                  <a:lnTo>
                    <a:pt x="231" y="152"/>
                  </a:lnTo>
                  <a:lnTo>
                    <a:pt x="220" y="165"/>
                  </a:lnTo>
                  <a:lnTo>
                    <a:pt x="207" y="174"/>
                  </a:lnTo>
                  <a:lnTo>
                    <a:pt x="199" y="176"/>
                  </a:lnTo>
                  <a:lnTo>
                    <a:pt x="190" y="174"/>
                  </a:lnTo>
                  <a:lnTo>
                    <a:pt x="175" y="170"/>
                  </a:lnTo>
                  <a:lnTo>
                    <a:pt x="166" y="161"/>
                  </a:lnTo>
                  <a:lnTo>
                    <a:pt x="162" y="150"/>
                  </a:lnTo>
                  <a:lnTo>
                    <a:pt x="160" y="139"/>
                  </a:lnTo>
                  <a:lnTo>
                    <a:pt x="160" y="126"/>
                  </a:lnTo>
                  <a:lnTo>
                    <a:pt x="173" y="109"/>
                  </a:lnTo>
                  <a:lnTo>
                    <a:pt x="188" y="91"/>
                  </a:lnTo>
                  <a:lnTo>
                    <a:pt x="203" y="74"/>
                  </a:lnTo>
                  <a:lnTo>
                    <a:pt x="209" y="52"/>
                  </a:lnTo>
                  <a:lnTo>
                    <a:pt x="220" y="35"/>
                  </a:lnTo>
                  <a:lnTo>
                    <a:pt x="237" y="22"/>
                  </a:lnTo>
                  <a:lnTo>
                    <a:pt x="248" y="24"/>
                  </a:lnTo>
                  <a:lnTo>
                    <a:pt x="261" y="28"/>
                  </a:lnTo>
                  <a:lnTo>
                    <a:pt x="270" y="37"/>
                  </a:lnTo>
                  <a:lnTo>
                    <a:pt x="276" y="46"/>
                  </a:lnTo>
                  <a:lnTo>
                    <a:pt x="287" y="76"/>
                  </a:lnTo>
                  <a:lnTo>
                    <a:pt x="302" y="107"/>
                  </a:lnTo>
                  <a:lnTo>
                    <a:pt x="311" y="135"/>
                  </a:lnTo>
                  <a:lnTo>
                    <a:pt x="313" y="152"/>
                  </a:lnTo>
                  <a:lnTo>
                    <a:pt x="311" y="170"/>
                  </a:lnTo>
                  <a:lnTo>
                    <a:pt x="311" y="187"/>
                  </a:lnTo>
                  <a:lnTo>
                    <a:pt x="304" y="202"/>
                  </a:lnTo>
                  <a:lnTo>
                    <a:pt x="287" y="228"/>
                  </a:lnTo>
                  <a:lnTo>
                    <a:pt x="266" y="254"/>
                  </a:lnTo>
                  <a:lnTo>
                    <a:pt x="257" y="268"/>
                  </a:lnTo>
                  <a:lnTo>
                    <a:pt x="250" y="283"/>
                  </a:lnTo>
                  <a:lnTo>
                    <a:pt x="242" y="296"/>
                  </a:lnTo>
                  <a:lnTo>
                    <a:pt x="229" y="309"/>
                  </a:lnTo>
                  <a:lnTo>
                    <a:pt x="214" y="318"/>
                  </a:lnTo>
                  <a:lnTo>
                    <a:pt x="196" y="322"/>
                  </a:lnTo>
                  <a:lnTo>
                    <a:pt x="194" y="326"/>
                  </a:lnTo>
                  <a:lnTo>
                    <a:pt x="194" y="331"/>
                  </a:lnTo>
                  <a:lnTo>
                    <a:pt x="203" y="335"/>
                  </a:lnTo>
                  <a:lnTo>
                    <a:pt x="216" y="333"/>
                  </a:lnTo>
                  <a:lnTo>
                    <a:pt x="235" y="326"/>
                  </a:lnTo>
                  <a:lnTo>
                    <a:pt x="263" y="302"/>
                  </a:lnTo>
                  <a:lnTo>
                    <a:pt x="276" y="287"/>
                  </a:lnTo>
                  <a:lnTo>
                    <a:pt x="278" y="283"/>
                  </a:lnTo>
                  <a:lnTo>
                    <a:pt x="283" y="272"/>
                  </a:lnTo>
                  <a:lnTo>
                    <a:pt x="287" y="265"/>
                  </a:lnTo>
                  <a:lnTo>
                    <a:pt x="294" y="261"/>
                  </a:lnTo>
                  <a:lnTo>
                    <a:pt x="304" y="281"/>
                  </a:lnTo>
                  <a:lnTo>
                    <a:pt x="307" y="302"/>
                  </a:lnTo>
                  <a:lnTo>
                    <a:pt x="302" y="324"/>
                  </a:lnTo>
                  <a:lnTo>
                    <a:pt x="294" y="344"/>
                  </a:lnTo>
                  <a:lnTo>
                    <a:pt x="281" y="359"/>
                  </a:lnTo>
                  <a:lnTo>
                    <a:pt x="266" y="372"/>
                  </a:lnTo>
                  <a:lnTo>
                    <a:pt x="248" y="381"/>
                  </a:lnTo>
                  <a:lnTo>
                    <a:pt x="231" y="387"/>
                  </a:lnTo>
                  <a:lnTo>
                    <a:pt x="192" y="396"/>
                  </a:lnTo>
                  <a:lnTo>
                    <a:pt x="153" y="398"/>
                  </a:lnTo>
                  <a:lnTo>
                    <a:pt x="138" y="396"/>
                  </a:lnTo>
                  <a:lnTo>
                    <a:pt x="123" y="389"/>
                  </a:lnTo>
                  <a:lnTo>
                    <a:pt x="110" y="381"/>
                  </a:lnTo>
                  <a:lnTo>
                    <a:pt x="99" y="368"/>
                  </a:lnTo>
                  <a:lnTo>
                    <a:pt x="95" y="348"/>
                  </a:lnTo>
                  <a:lnTo>
                    <a:pt x="91" y="326"/>
                  </a:lnTo>
                  <a:lnTo>
                    <a:pt x="106" y="331"/>
                  </a:lnTo>
                  <a:lnTo>
                    <a:pt x="121" y="339"/>
                  </a:lnTo>
                  <a:lnTo>
                    <a:pt x="142" y="341"/>
                  </a:lnTo>
                  <a:lnTo>
                    <a:pt x="153" y="339"/>
                  </a:lnTo>
                  <a:lnTo>
                    <a:pt x="162" y="333"/>
                  </a:lnTo>
                  <a:lnTo>
                    <a:pt x="162" y="328"/>
                  </a:lnTo>
                  <a:lnTo>
                    <a:pt x="145" y="326"/>
                  </a:lnTo>
                  <a:lnTo>
                    <a:pt x="130" y="320"/>
                  </a:lnTo>
                  <a:lnTo>
                    <a:pt x="99" y="300"/>
                  </a:lnTo>
                  <a:lnTo>
                    <a:pt x="73" y="276"/>
                  </a:lnTo>
                  <a:lnTo>
                    <a:pt x="45" y="254"/>
                  </a:lnTo>
                  <a:lnTo>
                    <a:pt x="26" y="235"/>
                  </a:lnTo>
                  <a:lnTo>
                    <a:pt x="9" y="211"/>
                  </a:lnTo>
                  <a:lnTo>
                    <a:pt x="0" y="185"/>
                  </a:lnTo>
                  <a:lnTo>
                    <a:pt x="0" y="157"/>
                  </a:lnTo>
                  <a:lnTo>
                    <a:pt x="9" y="139"/>
                  </a:lnTo>
                  <a:lnTo>
                    <a:pt x="19" y="124"/>
                  </a:lnTo>
                  <a:lnTo>
                    <a:pt x="28" y="91"/>
                  </a:lnTo>
                  <a:lnTo>
                    <a:pt x="37" y="76"/>
                  </a:lnTo>
                  <a:lnTo>
                    <a:pt x="41" y="72"/>
                  </a:lnTo>
                  <a:lnTo>
                    <a:pt x="52" y="65"/>
                  </a:lnTo>
                  <a:lnTo>
                    <a:pt x="63" y="59"/>
                  </a:lnTo>
                  <a:lnTo>
                    <a:pt x="69" y="57"/>
                  </a:lnTo>
                  <a:lnTo>
                    <a:pt x="73" y="50"/>
                  </a:lnTo>
                  <a:lnTo>
                    <a:pt x="73" y="37"/>
                  </a:lnTo>
                  <a:lnTo>
                    <a:pt x="78" y="26"/>
                  </a:lnTo>
                  <a:lnTo>
                    <a:pt x="99" y="9"/>
                  </a:lnTo>
                  <a:lnTo>
                    <a:pt x="110" y="4"/>
                  </a:lnTo>
                  <a:lnTo>
                    <a:pt x="123" y="0"/>
                  </a:lnTo>
                  <a:lnTo>
                    <a:pt x="147" y="4"/>
                  </a:lnTo>
                  <a:lnTo>
                    <a:pt x="171" y="13"/>
                  </a:lnTo>
                  <a:lnTo>
                    <a:pt x="192" y="22"/>
                  </a:lnTo>
                </a:path>
              </a:pathLst>
            </a:custGeom>
            <a:solidFill>
              <a:srgbClr val="EDF7F7"/>
            </a:solidFill>
            <a:ln w="9525" cap="rnd">
              <a:noFill/>
              <a:round/>
              <a:headEnd/>
              <a:tailEnd/>
            </a:ln>
            <a:effectLst/>
          </p:spPr>
          <p:txBody>
            <a:bodyPr/>
            <a:lstStyle/>
            <a:p>
              <a:endParaRPr lang="zh-CN" altLang="en-US"/>
            </a:p>
          </p:txBody>
        </p:sp>
        <p:sp>
          <p:nvSpPr>
            <p:cNvPr id="1710091" name="Freeform 11"/>
            <p:cNvSpPr>
              <a:spLocks/>
            </p:cNvSpPr>
            <p:nvPr/>
          </p:nvSpPr>
          <p:spPr bwMode="auto">
            <a:xfrm>
              <a:off x="3748" y="2899"/>
              <a:ext cx="343" cy="363"/>
            </a:xfrm>
            <a:custGeom>
              <a:avLst/>
              <a:gdLst/>
              <a:ahLst/>
              <a:cxnLst>
                <a:cxn ang="0">
                  <a:pos x="325" y="2"/>
                </a:cxn>
                <a:cxn ang="0">
                  <a:pos x="323" y="65"/>
                </a:cxn>
                <a:cxn ang="0">
                  <a:pos x="325" y="128"/>
                </a:cxn>
                <a:cxn ang="0">
                  <a:pos x="331" y="191"/>
                </a:cxn>
                <a:cxn ang="0">
                  <a:pos x="342" y="251"/>
                </a:cxn>
                <a:cxn ang="0">
                  <a:pos x="327" y="271"/>
                </a:cxn>
                <a:cxn ang="0">
                  <a:pos x="307" y="286"/>
                </a:cxn>
                <a:cxn ang="0">
                  <a:pos x="262" y="308"/>
                </a:cxn>
                <a:cxn ang="0">
                  <a:pos x="225" y="338"/>
                </a:cxn>
                <a:cxn ang="0">
                  <a:pos x="208" y="351"/>
                </a:cxn>
                <a:cxn ang="0">
                  <a:pos x="188" y="362"/>
                </a:cxn>
                <a:cxn ang="0">
                  <a:pos x="177" y="360"/>
                </a:cxn>
                <a:cxn ang="0">
                  <a:pos x="165" y="353"/>
                </a:cxn>
                <a:cxn ang="0">
                  <a:pos x="147" y="334"/>
                </a:cxn>
                <a:cxn ang="0">
                  <a:pos x="130" y="312"/>
                </a:cxn>
                <a:cxn ang="0">
                  <a:pos x="110" y="295"/>
                </a:cxn>
                <a:cxn ang="0">
                  <a:pos x="78" y="258"/>
                </a:cxn>
                <a:cxn ang="0">
                  <a:pos x="52" y="217"/>
                </a:cxn>
                <a:cxn ang="0">
                  <a:pos x="30" y="173"/>
                </a:cxn>
                <a:cxn ang="0">
                  <a:pos x="11" y="130"/>
                </a:cxn>
                <a:cxn ang="0">
                  <a:pos x="4" y="104"/>
                </a:cxn>
                <a:cxn ang="0">
                  <a:pos x="0" y="74"/>
                </a:cxn>
                <a:cxn ang="0">
                  <a:pos x="41" y="72"/>
                </a:cxn>
                <a:cxn ang="0">
                  <a:pos x="80" y="61"/>
                </a:cxn>
                <a:cxn ang="0">
                  <a:pos x="100" y="52"/>
                </a:cxn>
                <a:cxn ang="0">
                  <a:pos x="117" y="41"/>
                </a:cxn>
                <a:cxn ang="0">
                  <a:pos x="132" y="28"/>
                </a:cxn>
                <a:cxn ang="0">
                  <a:pos x="147" y="11"/>
                </a:cxn>
                <a:cxn ang="0">
                  <a:pos x="182" y="46"/>
                </a:cxn>
                <a:cxn ang="0">
                  <a:pos x="210" y="82"/>
                </a:cxn>
                <a:cxn ang="0">
                  <a:pos x="234" y="124"/>
                </a:cxn>
                <a:cxn ang="0">
                  <a:pos x="249" y="169"/>
                </a:cxn>
                <a:cxn ang="0">
                  <a:pos x="251" y="173"/>
                </a:cxn>
                <a:cxn ang="0">
                  <a:pos x="255" y="163"/>
                </a:cxn>
                <a:cxn ang="0">
                  <a:pos x="255" y="152"/>
                </a:cxn>
                <a:cxn ang="0">
                  <a:pos x="253" y="130"/>
                </a:cxn>
                <a:cxn ang="0">
                  <a:pos x="249" y="108"/>
                </a:cxn>
                <a:cxn ang="0">
                  <a:pos x="258" y="113"/>
                </a:cxn>
                <a:cxn ang="0">
                  <a:pos x="266" y="124"/>
                </a:cxn>
                <a:cxn ang="0">
                  <a:pos x="275" y="132"/>
                </a:cxn>
                <a:cxn ang="0">
                  <a:pos x="286" y="139"/>
                </a:cxn>
                <a:cxn ang="0">
                  <a:pos x="286" y="137"/>
                </a:cxn>
                <a:cxn ang="0">
                  <a:pos x="279" y="119"/>
                </a:cxn>
                <a:cxn ang="0">
                  <a:pos x="268" y="104"/>
                </a:cxn>
                <a:cxn ang="0">
                  <a:pos x="260" y="89"/>
                </a:cxn>
                <a:cxn ang="0">
                  <a:pos x="251" y="74"/>
                </a:cxn>
                <a:cxn ang="0">
                  <a:pos x="266" y="52"/>
                </a:cxn>
                <a:cxn ang="0">
                  <a:pos x="284" y="33"/>
                </a:cxn>
                <a:cxn ang="0">
                  <a:pos x="320" y="0"/>
                </a:cxn>
                <a:cxn ang="0">
                  <a:pos x="323" y="0"/>
                </a:cxn>
                <a:cxn ang="0">
                  <a:pos x="325" y="2"/>
                </a:cxn>
              </a:cxnLst>
              <a:rect l="0" t="0" r="r" b="b"/>
              <a:pathLst>
                <a:path w="343" h="363">
                  <a:moveTo>
                    <a:pt x="325" y="2"/>
                  </a:moveTo>
                  <a:lnTo>
                    <a:pt x="323" y="65"/>
                  </a:lnTo>
                  <a:lnTo>
                    <a:pt x="325" y="128"/>
                  </a:lnTo>
                  <a:lnTo>
                    <a:pt x="331" y="191"/>
                  </a:lnTo>
                  <a:lnTo>
                    <a:pt x="342" y="251"/>
                  </a:lnTo>
                  <a:lnTo>
                    <a:pt x="327" y="271"/>
                  </a:lnTo>
                  <a:lnTo>
                    <a:pt x="307" y="286"/>
                  </a:lnTo>
                  <a:lnTo>
                    <a:pt x="262" y="308"/>
                  </a:lnTo>
                  <a:lnTo>
                    <a:pt x="225" y="338"/>
                  </a:lnTo>
                  <a:lnTo>
                    <a:pt x="208" y="351"/>
                  </a:lnTo>
                  <a:lnTo>
                    <a:pt x="188" y="362"/>
                  </a:lnTo>
                  <a:lnTo>
                    <a:pt x="177" y="360"/>
                  </a:lnTo>
                  <a:lnTo>
                    <a:pt x="165" y="353"/>
                  </a:lnTo>
                  <a:lnTo>
                    <a:pt x="147" y="334"/>
                  </a:lnTo>
                  <a:lnTo>
                    <a:pt x="130" y="312"/>
                  </a:lnTo>
                  <a:lnTo>
                    <a:pt x="110" y="295"/>
                  </a:lnTo>
                  <a:lnTo>
                    <a:pt x="78" y="258"/>
                  </a:lnTo>
                  <a:lnTo>
                    <a:pt x="52" y="217"/>
                  </a:lnTo>
                  <a:lnTo>
                    <a:pt x="30" y="173"/>
                  </a:lnTo>
                  <a:lnTo>
                    <a:pt x="11" y="130"/>
                  </a:lnTo>
                  <a:lnTo>
                    <a:pt x="4" y="104"/>
                  </a:lnTo>
                  <a:lnTo>
                    <a:pt x="0" y="74"/>
                  </a:lnTo>
                  <a:lnTo>
                    <a:pt x="41" y="72"/>
                  </a:lnTo>
                  <a:lnTo>
                    <a:pt x="80" y="61"/>
                  </a:lnTo>
                  <a:lnTo>
                    <a:pt x="100" y="52"/>
                  </a:lnTo>
                  <a:lnTo>
                    <a:pt x="117" y="41"/>
                  </a:lnTo>
                  <a:lnTo>
                    <a:pt x="132" y="28"/>
                  </a:lnTo>
                  <a:lnTo>
                    <a:pt x="147" y="11"/>
                  </a:lnTo>
                  <a:lnTo>
                    <a:pt x="182" y="46"/>
                  </a:lnTo>
                  <a:lnTo>
                    <a:pt x="210" y="82"/>
                  </a:lnTo>
                  <a:lnTo>
                    <a:pt x="234" y="124"/>
                  </a:lnTo>
                  <a:lnTo>
                    <a:pt x="249" y="169"/>
                  </a:lnTo>
                  <a:lnTo>
                    <a:pt x="251" y="173"/>
                  </a:lnTo>
                  <a:lnTo>
                    <a:pt x="255" y="163"/>
                  </a:lnTo>
                  <a:lnTo>
                    <a:pt x="255" y="152"/>
                  </a:lnTo>
                  <a:lnTo>
                    <a:pt x="253" y="130"/>
                  </a:lnTo>
                  <a:lnTo>
                    <a:pt x="249" y="108"/>
                  </a:lnTo>
                  <a:lnTo>
                    <a:pt x="258" y="113"/>
                  </a:lnTo>
                  <a:lnTo>
                    <a:pt x="266" y="124"/>
                  </a:lnTo>
                  <a:lnTo>
                    <a:pt x="275" y="132"/>
                  </a:lnTo>
                  <a:lnTo>
                    <a:pt x="286" y="139"/>
                  </a:lnTo>
                  <a:lnTo>
                    <a:pt x="286" y="137"/>
                  </a:lnTo>
                  <a:lnTo>
                    <a:pt x="279" y="119"/>
                  </a:lnTo>
                  <a:lnTo>
                    <a:pt x="268" y="104"/>
                  </a:lnTo>
                  <a:lnTo>
                    <a:pt x="260" y="89"/>
                  </a:lnTo>
                  <a:lnTo>
                    <a:pt x="251" y="74"/>
                  </a:lnTo>
                  <a:lnTo>
                    <a:pt x="266" y="52"/>
                  </a:lnTo>
                  <a:lnTo>
                    <a:pt x="284" y="33"/>
                  </a:lnTo>
                  <a:lnTo>
                    <a:pt x="320" y="0"/>
                  </a:lnTo>
                  <a:lnTo>
                    <a:pt x="323" y="0"/>
                  </a:lnTo>
                  <a:lnTo>
                    <a:pt x="325" y="2"/>
                  </a:lnTo>
                </a:path>
              </a:pathLst>
            </a:custGeom>
            <a:solidFill>
              <a:srgbClr val="E6CC33"/>
            </a:solidFill>
            <a:ln w="9525" cap="rnd">
              <a:noFill/>
              <a:round/>
              <a:headEnd/>
              <a:tailEnd/>
            </a:ln>
            <a:effectLst/>
          </p:spPr>
          <p:txBody>
            <a:bodyPr/>
            <a:lstStyle/>
            <a:p>
              <a:endParaRPr lang="zh-CN" altLang="en-US"/>
            </a:p>
          </p:txBody>
        </p:sp>
        <p:sp>
          <p:nvSpPr>
            <p:cNvPr id="1710092" name="Freeform 12"/>
            <p:cNvSpPr>
              <a:spLocks/>
            </p:cNvSpPr>
            <p:nvPr/>
          </p:nvSpPr>
          <p:spPr bwMode="auto">
            <a:xfrm>
              <a:off x="4207" y="2955"/>
              <a:ext cx="104" cy="55"/>
            </a:xfrm>
            <a:custGeom>
              <a:avLst/>
              <a:gdLst/>
              <a:ahLst/>
              <a:cxnLst>
                <a:cxn ang="0">
                  <a:pos x="97" y="14"/>
                </a:cxn>
                <a:cxn ang="0">
                  <a:pos x="103" y="16"/>
                </a:cxn>
                <a:cxn ang="0">
                  <a:pos x="103" y="34"/>
                </a:cxn>
                <a:cxn ang="0">
                  <a:pos x="101" y="41"/>
                </a:cxn>
                <a:cxn ang="0">
                  <a:pos x="99" y="45"/>
                </a:cxn>
                <a:cxn ang="0">
                  <a:pos x="95" y="47"/>
                </a:cxn>
                <a:cxn ang="0">
                  <a:pos x="8" y="54"/>
                </a:cxn>
                <a:cxn ang="0">
                  <a:pos x="2" y="45"/>
                </a:cxn>
                <a:cxn ang="0">
                  <a:pos x="0" y="32"/>
                </a:cxn>
                <a:cxn ang="0">
                  <a:pos x="0" y="5"/>
                </a:cxn>
                <a:cxn ang="0">
                  <a:pos x="6" y="0"/>
                </a:cxn>
                <a:cxn ang="0">
                  <a:pos x="52" y="5"/>
                </a:cxn>
                <a:cxn ang="0">
                  <a:pos x="75" y="9"/>
                </a:cxn>
                <a:cxn ang="0">
                  <a:pos x="97" y="14"/>
                </a:cxn>
              </a:cxnLst>
              <a:rect l="0" t="0" r="r" b="b"/>
              <a:pathLst>
                <a:path w="104" h="55">
                  <a:moveTo>
                    <a:pt x="97" y="14"/>
                  </a:moveTo>
                  <a:lnTo>
                    <a:pt x="103" y="16"/>
                  </a:lnTo>
                  <a:lnTo>
                    <a:pt x="103" y="34"/>
                  </a:lnTo>
                  <a:lnTo>
                    <a:pt x="101" y="41"/>
                  </a:lnTo>
                  <a:lnTo>
                    <a:pt x="99" y="45"/>
                  </a:lnTo>
                  <a:lnTo>
                    <a:pt x="95" y="47"/>
                  </a:lnTo>
                  <a:lnTo>
                    <a:pt x="8" y="54"/>
                  </a:lnTo>
                  <a:lnTo>
                    <a:pt x="2" y="45"/>
                  </a:lnTo>
                  <a:lnTo>
                    <a:pt x="0" y="32"/>
                  </a:lnTo>
                  <a:lnTo>
                    <a:pt x="0" y="5"/>
                  </a:lnTo>
                  <a:lnTo>
                    <a:pt x="6" y="0"/>
                  </a:lnTo>
                  <a:lnTo>
                    <a:pt x="52" y="5"/>
                  </a:lnTo>
                  <a:lnTo>
                    <a:pt x="75" y="9"/>
                  </a:lnTo>
                  <a:lnTo>
                    <a:pt x="97" y="14"/>
                  </a:lnTo>
                </a:path>
              </a:pathLst>
            </a:custGeom>
            <a:solidFill>
              <a:srgbClr val="000000"/>
            </a:solidFill>
            <a:ln w="9525" cap="rnd">
              <a:noFill/>
              <a:round/>
              <a:headEnd/>
              <a:tailEnd/>
            </a:ln>
            <a:effectLst/>
          </p:spPr>
          <p:txBody>
            <a:bodyPr/>
            <a:lstStyle/>
            <a:p>
              <a:endParaRPr lang="zh-CN" altLang="en-US"/>
            </a:p>
          </p:txBody>
        </p:sp>
        <p:sp>
          <p:nvSpPr>
            <p:cNvPr id="1710093" name="Freeform 13"/>
            <p:cNvSpPr>
              <a:spLocks/>
            </p:cNvSpPr>
            <p:nvPr/>
          </p:nvSpPr>
          <p:spPr bwMode="auto">
            <a:xfrm>
              <a:off x="4745" y="2975"/>
              <a:ext cx="102" cy="60"/>
            </a:xfrm>
            <a:custGeom>
              <a:avLst/>
              <a:gdLst/>
              <a:ahLst/>
              <a:cxnLst>
                <a:cxn ang="0">
                  <a:pos x="101" y="41"/>
                </a:cxn>
                <a:cxn ang="0">
                  <a:pos x="101" y="50"/>
                </a:cxn>
                <a:cxn ang="0">
                  <a:pos x="97" y="59"/>
                </a:cxn>
                <a:cxn ang="0">
                  <a:pos x="51" y="52"/>
                </a:cxn>
                <a:cxn ang="0">
                  <a:pos x="2" y="48"/>
                </a:cxn>
                <a:cxn ang="0">
                  <a:pos x="0" y="9"/>
                </a:cxn>
                <a:cxn ang="0">
                  <a:pos x="24" y="4"/>
                </a:cxn>
                <a:cxn ang="0">
                  <a:pos x="50" y="2"/>
                </a:cxn>
                <a:cxn ang="0">
                  <a:pos x="73" y="0"/>
                </a:cxn>
                <a:cxn ang="0">
                  <a:pos x="97" y="0"/>
                </a:cxn>
                <a:cxn ang="0">
                  <a:pos x="101" y="11"/>
                </a:cxn>
                <a:cxn ang="0">
                  <a:pos x="101" y="20"/>
                </a:cxn>
                <a:cxn ang="0">
                  <a:pos x="101" y="41"/>
                </a:cxn>
              </a:cxnLst>
              <a:rect l="0" t="0" r="r" b="b"/>
              <a:pathLst>
                <a:path w="102" h="60">
                  <a:moveTo>
                    <a:pt x="101" y="41"/>
                  </a:moveTo>
                  <a:lnTo>
                    <a:pt x="101" y="50"/>
                  </a:lnTo>
                  <a:lnTo>
                    <a:pt x="97" y="59"/>
                  </a:lnTo>
                  <a:lnTo>
                    <a:pt x="51" y="52"/>
                  </a:lnTo>
                  <a:lnTo>
                    <a:pt x="2" y="48"/>
                  </a:lnTo>
                  <a:lnTo>
                    <a:pt x="0" y="9"/>
                  </a:lnTo>
                  <a:lnTo>
                    <a:pt x="24" y="4"/>
                  </a:lnTo>
                  <a:lnTo>
                    <a:pt x="50" y="2"/>
                  </a:lnTo>
                  <a:lnTo>
                    <a:pt x="73" y="0"/>
                  </a:lnTo>
                  <a:lnTo>
                    <a:pt x="97" y="0"/>
                  </a:lnTo>
                  <a:lnTo>
                    <a:pt x="101" y="11"/>
                  </a:lnTo>
                  <a:lnTo>
                    <a:pt x="101" y="20"/>
                  </a:lnTo>
                  <a:lnTo>
                    <a:pt x="101" y="41"/>
                  </a:lnTo>
                </a:path>
              </a:pathLst>
            </a:custGeom>
            <a:solidFill>
              <a:srgbClr val="000000"/>
            </a:solidFill>
            <a:ln w="9525" cap="rnd">
              <a:noFill/>
              <a:round/>
              <a:headEnd/>
              <a:tailEnd/>
            </a:ln>
            <a:effectLst/>
          </p:spPr>
          <p:txBody>
            <a:bodyPr/>
            <a:lstStyle/>
            <a:p>
              <a:endParaRPr lang="zh-CN" altLang="en-US"/>
            </a:p>
          </p:txBody>
        </p:sp>
        <p:sp>
          <p:nvSpPr>
            <p:cNvPr id="1710094" name="Freeform 14"/>
            <p:cNvSpPr>
              <a:spLocks/>
            </p:cNvSpPr>
            <p:nvPr/>
          </p:nvSpPr>
          <p:spPr bwMode="auto">
            <a:xfrm>
              <a:off x="5231" y="3034"/>
              <a:ext cx="331" cy="356"/>
            </a:xfrm>
            <a:custGeom>
              <a:avLst/>
              <a:gdLst/>
              <a:ahLst/>
              <a:cxnLst>
                <a:cxn ang="0">
                  <a:pos x="326" y="80"/>
                </a:cxn>
                <a:cxn ang="0">
                  <a:pos x="293" y="119"/>
                </a:cxn>
                <a:cxn ang="0">
                  <a:pos x="257" y="136"/>
                </a:cxn>
                <a:cxn ang="0">
                  <a:pos x="244" y="147"/>
                </a:cxn>
                <a:cxn ang="0">
                  <a:pos x="283" y="149"/>
                </a:cxn>
                <a:cxn ang="0">
                  <a:pos x="311" y="139"/>
                </a:cxn>
                <a:cxn ang="0">
                  <a:pos x="324" y="169"/>
                </a:cxn>
                <a:cxn ang="0">
                  <a:pos x="326" y="227"/>
                </a:cxn>
                <a:cxn ang="0">
                  <a:pos x="293" y="286"/>
                </a:cxn>
                <a:cxn ang="0">
                  <a:pos x="283" y="294"/>
                </a:cxn>
                <a:cxn ang="0">
                  <a:pos x="274" y="279"/>
                </a:cxn>
                <a:cxn ang="0">
                  <a:pos x="259" y="294"/>
                </a:cxn>
                <a:cxn ang="0">
                  <a:pos x="242" y="320"/>
                </a:cxn>
                <a:cxn ang="0">
                  <a:pos x="214" y="336"/>
                </a:cxn>
                <a:cxn ang="0">
                  <a:pos x="209" y="307"/>
                </a:cxn>
                <a:cxn ang="0">
                  <a:pos x="190" y="333"/>
                </a:cxn>
                <a:cxn ang="0">
                  <a:pos x="177" y="349"/>
                </a:cxn>
                <a:cxn ang="0">
                  <a:pos x="149" y="355"/>
                </a:cxn>
                <a:cxn ang="0">
                  <a:pos x="95" y="340"/>
                </a:cxn>
                <a:cxn ang="0">
                  <a:pos x="67" y="305"/>
                </a:cxn>
                <a:cxn ang="0">
                  <a:pos x="69" y="288"/>
                </a:cxn>
                <a:cxn ang="0">
                  <a:pos x="88" y="299"/>
                </a:cxn>
                <a:cxn ang="0">
                  <a:pos x="97" y="314"/>
                </a:cxn>
                <a:cxn ang="0">
                  <a:pos x="110" y="316"/>
                </a:cxn>
                <a:cxn ang="0">
                  <a:pos x="106" y="307"/>
                </a:cxn>
                <a:cxn ang="0">
                  <a:pos x="116" y="290"/>
                </a:cxn>
                <a:cxn ang="0">
                  <a:pos x="125" y="294"/>
                </a:cxn>
                <a:cxn ang="0">
                  <a:pos x="134" y="290"/>
                </a:cxn>
                <a:cxn ang="0">
                  <a:pos x="125" y="279"/>
                </a:cxn>
                <a:cxn ang="0">
                  <a:pos x="116" y="260"/>
                </a:cxn>
                <a:cxn ang="0">
                  <a:pos x="101" y="245"/>
                </a:cxn>
                <a:cxn ang="0">
                  <a:pos x="75" y="251"/>
                </a:cxn>
                <a:cxn ang="0">
                  <a:pos x="54" y="273"/>
                </a:cxn>
                <a:cxn ang="0">
                  <a:pos x="45" y="299"/>
                </a:cxn>
                <a:cxn ang="0">
                  <a:pos x="43" y="331"/>
                </a:cxn>
                <a:cxn ang="0">
                  <a:pos x="22" y="329"/>
                </a:cxn>
                <a:cxn ang="0">
                  <a:pos x="2" y="303"/>
                </a:cxn>
                <a:cxn ang="0">
                  <a:pos x="2" y="273"/>
                </a:cxn>
                <a:cxn ang="0">
                  <a:pos x="9" y="212"/>
                </a:cxn>
                <a:cxn ang="0">
                  <a:pos x="19" y="186"/>
                </a:cxn>
                <a:cxn ang="0">
                  <a:pos x="80" y="130"/>
                </a:cxn>
                <a:cxn ang="0">
                  <a:pos x="119" y="145"/>
                </a:cxn>
                <a:cxn ang="0">
                  <a:pos x="162" y="149"/>
                </a:cxn>
                <a:cxn ang="0">
                  <a:pos x="173" y="141"/>
                </a:cxn>
                <a:cxn ang="0">
                  <a:pos x="145" y="128"/>
                </a:cxn>
                <a:cxn ang="0">
                  <a:pos x="114" y="117"/>
                </a:cxn>
                <a:cxn ang="0">
                  <a:pos x="91" y="87"/>
                </a:cxn>
                <a:cxn ang="0">
                  <a:pos x="91" y="48"/>
                </a:cxn>
                <a:cxn ang="0">
                  <a:pos x="101" y="24"/>
                </a:cxn>
                <a:cxn ang="0">
                  <a:pos x="121" y="6"/>
                </a:cxn>
                <a:cxn ang="0">
                  <a:pos x="129" y="48"/>
                </a:cxn>
                <a:cxn ang="0">
                  <a:pos x="157" y="67"/>
                </a:cxn>
                <a:cxn ang="0">
                  <a:pos x="222" y="78"/>
                </a:cxn>
                <a:cxn ang="0">
                  <a:pos x="274" y="61"/>
                </a:cxn>
                <a:cxn ang="0">
                  <a:pos x="300" y="22"/>
                </a:cxn>
                <a:cxn ang="0">
                  <a:pos x="317" y="11"/>
                </a:cxn>
                <a:cxn ang="0">
                  <a:pos x="330" y="54"/>
                </a:cxn>
              </a:cxnLst>
              <a:rect l="0" t="0" r="r" b="b"/>
              <a:pathLst>
                <a:path w="331" h="356">
                  <a:moveTo>
                    <a:pt x="330" y="54"/>
                  </a:moveTo>
                  <a:lnTo>
                    <a:pt x="326" y="80"/>
                  </a:lnTo>
                  <a:lnTo>
                    <a:pt x="313" y="102"/>
                  </a:lnTo>
                  <a:lnTo>
                    <a:pt x="293" y="119"/>
                  </a:lnTo>
                  <a:lnTo>
                    <a:pt x="270" y="132"/>
                  </a:lnTo>
                  <a:lnTo>
                    <a:pt x="257" y="136"/>
                  </a:lnTo>
                  <a:lnTo>
                    <a:pt x="244" y="143"/>
                  </a:lnTo>
                  <a:lnTo>
                    <a:pt x="244" y="147"/>
                  </a:lnTo>
                  <a:lnTo>
                    <a:pt x="248" y="152"/>
                  </a:lnTo>
                  <a:lnTo>
                    <a:pt x="283" y="149"/>
                  </a:lnTo>
                  <a:lnTo>
                    <a:pt x="298" y="145"/>
                  </a:lnTo>
                  <a:lnTo>
                    <a:pt x="311" y="139"/>
                  </a:lnTo>
                  <a:lnTo>
                    <a:pt x="319" y="154"/>
                  </a:lnTo>
                  <a:lnTo>
                    <a:pt x="324" y="169"/>
                  </a:lnTo>
                  <a:lnTo>
                    <a:pt x="330" y="203"/>
                  </a:lnTo>
                  <a:lnTo>
                    <a:pt x="326" y="227"/>
                  </a:lnTo>
                  <a:lnTo>
                    <a:pt x="319" y="249"/>
                  </a:lnTo>
                  <a:lnTo>
                    <a:pt x="293" y="286"/>
                  </a:lnTo>
                  <a:lnTo>
                    <a:pt x="287" y="292"/>
                  </a:lnTo>
                  <a:lnTo>
                    <a:pt x="283" y="294"/>
                  </a:lnTo>
                  <a:lnTo>
                    <a:pt x="280" y="286"/>
                  </a:lnTo>
                  <a:lnTo>
                    <a:pt x="274" y="279"/>
                  </a:lnTo>
                  <a:lnTo>
                    <a:pt x="265" y="286"/>
                  </a:lnTo>
                  <a:lnTo>
                    <a:pt x="259" y="294"/>
                  </a:lnTo>
                  <a:lnTo>
                    <a:pt x="248" y="312"/>
                  </a:lnTo>
                  <a:lnTo>
                    <a:pt x="242" y="320"/>
                  </a:lnTo>
                  <a:lnTo>
                    <a:pt x="233" y="327"/>
                  </a:lnTo>
                  <a:lnTo>
                    <a:pt x="214" y="336"/>
                  </a:lnTo>
                  <a:lnTo>
                    <a:pt x="214" y="320"/>
                  </a:lnTo>
                  <a:lnTo>
                    <a:pt x="209" y="307"/>
                  </a:lnTo>
                  <a:lnTo>
                    <a:pt x="205" y="307"/>
                  </a:lnTo>
                  <a:lnTo>
                    <a:pt x="190" y="333"/>
                  </a:lnTo>
                  <a:lnTo>
                    <a:pt x="181" y="344"/>
                  </a:lnTo>
                  <a:lnTo>
                    <a:pt x="177" y="349"/>
                  </a:lnTo>
                  <a:lnTo>
                    <a:pt x="168" y="351"/>
                  </a:lnTo>
                  <a:lnTo>
                    <a:pt x="149" y="355"/>
                  </a:lnTo>
                  <a:lnTo>
                    <a:pt x="129" y="353"/>
                  </a:lnTo>
                  <a:lnTo>
                    <a:pt x="95" y="340"/>
                  </a:lnTo>
                  <a:lnTo>
                    <a:pt x="73" y="316"/>
                  </a:lnTo>
                  <a:lnTo>
                    <a:pt x="67" y="305"/>
                  </a:lnTo>
                  <a:lnTo>
                    <a:pt x="65" y="299"/>
                  </a:lnTo>
                  <a:lnTo>
                    <a:pt x="69" y="288"/>
                  </a:lnTo>
                  <a:lnTo>
                    <a:pt x="80" y="273"/>
                  </a:lnTo>
                  <a:lnTo>
                    <a:pt x="88" y="299"/>
                  </a:lnTo>
                  <a:lnTo>
                    <a:pt x="95" y="312"/>
                  </a:lnTo>
                  <a:lnTo>
                    <a:pt x="97" y="314"/>
                  </a:lnTo>
                  <a:lnTo>
                    <a:pt x="106" y="318"/>
                  </a:lnTo>
                  <a:lnTo>
                    <a:pt x="110" y="316"/>
                  </a:lnTo>
                  <a:lnTo>
                    <a:pt x="110" y="312"/>
                  </a:lnTo>
                  <a:lnTo>
                    <a:pt x="106" y="307"/>
                  </a:lnTo>
                  <a:lnTo>
                    <a:pt x="106" y="281"/>
                  </a:lnTo>
                  <a:lnTo>
                    <a:pt x="116" y="290"/>
                  </a:lnTo>
                  <a:lnTo>
                    <a:pt x="123" y="294"/>
                  </a:lnTo>
                  <a:lnTo>
                    <a:pt x="125" y="294"/>
                  </a:lnTo>
                  <a:lnTo>
                    <a:pt x="129" y="294"/>
                  </a:lnTo>
                  <a:lnTo>
                    <a:pt x="134" y="290"/>
                  </a:lnTo>
                  <a:lnTo>
                    <a:pt x="132" y="286"/>
                  </a:lnTo>
                  <a:lnTo>
                    <a:pt x="125" y="279"/>
                  </a:lnTo>
                  <a:lnTo>
                    <a:pt x="121" y="268"/>
                  </a:lnTo>
                  <a:lnTo>
                    <a:pt x="116" y="260"/>
                  </a:lnTo>
                  <a:lnTo>
                    <a:pt x="112" y="251"/>
                  </a:lnTo>
                  <a:lnTo>
                    <a:pt x="101" y="245"/>
                  </a:lnTo>
                  <a:lnTo>
                    <a:pt x="88" y="247"/>
                  </a:lnTo>
                  <a:lnTo>
                    <a:pt x="75" y="251"/>
                  </a:lnTo>
                  <a:lnTo>
                    <a:pt x="63" y="262"/>
                  </a:lnTo>
                  <a:lnTo>
                    <a:pt x="54" y="273"/>
                  </a:lnTo>
                  <a:lnTo>
                    <a:pt x="47" y="286"/>
                  </a:lnTo>
                  <a:lnTo>
                    <a:pt x="45" y="299"/>
                  </a:lnTo>
                  <a:lnTo>
                    <a:pt x="50" y="329"/>
                  </a:lnTo>
                  <a:lnTo>
                    <a:pt x="43" y="331"/>
                  </a:lnTo>
                  <a:lnTo>
                    <a:pt x="37" y="331"/>
                  </a:lnTo>
                  <a:lnTo>
                    <a:pt x="22" y="329"/>
                  </a:lnTo>
                  <a:lnTo>
                    <a:pt x="9" y="316"/>
                  </a:lnTo>
                  <a:lnTo>
                    <a:pt x="2" y="303"/>
                  </a:lnTo>
                  <a:lnTo>
                    <a:pt x="0" y="288"/>
                  </a:lnTo>
                  <a:lnTo>
                    <a:pt x="2" y="273"/>
                  </a:lnTo>
                  <a:lnTo>
                    <a:pt x="6" y="242"/>
                  </a:lnTo>
                  <a:lnTo>
                    <a:pt x="9" y="212"/>
                  </a:lnTo>
                  <a:lnTo>
                    <a:pt x="13" y="199"/>
                  </a:lnTo>
                  <a:lnTo>
                    <a:pt x="19" y="186"/>
                  </a:lnTo>
                  <a:lnTo>
                    <a:pt x="37" y="167"/>
                  </a:lnTo>
                  <a:lnTo>
                    <a:pt x="80" y="130"/>
                  </a:lnTo>
                  <a:lnTo>
                    <a:pt x="101" y="136"/>
                  </a:lnTo>
                  <a:lnTo>
                    <a:pt x="119" y="145"/>
                  </a:lnTo>
                  <a:lnTo>
                    <a:pt x="147" y="149"/>
                  </a:lnTo>
                  <a:lnTo>
                    <a:pt x="162" y="149"/>
                  </a:lnTo>
                  <a:lnTo>
                    <a:pt x="166" y="147"/>
                  </a:lnTo>
                  <a:lnTo>
                    <a:pt x="173" y="141"/>
                  </a:lnTo>
                  <a:lnTo>
                    <a:pt x="160" y="132"/>
                  </a:lnTo>
                  <a:lnTo>
                    <a:pt x="145" y="128"/>
                  </a:lnTo>
                  <a:lnTo>
                    <a:pt x="127" y="126"/>
                  </a:lnTo>
                  <a:lnTo>
                    <a:pt x="114" y="117"/>
                  </a:lnTo>
                  <a:lnTo>
                    <a:pt x="99" y="104"/>
                  </a:lnTo>
                  <a:lnTo>
                    <a:pt x="91" y="87"/>
                  </a:lnTo>
                  <a:lnTo>
                    <a:pt x="88" y="67"/>
                  </a:lnTo>
                  <a:lnTo>
                    <a:pt x="91" y="48"/>
                  </a:lnTo>
                  <a:lnTo>
                    <a:pt x="93" y="35"/>
                  </a:lnTo>
                  <a:lnTo>
                    <a:pt x="101" y="24"/>
                  </a:lnTo>
                  <a:lnTo>
                    <a:pt x="110" y="15"/>
                  </a:lnTo>
                  <a:lnTo>
                    <a:pt x="121" y="6"/>
                  </a:lnTo>
                  <a:lnTo>
                    <a:pt x="123" y="28"/>
                  </a:lnTo>
                  <a:lnTo>
                    <a:pt x="129" y="48"/>
                  </a:lnTo>
                  <a:lnTo>
                    <a:pt x="142" y="58"/>
                  </a:lnTo>
                  <a:lnTo>
                    <a:pt x="157" y="67"/>
                  </a:lnTo>
                  <a:lnTo>
                    <a:pt x="190" y="78"/>
                  </a:lnTo>
                  <a:lnTo>
                    <a:pt x="222" y="78"/>
                  </a:lnTo>
                  <a:lnTo>
                    <a:pt x="255" y="71"/>
                  </a:lnTo>
                  <a:lnTo>
                    <a:pt x="274" y="61"/>
                  </a:lnTo>
                  <a:lnTo>
                    <a:pt x="291" y="43"/>
                  </a:lnTo>
                  <a:lnTo>
                    <a:pt x="300" y="22"/>
                  </a:lnTo>
                  <a:lnTo>
                    <a:pt x="306" y="0"/>
                  </a:lnTo>
                  <a:lnTo>
                    <a:pt x="317" y="11"/>
                  </a:lnTo>
                  <a:lnTo>
                    <a:pt x="326" y="24"/>
                  </a:lnTo>
                  <a:lnTo>
                    <a:pt x="330" y="54"/>
                  </a:lnTo>
                </a:path>
              </a:pathLst>
            </a:custGeom>
            <a:solidFill>
              <a:srgbClr val="EDF7F7"/>
            </a:solidFill>
            <a:ln w="9525" cap="rnd">
              <a:noFill/>
              <a:round/>
              <a:headEnd/>
              <a:tailEnd/>
            </a:ln>
            <a:effectLst/>
          </p:spPr>
          <p:txBody>
            <a:bodyPr/>
            <a:lstStyle/>
            <a:p>
              <a:endParaRPr lang="zh-CN" altLang="en-US"/>
            </a:p>
          </p:txBody>
        </p:sp>
        <p:sp>
          <p:nvSpPr>
            <p:cNvPr id="1710095" name="Freeform 15"/>
            <p:cNvSpPr>
              <a:spLocks/>
            </p:cNvSpPr>
            <p:nvPr/>
          </p:nvSpPr>
          <p:spPr bwMode="auto">
            <a:xfrm>
              <a:off x="4524" y="3333"/>
              <a:ext cx="46" cy="116"/>
            </a:xfrm>
            <a:custGeom>
              <a:avLst/>
              <a:gdLst/>
              <a:ahLst/>
              <a:cxnLst>
                <a:cxn ang="0">
                  <a:pos x="31" y="2"/>
                </a:cxn>
                <a:cxn ang="0">
                  <a:pos x="36" y="30"/>
                </a:cxn>
                <a:cxn ang="0">
                  <a:pos x="40" y="56"/>
                </a:cxn>
                <a:cxn ang="0">
                  <a:pos x="45" y="111"/>
                </a:cxn>
                <a:cxn ang="0">
                  <a:pos x="33" y="115"/>
                </a:cxn>
                <a:cxn ang="0">
                  <a:pos x="21" y="115"/>
                </a:cxn>
                <a:cxn ang="0">
                  <a:pos x="3" y="111"/>
                </a:cxn>
                <a:cxn ang="0">
                  <a:pos x="0" y="6"/>
                </a:cxn>
                <a:cxn ang="0">
                  <a:pos x="7" y="2"/>
                </a:cxn>
                <a:cxn ang="0">
                  <a:pos x="16" y="0"/>
                </a:cxn>
                <a:cxn ang="0">
                  <a:pos x="31" y="2"/>
                </a:cxn>
              </a:cxnLst>
              <a:rect l="0" t="0" r="r" b="b"/>
              <a:pathLst>
                <a:path w="46" h="116">
                  <a:moveTo>
                    <a:pt x="31" y="2"/>
                  </a:moveTo>
                  <a:lnTo>
                    <a:pt x="36" y="30"/>
                  </a:lnTo>
                  <a:lnTo>
                    <a:pt x="40" y="56"/>
                  </a:lnTo>
                  <a:lnTo>
                    <a:pt x="45" y="111"/>
                  </a:lnTo>
                  <a:lnTo>
                    <a:pt x="33" y="115"/>
                  </a:lnTo>
                  <a:lnTo>
                    <a:pt x="21" y="115"/>
                  </a:lnTo>
                  <a:lnTo>
                    <a:pt x="3" y="111"/>
                  </a:lnTo>
                  <a:lnTo>
                    <a:pt x="0" y="6"/>
                  </a:lnTo>
                  <a:lnTo>
                    <a:pt x="7" y="2"/>
                  </a:lnTo>
                  <a:lnTo>
                    <a:pt x="16" y="0"/>
                  </a:lnTo>
                  <a:lnTo>
                    <a:pt x="31" y="2"/>
                  </a:lnTo>
                </a:path>
              </a:pathLst>
            </a:custGeom>
            <a:solidFill>
              <a:srgbClr val="000000"/>
            </a:solidFill>
            <a:ln w="9525" cap="rnd">
              <a:noFill/>
              <a:round/>
              <a:headEnd/>
              <a:tailEnd/>
            </a:ln>
            <a:effectLst/>
          </p:spPr>
          <p:txBody>
            <a:bodyPr/>
            <a:lstStyle/>
            <a:p>
              <a:endParaRPr lang="zh-CN" altLang="en-US"/>
            </a:p>
          </p:txBody>
        </p:sp>
        <p:sp>
          <p:nvSpPr>
            <p:cNvPr id="1710096" name="Freeform 16"/>
            <p:cNvSpPr>
              <a:spLocks/>
            </p:cNvSpPr>
            <p:nvPr/>
          </p:nvSpPr>
          <p:spPr bwMode="auto">
            <a:xfrm>
              <a:off x="3910" y="3385"/>
              <a:ext cx="566" cy="503"/>
            </a:xfrm>
            <a:custGeom>
              <a:avLst/>
              <a:gdLst/>
              <a:ahLst/>
              <a:cxnLst>
                <a:cxn ang="0">
                  <a:pos x="286" y="0"/>
                </a:cxn>
                <a:cxn ang="0">
                  <a:pos x="350" y="79"/>
                </a:cxn>
                <a:cxn ang="0">
                  <a:pos x="385" y="116"/>
                </a:cxn>
                <a:cxn ang="0">
                  <a:pos x="400" y="129"/>
                </a:cxn>
                <a:cxn ang="0">
                  <a:pos x="424" y="147"/>
                </a:cxn>
                <a:cxn ang="0">
                  <a:pos x="492" y="197"/>
                </a:cxn>
                <a:cxn ang="0">
                  <a:pos x="528" y="221"/>
                </a:cxn>
                <a:cxn ang="0">
                  <a:pos x="565" y="243"/>
                </a:cxn>
                <a:cxn ang="0">
                  <a:pos x="543" y="246"/>
                </a:cxn>
                <a:cxn ang="0">
                  <a:pos x="521" y="243"/>
                </a:cxn>
                <a:cxn ang="0">
                  <a:pos x="499" y="241"/>
                </a:cxn>
                <a:cxn ang="0">
                  <a:pos x="479" y="246"/>
                </a:cxn>
                <a:cxn ang="0">
                  <a:pos x="431" y="254"/>
                </a:cxn>
                <a:cxn ang="0">
                  <a:pos x="383" y="261"/>
                </a:cxn>
                <a:cxn ang="0">
                  <a:pos x="334" y="259"/>
                </a:cxn>
                <a:cxn ang="0">
                  <a:pos x="310" y="254"/>
                </a:cxn>
                <a:cxn ang="0">
                  <a:pos x="288" y="246"/>
                </a:cxn>
                <a:cxn ang="0">
                  <a:pos x="277" y="248"/>
                </a:cxn>
                <a:cxn ang="0">
                  <a:pos x="270" y="252"/>
                </a:cxn>
                <a:cxn ang="0">
                  <a:pos x="279" y="267"/>
                </a:cxn>
                <a:cxn ang="0">
                  <a:pos x="286" y="274"/>
                </a:cxn>
                <a:cxn ang="0">
                  <a:pos x="290" y="283"/>
                </a:cxn>
                <a:cxn ang="0">
                  <a:pos x="299" y="303"/>
                </a:cxn>
                <a:cxn ang="0">
                  <a:pos x="306" y="324"/>
                </a:cxn>
                <a:cxn ang="0">
                  <a:pos x="312" y="370"/>
                </a:cxn>
                <a:cxn ang="0">
                  <a:pos x="317" y="465"/>
                </a:cxn>
                <a:cxn ang="0">
                  <a:pos x="314" y="484"/>
                </a:cxn>
                <a:cxn ang="0">
                  <a:pos x="310" y="491"/>
                </a:cxn>
                <a:cxn ang="0">
                  <a:pos x="308" y="495"/>
                </a:cxn>
                <a:cxn ang="0">
                  <a:pos x="303" y="498"/>
                </a:cxn>
                <a:cxn ang="0">
                  <a:pos x="268" y="502"/>
                </a:cxn>
                <a:cxn ang="0">
                  <a:pos x="233" y="502"/>
                </a:cxn>
                <a:cxn ang="0">
                  <a:pos x="198" y="495"/>
                </a:cxn>
                <a:cxn ang="0">
                  <a:pos x="167" y="482"/>
                </a:cxn>
                <a:cxn ang="0">
                  <a:pos x="154" y="467"/>
                </a:cxn>
                <a:cxn ang="0">
                  <a:pos x="143" y="452"/>
                </a:cxn>
                <a:cxn ang="0">
                  <a:pos x="134" y="432"/>
                </a:cxn>
                <a:cxn ang="0">
                  <a:pos x="123" y="414"/>
                </a:cxn>
                <a:cxn ang="0">
                  <a:pos x="84" y="340"/>
                </a:cxn>
                <a:cxn ang="0">
                  <a:pos x="66" y="298"/>
                </a:cxn>
                <a:cxn ang="0">
                  <a:pos x="59" y="283"/>
                </a:cxn>
                <a:cxn ang="0">
                  <a:pos x="53" y="256"/>
                </a:cxn>
                <a:cxn ang="0">
                  <a:pos x="46" y="243"/>
                </a:cxn>
                <a:cxn ang="0">
                  <a:pos x="37" y="232"/>
                </a:cxn>
                <a:cxn ang="0">
                  <a:pos x="18" y="210"/>
                </a:cxn>
                <a:cxn ang="0">
                  <a:pos x="9" y="199"/>
                </a:cxn>
                <a:cxn ang="0">
                  <a:pos x="2" y="189"/>
                </a:cxn>
                <a:cxn ang="0">
                  <a:pos x="0" y="173"/>
                </a:cxn>
                <a:cxn ang="0">
                  <a:pos x="2" y="160"/>
                </a:cxn>
                <a:cxn ang="0">
                  <a:pos x="7" y="138"/>
                </a:cxn>
                <a:cxn ang="0">
                  <a:pos x="15" y="118"/>
                </a:cxn>
                <a:cxn ang="0">
                  <a:pos x="31" y="103"/>
                </a:cxn>
                <a:cxn ang="0">
                  <a:pos x="48" y="90"/>
                </a:cxn>
                <a:cxn ang="0">
                  <a:pos x="62" y="83"/>
                </a:cxn>
                <a:cxn ang="0">
                  <a:pos x="75" y="79"/>
                </a:cxn>
                <a:cxn ang="0">
                  <a:pos x="101" y="70"/>
                </a:cxn>
                <a:cxn ang="0">
                  <a:pos x="134" y="48"/>
                </a:cxn>
                <a:cxn ang="0">
                  <a:pos x="167" y="31"/>
                </a:cxn>
                <a:cxn ang="0">
                  <a:pos x="202" y="13"/>
                </a:cxn>
                <a:cxn ang="0">
                  <a:pos x="240" y="4"/>
                </a:cxn>
                <a:cxn ang="0">
                  <a:pos x="262" y="0"/>
                </a:cxn>
                <a:cxn ang="0">
                  <a:pos x="286" y="0"/>
                </a:cxn>
              </a:cxnLst>
              <a:rect l="0" t="0" r="r" b="b"/>
              <a:pathLst>
                <a:path w="566" h="503">
                  <a:moveTo>
                    <a:pt x="286" y="0"/>
                  </a:moveTo>
                  <a:lnTo>
                    <a:pt x="350" y="79"/>
                  </a:lnTo>
                  <a:lnTo>
                    <a:pt x="385" y="116"/>
                  </a:lnTo>
                  <a:lnTo>
                    <a:pt x="400" y="129"/>
                  </a:lnTo>
                  <a:lnTo>
                    <a:pt x="424" y="147"/>
                  </a:lnTo>
                  <a:lnTo>
                    <a:pt x="492" y="197"/>
                  </a:lnTo>
                  <a:lnTo>
                    <a:pt x="528" y="221"/>
                  </a:lnTo>
                  <a:lnTo>
                    <a:pt x="565" y="243"/>
                  </a:lnTo>
                  <a:lnTo>
                    <a:pt x="543" y="246"/>
                  </a:lnTo>
                  <a:lnTo>
                    <a:pt x="521" y="243"/>
                  </a:lnTo>
                  <a:lnTo>
                    <a:pt x="499" y="241"/>
                  </a:lnTo>
                  <a:lnTo>
                    <a:pt x="479" y="246"/>
                  </a:lnTo>
                  <a:lnTo>
                    <a:pt x="431" y="254"/>
                  </a:lnTo>
                  <a:lnTo>
                    <a:pt x="383" y="261"/>
                  </a:lnTo>
                  <a:lnTo>
                    <a:pt x="334" y="259"/>
                  </a:lnTo>
                  <a:lnTo>
                    <a:pt x="310" y="254"/>
                  </a:lnTo>
                  <a:lnTo>
                    <a:pt x="288" y="246"/>
                  </a:lnTo>
                  <a:lnTo>
                    <a:pt x="277" y="248"/>
                  </a:lnTo>
                  <a:lnTo>
                    <a:pt x="270" y="252"/>
                  </a:lnTo>
                  <a:lnTo>
                    <a:pt x="279" y="267"/>
                  </a:lnTo>
                  <a:lnTo>
                    <a:pt x="286" y="274"/>
                  </a:lnTo>
                  <a:lnTo>
                    <a:pt x="290" y="283"/>
                  </a:lnTo>
                  <a:lnTo>
                    <a:pt x="299" y="303"/>
                  </a:lnTo>
                  <a:lnTo>
                    <a:pt x="306" y="324"/>
                  </a:lnTo>
                  <a:lnTo>
                    <a:pt x="312" y="370"/>
                  </a:lnTo>
                  <a:lnTo>
                    <a:pt x="317" y="465"/>
                  </a:lnTo>
                  <a:lnTo>
                    <a:pt x="314" y="484"/>
                  </a:lnTo>
                  <a:lnTo>
                    <a:pt x="310" y="491"/>
                  </a:lnTo>
                  <a:lnTo>
                    <a:pt x="308" y="495"/>
                  </a:lnTo>
                  <a:lnTo>
                    <a:pt x="303" y="498"/>
                  </a:lnTo>
                  <a:lnTo>
                    <a:pt x="268" y="502"/>
                  </a:lnTo>
                  <a:lnTo>
                    <a:pt x="233" y="502"/>
                  </a:lnTo>
                  <a:lnTo>
                    <a:pt x="198" y="495"/>
                  </a:lnTo>
                  <a:lnTo>
                    <a:pt x="167" y="482"/>
                  </a:lnTo>
                  <a:lnTo>
                    <a:pt x="154" y="467"/>
                  </a:lnTo>
                  <a:lnTo>
                    <a:pt x="143" y="452"/>
                  </a:lnTo>
                  <a:lnTo>
                    <a:pt x="134" y="432"/>
                  </a:lnTo>
                  <a:lnTo>
                    <a:pt x="123" y="414"/>
                  </a:lnTo>
                  <a:lnTo>
                    <a:pt x="84" y="340"/>
                  </a:lnTo>
                  <a:lnTo>
                    <a:pt x="66" y="298"/>
                  </a:lnTo>
                  <a:lnTo>
                    <a:pt x="59" y="283"/>
                  </a:lnTo>
                  <a:lnTo>
                    <a:pt x="53" y="256"/>
                  </a:lnTo>
                  <a:lnTo>
                    <a:pt x="46" y="243"/>
                  </a:lnTo>
                  <a:lnTo>
                    <a:pt x="37" y="232"/>
                  </a:lnTo>
                  <a:lnTo>
                    <a:pt x="18" y="210"/>
                  </a:lnTo>
                  <a:lnTo>
                    <a:pt x="9" y="199"/>
                  </a:lnTo>
                  <a:lnTo>
                    <a:pt x="2" y="189"/>
                  </a:lnTo>
                  <a:lnTo>
                    <a:pt x="0" y="173"/>
                  </a:lnTo>
                  <a:lnTo>
                    <a:pt x="2" y="160"/>
                  </a:lnTo>
                  <a:lnTo>
                    <a:pt x="7" y="138"/>
                  </a:lnTo>
                  <a:lnTo>
                    <a:pt x="15" y="118"/>
                  </a:lnTo>
                  <a:lnTo>
                    <a:pt x="31" y="103"/>
                  </a:lnTo>
                  <a:lnTo>
                    <a:pt x="48" y="90"/>
                  </a:lnTo>
                  <a:lnTo>
                    <a:pt x="62" y="83"/>
                  </a:lnTo>
                  <a:lnTo>
                    <a:pt x="75" y="79"/>
                  </a:lnTo>
                  <a:lnTo>
                    <a:pt x="101" y="70"/>
                  </a:lnTo>
                  <a:lnTo>
                    <a:pt x="134" y="48"/>
                  </a:lnTo>
                  <a:lnTo>
                    <a:pt x="167" y="31"/>
                  </a:lnTo>
                  <a:lnTo>
                    <a:pt x="202" y="13"/>
                  </a:lnTo>
                  <a:lnTo>
                    <a:pt x="240" y="4"/>
                  </a:lnTo>
                  <a:lnTo>
                    <a:pt x="262" y="0"/>
                  </a:lnTo>
                  <a:lnTo>
                    <a:pt x="286" y="0"/>
                  </a:lnTo>
                </a:path>
              </a:pathLst>
            </a:custGeom>
            <a:solidFill>
              <a:srgbClr val="E6CC33"/>
            </a:solidFill>
            <a:ln w="9525" cap="rnd">
              <a:noFill/>
              <a:round/>
              <a:headEnd/>
              <a:tailEnd/>
            </a:ln>
            <a:effectLst/>
          </p:spPr>
          <p:txBody>
            <a:bodyPr/>
            <a:lstStyle/>
            <a:p>
              <a:endParaRPr lang="zh-CN" altLang="en-US"/>
            </a:p>
          </p:txBody>
        </p:sp>
        <p:sp>
          <p:nvSpPr>
            <p:cNvPr id="1710097" name="Freeform 17"/>
            <p:cNvSpPr>
              <a:spLocks/>
            </p:cNvSpPr>
            <p:nvPr/>
          </p:nvSpPr>
          <p:spPr bwMode="auto">
            <a:xfrm>
              <a:off x="5523" y="3587"/>
              <a:ext cx="165" cy="627"/>
            </a:xfrm>
            <a:custGeom>
              <a:avLst/>
              <a:gdLst/>
              <a:ahLst/>
              <a:cxnLst>
                <a:cxn ang="0">
                  <a:pos x="112" y="55"/>
                </a:cxn>
                <a:cxn ang="0">
                  <a:pos x="125" y="79"/>
                </a:cxn>
                <a:cxn ang="0">
                  <a:pos x="133" y="104"/>
                </a:cxn>
                <a:cxn ang="0">
                  <a:pos x="139" y="128"/>
                </a:cxn>
                <a:cxn ang="0">
                  <a:pos x="139" y="154"/>
                </a:cxn>
                <a:cxn ang="0">
                  <a:pos x="133" y="163"/>
                </a:cxn>
                <a:cxn ang="0">
                  <a:pos x="133" y="192"/>
                </a:cxn>
                <a:cxn ang="0">
                  <a:pos x="135" y="218"/>
                </a:cxn>
                <a:cxn ang="0">
                  <a:pos x="147" y="271"/>
                </a:cxn>
                <a:cxn ang="0">
                  <a:pos x="160" y="324"/>
                </a:cxn>
                <a:cxn ang="0">
                  <a:pos x="164" y="379"/>
                </a:cxn>
                <a:cxn ang="0">
                  <a:pos x="160" y="436"/>
                </a:cxn>
                <a:cxn ang="0">
                  <a:pos x="152" y="494"/>
                </a:cxn>
                <a:cxn ang="0">
                  <a:pos x="145" y="520"/>
                </a:cxn>
                <a:cxn ang="0">
                  <a:pos x="137" y="547"/>
                </a:cxn>
                <a:cxn ang="0">
                  <a:pos x="125" y="571"/>
                </a:cxn>
                <a:cxn ang="0">
                  <a:pos x="110" y="595"/>
                </a:cxn>
                <a:cxn ang="0">
                  <a:pos x="89" y="611"/>
                </a:cxn>
                <a:cxn ang="0">
                  <a:pos x="64" y="624"/>
                </a:cxn>
                <a:cxn ang="0">
                  <a:pos x="52" y="626"/>
                </a:cxn>
                <a:cxn ang="0">
                  <a:pos x="39" y="626"/>
                </a:cxn>
                <a:cxn ang="0">
                  <a:pos x="27" y="624"/>
                </a:cxn>
                <a:cxn ang="0">
                  <a:pos x="15" y="619"/>
                </a:cxn>
                <a:cxn ang="0">
                  <a:pos x="39" y="606"/>
                </a:cxn>
                <a:cxn ang="0">
                  <a:pos x="64" y="589"/>
                </a:cxn>
                <a:cxn ang="0">
                  <a:pos x="83" y="566"/>
                </a:cxn>
                <a:cxn ang="0">
                  <a:pos x="98" y="540"/>
                </a:cxn>
                <a:cxn ang="0">
                  <a:pos x="108" y="511"/>
                </a:cxn>
                <a:cxn ang="0">
                  <a:pos x="116" y="483"/>
                </a:cxn>
                <a:cxn ang="0">
                  <a:pos x="122" y="452"/>
                </a:cxn>
                <a:cxn ang="0">
                  <a:pos x="125" y="421"/>
                </a:cxn>
                <a:cxn ang="0">
                  <a:pos x="125" y="390"/>
                </a:cxn>
                <a:cxn ang="0">
                  <a:pos x="122" y="359"/>
                </a:cxn>
                <a:cxn ang="0">
                  <a:pos x="112" y="298"/>
                </a:cxn>
                <a:cxn ang="0">
                  <a:pos x="106" y="273"/>
                </a:cxn>
                <a:cxn ang="0">
                  <a:pos x="98" y="249"/>
                </a:cxn>
                <a:cxn ang="0">
                  <a:pos x="89" y="159"/>
                </a:cxn>
                <a:cxn ang="0">
                  <a:pos x="81" y="115"/>
                </a:cxn>
                <a:cxn ang="0">
                  <a:pos x="77" y="99"/>
                </a:cxn>
                <a:cxn ang="0">
                  <a:pos x="69" y="73"/>
                </a:cxn>
                <a:cxn ang="0">
                  <a:pos x="56" y="51"/>
                </a:cxn>
                <a:cxn ang="0">
                  <a:pos x="39" y="31"/>
                </a:cxn>
                <a:cxn ang="0">
                  <a:pos x="21" y="15"/>
                </a:cxn>
                <a:cxn ang="0">
                  <a:pos x="10" y="9"/>
                </a:cxn>
                <a:cxn ang="0">
                  <a:pos x="0" y="7"/>
                </a:cxn>
                <a:cxn ang="0">
                  <a:pos x="29" y="0"/>
                </a:cxn>
                <a:cxn ang="0">
                  <a:pos x="58" y="2"/>
                </a:cxn>
                <a:cxn ang="0">
                  <a:pos x="75" y="11"/>
                </a:cxn>
                <a:cxn ang="0">
                  <a:pos x="89" y="24"/>
                </a:cxn>
                <a:cxn ang="0">
                  <a:pos x="102" y="40"/>
                </a:cxn>
                <a:cxn ang="0">
                  <a:pos x="112" y="55"/>
                </a:cxn>
              </a:cxnLst>
              <a:rect l="0" t="0" r="r" b="b"/>
              <a:pathLst>
                <a:path w="165" h="627">
                  <a:moveTo>
                    <a:pt x="112" y="55"/>
                  </a:moveTo>
                  <a:lnTo>
                    <a:pt x="125" y="79"/>
                  </a:lnTo>
                  <a:lnTo>
                    <a:pt x="133" y="104"/>
                  </a:lnTo>
                  <a:lnTo>
                    <a:pt x="139" y="128"/>
                  </a:lnTo>
                  <a:lnTo>
                    <a:pt x="139" y="154"/>
                  </a:lnTo>
                  <a:lnTo>
                    <a:pt x="133" y="163"/>
                  </a:lnTo>
                  <a:lnTo>
                    <a:pt x="133" y="192"/>
                  </a:lnTo>
                  <a:lnTo>
                    <a:pt x="135" y="218"/>
                  </a:lnTo>
                  <a:lnTo>
                    <a:pt x="147" y="271"/>
                  </a:lnTo>
                  <a:lnTo>
                    <a:pt x="160" y="324"/>
                  </a:lnTo>
                  <a:lnTo>
                    <a:pt x="164" y="379"/>
                  </a:lnTo>
                  <a:lnTo>
                    <a:pt x="160" y="436"/>
                  </a:lnTo>
                  <a:lnTo>
                    <a:pt x="152" y="494"/>
                  </a:lnTo>
                  <a:lnTo>
                    <a:pt x="145" y="520"/>
                  </a:lnTo>
                  <a:lnTo>
                    <a:pt x="137" y="547"/>
                  </a:lnTo>
                  <a:lnTo>
                    <a:pt x="125" y="571"/>
                  </a:lnTo>
                  <a:lnTo>
                    <a:pt x="110" y="595"/>
                  </a:lnTo>
                  <a:lnTo>
                    <a:pt x="89" y="611"/>
                  </a:lnTo>
                  <a:lnTo>
                    <a:pt x="64" y="624"/>
                  </a:lnTo>
                  <a:lnTo>
                    <a:pt x="52" y="626"/>
                  </a:lnTo>
                  <a:lnTo>
                    <a:pt x="39" y="626"/>
                  </a:lnTo>
                  <a:lnTo>
                    <a:pt x="27" y="624"/>
                  </a:lnTo>
                  <a:lnTo>
                    <a:pt x="15" y="619"/>
                  </a:lnTo>
                  <a:lnTo>
                    <a:pt x="39" y="606"/>
                  </a:lnTo>
                  <a:lnTo>
                    <a:pt x="64" y="589"/>
                  </a:lnTo>
                  <a:lnTo>
                    <a:pt x="83" y="566"/>
                  </a:lnTo>
                  <a:lnTo>
                    <a:pt x="98" y="540"/>
                  </a:lnTo>
                  <a:lnTo>
                    <a:pt x="108" y="511"/>
                  </a:lnTo>
                  <a:lnTo>
                    <a:pt x="116" y="483"/>
                  </a:lnTo>
                  <a:lnTo>
                    <a:pt x="122" y="452"/>
                  </a:lnTo>
                  <a:lnTo>
                    <a:pt x="125" y="421"/>
                  </a:lnTo>
                  <a:lnTo>
                    <a:pt x="125" y="390"/>
                  </a:lnTo>
                  <a:lnTo>
                    <a:pt x="122" y="359"/>
                  </a:lnTo>
                  <a:lnTo>
                    <a:pt x="112" y="298"/>
                  </a:lnTo>
                  <a:lnTo>
                    <a:pt x="106" y="273"/>
                  </a:lnTo>
                  <a:lnTo>
                    <a:pt x="98" y="249"/>
                  </a:lnTo>
                  <a:lnTo>
                    <a:pt x="89" y="159"/>
                  </a:lnTo>
                  <a:lnTo>
                    <a:pt x="81" y="115"/>
                  </a:lnTo>
                  <a:lnTo>
                    <a:pt x="77" y="99"/>
                  </a:lnTo>
                  <a:lnTo>
                    <a:pt x="69" y="73"/>
                  </a:lnTo>
                  <a:lnTo>
                    <a:pt x="56" y="51"/>
                  </a:lnTo>
                  <a:lnTo>
                    <a:pt x="39" y="31"/>
                  </a:lnTo>
                  <a:lnTo>
                    <a:pt x="21" y="15"/>
                  </a:lnTo>
                  <a:lnTo>
                    <a:pt x="10" y="9"/>
                  </a:lnTo>
                  <a:lnTo>
                    <a:pt x="0" y="7"/>
                  </a:lnTo>
                  <a:lnTo>
                    <a:pt x="29" y="0"/>
                  </a:lnTo>
                  <a:lnTo>
                    <a:pt x="58" y="2"/>
                  </a:lnTo>
                  <a:lnTo>
                    <a:pt x="75" y="11"/>
                  </a:lnTo>
                  <a:lnTo>
                    <a:pt x="89" y="24"/>
                  </a:lnTo>
                  <a:lnTo>
                    <a:pt x="102" y="40"/>
                  </a:lnTo>
                  <a:lnTo>
                    <a:pt x="112" y="55"/>
                  </a:lnTo>
                </a:path>
              </a:pathLst>
            </a:custGeom>
            <a:solidFill>
              <a:srgbClr val="33BF80"/>
            </a:solidFill>
            <a:ln w="9525" cap="rnd">
              <a:noFill/>
              <a:round/>
              <a:headEnd/>
              <a:tailEnd/>
            </a:ln>
            <a:effectLst/>
          </p:spPr>
          <p:txBody>
            <a:bodyPr/>
            <a:lstStyle/>
            <a:p>
              <a:endParaRPr lang="zh-CN" altLang="en-US"/>
            </a:p>
          </p:txBody>
        </p:sp>
        <p:sp>
          <p:nvSpPr>
            <p:cNvPr id="1710098" name="Freeform 18"/>
            <p:cNvSpPr>
              <a:spLocks/>
            </p:cNvSpPr>
            <p:nvPr/>
          </p:nvSpPr>
          <p:spPr bwMode="auto">
            <a:xfrm>
              <a:off x="5280" y="3612"/>
              <a:ext cx="348" cy="568"/>
            </a:xfrm>
            <a:custGeom>
              <a:avLst/>
              <a:gdLst/>
              <a:ahLst/>
              <a:cxnLst>
                <a:cxn ang="0">
                  <a:pos x="265" y="37"/>
                </a:cxn>
                <a:cxn ang="0">
                  <a:pos x="301" y="110"/>
                </a:cxn>
                <a:cxn ang="0">
                  <a:pos x="319" y="215"/>
                </a:cxn>
                <a:cxn ang="0">
                  <a:pos x="347" y="352"/>
                </a:cxn>
                <a:cxn ang="0">
                  <a:pos x="336" y="451"/>
                </a:cxn>
                <a:cxn ang="0">
                  <a:pos x="317" y="510"/>
                </a:cxn>
                <a:cxn ang="0">
                  <a:pos x="275" y="554"/>
                </a:cxn>
                <a:cxn ang="0">
                  <a:pos x="221" y="567"/>
                </a:cxn>
                <a:cxn ang="0">
                  <a:pos x="182" y="547"/>
                </a:cxn>
                <a:cxn ang="0">
                  <a:pos x="156" y="501"/>
                </a:cxn>
                <a:cxn ang="0">
                  <a:pos x="150" y="444"/>
                </a:cxn>
                <a:cxn ang="0">
                  <a:pos x="147" y="354"/>
                </a:cxn>
                <a:cxn ang="0">
                  <a:pos x="139" y="314"/>
                </a:cxn>
                <a:cxn ang="0">
                  <a:pos x="132" y="292"/>
                </a:cxn>
                <a:cxn ang="0">
                  <a:pos x="171" y="237"/>
                </a:cxn>
                <a:cxn ang="0">
                  <a:pos x="176" y="207"/>
                </a:cxn>
                <a:cxn ang="0">
                  <a:pos x="171" y="160"/>
                </a:cxn>
                <a:cxn ang="0">
                  <a:pos x="160" y="152"/>
                </a:cxn>
                <a:cxn ang="0">
                  <a:pos x="163" y="185"/>
                </a:cxn>
                <a:cxn ang="0">
                  <a:pos x="147" y="233"/>
                </a:cxn>
                <a:cxn ang="0">
                  <a:pos x="113" y="268"/>
                </a:cxn>
                <a:cxn ang="0">
                  <a:pos x="67" y="262"/>
                </a:cxn>
                <a:cxn ang="0">
                  <a:pos x="65" y="255"/>
                </a:cxn>
                <a:cxn ang="0">
                  <a:pos x="78" y="244"/>
                </a:cxn>
                <a:cxn ang="0">
                  <a:pos x="93" y="224"/>
                </a:cxn>
                <a:cxn ang="0">
                  <a:pos x="95" y="176"/>
                </a:cxn>
                <a:cxn ang="0">
                  <a:pos x="69" y="119"/>
                </a:cxn>
                <a:cxn ang="0">
                  <a:pos x="41" y="97"/>
                </a:cxn>
                <a:cxn ang="0">
                  <a:pos x="9" y="95"/>
                </a:cxn>
                <a:cxn ang="0">
                  <a:pos x="11" y="73"/>
                </a:cxn>
                <a:cxn ang="0">
                  <a:pos x="30" y="53"/>
                </a:cxn>
                <a:cxn ang="0">
                  <a:pos x="63" y="44"/>
                </a:cxn>
                <a:cxn ang="0">
                  <a:pos x="95" y="53"/>
                </a:cxn>
                <a:cxn ang="0">
                  <a:pos x="115" y="70"/>
                </a:cxn>
                <a:cxn ang="0">
                  <a:pos x="137" y="86"/>
                </a:cxn>
                <a:cxn ang="0">
                  <a:pos x="137" y="70"/>
                </a:cxn>
                <a:cxn ang="0">
                  <a:pos x="121" y="40"/>
                </a:cxn>
                <a:cxn ang="0">
                  <a:pos x="113" y="24"/>
                </a:cxn>
                <a:cxn ang="0">
                  <a:pos x="141" y="9"/>
                </a:cxn>
                <a:cxn ang="0">
                  <a:pos x="204" y="0"/>
                </a:cxn>
                <a:cxn ang="0">
                  <a:pos x="247" y="18"/>
                </a:cxn>
              </a:cxnLst>
              <a:rect l="0" t="0" r="r" b="b"/>
              <a:pathLst>
                <a:path w="348" h="568">
                  <a:moveTo>
                    <a:pt x="247" y="18"/>
                  </a:moveTo>
                  <a:lnTo>
                    <a:pt x="265" y="37"/>
                  </a:lnTo>
                  <a:lnTo>
                    <a:pt x="278" y="62"/>
                  </a:lnTo>
                  <a:lnTo>
                    <a:pt x="301" y="110"/>
                  </a:lnTo>
                  <a:lnTo>
                    <a:pt x="314" y="163"/>
                  </a:lnTo>
                  <a:lnTo>
                    <a:pt x="319" y="215"/>
                  </a:lnTo>
                  <a:lnTo>
                    <a:pt x="332" y="286"/>
                  </a:lnTo>
                  <a:lnTo>
                    <a:pt x="347" y="352"/>
                  </a:lnTo>
                  <a:lnTo>
                    <a:pt x="340" y="418"/>
                  </a:lnTo>
                  <a:lnTo>
                    <a:pt x="336" y="451"/>
                  </a:lnTo>
                  <a:lnTo>
                    <a:pt x="327" y="481"/>
                  </a:lnTo>
                  <a:lnTo>
                    <a:pt x="317" y="510"/>
                  </a:lnTo>
                  <a:lnTo>
                    <a:pt x="299" y="534"/>
                  </a:lnTo>
                  <a:lnTo>
                    <a:pt x="275" y="554"/>
                  </a:lnTo>
                  <a:lnTo>
                    <a:pt x="243" y="567"/>
                  </a:lnTo>
                  <a:lnTo>
                    <a:pt x="221" y="567"/>
                  </a:lnTo>
                  <a:lnTo>
                    <a:pt x="202" y="560"/>
                  </a:lnTo>
                  <a:lnTo>
                    <a:pt x="182" y="547"/>
                  </a:lnTo>
                  <a:lnTo>
                    <a:pt x="167" y="527"/>
                  </a:lnTo>
                  <a:lnTo>
                    <a:pt x="156" y="501"/>
                  </a:lnTo>
                  <a:lnTo>
                    <a:pt x="150" y="473"/>
                  </a:lnTo>
                  <a:lnTo>
                    <a:pt x="150" y="444"/>
                  </a:lnTo>
                  <a:lnTo>
                    <a:pt x="150" y="413"/>
                  </a:lnTo>
                  <a:lnTo>
                    <a:pt x="147" y="354"/>
                  </a:lnTo>
                  <a:lnTo>
                    <a:pt x="143" y="325"/>
                  </a:lnTo>
                  <a:lnTo>
                    <a:pt x="139" y="314"/>
                  </a:lnTo>
                  <a:lnTo>
                    <a:pt x="132" y="297"/>
                  </a:lnTo>
                  <a:lnTo>
                    <a:pt x="132" y="292"/>
                  </a:lnTo>
                  <a:lnTo>
                    <a:pt x="154" y="268"/>
                  </a:lnTo>
                  <a:lnTo>
                    <a:pt x="171" y="237"/>
                  </a:lnTo>
                  <a:lnTo>
                    <a:pt x="176" y="222"/>
                  </a:lnTo>
                  <a:lnTo>
                    <a:pt x="176" y="207"/>
                  </a:lnTo>
                  <a:lnTo>
                    <a:pt x="174" y="174"/>
                  </a:lnTo>
                  <a:lnTo>
                    <a:pt x="171" y="160"/>
                  </a:lnTo>
                  <a:lnTo>
                    <a:pt x="167" y="154"/>
                  </a:lnTo>
                  <a:lnTo>
                    <a:pt x="160" y="152"/>
                  </a:lnTo>
                  <a:lnTo>
                    <a:pt x="163" y="169"/>
                  </a:lnTo>
                  <a:lnTo>
                    <a:pt x="163" y="185"/>
                  </a:lnTo>
                  <a:lnTo>
                    <a:pt x="154" y="218"/>
                  </a:lnTo>
                  <a:lnTo>
                    <a:pt x="147" y="233"/>
                  </a:lnTo>
                  <a:lnTo>
                    <a:pt x="139" y="246"/>
                  </a:lnTo>
                  <a:lnTo>
                    <a:pt x="113" y="268"/>
                  </a:lnTo>
                  <a:lnTo>
                    <a:pt x="89" y="268"/>
                  </a:lnTo>
                  <a:lnTo>
                    <a:pt x="67" y="262"/>
                  </a:lnTo>
                  <a:lnTo>
                    <a:pt x="65" y="257"/>
                  </a:lnTo>
                  <a:lnTo>
                    <a:pt x="65" y="255"/>
                  </a:lnTo>
                  <a:lnTo>
                    <a:pt x="72" y="248"/>
                  </a:lnTo>
                  <a:lnTo>
                    <a:pt x="78" y="244"/>
                  </a:lnTo>
                  <a:lnTo>
                    <a:pt x="85" y="237"/>
                  </a:lnTo>
                  <a:lnTo>
                    <a:pt x="93" y="224"/>
                  </a:lnTo>
                  <a:lnTo>
                    <a:pt x="98" y="209"/>
                  </a:lnTo>
                  <a:lnTo>
                    <a:pt x="95" y="176"/>
                  </a:lnTo>
                  <a:lnTo>
                    <a:pt x="87" y="145"/>
                  </a:lnTo>
                  <a:lnTo>
                    <a:pt x="69" y="119"/>
                  </a:lnTo>
                  <a:lnTo>
                    <a:pt x="56" y="105"/>
                  </a:lnTo>
                  <a:lnTo>
                    <a:pt x="41" y="97"/>
                  </a:lnTo>
                  <a:lnTo>
                    <a:pt x="26" y="92"/>
                  </a:lnTo>
                  <a:lnTo>
                    <a:pt x="9" y="95"/>
                  </a:lnTo>
                  <a:lnTo>
                    <a:pt x="0" y="97"/>
                  </a:lnTo>
                  <a:lnTo>
                    <a:pt x="11" y="73"/>
                  </a:lnTo>
                  <a:lnTo>
                    <a:pt x="20" y="62"/>
                  </a:lnTo>
                  <a:lnTo>
                    <a:pt x="30" y="53"/>
                  </a:lnTo>
                  <a:lnTo>
                    <a:pt x="46" y="46"/>
                  </a:lnTo>
                  <a:lnTo>
                    <a:pt x="63" y="44"/>
                  </a:lnTo>
                  <a:lnTo>
                    <a:pt x="80" y="48"/>
                  </a:lnTo>
                  <a:lnTo>
                    <a:pt x="95" y="53"/>
                  </a:lnTo>
                  <a:lnTo>
                    <a:pt x="106" y="62"/>
                  </a:lnTo>
                  <a:lnTo>
                    <a:pt x="115" y="70"/>
                  </a:lnTo>
                  <a:lnTo>
                    <a:pt x="126" y="79"/>
                  </a:lnTo>
                  <a:lnTo>
                    <a:pt x="137" y="86"/>
                  </a:lnTo>
                  <a:lnTo>
                    <a:pt x="139" y="77"/>
                  </a:lnTo>
                  <a:lnTo>
                    <a:pt x="137" y="70"/>
                  </a:lnTo>
                  <a:lnTo>
                    <a:pt x="132" y="53"/>
                  </a:lnTo>
                  <a:lnTo>
                    <a:pt x="121" y="40"/>
                  </a:lnTo>
                  <a:lnTo>
                    <a:pt x="117" y="33"/>
                  </a:lnTo>
                  <a:lnTo>
                    <a:pt x="113" y="24"/>
                  </a:lnTo>
                  <a:lnTo>
                    <a:pt x="126" y="15"/>
                  </a:lnTo>
                  <a:lnTo>
                    <a:pt x="141" y="9"/>
                  </a:lnTo>
                  <a:lnTo>
                    <a:pt x="171" y="0"/>
                  </a:lnTo>
                  <a:lnTo>
                    <a:pt x="204" y="0"/>
                  </a:lnTo>
                  <a:lnTo>
                    <a:pt x="236" y="9"/>
                  </a:lnTo>
                  <a:lnTo>
                    <a:pt x="247" y="18"/>
                  </a:lnTo>
                </a:path>
              </a:pathLst>
            </a:custGeom>
            <a:solidFill>
              <a:srgbClr val="66F2B3"/>
            </a:solidFill>
            <a:ln w="9525" cap="rnd">
              <a:noFill/>
              <a:round/>
              <a:headEnd/>
              <a:tailEnd/>
            </a:ln>
            <a:effectLst/>
          </p:spPr>
          <p:txBody>
            <a:bodyPr/>
            <a:lstStyle/>
            <a:p>
              <a:endParaRPr lang="zh-CN" altLang="en-US"/>
            </a:p>
          </p:txBody>
        </p:sp>
        <p:sp>
          <p:nvSpPr>
            <p:cNvPr id="1710099" name="Freeform 19"/>
            <p:cNvSpPr>
              <a:spLocks/>
            </p:cNvSpPr>
            <p:nvPr/>
          </p:nvSpPr>
          <p:spPr bwMode="auto">
            <a:xfrm>
              <a:off x="3680" y="3880"/>
              <a:ext cx="600" cy="325"/>
            </a:xfrm>
            <a:custGeom>
              <a:avLst/>
              <a:gdLst/>
              <a:ahLst/>
              <a:cxnLst>
                <a:cxn ang="0">
                  <a:pos x="484" y="41"/>
                </a:cxn>
                <a:cxn ang="0">
                  <a:pos x="553" y="22"/>
                </a:cxn>
                <a:cxn ang="0">
                  <a:pos x="559" y="2"/>
                </a:cxn>
                <a:cxn ang="0">
                  <a:pos x="573" y="15"/>
                </a:cxn>
                <a:cxn ang="0">
                  <a:pos x="581" y="54"/>
                </a:cxn>
                <a:cxn ang="0">
                  <a:pos x="570" y="89"/>
                </a:cxn>
                <a:cxn ang="0">
                  <a:pos x="524" y="114"/>
                </a:cxn>
                <a:cxn ang="0">
                  <a:pos x="471" y="114"/>
                </a:cxn>
                <a:cxn ang="0">
                  <a:pos x="465" y="123"/>
                </a:cxn>
                <a:cxn ang="0">
                  <a:pos x="484" y="132"/>
                </a:cxn>
                <a:cxn ang="0">
                  <a:pos x="537" y="130"/>
                </a:cxn>
                <a:cxn ang="0">
                  <a:pos x="584" y="158"/>
                </a:cxn>
                <a:cxn ang="0">
                  <a:pos x="599" y="222"/>
                </a:cxn>
                <a:cxn ang="0">
                  <a:pos x="590" y="264"/>
                </a:cxn>
                <a:cxn ang="0">
                  <a:pos x="544" y="305"/>
                </a:cxn>
                <a:cxn ang="0">
                  <a:pos x="467" y="324"/>
                </a:cxn>
                <a:cxn ang="0">
                  <a:pos x="339" y="311"/>
                </a:cxn>
                <a:cxn ang="0">
                  <a:pos x="280" y="305"/>
                </a:cxn>
                <a:cxn ang="0">
                  <a:pos x="189" y="302"/>
                </a:cxn>
                <a:cxn ang="0">
                  <a:pos x="128" y="292"/>
                </a:cxn>
                <a:cxn ang="0">
                  <a:pos x="9" y="251"/>
                </a:cxn>
                <a:cxn ang="0">
                  <a:pos x="0" y="231"/>
                </a:cxn>
                <a:cxn ang="0">
                  <a:pos x="11" y="179"/>
                </a:cxn>
                <a:cxn ang="0">
                  <a:pos x="46" y="140"/>
                </a:cxn>
                <a:cxn ang="0">
                  <a:pos x="70" y="130"/>
                </a:cxn>
                <a:cxn ang="0">
                  <a:pos x="123" y="117"/>
                </a:cxn>
                <a:cxn ang="0">
                  <a:pos x="178" y="119"/>
                </a:cxn>
                <a:cxn ang="0">
                  <a:pos x="262" y="123"/>
                </a:cxn>
                <a:cxn ang="0">
                  <a:pos x="302" y="114"/>
                </a:cxn>
                <a:cxn ang="0">
                  <a:pos x="324" y="104"/>
                </a:cxn>
                <a:cxn ang="0">
                  <a:pos x="366" y="119"/>
                </a:cxn>
                <a:cxn ang="0">
                  <a:pos x="410" y="127"/>
                </a:cxn>
                <a:cxn ang="0">
                  <a:pos x="418" y="114"/>
                </a:cxn>
                <a:cxn ang="0">
                  <a:pos x="405" y="110"/>
                </a:cxn>
                <a:cxn ang="0">
                  <a:pos x="374" y="99"/>
                </a:cxn>
                <a:cxn ang="0">
                  <a:pos x="339" y="71"/>
                </a:cxn>
                <a:cxn ang="0">
                  <a:pos x="330" y="52"/>
                </a:cxn>
                <a:cxn ang="0">
                  <a:pos x="333" y="24"/>
                </a:cxn>
                <a:cxn ang="0">
                  <a:pos x="348" y="0"/>
                </a:cxn>
                <a:cxn ang="0">
                  <a:pos x="405" y="32"/>
                </a:cxn>
                <a:cxn ang="0">
                  <a:pos x="427" y="39"/>
                </a:cxn>
              </a:cxnLst>
              <a:rect l="0" t="0" r="r" b="b"/>
              <a:pathLst>
                <a:path w="600" h="325">
                  <a:moveTo>
                    <a:pt x="427" y="39"/>
                  </a:moveTo>
                  <a:lnTo>
                    <a:pt x="484" y="41"/>
                  </a:lnTo>
                  <a:lnTo>
                    <a:pt x="537" y="35"/>
                  </a:lnTo>
                  <a:lnTo>
                    <a:pt x="553" y="22"/>
                  </a:lnTo>
                  <a:lnTo>
                    <a:pt x="557" y="13"/>
                  </a:lnTo>
                  <a:lnTo>
                    <a:pt x="559" y="2"/>
                  </a:lnTo>
                  <a:lnTo>
                    <a:pt x="568" y="6"/>
                  </a:lnTo>
                  <a:lnTo>
                    <a:pt x="573" y="15"/>
                  </a:lnTo>
                  <a:lnTo>
                    <a:pt x="579" y="35"/>
                  </a:lnTo>
                  <a:lnTo>
                    <a:pt x="581" y="54"/>
                  </a:lnTo>
                  <a:lnTo>
                    <a:pt x="577" y="73"/>
                  </a:lnTo>
                  <a:lnTo>
                    <a:pt x="570" y="89"/>
                  </a:lnTo>
                  <a:lnTo>
                    <a:pt x="551" y="106"/>
                  </a:lnTo>
                  <a:lnTo>
                    <a:pt x="524" y="114"/>
                  </a:lnTo>
                  <a:lnTo>
                    <a:pt x="498" y="114"/>
                  </a:lnTo>
                  <a:lnTo>
                    <a:pt x="471" y="114"/>
                  </a:lnTo>
                  <a:lnTo>
                    <a:pt x="465" y="119"/>
                  </a:lnTo>
                  <a:lnTo>
                    <a:pt x="465" y="123"/>
                  </a:lnTo>
                  <a:lnTo>
                    <a:pt x="473" y="130"/>
                  </a:lnTo>
                  <a:lnTo>
                    <a:pt x="484" y="132"/>
                  </a:lnTo>
                  <a:lnTo>
                    <a:pt x="507" y="132"/>
                  </a:lnTo>
                  <a:lnTo>
                    <a:pt x="537" y="130"/>
                  </a:lnTo>
                  <a:lnTo>
                    <a:pt x="566" y="119"/>
                  </a:lnTo>
                  <a:lnTo>
                    <a:pt x="584" y="158"/>
                  </a:lnTo>
                  <a:lnTo>
                    <a:pt x="597" y="199"/>
                  </a:lnTo>
                  <a:lnTo>
                    <a:pt x="599" y="222"/>
                  </a:lnTo>
                  <a:lnTo>
                    <a:pt x="597" y="244"/>
                  </a:lnTo>
                  <a:lnTo>
                    <a:pt x="590" y="264"/>
                  </a:lnTo>
                  <a:lnTo>
                    <a:pt x="579" y="283"/>
                  </a:lnTo>
                  <a:lnTo>
                    <a:pt x="544" y="305"/>
                  </a:lnTo>
                  <a:lnTo>
                    <a:pt x="507" y="318"/>
                  </a:lnTo>
                  <a:lnTo>
                    <a:pt x="467" y="324"/>
                  </a:lnTo>
                  <a:lnTo>
                    <a:pt x="425" y="322"/>
                  </a:lnTo>
                  <a:lnTo>
                    <a:pt x="339" y="311"/>
                  </a:lnTo>
                  <a:lnTo>
                    <a:pt x="297" y="307"/>
                  </a:lnTo>
                  <a:lnTo>
                    <a:pt x="280" y="305"/>
                  </a:lnTo>
                  <a:lnTo>
                    <a:pt x="255" y="305"/>
                  </a:lnTo>
                  <a:lnTo>
                    <a:pt x="189" y="302"/>
                  </a:lnTo>
                  <a:lnTo>
                    <a:pt x="159" y="298"/>
                  </a:lnTo>
                  <a:lnTo>
                    <a:pt x="128" y="292"/>
                  </a:lnTo>
                  <a:lnTo>
                    <a:pt x="68" y="274"/>
                  </a:lnTo>
                  <a:lnTo>
                    <a:pt x="9" y="251"/>
                  </a:lnTo>
                  <a:lnTo>
                    <a:pt x="2" y="242"/>
                  </a:lnTo>
                  <a:lnTo>
                    <a:pt x="0" y="231"/>
                  </a:lnTo>
                  <a:lnTo>
                    <a:pt x="2" y="203"/>
                  </a:lnTo>
                  <a:lnTo>
                    <a:pt x="11" y="179"/>
                  </a:lnTo>
                  <a:lnTo>
                    <a:pt x="26" y="158"/>
                  </a:lnTo>
                  <a:lnTo>
                    <a:pt x="46" y="140"/>
                  </a:lnTo>
                  <a:lnTo>
                    <a:pt x="57" y="134"/>
                  </a:lnTo>
                  <a:lnTo>
                    <a:pt x="70" y="130"/>
                  </a:lnTo>
                  <a:lnTo>
                    <a:pt x="97" y="119"/>
                  </a:lnTo>
                  <a:lnTo>
                    <a:pt x="123" y="117"/>
                  </a:lnTo>
                  <a:lnTo>
                    <a:pt x="150" y="117"/>
                  </a:lnTo>
                  <a:lnTo>
                    <a:pt x="178" y="119"/>
                  </a:lnTo>
                  <a:lnTo>
                    <a:pt x="233" y="123"/>
                  </a:lnTo>
                  <a:lnTo>
                    <a:pt x="262" y="123"/>
                  </a:lnTo>
                  <a:lnTo>
                    <a:pt x="288" y="117"/>
                  </a:lnTo>
                  <a:lnTo>
                    <a:pt x="302" y="114"/>
                  </a:lnTo>
                  <a:lnTo>
                    <a:pt x="313" y="108"/>
                  </a:lnTo>
                  <a:lnTo>
                    <a:pt x="324" y="104"/>
                  </a:lnTo>
                  <a:lnTo>
                    <a:pt x="335" y="104"/>
                  </a:lnTo>
                  <a:lnTo>
                    <a:pt x="366" y="119"/>
                  </a:lnTo>
                  <a:lnTo>
                    <a:pt x="399" y="127"/>
                  </a:lnTo>
                  <a:lnTo>
                    <a:pt x="410" y="127"/>
                  </a:lnTo>
                  <a:lnTo>
                    <a:pt x="423" y="121"/>
                  </a:lnTo>
                  <a:lnTo>
                    <a:pt x="418" y="114"/>
                  </a:lnTo>
                  <a:lnTo>
                    <a:pt x="412" y="110"/>
                  </a:lnTo>
                  <a:lnTo>
                    <a:pt x="405" y="110"/>
                  </a:lnTo>
                  <a:lnTo>
                    <a:pt x="396" y="108"/>
                  </a:lnTo>
                  <a:lnTo>
                    <a:pt x="374" y="99"/>
                  </a:lnTo>
                  <a:lnTo>
                    <a:pt x="355" y="89"/>
                  </a:lnTo>
                  <a:lnTo>
                    <a:pt x="339" y="71"/>
                  </a:lnTo>
                  <a:lnTo>
                    <a:pt x="335" y="63"/>
                  </a:lnTo>
                  <a:lnTo>
                    <a:pt x="330" y="52"/>
                  </a:lnTo>
                  <a:lnTo>
                    <a:pt x="330" y="37"/>
                  </a:lnTo>
                  <a:lnTo>
                    <a:pt x="333" y="24"/>
                  </a:lnTo>
                  <a:lnTo>
                    <a:pt x="339" y="11"/>
                  </a:lnTo>
                  <a:lnTo>
                    <a:pt x="348" y="0"/>
                  </a:lnTo>
                  <a:lnTo>
                    <a:pt x="385" y="24"/>
                  </a:lnTo>
                  <a:lnTo>
                    <a:pt x="405" y="32"/>
                  </a:lnTo>
                  <a:lnTo>
                    <a:pt x="414" y="37"/>
                  </a:lnTo>
                  <a:lnTo>
                    <a:pt x="427" y="39"/>
                  </a:lnTo>
                </a:path>
              </a:pathLst>
            </a:custGeom>
            <a:solidFill>
              <a:srgbClr val="66F2B3"/>
            </a:solidFill>
            <a:ln w="9525" cap="rnd">
              <a:noFill/>
              <a:round/>
              <a:headEnd/>
              <a:tailEnd/>
            </a:ln>
            <a:effectLst/>
          </p:spPr>
          <p:txBody>
            <a:bodyPr/>
            <a:lstStyle/>
            <a:p>
              <a:endParaRPr lang="zh-CN" altLang="en-US"/>
            </a:p>
          </p:txBody>
        </p:sp>
        <p:sp>
          <p:nvSpPr>
            <p:cNvPr id="1710100" name="Freeform 20"/>
            <p:cNvSpPr>
              <a:spLocks/>
            </p:cNvSpPr>
            <p:nvPr/>
          </p:nvSpPr>
          <p:spPr bwMode="auto">
            <a:xfrm>
              <a:off x="3640" y="4132"/>
              <a:ext cx="665" cy="143"/>
            </a:xfrm>
            <a:custGeom>
              <a:avLst/>
              <a:gdLst/>
              <a:ahLst/>
              <a:cxnLst>
                <a:cxn ang="0">
                  <a:pos x="24" y="12"/>
                </a:cxn>
                <a:cxn ang="0">
                  <a:pos x="44" y="27"/>
                </a:cxn>
                <a:cxn ang="0">
                  <a:pos x="64" y="37"/>
                </a:cxn>
                <a:cxn ang="0">
                  <a:pos x="88" y="47"/>
                </a:cxn>
                <a:cxn ang="0">
                  <a:pos x="110" y="54"/>
                </a:cxn>
                <a:cxn ang="0">
                  <a:pos x="159" y="64"/>
                </a:cxn>
                <a:cxn ang="0">
                  <a:pos x="207" y="72"/>
                </a:cxn>
                <a:cxn ang="0">
                  <a:pos x="349" y="84"/>
                </a:cxn>
                <a:cxn ang="0">
                  <a:pos x="485" y="95"/>
                </a:cxn>
                <a:cxn ang="0">
                  <a:pos x="534" y="95"/>
                </a:cxn>
                <a:cxn ang="0">
                  <a:pos x="582" y="86"/>
                </a:cxn>
                <a:cxn ang="0">
                  <a:pos x="604" y="78"/>
                </a:cxn>
                <a:cxn ang="0">
                  <a:pos x="624" y="68"/>
                </a:cxn>
                <a:cxn ang="0">
                  <a:pos x="642" y="51"/>
                </a:cxn>
                <a:cxn ang="0">
                  <a:pos x="657" y="33"/>
                </a:cxn>
                <a:cxn ang="0">
                  <a:pos x="664" y="49"/>
                </a:cxn>
                <a:cxn ang="0">
                  <a:pos x="662" y="68"/>
                </a:cxn>
                <a:cxn ang="0">
                  <a:pos x="651" y="105"/>
                </a:cxn>
                <a:cxn ang="0">
                  <a:pos x="631" y="121"/>
                </a:cxn>
                <a:cxn ang="0">
                  <a:pos x="607" y="134"/>
                </a:cxn>
                <a:cxn ang="0">
                  <a:pos x="582" y="138"/>
                </a:cxn>
                <a:cxn ang="0">
                  <a:pos x="556" y="140"/>
                </a:cxn>
                <a:cxn ang="0">
                  <a:pos x="527" y="140"/>
                </a:cxn>
                <a:cxn ang="0">
                  <a:pos x="499" y="142"/>
                </a:cxn>
                <a:cxn ang="0">
                  <a:pos x="472" y="138"/>
                </a:cxn>
                <a:cxn ang="0">
                  <a:pos x="459" y="130"/>
                </a:cxn>
                <a:cxn ang="0">
                  <a:pos x="457" y="128"/>
                </a:cxn>
                <a:cxn ang="0">
                  <a:pos x="450" y="121"/>
                </a:cxn>
                <a:cxn ang="0">
                  <a:pos x="413" y="119"/>
                </a:cxn>
                <a:cxn ang="0">
                  <a:pos x="375" y="123"/>
                </a:cxn>
                <a:cxn ang="0">
                  <a:pos x="338" y="128"/>
                </a:cxn>
                <a:cxn ang="0">
                  <a:pos x="318" y="128"/>
                </a:cxn>
                <a:cxn ang="0">
                  <a:pos x="298" y="126"/>
                </a:cxn>
                <a:cxn ang="0">
                  <a:pos x="225" y="115"/>
                </a:cxn>
                <a:cxn ang="0">
                  <a:pos x="152" y="103"/>
                </a:cxn>
                <a:cxn ang="0">
                  <a:pos x="82" y="82"/>
                </a:cxn>
                <a:cxn ang="0">
                  <a:pos x="49" y="68"/>
                </a:cxn>
                <a:cxn ang="0">
                  <a:pos x="15" y="51"/>
                </a:cxn>
                <a:cxn ang="0">
                  <a:pos x="7" y="43"/>
                </a:cxn>
                <a:cxn ang="0">
                  <a:pos x="2" y="39"/>
                </a:cxn>
                <a:cxn ang="0">
                  <a:pos x="0" y="35"/>
                </a:cxn>
                <a:cxn ang="0">
                  <a:pos x="0" y="23"/>
                </a:cxn>
                <a:cxn ang="0">
                  <a:pos x="4" y="6"/>
                </a:cxn>
                <a:cxn ang="0">
                  <a:pos x="13" y="0"/>
                </a:cxn>
                <a:cxn ang="0">
                  <a:pos x="18" y="2"/>
                </a:cxn>
                <a:cxn ang="0">
                  <a:pos x="24" y="12"/>
                </a:cxn>
              </a:cxnLst>
              <a:rect l="0" t="0" r="r" b="b"/>
              <a:pathLst>
                <a:path w="665" h="143">
                  <a:moveTo>
                    <a:pt x="24" y="12"/>
                  </a:moveTo>
                  <a:lnTo>
                    <a:pt x="44" y="27"/>
                  </a:lnTo>
                  <a:lnTo>
                    <a:pt x="64" y="37"/>
                  </a:lnTo>
                  <a:lnTo>
                    <a:pt x="88" y="47"/>
                  </a:lnTo>
                  <a:lnTo>
                    <a:pt x="110" y="54"/>
                  </a:lnTo>
                  <a:lnTo>
                    <a:pt x="159" y="64"/>
                  </a:lnTo>
                  <a:lnTo>
                    <a:pt x="207" y="72"/>
                  </a:lnTo>
                  <a:lnTo>
                    <a:pt x="349" y="84"/>
                  </a:lnTo>
                  <a:lnTo>
                    <a:pt x="485" y="95"/>
                  </a:lnTo>
                  <a:lnTo>
                    <a:pt x="534" y="95"/>
                  </a:lnTo>
                  <a:lnTo>
                    <a:pt x="582" y="86"/>
                  </a:lnTo>
                  <a:lnTo>
                    <a:pt x="604" y="78"/>
                  </a:lnTo>
                  <a:lnTo>
                    <a:pt x="624" y="68"/>
                  </a:lnTo>
                  <a:lnTo>
                    <a:pt x="642" y="51"/>
                  </a:lnTo>
                  <a:lnTo>
                    <a:pt x="657" y="33"/>
                  </a:lnTo>
                  <a:lnTo>
                    <a:pt x="664" y="49"/>
                  </a:lnTo>
                  <a:lnTo>
                    <a:pt x="662" y="68"/>
                  </a:lnTo>
                  <a:lnTo>
                    <a:pt x="651" y="105"/>
                  </a:lnTo>
                  <a:lnTo>
                    <a:pt x="631" y="121"/>
                  </a:lnTo>
                  <a:lnTo>
                    <a:pt x="607" y="134"/>
                  </a:lnTo>
                  <a:lnTo>
                    <a:pt x="582" y="138"/>
                  </a:lnTo>
                  <a:lnTo>
                    <a:pt x="556" y="140"/>
                  </a:lnTo>
                  <a:lnTo>
                    <a:pt x="527" y="140"/>
                  </a:lnTo>
                  <a:lnTo>
                    <a:pt x="499" y="142"/>
                  </a:lnTo>
                  <a:lnTo>
                    <a:pt x="472" y="138"/>
                  </a:lnTo>
                  <a:lnTo>
                    <a:pt x="459" y="130"/>
                  </a:lnTo>
                  <a:lnTo>
                    <a:pt x="457" y="128"/>
                  </a:lnTo>
                  <a:lnTo>
                    <a:pt x="450" y="121"/>
                  </a:lnTo>
                  <a:lnTo>
                    <a:pt x="413" y="119"/>
                  </a:lnTo>
                  <a:lnTo>
                    <a:pt x="375" y="123"/>
                  </a:lnTo>
                  <a:lnTo>
                    <a:pt x="338" y="128"/>
                  </a:lnTo>
                  <a:lnTo>
                    <a:pt x="318" y="128"/>
                  </a:lnTo>
                  <a:lnTo>
                    <a:pt x="298" y="126"/>
                  </a:lnTo>
                  <a:lnTo>
                    <a:pt x="225" y="115"/>
                  </a:lnTo>
                  <a:lnTo>
                    <a:pt x="152" y="103"/>
                  </a:lnTo>
                  <a:lnTo>
                    <a:pt x="82" y="82"/>
                  </a:lnTo>
                  <a:lnTo>
                    <a:pt x="49" y="68"/>
                  </a:lnTo>
                  <a:lnTo>
                    <a:pt x="15" y="51"/>
                  </a:lnTo>
                  <a:lnTo>
                    <a:pt x="7" y="43"/>
                  </a:lnTo>
                  <a:lnTo>
                    <a:pt x="2" y="39"/>
                  </a:lnTo>
                  <a:lnTo>
                    <a:pt x="0" y="35"/>
                  </a:lnTo>
                  <a:lnTo>
                    <a:pt x="0" y="23"/>
                  </a:lnTo>
                  <a:lnTo>
                    <a:pt x="4" y="6"/>
                  </a:lnTo>
                  <a:lnTo>
                    <a:pt x="13" y="0"/>
                  </a:lnTo>
                  <a:lnTo>
                    <a:pt x="18" y="2"/>
                  </a:lnTo>
                  <a:lnTo>
                    <a:pt x="24" y="12"/>
                  </a:lnTo>
                </a:path>
              </a:pathLst>
            </a:custGeom>
            <a:solidFill>
              <a:srgbClr val="33BF80"/>
            </a:solidFill>
            <a:ln w="9525" cap="rnd">
              <a:noFill/>
              <a:round/>
              <a:headEnd/>
              <a:tailEnd/>
            </a:ln>
            <a:effectLst/>
          </p:spPr>
          <p:txBody>
            <a:bodyPr/>
            <a:lstStyle/>
            <a:p>
              <a:endParaRPr lang="zh-CN" altLang="en-US"/>
            </a:p>
          </p:txBody>
        </p:sp>
      </p:grpSp>
    </p:spTree>
    <p:extLst>
      <p:ext uri="{BB962C8B-B14F-4D97-AF65-F5344CB8AC3E}">
        <p14:creationId xmlns:p14="http://schemas.microsoft.com/office/powerpoint/2010/main" val="73827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082">
                                            <p:bg/>
                                          </p:spTgt>
                                        </p:tgtEl>
                                        <p:attrNameLst>
                                          <p:attrName>style.visibility</p:attrName>
                                        </p:attrNameLst>
                                      </p:cBhvr>
                                      <p:to>
                                        <p:strVal val="visible"/>
                                      </p:to>
                                    </p:set>
                                    <p:animEffect transition="in" filter="blinds(horizontal)">
                                      <p:cBhvr>
                                        <p:cTn id="7" dur="500"/>
                                        <p:tgtEl>
                                          <p:spTgt spid="1710082">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082">
                                            <p:txEl>
                                              <p:pRg st="0" end="0"/>
                                            </p:txEl>
                                          </p:spTgt>
                                        </p:tgtEl>
                                        <p:attrNameLst>
                                          <p:attrName>style.visibility</p:attrName>
                                        </p:attrNameLst>
                                      </p:cBhvr>
                                      <p:to>
                                        <p:strVal val="visible"/>
                                      </p:to>
                                    </p:set>
                                    <p:animEffect transition="in" filter="blinds(horizontal)">
                                      <p:cBhvr>
                                        <p:cTn id="12" dur="500"/>
                                        <p:tgtEl>
                                          <p:spTgt spid="1710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10082">
                                            <p:txEl>
                                              <p:pRg st="1" end="1"/>
                                            </p:txEl>
                                          </p:spTgt>
                                        </p:tgtEl>
                                        <p:attrNameLst>
                                          <p:attrName>style.visibility</p:attrName>
                                        </p:attrNameLst>
                                      </p:cBhvr>
                                      <p:to>
                                        <p:strVal val="visible"/>
                                      </p:to>
                                    </p:set>
                                    <p:animEffect transition="in" filter="blinds(horizontal)">
                                      <p:cBhvr>
                                        <p:cTn id="17" dur="500"/>
                                        <p:tgtEl>
                                          <p:spTgt spid="17100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10082">
                                            <p:txEl>
                                              <p:pRg st="2" end="2"/>
                                            </p:txEl>
                                          </p:spTgt>
                                        </p:tgtEl>
                                        <p:attrNameLst>
                                          <p:attrName>style.visibility</p:attrName>
                                        </p:attrNameLst>
                                      </p:cBhvr>
                                      <p:to>
                                        <p:strVal val="visible"/>
                                      </p:to>
                                    </p:set>
                                    <p:animEffect transition="in" filter="blinds(horizontal)">
                                      <p:cBhvr>
                                        <p:cTn id="22" dur="500"/>
                                        <p:tgtEl>
                                          <p:spTgt spid="17100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10082">
                                            <p:txEl>
                                              <p:pRg st="3" end="3"/>
                                            </p:txEl>
                                          </p:spTgt>
                                        </p:tgtEl>
                                        <p:attrNameLst>
                                          <p:attrName>style.visibility</p:attrName>
                                        </p:attrNameLst>
                                      </p:cBhvr>
                                      <p:to>
                                        <p:strVal val="visible"/>
                                      </p:to>
                                    </p:set>
                                    <p:animEffect transition="in" filter="blinds(horizontal)">
                                      <p:cBhvr>
                                        <p:cTn id="27" dur="500"/>
                                        <p:tgtEl>
                                          <p:spTgt spid="17100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10082">
                                            <p:txEl>
                                              <p:pRg st="4" end="4"/>
                                            </p:txEl>
                                          </p:spTgt>
                                        </p:tgtEl>
                                        <p:attrNameLst>
                                          <p:attrName>style.visibility</p:attrName>
                                        </p:attrNameLst>
                                      </p:cBhvr>
                                      <p:to>
                                        <p:strVal val="visible"/>
                                      </p:to>
                                    </p:set>
                                    <p:animEffect transition="in" filter="blinds(horizontal)">
                                      <p:cBhvr>
                                        <p:cTn id="32" dur="500"/>
                                        <p:tgtEl>
                                          <p:spTgt spid="17100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10082">
                                            <p:txEl>
                                              <p:pRg st="5" end="5"/>
                                            </p:txEl>
                                          </p:spTgt>
                                        </p:tgtEl>
                                        <p:attrNameLst>
                                          <p:attrName>style.visibility</p:attrName>
                                        </p:attrNameLst>
                                      </p:cBhvr>
                                      <p:to>
                                        <p:strVal val="visible"/>
                                      </p:to>
                                    </p:set>
                                    <p:animEffect transition="in" filter="blinds(horizontal)">
                                      <p:cBhvr>
                                        <p:cTn id="37" dur="500"/>
                                        <p:tgtEl>
                                          <p:spTgt spid="1710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82"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WordArt 8"/>
          <p:cNvSpPr>
            <a:spLocks noChangeArrowheads="1" noChangeShapeType="1" noTextEdit="1"/>
          </p:cNvSpPr>
          <p:nvPr/>
        </p:nvSpPr>
        <p:spPr bwMode="auto">
          <a:xfrm>
            <a:off x="1619672" y="442102"/>
            <a:ext cx="5508380" cy="469900"/>
          </a:xfrm>
          <a:prstGeom prst="rect">
            <a:avLst/>
          </a:prstGeom>
        </p:spPr>
        <p:txBody>
          <a:bodyPr wrap="none" fromWordArt="1">
            <a:prstTxWarp prst="textPlain">
              <a:avLst>
                <a:gd name="adj" fmla="val 50000"/>
              </a:avLst>
            </a:prstTxWarp>
          </a:bodyPr>
          <a:lstStyle/>
          <a:p>
            <a:r>
              <a:rPr lang="zh-CN" altLang="en-US" sz="6600" kern="10" dirty="0">
                <a:ln w="19050">
                  <a:solidFill>
                    <a:schemeClr val="bg2"/>
                  </a:solidFill>
                  <a:round/>
                  <a:headEnd type="none" w="sm" len="sm"/>
                  <a:tailEnd type="none" w="sm" len="sm"/>
                </a:ln>
                <a:solidFill>
                  <a:srgbClr val="FF0000"/>
                </a:solidFill>
                <a:latin typeface="微软雅黑"/>
                <a:ea typeface="微软雅黑"/>
              </a:rPr>
              <a:t>什么是合理化建议活动</a:t>
            </a:r>
          </a:p>
        </p:txBody>
      </p:sp>
      <p:sp>
        <p:nvSpPr>
          <p:cNvPr id="261123" name="Rectangle 3"/>
          <p:cNvSpPr txBox="1">
            <a:spLocks noChangeArrowheads="1"/>
          </p:cNvSpPr>
          <p:nvPr/>
        </p:nvSpPr>
        <p:spPr bwMode="auto">
          <a:xfrm>
            <a:off x="351693" y="1484313"/>
            <a:ext cx="8308731" cy="3313112"/>
          </a:xfrm>
          <a:prstGeom prst="rect">
            <a:avLst/>
          </a:prstGeom>
          <a:noFill/>
          <a:ln w="9525">
            <a:noFill/>
            <a:miter lim="800000"/>
            <a:headEnd/>
            <a:tailEnd/>
          </a:ln>
        </p:spPr>
        <p:txBody>
          <a:bodyPr lIns="90488" tIns="44450" rIns="90488" bIns="44450"/>
          <a:lstStyle/>
          <a:p>
            <a:pPr marL="482600" indent="-482600" algn="l" eaLnBrk="0" hangingPunct="0">
              <a:lnSpc>
                <a:spcPct val="150000"/>
              </a:lnSpc>
              <a:buClr>
                <a:schemeClr val="hlink"/>
              </a:buClr>
            </a:pPr>
            <a:r>
              <a:rPr lang="zh-CN" altLang="en-US" sz="2800" b="1" i="0" dirty="0">
                <a:latin typeface="微软雅黑" pitchFamily="34" charset="-122"/>
                <a:ea typeface="微软雅黑" pitchFamily="34" charset="-122"/>
              </a:rPr>
              <a:t>合理化建议活动（也称改善提案，在丰田公司被称之为</a:t>
            </a:r>
            <a:r>
              <a:rPr lang="zh-CN" altLang="en-US" sz="2800" b="1" i="0" dirty="0">
                <a:solidFill>
                  <a:srgbClr val="FF0000"/>
                </a:solidFill>
                <a:latin typeface="微软雅黑" pitchFamily="34" charset="-122"/>
                <a:ea typeface="微软雅黑" pitchFamily="34" charset="-122"/>
              </a:rPr>
              <a:t>创意功夫</a:t>
            </a:r>
            <a:r>
              <a:rPr lang="zh-CN" altLang="en-US" sz="2800" b="1" i="0" dirty="0">
                <a:latin typeface="微软雅黑" pitchFamily="34" charset="-122"/>
                <a:ea typeface="微软雅黑" pitchFamily="34" charset="-122"/>
              </a:rPr>
              <a:t>）是公司</a:t>
            </a:r>
            <a:r>
              <a:rPr lang="zh-CN" altLang="en-US" sz="2800" b="1" i="0" dirty="0">
                <a:solidFill>
                  <a:srgbClr val="FF0000"/>
                </a:solidFill>
                <a:latin typeface="微软雅黑" pitchFamily="34" charset="-122"/>
                <a:ea typeface="微软雅黑" pitchFamily="34" charset="-122"/>
              </a:rPr>
              <a:t>通过</a:t>
            </a:r>
            <a:r>
              <a:rPr lang="zh-CN" altLang="en-US" sz="2800" b="1" i="0" dirty="0">
                <a:latin typeface="微软雅黑" pitchFamily="34" charset="-122"/>
                <a:ea typeface="微软雅黑" pitchFamily="34" charset="-122"/>
              </a:rPr>
              <a:t>一定的制度化的</a:t>
            </a:r>
            <a:r>
              <a:rPr lang="zh-CN" altLang="en-US" sz="2800" b="1" i="0" dirty="0">
                <a:solidFill>
                  <a:srgbClr val="FF0000"/>
                </a:solidFill>
                <a:latin typeface="微软雅黑" pitchFamily="34" charset="-122"/>
                <a:ea typeface="微软雅黑" pitchFamily="34" charset="-122"/>
              </a:rPr>
              <a:t>奖励措施</a:t>
            </a:r>
            <a:r>
              <a:rPr lang="zh-CN" altLang="en-US" sz="2800" b="1" i="0" dirty="0">
                <a:latin typeface="微软雅黑" pitchFamily="34" charset="-122"/>
                <a:ea typeface="微软雅黑" pitchFamily="34" charset="-122"/>
              </a:rPr>
              <a:t>，引导和</a:t>
            </a:r>
            <a:r>
              <a:rPr lang="zh-CN" altLang="en-US" sz="2800" b="1" i="0" dirty="0">
                <a:solidFill>
                  <a:srgbClr val="FF0000"/>
                </a:solidFill>
                <a:latin typeface="微软雅黑" pitchFamily="34" charset="-122"/>
                <a:ea typeface="微软雅黑" pitchFamily="34" charset="-122"/>
              </a:rPr>
              <a:t>鼓励员工</a:t>
            </a:r>
            <a:r>
              <a:rPr lang="zh-CN" altLang="en-US" sz="2800" b="1" i="0" dirty="0">
                <a:latin typeface="微软雅黑" pitchFamily="34" charset="-122"/>
                <a:ea typeface="微软雅黑" pitchFamily="34" charset="-122"/>
              </a:rPr>
              <a:t>积极</a:t>
            </a:r>
            <a:r>
              <a:rPr lang="zh-CN" altLang="en-US" sz="2800" b="1" i="0" dirty="0">
                <a:solidFill>
                  <a:srgbClr val="FF0000"/>
                </a:solidFill>
                <a:latin typeface="微软雅黑" pitchFamily="34" charset="-122"/>
                <a:ea typeface="微软雅黑" pitchFamily="34" charset="-122"/>
              </a:rPr>
              <a:t>主动地提出</a:t>
            </a:r>
            <a:r>
              <a:rPr lang="zh-CN" altLang="en-US" sz="2800" b="1" i="0" dirty="0">
                <a:latin typeface="微软雅黑" pitchFamily="34" charset="-122"/>
                <a:ea typeface="微软雅黑" pitchFamily="34" charset="-122"/>
              </a:rPr>
              <a:t>并实施任何有利于改善企业经营品质，提高管理能力的革新</a:t>
            </a:r>
            <a:r>
              <a:rPr lang="zh-CN" altLang="en-US" sz="2800" b="1" i="0" dirty="0">
                <a:solidFill>
                  <a:srgbClr val="FF0000"/>
                </a:solidFill>
                <a:latin typeface="微软雅黑" pitchFamily="34" charset="-122"/>
                <a:ea typeface="微软雅黑" pitchFamily="34" charset="-122"/>
              </a:rPr>
              <a:t>建议</a:t>
            </a:r>
            <a:r>
              <a:rPr lang="zh-CN" altLang="en-US" sz="2800" b="1" i="0" dirty="0">
                <a:latin typeface="微软雅黑" pitchFamily="34" charset="-122"/>
                <a:ea typeface="微软雅黑" pitchFamily="34" charset="-122"/>
              </a:rPr>
              <a:t>、改进</a:t>
            </a:r>
            <a:r>
              <a:rPr lang="zh-CN" altLang="en-US" sz="2800" b="1" i="0" dirty="0">
                <a:solidFill>
                  <a:srgbClr val="FF0000"/>
                </a:solidFill>
                <a:latin typeface="微软雅黑" pitchFamily="34" charset="-122"/>
                <a:ea typeface="微软雅黑" pitchFamily="34" charset="-122"/>
              </a:rPr>
              <a:t>意见</a:t>
            </a:r>
            <a:r>
              <a:rPr lang="zh-CN" altLang="en-US" sz="2800" b="1" i="0" dirty="0">
                <a:latin typeface="微软雅黑" pitchFamily="34" charset="-122"/>
                <a:ea typeface="微软雅黑" pitchFamily="34" charset="-122"/>
              </a:rPr>
              <a:t>和</a:t>
            </a:r>
            <a:r>
              <a:rPr lang="zh-CN" altLang="en-US" sz="2800" b="1" i="0" dirty="0">
                <a:solidFill>
                  <a:srgbClr val="FF0000"/>
                </a:solidFill>
                <a:latin typeface="微软雅黑" pitchFamily="34" charset="-122"/>
                <a:ea typeface="微软雅黑" pitchFamily="34" charset="-122"/>
              </a:rPr>
              <a:t>发明创造</a:t>
            </a:r>
            <a:r>
              <a:rPr lang="zh-CN" altLang="en-US" sz="2800" b="1" i="0" dirty="0">
                <a:latin typeface="微软雅黑" pitchFamily="34" charset="-122"/>
                <a:ea typeface="微软雅黑" pitchFamily="34" charset="-122"/>
              </a:rPr>
              <a:t>等的活动。</a:t>
            </a:r>
            <a:endParaRPr lang="de-DE" altLang="zh-CN" sz="2800" b="1" i="0" dirty="0">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111</a:t>
            </a:fld>
            <a:endParaRPr lang="zh-CN" altLang="en-US" dirty="0"/>
          </a:p>
        </p:txBody>
      </p:sp>
    </p:spTree>
    <p:extLst>
      <p:ext uri="{BB962C8B-B14F-4D97-AF65-F5344CB8AC3E}">
        <p14:creationId xmlns:p14="http://schemas.microsoft.com/office/powerpoint/2010/main" val="3115928702"/>
      </p:ext>
    </p:extLst>
  </p:cSld>
  <p:clrMapOvr>
    <a:masterClrMapping/>
  </p:clrMapOvr>
  <p:transition spd="med">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ChangeArrowheads="1"/>
          </p:cNvSpPr>
          <p:nvPr/>
        </p:nvSpPr>
        <p:spPr bwMode="auto">
          <a:xfrm>
            <a:off x="383931" y="1808164"/>
            <a:ext cx="8209085" cy="4321175"/>
          </a:xfrm>
          <a:prstGeom prst="rect">
            <a:avLst/>
          </a:prstGeom>
          <a:solidFill>
            <a:schemeClr val="bg1"/>
          </a:solidFill>
          <a:ln w="9525">
            <a:solidFill>
              <a:schemeClr val="tx1"/>
            </a:solidFill>
            <a:miter lim="800000"/>
            <a:headEnd/>
            <a:tailEnd/>
          </a:ln>
        </p:spPr>
        <p:txBody>
          <a:bodyPr lIns="95790" tIns="47895" rIns="95790" bIns="47895"/>
          <a:lstStyle/>
          <a:p>
            <a:pPr marL="358775" indent="-358775" algn="l" defTabSz="957263">
              <a:lnSpc>
                <a:spcPct val="150000"/>
              </a:lnSpc>
              <a:spcBef>
                <a:spcPct val="20000"/>
              </a:spcBef>
            </a:pPr>
            <a:r>
              <a:rPr lang="zh-CN" altLang="en-US" sz="2800" b="1" i="0">
                <a:solidFill>
                  <a:srgbClr val="990000"/>
                </a:solidFill>
                <a:latin typeface="微软雅黑" pitchFamily="34" charset="-122"/>
                <a:ea typeface="微软雅黑" pitchFamily="34" charset="-122"/>
              </a:rPr>
              <a:t>一般提案活动的意义</a:t>
            </a:r>
            <a:endParaRPr lang="zh-CN" altLang="en-US" sz="2800" b="1" i="0">
              <a:latin typeface="微软雅黑" pitchFamily="34" charset="-122"/>
              <a:ea typeface="微软雅黑" pitchFamily="34" charset="-122"/>
            </a:endParaRPr>
          </a:p>
          <a:p>
            <a:pPr marL="358775" indent="-358775" algn="l" defTabSz="957263">
              <a:lnSpc>
                <a:spcPct val="150000"/>
              </a:lnSpc>
              <a:spcBef>
                <a:spcPct val="20000"/>
              </a:spcBef>
              <a:buFont typeface="Wingdings" pitchFamily="2" charset="2"/>
              <a:buChar char="Ø"/>
            </a:pPr>
            <a:r>
              <a:rPr lang="zh-CN" altLang="en-US" sz="2800" b="1" i="0">
                <a:latin typeface="微软雅黑" pitchFamily="34" charset="-122"/>
                <a:ea typeface="微软雅黑" pitchFamily="34" charset="-122"/>
              </a:rPr>
              <a:t> </a:t>
            </a:r>
            <a:r>
              <a:rPr lang="zh-CN" altLang="en-US" sz="2800" b="1" i="0">
                <a:solidFill>
                  <a:srgbClr val="FF0000"/>
                </a:solidFill>
                <a:latin typeface="微软雅黑" pitchFamily="34" charset="-122"/>
                <a:ea typeface="微软雅黑" pitchFamily="34" charset="-122"/>
              </a:rPr>
              <a:t>提高员工发现问题和解决问题的能力</a:t>
            </a:r>
          </a:p>
          <a:p>
            <a:pPr marL="358775" indent="-358775" algn="l" defTabSz="957263">
              <a:lnSpc>
                <a:spcPct val="150000"/>
              </a:lnSpc>
              <a:spcBef>
                <a:spcPct val="20000"/>
              </a:spcBef>
              <a:buFont typeface="Wingdings" pitchFamily="2" charset="2"/>
              <a:buChar char="Ø"/>
            </a:pPr>
            <a:r>
              <a:rPr lang="zh-CN" altLang="en-US" sz="2800" b="1" i="0">
                <a:latin typeface="微软雅黑" pitchFamily="34" charset="-122"/>
                <a:ea typeface="微软雅黑" pitchFamily="34" charset="-122"/>
              </a:rPr>
              <a:t> </a:t>
            </a:r>
            <a:r>
              <a:rPr lang="zh-CN" altLang="en-US" sz="2800" b="1" i="0">
                <a:solidFill>
                  <a:srgbClr val="FF0000"/>
                </a:solidFill>
                <a:latin typeface="微软雅黑" pitchFamily="34" charset="-122"/>
                <a:ea typeface="微软雅黑" pitchFamily="34" charset="-122"/>
              </a:rPr>
              <a:t>改善员工精神面貌和参与意识，培养积极进取、文明康健的企业文化</a:t>
            </a:r>
            <a:r>
              <a:rPr lang="zh-CN" altLang="en-US" sz="2800" b="1" i="0">
                <a:latin typeface="微软雅黑" pitchFamily="34" charset="-122"/>
                <a:ea typeface="微软雅黑" pitchFamily="34" charset="-122"/>
              </a:rPr>
              <a:t> </a:t>
            </a:r>
          </a:p>
          <a:p>
            <a:pPr marL="358775" indent="-358775" algn="l" defTabSz="957263">
              <a:lnSpc>
                <a:spcPct val="150000"/>
              </a:lnSpc>
              <a:spcBef>
                <a:spcPct val="20000"/>
              </a:spcBef>
              <a:buFont typeface="Wingdings" pitchFamily="2" charset="2"/>
              <a:buChar char="Ø"/>
            </a:pPr>
            <a:r>
              <a:rPr lang="zh-CN" altLang="en-US" sz="2800" b="1" i="0">
                <a:latin typeface="微软雅黑" pitchFamily="34" charset="-122"/>
                <a:ea typeface="微软雅黑" pitchFamily="34" charset="-122"/>
              </a:rPr>
              <a:t> 改善员工和设备的工作、作业条件</a:t>
            </a:r>
          </a:p>
          <a:p>
            <a:pPr marL="358775" indent="-358775" algn="l" defTabSz="957263">
              <a:lnSpc>
                <a:spcPct val="150000"/>
              </a:lnSpc>
              <a:spcBef>
                <a:spcPct val="20000"/>
              </a:spcBef>
              <a:buFont typeface="Wingdings" pitchFamily="2" charset="2"/>
              <a:buChar char="Ø"/>
            </a:pPr>
            <a:r>
              <a:rPr lang="zh-CN" altLang="en-US" sz="2800" b="1" i="0">
                <a:latin typeface="微软雅黑" pitchFamily="34" charset="-122"/>
                <a:ea typeface="微软雅黑" pitchFamily="34" charset="-122"/>
              </a:rPr>
              <a:t> 减少浪费，降低成本，提高管理水平 </a:t>
            </a:r>
          </a:p>
        </p:txBody>
      </p:sp>
      <p:sp>
        <p:nvSpPr>
          <p:cNvPr id="265219" name="AutoShape 4"/>
          <p:cNvSpPr>
            <a:spLocks noChangeArrowheads="1"/>
          </p:cNvSpPr>
          <p:nvPr/>
        </p:nvSpPr>
        <p:spPr bwMode="auto">
          <a:xfrm>
            <a:off x="3209192" y="1376363"/>
            <a:ext cx="5638800" cy="533400"/>
          </a:xfrm>
          <a:prstGeom prst="wedgeRoundRectCallout">
            <a:avLst>
              <a:gd name="adj1" fmla="val -47102"/>
              <a:gd name="adj2" fmla="val 107778"/>
              <a:gd name="adj3" fmla="val 16667"/>
            </a:avLst>
          </a:prstGeom>
          <a:solidFill>
            <a:schemeClr val="bg1"/>
          </a:solidFill>
          <a:ln w="9525">
            <a:solidFill>
              <a:schemeClr val="tx1"/>
            </a:solidFill>
            <a:miter lim="800000"/>
            <a:headEnd/>
            <a:tailEnd/>
          </a:ln>
        </p:spPr>
        <p:txBody>
          <a:bodyPr lIns="95790" tIns="47895" rIns="95790" bIns="47895"/>
          <a:lstStyle/>
          <a:p>
            <a:pPr defTabSz="957263"/>
            <a:r>
              <a:rPr lang="zh-CN" altLang="en-US" sz="2500">
                <a:latin typeface="微软雅黑" pitchFamily="34" charset="-122"/>
                <a:ea typeface="微软雅黑" pitchFamily="34" charset="-122"/>
              </a:rPr>
              <a:t>员工的参与程度是首要值得关注的！！</a:t>
            </a:r>
          </a:p>
        </p:txBody>
      </p:sp>
      <p:sp>
        <p:nvSpPr>
          <p:cNvPr id="265220" name="矩形 4"/>
          <p:cNvSpPr>
            <a:spLocks noChangeArrowheads="1"/>
          </p:cNvSpPr>
          <p:nvPr/>
        </p:nvSpPr>
        <p:spPr bwMode="auto">
          <a:xfrm>
            <a:off x="2959849" y="341912"/>
            <a:ext cx="3057247" cy="584775"/>
          </a:xfrm>
          <a:prstGeom prst="rect">
            <a:avLst/>
          </a:prstGeom>
          <a:noFill/>
          <a:ln w="9525">
            <a:noFill/>
            <a:miter lim="800000"/>
            <a:headEnd/>
            <a:tailEnd/>
          </a:ln>
        </p:spPr>
        <p:txBody>
          <a:bodyPr wrap="none">
            <a:spAutoFit/>
          </a:bodyPr>
          <a:lstStyle/>
          <a:p>
            <a:pPr defTabSz="957263"/>
            <a:r>
              <a:rPr lang="zh-CN" altLang="en-US" sz="3200" b="1" dirty="0">
                <a:solidFill>
                  <a:srgbClr val="FF0000"/>
                </a:solidFill>
                <a:latin typeface="微软雅黑" pitchFamily="34" charset="-122"/>
                <a:ea typeface="微软雅黑" pitchFamily="34" charset="-122"/>
              </a:rPr>
              <a:t>提案活动的意义</a:t>
            </a:r>
          </a:p>
        </p:txBody>
      </p:sp>
      <p:sp>
        <p:nvSpPr>
          <p:cNvPr id="7" name="灯片编号占位符 3"/>
          <p:cNvSpPr>
            <a:spLocks noGrp="1"/>
          </p:cNvSpPr>
          <p:nvPr>
            <p:ph type="sldNum" sz="quarter" idx="4"/>
          </p:nvPr>
        </p:nvSpPr>
        <p:spPr/>
        <p:txBody>
          <a:bodyPr/>
          <a:lstStyle/>
          <a:p>
            <a:fld id="{8BA16DCC-C50E-4AD5-94C9-747C0058B3E1}" type="slidenum">
              <a:rPr lang="zh-CN" altLang="en-US" smtClean="0"/>
              <a:pPr/>
              <a:t>112</a:t>
            </a:fld>
            <a:endParaRPr lang="zh-CN" altLang="en-US" dirty="0"/>
          </a:p>
        </p:txBody>
      </p:sp>
    </p:spTree>
    <p:extLst>
      <p:ext uri="{BB962C8B-B14F-4D97-AF65-F5344CB8AC3E}">
        <p14:creationId xmlns:p14="http://schemas.microsoft.com/office/powerpoint/2010/main" val="950969789"/>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内容占位符 2"/>
          <p:cNvSpPr>
            <a:spLocks noGrp="1"/>
          </p:cNvSpPr>
          <p:nvPr>
            <p:ph idx="1"/>
          </p:nvPr>
        </p:nvSpPr>
        <p:spPr>
          <a:xfrm>
            <a:off x="827584" y="404664"/>
            <a:ext cx="7177454" cy="576262"/>
          </a:xfrm>
        </p:spPr>
        <p:txBody>
          <a:bodyPr/>
          <a:lstStyle/>
          <a:p>
            <a:pPr algn="ctr">
              <a:buFontTx/>
              <a:buNone/>
            </a:pPr>
            <a:r>
              <a:rPr lang="zh-CN" altLang="en-US" sz="3200" b="1" dirty="0" smtClean="0">
                <a:solidFill>
                  <a:srgbClr val="FF0000"/>
                </a:solidFill>
                <a:latin typeface="微软雅黑" pitchFamily="34" charset="-122"/>
                <a:ea typeface="微软雅黑" pitchFamily="34" charset="-122"/>
              </a:rPr>
              <a:t>合理化建议（改善提案）的具体范围</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113</a:t>
            </a:fld>
            <a:endParaRPr lang="zh-CN" altLang="en-US" dirty="0"/>
          </a:p>
        </p:txBody>
      </p:sp>
      <p:graphicFrame>
        <p:nvGraphicFramePr>
          <p:cNvPr id="5" name="表格 4"/>
          <p:cNvGraphicFramePr>
            <a:graphicFrameLocks noGrp="1"/>
          </p:cNvGraphicFramePr>
          <p:nvPr/>
        </p:nvGraphicFramePr>
        <p:xfrm>
          <a:off x="1" y="1192214"/>
          <a:ext cx="9143998" cy="5059680"/>
        </p:xfrm>
        <a:graphic>
          <a:graphicData uri="http://schemas.openxmlformats.org/drawingml/2006/table">
            <a:tbl>
              <a:tblPr firstRow="1" bandRow="1">
                <a:tableStyleId>{00A15C55-8517-42AA-B614-E9B94910E393}</a:tableStyleId>
              </a:tblPr>
              <a:tblGrid>
                <a:gridCol w="4571999"/>
                <a:gridCol w="4571999"/>
              </a:tblGrid>
              <a:tr h="288653">
                <a:tc>
                  <a:txBody>
                    <a:bodyPr/>
                    <a:lstStyle/>
                    <a:p>
                      <a:pPr algn="ctr"/>
                      <a:r>
                        <a:rPr lang="zh-CN" altLang="en-US" sz="2000" b="1" i="0" dirty="0" smtClean="0"/>
                        <a:t>内部作业的提案范围</a:t>
                      </a:r>
                      <a:endParaRPr lang="zh-CN" altLang="en-US" sz="2000" b="1" i="0" dirty="0"/>
                    </a:p>
                  </a:txBody>
                  <a:tcPr/>
                </a:tc>
                <a:tc>
                  <a:txBody>
                    <a:bodyPr/>
                    <a:lstStyle/>
                    <a:p>
                      <a:pPr algn="ctr"/>
                      <a:r>
                        <a:rPr lang="zh-CN" altLang="en-US" dirty="0" smtClean="0"/>
                        <a:t>外部拓展的提案范围</a:t>
                      </a:r>
                      <a:endParaRPr lang="zh-CN" altLang="en-US" dirty="0"/>
                    </a:p>
                  </a:txBody>
                  <a:tcPr/>
                </a:tc>
              </a:tr>
              <a:tr h="4396405">
                <a:tc>
                  <a:txBody>
                    <a:bodyPr/>
                    <a:lstStyle/>
                    <a:p>
                      <a:pPr>
                        <a:lnSpc>
                          <a:spcPct val="150000"/>
                        </a:lnSpc>
                      </a:pPr>
                      <a:r>
                        <a:rPr lang="en-US" altLang="zh-CN" sz="2000" b="1" i="0" dirty="0" smtClean="0"/>
                        <a:t>1.</a:t>
                      </a:r>
                      <a:r>
                        <a:rPr lang="zh-CN" altLang="en-US" sz="2000" b="1" i="0" dirty="0" smtClean="0"/>
                        <a:t>作业流程的改进措施</a:t>
                      </a:r>
                      <a:endParaRPr lang="en-US" altLang="zh-CN" sz="2000" b="1" i="0" dirty="0" smtClean="0"/>
                    </a:p>
                    <a:p>
                      <a:pPr>
                        <a:lnSpc>
                          <a:spcPct val="150000"/>
                        </a:lnSpc>
                      </a:pPr>
                      <a:r>
                        <a:rPr lang="en-US" altLang="zh-CN" sz="2000" b="1" i="0" dirty="0" smtClean="0"/>
                        <a:t>2.</a:t>
                      </a:r>
                      <a:r>
                        <a:rPr lang="zh-CN" altLang="en-US" sz="2000" b="1" i="0" dirty="0" smtClean="0"/>
                        <a:t>相关管理人员处理工作的不足之处</a:t>
                      </a:r>
                      <a:endParaRPr lang="en-US" altLang="zh-CN" sz="2000" b="1" i="0" dirty="0" smtClean="0"/>
                    </a:p>
                    <a:p>
                      <a:pPr>
                        <a:lnSpc>
                          <a:spcPct val="150000"/>
                        </a:lnSpc>
                      </a:pPr>
                      <a:r>
                        <a:rPr lang="en-US" altLang="zh-CN" sz="2000" b="1" i="0" dirty="0" smtClean="0"/>
                        <a:t>3.</a:t>
                      </a:r>
                      <a:r>
                        <a:rPr lang="zh-CN" altLang="en-US" sz="2000" b="1" i="0" dirty="0" smtClean="0"/>
                        <a:t>减少或预防浪费的方法和措施</a:t>
                      </a:r>
                      <a:endParaRPr lang="en-US" altLang="zh-CN" sz="2000" b="1" i="0" dirty="0" smtClean="0"/>
                    </a:p>
                    <a:p>
                      <a:pPr>
                        <a:lnSpc>
                          <a:spcPct val="150000"/>
                        </a:lnSpc>
                      </a:pPr>
                      <a:r>
                        <a:rPr lang="en-US" altLang="zh-CN" sz="2000" b="1" i="0" dirty="0" smtClean="0"/>
                        <a:t>4.</a:t>
                      </a:r>
                      <a:r>
                        <a:rPr lang="zh-CN" altLang="en-US" sz="2000" b="1" i="0" dirty="0" smtClean="0"/>
                        <a:t>各种操作方法的改进和现场改善</a:t>
                      </a:r>
                      <a:endParaRPr lang="en-US" altLang="zh-CN" sz="2000" b="1" i="0" dirty="0" smtClean="0"/>
                    </a:p>
                    <a:p>
                      <a:pPr>
                        <a:lnSpc>
                          <a:spcPct val="150000"/>
                        </a:lnSpc>
                      </a:pPr>
                      <a:r>
                        <a:rPr lang="en-US" altLang="zh-CN" sz="2000" b="1" i="0" dirty="0" smtClean="0"/>
                        <a:t>5.</a:t>
                      </a:r>
                      <a:r>
                        <a:rPr lang="zh-CN" altLang="en-US" sz="2000" b="1" i="0" dirty="0" smtClean="0"/>
                        <a:t>设备保养方法、废料利用、节约能源和作业安全等的改善</a:t>
                      </a:r>
                      <a:endParaRPr lang="en-US" altLang="zh-CN" sz="2000" b="1" i="0" dirty="0" smtClean="0"/>
                    </a:p>
                    <a:p>
                      <a:pPr>
                        <a:lnSpc>
                          <a:spcPct val="150000"/>
                        </a:lnSpc>
                      </a:pPr>
                      <a:r>
                        <a:rPr lang="en-US" altLang="zh-CN" sz="2000" b="1" i="0" dirty="0" smtClean="0"/>
                        <a:t>6.</a:t>
                      </a:r>
                      <a:r>
                        <a:rPr lang="zh-CN" altLang="en-US" sz="2000" b="1" i="0" dirty="0" smtClean="0"/>
                        <a:t>质量、管理制度、人员结构和防患防护等的改善</a:t>
                      </a:r>
                      <a:endParaRPr lang="en-US" altLang="zh-CN" sz="2000" b="1" i="0" dirty="0" smtClean="0"/>
                    </a:p>
                    <a:p>
                      <a:pPr>
                        <a:lnSpc>
                          <a:spcPct val="150000"/>
                        </a:lnSpc>
                      </a:pPr>
                      <a:r>
                        <a:rPr lang="en-US" altLang="zh-CN" sz="2000" b="1" i="0" dirty="0" smtClean="0"/>
                        <a:t>7.</a:t>
                      </a:r>
                      <a:r>
                        <a:rPr lang="zh-CN" altLang="en-US" sz="2000" b="1" i="0" dirty="0" smtClean="0"/>
                        <a:t>其他工作中细节问题的改善</a:t>
                      </a:r>
                      <a:endParaRPr lang="en-US" altLang="zh-CN" sz="2000" b="1" i="0" dirty="0" smtClean="0"/>
                    </a:p>
                    <a:p>
                      <a:pPr>
                        <a:lnSpc>
                          <a:spcPct val="150000"/>
                        </a:lnSpc>
                      </a:pPr>
                      <a:r>
                        <a:rPr lang="en-US" altLang="zh-CN" sz="2000" b="1" i="0" dirty="0" smtClean="0"/>
                        <a:t>8.</a:t>
                      </a:r>
                      <a:r>
                        <a:rPr lang="zh-CN" altLang="en-US" sz="2000" b="1" i="0" dirty="0" smtClean="0"/>
                        <a:t>受到不公正待遇的反映</a:t>
                      </a:r>
                      <a:endParaRPr lang="en-US" altLang="zh-CN" sz="2000" b="1" i="0" dirty="0" smtClean="0"/>
                    </a:p>
                  </a:txBody>
                  <a:tcPr/>
                </a:tc>
                <a:tc>
                  <a:txBody>
                    <a:bodyPr/>
                    <a:lstStyle/>
                    <a:p>
                      <a:pPr>
                        <a:lnSpc>
                          <a:spcPct val="150000"/>
                        </a:lnSpc>
                      </a:pPr>
                      <a:r>
                        <a:rPr lang="en-US" altLang="zh-CN" sz="2000" b="1" dirty="0" smtClean="0"/>
                        <a:t>1.</a:t>
                      </a:r>
                      <a:r>
                        <a:rPr lang="zh-CN" altLang="en-US" sz="2000" b="1" dirty="0" smtClean="0"/>
                        <a:t>渠道开拓方案、营销手段及营销创意</a:t>
                      </a:r>
                      <a:endParaRPr lang="en-US" altLang="zh-CN" sz="2000" b="1" dirty="0" smtClean="0"/>
                    </a:p>
                    <a:p>
                      <a:pPr>
                        <a:lnSpc>
                          <a:spcPct val="150000"/>
                        </a:lnSpc>
                      </a:pPr>
                      <a:r>
                        <a:rPr lang="en-US" altLang="zh-CN" sz="2000" b="1" dirty="0" smtClean="0"/>
                        <a:t>2.</a:t>
                      </a:r>
                      <a:r>
                        <a:rPr lang="zh-CN" altLang="en-US" sz="2000" b="1" dirty="0" smtClean="0"/>
                        <a:t>广告宣传设计、形象设计和产品设计</a:t>
                      </a:r>
                      <a:endParaRPr lang="en-US" altLang="zh-CN" sz="2000" b="1" dirty="0" smtClean="0"/>
                    </a:p>
                    <a:p>
                      <a:pPr>
                        <a:lnSpc>
                          <a:spcPct val="150000"/>
                        </a:lnSpc>
                      </a:pPr>
                      <a:r>
                        <a:rPr lang="en-US" altLang="zh-CN" sz="2000" b="1" dirty="0" smtClean="0"/>
                        <a:t>3.</a:t>
                      </a:r>
                      <a:r>
                        <a:rPr lang="zh-CN" altLang="en-US" sz="2000" b="1" dirty="0" smtClean="0"/>
                        <a:t>对企业采购、营销、仓储、物流运输和认识管理方面的创新建议</a:t>
                      </a:r>
                      <a:endParaRPr lang="en-US" altLang="zh-CN" sz="2000" b="1" dirty="0" smtClean="0"/>
                    </a:p>
                    <a:p>
                      <a:pPr>
                        <a:lnSpc>
                          <a:spcPct val="150000"/>
                        </a:lnSpc>
                      </a:pPr>
                      <a:r>
                        <a:rPr lang="en-US" altLang="zh-CN" sz="2000" b="1" dirty="0" smtClean="0"/>
                        <a:t>4.</a:t>
                      </a:r>
                      <a:r>
                        <a:rPr lang="zh-CN" altLang="en-US" sz="2000" b="1" dirty="0" smtClean="0"/>
                        <a:t>对具有市场开拓潜力的新产品的推荐</a:t>
                      </a:r>
                      <a:endParaRPr lang="en-US" altLang="zh-CN" sz="2000" b="1" dirty="0" smtClean="0"/>
                    </a:p>
                    <a:p>
                      <a:pPr>
                        <a:lnSpc>
                          <a:spcPct val="150000"/>
                        </a:lnSpc>
                      </a:pPr>
                      <a:r>
                        <a:rPr lang="en-US" altLang="zh-CN" sz="2000" b="1" dirty="0" smtClean="0"/>
                        <a:t>5.</a:t>
                      </a:r>
                      <a:r>
                        <a:rPr lang="zh-CN" altLang="en-US" sz="2000" b="1" dirty="0" smtClean="0"/>
                        <a:t>企业未来经营、发展规划的调研和可行性研究分析报告</a:t>
                      </a:r>
                      <a:endParaRPr lang="en-US" altLang="zh-CN" sz="2000" b="1" dirty="0" smtClean="0"/>
                    </a:p>
                    <a:p>
                      <a:pPr>
                        <a:lnSpc>
                          <a:spcPct val="150000"/>
                        </a:lnSpc>
                      </a:pPr>
                      <a:r>
                        <a:rPr lang="en-US" altLang="zh-CN" sz="2000" b="1" dirty="0" smtClean="0"/>
                        <a:t>6.</a:t>
                      </a:r>
                      <a:r>
                        <a:rPr lang="zh-CN" altLang="en-US" sz="2000" b="1" dirty="0" smtClean="0"/>
                        <a:t>企业急需解决的难题</a:t>
                      </a:r>
                      <a:endParaRPr lang="en-US" altLang="zh-CN" sz="2000" b="1" dirty="0" smtClean="0"/>
                    </a:p>
                    <a:p>
                      <a:pPr>
                        <a:lnSpc>
                          <a:spcPct val="150000"/>
                        </a:lnSpc>
                      </a:pPr>
                      <a:r>
                        <a:rPr lang="en-US" altLang="zh-CN" sz="2000" b="1" dirty="0" smtClean="0"/>
                        <a:t>7.</a:t>
                      </a:r>
                      <a:r>
                        <a:rPr lang="zh-CN" altLang="en-US" sz="2000" b="1" dirty="0" smtClean="0"/>
                        <a:t>能给企业带来较大经济效益的建议和提案</a:t>
                      </a:r>
                      <a:endParaRPr lang="zh-CN" altLang="en-US" sz="2000" b="1" dirty="0"/>
                    </a:p>
                  </a:txBody>
                  <a:tcPr/>
                </a:tc>
              </a:tr>
            </a:tbl>
          </a:graphicData>
        </a:graphic>
      </p:graphicFrame>
    </p:spTree>
    <p:extLst>
      <p:ext uri="{BB962C8B-B14F-4D97-AF65-F5344CB8AC3E}">
        <p14:creationId xmlns:p14="http://schemas.microsoft.com/office/powerpoint/2010/main" val="2834898338"/>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009650" y="390488"/>
            <a:ext cx="7137326" cy="487362"/>
          </a:xfrm>
          <a:noFill/>
          <a:ln/>
        </p:spPr>
        <p:txBody>
          <a:bodyPr/>
          <a:lstStyle/>
          <a:p>
            <a:r>
              <a:rPr lang="zh-CN" altLang="en-US" sz="2800" dirty="0" smtClean="0">
                <a:solidFill>
                  <a:srgbClr val="FF0000"/>
                </a:solidFill>
              </a:rPr>
              <a:t>持续</a:t>
            </a:r>
            <a:r>
              <a:rPr lang="zh-CN" altLang="en-US" sz="2800" dirty="0">
                <a:solidFill>
                  <a:srgbClr val="FF0000"/>
                </a:solidFill>
              </a:rPr>
              <a:t>改善</a:t>
            </a:r>
          </a:p>
        </p:txBody>
      </p:sp>
      <p:sp>
        <p:nvSpPr>
          <p:cNvPr id="16" name="灯片编号占位符 3"/>
          <p:cNvSpPr>
            <a:spLocks noGrp="1"/>
          </p:cNvSpPr>
          <p:nvPr>
            <p:ph type="sldNum" sz="quarter" idx="4"/>
          </p:nvPr>
        </p:nvSpPr>
        <p:spPr/>
        <p:txBody>
          <a:bodyPr/>
          <a:lstStyle/>
          <a:p>
            <a:fld id="{8BA16DCC-C50E-4AD5-94C9-747C0058B3E1}" type="slidenum">
              <a:rPr lang="zh-CN" altLang="en-US" smtClean="0"/>
              <a:pPr/>
              <a:t>114</a:t>
            </a:fld>
            <a:endParaRPr lang="zh-CN" altLang="en-US" dirty="0"/>
          </a:p>
        </p:txBody>
      </p:sp>
      <p:sp>
        <p:nvSpPr>
          <p:cNvPr id="355331" name="Rectangle 3"/>
          <p:cNvSpPr>
            <a:spLocks noChangeArrowheads="1"/>
          </p:cNvSpPr>
          <p:nvPr/>
        </p:nvSpPr>
        <p:spPr bwMode="auto">
          <a:xfrm>
            <a:off x="1009650" y="5551512"/>
            <a:ext cx="7467600" cy="685800"/>
          </a:xfrm>
          <a:prstGeom prst="rect">
            <a:avLst/>
          </a:prstGeom>
          <a:gradFill rotWithShape="1">
            <a:gsLst>
              <a:gs pos="0">
                <a:srgbClr val="FF0000">
                  <a:alpha val="72000"/>
                </a:srgbClr>
              </a:gs>
              <a:gs pos="100000">
                <a:srgbClr val="FF0000">
                  <a:gamma/>
                  <a:shade val="46275"/>
                  <a:invGamma/>
                </a:srgbClr>
              </a:gs>
            </a:gsLst>
            <a:lin ang="5400000" scaled="1"/>
          </a:gradFill>
          <a:ln w="9525">
            <a:noFill/>
            <a:miter lim="800000"/>
            <a:headEnd/>
            <a:tailEnd/>
          </a:ln>
          <a:effectLst/>
        </p:spPr>
        <p:txBody>
          <a:bodyPr wrap="none" anchor="ctr"/>
          <a:lstStyle/>
          <a:p>
            <a:pPr algn="ctr"/>
            <a:r>
              <a:rPr kumimoji="1" lang="zh-CN" altLang="en-US" sz="3600" b="1" dirty="0">
                <a:solidFill>
                  <a:schemeClr val="bg1"/>
                </a:solidFill>
                <a:latin typeface="微软雅黑" pitchFamily="34" charset="-122"/>
                <a:ea typeface="微软雅黑" pitchFamily="34" charset="-122"/>
              </a:rPr>
              <a:t>视而不见</a:t>
            </a:r>
          </a:p>
        </p:txBody>
      </p:sp>
      <p:graphicFrame>
        <p:nvGraphicFramePr>
          <p:cNvPr id="355332" name="Object 4"/>
          <p:cNvGraphicFramePr>
            <a:graphicFrameLocks noChangeAspect="1"/>
          </p:cNvGraphicFramePr>
          <p:nvPr/>
        </p:nvGraphicFramePr>
        <p:xfrm>
          <a:off x="6519863" y="1465263"/>
          <a:ext cx="1028700" cy="685800"/>
        </p:xfrm>
        <a:graphic>
          <a:graphicData uri="http://schemas.openxmlformats.org/presentationml/2006/ole">
            <mc:AlternateContent xmlns:mc="http://schemas.openxmlformats.org/markup-compatibility/2006">
              <mc:Choice xmlns:v="urn:schemas-microsoft-com:vml" Requires="v">
                <p:oleObj spid="_x0000_s88137" name="图表" r:id="rId3" imgW="9696546" imgH="4419622" progId="MSGraph.Chart.8">
                  <p:embed followColorScheme="full"/>
                </p:oleObj>
              </mc:Choice>
              <mc:Fallback>
                <p:oleObj name="图表" r:id="rId3" imgW="9696546" imgH="4419622" progId="MSGraph.Chart.8">
                  <p:embed followColorScheme="full"/>
                  <p:pic>
                    <p:nvPicPr>
                      <p:cNvPr id="0" name="Picture 2"/>
                      <p:cNvPicPr>
                        <a:picLocks noChangeAspect="1" noChangeArrowheads="1"/>
                      </p:cNvPicPr>
                      <p:nvPr/>
                    </p:nvPicPr>
                    <p:blipFill>
                      <a:blip r:embed="rId4"/>
                      <a:srcRect/>
                      <a:stretch>
                        <a:fillRect/>
                      </a:stretch>
                    </p:blipFill>
                    <p:spPr bwMode="auto">
                      <a:xfrm>
                        <a:off x="6519863" y="1465263"/>
                        <a:ext cx="10287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3" name="Rectangle 5"/>
          <p:cNvSpPr>
            <a:spLocks noChangeArrowheads="1"/>
          </p:cNvSpPr>
          <p:nvPr/>
        </p:nvSpPr>
        <p:spPr bwMode="auto">
          <a:xfrm>
            <a:off x="6684963" y="1988840"/>
            <a:ext cx="1828800" cy="609600"/>
          </a:xfrm>
          <a:prstGeom prst="rect">
            <a:avLst/>
          </a:prstGeom>
          <a:gradFill rotWithShape="1">
            <a:gsLst>
              <a:gs pos="0">
                <a:srgbClr val="FF0000">
                  <a:alpha val="72000"/>
                </a:srgbClr>
              </a:gs>
              <a:gs pos="100000">
                <a:srgbClr val="FF0000">
                  <a:gamma/>
                  <a:shade val="46275"/>
                  <a:invGamma/>
                </a:srgbClr>
              </a:gs>
            </a:gsLst>
            <a:lin ang="5400000" scaled="1"/>
          </a:gradFill>
          <a:ln w="9525">
            <a:noFill/>
            <a:miter lim="800000"/>
            <a:headEnd/>
            <a:tailEnd/>
          </a:ln>
          <a:effectLst/>
        </p:spPr>
        <p:txBody>
          <a:bodyPr wrap="none" anchor="ctr"/>
          <a:lstStyle/>
          <a:p>
            <a:endParaRPr lang="zh-CN" altLang="en-US" sz="3200" dirty="0">
              <a:latin typeface="微软雅黑" pitchFamily="34" charset="-122"/>
              <a:ea typeface="微软雅黑" pitchFamily="34" charset="-122"/>
            </a:endParaRPr>
          </a:p>
        </p:txBody>
      </p:sp>
      <p:sp>
        <p:nvSpPr>
          <p:cNvPr id="355334" name="Rectangle 6"/>
          <p:cNvSpPr>
            <a:spLocks noChangeArrowheads="1"/>
          </p:cNvSpPr>
          <p:nvPr/>
        </p:nvSpPr>
        <p:spPr bwMode="auto">
          <a:xfrm>
            <a:off x="5389563" y="2815208"/>
            <a:ext cx="3124200" cy="685800"/>
          </a:xfrm>
          <a:prstGeom prst="rect">
            <a:avLst/>
          </a:prstGeom>
          <a:gradFill rotWithShape="1">
            <a:gsLst>
              <a:gs pos="0">
                <a:srgbClr val="FF0000">
                  <a:alpha val="72000"/>
                </a:srgbClr>
              </a:gs>
              <a:gs pos="100000">
                <a:srgbClr val="FF0000">
                  <a:gamma/>
                  <a:shade val="46275"/>
                  <a:invGamma/>
                </a:srgbClr>
              </a:gs>
            </a:gsLst>
            <a:lin ang="5400000" scaled="1"/>
          </a:gradFill>
          <a:ln w="9525">
            <a:noFill/>
            <a:miter lim="800000"/>
            <a:headEnd/>
            <a:tailEnd/>
          </a:ln>
          <a:effectLst/>
        </p:spPr>
        <p:txBody>
          <a:bodyPr wrap="none" anchor="ctr"/>
          <a:lstStyle/>
          <a:p>
            <a:endParaRPr lang="zh-CN" altLang="en-US"/>
          </a:p>
        </p:txBody>
      </p:sp>
      <p:sp>
        <p:nvSpPr>
          <p:cNvPr id="355335" name="Rectangle 7"/>
          <p:cNvSpPr>
            <a:spLocks noChangeArrowheads="1"/>
          </p:cNvSpPr>
          <p:nvPr/>
        </p:nvSpPr>
        <p:spPr bwMode="auto">
          <a:xfrm>
            <a:off x="3941763" y="3751312"/>
            <a:ext cx="4572000" cy="685800"/>
          </a:xfrm>
          <a:prstGeom prst="rect">
            <a:avLst/>
          </a:prstGeom>
          <a:gradFill rotWithShape="1">
            <a:gsLst>
              <a:gs pos="0">
                <a:srgbClr val="FF0000">
                  <a:alpha val="72000"/>
                </a:srgbClr>
              </a:gs>
              <a:gs pos="100000">
                <a:srgbClr val="FF0000">
                  <a:gamma/>
                  <a:shade val="46275"/>
                  <a:invGamma/>
                </a:srgbClr>
              </a:gs>
            </a:gsLst>
            <a:lin ang="5400000" scaled="1"/>
          </a:gradFill>
          <a:ln w="9525">
            <a:noFill/>
            <a:miter lim="800000"/>
            <a:headEnd/>
            <a:tailEnd/>
          </a:ln>
          <a:effectLst/>
        </p:spPr>
        <p:txBody>
          <a:bodyPr wrap="none" anchor="ctr"/>
          <a:lstStyle/>
          <a:p>
            <a:pPr algn="ctr"/>
            <a:r>
              <a:rPr kumimoji="1" lang="zh-CN" altLang="en-US" sz="3600" b="1" dirty="0">
                <a:solidFill>
                  <a:schemeClr val="bg1"/>
                </a:solidFill>
                <a:latin typeface="微软雅黑" pitchFamily="34" charset="-122"/>
                <a:ea typeface="微软雅黑" pitchFamily="34" charset="-122"/>
              </a:rPr>
              <a:t>行而不达</a:t>
            </a:r>
          </a:p>
        </p:txBody>
      </p:sp>
      <p:sp>
        <p:nvSpPr>
          <p:cNvPr id="355336" name="Rectangle 8"/>
          <p:cNvSpPr>
            <a:spLocks noChangeArrowheads="1"/>
          </p:cNvSpPr>
          <p:nvPr/>
        </p:nvSpPr>
        <p:spPr bwMode="auto">
          <a:xfrm>
            <a:off x="2667000" y="4653136"/>
            <a:ext cx="5867400" cy="685800"/>
          </a:xfrm>
          <a:prstGeom prst="rect">
            <a:avLst/>
          </a:prstGeom>
          <a:gradFill rotWithShape="1">
            <a:gsLst>
              <a:gs pos="0">
                <a:srgbClr val="FF0000">
                  <a:alpha val="72000"/>
                </a:srgbClr>
              </a:gs>
              <a:gs pos="100000">
                <a:srgbClr val="FF0000">
                  <a:gamma/>
                  <a:shade val="46275"/>
                  <a:invGamma/>
                </a:srgbClr>
              </a:gs>
            </a:gsLst>
            <a:lin ang="5400000" scaled="1"/>
          </a:gradFill>
          <a:ln w="9525">
            <a:noFill/>
            <a:miter lim="800000"/>
            <a:headEnd/>
            <a:tailEnd/>
          </a:ln>
          <a:effectLst/>
        </p:spPr>
        <p:txBody>
          <a:bodyPr wrap="none" anchor="ctr"/>
          <a:lstStyle/>
          <a:p>
            <a:pPr algn="ctr"/>
            <a:r>
              <a:rPr kumimoji="1" lang="zh-CN" altLang="en-US" sz="3600" b="1" dirty="0">
                <a:solidFill>
                  <a:schemeClr val="bg1"/>
                </a:solidFill>
                <a:latin typeface="微软雅黑" pitchFamily="34" charset="-122"/>
                <a:ea typeface="微软雅黑" pitchFamily="34" charset="-122"/>
              </a:rPr>
              <a:t>知而不行</a:t>
            </a:r>
          </a:p>
        </p:txBody>
      </p:sp>
      <p:pic>
        <p:nvPicPr>
          <p:cNvPr id="355337" name="Picture 9" descr="Ampoint的副本"/>
          <p:cNvPicPr>
            <a:picLocks noChangeAspect="1" noChangeArrowheads="1"/>
          </p:cNvPicPr>
          <p:nvPr/>
        </p:nvPicPr>
        <p:blipFill>
          <a:blip r:embed="rId5" cstate="email"/>
          <a:srcRect/>
          <a:stretch>
            <a:fillRect/>
          </a:stretch>
        </p:blipFill>
        <p:spPr bwMode="auto">
          <a:xfrm>
            <a:off x="1808163" y="3429000"/>
            <a:ext cx="800100" cy="2251075"/>
          </a:xfrm>
          <a:prstGeom prst="rect">
            <a:avLst/>
          </a:prstGeom>
          <a:noFill/>
        </p:spPr>
      </p:pic>
      <p:pic>
        <p:nvPicPr>
          <p:cNvPr id="355338" name="Picture 10" descr="Amlaugh 的副本 (2)"/>
          <p:cNvPicPr>
            <a:picLocks noChangeAspect="1" noChangeArrowheads="1"/>
          </p:cNvPicPr>
          <p:nvPr/>
        </p:nvPicPr>
        <p:blipFill>
          <a:blip r:embed="rId6" cstate="email"/>
          <a:srcRect/>
          <a:stretch>
            <a:fillRect/>
          </a:stretch>
        </p:blipFill>
        <p:spPr bwMode="auto">
          <a:xfrm flipH="1">
            <a:off x="4017963" y="2020888"/>
            <a:ext cx="1384300" cy="1735137"/>
          </a:xfrm>
          <a:prstGeom prst="rect">
            <a:avLst/>
          </a:prstGeom>
          <a:noFill/>
        </p:spPr>
      </p:pic>
      <p:pic>
        <p:nvPicPr>
          <p:cNvPr id="355339" name="Picture 11" descr="Amfast 的副本 (2)"/>
          <p:cNvPicPr>
            <a:picLocks noChangeAspect="1" noChangeArrowheads="1"/>
          </p:cNvPicPr>
          <p:nvPr/>
        </p:nvPicPr>
        <p:blipFill>
          <a:blip r:embed="rId7" cstate="email"/>
          <a:srcRect/>
          <a:stretch>
            <a:fillRect/>
          </a:stretch>
        </p:blipFill>
        <p:spPr bwMode="auto">
          <a:xfrm>
            <a:off x="2843808" y="2924944"/>
            <a:ext cx="1219200" cy="1735137"/>
          </a:xfrm>
          <a:prstGeom prst="rect">
            <a:avLst/>
          </a:prstGeom>
          <a:noFill/>
        </p:spPr>
      </p:pic>
      <p:pic>
        <p:nvPicPr>
          <p:cNvPr id="355340" name="Picture 12" descr="Shreader的副本"/>
          <p:cNvPicPr>
            <a:picLocks noChangeAspect="1" noChangeArrowheads="1"/>
          </p:cNvPicPr>
          <p:nvPr/>
        </p:nvPicPr>
        <p:blipFill>
          <a:blip r:embed="rId8" cstate="email"/>
          <a:srcRect/>
          <a:stretch>
            <a:fillRect/>
          </a:stretch>
        </p:blipFill>
        <p:spPr bwMode="auto">
          <a:xfrm>
            <a:off x="5389563" y="1182688"/>
            <a:ext cx="1087437" cy="1598612"/>
          </a:xfrm>
          <a:prstGeom prst="rect">
            <a:avLst/>
          </a:prstGeom>
          <a:noFill/>
        </p:spPr>
      </p:pic>
      <p:pic>
        <p:nvPicPr>
          <p:cNvPr id="355341" name="Picture 13" descr="Almostin的副本"/>
          <p:cNvPicPr>
            <a:picLocks noChangeAspect="1" noChangeArrowheads="1"/>
          </p:cNvPicPr>
          <p:nvPr/>
        </p:nvPicPr>
        <p:blipFill>
          <a:blip r:embed="rId9" cstate="email"/>
          <a:srcRect/>
          <a:stretch>
            <a:fillRect/>
          </a:stretch>
        </p:blipFill>
        <p:spPr bwMode="auto">
          <a:xfrm>
            <a:off x="7080250" y="1003002"/>
            <a:ext cx="1425575" cy="985838"/>
          </a:xfrm>
          <a:prstGeom prst="rect">
            <a:avLst/>
          </a:prstGeom>
          <a:noFill/>
        </p:spPr>
      </p:pic>
      <p:sp>
        <p:nvSpPr>
          <p:cNvPr id="355342" name="Text Box 14"/>
          <p:cNvSpPr txBox="1">
            <a:spLocks noChangeArrowheads="1"/>
          </p:cNvSpPr>
          <p:nvPr/>
        </p:nvSpPr>
        <p:spPr bwMode="auto">
          <a:xfrm>
            <a:off x="5580137" y="2899792"/>
            <a:ext cx="2808287" cy="584775"/>
          </a:xfrm>
          <a:prstGeom prst="rect">
            <a:avLst/>
          </a:prstGeom>
          <a:noFill/>
          <a:ln w="9525" algn="ctr">
            <a:noFill/>
            <a:miter lim="800000"/>
            <a:headEnd/>
            <a:tailEnd/>
          </a:ln>
          <a:effectLst/>
        </p:spPr>
        <p:txBody>
          <a:bodyPr>
            <a:spAutoFit/>
          </a:bodyPr>
          <a:lstStyle/>
          <a:p>
            <a:pPr algn="ctr">
              <a:spcBef>
                <a:spcPct val="50000"/>
              </a:spcBef>
            </a:pPr>
            <a:r>
              <a:rPr kumimoji="1" lang="zh-CN" altLang="en-US" sz="3200" b="1" dirty="0">
                <a:solidFill>
                  <a:schemeClr val="bg1"/>
                </a:solidFill>
                <a:latin typeface="微软雅黑" pitchFamily="34" charset="-122"/>
                <a:ea typeface="微软雅黑" pitchFamily="34" charset="-122"/>
              </a:rPr>
              <a:t>知行合一</a:t>
            </a:r>
            <a:endParaRPr lang="zh-CN" altLang="en-US" sz="3200" b="1" dirty="0">
              <a:solidFill>
                <a:schemeClr val="bg1"/>
              </a:solidFill>
              <a:latin typeface="微软雅黑" pitchFamily="34" charset="-122"/>
              <a:ea typeface="微软雅黑" pitchFamily="34" charset="-122"/>
            </a:endParaRPr>
          </a:p>
        </p:txBody>
      </p:sp>
      <p:sp>
        <p:nvSpPr>
          <p:cNvPr id="355343" name="Text Box 15"/>
          <p:cNvSpPr txBox="1">
            <a:spLocks noChangeArrowheads="1"/>
          </p:cNvSpPr>
          <p:nvPr/>
        </p:nvSpPr>
        <p:spPr bwMode="auto">
          <a:xfrm>
            <a:off x="6732240" y="2035696"/>
            <a:ext cx="1728192" cy="523220"/>
          </a:xfrm>
          <a:prstGeom prst="rect">
            <a:avLst/>
          </a:prstGeom>
          <a:noFill/>
          <a:ln w="9525" algn="ctr">
            <a:noFill/>
            <a:miter lim="800000"/>
            <a:headEnd/>
            <a:tailEnd/>
          </a:ln>
          <a:effectLst/>
        </p:spPr>
        <p:txBody>
          <a:bodyPr wrap="square">
            <a:spAutoFit/>
          </a:bodyPr>
          <a:lstStyle/>
          <a:p>
            <a:pPr algn="l">
              <a:spcBef>
                <a:spcPct val="50000"/>
              </a:spcBef>
            </a:pPr>
            <a:r>
              <a:rPr lang="zh-CN" altLang="en-US" sz="2800" b="1" dirty="0">
                <a:solidFill>
                  <a:schemeClr val="bg1"/>
                </a:solidFill>
                <a:latin typeface="微软雅黑" pitchFamily="34" charset="-122"/>
                <a:ea typeface="微软雅黑" pitchFamily="34" charset="-122"/>
              </a:rPr>
              <a:t>坚持不懈</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idx="1"/>
          </p:nvPr>
        </p:nvSpPr>
        <p:spPr>
          <a:xfrm>
            <a:off x="539552" y="1628800"/>
            <a:ext cx="8229600" cy="4114800"/>
          </a:xfrm>
        </p:spPr>
        <p:txBody>
          <a:bodyPr/>
          <a:lstStyle/>
          <a:p>
            <a:pPr>
              <a:lnSpc>
                <a:spcPct val="145000"/>
              </a:lnSpc>
              <a:buNone/>
            </a:pPr>
            <a:r>
              <a:rPr lang="en-US" altLang="zh-CN" sz="3600" dirty="0"/>
              <a:t>  </a:t>
            </a:r>
            <a:r>
              <a:rPr lang="zh-CN" altLang="en-US" sz="4000" dirty="0"/>
              <a:t>管理是一种实践，</a:t>
            </a:r>
          </a:p>
          <a:p>
            <a:pPr>
              <a:lnSpc>
                <a:spcPct val="145000"/>
              </a:lnSpc>
              <a:buNone/>
            </a:pPr>
            <a:r>
              <a:rPr lang="zh-CN" altLang="en-US" sz="4000" dirty="0"/>
              <a:t>  其本质不在于知，</a:t>
            </a:r>
          </a:p>
          <a:p>
            <a:pPr>
              <a:lnSpc>
                <a:spcPct val="145000"/>
              </a:lnSpc>
              <a:buNone/>
            </a:pPr>
            <a:r>
              <a:rPr lang="zh-CN" altLang="en-US" sz="4000" dirty="0"/>
              <a:t>  </a:t>
            </a:r>
            <a:r>
              <a:rPr lang="zh-CN" altLang="en-US" sz="4000" dirty="0">
                <a:solidFill>
                  <a:srgbClr val="FF0000"/>
                </a:solidFill>
              </a:rPr>
              <a:t>而在于行。</a:t>
            </a:r>
          </a:p>
          <a:p>
            <a:pPr>
              <a:lnSpc>
                <a:spcPct val="145000"/>
              </a:lnSpc>
              <a:buNone/>
            </a:pPr>
            <a:r>
              <a:rPr lang="zh-CN" altLang="en-US" sz="3200" dirty="0"/>
              <a:t>             </a:t>
            </a:r>
            <a:r>
              <a:rPr lang="en-US" altLang="zh-CN" sz="3200" dirty="0"/>
              <a:t>——</a:t>
            </a:r>
            <a:r>
              <a:rPr lang="zh-CN" altLang="en-US" sz="3200" dirty="0"/>
              <a:t>彼得  德鲁克</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115</a:t>
            </a:fld>
            <a:endParaRPr lang="zh-CN" altLang="en-US" dirty="0"/>
          </a:p>
        </p:txBody>
      </p:sp>
      <p:pic>
        <p:nvPicPr>
          <p:cNvPr id="1632259" name="Picture 3" descr="4986fd6f7697c5c781cb4aa1">
            <a:hlinkClick r:id="rId2"/>
          </p:cNvPr>
          <p:cNvPicPr>
            <a:picLocks noChangeAspect="1" noChangeArrowheads="1"/>
          </p:cNvPicPr>
          <p:nvPr/>
        </p:nvPicPr>
        <p:blipFill>
          <a:blip r:embed="rId3" cstate="email"/>
          <a:srcRect/>
          <a:stretch>
            <a:fillRect/>
          </a:stretch>
        </p:blipFill>
        <p:spPr bwMode="auto">
          <a:xfrm>
            <a:off x="6228184" y="1484784"/>
            <a:ext cx="2579077" cy="3716338"/>
          </a:xfrm>
          <a:prstGeom prst="rect">
            <a:avLst/>
          </a:prstGeom>
          <a:noFill/>
        </p:spPr>
      </p:pic>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1155700"/>
            <a:ext cx="633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2291" name="Text Box 3"/>
          <p:cNvSpPr txBox="1">
            <a:spLocks noChangeArrowheads="1"/>
          </p:cNvSpPr>
          <p:nvPr/>
        </p:nvSpPr>
        <p:spPr bwMode="auto">
          <a:xfrm>
            <a:off x="139702" y="2152651"/>
            <a:ext cx="875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2292" name="Picture 4" descr="C:\Users\Administrator\Desktop\PPT\102.jpg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3208341"/>
            <a:ext cx="7921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0" y="1723374"/>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a:solidFill>
                  <a:srgbClr val="BF1E2D"/>
                </a:solidFill>
                <a:latin typeface="方正综艺简体" charset="-122"/>
                <a:ea typeface="方正综艺简体" charset="-122"/>
              </a:rPr>
              <a:t>尊享尊贵  合作共赢</a:t>
            </a:r>
          </a:p>
          <a:p>
            <a:pPr algn="ctr"/>
            <a:r>
              <a:rPr lang="zh-CN" altLang="en-US" sz="4000" dirty="0">
                <a:solidFill>
                  <a:srgbClr val="BF1E2D"/>
                </a:solidFill>
                <a:latin typeface="方正综艺简体" charset="-122"/>
                <a:ea typeface="方正综艺简体" charset="-122"/>
              </a:rPr>
              <a:t>培训就是竞争力</a:t>
            </a:r>
          </a:p>
          <a:p>
            <a:pPr algn="ctr"/>
            <a:r>
              <a:rPr lang="zh-CN" altLang="en-US" sz="4000" dirty="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2" y="3933826"/>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anose="020B0503020204020204" pitchFamily="34" charset="-122"/>
                <a:ea typeface="微软雅黑" panose="020B0503020204020204" pitchFamily="34" charset="-122"/>
              </a:rPr>
              <a:t>地址：北京市海淀区紫竹院路</a:t>
            </a:r>
            <a:r>
              <a:rPr lang="en-US" altLang="zh-CN" sz="1600">
                <a:latin typeface="微软雅黑" panose="020B0503020204020204" pitchFamily="34" charset="-122"/>
                <a:ea typeface="微软雅黑" panose="020B0503020204020204" pitchFamily="34" charset="-122"/>
              </a:rPr>
              <a:t>31</a:t>
            </a:r>
            <a:r>
              <a:rPr lang="zh-CN" altLang="en-US" sz="1600">
                <a:latin typeface="微软雅黑" panose="020B0503020204020204" pitchFamily="34" charset="-122"/>
                <a:ea typeface="微软雅黑" panose="020B0503020204020204" pitchFamily="34" charset="-122"/>
              </a:rPr>
              <a:t>号华澳中心</a:t>
            </a:r>
            <a:r>
              <a:rPr lang="en-US" altLang="zh-CN" sz="1600">
                <a:latin typeface="微软雅黑" panose="020B0503020204020204" pitchFamily="34" charset="-122"/>
                <a:ea typeface="微软雅黑" panose="020B0503020204020204" pitchFamily="34" charset="-122"/>
              </a:rPr>
              <a:t>1 </a:t>
            </a:r>
            <a:r>
              <a:rPr lang="zh-CN" altLang="en-US" sz="1600">
                <a:latin typeface="微软雅黑" panose="020B0503020204020204" pitchFamily="34" charset="-122"/>
                <a:ea typeface="微软雅黑" panose="020B0503020204020204" pitchFamily="34" charset="-122"/>
              </a:rPr>
              <a:t>号楼</a:t>
            </a:r>
            <a:r>
              <a:rPr lang="en-US" altLang="zh-CN" sz="1600">
                <a:latin typeface="微软雅黑" panose="020B0503020204020204" pitchFamily="34" charset="-122"/>
                <a:ea typeface="微软雅黑" panose="020B0503020204020204" pitchFamily="34" charset="-122"/>
              </a:rPr>
              <a:t>18</a:t>
            </a:r>
            <a:r>
              <a:rPr lang="zh-CN" altLang="en-US" sz="1600">
                <a:latin typeface="微软雅黑" panose="020B0503020204020204" pitchFamily="34" charset="-122"/>
                <a:ea typeface="微软雅黑" panose="020B0503020204020204" pitchFamily="34" charset="-122"/>
              </a:rPr>
              <a:t>层</a:t>
            </a:r>
          </a:p>
          <a:p>
            <a:r>
              <a:rPr lang="zh-CN" altLang="en-US" sz="1600">
                <a:latin typeface="微软雅黑" panose="020B0503020204020204" pitchFamily="34" charset="-122"/>
                <a:ea typeface="微软雅黑" panose="020B0503020204020204" pitchFamily="34" charset="-122"/>
              </a:rPr>
              <a:t>联系电话：（</a:t>
            </a:r>
            <a:r>
              <a:rPr lang="en-US" altLang="zh-CN" sz="1600">
                <a:latin typeface="微软雅黑" panose="020B0503020204020204" pitchFamily="34" charset="-122"/>
                <a:ea typeface="微软雅黑" panose="020B0503020204020204" pitchFamily="34" charset="-122"/>
              </a:rPr>
              <a:t>010</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62126161    62126363    62193562</a:t>
            </a:r>
          </a:p>
          <a:p>
            <a:r>
              <a:rPr lang="zh-CN" altLang="en-US" sz="1600">
                <a:latin typeface="微软雅黑" panose="020B0503020204020204" pitchFamily="34" charset="-122"/>
                <a:ea typeface="微软雅黑" panose="020B0503020204020204" pitchFamily="34" charset="-122"/>
              </a:rPr>
              <a:t>电子邮箱：</a:t>
            </a:r>
            <a:r>
              <a:rPr lang="en-US" altLang="zh-CN" sz="1600">
                <a:latin typeface="微软雅黑" panose="020B0503020204020204" pitchFamily="34" charset="-122"/>
                <a:ea typeface="微软雅黑" panose="020B0503020204020204" pitchFamily="34" charset="-122"/>
              </a:rPr>
              <a:t>hy@ china-peixun.com</a:t>
            </a:r>
            <a:r>
              <a:rPr lang="zh-CN" altLang="en-US" sz="1600">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百朗官网：</a:t>
            </a:r>
            <a:r>
              <a:rPr lang="en-US" altLang="zh-CN" sz="1600" u="sng">
                <a:latin typeface="微软雅黑" panose="020B0503020204020204" pitchFamily="34" charset="-122"/>
                <a:ea typeface="微软雅黑" panose="020B0503020204020204" pitchFamily="34" charset="-122"/>
                <a:hlinkClick r:id="rId3"/>
              </a:rPr>
              <a:t> www.2001bailang.com</a:t>
            </a:r>
            <a:endParaRPr lang="en-US" altLang="zh-CN"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中企培训网</a:t>
            </a:r>
            <a:r>
              <a:rPr lang="en-US" altLang="zh-CN" sz="1600" u="sng">
                <a:latin typeface="微软雅黑" panose="020B0503020204020204" pitchFamily="34" charset="-122"/>
                <a:ea typeface="微软雅黑" panose="020B0503020204020204" pitchFamily="34" charset="-122"/>
                <a:hlinkClick r:id="rId3"/>
              </a:rPr>
              <a:t>www.china-peixun.com</a:t>
            </a:r>
            <a:r>
              <a:rPr lang="zh-CN" altLang="en-US" sz="1600" u="sng">
                <a:latin typeface="微软雅黑" panose="020B0503020204020204" pitchFamily="34" charset="-122"/>
                <a:ea typeface="微软雅黑" panose="020B0503020204020204" pitchFamily="34" charset="-122"/>
              </a:rPr>
              <a:t>   </a:t>
            </a:r>
          </a:p>
          <a:p>
            <a:r>
              <a:rPr lang="zh-CN" altLang="en-US" sz="1600">
                <a:latin typeface="微软雅黑" panose="020B0503020204020204" pitchFamily="34" charset="-122"/>
                <a:ea typeface="微软雅黑" panose="020B0503020204020204" pitchFamily="34" charset="-122"/>
              </a:rPr>
              <a:t>中培在线</a:t>
            </a:r>
            <a:r>
              <a:rPr lang="en-US" altLang="zh-CN" sz="1600" u="sng">
                <a:latin typeface="微软雅黑" panose="020B0503020204020204" pitchFamily="34" charset="-122"/>
                <a:ea typeface="微软雅黑" panose="020B0503020204020204" pitchFamily="34" charset="-122"/>
                <a:hlinkClick r:id="rId4"/>
              </a:rPr>
              <a:t>www.zhongpei123.com</a:t>
            </a:r>
            <a:endParaRPr lang="zh-CN" altLang="en-US" sz="1600">
              <a:latin typeface="微软雅黑" panose="020B0503020204020204" pitchFamily="34" charset="-122"/>
              <a:ea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rPr>
              <a:t>中培在线新浪官网微博：</a:t>
            </a:r>
            <a:r>
              <a:rPr lang="en-US" altLang="zh-CN" sz="1600" u="sng">
                <a:latin typeface="微软雅黑" panose="020B0503020204020204" pitchFamily="34" charset="-122"/>
                <a:ea typeface="微软雅黑" panose="020B0503020204020204" pitchFamily="34" charset="-122"/>
                <a:hlinkClick r:id="rId5"/>
              </a:rPr>
              <a:t>http://e.weibo.com/zhongpei123</a:t>
            </a:r>
            <a:endParaRPr lang="zh-CN" altLang="en-US" sz="1600">
              <a:latin typeface="微软雅黑" panose="020B0503020204020204" pitchFamily="34" charset="-122"/>
              <a:ea typeface="微软雅黑" panose="020B0503020204020204" pitchFamily="34" charset="-122"/>
            </a:endParaRPr>
          </a:p>
          <a:p>
            <a:endParaRPr lang="zh-CN" altLang="en-US">
              <a:ea typeface="黑体" panose="02010609060101010101" pitchFamily="49" charset="-122"/>
            </a:endParaRPr>
          </a:p>
        </p:txBody>
      </p:sp>
      <p:sp>
        <p:nvSpPr>
          <p:cNvPr id="3" name="灯片编号占位符 2"/>
          <p:cNvSpPr>
            <a:spLocks noGrp="1"/>
          </p:cNvSpPr>
          <p:nvPr>
            <p:ph type="sldNum" sz="quarter" idx="4"/>
          </p:nvPr>
        </p:nvSpPr>
        <p:spPr/>
        <p:txBody>
          <a:bodyPr/>
          <a:lstStyle/>
          <a:p>
            <a:fld id="{19C3595E-954B-48BB-9FF4-D9A12CF5AEE8}" type="slidenum">
              <a:rPr lang="zh-CN" altLang="en-US" smtClean="0"/>
              <a:t>116</a:t>
            </a:fld>
            <a:endParaRPr lang="zh-CN" altLang="en-US"/>
          </a:p>
        </p:txBody>
      </p:sp>
    </p:spTree>
    <p:extLst>
      <p:ext uri="{BB962C8B-B14F-4D97-AF65-F5344CB8AC3E}">
        <p14:creationId xmlns:p14="http://schemas.microsoft.com/office/powerpoint/2010/main" val="21575679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sz="3200" dirty="0">
                <a:solidFill>
                  <a:srgbClr val="FF0000"/>
                </a:solidFill>
              </a:rPr>
              <a:t>什么是培训</a:t>
            </a:r>
          </a:p>
        </p:txBody>
      </p:sp>
      <p:sp>
        <p:nvSpPr>
          <p:cNvPr id="45059" name="Rectangle 3"/>
          <p:cNvSpPr>
            <a:spLocks noGrp="1" noChangeArrowheads="1"/>
          </p:cNvSpPr>
          <p:nvPr>
            <p:ph type="body" idx="1"/>
          </p:nvPr>
        </p:nvSpPr>
        <p:spPr>
          <a:xfrm>
            <a:off x="323528" y="1484784"/>
            <a:ext cx="8496944" cy="4320117"/>
          </a:xfrm>
        </p:spPr>
        <p:txBody>
          <a:bodyPr/>
          <a:lstStyle/>
          <a:p>
            <a:pPr>
              <a:lnSpc>
                <a:spcPct val="150000"/>
              </a:lnSpc>
              <a:buFont typeface="Wingdings" panose="05000000000000000000" pitchFamily="2" charset="2"/>
              <a:buChar char="Ø"/>
            </a:pPr>
            <a:r>
              <a:rPr lang="zh-CN" altLang="en-US" sz="2000" dirty="0">
                <a:latin typeface="+mn-ea"/>
              </a:rPr>
              <a:t>培训是指公司有计划地实施有助于雇员学习与工作相关能力的活动，这些能力包括知识、技能或对工作绩效起关键作用的行为，培训的目的在于让雇员掌握培训项目中强调的知识、技能和行为，并且让他们可以将其应用</a:t>
            </a:r>
            <a:r>
              <a:rPr lang="zh-CN" altLang="en-US" sz="2000" dirty="0" smtClean="0">
                <a:latin typeface="+mn-ea"/>
              </a:rPr>
              <a:t>于日常工作</a:t>
            </a:r>
            <a:r>
              <a:rPr lang="zh-CN" altLang="en-US" sz="2000" dirty="0">
                <a:latin typeface="+mn-ea"/>
              </a:rPr>
              <a:t>中。</a:t>
            </a:r>
            <a:r>
              <a:rPr lang="en-US" altLang="zh-CN" dirty="0">
                <a:latin typeface="+mn-ea"/>
              </a:rPr>
              <a:t>(</a:t>
            </a:r>
            <a:r>
              <a:rPr lang="zh-CN" altLang="en-US" dirty="0">
                <a:latin typeface="+mn-ea"/>
              </a:rPr>
              <a:t>雷蒙德</a:t>
            </a:r>
            <a:r>
              <a:rPr lang="en-US" altLang="zh-CN" dirty="0">
                <a:latin typeface="+mn-ea"/>
              </a:rPr>
              <a:t>.A.</a:t>
            </a:r>
            <a:r>
              <a:rPr lang="zh-CN" altLang="en-US" dirty="0">
                <a:latin typeface="+mn-ea"/>
              </a:rPr>
              <a:t>诺伊著，雇员培训与</a:t>
            </a:r>
            <a:r>
              <a:rPr lang="zh-CN" altLang="en-US" dirty="0" smtClean="0">
                <a:latin typeface="+mn-ea"/>
              </a:rPr>
              <a:t>开发</a:t>
            </a:r>
            <a:r>
              <a:rPr lang="en-US" altLang="zh-CN" dirty="0" smtClean="0">
                <a:latin typeface="+mn-ea"/>
              </a:rPr>
              <a:t>) </a:t>
            </a:r>
          </a:p>
          <a:p>
            <a:pPr algn="just">
              <a:lnSpc>
                <a:spcPct val="150000"/>
              </a:lnSpc>
              <a:buFont typeface="Wingdings" panose="05000000000000000000" pitchFamily="2" charset="2"/>
              <a:buChar char="Ø"/>
            </a:pPr>
            <a:r>
              <a:rPr lang="zh-CN" altLang="en-US" sz="2000" dirty="0">
                <a:latin typeface="+mn-ea"/>
                <a:cs typeface="Times New Roman" panose="02020603050405020304" pitchFamily="18" charset="0"/>
              </a:rPr>
              <a:t>培训是一个包括获取技能、观念、规则和态度以提高员工绩效的学习过程。</a:t>
            </a:r>
            <a:r>
              <a:rPr lang="zh-CN" altLang="en-US" dirty="0">
                <a:latin typeface="+mn-ea"/>
                <a:cs typeface="Times New Roman" panose="02020603050405020304" pitchFamily="18" charset="0"/>
              </a:rPr>
              <a:t>（劳埃德</a:t>
            </a:r>
            <a:r>
              <a:rPr lang="en-US" altLang="zh-CN" dirty="0">
                <a:latin typeface="+mn-ea"/>
                <a:cs typeface="Times New Roman" panose="02020603050405020304" pitchFamily="18" charset="0"/>
              </a:rPr>
              <a:t>.</a:t>
            </a:r>
            <a:r>
              <a:rPr lang="zh-CN" altLang="en-US" dirty="0">
                <a:latin typeface="+mn-ea"/>
                <a:cs typeface="Times New Roman" panose="02020603050405020304" pitchFamily="18" charset="0"/>
              </a:rPr>
              <a:t>拜厄斯和莱斯利</a:t>
            </a:r>
            <a:r>
              <a:rPr lang="en-US" altLang="zh-CN" dirty="0">
                <a:latin typeface="+mn-ea"/>
                <a:cs typeface="Times New Roman" panose="02020603050405020304" pitchFamily="18" charset="0"/>
              </a:rPr>
              <a:t>.</a:t>
            </a:r>
            <a:r>
              <a:rPr lang="zh-CN" altLang="en-US" dirty="0">
                <a:latin typeface="+mn-ea"/>
                <a:cs typeface="Times New Roman" panose="02020603050405020304" pitchFamily="18" charset="0"/>
              </a:rPr>
              <a:t>鲁著，人力资源</a:t>
            </a:r>
            <a:r>
              <a:rPr lang="zh-CN" altLang="en-US" dirty="0" smtClean="0">
                <a:latin typeface="+mn-ea"/>
                <a:cs typeface="Times New Roman" panose="02020603050405020304" pitchFamily="18" charset="0"/>
              </a:rPr>
              <a:t>管理）</a:t>
            </a:r>
            <a:endParaRPr lang="zh-CN" altLang="en-US" sz="2000" dirty="0">
              <a:latin typeface="+mn-ea"/>
              <a:cs typeface="Times New Roman" panose="02020603050405020304" pitchFamily="18" charset="0"/>
            </a:endParaRPr>
          </a:p>
          <a:p>
            <a:pPr algn="just">
              <a:lnSpc>
                <a:spcPct val="150000"/>
              </a:lnSpc>
              <a:buFont typeface="Wingdings" panose="05000000000000000000" pitchFamily="2" charset="2"/>
              <a:buChar char="Ø"/>
            </a:pPr>
            <a:r>
              <a:rPr lang="zh-CN" altLang="en-US" sz="2000" dirty="0">
                <a:latin typeface="+mn-ea"/>
              </a:rPr>
              <a:t>员工培训是指通过一定的科学方法，促使员工在知识、技能、能力和态度四个方面的行为方式得到提高，以保证员工能够按照预期的标准或水平完成所承担的或将要承担的工作和任务</a:t>
            </a:r>
            <a:r>
              <a:rPr lang="zh-CN" altLang="en-US" dirty="0">
                <a:latin typeface="+mn-ea"/>
              </a:rPr>
              <a:t>（徐汪奇等编著，员工培训</a:t>
            </a:r>
            <a:r>
              <a:rPr lang="zh-CN" altLang="en-US" dirty="0" smtClean="0">
                <a:latin typeface="+mn-ea"/>
              </a:rPr>
              <a:t>方案）</a:t>
            </a:r>
            <a:r>
              <a:rPr lang="zh-CN" altLang="en-US" dirty="0">
                <a:latin typeface="+mn-ea"/>
              </a:rPr>
              <a:t>。 </a:t>
            </a:r>
          </a:p>
        </p:txBody>
      </p:sp>
    </p:spTree>
    <p:extLst>
      <p:ext uri="{BB962C8B-B14F-4D97-AF65-F5344CB8AC3E}">
        <p14:creationId xmlns:p14="http://schemas.microsoft.com/office/powerpoint/2010/main" val="17695528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zh-CN" altLang="en-US" sz="3200">
                <a:solidFill>
                  <a:srgbClr val="FF0000"/>
                </a:solidFill>
                <a:latin typeface="宋体" panose="02010600030101010101" pitchFamily="2" charset="-122"/>
              </a:rPr>
              <a:t>培训的目的</a:t>
            </a:r>
          </a:p>
        </p:txBody>
      </p:sp>
      <p:sp>
        <p:nvSpPr>
          <p:cNvPr id="47107" name="Rectangle 3"/>
          <p:cNvSpPr>
            <a:spLocks noGrp="1" noChangeArrowheads="1"/>
          </p:cNvSpPr>
          <p:nvPr>
            <p:ph type="body" idx="1"/>
          </p:nvPr>
        </p:nvSpPr>
        <p:spPr>
          <a:xfrm>
            <a:off x="467544" y="1628800"/>
            <a:ext cx="8229600" cy="4320117"/>
          </a:xfrm>
        </p:spPr>
        <p:txBody>
          <a:bodyPr/>
          <a:lstStyle/>
          <a:p>
            <a:pPr marL="0" indent="0">
              <a:lnSpc>
                <a:spcPct val="150000"/>
              </a:lnSpc>
              <a:buNone/>
            </a:pPr>
            <a:r>
              <a:rPr lang="zh-CN" altLang="en-US" sz="2400" b="1" dirty="0">
                <a:latin typeface="宋体" panose="02010600030101010101" pitchFamily="2" charset="-122"/>
              </a:rPr>
              <a:t>这些定义表述方式不同，但却反映了培训的目的是提高雇员知识、技能、态度从而提高工作绩效，由此可见，培训是一种投资活动，它有费用支出，同时也有预期收益。</a:t>
            </a:r>
            <a:r>
              <a:rPr lang="zh-CN" altLang="en-US" sz="2400" b="1" dirty="0"/>
              <a:t> </a:t>
            </a:r>
          </a:p>
        </p:txBody>
      </p:sp>
    </p:spTree>
    <p:extLst>
      <p:ext uri="{BB962C8B-B14F-4D97-AF65-F5344CB8AC3E}">
        <p14:creationId xmlns:p14="http://schemas.microsoft.com/office/powerpoint/2010/main" val="2838224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63062" y="2228115"/>
            <a:ext cx="7416824" cy="3391247"/>
          </a:xfrm>
          <a:prstGeom prst="rect">
            <a:avLst/>
          </a:prstGeom>
        </p:spPr>
      </p:pic>
      <p:sp>
        <p:nvSpPr>
          <p:cNvPr id="69634" name="Rectangle 2"/>
          <p:cNvSpPr>
            <a:spLocks noGrp="1" noChangeArrowheads="1"/>
          </p:cNvSpPr>
          <p:nvPr>
            <p:ph type="title"/>
          </p:nvPr>
        </p:nvSpPr>
        <p:spPr>
          <a:xfrm>
            <a:off x="384713" y="1362337"/>
            <a:ext cx="4727481" cy="677011"/>
          </a:xfrm>
        </p:spPr>
        <p:txBody>
          <a:bodyPr/>
          <a:lstStyle/>
          <a:p>
            <a:pPr>
              <a:lnSpc>
                <a:spcPct val="150000"/>
              </a:lnSpc>
            </a:pPr>
            <a:r>
              <a:rPr lang="zh-CN" altLang="en-US" sz="2800" dirty="0" smtClean="0">
                <a:solidFill>
                  <a:srgbClr val="990099"/>
                </a:solidFill>
                <a:latin typeface="+mn-ea"/>
                <a:ea typeface="+mn-ea"/>
              </a:rPr>
              <a:t>班组长职业</a:t>
            </a:r>
            <a:r>
              <a:rPr lang="zh-CN" altLang="en-US" sz="2800" dirty="0">
                <a:solidFill>
                  <a:srgbClr val="990099"/>
                </a:solidFill>
                <a:latin typeface="+mn-ea"/>
                <a:ea typeface="+mn-ea"/>
              </a:rPr>
              <a:t>素养的构成</a:t>
            </a:r>
          </a:p>
        </p:txBody>
      </p:sp>
      <p:sp>
        <p:nvSpPr>
          <p:cNvPr id="69636" name="Text Box 4"/>
          <p:cNvSpPr txBox="1">
            <a:spLocks noChangeArrowheads="1"/>
          </p:cNvSpPr>
          <p:nvPr/>
        </p:nvSpPr>
        <p:spPr bwMode="auto">
          <a:xfrm>
            <a:off x="6300192" y="2668675"/>
            <a:ext cx="1220018" cy="480131"/>
          </a:xfrm>
          <a:prstGeom prst="rect">
            <a:avLst/>
          </a:prstGeom>
          <a:noFill/>
          <a:ln w="9525">
            <a:noFill/>
            <a:miter lim="800000"/>
            <a:headEnd/>
            <a:tailEnd/>
          </a:ln>
          <a:effectLst/>
        </p:spPr>
        <p:txBody>
          <a:bodyPr wrap="square">
            <a:spAutoFit/>
          </a:bodyPr>
          <a:lstStyle/>
          <a:p>
            <a:pPr>
              <a:lnSpc>
                <a:spcPct val="90000"/>
              </a:lnSpc>
              <a:spcBef>
                <a:spcPct val="75000"/>
              </a:spcBef>
              <a:buClr>
                <a:schemeClr val="folHlink"/>
              </a:buClr>
              <a:buFont typeface="Wingdings" pitchFamily="2" charset="2"/>
              <a:buNone/>
            </a:pPr>
            <a:r>
              <a:rPr lang="en-US" altLang="zh-CN" sz="2800" b="1" dirty="0">
                <a:solidFill>
                  <a:schemeClr val="folHlink"/>
                </a:solidFill>
                <a:latin typeface="+mn-ea"/>
              </a:rPr>
              <a:t> </a:t>
            </a:r>
            <a:r>
              <a:rPr lang="zh-CN" altLang="en-US" sz="2800" b="1" dirty="0">
                <a:solidFill>
                  <a:schemeClr val="folHlink"/>
                </a:solidFill>
                <a:latin typeface="+mn-ea"/>
              </a:rPr>
              <a:t>知识 </a:t>
            </a:r>
          </a:p>
        </p:txBody>
      </p:sp>
      <p:sp>
        <p:nvSpPr>
          <p:cNvPr id="69637" name="Text Box 5"/>
          <p:cNvSpPr txBox="1">
            <a:spLocks noChangeArrowheads="1"/>
          </p:cNvSpPr>
          <p:nvPr/>
        </p:nvSpPr>
        <p:spPr bwMode="auto">
          <a:xfrm>
            <a:off x="6012160" y="4797152"/>
            <a:ext cx="1224136" cy="480131"/>
          </a:xfrm>
          <a:prstGeom prst="rect">
            <a:avLst/>
          </a:prstGeom>
          <a:noFill/>
          <a:ln w="9525">
            <a:noFill/>
            <a:miter lim="800000"/>
            <a:headEnd/>
            <a:tailEnd/>
          </a:ln>
          <a:effectLst/>
        </p:spPr>
        <p:txBody>
          <a:bodyPr wrap="square">
            <a:spAutoFit/>
          </a:bodyPr>
          <a:lstStyle/>
          <a:p>
            <a:pPr>
              <a:lnSpc>
                <a:spcPct val="90000"/>
              </a:lnSpc>
              <a:spcBef>
                <a:spcPct val="75000"/>
              </a:spcBef>
              <a:buClr>
                <a:schemeClr val="folHlink"/>
              </a:buClr>
              <a:buFont typeface="Wingdings" pitchFamily="2" charset="2"/>
              <a:buNone/>
            </a:pPr>
            <a:r>
              <a:rPr lang="en-US" altLang="zh-CN" sz="2800" b="1" dirty="0">
                <a:solidFill>
                  <a:schemeClr val="folHlink"/>
                </a:solidFill>
                <a:latin typeface="+mn-ea"/>
              </a:rPr>
              <a:t> </a:t>
            </a:r>
            <a:r>
              <a:rPr lang="zh-CN" altLang="en-US" sz="2800" b="1" dirty="0">
                <a:solidFill>
                  <a:schemeClr val="folHlink"/>
                </a:solidFill>
                <a:latin typeface="+mn-ea"/>
              </a:rPr>
              <a:t>态度</a:t>
            </a:r>
          </a:p>
        </p:txBody>
      </p:sp>
      <p:sp>
        <p:nvSpPr>
          <p:cNvPr id="69638" name="Text Box 6"/>
          <p:cNvSpPr txBox="1">
            <a:spLocks noChangeArrowheads="1"/>
          </p:cNvSpPr>
          <p:nvPr/>
        </p:nvSpPr>
        <p:spPr bwMode="auto">
          <a:xfrm>
            <a:off x="2483768" y="3789040"/>
            <a:ext cx="1221730" cy="480131"/>
          </a:xfrm>
          <a:prstGeom prst="rect">
            <a:avLst/>
          </a:prstGeom>
          <a:noFill/>
          <a:ln w="9525">
            <a:noFill/>
            <a:miter lim="800000"/>
            <a:headEnd/>
            <a:tailEnd/>
          </a:ln>
          <a:effectLst/>
        </p:spPr>
        <p:txBody>
          <a:bodyPr wrap="square">
            <a:spAutoFit/>
          </a:bodyPr>
          <a:lstStyle/>
          <a:p>
            <a:pPr>
              <a:lnSpc>
                <a:spcPct val="90000"/>
              </a:lnSpc>
              <a:spcBef>
                <a:spcPct val="75000"/>
              </a:spcBef>
              <a:buClr>
                <a:schemeClr val="folHlink"/>
              </a:buClr>
              <a:buFont typeface="Wingdings" pitchFamily="2" charset="2"/>
              <a:buNone/>
            </a:pPr>
            <a:r>
              <a:rPr lang="en-US" altLang="zh-CN" sz="2800" b="1" dirty="0">
                <a:solidFill>
                  <a:schemeClr val="folHlink"/>
                </a:solidFill>
                <a:latin typeface="+mn-ea"/>
              </a:rPr>
              <a:t> </a:t>
            </a:r>
            <a:r>
              <a:rPr lang="zh-CN" altLang="en-US" sz="2800" b="1" dirty="0">
                <a:solidFill>
                  <a:schemeClr val="folHlink"/>
                </a:solidFill>
                <a:latin typeface="+mn-ea"/>
              </a:rPr>
              <a:t>技能</a:t>
            </a:r>
          </a:p>
        </p:txBody>
      </p:sp>
      <p:sp>
        <p:nvSpPr>
          <p:cNvPr id="69640" name="Rectangle 8"/>
          <p:cNvSpPr>
            <a:spLocks noChangeArrowheads="1"/>
          </p:cNvSpPr>
          <p:nvPr/>
        </p:nvSpPr>
        <p:spPr bwMode="auto">
          <a:xfrm>
            <a:off x="971600" y="426834"/>
            <a:ext cx="4896544" cy="551999"/>
          </a:xfrm>
          <a:prstGeom prst="rect">
            <a:avLst/>
          </a:prstGeom>
          <a:noFill/>
          <a:ln w="9525">
            <a:noFill/>
            <a:miter lim="800000"/>
            <a:headEnd/>
            <a:tailEnd/>
          </a:ln>
          <a:effectLst/>
        </p:spPr>
        <p:txBody>
          <a:bodyPr lIns="84992" tIns="42497" rIns="84992" bIns="42497" anchor="ctr"/>
          <a:lstStyle/>
          <a:p>
            <a:r>
              <a:rPr kumimoji="1" lang="zh-CN" altLang="en-US" sz="2800" b="1" dirty="0" smtClean="0">
                <a:solidFill>
                  <a:srgbClr val="FF0000"/>
                </a:solidFill>
                <a:latin typeface="微软雅黑" pitchFamily="34" charset="-122"/>
                <a:ea typeface="微软雅黑" pitchFamily="34" charset="-122"/>
              </a:rPr>
              <a:t>企业对车间主管的</a:t>
            </a:r>
            <a:r>
              <a:rPr kumimoji="1" lang="zh-CN" altLang="en-US" sz="2800" b="1" dirty="0">
                <a:solidFill>
                  <a:srgbClr val="FF0000"/>
                </a:solidFill>
                <a:latin typeface="微软雅黑" pitchFamily="34" charset="-122"/>
                <a:ea typeface="微软雅黑" pitchFamily="34" charset="-122"/>
              </a:rPr>
              <a:t>要求</a:t>
            </a:r>
          </a:p>
        </p:txBody>
      </p:sp>
      <p:sp>
        <p:nvSpPr>
          <p:cNvPr id="3" name="灯片编号占位符 2"/>
          <p:cNvSpPr>
            <a:spLocks noGrp="1"/>
          </p:cNvSpPr>
          <p:nvPr>
            <p:ph type="sldNum" sz="quarter" idx="4"/>
          </p:nvPr>
        </p:nvSpPr>
        <p:spPr/>
        <p:txBody>
          <a:bodyPr/>
          <a:lstStyle/>
          <a:p>
            <a:fld id="{19C3595E-954B-48BB-9FF4-D9A12CF5AEE8}" type="slidenum">
              <a:rPr lang="zh-CN" altLang="en-US" smtClean="0"/>
              <a:t>14</a:t>
            </a:fld>
            <a:endParaRPr lang="zh-CN" altLang="en-US"/>
          </a:p>
        </p:txBody>
      </p:sp>
    </p:spTree>
    <p:extLst>
      <p:ext uri="{BB962C8B-B14F-4D97-AF65-F5344CB8AC3E}">
        <p14:creationId xmlns:p14="http://schemas.microsoft.com/office/powerpoint/2010/main" val="475555931"/>
      </p:ext>
    </p:extLst>
  </p:cSld>
  <p:clrMapOvr>
    <a:masterClrMapping/>
  </p:clrMapOvr>
  <p:transition>
    <p:diamond/>
    <p:sndAc>
      <p:stSnd>
        <p:snd r:embed="rId2" name="whoo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720969" y="1416050"/>
            <a:ext cx="5134708" cy="457200"/>
          </a:xfrm>
          <a:prstGeom prst="rect">
            <a:avLst/>
          </a:prstGeom>
          <a:noFill/>
          <a:ln w="28575" cap="sq">
            <a:noFill/>
            <a:miter lim="800000"/>
            <a:headEnd/>
            <a:tailEnd/>
          </a:ln>
        </p:spPr>
        <p:txBody>
          <a:bodyPr>
            <a:spAutoFit/>
          </a:bodyPr>
          <a:lstStyle/>
          <a:p>
            <a:pPr>
              <a:spcBef>
                <a:spcPct val="100000"/>
              </a:spcBef>
            </a:pPr>
            <a:r>
              <a:rPr kumimoji="1" lang="zh-CN" altLang="en-US" sz="2400" b="1" dirty="0" smtClean="0">
                <a:solidFill>
                  <a:schemeClr val="tx1"/>
                </a:solidFill>
                <a:latin typeface="微软雅黑" pitchFamily="34" charset="-122"/>
                <a:ea typeface="微软雅黑" pitchFamily="34" charset="-122"/>
              </a:rPr>
              <a:t>何时</a:t>
            </a:r>
            <a:r>
              <a:rPr kumimoji="1" lang="zh-CN" altLang="en-US" sz="2400" b="1" dirty="0">
                <a:solidFill>
                  <a:schemeClr val="tx1"/>
                </a:solidFill>
                <a:latin typeface="微软雅黑" pitchFamily="34" charset="-122"/>
                <a:ea typeface="微软雅黑" pitchFamily="34" charset="-122"/>
              </a:rPr>
              <a:t>需要工作教导？</a:t>
            </a:r>
            <a:endParaRPr kumimoji="1" lang="zh-TW" altLang="en-US" sz="2400" b="1" dirty="0">
              <a:solidFill>
                <a:schemeClr val="tx1"/>
              </a:solidFill>
              <a:latin typeface="微软雅黑" pitchFamily="34" charset="-122"/>
              <a:ea typeface="微软雅黑" pitchFamily="34" charset="-122"/>
            </a:endParaRPr>
          </a:p>
        </p:txBody>
      </p:sp>
      <p:sp>
        <p:nvSpPr>
          <p:cNvPr id="15365" name="Text Box 5"/>
          <p:cNvSpPr txBox="1">
            <a:spLocks noChangeArrowheads="1"/>
          </p:cNvSpPr>
          <p:nvPr/>
        </p:nvSpPr>
        <p:spPr bwMode="auto">
          <a:xfrm>
            <a:off x="1072662" y="2082800"/>
            <a:ext cx="7297615" cy="457200"/>
          </a:xfrm>
          <a:prstGeom prst="rect">
            <a:avLst/>
          </a:prstGeom>
          <a:noFill/>
          <a:ln w="28575" cap="sq">
            <a:noFill/>
            <a:miter lim="800000"/>
            <a:headEnd/>
            <a:tailEnd/>
          </a:ln>
        </p:spPr>
        <p:txBody>
          <a:bodyPr>
            <a:spAutoFit/>
          </a:bodyPr>
          <a:lstStyle/>
          <a:p>
            <a:pPr>
              <a:spcBef>
                <a:spcPct val="100000"/>
              </a:spcBef>
            </a:pPr>
            <a:r>
              <a:rPr kumimoji="1" lang="en-US" altLang="zh-TW" sz="2400" b="1" dirty="0">
                <a:solidFill>
                  <a:schemeClr val="tx1"/>
                </a:solidFill>
                <a:latin typeface="微软雅黑" pitchFamily="34" charset="-122"/>
                <a:ea typeface="微软雅黑" pitchFamily="34" charset="-122"/>
                <a:sym typeface="Wingdings" pitchFamily="2" charset="2"/>
              </a:rPr>
              <a:t>(1)</a:t>
            </a:r>
            <a:r>
              <a:rPr kumimoji="1" lang="zh-CN" altLang="en-US" sz="2400" b="1" dirty="0">
                <a:solidFill>
                  <a:schemeClr val="tx1"/>
                </a:solidFill>
                <a:latin typeface="微软雅黑" pitchFamily="34" charset="-122"/>
                <a:ea typeface="微软雅黑" pitchFamily="34" charset="-122"/>
                <a:sym typeface="Wingdings" pitchFamily="2" charset="2"/>
              </a:rPr>
              <a:t>职务的升迁</a:t>
            </a:r>
            <a:r>
              <a:rPr kumimoji="1" lang="en-US" altLang="zh-CN" sz="2400" b="1" dirty="0">
                <a:solidFill>
                  <a:schemeClr val="tx1"/>
                </a:solidFill>
                <a:latin typeface="微软雅黑" pitchFamily="34" charset="-122"/>
                <a:ea typeface="微软雅黑" pitchFamily="34" charset="-122"/>
                <a:sym typeface="Wingdings" pitchFamily="2" charset="2"/>
              </a:rPr>
              <a:t>/</a:t>
            </a:r>
            <a:r>
              <a:rPr kumimoji="1" lang="zh-CN" altLang="en-US" sz="2400" b="1" dirty="0">
                <a:solidFill>
                  <a:schemeClr val="tx1"/>
                </a:solidFill>
                <a:latin typeface="微软雅黑" pitchFamily="34" charset="-122"/>
                <a:ea typeface="微软雅黑" pitchFamily="34" charset="-122"/>
                <a:sym typeface="Wingdings" pitchFamily="2" charset="2"/>
              </a:rPr>
              <a:t>变更</a:t>
            </a:r>
            <a:endParaRPr kumimoji="1" lang="zh-TW" altLang="en-US" sz="2400" b="1" dirty="0">
              <a:solidFill>
                <a:schemeClr val="tx1"/>
              </a:solidFill>
              <a:latin typeface="微软雅黑" pitchFamily="34" charset="-122"/>
              <a:ea typeface="微软雅黑" pitchFamily="34" charset="-122"/>
              <a:sym typeface="Wingdings" pitchFamily="2" charset="2"/>
            </a:endParaRPr>
          </a:p>
        </p:txBody>
      </p:sp>
      <p:sp>
        <p:nvSpPr>
          <p:cNvPr id="15366" name="Text Box 6"/>
          <p:cNvSpPr txBox="1">
            <a:spLocks noChangeArrowheads="1"/>
          </p:cNvSpPr>
          <p:nvPr/>
        </p:nvSpPr>
        <p:spPr bwMode="auto">
          <a:xfrm>
            <a:off x="1072662" y="2746375"/>
            <a:ext cx="7297615" cy="457200"/>
          </a:xfrm>
          <a:prstGeom prst="rect">
            <a:avLst/>
          </a:prstGeom>
          <a:noFill/>
          <a:ln w="28575" cap="sq">
            <a:noFill/>
            <a:miter lim="800000"/>
            <a:headEnd/>
            <a:tailEnd/>
          </a:ln>
        </p:spPr>
        <p:txBody>
          <a:bodyPr>
            <a:spAutoFit/>
          </a:bodyPr>
          <a:lstStyle/>
          <a:p>
            <a:pPr>
              <a:spcBef>
                <a:spcPct val="100000"/>
              </a:spcBef>
            </a:pPr>
            <a:r>
              <a:rPr kumimoji="1" lang="en-US" altLang="zh-TW" sz="2400" b="1">
                <a:solidFill>
                  <a:schemeClr val="tx1"/>
                </a:solidFill>
                <a:latin typeface="微软雅黑" pitchFamily="34" charset="-122"/>
                <a:ea typeface="微软雅黑" pitchFamily="34" charset="-122"/>
                <a:sym typeface="Wingdings" pitchFamily="2" charset="2"/>
              </a:rPr>
              <a:t>(2)</a:t>
            </a:r>
            <a:r>
              <a:rPr kumimoji="1" lang="zh-TW" altLang="en-US" sz="2400" b="1">
                <a:solidFill>
                  <a:schemeClr val="tx1"/>
                </a:solidFill>
                <a:latin typeface="微软雅黑" pitchFamily="34" charset="-122"/>
                <a:ea typeface="微软雅黑" pitchFamily="34" charset="-122"/>
                <a:sym typeface="Wingdings" pitchFamily="2" charset="2"/>
              </a:rPr>
              <a:t>工作方法</a:t>
            </a:r>
            <a:r>
              <a:rPr kumimoji="1" lang="en-US" altLang="zh-TW" sz="2400" b="1">
                <a:solidFill>
                  <a:schemeClr val="tx1"/>
                </a:solidFill>
                <a:latin typeface="微软雅黑" pitchFamily="34" charset="-122"/>
                <a:ea typeface="微软雅黑" pitchFamily="34" charset="-122"/>
                <a:sym typeface="Wingdings" pitchFamily="2" charset="2"/>
              </a:rPr>
              <a:t>(</a:t>
            </a:r>
            <a:r>
              <a:rPr kumimoji="1" lang="zh-TW" altLang="en-US" sz="2400" b="1">
                <a:solidFill>
                  <a:schemeClr val="tx1"/>
                </a:solidFill>
                <a:latin typeface="微软雅黑" pitchFamily="34" charset="-122"/>
                <a:ea typeface="微软雅黑" pitchFamily="34" charset="-122"/>
                <a:sym typeface="Wingdings" pitchFamily="2" charset="2"/>
              </a:rPr>
              <a:t>手</a:t>
            </a:r>
            <a:r>
              <a:rPr kumimoji="1" lang="zh-CN" altLang="en-US" sz="2400" b="1">
                <a:solidFill>
                  <a:schemeClr val="tx1"/>
                </a:solidFill>
                <a:latin typeface="微软雅黑" pitchFamily="34" charset="-122"/>
                <a:ea typeface="微软雅黑" pitchFamily="34" charset="-122"/>
                <a:sym typeface="Wingdings" pitchFamily="2" charset="2"/>
              </a:rPr>
              <a:t>段</a:t>
            </a:r>
            <a:r>
              <a:rPr kumimoji="1" lang="zh-TW" altLang="en-US" sz="2400" b="1">
                <a:solidFill>
                  <a:schemeClr val="tx1"/>
                </a:solidFill>
                <a:latin typeface="微软雅黑" pitchFamily="34" charset="-122"/>
                <a:ea typeface="微软雅黑" pitchFamily="34" charset="-122"/>
                <a:sym typeface="Wingdings" pitchFamily="2" charset="2"/>
              </a:rPr>
              <a:t>、工程、材料等</a:t>
            </a:r>
            <a:r>
              <a:rPr kumimoji="1" lang="en-US" altLang="zh-TW" sz="2400" b="1">
                <a:solidFill>
                  <a:schemeClr val="tx1"/>
                </a:solidFill>
                <a:latin typeface="微软雅黑" pitchFamily="34" charset="-122"/>
                <a:ea typeface="微软雅黑" pitchFamily="34" charset="-122"/>
                <a:sym typeface="Wingdings" pitchFamily="2" charset="2"/>
              </a:rPr>
              <a:t>)</a:t>
            </a:r>
            <a:r>
              <a:rPr kumimoji="1" lang="zh-CN" altLang="en-US" sz="2400" b="1">
                <a:solidFill>
                  <a:schemeClr val="tx1"/>
                </a:solidFill>
                <a:latin typeface="微软雅黑" pitchFamily="34" charset="-122"/>
                <a:ea typeface="微软雅黑" pitchFamily="34" charset="-122"/>
                <a:sym typeface="Wingdings" pitchFamily="2" charset="2"/>
              </a:rPr>
              <a:t>变更</a:t>
            </a:r>
            <a:endParaRPr kumimoji="1" lang="zh-TW" altLang="en-US" sz="2400" b="1">
              <a:solidFill>
                <a:schemeClr val="tx1"/>
              </a:solidFill>
              <a:latin typeface="微软雅黑" pitchFamily="34" charset="-122"/>
              <a:ea typeface="微软雅黑" pitchFamily="34" charset="-122"/>
              <a:sym typeface="Wingdings" pitchFamily="2" charset="2"/>
            </a:endParaRPr>
          </a:p>
        </p:txBody>
      </p:sp>
      <p:sp>
        <p:nvSpPr>
          <p:cNvPr id="15367" name="Text Box 12"/>
          <p:cNvSpPr txBox="1">
            <a:spLocks noChangeArrowheads="1"/>
          </p:cNvSpPr>
          <p:nvPr/>
        </p:nvSpPr>
        <p:spPr bwMode="auto">
          <a:xfrm>
            <a:off x="1090246" y="3409950"/>
            <a:ext cx="7297615" cy="457200"/>
          </a:xfrm>
          <a:prstGeom prst="rect">
            <a:avLst/>
          </a:prstGeom>
          <a:noFill/>
          <a:ln w="28575" cap="sq">
            <a:noFill/>
            <a:miter lim="800000"/>
            <a:headEnd/>
            <a:tailEnd/>
          </a:ln>
        </p:spPr>
        <p:txBody>
          <a:bodyPr>
            <a:spAutoFit/>
          </a:bodyPr>
          <a:lstStyle/>
          <a:p>
            <a:pPr>
              <a:spcBef>
                <a:spcPct val="100000"/>
              </a:spcBef>
            </a:pPr>
            <a:r>
              <a:rPr kumimoji="1" lang="en-US" altLang="zh-TW" sz="2400" b="1">
                <a:solidFill>
                  <a:schemeClr val="tx1"/>
                </a:solidFill>
                <a:latin typeface="微软雅黑" pitchFamily="34" charset="-122"/>
                <a:ea typeface="微软雅黑" pitchFamily="34" charset="-122"/>
                <a:sym typeface="Wingdings" pitchFamily="2" charset="2"/>
              </a:rPr>
              <a:t>(3)</a:t>
            </a:r>
            <a:r>
              <a:rPr kumimoji="1" lang="zh-CN" altLang="en-US" sz="2400" b="1">
                <a:solidFill>
                  <a:schemeClr val="tx1"/>
                </a:solidFill>
                <a:latin typeface="微软雅黑" pitchFamily="34" charset="-122"/>
                <a:ea typeface="微软雅黑" pitchFamily="34" charset="-122"/>
                <a:sym typeface="Wingdings" pitchFamily="2" charset="2"/>
              </a:rPr>
              <a:t>生产与业务计划变更</a:t>
            </a:r>
            <a:endParaRPr kumimoji="1" lang="zh-TW" altLang="en-US" sz="2400" b="1">
              <a:solidFill>
                <a:schemeClr val="tx1"/>
              </a:solidFill>
              <a:latin typeface="微软雅黑" pitchFamily="34" charset="-122"/>
              <a:ea typeface="微软雅黑" pitchFamily="34" charset="-122"/>
              <a:sym typeface="Wingdings" pitchFamily="2" charset="2"/>
            </a:endParaRPr>
          </a:p>
        </p:txBody>
      </p:sp>
      <p:sp>
        <p:nvSpPr>
          <p:cNvPr id="15368" name="Text Box 13"/>
          <p:cNvSpPr txBox="1">
            <a:spLocks noChangeArrowheads="1"/>
          </p:cNvSpPr>
          <p:nvPr/>
        </p:nvSpPr>
        <p:spPr bwMode="auto">
          <a:xfrm>
            <a:off x="1090809" y="4057651"/>
            <a:ext cx="7297615" cy="461665"/>
          </a:xfrm>
          <a:prstGeom prst="rect">
            <a:avLst/>
          </a:prstGeom>
          <a:noFill/>
          <a:ln w="28575" cap="sq">
            <a:noFill/>
            <a:miter lim="800000"/>
            <a:headEnd/>
            <a:tailEnd/>
          </a:ln>
        </p:spPr>
        <p:txBody>
          <a:bodyPr wrap="square">
            <a:spAutoFit/>
          </a:bodyPr>
          <a:lstStyle/>
          <a:p>
            <a:pPr>
              <a:spcBef>
                <a:spcPct val="100000"/>
              </a:spcBef>
            </a:pPr>
            <a:r>
              <a:rPr kumimoji="1" lang="en-US" altLang="zh-TW" sz="2400" b="1" dirty="0">
                <a:solidFill>
                  <a:schemeClr val="tx1"/>
                </a:solidFill>
                <a:latin typeface="微软雅黑" pitchFamily="34" charset="-122"/>
                <a:ea typeface="微软雅黑" pitchFamily="34" charset="-122"/>
                <a:sym typeface="Wingdings" pitchFamily="2" charset="2"/>
              </a:rPr>
              <a:t>(4)</a:t>
            </a:r>
            <a:r>
              <a:rPr kumimoji="1" lang="zh-CN" altLang="en-US" sz="2400" b="1" dirty="0">
                <a:solidFill>
                  <a:schemeClr val="tx1"/>
                </a:solidFill>
                <a:latin typeface="微软雅黑" pitchFamily="34" charset="-122"/>
                <a:ea typeface="微软雅黑" pitchFamily="34" charset="-122"/>
                <a:sym typeface="Wingdings" pitchFamily="2" charset="2"/>
              </a:rPr>
              <a:t>谋求安全作业彻底执行的</a:t>
            </a:r>
            <a:r>
              <a:rPr kumimoji="1" lang="zh-CN" altLang="en-US" sz="2400" b="1" dirty="0" smtClean="0">
                <a:solidFill>
                  <a:schemeClr val="tx1"/>
                </a:solidFill>
                <a:latin typeface="微软雅黑" pitchFamily="34" charset="-122"/>
                <a:ea typeface="微软雅黑" pitchFamily="34" charset="-122"/>
                <a:sym typeface="Wingdings" pitchFamily="2" charset="2"/>
              </a:rPr>
              <a:t>场合</a:t>
            </a:r>
            <a:endParaRPr kumimoji="1" lang="en-US" altLang="zh-TW" sz="2400" b="1" dirty="0">
              <a:solidFill>
                <a:schemeClr val="tx1"/>
              </a:solidFill>
              <a:latin typeface="微软雅黑" pitchFamily="34" charset="-122"/>
              <a:ea typeface="微软雅黑" pitchFamily="34" charset="-122"/>
              <a:sym typeface="Wingdings" pitchFamily="2" charset="2"/>
            </a:endParaRPr>
          </a:p>
        </p:txBody>
      </p:sp>
      <p:sp>
        <p:nvSpPr>
          <p:cNvPr id="15369" name="Text Box 14"/>
          <p:cNvSpPr txBox="1">
            <a:spLocks noChangeArrowheads="1"/>
          </p:cNvSpPr>
          <p:nvPr/>
        </p:nvSpPr>
        <p:spPr bwMode="auto">
          <a:xfrm>
            <a:off x="1043608" y="4653136"/>
            <a:ext cx="7209692" cy="457200"/>
          </a:xfrm>
          <a:prstGeom prst="rect">
            <a:avLst/>
          </a:prstGeom>
          <a:noFill/>
          <a:ln w="28575" cap="sq">
            <a:noFill/>
            <a:miter lim="800000"/>
            <a:headEnd/>
            <a:tailEnd/>
          </a:ln>
        </p:spPr>
        <p:txBody>
          <a:bodyPr>
            <a:spAutoFit/>
          </a:bodyPr>
          <a:lstStyle/>
          <a:p>
            <a:pPr marL="285750" indent="-285750">
              <a:spcBef>
                <a:spcPct val="100000"/>
              </a:spcBef>
            </a:pPr>
            <a:r>
              <a:rPr kumimoji="1" lang="en-US" altLang="zh-CN" sz="2400" b="1" dirty="0">
                <a:solidFill>
                  <a:schemeClr val="tx1"/>
                </a:solidFill>
                <a:latin typeface="微软雅黑" pitchFamily="34" charset="-122"/>
                <a:ea typeface="微软雅黑" pitchFamily="34" charset="-122"/>
              </a:rPr>
              <a:t> (5)</a:t>
            </a:r>
            <a:r>
              <a:rPr kumimoji="1" lang="zh-CN" altLang="en-US" sz="2400" b="1" dirty="0">
                <a:solidFill>
                  <a:schemeClr val="tx1"/>
                </a:solidFill>
                <a:latin typeface="微软雅黑" pitchFamily="34" charset="-122"/>
                <a:ea typeface="微软雅黑" pitchFamily="34" charset="-122"/>
              </a:rPr>
              <a:t>新进作业人员。</a:t>
            </a:r>
            <a:endParaRPr kumimoji="1" lang="zh-TW" altLang="en-US" sz="2400" b="1" dirty="0">
              <a:solidFill>
                <a:schemeClr val="tx1"/>
              </a:solidFill>
              <a:latin typeface="微软雅黑" pitchFamily="34" charset="-122"/>
              <a:ea typeface="微软雅黑" pitchFamily="34" charset="-122"/>
            </a:endParaRPr>
          </a:p>
        </p:txBody>
      </p:sp>
      <p:sp>
        <p:nvSpPr>
          <p:cNvPr id="15370" name="Rectangle 16"/>
          <p:cNvSpPr>
            <a:spLocks noChangeArrowheads="1"/>
          </p:cNvSpPr>
          <p:nvPr/>
        </p:nvSpPr>
        <p:spPr bwMode="auto">
          <a:xfrm>
            <a:off x="1187624" y="227720"/>
            <a:ext cx="6336704" cy="752475"/>
          </a:xfrm>
          <a:prstGeom prst="rect">
            <a:avLst/>
          </a:prstGeom>
          <a:noFill/>
          <a:ln w="9525">
            <a:noFill/>
            <a:miter lim="800000"/>
            <a:headEnd/>
            <a:tailEnd/>
          </a:ln>
        </p:spPr>
        <p:txBody>
          <a:bodyPr anchor="b"/>
          <a:lstStyle/>
          <a:p>
            <a:r>
              <a:rPr lang="zh-CN" altLang="en-US" sz="3200" b="1" dirty="0">
                <a:solidFill>
                  <a:srgbClr val="FF0000"/>
                </a:solidFill>
                <a:latin typeface="微软雅黑" pitchFamily="34" charset="-122"/>
                <a:ea typeface="微软雅黑" pitchFamily="34" charset="-122"/>
              </a:rPr>
              <a:t>工作教导是现场维持改善的第一步</a:t>
            </a:r>
            <a:endParaRPr lang="zh-TW" altLang="en-US" sz="3200" b="1" dirty="0">
              <a:solidFill>
                <a:srgbClr val="FF0000"/>
              </a:solidFill>
              <a:latin typeface="微软雅黑" pitchFamily="34" charset="-122"/>
              <a:ea typeface="微软雅黑" pitchFamily="34" charset="-122"/>
            </a:endParaRPr>
          </a:p>
        </p:txBody>
      </p:sp>
      <p:sp>
        <p:nvSpPr>
          <p:cNvPr id="12" name="灯片编号占位符 3"/>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352635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zh-CN" sz="3200" b="1" dirty="0" smtClean="0">
                <a:solidFill>
                  <a:srgbClr val="FF0000"/>
                </a:solidFill>
              </a:rPr>
              <a:t>员工</a:t>
            </a:r>
            <a:r>
              <a:rPr lang="zh-CN" altLang="zh-CN" sz="3200" b="1" dirty="0">
                <a:solidFill>
                  <a:srgbClr val="FF0000"/>
                </a:solidFill>
              </a:rPr>
              <a:t>培训方法</a:t>
            </a:r>
          </a:p>
        </p:txBody>
      </p:sp>
      <p:sp>
        <p:nvSpPr>
          <p:cNvPr id="51203" name="Rectangle 3"/>
          <p:cNvSpPr>
            <a:spLocks noGrp="1" noChangeArrowheads="1"/>
          </p:cNvSpPr>
          <p:nvPr>
            <p:ph type="body" idx="1"/>
          </p:nvPr>
        </p:nvSpPr>
        <p:spPr/>
        <p:txBody>
          <a:bodyPr/>
          <a:lstStyle/>
          <a:p>
            <a:pPr>
              <a:lnSpc>
                <a:spcPct val="150000"/>
              </a:lnSpc>
              <a:buFont typeface="Wingdings" panose="05000000000000000000" pitchFamily="2" charset="2"/>
              <a:buChar char="Ø"/>
            </a:pPr>
            <a:r>
              <a:rPr lang="zh-CN" altLang="zh-CN" sz="2400" b="1" dirty="0" smtClean="0">
                <a:latin typeface="Wingdings" panose="05000000000000000000" pitchFamily="2" charset="2"/>
              </a:rPr>
              <a:t>在职</a:t>
            </a:r>
            <a:r>
              <a:rPr lang="zh-CN" altLang="zh-CN" sz="2400" b="1" dirty="0">
                <a:latin typeface="Wingdings" panose="05000000000000000000" pitchFamily="2" charset="2"/>
              </a:rPr>
              <a:t>培训法</a:t>
            </a:r>
          </a:p>
          <a:p>
            <a:pPr>
              <a:lnSpc>
                <a:spcPct val="150000"/>
              </a:lnSpc>
              <a:buFont typeface="Wingdings" panose="05000000000000000000" pitchFamily="2" charset="2"/>
              <a:buChar char="Ø"/>
            </a:pPr>
            <a:r>
              <a:rPr lang="zh-CN" altLang="zh-CN" sz="2400" b="1" dirty="0" smtClean="0">
                <a:latin typeface="Wingdings" panose="05000000000000000000" pitchFamily="2" charset="2"/>
              </a:rPr>
              <a:t>脱产</a:t>
            </a:r>
            <a:r>
              <a:rPr lang="zh-CN" altLang="zh-CN" sz="2400" b="1" dirty="0">
                <a:latin typeface="Wingdings" panose="05000000000000000000" pitchFamily="2" charset="2"/>
              </a:rPr>
              <a:t>培训</a:t>
            </a:r>
            <a:endParaRPr lang="zh-CN" altLang="zh-CN" sz="2400" b="1" dirty="0"/>
          </a:p>
        </p:txBody>
      </p:sp>
    </p:spTree>
    <p:extLst>
      <p:ext uri="{BB962C8B-B14F-4D97-AF65-F5344CB8AC3E}">
        <p14:creationId xmlns:p14="http://schemas.microsoft.com/office/powerpoint/2010/main" val="14093300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0" fill="hold">
                                          <p:stCondLst>
                                            <p:cond delay="0"/>
                                          </p:stCondLst>
                                        </p:cTn>
                                        <p:tgtEl>
                                          <p:spTgt spid="51202">
                                            <p:txEl>
                                              <p:pRg st="0" end="0"/>
                                            </p:txEl>
                                          </p:spTgt>
                                        </p:tgtEl>
                                        <p:attrNameLst>
                                          <p:attrName>style.visibility</p:attrName>
                                        </p:attrNameLst>
                                      </p:cBhvr>
                                      <p:to>
                                        <p:strVal val="visible"/>
                                      </p:to>
                                    </p:set>
                                    <p:animEffect transition="in" filter="blinds(horizontal)">
                                      <p:cBhvr>
                                        <p:cTn id="7" dur="500"/>
                                        <p:tgtEl>
                                          <p:spTgt spid="51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0"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0"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5"/>
          <p:cNvSpPr>
            <a:spLocks noChangeArrowheads="1"/>
          </p:cNvSpPr>
          <p:nvPr/>
        </p:nvSpPr>
        <p:spPr bwMode="auto">
          <a:xfrm>
            <a:off x="971600" y="371698"/>
            <a:ext cx="5029200" cy="648072"/>
          </a:xfrm>
          <a:prstGeom prst="flowChartAlternateProcess">
            <a:avLst/>
          </a:prstGeom>
          <a:noFill/>
          <a:ln w="9525" cmpd="sng">
            <a:noFill/>
            <a:miter lim="800000"/>
            <a:headEnd/>
            <a:tailEnd/>
          </a:ln>
        </p:spPr>
        <p:txBody>
          <a:bodyPr wrap="none" anchor="ctr"/>
          <a:lstStyle/>
          <a:p>
            <a:r>
              <a:rPr lang="zh-CN" altLang="en-US" sz="2800" b="1" dirty="0">
                <a:solidFill>
                  <a:srgbClr val="FF0000"/>
                </a:solidFill>
                <a:latin typeface="微软雅黑" pitchFamily="34" charset="-122"/>
                <a:ea typeface="微软雅黑" pitchFamily="34" charset="-122"/>
              </a:rPr>
              <a:t>工作教导过程中的三原则</a:t>
            </a:r>
          </a:p>
        </p:txBody>
      </p:sp>
      <p:sp>
        <p:nvSpPr>
          <p:cNvPr id="29699" name="AutoShape 13"/>
          <p:cNvSpPr>
            <a:spLocks noChangeArrowheads="1"/>
          </p:cNvSpPr>
          <p:nvPr/>
        </p:nvSpPr>
        <p:spPr bwMode="auto">
          <a:xfrm>
            <a:off x="395536" y="1556792"/>
            <a:ext cx="8280920" cy="1079500"/>
          </a:xfrm>
          <a:prstGeom prst="roundRect">
            <a:avLst>
              <a:gd name="adj" fmla="val 16667"/>
            </a:avLst>
          </a:prstGeom>
          <a:solidFill>
            <a:srgbClr val="FFCC00"/>
          </a:solidFill>
          <a:ln w="9525" cmpd="sng">
            <a:solidFill>
              <a:schemeClr val="tx1"/>
            </a:solidFill>
            <a:round/>
            <a:headEnd/>
            <a:tailEnd/>
          </a:ln>
        </p:spPr>
        <p:txBody>
          <a:bodyPr wrap="none" anchor="ctr"/>
          <a:lstStyle/>
          <a:p>
            <a:pPr>
              <a:lnSpc>
                <a:spcPct val="150000"/>
              </a:lnSpc>
            </a:pPr>
            <a:r>
              <a:rPr lang="en-US" sz="2400" b="1" dirty="0" smtClean="0">
                <a:latin typeface="微软雅黑" pitchFamily="34" charset="-122"/>
                <a:ea typeface="微软雅黑" pitchFamily="34" charset="-122"/>
              </a:rPr>
              <a:t>1. </a:t>
            </a:r>
            <a:r>
              <a:rPr lang="zh-CN" altLang="en-US" sz="2400" b="1" dirty="0" smtClean="0">
                <a:latin typeface="微软雅黑" pitchFamily="34" charset="-122"/>
                <a:ea typeface="微软雅黑" pitchFamily="34" charset="-122"/>
              </a:rPr>
              <a:t>教导</a:t>
            </a:r>
            <a:r>
              <a:rPr lang="zh-CN" altLang="en-US" sz="2400" b="1" dirty="0">
                <a:latin typeface="微软雅黑" pitchFamily="34" charset="-122"/>
                <a:ea typeface="微软雅黑" pitchFamily="34" charset="-122"/>
              </a:rPr>
              <a:t>之前：激发学员的学习愿望，使学员乐于学习</a:t>
            </a:r>
          </a:p>
        </p:txBody>
      </p:sp>
      <p:sp>
        <p:nvSpPr>
          <p:cNvPr id="29700" name="AutoShape 14"/>
          <p:cNvSpPr>
            <a:spLocks noChangeArrowheads="1"/>
          </p:cNvSpPr>
          <p:nvPr/>
        </p:nvSpPr>
        <p:spPr bwMode="auto">
          <a:xfrm>
            <a:off x="395536" y="2852192"/>
            <a:ext cx="8280920" cy="1079500"/>
          </a:xfrm>
          <a:prstGeom prst="roundRect">
            <a:avLst>
              <a:gd name="adj" fmla="val 16667"/>
            </a:avLst>
          </a:prstGeom>
          <a:solidFill>
            <a:srgbClr val="CC99FF"/>
          </a:solidFill>
          <a:ln w="9525" cmpd="sng">
            <a:solidFill>
              <a:schemeClr val="tx1"/>
            </a:solidFill>
            <a:round/>
            <a:headEnd/>
            <a:tailEnd/>
          </a:ln>
        </p:spPr>
        <p:txBody>
          <a:bodyPr wrap="none" anchor="ctr"/>
          <a:lstStyle/>
          <a:p>
            <a:pPr>
              <a:lnSpc>
                <a:spcPct val="150000"/>
              </a:lnSpc>
            </a:pPr>
            <a:r>
              <a:rPr lang="en-US" sz="2400" b="1" dirty="0" smtClean="0">
                <a:latin typeface="微软雅黑" pitchFamily="34" charset="-122"/>
                <a:ea typeface="微软雅黑" pitchFamily="34" charset="-122"/>
              </a:rPr>
              <a:t>2. </a:t>
            </a:r>
            <a:r>
              <a:rPr lang="zh-CN" altLang="en-US" sz="2400" b="1" dirty="0" smtClean="0">
                <a:latin typeface="微软雅黑" pitchFamily="34" charset="-122"/>
                <a:ea typeface="微软雅黑" pitchFamily="34" charset="-122"/>
              </a:rPr>
              <a:t>教导</a:t>
            </a:r>
            <a:r>
              <a:rPr lang="zh-CN" altLang="en-US" sz="2400" b="1" dirty="0">
                <a:latin typeface="微软雅黑" pitchFamily="34" charset="-122"/>
                <a:ea typeface="微软雅黑" pitchFamily="34" charset="-122"/>
              </a:rPr>
              <a:t>之中：采用正面反馈鼓励学员，以示对学员的尊重</a:t>
            </a:r>
          </a:p>
        </p:txBody>
      </p:sp>
      <p:sp>
        <p:nvSpPr>
          <p:cNvPr id="29701" name="AutoShape 15"/>
          <p:cNvSpPr>
            <a:spLocks noChangeArrowheads="1"/>
          </p:cNvSpPr>
          <p:nvPr/>
        </p:nvSpPr>
        <p:spPr bwMode="auto">
          <a:xfrm>
            <a:off x="395536" y="4221708"/>
            <a:ext cx="8280920" cy="1079500"/>
          </a:xfrm>
          <a:prstGeom prst="roundRect">
            <a:avLst>
              <a:gd name="adj" fmla="val 16667"/>
            </a:avLst>
          </a:prstGeom>
          <a:solidFill>
            <a:srgbClr val="00FFFF"/>
          </a:solidFill>
          <a:ln w="9525" cmpd="sng">
            <a:solidFill>
              <a:schemeClr val="tx1"/>
            </a:solidFill>
            <a:round/>
            <a:headEnd/>
            <a:tailEnd/>
          </a:ln>
        </p:spPr>
        <p:txBody>
          <a:bodyPr wrap="none" anchor="ctr"/>
          <a:lstStyle/>
          <a:p>
            <a:pPr>
              <a:lnSpc>
                <a:spcPct val="150000"/>
              </a:lnSpc>
            </a:pPr>
            <a:r>
              <a:rPr lang="en-US" sz="2400" b="1" dirty="0" smtClean="0">
                <a:latin typeface="微软雅黑" pitchFamily="34" charset="-122"/>
                <a:ea typeface="微软雅黑" pitchFamily="34" charset="-122"/>
              </a:rPr>
              <a:t>3. </a:t>
            </a:r>
            <a:r>
              <a:rPr lang="zh-CN" altLang="en-US" sz="2400" b="1" dirty="0" smtClean="0">
                <a:latin typeface="微软雅黑" pitchFamily="34" charset="-122"/>
                <a:ea typeface="微软雅黑" pitchFamily="34" charset="-122"/>
              </a:rPr>
              <a:t>教导</a:t>
            </a:r>
            <a:r>
              <a:rPr lang="zh-CN" altLang="en-US" sz="2400" b="1" dirty="0">
                <a:latin typeface="微软雅黑" pitchFamily="34" charset="-122"/>
                <a:ea typeface="微软雅黑" pitchFamily="34" charset="-122"/>
              </a:rPr>
              <a:t>之后：评价结果、给予肯定、接受反馈、提出期望，</a:t>
            </a:r>
          </a:p>
          <a:p>
            <a:pPr>
              <a:lnSpc>
                <a:spcPct val="150000"/>
              </a:lnSpc>
            </a:pPr>
            <a:r>
              <a:rPr lang="zh-CN" altLang="en-US" sz="2400" b="1" dirty="0">
                <a:latin typeface="微软雅黑" pitchFamily="34" charset="-122"/>
                <a:ea typeface="微软雅黑" pitchFamily="34" charset="-122"/>
              </a:rPr>
              <a:t>                        使学员认识到自身未来的发展</a:t>
            </a:r>
          </a:p>
        </p:txBody>
      </p:sp>
      <p:sp>
        <p:nvSpPr>
          <p:cNvPr id="6" name="灯片编号占位符 3"/>
          <p:cNvSpPr>
            <a:spLocks noGrp="1"/>
          </p:cNvSpPr>
          <p:nvPr>
            <p:ph type="sldNum" sz="quarter" idx="4"/>
          </p:nvPr>
        </p:nvSpPr>
        <p:spPr/>
        <p:txBody>
          <a:bodyPr/>
          <a:lstStyle/>
          <a:p>
            <a:fld id="{8BA16DCC-C50E-4AD5-94C9-747C0058B3E1}" type="slidenum">
              <a:rPr lang="zh-CN" altLang="en-US" smtClean="0"/>
              <a:pPr/>
              <a:t>17</a:t>
            </a:fld>
            <a:endParaRPr lang="zh-CN" altLang="en-US" dirty="0"/>
          </a:p>
        </p:txBody>
      </p:sp>
    </p:spTree>
    <p:extLst>
      <p:ext uri="{BB962C8B-B14F-4D97-AF65-F5344CB8AC3E}">
        <p14:creationId xmlns:p14="http://schemas.microsoft.com/office/powerpoint/2010/main" val="2752187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linds(horizontal)">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P spid="297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4"/>
          </p:nvPr>
        </p:nvSpPr>
        <p:spPr/>
        <p:txBody>
          <a:bodyPr/>
          <a:lstStyle/>
          <a:p>
            <a:fld id="{C5A0D0A5-A366-4152-B5A0-673831AEDE15}" type="slidenum">
              <a:rPr lang="ja-JP" altLang="en-US"/>
              <a:pPr/>
              <a:t>18</a:t>
            </a:fld>
            <a:endParaRPr lang="en-US" altLang="ja-JP"/>
          </a:p>
        </p:txBody>
      </p:sp>
      <p:sp>
        <p:nvSpPr>
          <p:cNvPr id="80899" name="Text Box 2"/>
          <p:cNvSpPr txBox="1">
            <a:spLocks noChangeArrowheads="1"/>
          </p:cNvSpPr>
          <p:nvPr/>
        </p:nvSpPr>
        <p:spPr bwMode="auto">
          <a:xfrm>
            <a:off x="1043608" y="437294"/>
            <a:ext cx="4824735" cy="523220"/>
          </a:xfrm>
          <a:prstGeom prst="rect">
            <a:avLst/>
          </a:prstGeom>
          <a:noFill/>
          <a:ln w="9525">
            <a:noFill/>
            <a:miter lim="800000"/>
            <a:headEnd/>
            <a:tailEnd/>
          </a:ln>
        </p:spPr>
        <p:txBody>
          <a:bodyPr wrap="square">
            <a:spAutoFit/>
          </a:bodyPr>
          <a:lstStyle/>
          <a:p>
            <a:pPr algn="l"/>
            <a:r>
              <a:rPr lang="zh-CN" altLang="en-US" sz="2800" b="1" dirty="0" smtClean="0">
                <a:solidFill>
                  <a:srgbClr val="FF0000"/>
                </a:solidFill>
                <a:latin typeface="微软雅黑" pitchFamily="34" charset="-122"/>
                <a:ea typeface="微软雅黑" pitchFamily="34" charset="-122"/>
              </a:rPr>
              <a:t>工作</a:t>
            </a:r>
            <a:r>
              <a:rPr lang="zh-CN" altLang="en-US" sz="2800" b="1" dirty="0">
                <a:solidFill>
                  <a:srgbClr val="FF0000"/>
                </a:solidFill>
                <a:latin typeface="微软雅黑" pitchFamily="34" charset="-122"/>
                <a:ea typeface="微软雅黑" pitchFamily="34" charset="-122"/>
              </a:rPr>
              <a:t>指导的四阶段法</a:t>
            </a:r>
          </a:p>
        </p:txBody>
      </p:sp>
      <p:sp>
        <p:nvSpPr>
          <p:cNvPr id="80900" name="Text Box 5"/>
          <p:cNvSpPr txBox="1">
            <a:spLocks noChangeArrowheads="1"/>
          </p:cNvSpPr>
          <p:nvPr/>
        </p:nvSpPr>
        <p:spPr bwMode="auto">
          <a:xfrm>
            <a:off x="1979712" y="1412776"/>
            <a:ext cx="4248150" cy="4540538"/>
          </a:xfrm>
          <a:prstGeom prst="rect">
            <a:avLst/>
          </a:prstGeom>
          <a:noFill/>
          <a:ln w="38100">
            <a:solidFill>
              <a:srgbClr val="FF9900"/>
            </a:solidFill>
            <a:miter lim="800000"/>
            <a:headEnd/>
            <a:tailEnd/>
          </a:ln>
        </p:spPr>
        <p:txBody>
          <a:bodyPr>
            <a:spAutoFit/>
          </a:bodyPr>
          <a:lstStyle/>
          <a:p>
            <a:pPr algn="l">
              <a:lnSpc>
                <a:spcPct val="150000"/>
              </a:lnSpc>
            </a:pPr>
            <a:r>
              <a:rPr lang="zh-CN" altLang="en-US" sz="2800" b="1" dirty="0">
                <a:latin typeface="微软雅黑" pitchFamily="34" charset="-122"/>
                <a:ea typeface="微软雅黑" pitchFamily="34" charset="-122"/>
              </a:rPr>
              <a:t>第</a:t>
            </a:r>
            <a:r>
              <a:rPr lang="ja-JP" altLang="en-US" sz="2800" b="1" dirty="0">
                <a:latin typeface="微软雅黑" pitchFamily="34" charset="-122"/>
                <a:ea typeface="微软雅黑" pitchFamily="34" charset="-122"/>
              </a:rPr>
              <a:t>１</a:t>
            </a:r>
            <a:r>
              <a:rPr lang="zh-CN" altLang="en-US" sz="2800" b="1" dirty="0">
                <a:latin typeface="微软雅黑" pitchFamily="34" charset="-122"/>
                <a:ea typeface="微软雅黑" pitchFamily="34" charset="-122"/>
              </a:rPr>
              <a:t>阶段</a:t>
            </a:r>
            <a:r>
              <a:rPr lang="ja-JP" altLang="en-US"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学习准备</a:t>
            </a:r>
            <a:endParaRPr lang="ja-JP" altLang="en-US" sz="2800" b="1" dirty="0">
              <a:latin typeface="微软雅黑" pitchFamily="34" charset="-122"/>
              <a:ea typeface="微软雅黑" pitchFamily="34" charset="-122"/>
            </a:endParaRPr>
          </a:p>
          <a:p>
            <a:pPr algn="l">
              <a:lnSpc>
                <a:spcPct val="150000"/>
              </a:lnSpc>
            </a:pPr>
            <a:endParaRPr lang="ja-JP" altLang="en-US" sz="2800" b="1" dirty="0">
              <a:latin typeface="微软雅黑" pitchFamily="34" charset="-122"/>
              <a:ea typeface="微软雅黑" pitchFamily="34" charset="-122"/>
            </a:endParaRPr>
          </a:p>
          <a:p>
            <a:pPr algn="l">
              <a:lnSpc>
                <a:spcPct val="150000"/>
              </a:lnSpc>
            </a:pPr>
            <a:r>
              <a:rPr lang="zh-CN" altLang="en-US" sz="2800" b="1" dirty="0">
                <a:latin typeface="微软雅黑" pitchFamily="34" charset="-122"/>
                <a:ea typeface="微软雅黑" pitchFamily="34" charset="-122"/>
              </a:rPr>
              <a:t>第</a:t>
            </a:r>
            <a:r>
              <a:rPr lang="ja-JP" altLang="en-US" sz="2800" b="1" dirty="0">
                <a:latin typeface="微软雅黑" pitchFamily="34" charset="-122"/>
                <a:ea typeface="微软雅黑" pitchFamily="34" charset="-122"/>
              </a:rPr>
              <a:t>２</a:t>
            </a:r>
            <a:r>
              <a:rPr lang="zh-CN" altLang="en-US" sz="2800" b="1" dirty="0">
                <a:latin typeface="微软雅黑" pitchFamily="34" charset="-122"/>
                <a:ea typeface="微软雅黑" pitchFamily="34" charset="-122"/>
              </a:rPr>
              <a:t>阶段</a:t>
            </a:r>
            <a:r>
              <a:rPr lang="ja-JP" altLang="en-US"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传授工作</a:t>
            </a:r>
            <a:endParaRPr lang="ja-JP" altLang="en-US" sz="2800" b="1" dirty="0">
              <a:latin typeface="微软雅黑" pitchFamily="34" charset="-122"/>
              <a:ea typeface="微软雅黑" pitchFamily="34" charset="-122"/>
            </a:endParaRPr>
          </a:p>
          <a:p>
            <a:pPr algn="l">
              <a:lnSpc>
                <a:spcPct val="150000"/>
              </a:lnSpc>
            </a:pPr>
            <a:endParaRPr lang="ja-JP" altLang="en-US" sz="2800" b="1" dirty="0">
              <a:latin typeface="微软雅黑" pitchFamily="34" charset="-122"/>
              <a:ea typeface="微软雅黑" pitchFamily="34" charset="-122"/>
            </a:endParaRPr>
          </a:p>
          <a:p>
            <a:pPr algn="l">
              <a:lnSpc>
                <a:spcPct val="150000"/>
              </a:lnSpc>
            </a:pPr>
            <a:r>
              <a:rPr lang="zh-CN" altLang="en-US" sz="2800" b="1" dirty="0">
                <a:latin typeface="微软雅黑" pitchFamily="34" charset="-122"/>
                <a:ea typeface="微软雅黑" pitchFamily="34" charset="-122"/>
              </a:rPr>
              <a:t>第</a:t>
            </a:r>
            <a:r>
              <a:rPr lang="ja-JP" altLang="en-US" sz="2800" b="1" dirty="0">
                <a:latin typeface="微软雅黑" pitchFamily="34" charset="-122"/>
                <a:ea typeface="微软雅黑" pitchFamily="34" charset="-122"/>
              </a:rPr>
              <a:t>３</a:t>
            </a:r>
            <a:r>
              <a:rPr lang="zh-CN" altLang="en-US" sz="2800" b="1" dirty="0">
                <a:latin typeface="微软雅黑" pitchFamily="34" charset="-122"/>
                <a:ea typeface="微软雅黑" pitchFamily="34" charset="-122"/>
              </a:rPr>
              <a:t>阶段</a:t>
            </a:r>
            <a:r>
              <a:rPr lang="ja-JP" altLang="en-US"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尝试练习</a:t>
            </a:r>
            <a:endParaRPr lang="ja-JP" altLang="en-US" sz="2800" b="1" dirty="0">
              <a:latin typeface="微软雅黑" pitchFamily="34" charset="-122"/>
              <a:ea typeface="微软雅黑" pitchFamily="34" charset="-122"/>
            </a:endParaRPr>
          </a:p>
          <a:p>
            <a:pPr algn="l">
              <a:lnSpc>
                <a:spcPct val="150000"/>
              </a:lnSpc>
            </a:pPr>
            <a:endParaRPr lang="ja-JP" altLang="en-US" sz="2800" b="1" dirty="0">
              <a:latin typeface="微软雅黑" pitchFamily="34" charset="-122"/>
              <a:ea typeface="微软雅黑" pitchFamily="34" charset="-122"/>
            </a:endParaRPr>
          </a:p>
          <a:p>
            <a:pPr algn="l">
              <a:lnSpc>
                <a:spcPct val="150000"/>
              </a:lnSpc>
            </a:pPr>
            <a:r>
              <a:rPr lang="zh-CN" altLang="en-US" sz="2800" b="1" dirty="0">
                <a:latin typeface="微软雅黑" pitchFamily="34" charset="-122"/>
                <a:ea typeface="微软雅黑" pitchFamily="34" charset="-122"/>
              </a:rPr>
              <a:t>第</a:t>
            </a:r>
            <a:r>
              <a:rPr lang="ja-JP" altLang="en-US" sz="2800" b="1" dirty="0">
                <a:latin typeface="微软雅黑" pitchFamily="34" charset="-122"/>
                <a:ea typeface="微软雅黑" pitchFamily="34" charset="-122"/>
              </a:rPr>
              <a:t>４</a:t>
            </a:r>
            <a:r>
              <a:rPr lang="zh-CN" altLang="en-US" sz="2800" b="1" dirty="0">
                <a:latin typeface="微软雅黑" pitchFamily="34" charset="-122"/>
                <a:ea typeface="微软雅黑" pitchFamily="34" charset="-122"/>
              </a:rPr>
              <a:t>阶段</a:t>
            </a:r>
            <a:r>
              <a:rPr lang="ja-JP" altLang="en-US"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检验成效</a:t>
            </a:r>
            <a:endParaRPr lang="ja-JP" altLang="en-US" sz="2800" b="1" dirty="0">
              <a:latin typeface="微软雅黑" pitchFamily="34" charset="-122"/>
              <a:ea typeface="微软雅黑" pitchFamily="34" charset="-122"/>
            </a:endParaRPr>
          </a:p>
        </p:txBody>
      </p:sp>
      <p:sp>
        <p:nvSpPr>
          <p:cNvPr id="80901" name="AutoShape 6"/>
          <p:cNvSpPr>
            <a:spLocks noChangeArrowheads="1"/>
          </p:cNvSpPr>
          <p:nvPr/>
        </p:nvSpPr>
        <p:spPr bwMode="auto">
          <a:xfrm rot="5400000">
            <a:off x="3852813" y="1915939"/>
            <a:ext cx="358775" cy="936625"/>
          </a:xfrm>
          <a:custGeom>
            <a:avLst/>
            <a:gdLst>
              <a:gd name="T0" fmla="*/ 74236866 w 21600"/>
              <a:gd name="T1" fmla="*/ 0 h 21600"/>
              <a:gd name="T2" fmla="*/ 0 w 21600"/>
              <a:gd name="T3" fmla="*/ 880562125 h 21600"/>
              <a:gd name="T4" fmla="*/ 74236866 w 21600"/>
              <a:gd name="T5" fmla="*/ 1761122862 h 21600"/>
              <a:gd name="T6" fmla="*/ 98982631 w 21600"/>
              <a:gd name="T7" fmla="*/ 88056212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noFill/>
            <a:miter lim="800000"/>
            <a:headEnd/>
            <a:tailEnd/>
          </a:ln>
        </p:spPr>
        <p:txBody>
          <a:bodyPr rot="10800000" vert="eaVert" wrap="none" anchor="ctr"/>
          <a:lstStyle/>
          <a:p>
            <a:pPr algn="l"/>
            <a:endParaRPr lang="ja-JP" altLang="en-US" sz="1800">
              <a:ea typeface="MS PGothic" pitchFamily="34" charset="-128"/>
            </a:endParaRPr>
          </a:p>
        </p:txBody>
      </p:sp>
      <p:sp>
        <p:nvSpPr>
          <p:cNvPr id="80902" name="AutoShape 7"/>
          <p:cNvSpPr>
            <a:spLocks noChangeArrowheads="1"/>
          </p:cNvSpPr>
          <p:nvPr/>
        </p:nvSpPr>
        <p:spPr bwMode="auto">
          <a:xfrm rot="5400000">
            <a:off x="3852813" y="3213348"/>
            <a:ext cx="358775" cy="936625"/>
          </a:xfrm>
          <a:custGeom>
            <a:avLst/>
            <a:gdLst>
              <a:gd name="T0" fmla="*/ 74236866 w 21600"/>
              <a:gd name="T1" fmla="*/ 0 h 21600"/>
              <a:gd name="T2" fmla="*/ 0 w 21600"/>
              <a:gd name="T3" fmla="*/ 880562125 h 21600"/>
              <a:gd name="T4" fmla="*/ 74236866 w 21600"/>
              <a:gd name="T5" fmla="*/ 1761122862 h 21600"/>
              <a:gd name="T6" fmla="*/ 98982631 w 21600"/>
              <a:gd name="T7" fmla="*/ 88056212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noFill/>
            <a:miter lim="800000"/>
            <a:headEnd/>
            <a:tailEnd/>
          </a:ln>
        </p:spPr>
        <p:txBody>
          <a:bodyPr rot="10800000" vert="eaVert" wrap="none" anchor="ctr"/>
          <a:lstStyle/>
          <a:p>
            <a:pPr algn="l"/>
            <a:endParaRPr lang="ja-JP" altLang="en-US" sz="1800">
              <a:ea typeface="MS PGothic" pitchFamily="34" charset="-128"/>
            </a:endParaRPr>
          </a:p>
        </p:txBody>
      </p:sp>
      <p:sp>
        <p:nvSpPr>
          <p:cNvPr id="80903" name="AutoShape 8"/>
          <p:cNvSpPr>
            <a:spLocks noChangeArrowheads="1"/>
          </p:cNvSpPr>
          <p:nvPr/>
        </p:nvSpPr>
        <p:spPr bwMode="auto">
          <a:xfrm rot="5400000">
            <a:off x="3852813" y="4508227"/>
            <a:ext cx="358775" cy="936625"/>
          </a:xfrm>
          <a:custGeom>
            <a:avLst/>
            <a:gdLst>
              <a:gd name="T0" fmla="*/ 74236866 w 21600"/>
              <a:gd name="T1" fmla="*/ 0 h 21600"/>
              <a:gd name="T2" fmla="*/ 0 w 21600"/>
              <a:gd name="T3" fmla="*/ 880562125 h 21600"/>
              <a:gd name="T4" fmla="*/ 74236866 w 21600"/>
              <a:gd name="T5" fmla="*/ 1761122862 h 21600"/>
              <a:gd name="T6" fmla="*/ 98982631 w 21600"/>
              <a:gd name="T7" fmla="*/ 88056212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noFill/>
            <a:miter lim="800000"/>
            <a:headEnd/>
            <a:tailEnd/>
          </a:ln>
        </p:spPr>
        <p:txBody>
          <a:bodyPr rot="10800000" vert="eaVert" wrap="none" anchor="ctr"/>
          <a:lstStyle/>
          <a:p>
            <a:pPr algn="l"/>
            <a:endParaRPr lang="ja-JP" altLang="en-US" sz="1800">
              <a:ea typeface="MS PGothic" pitchFamily="34" charset="-128"/>
            </a:endParaRPr>
          </a:p>
        </p:txBody>
      </p:sp>
      <p:grpSp>
        <p:nvGrpSpPr>
          <p:cNvPr id="2" name="Group 11"/>
          <p:cNvGrpSpPr>
            <a:grpSpLocks/>
          </p:cNvGrpSpPr>
          <p:nvPr/>
        </p:nvGrpSpPr>
        <p:grpSpPr bwMode="auto">
          <a:xfrm>
            <a:off x="6804025" y="4508500"/>
            <a:ext cx="1455738" cy="1465263"/>
            <a:chOff x="1824" y="633"/>
            <a:chExt cx="2834" cy="2849"/>
          </a:xfrm>
        </p:grpSpPr>
        <p:sp>
          <p:nvSpPr>
            <p:cNvPr id="80906"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zh-CN" altLang="en-US"/>
            </a:p>
          </p:txBody>
        </p:sp>
        <p:sp>
          <p:nvSpPr>
            <p:cNvPr id="80907"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zh-CN" altLang="en-US"/>
            </a:p>
          </p:txBody>
        </p:sp>
        <p:sp>
          <p:nvSpPr>
            <p:cNvPr id="80908"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zh-CN" altLang="en-US"/>
            </a:p>
          </p:txBody>
        </p:sp>
        <p:sp>
          <p:nvSpPr>
            <p:cNvPr id="80909"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zh-CN" altLang="en-US"/>
            </a:p>
          </p:txBody>
        </p:sp>
      </p:grpSp>
    </p:spTree>
    <p:extLst>
      <p:ext uri="{BB962C8B-B14F-4D97-AF65-F5344CB8AC3E}">
        <p14:creationId xmlns:p14="http://schemas.microsoft.com/office/powerpoint/2010/main" val="3198971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blinds(horizontal)">
                                      <p:cBhvr>
                                        <p:cTn id="7" dur="500"/>
                                        <p:tgtEl>
                                          <p:spTgt spid="80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blinds(horizontal)">
                                      <p:cBhvr>
                                        <p:cTn id="12" dur="500"/>
                                        <p:tgtEl>
                                          <p:spTgt spid="8090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80900">
                                            <p:txEl>
                                              <p:pRg st="2" end="2"/>
                                            </p:txEl>
                                          </p:spTgt>
                                        </p:tgtEl>
                                        <p:attrNameLst>
                                          <p:attrName>style.visibility</p:attrName>
                                        </p:attrNameLst>
                                      </p:cBhvr>
                                      <p:to>
                                        <p:strVal val="visible"/>
                                      </p:to>
                                    </p:set>
                                    <p:animEffect transition="in" filter="blinds(horizontal)">
                                      <p:cBhvr>
                                        <p:cTn id="16" dur="500"/>
                                        <p:tgtEl>
                                          <p:spTgt spid="8090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0902"/>
                                        </p:tgtEl>
                                        <p:attrNameLst>
                                          <p:attrName>style.visibility</p:attrName>
                                        </p:attrNameLst>
                                      </p:cBhvr>
                                      <p:to>
                                        <p:strVal val="visible"/>
                                      </p:to>
                                    </p:set>
                                    <p:animEffect transition="in" filter="blinds(horizontal)">
                                      <p:cBhvr>
                                        <p:cTn id="21" dur="500"/>
                                        <p:tgtEl>
                                          <p:spTgt spid="80902"/>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80900">
                                            <p:txEl>
                                              <p:pRg st="4" end="4"/>
                                            </p:txEl>
                                          </p:spTgt>
                                        </p:tgtEl>
                                        <p:attrNameLst>
                                          <p:attrName>style.visibility</p:attrName>
                                        </p:attrNameLst>
                                      </p:cBhvr>
                                      <p:to>
                                        <p:strVal val="visible"/>
                                      </p:to>
                                    </p:set>
                                    <p:animEffect transition="in" filter="blinds(horizontal)">
                                      <p:cBhvr>
                                        <p:cTn id="25" dur="500"/>
                                        <p:tgtEl>
                                          <p:spTgt spid="8090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0903"/>
                                        </p:tgtEl>
                                        <p:attrNameLst>
                                          <p:attrName>style.visibility</p:attrName>
                                        </p:attrNameLst>
                                      </p:cBhvr>
                                      <p:to>
                                        <p:strVal val="visible"/>
                                      </p:to>
                                    </p:set>
                                    <p:animEffect transition="in" filter="blinds(horizontal)">
                                      <p:cBhvr>
                                        <p:cTn id="30" dur="500"/>
                                        <p:tgtEl>
                                          <p:spTgt spid="80903"/>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80900">
                                            <p:txEl>
                                              <p:pRg st="6" end="6"/>
                                            </p:txEl>
                                          </p:spTgt>
                                        </p:tgtEl>
                                        <p:attrNameLst>
                                          <p:attrName>style.visibility</p:attrName>
                                        </p:attrNameLst>
                                      </p:cBhvr>
                                      <p:to>
                                        <p:strVal val="visible"/>
                                      </p:to>
                                    </p:set>
                                    <p:animEffect transition="in" filter="blinds(horizontal)">
                                      <p:cBhvr>
                                        <p:cTn id="34" dur="500"/>
                                        <p:tgtEl>
                                          <p:spTgt spid="809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5106" y="449828"/>
            <a:ext cx="6192837" cy="563033"/>
          </a:xfrm>
        </p:spPr>
        <p:txBody>
          <a:bodyPr/>
          <a:lstStyle/>
          <a:p>
            <a:pPr algn="ctr"/>
            <a:r>
              <a:rPr lang="zh-CN" altLang="en-US" sz="3200" dirty="0" smtClean="0">
                <a:solidFill>
                  <a:srgbClr val="FF0000"/>
                </a:solidFill>
              </a:rPr>
              <a:t>什么是作业标准化（</a:t>
            </a:r>
            <a:r>
              <a:rPr lang="en-US" altLang="zh-CN" sz="3200" dirty="0" smtClean="0">
                <a:solidFill>
                  <a:srgbClr val="FF0000"/>
                </a:solidFill>
              </a:rPr>
              <a:t>SOP</a:t>
            </a:r>
            <a:r>
              <a:rPr lang="zh-CN" altLang="en-US" sz="3200" dirty="0" smtClean="0">
                <a:solidFill>
                  <a:srgbClr val="FF0000"/>
                </a:solidFill>
              </a:rPr>
              <a:t>）</a:t>
            </a:r>
            <a:endParaRPr lang="zh-CN" altLang="en-US" sz="3200" dirty="0">
              <a:solidFill>
                <a:srgbClr val="FF0000"/>
              </a:solidFill>
            </a:endParaRPr>
          </a:p>
        </p:txBody>
      </p:sp>
      <p:sp>
        <p:nvSpPr>
          <p:cNvPr id="3" name="内容占位符 2"/>
          <p:cNvSpPr>
            <a:spLocks noGrp="1"/>
          </p:cNvSpPr>
          <p:nvPr>
            <p:ph idx="1"/>
          </p:nvPr>
        </p:nvSpPr>
        <p:spPr>
          <a:xfrm>
            <a:off x="466724" y="1541264"/>
            <a:ext cx="8229600" cy="4696048"/>
          </a:xfrm>
        </p:spPr>
        <p:txBody>
          <a:bodyPr/>
          <a:lstStyle/>
          <a:p>
            <a:pPr>
              <a:lnSpc>
                <a:spcPct val="150000"/>
              </a:lnSpc>
              <a:buFont typeface="Wingdings" panose="05000000000000000000" pitchFamily="2" charset="2"/>
              <a:buChar char="Ø"/>
            </a:pPr>
            <a:r>
              <a:rPr lang="zh-CN" altLang="en-US" sz="2400" b="1" dirty="0" smtClean="0"/>
              <a:t>标准作业程序（</a:t>
            </a:r>
            <a:r>
              <a:rPr lang="en-US" altLang="zh-CN" sz="2400" b="1" dirty="0" smtClean="0"/>
              <a:t>SOP</a:t>
            </a:r>
            <a:r>
              <a:rPr lang="zh-CN" altLang="en-US" sz="2400" b="1" dirty="0" smtClean="0"/>
              <a:t>）：就是将某一事件的操作步骤和要求，进行细化、量化和优化，形成一种标准的操作过程，最终以统一的格式描述出来，用来指导和规范日常的工作。</a:t>
            </a:r>
            <a:endParaRPr lang="en-US" altLang="zh-CN" sz="2400" b="1" dirty="0" smtClean="0"/>
          </a:p>
          <a:p>
            <a:pPr lvl="1">
              <a:lnSpc>
                <a:spcPct val="150000"/>
              </a:lnSpc>
              <a:buFont typeface="Wingdings" panose="05000000000000000000" pitchFamily="2" charset="2"/>
              <a:buChar char="l"/>
            </a:pPr>
            <a:r>
              <a:rPr lang="en-US" altLang="zh-CN" sz="2000" dirty="0" smtClean="0"/>
              <a:t>SOP</a:t>
            </a:r>
            <a:r>
              <a:rPr lang="zh-CN" altLang="en-US" sz="2000" dirty="0" smtClean="0"/>
              <a:t>不是描述单个问题点或者某一个操作步骤，它描述的是一个过程或程序</a:t>
            </a:r>
            <a:endParaRPr lang="en-US" altLang="zh-CN" sz="2000" dirty="0" smtClean="0"/>
          </a:p>
          <a:p>
            <a:pPr lvl="1">
              <a:lnSpc>
                <a:spcPct val="150000"/>
              </a:lnSpc>
              <a:buFont typeface="Wingdings" panose="05000000000000000000" pitchFamily="2" charset="2"/>
              <a:buChar char="l"/>
            </a:pPr>
            <a:r>
              <a:rPr lang="zh-CN" altLang="en-US" sz="2000" dirty="0" smtClean="0"/>
              <a:t>对于岗位作业标准来说，就是将工艺操作进行程序化、步骤化，即按照工艺流程细化每一个步骤对应的岗位，然后对该岗位进行</a:t>
            </a:r>
            <a:r>
              <a:rPr lang="en-US" altLang="zh-CN" sz="2000" dirty="0" smtClean="0"/>
              <a:t>SOP</a:t>
            </a:r>
            <a:r>
              <a:rPr lang="zh-CN" altLang="en-US" sz="2000" dirty="0" smtClean="0"/>
              <a:t>的编写</a:t>
            </a:r>
            <a:endParaRPr lang="zh-CN" altLang="en-US" sz="2000" dirty="0"/>
          </a:p>
        </p:txBody>
      </p:sp>
      <p:sp>
        <p:nvSpPr>
          <p:cNvPr id="4" name="灯片编号占位符 3"/>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19</a:t>
            </a:fld>
            <a:endParaRPr lang="zh-CN" altLang="en-US" dirty="0">
              <a:solidFill>
                <a:srgbClr val="000000">
                  <a:tint val="75000"/>
                </a:srgbClr>
              </a:solidFill>
            </a:endParaRPr>
          </a:p>
        </p:txBody>
      </p:sp>
    </p:spTree>
    <p:extLst>
      <p:ext uri="{BB962C8B-B14F-4D97-AF65-F5344CB8AC3E}">
        <p14:creationId xmlns:p14="http://schemas.microsoft.com/office/powerpoint/2010/main" val="29984759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5" y="405423"/>
            <a:ext cx="7093099" cy="535531"/>
          </a:xfrm>
          <a:prstGeom prst="rect">
            <a:avLst/>
          </a:prstGeom>
          <a:noFill/>
          <a:ln w="9525">
            <a:noFill/>
            <a:miter lim="800000"/>
            <a:headEnd/>
            <a:tailEnd/>
          </a:ln>
        </p:spPr>
        <p:txBody>
          <a:bodyPr wrap="square">
            <a:spAutoFit/>
          </a:bodyPr>
          <a:lstStyle/>
          <a:p>
            <a:pPr marL="342891" indent="-342891" algn="ctr">
              <a:lnSpc>
                <a:spcPct val="90000"/>
              </a:lnSpc>
              <a:spcBef>
                <a:spcPct val="30000"/>
              </a:spcBef>
              <a:buClr>
                <a:schemeClr val="tx2"/>
              </a:buClr>
              <a:buSzPct val="75000"/>
            </a:pPr>
            <a:r>
              <a:rPr lang="zh-CN" altLang="en-US" sz="3200" b="1" dirty="0">
                <a:solidFill>
                  <a:srgbClr val="FF0000"/>
                </a:solidFill>
                <a:latin typeface="微软雅黑" pitchFamily="34" charset="-122"/>
                <a:ea typeface="微软雅黑" pitchFamily="34" charset="-122"/>
              </a:rPr>
              <a:t>企业运营管理的主要对象</a:t>
            </a:r>
          </a:p>
        </p:txBody>
      </p:sp>
      <p:sp>
        <p:nvSpPr>
          <p:cNvPr id="12291" name="Rectangle 21"/>
          <p:cNvSpPr>
            <a:spLocks noChangeArrowheads="1"/>
          </p:cNvSpPr>
          <p:nvPr/>
        </p:nvSpPr>
        <p:spPr bwMode="auto">
          <a:xfrm>
            <a:off x="323530" y="1508712"/>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成本：与产出直接相关的各种耗费</a:t>
            </a:r>
          </a:p>
        </p:txBody>
      </p:sp>
      <p:sp>
        <p:nvSpPr>
          <p:cNvPr id="12292" name="Rectangle 22"/>
          <p:cNvSpPr>
            <a:spLocks noChangeArrowheads="1"/>
          </p:cNvSpPr>
          <p:nvPr/>
        </p:nvSpPr>
        <p:spPr bwMode="auto">
          <a:xfrm>
            <a:off x="334146" y="2132859"/>
            <a:ext cx="8541244" cy="646331"/>
          </a:xfrm>
          <a:prstGeom prst="rect">
            <a:avLst/>
          </a:prstGeom>
          <a:noFill/>
          <a:ln w="9525">
            <a:noFill/>
            <a:miter lim="800000"/>
            <a:headEnd/>
            <a:tailEnd/>
          </a:ln>
        </p:spPr>
        <p:txBody>
          <a:bodyPr wrap="square">
            <a:spAutoFit/>
          </a:bodyPr>
          <a:lstStyle/>
          <a:p>
            <a:pPr marL="571486" indent="-571486">
              <a:lnSpc>
                <a:spcPct val="15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质量：反映实体满足、明确或隐含需要的能力的特征总和</a:t>
            </a:r>
          </a:p>
        </p:txBody>
      </p:sp>
      <p:sp>
        <p:nvSpPr>
          <p:cNvPr id="12293" name="Rectangle 25"/>
          <p:cNvSpPr>
            <a:spLocks noChangeArrowheads="1"/>
          </p:cNvSpPr>
          <p:nvPr/>
        </p:nvSpPr>
        <p:spPr bwMode="auto">
          <a:xfrm>
            <a:off x="323530" y="3068960"/>
            <a:ext cx="7713663" cy="424732"/>
          </a:xfrm>
          <a:prstGeom prst="rect">
            <a:avLst/>
          </a:prstGeom>
          <a:noFill/>
          <a:ln w="9525">
            <a:noFill/>
            <a:miter lim="800000"/>
            <a:headEnd/>
            <a:tailEnd/>
          </a:ln>
        </p:spPr>
        <p:txBody>
          <a:bodyPr>
            <a:spAutoFit/>
          </a:bodyPr>
          <a:lstStyle/>
          <a:p>
            <a:pPr marL="571486" indent="-571486">
              <a:lnSpc>
                <a:spcPct val="90000"/>
              </a:lnSpc>
              <a:spcBef>
                <a:spcPct val="30000"/>
              </a:spcBef>
              <a:buClr>
                <a:schemeClr val="tx2"/>
              </a:buClr>
              <a:buSzPct val="75000"/>
              <a:buFont typeface="Wingdings" pitchFamily="2" charset="2"/>
              <a:buChar char="Ø"/>
            </a:pPr>
            <a:r>
              <a:rPr lang="zh-CN" altLang="en-US" sz="2400" b="1" dirty="0">
                <a:latin typeface="微软雅黑" pitchFamily="34" charset="-122"/>
                <a:ea typeface="微软雅黑" pitchFamily="34" charset="-122"/>
              </a:rPr>
              <a:t>交货期：产品与服务为顾客获取的时间。</a:t>
            </a:r>
          </a:p>
        </p:txBody>
      </p:sp>
      <p:sp>
        <p:nvSpPr>
          <p:cNvPr id="2" name="灯片编号占位符 1"/>
          <p:cNvSpPr>
            <a:spLocks noGrp="1"/>
          </p:cNvSpPr>
          <p:nvPr>
            <p:ph type="sldNum" sz="quarter" idx="4"/>
          </p:nvPr>
        </p:nvSpPr>
        <p:spPr/>
        <p:txBody>
          <a:bodyPr/>
          <a:lstStyle/>
          <a:p>
            <a:fld id="{19C3595E-954B-48BB-9FF4-D9A12CF5AEE8}" type="slidenum">
              <a:rPr lang="zh-CN" altLang="en-US" smtClean="0"/>
              <a:t>2</a:t>
            </a:fld>
            <a:endParaRPr lang="zh-CN" altLang="en-US"/>
          </a:p>
        </p:txBody>
      </p:sp>
    </p:spTree>
    <p:extLst>
      <p:ext uri="{BB962C8B-B14F-4D97-AF65-F5344CB8AC3E}">
        <p14:creationId xmlns:p14="http://schemas.microsoft.com/office/powerpoint/2010/main" val="2639970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1000"/>
                                        <p:tgtEl>
                                          <p:spTgt spid="12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5567" y="314585"/>
            <a:ext cx="7549765" cy="648072"/>
          </a:xfrm>
        </p:spPr>
        <p:txBody>
          <a:bodyPr/>
          <a:lstStyle/>
          <a:p>
            <a:pPr algn="ctr"/>
            <a:r>
              <a:rPr lang="zh-CN" altLang="en-US" sz="3200" dirty="0" smtClean="0">
                <a:solidFill>
                  <a:srgbClr val="FF0000"/>
                </a:solidFill>
              </a:rPr>
              <a:t>作业标准应满足以下五点</a:t>
            </a:r>
            <a:endParaRPr lang="zh-CN" altLang="en-US" sz="3200" dirty="0">
              <a:solidFill>
                <a:srgbClr val="FF0000"/>
              </a:solidFill>
            </a:endParaRPr>
          </a:p>
        </p:txBody>
      </p:sp>
      <p:sp>
        <p:nvSpPr>
          <p:cNvPr id="3" name="内容占位符 2"/>
          <p:cNvSpPr>
            <a:spLocks noGrp="1"/>
          </p:cNvSpPr>
          <p:nvPr>
            <p:ph idx="1"/>
          </p:nvPr>
        </p:nvSpPr>
        <p:spPr>
          <a:xfrm>
            <a:off x="797118" y="1493812"/>
            <a:ext cx="7583469" cy="4537075"/>
          </a:xfrm>
          <a:ln>
            <a:solidFill>
              <a:schemeClr val="accent2"/>
            </a:solidFill>
          </a:ln>
        </p:spPr>
        <p:txBody>
          <a:bodyPr/>
          <a:lstStyle/>
          <a:p>
            <a:pPr>
              <a:lnSpc>
                <a:spcPct val="150000"/>
              </a:lnSpc>
              <a:buFont typeface="Wingdings" panose="05000000000000000000" pitchFamily="2" charset="2"/>
              <a:buChar char="Ø"/>
            </a:pPr>
            <a:r>
              <a:rPr lang="zh-CN" altLang="en-US" sz="2400" b="1" dirty="0" smtClean="0"/>
              <a:t>目标指向</a:t>
            </a:r>
            <a:endParaRPr lang="en-US" altLang="zh-CN" sz="2400" b="1" dirty="0" smtClean="0"/>
          </a:p>
          <a:p>
            <a:pPr>
              <a:lnSpc>
                <a:spcPct val="150000"/>
              </a:lnSpc>
              <a:buFont typeface="Wingdings" panose="05000000000000000000" pitchFamily="2" charset="2"/>
              <a:buChar char="Ø"/>
            </a:pPr>
            <a:r>
              <a:rPr lang="zh-CN" altLang="en-US" sz="2400" b="1" dirty="0" smtClean="0"/>
              <a:t>显示原因和结果</a:t>
            </a:r>
            <a:endParaRPr lang="en-US" altLang="zh-CN" sz="2400" b="1" dirty="0" smtClean="0"/>
          </a:p>
          <a:p>
            <a:pPr>
              <a:lnSpc>
                <a:spcPct val="150000"/>
              </a:lnSpc>
              <a:buFont typeface="Wingdings" panose="05000000000000000000" pitchFamily="2" charset="2"/>
              <a:buChar char="Ø"/>
            </a:pPr>
            <a:r>
              <a:rPr lang="zh-CN" altLang="en-US" sz="2400" b="1" dirty="0" smtClean="0"/>
              <a:t>准确</a:t>
            </a:r>
            <a:endParaRPr lang="en-US" altLang="zh-CN" sz="2400" b="1" dirty="0" smtClean="0"/>
          </a:p>
          <a:p>
            <a:pPr>
              <a:lnSpc>
                <a:spcPct val="150000"/>
              </a:lnSpc>
              <a:buFont typeface="Wingdings" panose="05000000000000000000" pitchFamily="2" charset="2"/>
              <a:buChar char="Ø"/>
            </a:pPr>
            <a:r>
              <a:rPr lang="zh-CN" altLang="en-US" sz="2400" b="1" dirty="0" smtClean="0"/>
              <a:t>数量化</a:t>
            </a:r>
            <a:r>
              <a:rPr lang="en-US" altLang="zh-CN" sz="2400" b="1" dirty="0" smtClean="0"/>
              <a:t>-</a:t>
            </a:r>
            <a:r>
              <a:rPr lang="zh-CN" altLang="en-US" sz="2400" b="1" dirty="0" smtClean="0"/>
              <a:t>具体</a:t>
            </a:r>
            <a:endParaRPr lang="en-US" altLang="zh-CN" sz="2400" b="1" dirty="0" smtClean="0"/>
          </a:p>
          <a:p>
            <a:pPr>
              <a:lnSpc>
                <a:spcPct val="150000"/>
              </a:lnSpc>
              <a:buFont typeface="Wingdings" panose="05000000000000000000" pitchFamily="2" charset="2"/>
              <a:buChar char="Ø"/>
            </a:pPr>
            <a:r>
              <a:rPr lang="zh-CN" altLang="en-US" sz="2400" b="1" dirty="0" smtClean="0"/>
              <a:t>现实</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solidFill>
                  <a:srgbClr val="000000">
                    <a:tint val="75000"/>
                  </a:srgbClr>
                </a:solidFill>
              </a:rPr>
              <a:pPr/>
              <a:t>20</a:t>
            </a:fld>
            <a:endParaRPr lang="zh-CN" altLang="en-US" dirty="0">
              <a:solidFill>
                <a:srgbClr val="000000">
                  <a:tint val="75000"/>
                </a:srgbClr>
              </a:solidFill>
            </a:endParaRPr>
          </a:p>
        </p:txBody>
      </p:sp>
    </p:spTree>
    <p:extLst>
      <p:ext uri="{BB962C8B-B14F-4D97-AF65-F5344CB8AC3E}">
        <p14:creationId xmlns:p14="http://schemas.microsoft.com/office/powerpoint/2010/main" val="10872789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7684582" cy="648072"/>
          </a:xfrm>
        </p:spPr>
        <p:txBody>
          <a:bodyPr/>
          <a:lstStyle/>
          <a:p>
            <a:pPr algn="ctr"/>
            <a:r>
              <a:rPr lang="zh-CN" altLang="en-US" sz="3200" dirty="0" smtClean="0">
                <a:solidFill>
                  <a:srgbClr val="FF0000"/>
                </a:solidFill>
              </a:rPr>
              <a:t>作业标准中应包括的内容</a:t>
            </a:r>
            <a:endParaRPr lang="zh-CN" altLang="en-US" sz="3200" dirty="0">
              <a:solidFill>
                <a:srgbClr val="FF0000"/>
              </a:solidFill>
            </a:endParaRPr>
          </a:p>
        </p:txBody>
      </p:sp>
      <p:sp>
        <p:nvSpPr>
          <p:cNvPr id="3" name="内容占位符 2"/>
          <p:cNvSpPr>
            <a:spLocks noGrp="1"/>
          </p:cNvSpPr>
          <p:nvPr>
            <p:ph idx="1"/>
          </p:nvPr>
        </p:nvSpPr>
        <p:spPr>
          <a:xfrm>
            <a:off x="611560" y="1340768"/>
            <a:ext cx="7819399" cy="4896544"/>
          </a:xfrm>
          <a:ln>
            <a:solidFill>
              <a:schemeClr val="accent2"/>
            </a:solidFill>
          </a:ln>
        </p:spPr>
        <p:txBody>
          <a:bodyPr/>
          <a:lstStyle/>
          <a:p>
            <a:pPr marL="457200" indent="-457200">
              <a:lnSpc>
                <a:spcPct val="150000"/>
              </a:lnSpc>
              <a:buFont typeface="+mj-lt"/>
              <a:buAutoNum type="arabicPeriod"/>
            </a:pPr>
            <a:r>
              <a:rPr lang="zh-CN" altLang="en-US" sz="2400" b="1" dirty="0" smtClean="0"/>
              <a:t>动作内容</a:t>
            </a:r>
          </a:p>
          <a:p>
            <a:pPr marL="457200" indent="-457200">
              <a:lnSpc>
                <a:spcPct val="150000"/>
              </a:lnSpc>
              <a:buFont typeface="+mj-lt"/>
              <a:buAutoNum type="arabicPeriod"/>
            </a:pPr>
            <a:r>
              <a:rPr lang="zh-CN" altLang="en-US" sz="2400" b="1" dirty="0" smtClean="0"/>
              <a:t>所需时间</a:t>
            </a:r>
          </a:p>
          <a:p>
            <a:pPr marL="457200" indent="-457200">
              <a:lnSpc>
                <a:spcPct val="150000"/>
              </a:lnSpc>
              <a:buFont typeface="+mj-lt"/>
              <a:buAutoNum type="arabicPeriod"/>
            </a:pPr>
            <a:r>
              <a:rPr lang="zh-CN" altLang="en-US" sz="2400" b="1" dirty="0" smtClean="0"/>
              <a:t>质量要求</a:t>
            </a:r>
          </a:p>
          <a:p>
            <a:pPr marL="457200" indent="-457200">
              <a:lnSpc>
                <a:spcPct val="150000"/>
              </a:lnSpc>
              <a:buFont typeface="+mj-lt"/>
              <a:buAutoNum type="arabicPeriod"/>
            </a:pPr>
            <a:r>
              <a:rPr lang="zh-CN" altLang="en-US" sz="2400" b="1" dirty="0" smtClean="0"/>
              <a:t>质量检查</a:t>
            </a:r>
          </a:p>
          <a:p>
            <a:pPr marL="457200" indent="-457200">
              <a:lnSpc>
                <a:spcPct val="150000"/>
              </a:lnSpc>
              <a:buFont typeface="+mj-lt"/>
              <a:buAutoNum type="arabicPeriod"/>
            </a:pPr>
            <a:r>
              <a:rPr lang="zh-CN" altLang="en-US" sz="2400" b="1" dirty="0" smtClean="0"/>
              <a:t>物料描述</a:t>
            </a:r>
            <a:endParaRPr lang="en-US" altLang="zh-CN" sz="2400" b="1" dirty="0" smtClean="0"/>
          </a:p>
          <a:p>
            <a:pPr marL="457200" indent="-457200">
              <a:lnSpc>
                <a:spcPct val="150000"/>
              </a:lnSpc>
              <a:buFont typeface="+mj-lt"/>
              <a:buAutoNum type="arabicPeriod"/>
            </a:pPr>
            <a:r>
              <a:rPr lang="zh-CN" altLang="en-US" sz="2400" b="1" dirty="0" smtClean="0"/>
              <a:t>工器具描述</a:t>
            </a:r>
          </a:p>
          <a:p>
            <a:pPr marL="457200" indent="-457200">
              <a:lnSpc>
                <a:spcPct val="150000"/>
              </a:lnSpc>
              <a:buFont typeface="+mj-lt"/>
              <a:buAutoNum type="arabicPeriod"/>
            </a:pPr>
            <a:r>
              <a:rPr lang="zh-CN" altLang="en-US" sz="2400" b="1" dirty="0" smtClean="0"/>
              <a:t>动作位置图示</a:t>
            </a:r>
          </a:p>
          <a:p>
            <a:pPr marL="457200" indent="-457200">
              <a:lnSpc>
                <a:spcPct val="150000"/>
              </a:lnSpc>
              <a:buFont typeface="+mj-lt"/>
              <a:buAutoNum type="arabicPeriod"/>
            </a:pPr>
            <a:r>
              <a:rPr lang="zh-CN" altLang="en-US" sz="2400" b="1" dirty="0" smtClean="0"/>
              <a:t>审批权限</a:t>
            </a:r>
            <a:endParaRPr lang="zh-CN" altLang="en-US" sz="2400" b="1"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solidFill>
                  <a:srgbClr val="000000">
                    <a:tint val="75000"/>
                  </a:srgbClr>
                </a:solidFill>
              </a:rPr>
              <a:pPr/>
              <a:t>21</a:t>
            </a:fld>
            <a:endParaRPr lang="zh-CN" altLang="en-US" dirty="0">
              <a:solidFill>
                <a:srgbClr val="000000">
                  <a:tint val="75000"/>
                </a:srgbClr>
              </a:solidFill>
            </a:endParaRPr>
          </a:p>
        </p:txBody>
      </p:sp>
    </p:spTree>
    <p:extLst>
      <p:ext uri="{BB962C8B-B14F-4D97-AF65-F5344CB8AC3E}">
        <p14:creationId xmlns:p14="http://schemas.microsoft.com/office/powerpoint/2010/main" val="36685711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1676400" y="2590800"/>
            <a:ext cx="5518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zh-CN">
                <a:ea typeface="宋体" panose="02010600030101010101" pitchFamily="2" charset="-122"/>
              </a:rPr>
              <a:t>            </a:t>
            </a:r>
          </a:p>
          <a:p>
            <a:pPr algn="l">
              <a:spcBef>
                <a:spcPct val="0"/>
              </a:spcBef>
            </a:pPr>
            <a:endParaRPr lang="en-US" altLang="zh-CN">
              <a:ea typeface="宋体" panose="02010600030101010101" pitchFamily="2" charset="-122"/>
            </a:endParaRPr>
          </a:p>
          <a:p>
            <a:pPr algn="l">
              <a:spcBef>
                <a:spcPct val="0"/>
              </a:spcBef>
            </a:pPr>
            <a:r>
              <a:rPr lang="en-US" altLang="zh-CN">
                <a:ea typeface="宋体" panose="02010600030101010101" pitchFamily="2" charset="-122"/>
              </a:rPr>
              <a:t>                </a:t>
            </a:r>
            <a:endParaRPr lang="en-US" altLang="zh-CN" sz="2800">
              <a:ea typeface="宋体" panose="02010600030101010101" pitchFamily="2" charset="-122"/>
            </a:endParaRPr>
          </a:p>
        </p:txBody>
      </p:sp>
      <p:sp>
        <p:nvSpPr>
          <p:cNvPr id="59398" name="Text Box 6"/>
          <p:cNvSpPr txBox="1">
            <a:spLocks noChangeArrowheads="1"/>
          </p:cNvSpPr>
          <p:nvPr/>
        </p:nvSpPr>
        <p:spPr bwMode="auto">
          <a:xfrm>
            <a:off x="2133600" y="3952875"/>
            <a:ext cx="4321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zh-CN" altLang="zh-CN" sz="2800">
              <a:ea typeface="宋体" panose="02010600030101010101" pitchFamily="2" charset="-122"/>
            </a:endParaRPr>
          </a:p>
        </p:txBody>
      </p:sp>
      <p:sp>
        <p:nvSpPr>
          <p:cNvPr id="59399" name="Text Box 7"/>
          <p:cNvSpPr txBox="1">
            <a:spLocks noChangeArrowheads="1"/>
          </p:cNvSpPr>
          <p:nvPr/>
        </p:nvSpPr>
        <p:spPr bwMode="auto">
          <a:xfrm>
            <a:off x="1447800" y="3962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zh-CN" altLang="zh-CN">
              <a:ea typeface="宋体" panose="02010600030101010101" pitchFamily="2" charset="-122"/>
            </a:endParaRPr>
          </a:p>
        </p:txBody>
      </p:sp>
      <p:sp>
        <p:nvSpPr>
          <p:cNvPr id="59400" name="Text Box 8"/>
          <p:cNvSpPr txBox="1">
            <a:spLocks noChangeArrowheads="1"/>
          </p:cNvSpPr>
          <p:nvPr/>
        </p:nvSpPr>
        <p:spPr bwMode="auto">
          <a:xfrm>
            <a:off x="2133600" y="4572000"/>
            <a:ext cx="439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zh-CN">
                <a:ea typeface="宋体" panose="02010600030101010101" pitchFamily="2" charset="-122"/>
              </a:rPr>
              <a:t> </a:t>
            </a:r>
          </a:p>
        </p:txBody>
      </p:sp>
      <p:sp>
        <p:nvSpPr>
          <p:cNvPr id="59401" name="Text Box 9"/>
          <p:cNvSpPr txBox="1">
            <a:spLocks noChangeArrowheads="1"/>
          </p:cNvSpPr>
          <p:nvPr/>
        </p:nvSpPr>
        <p:spPr bwMode="auto">
          <a:xfrm>
            <a:off x="1355725" y="4897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zh-CN" altLang="zh-CN">
              <a:ea typeface="宋体" panose="02010600030101010101" pitchFamily="2" charset="-122"/>
            </a:endParaRPr>
          </a:p>
        </p:txBody>
      </p:sp>
      <p:sp>
        <p:nvSpPr>
          <p:cNvPr id="59402" name="Text Box 10"/>
          <p:cNvSpPr txBox="1">
            <a:spLocks noChangeArrowheads="1"/>
          </p:cNvSpPr>
          <p:nvPr/>
        </p:nvSpPr>
        <p:spPr bwMode="auto">
          <a:xfrm>
            <a:off x="1355725" y="4897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zh-CN" altLang="zh-CN">
              <a:ea typeface="宋体" panose="02010600030101010101" pitchFamily="2" charset="-122"/>
            </a:endParaRPr>
          </a:p>
        </p:txBody>
      </p:sp>
      <p:sp>
        <p:nvSpPr>
          <p:cNvPr id="59403" name="Text Box 11"/>
          <p:cNvSpPr txBox="1">
            <a:spLocks noChangeArrowheads="1"/>
          </p:cNvSpPr>
          <p:nvPr/>
        </p:nvSpPr>
        <p:spPr bwMode="auto">
          <a:xfrm>
            <a:off x="1447800" y="24384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zh-CN" altLang="zh-CN">
              <a:ea typeface="宋体" panose="02010600030101010101" pitchFamily="2" charset="-122"/>
            </a:endParaRPr>
          </a:p>
        </p:txBody>
      </p:sp>
      <p:sp>
        <p:nvSpPr>
          <p:cNvPr id="59404" name="Text Box 12"/>
          <p:cNvSpPr txBox="1">
            <a:spLocks noChangeArrowheads="1"/>
          </p:cNvSpPr>
          <p:nvPr/>
        </p:nvSpPr>
        <p:spPr bwMode="auto">
          <a:xfrm>
            <a:off x="1676400" y="2763838"/>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zh-CN" altLang="zh-CN">
              <a:ea typeface="宋体" panose="02010600030101010101" pitchFamily="2" charset="-122"/>
            </a:endParaRPr>
          </a:p>
        </p:txBody>
      </p:sp>
      <p:sp>
        <p:nvSpPr>
          <p:cNvPr id="59405" name="Text Box 13"/>
          <p:cNvSpPr txBox="1">
            <a:spLocks noChangeArrowheads="1"/>
          </p:cNvSpPr>
          <p:nvPr/>
        </p:nvSpPr>
        <p:spPr bwMode="auto">
          <a:xfrm>
            <a:off x="288925" y="3068638"/>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zh-CN" altLang="zh-CN">
              <a:ea typeface="宋体" panose="02010600030101010101" pitchFamily="2" charset="-122"/>
            </a:endParaRPr>
          </a:p>
        </p:txBody>
      </p:sp>
      <p:sp>
        <p:nvSpPr>
          <p:cNvPr id="59406" name="Text Box 14"/>
          <p:cNvSpPr txBox="1">
            <a:spLocks noChangeArrowheads="1"/>
          </p:cNvSpPr>
          <p:nvPr/>
        </p:nvSpPr>
        <p:spPr bwMode="auto">
          <a:xfrm>
            <a:off x="2971800" y="35052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zh-CN" altLang="zh-CN">
              <a:ea typeface="宋体" panose="02010600030101010101" pitchFamily="2" charset="-122"/>
            </a:endParaRPr>
          </a:p>
        </p:txBody>
      </p:sp>
      <p:sp>
        <p:nvSpPr>
          <p:cNvPr id="59407" name="Text Box 15"/>
          <p:cNvSpPr txBox="1">
            <a:spLocks noChangeArrowheads="1"/>
          </p:cNvSpPr>
          <p:nvPr/>
        </p:nvSpPr>
        <p:spPr bwMode="auto">
          <a:xfrm>
            <a:off x="2819400" y="4495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zh-CN" altLang="zh-CN">
              <a:ea typeface="宋体" panose="02010600030101010101" pitchFamily="2" charset="-122"/>
            </a:endParaRPr>
          </a:p>
        </p:txBody>
      </p:sp>
      <p:sp>
        <p:nvSpPr>
          <p:cNvPr id="59408" name="Text Box 16"/>
          <p:cNvSpPr txBox="1">
            <a:spLocks noChangeArrowheads="1"/>
          </p:cNvSpPr>
          <p:nvPr/>
        </p:nvSpPr>
        <p:spPr bwMode="auto">
          <a:xfrm>
            <a:off x="3124200" y="4495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zh-CN" altLang="zh-CN">
              <a:ea typeface="宋体" panose="02010600030101010101" pitchFamily="2" charset="-122"/>
            </a:endParaRPr>
          </a:p>
        </p:txBody>
      </p:sp>
      <p:sp>
        <p:nvSpPr>
          <p:cNvPr id="59409" name="Text Box 17"/>
          <p:cNvSpPr txBox="1">
            <a:spLocks noChangeArrowheads="1"/>
          </p:cNvSpPr>
          <p:nvPr/>
        </p:nvSpPr>
        <p:spPr bwMode="auto">
          <a:xfrm>
            <a:off x="1143000" y="548680"/>
            <a:ext cx="685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200" b="1" dirty="0" smtClean="0">
                <a:solidFill>
                  <a:srgbClr val="FF0000"/>
                </a:solidFill>
                <a:latin typeface="隶书" panose="02010509060101010101" pitchFamily="49" charset="-122"/>
              </a:rPr>
              <a:t>作业标准的</a:t>
            </a:r>
            <a:r>
              <a:rPr lang="zh-CN" altLang="en-US" sz="3200" b="1" dirty="0">
                <a:solidFill>
                  <a:srgbClr val="FF0000"/>
                </a:solidFill>
                <a:latin typeface="隶书" panose="02010509060101010101" pitchFamily="49" charset="-122"/>
              </a:rPr>
              <a:t>编写要点</a:t>
            </a:r>
          </a:p>
        </p:txBody>
      </p:sp>
      <p:sp>
        <p:nvSpPr>
          <p:cNvPr id="59410" name="Text Box 18"/>
          <p:cNvSpPr txBox="1">
            <a:spLocks noChangeArrowheads="1"/>
          </p:cNvSpPr>
          <p:nvPr/>
        </p:nvSpPr>
        <p:spPr bwMode="auto">
          <a:xfrm>
            <a:off x="1080655" y="1699062"/>
            <a:ext cx="7315200" cy="377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eaLnBrk="0" hangingPunct="0">
              <a:spcBef>
                <a:spcPct val="20000"/>
              </a:spcBef>
              <a:buClr>
                <a:srgbClr val="009900"/>
              </a:buClr>
            </a:pPr>
            <a:r>
              <a:rPr kumimoji="0" lang="zh-CN" altLang="en-US" sz="2800" b="1" dirty="0" smtClean="0">
                <a:latin typeface="隶书" panose="02010509060101010101" pitchFamily="49" charset="-122"/>
              </a:rPr>
              <a:t>编写</a:t>
            </a:r>
            <a:r>
              <a:rPr kumimoji="0" lang="zh-CN" altLang="en-US" sz="2800" b="1" dirty="0">
                <a:latin typeface="隶书" panose="02010509060101010101" pitchFamily="49" charset="-122"/>
              </a:rPr>
              <a:t>总</a:t>
            </a:r>
            <a:r>
              <a:rPr kumimoji="0" lang="zh-CN" altLang="en-US" sz="2800" b="1" dirty="0" smtClean="0">
                <a:latin typeface="隶书" panose="02010509060101010101" pitchFamily="49" charset="-122"/>
              </a:rPr>
              <a:t>要求</a:t>
            </a:r>
            <a:endParaRPr kumimoji="0" lang="zh-CN" altLang="en-US" sz="2800" dirty="0">
              <a:latin typeface="隶书" panose="02010509060101010101" pitchFamily="49" charset="-122"/>
            </a:endParaRPr>
          </a:p>
          <a:p>
            <a:pPr marL="1257300" lvl="2" indent="-342900" algn="l" eaLnBrk="0" hangingPunct="0">
              <a:lnSpc>
                <a:spcPct val="200000"/>
              </a:lnSpc>
              <a:spcBef>
                <a:spcPct val="20000"/>
              </a:spcBef>
              <a:buFont typeface="Wingdings" panose="05000000000000000000" pitchFamily="2" charset="2"/>
              <a:buChar char="Ø"/>
            </a:pPr>
            <a:r>
              <a:rPr kumimoji="0" lang="zh-CN" altLang="en-US" sz="2400" b="1" dirty="0">
                <a:solidFill>
                  <a:srgbClr val="0000FF"/>
                </a:solidFill>
                <a:latin typeface="隶书" panose="02010509060101010101" pitchFamily="49" charset="-122"/>
              </a:rPr>
              <a:t> </a:t>
            </a:r>
            <a:r>
              <a:rPr kumimoji="0" lang="zh-CN" altLang="en-US" sz="2400" b="1" dirty="0" smtClean="0">
                <a:solidFill>
                  <a:srgbClr val="0000FF"/>
                </a:solidFill>
                <a:latin typeface="隶书" panose="02010509060101010101" pitchFamily="49" charset="-122"/>
              </a:rPr>
              <a:t>条理化、规范化、形象化</a:t>
            </a:r>
          </a:p>
          <a:p>
            <a:pPr marL="1257300" lvl="2" indent="-342900" algn="l" eaLnBrk="0" hangingPunct="0">
              <a:lnSpc>
                <a:spcPct val="200000"/>
              </a:lnSpc>
              <a:spcBef>
                <a:spcPct val="20000"/>
              </a:spcBef>
              <a:buFont typeface="Wingdings" panose="05000000000000000000" pitchFamily="2" charset="2"/>
              <a:buChar char="Ø"/>
            </a:pPr>
            <a:r>
              <a:rPr kumimoji="0" lang="zh-CN" altLang="en-US" sz="2400" b="1" dirty="0" smtClean="0">
                <a:solidFill>
                  <a:srgbClr val="0000FF"/>
                </a:solidFill>
                <a:latin typeface="隶书" panose="02010509060101010101" pitchFamily="49" charset="-122"/>
              </a:rPr>
              <a:t> 逻辑性</a:t>
            </a:r>
          </a:p>
          <a:p>
            <a:pPr marL="1257300" lvl="2" indent="-342900" algn="l" eaLnBrk="0" hangingPunct="0">
              <a:lnSpc>
                <a:spcPct val="200000"/>
              </a:lnSpc>
              <a:spcBef>
                <a:spcPct val="20000"/>
              </a:spcBef>
              <a:buFont typeface="Wingdings" panose="05000000000000000000" pitchFamily="2" charset="2"/>
              <a:buChar char="Ø"/>
            </a:pPr>
            <a:r>
              <a:rPr kumimoji="0" lang="zh-CN" altLang="en-US" sz="2400" b="1" dirty="0" smtClean="0">
                <a:solidFill>
                  <a:srgbClr val="0000FF"/>
                </a:solidFill>
                <a:latin typeface="隶书" panose="02010509060101010101" pitchFamily="49" charset="-122"/>
              </a:rPr>
              <a:t> 正确性、精确性</a:t>
            </a:r>
            <a:endParaRPr kumimoji="0" lang="zh-CN" altLang="en-US" sz="2400" b="1" dirty="0">
              <a:solidFill>
                <a:srgbClr val="0000FF"/>
              </a:solidFill>
              <a:latin typeface="隶书" panose="02010509060101010101" pitchFamily="49" charset="-122"/>
            </a:endParaRPr>
          </a:p>
          <a:p>
            <a:pPr marL="1257300" lvl="2" indent="-342900" algn="l" eaLnBrk="0" hangingPunct="0">
              <a:lnSpc>
                <a:spcPct val="200000"/>
              </a:lnSpc>
              <a:spcBef>
                <a:spcPct val="20000"/>
              </a:spcBef>
              <a:buFont typeface="Wingdings" panose="05000000000000000000" pitchFamily="2" charset="2"/>
              <a:buChar char="Ø"/>
            </a:pPr>
            <a:r>
              <a:rPr kumimoji="0" lang="zh-CN" altLang="en-US" sz="2400" b="1" dirty="0">
                <a:solidFill>
                  <a:srgbClr val="0000FF"/>
                </a:solidFill>
                <a:latin typeface="隶书" panose="02010509060101010101" pitchFamily="49" charset="-122"/>
              </a:rPr>
              <a:t> </a:t>
            </a:r>
            <a:r>
              <a:rPr kumimoji="0" lang="zh-CN" altLang="en-US" sz="2400" b="1" dirty="0" smtClean="0">
                <a:solidFill>
                  <a:srgbClr val="0000FF"/>
                </a:solidFill>
                <a:latin typeface="隶书" panose="02010509060101010101" pitchFamily="49" charset="-122"/>
              </a:rPr>
              <a:t>可操作性</a:t>
            </a:r>
            <a:endParaRPr kumimoji="0" lang="zh-CN" altLang="en-US" sz="2400" b="1" dirty="0">
              <a:solidFill>
                <a:srgbClr val="0000FF"/>
              </a:solidFill>
              <a:latin typeface="隶书" panose="02010509060101010101" pitchFamily="49" charset="-122"/>
            </a:endParaRPr>
          </a:p>
        </p:txBody>
      </p:sp>
      <p:sp>
        <p:nvSpPr>
          <p:cNvPr id="59412" name="Text Box 20"/>
          <p:cNvSpPr txBox="1">
            <a:spLocks noChangeArrowheads="1"/>
          </p:cNvSpPr>
          <p:nvPr/>
        </p:nvSpPr>
        <p:spPr bwMode="auto">
          <a:xfrm>
            <a:off x="228600" y="4800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zh-CN" altLang="zh-CN">
              <a:ea typeface="宋体" panose="02010600030101010101" pitchFamily="2" charset="-122"/>
            </a:endParaRPr>
          </a:p>
        </p:txBody>
      </p:sp>
    </p:spTree>
    <p:extLst>
      <p:ext uri="{BB962C8B-B14F-4D97-AF65-F5344CB8AC3E}">
        <p14:creationId xmlns:p14="http://schemas.microsoft.com/office/powerpoint/2010/main" val="4032159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第三单元</a:t>
            </a:r>
            <a:endParaRPr lang="en-US" altLang="zh-CN" sz="2800" b="1" dirty="0">
              <a:latin typeface="+mj-ea"/>
              <a:ea typeface="+mj-ea"/>
            </a:endParaRPr>
          </a:p>
          <a:p>
            <a:pPr algn="ctr">
              <a:lnSpc>
                <a:spcPct val="250000"/>
              </a:lnSpc>
            </a:pPr>
            <a:r>
              <a:rPr lang="zh-CN" altLang="en-US" sz="2800" b="1" dirty="0" smtClean="0">
                <a:latin typeface="+mn-ea"/>
              </a:rPr>
              <a:t>问题管理</a:t>
            </a:r>
            <a:r>
              <a:rPr lang="en-US" altLang="zh-CN" sz="2800" b="1" dirty="0" smtClean="0">
                <a:latin typeface="+mn-ea"/>
              </a:rPr>
              <a:t>---</a:t>
            </a:r>
            <a:r>
              <a:rPr lang="zh-CN" altLang="en-US" sz="2800" b="1" dirty="0" smtClean="0">
                <a:latin typeface="+mn-ea"/>
              </a:rPr>
              <a:t>工作改善</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23</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15809176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idx="1"/>
          </p:nvPr>
        </p:nvSpPr>
        <p:spPr>
          <a:xfrm>
            <a:off x="323528" y="1772816"/>
            <a:ext cx="8581292" cy="3312368"/>
          </a:xfrm>
          <a:effectLst/>
        </p:spPr>
        <p:txBody>
          <a:bodyPr/>
          <a:lstStyle/>
          <a:p>
            <a:pPr>
              <a:lnSpc>
                <a:spcPct val="200000"/>
              </a:lnSpc>
              <a:buFont typeface="Wingdings" panose="05000000000000000000" pitchFamily="2" charset="2"/>
              <a:buChar char="Ø"/>
            </a:pPr>
            <a:r>
              <a:rPr lang="zh-CN" altLang="en-US" sz="3200" dirty="0">
                <a:solidFill>
                  <a:srgbClr val="FF0000"/>
                </a:solidFill>
              </a:rPr>
              <a:t>改</a:t>
            </a:r>
            <a:r>
              <a:rPr lang="en-US" altLang="zh-CN" sz="3200" dirty="0">
                <a:solidFill>
                  <a:schemeClr val="tx1"/>
                </a:solidFill>
              </a:rPr>
              <a:t>---</a:t>
            </a:r>
            <a:r>
              <a:rPr lang="zh-CN" altLang="en-US" sz="3200" dirty="0">
                <a:solidFill>
                  <a:schemeClr val="tx1"/>
                </a:solidFill>
              </a:rPr>
              <a:t>将过去的功能</a:t>
            </a:r>
            <a:r>
              <a:rPr lang="zh-CN" altLang="en-US" sz="3200" dirty="0" smtClean="0">
                <a:solidFill>
                  <a:schemeClr val="tx1"/>
                </a:solidFill>
              </a:rPr>
              <a:t>、动作</a:t>
            </a:r>
            <a:r>
              <a:rPr lang="zh-CN" altLang="en-US" sz="3200" dirty="0">
                <a:solidFill>
                  <a:schemeClr val="tx1"/>
                </a:solidFill>
              </a:rPr>
              <a:t>或行为加以变更；</a:t>
            </a:r>
          </a:p>
          <a:p>
            <a:pPr>
              <a:lnSpc>
                <a:spcPct val="200000"/>
              </a:lnSpc>
              <a:buFont typeface="Wingdings" panose="05000000000000000000" pitchFamily="2" charset="2"/>
              <a:buChar char="Ø"/>
            </a:pPr>
            <a:r>
              <a:rPr lang="zh-CN" altLang="en-US" sz="3200" dirty="0">
                <a:solidFill>
                  <a:srgbClr val="FF0000"/>
                </a:solidFill>
              </a:rPr>
              <a:t>善</a:t>
            </a:r>
            <a:r>
              <a:rPr lang="en-US" altLang="zh-CN" sz="3200" dirty="0">
                <a:solidFill>
                  <a:schemeClr val="tx1"/>
                </a:solidFill>
              </a:rPr>
              <a:t>---</a:t>
            </a:r>
            <a:r>
              <a:rPr lang="zh-CN" altLang="en-US" sz="3200" dirty="0">
                <a:solidFill>
                  <a:schemeClr val="tx1"/>
                </a:solidFill>
              </a:rPr>
              <a:t>比以前做到更好、更</a:t>
            </a:r>
            <a:r>
              <a:rPr lang="zh-CN" altLang="en-US" sz="3200" dirty="0" smtClean="0">
                <a:solidFill>
                  <a:schemeClr val="tx1"/>
                </a:solidFill>
              </a:rPr>
              <a:t>轻松</a:t>
            </a:r>
            <a:endParaRPr lang="zh-CN" altLang="en-US" sz="3200" dirty="0">
              <a:solidFill>
                <a:schemeClr val="tx1"/>
              </a:solidFill>
            </a:endParaRPr>
          </a:p>
        </p:txBody>
      </p:sp>
      <p:sp>
        <p:nvSpPr>
          <p:cNvPr id="3" name="灯片编号占位符 3"/>
          <p:cNvSpPr>
            <a:spLocks noGrp="1"/>
          </p:cNvSpPr>
          <p:nvPr>
            <p:ph type="sldNum" sz="quarter" idx="4"/>
          </p:nvPr>
        </p:nvSpPr>
        <p:spPr/>
        <p:txBody>
          <a:bodyPr/>
          <a:lstStyle/>
          <a:p>
            <a:fld id="{8BA16DCC-C50E-4AD5-94C9-747C0058B3E1}" type="slidenum">
              <a:rPr lang="zh-CN" altLang="en-US" smtClean="0"/>
              <a:pPr/>
              <a:t>24</a:t>
            </a:fld>
            <a:endParaRPr lang="zh-CN" altLang="en-US" dirty="0"/>
          </a:p>
        </p:txBody>
      </p:sp>
    </p:spTree>
    <p:extLst>
      <p:ext uri="{BB962C8B-B14F-4D97-AF65-F5344CB8AC3E}">
        <p14:creationId xmlns:p14="http://schemas.microsoft.com/office/powerpoint/2010/main" val="1530965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8674">
                                            <p:txEl>
                                              <p:pRg st="0" end="0"/>
                                            </p:txEl>
                                          </p:spTgt>
                                        </p:tgtEl>
                                        <p:attrNameLst>
                                          <p:attrName>style.visibility</p:attrName>
                                        </p:attrNameLst>
                                      </p:cBhvr>
                                      <p:to>
                                        <p:strVal val="visible"/>
                                      </p:to>
                                    </p:set>
                                    <p:animEffect transition="in" filter="blinds(horizontal)">
                                      <p:cBhvr>
                                        <p:cTn id="7" dur="500"/>
                                        <p:tgtEl>
                                          <p:spTgt spid="130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08674">
                                            <p:txEl>
                                              <p:pRg st="1" end="1"/>
                                            </p:txEl>
                                          </p:spTgt>
                                        </p:tgtEl>
                                        <p:attrNameLst>
                                          <p:attrName>style.visibility</p:attrName>
                                        </p:attrNameLst>
                                      </p:cBhvr>
                                      <p:to>
                                        <p:strVal val="visible"/>
                                      </p:to>
                                    </p:set>
                                    <p:animEffect transition="in" filter="blinds(horizontal)">
                                      <p:cBhvr>
                                        <p:cTn id="12" dur="500"/>
                                        <p:tgtEl>
                                          <p:spTgt spid="130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右箭头 43"/>
          <p:cNvSpPr/>
          <p:nvPr/>
        </p:nvSpPr>
        <p:spPr bwMode="auto">
          <a:xfrm rot="20611534">
            <a:off x="4264143" y="2067217"/>
            <a:ext cx="1555914" cy="1497033"/>
          </a:xfrm>
          <a:prstGeom prst="rightArrow">
            <a:avLst/>
          </a:prstGeom>
          <a:solidFill>
            <a:srgbClr val="FFFF00"/>
          </a:solidFill>
          <a:ln w="38100" cap="flat" cmpd="sng" algn="ctr">
            <a:solidFill>
              <a:srgbClr val="FFC000"/>
            </a:solidFill>
            <a:prstDash val="solid"/>
            <a:round/>
            <a:headEnd type="none" w="med" len="med"/>
            <a:tailEnd type="stealth" w="lg" len="lg"/>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16" name="标题 1"/>
          <p:cNvSpPr txBox="1">
            <a:spLocks/>
          </p:cNvSpPr>
          <p:nvPr/>
        </p:nvSpPr>
        <p:spPr>
          <a:xfrm>
            <a:off x="465259" y="370016"/>
            <a:ext cx="8232531" cy="59530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工作方法改善的目标</a:t>
            </a:r>
            <a:endParaRPr kumimoji="0" lang="zh-CN" altLang="en-US" sz="32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
        <p:nvSpPr>
          <p:cNvPr id="43" name="圆角矩形 42"/>
          <p:cNvSpPr/>
          <p:nvPr/>
        </p:nvSpPr>
        <p:spPr bwMode="auto">
          <a:xfrm>
            <a:off x="1134161" y="2552688"/>
            <a:ext cx="3640065" cy="2701962"/>
          </a:xfrm>
          <a:prstGeom prst="roundRect">
            <a:avLst/>
          </a:prstGeom>
          <a:solidFill>
            <a:srgbClr val="FFFF00"/>
          </a:solidFill>
          <a:ln w="38100" cap="flat" cmpd="sng" algn="ctr">
            <a:solidFill>
              <a:srgbClr val="FFC00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indent="-455613" algn="ctr">
              <a:spcBef>
                <a:spcPct val="50000"/>
              </a:spcBef>
              <a:buSzPct val="120000"/>
            </a:pPr>
            <a:endParaRPr lang="zh-CN" altLang="en-US" sz="2800" dirty="0" smtClean="0">
              <a:latin typeface="微软雅黑" pitchFamily="34" charset="-122"/>
              <a:ea typeface="微软雅黑" pitchFamily="34" charset="-122"/>
            </a:endParaRPr>
          </a:p>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en-US" altLang="zh-CN" sz="2800" u="none" strike="noStrike" cap="none" normalizeH="0" baseline="0" dirty="0" smtClean="0">
              <a:ln>
                <a:noFill/>
              </a:ln>
              <a:solidFill>
                <a:schemeClr val="tx1"/>
              </a:solidFill>
              <a:effectLst/>
              <a:latin typeface="微软雅黑" pitchFamily="34" charset="-122"/>
              <a:ea typeface="微软雅黑" pitchFamily="34" charset="-122"/>
            </a:endParaRPr>
          </a:p>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lang="en-US" altLang="zh-CN" sz="2800" dirty="0" smtClean="0">
              <a:latin typeface="微软雅黑" pitchFamily="34" charset="-122"/>
              <a:ea typeface="微软雅黑" pitchFamily="34" charset="-122"/>
            </a:endParaRPr>
          </a:p>
          <a:p>
            <a:pPr marL="455613" indent="-455613" algn="ctr">
              <a:spcBef>
                <a:spcPct val="50000"/>
              </a:spcBef>
              <a:buSzPct val="120000"/>
            </a:pPr>
            <a:endParaRPr lang="en-US" altLang="zh-CN" sz="2800" dirty="0" smtClean="0">
              <a:latin typeface="微软雅黑" pitchFamily="34" charset="-122"/>
              <a:ea typeface="微软雅黑" pitchFamily="34" charset="-122"/>
            </a:endParaRPr>
          </a:p>
        </p:txBody>
      </p:sp>
      <p:sp>
        <p:nvSpPr>
          <p:cNvPr id="45" name="TextBox 44"/>
          <p:cNvSpPr txBox="1"/>
          <p:nvPr/>
        </p:nvSpPr>
        <p:spPr>
          <a:xfrm>
            <a:off x="5754326" y="2004993"/>
            <a:ext cx="2954655"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zh-CN" altLang="en-US" sz="5400" dirty="0" smtClean="0">
                <a:solidFill>
                  <a:srgbClr val="0033CC"/>
                </a:solidFill>
                <a:latin typeface="微软雅黑" pitchFamily="34" charset="-122"/>
                <a:ea typeface="微软雅黑" pitchFamily="34" charset="-122"/>
              </a:rPr>
              <a:t>效率提升</a:t>
            </a:r>
            <a:endParaRPr lang="zh-CN" altLang="en-US" sz="5400" dirty="0">
              <a:solidFill>
                <a:srgbClr val="0033CC"/>
              </a:solidFill>
              <a:latin typeface="微软雅黑" pitchFamily="34" charset="-122"/>
              <a:ea typeface="微软雅黑" pitchFamily="34" charset="-122"/>
            </a:endParaRPr>
          </a:p>
        </p:txBody>
      </p:sp>
      <p:sp>
        <p:nvSpPr>
          <p:cNvPr id="47" name="TextBox 46"/>
          <p:cNvSpPr txBox="1"/>
          <p:nvPr/>
        </p:nvSpPr>
        <p:spPr>
          <a:xfrm>
            <a:off x="1514152" y="2780928"/>
            <a:ext cx="902811"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程序</a:t>
            </a:r>
            <a:endParaRPr lang="zh-CN" altLang="en-US" sz="2800" b="1" dirty="0"/>
          </a:p>
        </p:txBody>
      </p:sp>
      <p:sp>
        <p:nvSpPr>
          <p:cNvPr id="48" name="TextBox 47"/>
          <p:cNvSpPr txBox="1"/>
          <p:nvPr/>
        </p:nvSpPr>
        <p:spPr>
          <a:xfrm>
            <a:off x="1480448" y="3319461"/>
            <a:ext cx="902811"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方法</a:t>
            </a:r>
            <a:endParaRPr lang="zh-CN" altLang="en-US" sz="2800" b="1" dirty="0"/>
          </a:p>
        </p:txBody>
      </p:sp>
      <p:sp>
        <p:nvSpPr>
          <p:cNvPr id="49" name="TextBox 48"/>
          <p:cNvSpPr txBox="1"/>
          <p:nvPr/>
        </p:nvSpPr>
        <p:spPr>
          <a:xfrm>
            <a:off x="1480448" y="3867156"/>
            <a:ext cx="902811"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设备</a:t>
            </a:r>
            <a:endParaRPr lang="zh-CN" altLang="en-US" sz="2800" b="1" dirty="0"/>
          </a:p>
        </p:txBody>
      </p:sp>
      <p:sp>
        <p:nvSpPr>
          <p:cNvPr id="50" name="TextBox 49"/>
          <p:cNvSpPr txBox="1"/>
          <p:nvPr/>
        </p:nvSpPr>
        <p:spPr>
          <a:xfrm>
            <a:off x="1480448" y="4451364"/>
            <a:ext cx="902811"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布置</a:t>
            </a:r>
            <a:endParaRPr lang="zh-CN" altLang="en-US" sz="2800" b="1" dirty="0"/>
          </a:p>
        </p:txBody>
      </p:sp>
      <p:sp>
        <p:nvSpPr>
          <p:cNvPr id="51" name="TextBox 50"/>
          <p:cNvSpPr txBox="1"/>
          <p:nvPr/>
        </p:nvSpPr>
        <p:spPr>
          <a:xfrm>
            <a:off x="2954193" y="2761764"/>
            <a:ext cx="1261884"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规范化</a:t>
            </a:r>
            <a:endParaRPr lang="zh-CN" altLang="en-US" sz="2800" b="1" dirty="0"/>
          </a:p>
        </p:txBody>
      </p:sp>
      <p:sp>
        <p:nvSpPr>
          <p:cNvPr id="52" name="TextBox 51"/>
          <p:cNvSpPr txBox="1"/>
          <p:nvPr/>
        </p:nvSpPr>
        <p:spPr>
          <a:xfrm>
            <a:off x="2935324" y="3319461"/>
            <a:ext cx="1261884"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简单化</a:t>
            </a:r>
            <a:endParaRPr lang="zh-CN" altLang="en-US" sz="2800" b="1" dirty="0"/>
          </a:p>
        </p:txBody>
      </p:sp>
      <p:sp>
        <p:nvSpPr>
          <p:cNvPr id="53" name="TextBox 52"/>
          <p:cNvSpPr txBox="1"/>
          <p:nvPr/>
        </p:nvSpPr>
        <p:spPr>
          <a:xfrm>
            <a:off x="2935324" y="3855118"/>
            <a:ext cx="1261884"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正常化</a:t>
            </a:r>
            <a:endParaRPr lang="zh-CN" altLang="en-US" sz="2800" b="1" dirty="0"/>
          </a:p>
        </p:txBody>
      </p:sp>
      <p:sp>
        <p:nvSpPr>
          <p:cNvPr id="54" name="TextBox 53"/>
          <p:cNvSpPr txBox="1"/>
          <p:nvPr/>
        </p:nvSpPr>
        <p:spPr>
          <a:xfrm>
            <a:off x="2969028" y="4402813"/>
            <a:ext cx="1261884" cy="523220"/>
          </a:xfrm>
          <a:prstGeom prst="rect">
            <a:avLst/>
          </a:prstGeom>
          <a:noFill/>
        </p:spPr>
        <p:txBody>
          <a:bodyPr wrap="none" rtlCol="0">
            <a:spAutoFit/>
          </a:bodyPr>
          <a:lstStyle/>
          <a:p>
            <a:r>
              <a:rPr lang="zh-CN" altLang="en-US" sz="2800" b="1" dirty="0" smtClean="0">
                <a:latin typeface="微软雅黑" pitchFamily="34" charset="-122"/>
                <a:ea typeface="微软雅黑" pitchFamily="34" charset="-122"/>
              </a:rPr>
              <a:t>合理化</a:t>
            </a:r>
            <a:endParaRPr lang="en-US" altLang="zh-CN" sz="2800" b="1" dirty="0" smtClean="0">
              <a:latin typeface="微软雅黑" pitchFamily="34" charset="-122"/>
              <a:ea typeface="微软雅黑" pitchFamily="34" charset="-122"/>
            </a:endParaRPr>
          </a:p>
        </p:txBody>
      </p:sp>
      <p:sp>
        <p:nvSpPr>
          <p:cNvPr id="55" name="右箭头 54"/>
          <p:cNvSpPr/>
          <p:nvPr/>
        </p:nvSpPr>
        <p:spPr bwMode="auto">
          <a:xfrm>
            <a:off x="2448629" y="2920872"/>
            <a:ext cx="505565" cy="292104"/>
          </a:xfrm>
          <a:prstGeom prst="rightArrow">
            <a:avLst/>
          </a:prstGeom>
          <a:noFill/>
          <a:ln w="127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57" name="右箭头 56"/>
          <p:cNvSpPr/>
          <p:nvPr/>
        </p:nvSpPr>
        <p:spPr bwMode="auto">
          <a:xfrm>
            <a:off x="2448629" y="3429000"/>
            <a:ext cx="505565" cy="292104"/>
          </a:xfrm>
          <a:prstGeom prst="rightArrow">
            <a:avLst/>
          </a:prstGeom>
          <a:noFill/>
          <a:ln w="127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58" name="右箭头 57"/>
          <p:cNvSpPr/>
          <p:nvPr/>
        </p:nvSpPr>
        <p:spPr bwMode="auto">
          <a:xfrm>
            <a:off x="2482333" y="3940182"/>
            <a:ext cx="505565" cy="292104"/>
          </a:xfrm>
          <a:prstGeom prst="rightArrow">
            <a:avLst/>
          </a:prstGeom>
          <a:noFill/>
          <a:ln w="127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59" name="右箭头 58"/>
          <p:cNvSpPr/>
          <p:nvPr/>
        </p:nvSpPr>
        <p:spPr bwMode="auto">
          <a:xfrm>
            <a:off x="2448629" y="4524390"/>
            <a:ext cx="505565" cy="292104"/>
          </a:xfrm>
          <a:prstGeom prst="rightArrow">
            <a:avLst/>
          </a:prstGeom>
          <a:noFill/>
          <a:ln w="127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pic>
        <p:nvPicPr>
          <p:cNvPr id="61" name="Picture 7"/>
          <p:cNvPicPr>
            <a:picLocks noChangeArrowheads="1"/>
          </p:cNvPicPr>
          <p:nvPr/>
        </p:nvPicPr>
        <p:blipFill>
          <a:blip r:embed="rId2" cstate="email"/>
          <a:srcRect/>
          <a:stretch>
            <a:fillRect/>
          </a:stretch>
        </p:blipFill>
        <p:spPr bwMode="auto">
          <a:xfrm>
            <a:off x="5414608" y="3100383"/>
            <a:ext cx="3089031" cy="2895600"/>
          </a:xfrm>
          <a:prstGeom prst="rect">
            <a:avLst/>
          </a:prstGeom>
          <a:noFill/>
          <a:ln w="9525">
            <a:noFill/>
            <a:miter lim="800000"/>
            <a:headEnd/>
            <a:tailEnd/>
          </a:ln>
        </p:spPr>
      </p:pic>
      <p:sp>
        <p:nvSpPr>
          <p:cNvPr id="19" name="灯片编号占位符 3"/>
          <p:cNvSpPr>
            <a:spLocks noGrp="1"/>
          </p:cNvSpPr>
          <p:nvPr>
            <p:ph type="sldNum" sz="quarter" idx="4"/>
          </p:nvPr>
        </p:nvSpPr>
        <p:spPr/>
        <p:txBody>
          <a:bodyPr/>
          <a:lstStyle/>
          <a:p>
            <a:fld id="{8BA16DCC-C50E-4AD5-94C9-747C0058B3E1}" type="slidenum">
              <a:rPr lang="zh-CN" altLang="en-US" smtClean="0"/>
              <a:pPr/>
              <a:t>25</a:t>
            </a:fld>
            <a:endParaRPr lang="zh-CN" altLang="en-US" dirty="0"/>
          </a:p>
        </p:txBody>
      </p:sp>
    </p:spTree>
    <p:extLst>
      <p:ext uri="{BB962C8B-B14F-4D97-AF65-F5344CB8AC3E}">
        <p14:creationId xmlns:p14="http://schemas.microsoft.com/office/powerpoint/2010/main" val="2911204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lide(fromLeft)">
                                      <p:cBhvr>
                                        <p:cTn id="12" dur="500"/>
                                        <p:tgtEl>
                                          <p:spTgt spid="47"/>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lide(fromLeft)">
                                      <p:cBhvr>
                                        <p:cTn id="15" dur="500"/>
                                        <p:tgtEl>
                                          <p:spTgt spid="4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slide(fromLeft)">
                                      <p:cBhvr>
                                        <p:cTn id="18" dur="500"/>
                                        <p:tgtEl>
                                          <p:spTgt spid="49"/>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slide(fromLeft)">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500"/>
                            </p:stCondLst>
                            <p:childTnLst>
                              <p:par>
                                <p:cTn id="60" presetID="23" presetClass="entr" presetSubtype="16"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2" presetClass="entr" presetSubtype="12"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1000" fill="hold"/>
                                        <p:tgtEl>
                                          <p:spTgt spid="61"/>
                                        </p:tgtEl>
                                        <p:attrNameLst>
                                          <p:attrName>ppt_x</p:attrName>
                                        </p:attrNameLst>
                                      </p:cBhvr>
                                      <p:tavLst>
                                        <p:tav tm="0">
                                          <p:val>
                                            <p:strVal val="0-#ppt_w/2"/>
                                          </p:val>
                                        </p:tav>
                                        <p:tav tm="100000">
                                          <p:val>
                                            <p:strVal val="#ppt_x"/>
                                          </p:val>
                                        </p:tav>
                                      </p:tavLst>
                                    </p:anim>
                                    <p:anim calcmode="lin" valueType="num">
                                      <p:cBhvr additive="base">
                                        <p:cTn id="68"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5" grpId="0"/>
      <p:bldP spid="47" grpId="0"/>
      <p:bldP spid="48" grpId="0"/>
      <p:bldP spid="49" grpId="0"/>
      <p:bldP spid="50" grpId="0"/>
      <p:bldP spid="51" grpId="0"/>
      <p:bldP spid="52" grpId="0"/>
      <p:bldP spid="53" grpId="0"/>
      <p:bldP spid="54" grpId="0"/>
      <p:bldP spid="55" grpId="0" animBg="1"/>
      <p:bldP spid="57" grpId="0" animBg="1"/>
      <p:bldP spid="58"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Rectangle 4"/>
          <p:cNvSpPr>
            <a:spLocks noGrp="1" noChangeArrowheads="1"/>
          </p:cNvSpPr>
          <p:nvPr>
            <p:ph type="title"/>
          </p:nvPr>
        </p:nvSpPr>
        <p:spPr>
          <a:xfrm>
            <a:off x="323528" y="333645"/>
            <a:ext cx="8232531" cy="648072"/>
          </a:xfrm>
          <a:noFill/>
          <a:ln/>
        </p:spPr>
        <p:txBody>
          <a:bodyPr/>
          <a:lstStyle/>
          <a:p>
            <a:pPr algn="ctr"/>
            <a:r>
              <a:rPr lang="zh-CN" altLang="en-US" sz="3200" b="1" dirty="0" smtClean="0">
                <a:solidFill>
                  <a:srgbClr val="FF0000"/>
                </a:solidFill>
                <a:latin typeface="微软雅黑" pitchFamily="34" charset="-122"/>
                <a:ea typeface="微软雅黑" pitchFamily="34" charset="-122"/>
              </a:rPr>
              <a:t>认识</a:t>
            </a:r>
            <a:r>
              <a:rPr lang="zh-CN" altLang="en-US" sz="3200" b="1" dirty="0">
                <a:solidFill>
                  <a:srgbClr val="FF0000"/>
                </a:solidFill>
                <a:latin typeface="微软雅黑" pitchFamily="34" charset="-122"/>
                <a:ea typeface="微软雅黑" pitchFamily="34" charset="-122"/>
              </a:rPr>
              <a:t>问题</a:t>
            </a:r>
          </a:p>
        </p:txBody>
      </p:sp>
      <p:sp>
        <p:nvSpPr>
          <p:cNvPr id="269396" name="Rectangle 84"/>
          <p:cNvSpPr>
            <a:spLocks noGrp="1" noChangeArrowheads="1"/>
          </p:cNvSpPr>
          <p:nvPr>
            <p:ph type="body" sz="half" idx="1"/>
          </p:nvPr>
        </p:nvSpPr>
        <p:spPr>
          <a:xfrm>
            <a:off x="283840" y="1916832"/>
            <a:ext cx="4648200" cy="1872208"/>
          </a:xfrm>
          <a:gradFill rotWithShape="1">
            <a:gsLst>
              <a:gs pos="0">
                <a:srgbClr val="CCFFFF">
                  <a:gamma/>
                  <a:tint val="0"/>
                  <a:invGamma/>
                </a:srgbClr>
              </a:gs>
              <a:gs pos="100000">
                <a:srgbClr val="CCFFFF"/>
              </a:gs>
            </a:gsLst>
            <a:lin ang="5400000" scaled="1"/>
          </a:gradFill>
          <a:ln>
            <a:solidFill>
              <a:schemeClr val="tx1"/>
            </a:solidFill>
          </a:ln>
          <a:effectLst>
            <a:outerShdw dist="107763" dir="2700000" algn="ctr" rotWithShape="0">
              <a:schemeClr val="bg2">
                <a:alpha val="50000"/>
              </a:schemeClr>
            </a:outerShdw>
          </a:effectLst>
        </p:spPr>
        <p:txBody>
          <a:bodyPr/>
          <a:lstStyle/>
          <a:p>
            <a:pPr>
              <a:lnSpc>
                <a:spcPct val="150000"/>
              </a:lnSpc>
              <a:buFont typeface="Wingdings" pitchFamily="2" charset="2"/>
              <a:buNone/>
            </a:pPr>
            <a:r>
              <a:rPr lang="zh-CN" altLang="en-US" sz="2400" b="1" dirty="0">
                <a:solidFill>
                  <a:schemeClr val="tx2"/>
                </a:solidFill>
                <a:latin typeface="微软雅黑" pitchFamily="34" charset="-122"/>
                <a:ea typeface="微软雅黑" pitchFamily="34" charset="-122"/>
              </a:rPr>
              <a:t>   出了问题是好事还是坏事？</a:t>
            </a:r>
          </a:p>
          <a:p>
            <a:pPr>
              <a:lnSpc>
                <a:spcPct val="150000"/>
              </a:lnSpc>
              <a:buFont typeface="Wingdings" pitchFamily="2" charset="2"/>
              <a:buNone/>
            </a:pPr>
            <a:r>
              <a:rPr lang="zh-CN" altLang="en-US" sz="2400" b="1" dirty="0">
                <a:solidFill>
                  <a:schemeClr val="tx2"/>
                </a:solidFill>
                <a:latin typeface="微软雅黑" pitchFamily="34" charset="-122"/>
                <a:ea typeface="微软雅黑" pitchFamily="34" charset="-122"/>
              </a:rPr>
              <a:t>   坏事</a:t>
            </a:r>
            <a:r>
              <a:rPr lang="en-US" altLang="zh-CN" sz="2400" b="1" dirty="0">
                <a:solidFill>
                  <a:schemeClr val="tx2"/>
                </a:solidFill>
                <a:latin typeface="微软雅黑" pitchFamily="34" charset="-122"/>
                <a:ea typeface="微软雅黑" pitchFamily="34" charset="-122"/>
              </a:rPr>
              <a:t>——</a:t>
            </a:r>
            <a:r>
              <a:rPr lang="zh-CN" altLang="en-US" sz="2400" b="1" dirty="0">
                <a:solidFill>
                  <a:schemeClr val="tx2"/>
                </a:solidFill>
                <a:latin typeface="微软雅黑" pitchFamily="34" charset="-122"/>
                <a:ea typeface="微软雅黑" pitchFamily="34" charset="-122"/>
              </a:rPr>
              <a:t>出事了嘛</a:t>
            </a:r>
          </a:p>
          <a:p>
            <a:pPr>
              <a:lnSpc>
                <a:spcPct val="150000"/>
              </a:lnSpc>
              <a:buFont typeface="Wingdings" pitchFamily="2" charset="2"/>
              <a:buNone/>
            </a:pPr>
            <a:r>
              <a:rPr lang="zh-CN" altLang="en-US" sz="2400" b="1" dirty="0">
                <a:solidFill>
                  <a:schemeClr val="tx2"/>
                </a:solidFill>
                <a:latin typeface="微软雅黑" pitchFamily="34" charset="-122"/>
                <a:ea typeface="微软雅黑" pitchFamily="34" charset="-122"/>
              </a:rPr>
              <a:t>   好事不出门、坏事传千</a:t>
            </a:r>
            <a:r>
              <a:rPr lang="zh-CN" altLang="en-US" sz="2400" b="1" dirty="0" smtClean="0">
                <a:solidFill>
                  <a:schemeClr val="tx2"/>
                </a:solidFill>
                <a:latin typeface="微软雅黑" pitchFamily="34" charset="-122"/>
                <a:ea typeface="微软雅黑" pitchFamily="34" charset="-122"/>
              </a:rPr>
              <a:t>里</a:t>
            </a:r>
            <a:endParaRPr lang="zh-CN" altLang="en-US" sz="2400" b="1" dirty="0">
              <a:solidFill>
                <a:schemeClr val="tx2"/>
              </a:solidFill>
              <a:latin typeface="微软雅黑" pitchFamily="34" charset="-122"/>
              <a:ea typeface="微软雅黑" pitchFamily="34" charset="-122"/>
            </a:endParaRPr>
          </a:p>
        </p:txBody>
      </p:sp>
      <p:sp>
        <p:nvSpPr>
          <p:cNvPr id="20" name="灯片编号占位符 5"/>
          <p:cNvSpPr>
            <a:spLocks noGrp="1"/>
          </p:cNvSpPr>
          <p:nvPr>
            <p:ph type="sldNum" sz="quarter" idx="4"/>
          </p:nvPr>
        </p:nvSpPr>
        <p:spPr>
          <a:xfrm>
            <a:off x="3590528" y="6420693"/>
            <a:ext cx="2133600" cy="320675"/>
          </a:xfrm>
          <a:prstGeom prst="rect">
            <a:avLst/>
          </a:prstGeom>
        </p:spPr>
        <p:txBody>
          <a:bodyPr/>
          <a:lstStyle/>
          <a:p>
            <a:pPr algn="ctr"/>
            <a:fld id="{7CCF93E2-BFE5-43F6-AF45-3E6858A50827}" type="slidenum">
              <a:rPr lang="zh-CN" altLang="en-US"/>
              <a:pPr algn="ctr"/>
              <a:t>26</a:t>
            </a:fld>
            <a:endParaRPr lang="en-US" altLang="zh-CN"/>
          </a:p>
        </p:txBody>
      </p:sp>
      <p:sp>
        <p:nvSpPr>
          <p:cNvPr id="269314" name="Rectangle 2"/>
          <p:cNvSpPr>
            <a:spLocks noChangeArrowheads="1"/>
          </p:cNvSpPr>
          <p:nvPr/>
        </p:nvSpPr>
        <p:spPr bwMode="auto">
          <a:xfrm>
            <a:off x="323528" y="1340768"/>
            <a:ext cx="2709396" cy="523220"/>
          </a:xfrm>
          <a:prstGeom prst="rect">
            <a:avLst/>
          </a:prstGeom>
          <a:noFill/>
          <a:ln w="9525" algn="ctr">
            <a:noFill/>
            <a:miter lim="800000"/>
            <a:headEnd/>
            <a:tailEnd/>
          </a:ln>
          <a:effectLst/>
        </p:spPr>
        <p:txBody>
          <a:bodyPr wrap="none">
            <a:spAutoFit/>
          </a:bodyPr>
          <a:lstStyle/>
          <a:p>
            <a:r>
              <a:rPr lang="zh-CN" altLang="en-US" sz="2800" b="1" dirty="0" smtClean="0">
                <a:solidFill>
                  <a:schemeClr val="tx2"/>
                </a:solidFill>
                <a:latin typeface="微软雅黑" pitchFamily="34" charset="-122"/>
                <a:ea typeface="微软雅黑" pitchFamily="34" charset="-122"/>
              </a:rPr>
              <a:t>对待</a:t>
            </a:r>
            <a:r>
              <a:rPr lang="zh-CN" altLang="en-US" sz="2800" b="1" dirty="0">
                <a:solidFill>
                  <a:schemeClr val="tx2"/>
                </a:solidFill>
                <a:latin typeface="微软雅黑" pitchFamily="34" charset="-122"/>
                <a:ea typeface="微软雅黑" pitchFamily="34" charset="-122"/>
              </a:rPr>
              <a:t>问题的态度</a:t>
            </a:r>
          </a:p>
        </p:txBody>
      </p:sp>
      <p:pic>
        <p:nvPicPr>
          <p:cNvPr id="269399" name="Picture 87" descr="图片5"/>
          <p:cNvPicPr>
            <a:picLocks noChangeAspect="1" noChangeArrowheads="1"/>
          </p:cNvPicPr>
          <p:nvPr/>
        </p:nvPicPr>
        <p:blipFill>
          <a:blip r:embed="rId2" cstate="email"/>
          <a:srcRect/>
          <a:stretch>
            <a:fillRect/>
          </a:stretch>
        </p:blipFill>
        <p:spPr bwMode="auto">
          <a:xfrm>
            <a:off x="323528" y="4005064"/>
            <a:ext cx="2572519" cy="2238012"/>
          </a:xfrm>
          <a:prstGeom prst="rect">
            <a:avLst/>
          </a:prstGeom>
          <a:noFill/>
        </p:spPr>
      </p:pic>
      <p:graphicFrame>
        <p:nvGraphicFramePr>
          <p:cNvPr id="8" name="表格 7"/>
          <p:cNvGraphicFramePr>
            <a:graphicFrameLocks noGrp="1"/>
          </p:cNvGraphicFramePr>
          <p:nvPr/>
        </p:nvGraphicFramePr>
        <p:xfrm>
          <a:off x="5292080" y="1844824"/>
          <a:ext cx="3456384" cy="4498848"/>
        </p:xfrm>
        <a:graphic>
          <a:graphicData uri="http://schemas.openxmlformats.org/drawingml/2006/table">
            <a:tbl>
              <a:tblPr firstRow="1" bandRow="1">
                <a:tableStyleId>{ED083AE6-46FA-4A59-8FB0-9F97EB10719F}</a:tableStyleId>
              </a:tblPr>
              <a:tblGrid>
                <a:gridCol w="1080120"/>
                <a:gridCol w="2376264"/>
              </a:tblGrid>
              <a:tr h="1230868">
                <a:tc>
                  <a:txBody>
                    <a:bodyPr/>
                    <a:lstStyle/>
                    <a:p>
                      <a:r>
                        <a:rPr lang="zh-CN" altLang="en-US" b="1" dirty="0" smtClean="0">
                          <a:latin typeface="微软雅黑" pitchFamily="34" charset="-122"/>
                          <a:ea typeface="微软雅黑" pitchFamily="34" charset="-122"/>
                        </a:rPr>
                        <a:t>隐瞒</a:t>
                      </a:r>
                      <a:endParaRPr lang="zh-CN" altLang="en-US" b="1" dirty="0">
                        <a:solidFill>
                          <a:schemeClr val="tx1"/>
                        </a:solidFill>
                        <a:latin typeface="微软雅黑" pitchFamily="34" charset="-122"/>
                        <a:ea typeface="微软雅黑" pitchFamily="34" charset="-122"/>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u="none" strike="noStrike" cap="none" normalizeH="0" baseline="0" dirty="0" smtClean="0">
                          <a:ln>
                            <a:noFill/>
                          </a:ln>
                          <a:effectLst/>
                          <a:latin typeface="微软雅黑" pitchFamily="34" charset="-122"/>
                          <a:ea typeface="微软雅黑" pitchFamily="34" charset="-122"/>
                        </a:rPr>
                        <a:t>检查不到位、信息不通畅</a:t>
                      </a:r>
                    </a:p>
                    <a:p>
                      <a:pPr>
                        <a:lnSpc>
                          <a:spcPct val="150000"/>
                        </a:lnSpc>
                      </a:pPr>
                      <a:endParaRPr lang="zh-CN" altLang="en-US" b="1" dirty="0">
                        <a:latin typeface="微软雅黑" pitchFamily="34" charset="-122"/>
                        <a:ea typeface="微软雅黑" pitchFamily="34" charset="-122"/>
                      </a:endParaRPr>
                    </a:p>
                  </a:txBody>
                  <a:tcPr/>
                </a:tc>
              </a:tr>
              <a:tr h="1281801">
                <a:tc>
                  <a:txBody>
                    <a:bodyPr/>
                    <a:lstStyle/>
                    <a:p>
                      <a:r>
                        <a:rPr lang="zh-CN" altLang="en-US" b="1" dirty="0" smtClean="0">
                          <a:latin typeface="微软雅黑" pitchFamily="34" charset="-122"/>
                          <a:ea typeface="微软雅黑" pitchFamily="34" charset="-122"/>
                        </a:rPr>
                        <a:t>推卸</a:t>
                      </a:r>
                      <a:endParaRPr lang="zh-CN" altLang="en-US" b="1" dirty="0">
                        <a:solidFill>
                          <a:schemeClr val="tx1"/>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itchFamily="2" charset="2"/>
                        <a:buNone/>
                        <a:tabLst/>
                      </a:pPr>
                      <a:r>
                        <a:rPr kumimoji="0" lang="zh-CN" altLang="en-US" sz="1800" b="1" u="none" strike="noStrike" cap="none" normalizeH="0" baseline="0" dirty="0" smtClean="0">
                          <a:ln>
                            <a:noFill/>
                          </a:ln>
                          <a:effectLst/>
                          <a:latin typeface="微软雅黑" pitchFamily="34" charset="-122"/>
                          <a:ea typeface="微软雅黑" pitchFamily="34" charset="-122"/>
                        </a:rPr>
                        <a:t>说别人</a:t>
                      </a:r>
                      <a:r>
                        <a:rPr kumimoji="0" lang="en-US" altLang="zh-CN" sz="1800" b="1" u="none" strike="noStrike" cap="none" normalizeH="0" baseline="0" dirty="0" smtClean="0">
                          <a:ln>
                            <a:noFill/>
                          </a:ln>
                          <a:effectLst/>
                          <a:latin typeface="微软雅黑" pitchFamily="34" charset="-122"/>
                          <a:ea typeface="微软雅黑" pitchFamily="34" charset="-122"/>
                        </a:rPr>
                        <a:t>---</a:t>
                      </a:r>
                      <a:r>
                        <a:rPr kumimoji="0" lang="zh-CN" altLang="en-US" sz="1800" b="1" u="none" strike="noStrike" cap="none" normalizeH="0" baseline="0" dirty="0" smtClean="0">
                          <a:ln>
                            <a:noFill/>
                          </a:ln>
                          <a:effectLst/>
                          <a:latin typeface="微软雅黑" pitchFamily="34" charset="-122"/>
                          <a:ea typeface="微软雅黑" pitchFamily="34" charset="-122"/>
                        </a:rPr>
                        <a:t>说自己</a:t>
                      </a:r>
                    </a:p>
                    <a:p>
                      <a:pPr marL="0" marR="0" lvl="0" indent="0" algn="ctr" defTabSz="914400" rtl="0" eaLnBrk="1" fontAlgn="base" latinLnBrk="0" hangingPunct="1">
                        <a:lnSpc>
                          <a:spcPct val="150000"/>
                        </a:lnSpc>
                        <a:spcBef>
                          <a:spcPct val="20000"/>
                        </a:spcBef>
                        <a:spcAft>
                          <a:spcPct val="0"/>
                        </a:spcAft>
                        <a:buClr>
                          <a:schemeClr val="hlink"/>
                        </a:buClr>
                        <a:buSzTx/>
                        <a:buFont typeface="Wingdings" pitchFamily="2" charset="2"/>
                        <a:buNone/>
                        <a:tabLst/>
                      </a:pPr>
                      <a:r>
                        <a:rPr kumimoji="0" lang="zh-CN" altLang="en-US" sz="1800" b="1" u="none" strike="noStrike" cap="none" normalizeH="0" baseline="0" dirty="0" smtClean="0">
                          <a:ln>
                            <a:noFill/>
                          </a:ln>
                          <a:effectLst/>
                          <a:latin typeface="微软雅黑" pitchFamily="34" charset="-122"/>
                          <a:ea typeface="微软雅黑" pitchFamily="34" charset="-122"/>
                        </a:rPr>
                        <a:t>批评与自我批评</a:t>
                      </a:r>
                    </a:p>
                    <a:p>
                      <a:pPr>
                        <a:lnSpc>
                          <a:spcPct val="150000"/>
                        </a:lnSpc>
                      </a:pPr>
                      <a:endParaRPr lang="zh-CN" altLang="en-US" b="1" dirty="0">
                        <a:latin typeface="微软雅黑" pitchFamily="34" charset="-122"/>
                        <a:ea typeface="微软雅黑" pitchFamily="34" charset="-122"/>
                      </a:endParaRPr>
                    </a:p>
                  </a:txBody>
                  <a:tcPr/>
                </a:tc>
              </a:tr>
              <a:tr h="1663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u="none" strike="noStrike" cap="none" normalizeH="0" baseline="0" dirty="0" smtClean="0">
                          <a:ln>
                            <a:noFill/>
                          </a:ln>
                          <a:effectLst/>
                          <a:latin typeface="微软雅黑" pitchFamily="34" charset="-122"/>
                          <a:ea typeface="微软雅黑" pitchFamily="34" charset="-122"/>
                        </a:rPr>
                        <a:t>大事化小、小事化了</a:t>
                      </a:r>
                    </a:p>
                    <a:p>
                      <a:endParaRPr lang="zh-CN" altLang="en-US" b="1" dirty="0">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itchFamily="2" charset="2"/>
                        <a:buNone/>
                        <a:tabLst/>
                      </a:pPr>
                      <a:r>
                        <a:rPr kumimoji="0" lang="zh-CN" altLang="en-US" sz="1800" b="1" u="none" strike="noStrike" cap="none" normalizeH="0" baseline="0" dirty="0" smtClean="0">
                          <a:ln>
                            <a:noFill/>
                          </a:ln>
                          <a:effectLst/>
                          <a:latin typeface="微软雅黑" pitchFamily="34" charset="-122"/>
                          <a:ea typeface="微软雅黑" pitchFamily="34" charset="-122"/>
                        </a:rPr>
                        <a:t>未找到真正的原因</a:t>
                      </a:r>
                    </a:p>
                    <a:p>
                      <a:pPr marL="0" marR="0" lvl="0" indent="0" algn="ctr" defTabSz="914400" rtl="0" eaLnBrk="1" fontAlgn="base" latinLnBrk="0" hangingPunct="1">
                        <a:lnSpc>
                          <a:spcPct val="150000"/>
                        </a:lnSpc>
                        <a:spcBef>
                          <a:spcPct val="20000"/>
                        </a:spcBef>
                        <a:spcAft>
                          <a:spcPct val="0"/>
                        </a:spcAft>
                        <a:buClr>
                          <a:schemeClr val="hlink"/>
                        </a:buClr>
                        <a:buSzTx/>
                        <a:buFont typeface="Wingdings" pitchFamily="2" charset="2"/>
                        <a:buNone/>
                        <a:tabLst/>
                      </a:pPr>
                      <a:r>
                        <a:rPr kumimoji="0" lang="zh-CN" altLang="en-US" sz="1800" b="1" u="none" strike="noStrike" cap="none" normalizeH="0" baseline="0" dirty="0" smtClean="0">
                          <a:ln>
                            <a:noFill/>
                          </a:ln>
                          <a:effectLst/>
                          <a:latin typeface="微软雅黑" pitchFamily="34" charset="-122"/>
                          <a:ea typeface="微软雅黑" pitchFamily="34" charset="-122"/>
                        </a:rPr>
                        <a:t>兼听则明？多谋与善断？</a:t>
                      </a:r>
                      <a:r>
                        <a:rPr kumimoji="0" lang="en-US" altLang="zh-CN" sz="1800" b="1" u="none" strike="noStrike" cap="none" normalizeH="0" baseline="0" dirty="0" smtClean="0">
                          <a:ln>
                            <a:noFill/>
                          </a:ln>
                          <a:effectLst/>
                          <a:latin typeface="微软雅黑" pitchFamily="34" charset="-122"/>
                          <a:ea typeface="微软雅黑" pitchFamily="34" charset="-122"/>
                        </a:rPr>
                        <a:t>360</a:t>
                      </a:r>
                      <a:r>
                        <a:rPr kumimoji="0" lang="zh-CN" altLang="en-US" sz="1800" b="1" u="none" strike="noStrike" cap="none" normalizeH="0" baseline="0" dirty="0" smtClean="0">
                          <a:ln>
                            <a:noFill/>
                          </a:ln>
                          <a:effectLst/>
                          <a:latin typeface="微软雅黑" pitchFamily="34" charset="-122"/>
                          <a:ea typeface="微软雅黑" pitchFamily="34" charset="-122"/>
                        </a:rPr>
                        <a:t>度考核？</a:t>
                      </a:r>
                    </a:p>
                    <a:p>
                      <a:pPr>
                        <a:lnSpc>
                          <a:spcPct val="150000"/>
                        </a:lnSpc>
                      </a:pPr>
                      <a:endParaRPr lang="zh-CN" altLang="en-US" b="1" dirty="0">
                        <a:latin typeface="微软雅黑" pitchFamily="34" charset="-122"/>
                        <a:ea typeface="微软雅黑" pitchFamily="34" charset="-122"/>
                      </a:endParaRPr>
                    </a:p>
                  </a:txBody>
                  <a:tcPr/>
                </a:tc>
              </a:tr>
            </a:tbl>
          </a:graphicData>
        </a:graphic>
      </p:graphicFrame>
    </p:spTree>
    <p:extLst>
      <p:ext uri="{BB962C8B-B14F-4D97-AF65-F5344CB8AC3E}">
        <p14:creationId xmlns:p14="http://schemas.microsoft.com/office/powerpoint/2010/main" val="129565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9396">
                                            <p:txEl>
                                              <p:pRg st="1" end="1"/>
                                            </p:txEl>
                                          </p:spTgt>
                                        </p:tgtEl>
                                        <p:attrNameLst>
                                          <p:attrName>style.visibility</p:attrName>
                                        </p:attrNameLst>
                                      </p:cBhvr>
                                      <p:to>
                                        <p:strVal val="visible"/>
                                      </p:to>
                                    </p:set>
                                    <p:animEffect transition="in" filter="blinds(horizontal)">
                                      <p:cBhvr>
                                        <p:cTn id="7" dur="500"/>
                                        <p:tgtEl>
                                          <p:spTgt spid="26939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9396">
                                            <p:txEl>
                                              <p:pRg st="2" end="2"/>
                                            </p:txEl>
                                          </p:spTgt>
                                        </p:tgtEl>
                                        <p:attrNameLst>
                                          <p:attrName>style.visibility</p:attrName>
                                        </p:attrNameLst>
                                      </p:cBhvr>
                                      <p:to>
                                        <p:strVal val="visible"/>
                                      </p:to>
                                    </p:set>
                                    <p:animEffect transition="in" filter="blinds(horizontal)">
                                      <p:cBhvr>
                                        <p:cTn id="10" dur="500"/>
                                        <p:tgtEl>
                                          <p:spTgt spid="26939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4"/>
          <p:cNvSpPr>
            <a:spLocks noGrp="1"/>
          </p:cNvSpPr>
          <p:nvPr>
            <p:ph type="sldNum" sz="quarter" idx="4"/>
          </p:nvPr>
        </p:nvSpPr>
        <p:spPr>
          <a:xfrm>
            <a:off x="3707904" y="6381328"/>
            <a:ext cx="2133600" cy="320675"/>
          </a:xfrm>
          <a:prstGeom prst="rect">
            <a:avLst/>
          </a:prstGeom>
        </p:spPr>
        <p:txBody>
          <a:bodyPr/>
          <a:lstStyle/>
          <a:p>
            <a:pPr algn="ctr"/>
            <a:fld id="{FBD69305-8850-4347-9D88-00A7145C7B55}" type="slidenum">
              <a:rPr lang="zh-CN" altLang="en-US"/>
              <a:pPr algn="ctr"/>
              <a:t>27</a:t>
            </a:fld>
            <a:endParaRPr lang="en-US" altLang="zh-CN"/>
          </a:p>
        </p:txBody>
      </p:sp>
      <p:sp>
        <p:nvSpPr>
          <p:cNvPr id="315395" name="Rectangle 3"/>
          <p:cNvSpPr>
            <a:spLocks noChangeArrowheads="1"/>
          </p:cNvSpPr>
          <p:nvPr/>
        </p:nvSpPr>
        <p:spPr bwMode="auto">
          <a:xfrm>
            <a:off x="286715" y="1496035"/>
            <a:ext cx="3600400" cy="609600"/>
          </a:xfrm>
          <a:prstGeom prst="rect">
            <a:avLst/>
          </a:prstGeom>
          <a:gradFill rotWithShape="1">
            <a:gsLst>
              <a:gs pos="0">
                <a:srgbClr val="FF5050">
                  <a:gamma/>
                  <a:shade val="46275"/>
                  <a:invGamma/>
                </a:srgbClr>
              </a:gs>
              <a:gs pos="50000">
                <a:srgbClr val="FF5050"/>
              </a:gs>
              <a:gs pos="100000">
                <a:srgbClr val="FF5050">
                  <a:gamma/>
                  <a:shade val="46275"/>
                  <a:invGamma/>
                </a:srgbClr>
              </a:gs>
            </a:gsLst>
            <a:lin ang="5400000" scaled="1"/>
          </a:gradFill>
          <a:ln w="9525">
            <a:noFill/>
            <a:miter lim="800000"/>
            <a:headEnd/>
            <a:tailEnd/>
          </a:ln>
          <a:effectLst>
            <a:outerShdw dist="107763" dir="2700000" algn="ctr" rotWithShape="0">
              <a:schemeClr val="bg2">
                <a:alpha val="50000"/>
              </a:schemeClr>
            </a:outerShdw>
          </a:effectLst>
        </p:spPr>
        <p:txBody>
          <a:bodyPr anchor="ctr"/>
          <a:lstStyle/>
          <a:p>
            <a:r>
              <a:rPr lang="en-US" altLang="zh-CN" sz="2400" b="1">
                <a:solidFill>
                  <a:schemeClr val="bg1"/>
                </a:solidFill>
                <a:latin typeface="微软雅黑" pitchFamily="34" charset="-122"/>
                <a:ea typeface="微软雅黑" pitchFamily="34" charset="-122"/>
              </a:rPr>
              <a:t>4M1E---</a:t>
            </a:r>
            <a:r>
              <a:rPr lang="zh-CN" altLang="en-US" sz="2400" b="1">
                <a:solidFill>
                  <a:schemeClr val="bg1"/>
                </a:solidFill>
                <a:latin typeface="微软雅黑" pitchFamily="34" charset="-122"/>
                <a:ea typeface="微软雅黑" pitchFamily="34" charset="-122"/>
              </a:rPr>
              <a:t>分析问题的工具</a:t>
            </a:r>
          </a:p>
        </p:txBody>
      </p:sp>
      <p:grpSp>
        <p:nvGrpSpPr>
          <p:cNvPr id="2" name="Group 21"/>
          <p:cNvGrpSpPr>
            <a:grpSpLocks/>
          </p:cNvGrpSpPr>
          <p:nvPr/>
        </p:nvGrpSpPr>
        <p:grpSpPr bwMode="auto">
          <a:xfrm>
            <a:off x="3635896" y="1412776"/>
            <a:ext cx="4916016" cy="4607768"/>
            <a:chOff x="1343" y="1684"/>
            <a:chExt cx="3524" cy="2636"/>
          </a:xfrm>
        </p:grpSpPr>
        <p:sp>
          <p:nvSpPr>
            <p:cNvPr id="315397" name="Oval 5"/>
            <p:cNvSpPr>
              <a:spLocks noChangeArrowheads="1"/>
            </p:cNvSpPr>
            <p:nvPr/>
          </p:nvSpPr>
          <p:spPr bwMode="auto">
            <a:xfrm>
              <a:off x="1343" y="1684"/>
              <a:ext cx="3524" cy="2636"/>
            </a:xfrm>
            <a:prstGeom prst="ellipse">
              <a:avLst/>
            </a:prstGeom>
            <a:solidFill>
              <a:srgbClr val="FF0033"/>
            </a:solidFill>
            <a:ln w="50800">
              <a:solidFill>
                <a:srgbClr val="000000"/>
              </a:solidFill>
              <a:round/>
              <a:headEnd/>
              <a:tailEnd/>
            </a:ln>
            <a:effectLst/>
          </p:spPr>
          <p:txBody>
            <a:bodyPr wrap="none" anchor="ctr"/>
            <a:lstStyle/>
            <a:p>
              <a:endParaRPr lang="zh-CN" altLang="en-US"/>
            </a:p>
          </p:txBody>
        </p:sp>
        <p:sp>
          <p:nvSpPr>
            <p:cNvPr id="315398" name="Oval 6"/>
            <p:cNvSpPr>
              <a:spLocks noChangeArrowheads="1"/>
            </p:cNvSpPr>
            <p:nvPr/>
          </p:nvSpPr>
          <p:spPr bwMode="auto">
            <a:xfrm>
              <a:off x="1612" y="1884"/>
              <a:ext cx="2986" cy="2236"/>
            </a:xfrm>
            <a:prstGeom prst="ellipse">
              <a:avLst/>
            </a:prstGeom>
            <a:solidFill>
              <a:srgbClr val="FFFF00"/>
            </a:solidFill>
            <a:ln w="50800">
              <a:solidFill>
                <a:srgbClr val="000000"/>
              </a:solidFill>
              <a:round/>
              <a:headEnd/>
              <a:tailEnd/>
            </a:ln>
            <a:effectLst/>
          </p:spPr>
          <p:txBody>
            <a:bodyPr wrap="none" anchor="ctr"/>
            <a:lstStyle/>
            <a:p>
              <a:endParaRPr lang="zh-CN" altLang="en-US"/>
            </a:p>
          </p:txBody>
        </p:sp>
        <p:grpSp>
          <p:nvGrpSpPr>
            <p:cNvPr id="3" name="Group 7"/>
            <p:cNvGrpSpPr>
              <a:grpSpLocks/>
            </p:cNvGrpSpPr>
            <p:nvPr/>
          </p:nvGrpSpPr>
          <p:grpSpPr bwMode="auto">
            <a:xfrm>
              <a:off x="1549" y="1880"/>
              <a:ext cx="2995" cy="2131"/>
              <a:chOff x="1565" y="961"/>
              <a:chExt cx="3122" cy="2935"/>
            </a:xfrm>
          </p:grpSpPr>
          <p:sp>
            <p:nvSpPr>
              <p:cNvPr id="315400" name="Oval 8"/>
              <p:cNvSpPr>
                <a:spLocks noChangeArrowheads="1"/>
              </p:cNvSpPr>
              <p:nvPr/>
            </p:nvSpPr>
            <p:spPr bwMode="auto">
              <a:xfrm>
                <a:off x="2741" y="2063"/>
                <a:ext cx="894" cy="885"/>
              </a:xfrm>
              <a:prstGeom prst="ellipse">
                <a:avLst/>
              </a:prstGeom>
              <a:solidFill>
                <a:srgbClr val="0000FF"/>
              </a:solidFill>
              <a:ln w="50800">
                <a:solidFill>
                  <a:srgbClr val="000000"/>
                </a:solidFill>
                <a:round/>
                <a:headEnd/>
                <a:tailEnd/>
              </a:ln>
              <a:effectLst/>
            </p:spPr>
            <p:txBody>
              <a:bodyPr wrap="none" lIns="69850" tIns="34925" rIns="69850" bIns="34925" anchor="ctr"/>
              <a:lstStyle/>
              <a:p>
                <a:pPr defTabSz="514350">
                  <a:lnSpc>
                    <a:spcPct val="90000"/>
                  </a:lnSpc>
                  <a:spcBef>
                    <a:spcPct val="20000"/>
                  </a:spcBef>
                </a:pPr>
                <a:r>
                  <a:rPr kumimoji="1" lang="en-US" altLang="zh-CN" b="1">
                    <a:solidFill>
                      <a:schemeClr val="bg1"/>
                    </a:solidFill>
                    <a:latin typeface="Arial Black" pitchFamily="34" charset="0"/>
                    <a:ea typeface="黑体" pitchFamily="49" charset="-122"/>
                  </a:rPr>
                  <a:t>4M1E</a:t>
                </a:r>
              </a:p>
            </p:txBody>
          </p:sp>
          <p:sp>
            <p:nvSpPr>
              <p:cNvPr id="315401" name="Line 9"/>
              <p:cNvSpPr>
                <a:spLocks noChangeShapeType="1"/>
              </p:cNvSpPr>
              <p:nvPr/>
            </p:nvSpPr>
            <p:spPr bwMode="auto">
              <a:xfrm>
                <a:off x="3204" y="961"/>
                <a:ext cx="0" cy="1117"/>
              </a:xfrm>
              <a:prstGeom prst="line">
                <a:avLst/>
              </a:prstGeom>
              <a:noFill/>
              <a:ln w="50800">
                <a:solidFill>
                  <a:srgbClr val="000000"/>
                </a:solidFill>
                <a:round/>
                <a:headEnd type="none" w="sm" len="sm"/>
                <a:tailEnd type="none" w="sm" len="sm"/>
              </a:ln>
              <a:effectLst/>
            </p:spPr>
            <p:txBody>
              <a:bodyPr/>
              <a:lstStyle/>
              <a:p>
                <a:endParaRPr lang="zh-CN" altLang="en-US"/>
              </a:p>
            </p:txBody>
          </p:sp>
          <p:sp>
            <p:nvSpPr>
              <p:cNvPr id="315402" name="Line 10"/>
              <p:cNvSpPr>
                <a:spLocks noChangeShapeType="1"/>
              </p:cNvSpPr>
              <p:nvPr/>
            </p:nvSpPr>
            <p:spPr bwMode="auto">
              <a:xfrm flipH="1">
                <a:off x="3592" y="1965"/>
                <a:ext cx="1073" cy="335"/>
              </a:xfrm>
              <a:prstGeom prst="line">
                <a:avLst/>
              </a:prstGeom>
              <a:noFill/>
              <a:ln w="50800">
                <a:solidFill>
                  <a:srgbClr val="000000"/>
                </a:solidFill>
                <a:round/>
                <a:headEnd type="none" w="sm" len="sm"/>
                <a:tailEnd type="none" w="sm" len="sm"/>
              </a:ln>
              <a:effectLst/>
            </p:spPr>
            <p:txBody>
              <a:bodyPr/>
              <a:lstStyle/>
              <a:p>
                <a:endParaRPr lang="zh-CN" altLang="en-US"/>
              </a:p>
            </p:txBody>
          </p:sp>
          <p:sp>
            <p:nvSpPr>
              <p:cNvPr id="315403" name="Line 11"/>
              <p:cNvSpPr>
                <a:spLocks noChangeShapeType="1"/>
              </p:cNvSpPr>
              <p:nvPr/>
            </p:nvSpPr>
            <p:spPr bwMode="auto">
              <a:xfrm>
                <a:off x="1729" y="1965"/>
                <a:ext cx="1074" cy="345"/>
              </a:xfrm>
              <a:prstGeom prst="line">
                <a:avLst/>
              </a:prstGeom>
              <a:noFill/>
              <a:ln w="50800">
                <a:solidFill>
                  <a:srgbClr val="000000"/>
                </a:solidFill>
                <a:round/>
                <a:headEnd type="none" w="sm" len="sm"/>
                <a:tailEnd type="none" w="sm" len="sm"/>
              </a:ln>
              <a:effectLst/>
            </p:spPr>
            <p:txBody>
              <a:bodyPr/>
              <a:lstStyle/>
              <a:p>
                <a:endParaRPr lang="zh-CN" altLang="en-US"/>
              </a:p>
            </p:txBody>
          </p:sp>
          <p:sp>
            <p:nvSpPr>
              <p:cNvPr id="315404" name="Line 12"/>
              <p:cNvSpPr>
                <a:spLocks noChangeShapeType="1"/>
              </p:cNvSpPr>
              <p:nvPr/>
            </p:nvSpPr>
            <p:spPr bwMode="auto">
              <a:xfrm flipV="1">
                <a:off x="2135" y="2828"/>
                <a:ext cx="729" cy="833"/>
              </a:xfrm>
              <a:prstGeom prst="line">
                <a:avLst/>
              </a:prstGeom>
              <a:noFill/>
              <a:ln w="50800">
                <a:solidFill>
                  <a:srgbClr val="000000"/>
                </a:solidFill>
                <a:round/>
                <a:headEnd type="none" w="sm" len="sm"/>
                <a:tailEnd type="none" w="sm" len="sm"/>
              </a:ln>
              <a:effectLst/>
            </p:spPr>
            <p:txBody>
              <a:bodyPr/>
              <a:lstStyle/>
              <a:p>
                <a:endParaRPr lang="zh-CN" altLang="en-US"/>
              </a:p>
            </p:txBody>
          </p:sp>
          <p:sp>
            <p:nvSpPr>
              <p:cNvPr id="315405" name="Line 13"/>
              <p:cNvSpPr>
                <a:spLocks noChangeShapeType="1"/>
              </p:cNvSpPr>
              <p:nvPr/>
            </p:nvSpPr>
            <p:spPr bwMode="auto">
              <a:xfrm flipH="1" flipV="1">
                <a:off x="3526" y="2828"/>
                <a:ext cx="730" cy="833"/>
              </a:xfrm>
              <a:prstGeom prst="line">
                <a:avLst/>
              </a:prstGeom>
              <a:noFill/>
              <a:ln w="50800">
                <a:solidFill>
                  <a:srgbClr val="000000"/>
                </a:solidFill>
                <a:round/>
                <a:headEnd type="none" w="sm" len="sm"/>
                <a:tailEnd type="none" w="sm" len="sm"/>
              </a:ln>
              <a:effectLst/>
            </p:spPr>
            <p:txBody>
              <a:bodyPr/>
              <a:lstStyle/>
              <a:p>
                <a:endParaRPr lang="zh-CN" altLang="en-US"/>
              </a:p>
            </p:txBody>
          </p:sp>
          <p:sp>
            <p:nvSpPr>
              <p:cNvPr id="315406" name="Rectangle 14"/>
              <p:cNvSpPr>
                <a:spLocks noChangeArrowheads="1"/>
              </p:cNvSpPr>
              <p:nvPr/>
            </p:nvSpPr>
            <p:spPr bwMode="auto">
              <a:xfrm>
                <a:off x="3287" y="1505"/>
                <a:ext cx="972" cy="496"/>
              </a:xfrm>
              <a:prstGeom prst="rect">
                <a:avLst/>
              </a:prstGeom>
              <a:noFill/>
              <a:ln w="9525">
                <a:noFill/>
                <a:miter lim="800000"/>
                <a:headEnd/>
                <a:tailEnd/>
              </a:ln>
              <a:effectLst/>
            </p:spPr>
            <p:txBody>
              <a:bodyPr wrap="square" lIns="69850" tIns="34925" rIns="69850" bIns="34925">
                <a:spAutoFit/>
              </a:bodyPr>
              <a:lstStyle/>
              <a:p>
                <a:pPr marL="228600" lvl="1" defTabSz="514350">
                  <a:lnSpc>
                    <a:spcPct val="80000"/>
                  </a:lnSpc>
                  <a:spcBef>
                    <a:spcPct val="20000"/>
                  </a:spcBef>
                </a:pPr>
                <a:r>
                  <a:rPr kumimoji="1" lang="en-US" altLang="zh-CN" dirty="0">
                    <a:latin typeface="Arial Black" pitchFamily="34" charset="0"/>
                    <a:ea typeface="黑体" pitchFamily="49" charset="-122"/>
                  </a:rPr>
                  <a:t>MAN</a:t>
                </a:r>
              </a:p>
              <a:p>
                <a:pPr marL="228600" lvl="1" defTabSz="514350">
                  <a:lnSpc>
                    <a:spcPct val="80000"/>
                  </a:lnSpc>
                  <a:spcBef>
                    <a:spcPct val="20000"/>
                  </a:spcBef>
                </a:pPr>
                <a:r>
                  <a:rPr kumimoji="1" lang="zh-CN" altLang="en-US" dirty="0">
                    <a:latin typeface="Arial Black" pitchFamily="34" charset="0"/>
                    <a:ea typeface="黑体" pitchFamily="49" charset="-122"/>
                  </a:rPr>
                  <a:t>人</a:t>
                </a:r>
              </a:p>
            </p:txBody>
          </p:sp>
          <p:sp>
            <p:nvSpPr>
              <p:cNvPr id="315407" name="Rectangle 15"/>
              <p:cNvSpPr>
                <a:spLocks noChangeArrowheads="1"/>
              </p:cNvSpPr>
              <p:nvPr/>
            </p:nvSpPr>
            <p:spPr bwMode="auto">
              <a:xfrm>
                <a:off x="1565" y="2444"/>
                <a:ext cx="1184" cy="495"/>
              </a:xfrm>
              <a:prstGeom prst="rect">
                <a:avLst/>
              </a:prstGeom>
              <a:noFill/>
              <a:ln w="9525">
                <a:noFill/>
                <a:miter lim="800000"/>
                <a:headEnd/>
                <a:tailEnd/>
              </a:ln>
              <a:effectLst/>
            </p:spPr>
            <p:txBody>
              <a:bodyPr wrap="square" lIns="69850" tIns="34925" rIns="69850" bIns="34925">
                <a:spAutoFit/>
              </a:bodyPr>
              <a:lstStyle/>
              <a:p>
                <a:pPr marL="228600" lvl="1" defTabSz="514350">
                  <a:lnSpc>
                    <a:spcPct val="80000"/>
                  </a:lnSpc>
                  <a:spcBef>
                    <a:spcPct val="20000"/>
                  </a:spcBef>
                </a:pPr>
                <a:r>
                  <a:rPr kumimoji="1" lang="en-US" altLang="zh-CN" dirty="0" smtClean="0">
                    <a:latin typeface="Arial Black" pitchFamily="34" charset="0"/>
                    <a:ea typeface="黑体" pitchFamily="49" charset="-122"/>
                  </a:rPr>
                  <a:t>METHOD</a:t>
                </a:r>
              </a:p>
              <a:p>
                <a:pPr marL="228600" lvl="1" defTabSz="514350">
                  <a:lnSpc>
                    <a:spcPct val="80000"/>
                  </a:lnSpc>
                  <a:spcBef>
                    <a:spcPct val="20000"/>
                  </a:spcBef>
                </a:pPr>
                <a:r>
                  <a:rPr kumimoji="1" lang="zh-CN" altLang="en-US" b="1" dirty="0" smtClean="0">
                    <a:latin typeface="Arial Black" pitchFamily="34" charset="0"/>
                    <a:ea typeface="黑体" pitchFamily="49" charset="-122"/>
                  </a:rPr>
                  <a:t>方法</a:t>
                </a:r>
                <a:endParaRPr kumimoji="1" lang="zh-CN" altLang="en-US" b="1" dirty="0">
                  <a:solidFill>
                    <a:srgbClr val="000000"/>
                  </a:solidFill>
                  <a:ea typeface="宋体" pitchFamily="2" charset="-122"/>
                </a:endParaRPr>
              </a:p>
            </p:txBody>
          </p:sp>
          <p:sp>
            <p:nvSpPr>
              <p:cNvPr id="315408" name="Rectangle 16"/>
              <p:cNvSpPr>
                <a:spLocks noChangeArrowheads="1"/>
              </p:cNvSpPr>
              <p:nvPr/>
            </p:nvSpPr>
            <p:spPr bwMode="auto">
              <a:xfrm>
                <a:off x="2444" y="3353"/>
                <a:ext cx="1549" cy="543"/>
              </a:xfrm>
              <a:prstGeom prst="rect">
                <a:avLst/>
              </a:prstGeom>
              <a:noFill/>
              <a:ln w="9525">
                <a:noFill/>
                <a:miter lim="800000"/>
                <a:headEnd/>
                <a:tailEnd/>
              </a:ln>
              <a:effectLst/>
            </p:spPr>
            <p:txBody>
              <a:bodyPr wrap="none" lIns="69850" tIns="34925" rIns="69850" bIns="34925">
                <a:spAutoFit/>
              </a:bodyPr>
              <a:lstStyle/>
              <a:p>
                <a:pPr defTabSz="514350"/>
                <a:r>
                  <a:rPr kumimoji="1" lang="en-US" altLang="zh-CN" b="1" dirty="0">
                    <a:latin typeface="Arial Black" pitchFamily="34" charset="0"/>
                    <a:ea typeface="黑体" pitchFamily="49" charset="-122"/>
                  </a:rPr>
                  <a:t>ENVIRONMENT</a:t>
                </a:r>
              </a:p>
              <a:p>
                <a:pPr defTabSz="514350"/>
                <a:r>
                  <a:rPr kumimoji="1" lang="zh-CN" altLang="en-US" b="1" dirty="0" smtClean="0">
                    <a:latin typeface="Arial Black" pitchFamily="34" charset="0"/>
                    <a:ea typeface="黑体" pitchFamily="49" charset="-122"/>
                  </a:rPr>
                  <a:t>        环境</a:t>
                </a:r>
                <a:endParaRPr kumimoji="1" lang="zh-CN" altLang="en-US" b="1" dirty="0">
                  <a:ea typeface="宋体" pitchFamily="2" charset="-122"/>
                </a:endParaRPr>
              </a:p>
            </p:txBody>
          </p:sp>
          <p:sp>
            <p:nvSpPr>
              <p:cNvPr id="315409" name="Rectangle 17"/>
              <p:cNvSpPr>
                <a:spLocks noChangeArrowheads="1"/>
              </p:cNvSpPr>
              <p:nvPr/>
            </p:nvSpPr>
            <p:spPr bwMode="auto">
              <a:xfrm>
                <a:off x="3503" y="2513"/>
                <a:ext cx="1184" cy="495"/>
              </a:xfrm>
              <a:prstGeom prst="rect">
                <a:avLst/>
              </a:prstGeom>
              <a:noFill/>
              <a:ln w="9525">
                <a:noFill/>
                <a:miter lim="800000"/>
                <a:headEnd/>
                <a:tailEnd/>
              </a:ln>
              <a:effectLst/>
            </p:spPr>
            <p:txBody>
              <a:bodyPr wrap="square" lIns="69850" tIns="34925" rIns="69850" bIns="34925">
                <a:spAutoFit/>
              </a:bodyPr>
              <a:lstStyle/>
              <a:p>
                <a:pPr marL="228600" lvl="1" defTabSz="514350">
                  <a:lnSpc>
                    <a:spcPct val="80000"/>
                  </a:lnSpc>
                  <a:spcBef>
                    <a:spcPct val="20000"/>
                  </a:spcBef>
                </a:pPr>
                <a:r>
                  <a:rPr kumimoji="1" lang="en-US" altLang="zh-CN" dirty="0">
                    <a:latin typeface="Arial Black" pitchFamily="34" charset="0"/>
                    <a:ea typeface="黑体" pitchFamily="49" charset="-122"/>
                  </a:rPr>
                  <a:t>MACHINE</a:t>
                </a:r>
              </a:p>
              <a:p>
                <a:pPr marL="228600" lvl="1" defTabSz="514350">
                  <a:lnSpc>
                    <a:spcPct val="80000"/>
                  </a:lnSpc>
                  <a:spcBef>
                    <a:spcPct val="20000"/>
                  </a:spcBef>
                </a:pPr>
                <a:r>
                  <a:rPr kumimoji="1" lang="zh-CN" altLang="en-US" b="1" dirty="0" smtClean="0">
                    <a:latin typeface="Arial Black" pitchFamily="34" charset="0"/>
                    <a:ea typeface="黑体" pitchFamily="49" charset="-122"/>
                  </a:rPr>
                  <a:t>机器</a:t>
                </a:r>
                <a:endParaRPr kumimoji="1" lang="zh-CN" altLang="en-US" b="1" dirty="0">
                  <a:solidFill>
                    <a:srgbClr val="000000"/>
                  </a:solidFill>
                  <a:ea typeface="宋体" pitchFamily="2" charset="-122"/>
                </a:endParaRPr>
              </a:p>
            </p:txBody>
          </p:sp>
          <p:sp>
            <p:nvSpPr>
              <p:cNvPr id="315410" name="Rectangle 18"/>
              <p:cNvSpPr>
                <a:spLocks noChangeArrowheads="1"/>
              </p:cNvSpPr>
              <p:nvPr/>
            </p:nvSpPr>
            <p:spPr bwMode="auto">
              <a:xfrm>
                <a:off x="1884" y="1500"/>
                <a:ext cx="1263" cy="496"/>
              </a:xfrm>
              <a:prstGeom prst="rect">
                <a:avLst/>
              </a:prstGeom>
              <a:noFill/>
              <a:ln w="9525">
                <a:noFill/>
                <a:miter lim="800000"/>
                <a:headEnd/>
                <a:tailEnd/>
              </a:ln>
              <a:effectLst/>
            </p:spPr>
            <p:txBody>
              <a:bodyPr wrap="none" lIns="69850" tIns="34925" rIns="69850" bIns="34925">
                <a:spAutoFit/>
              </a:bodyPr>
              <a:lstStyle/>
              <a:p>
                <a:pPr marL="228600" lvl="1" defTabSz="514350">
                  <a:lnSpc>
                    <a:spcPct val="80000"/>
                  </a:lnSpc>
                  <a:spcBef>
                    <a:spcPct val="20000"/>
                  </a:spcBef>
                </a:pPr>
                <a:r>
                  <a:rPr kumimoji="1" lang="en-US" altLang="zh-CN" dirty="0">
                    <a:latin typeface="Arial Black" pitchFamily="34" charset="0"/>
                    <a:ea typeface="黑体" pitchFamily="49" charset="-122"/>
                  </a:rPr>
                  <a:t>MATERIAL</a:t>
                </a:r>
              </a:p>
              <a:p>
                <a:pPr marL="228600" lvl="1" defTabSz="514350">
                  <a:lnSpc>
                    <a:spcPct val="80000"/>
                  </a:lnSpc>
                  <a:spcBef>
                    <a:spcPct val="20000"/>
                  </a:spcBef>
                </a:pPr>
                <a:r>
                  <a:rPr kumimoji="1" lang="zh-CN" altLang="en-US" b="1" dirty="0">
                    <a:latin typeface="Arial Black" pitchFamily="34" charset="0"/>
                    <a:ea typeface="黑体" pitchFamily="49" charset="-122"/>
                  </a:rPr>
                  <a:t>物料</a:t>
                </a:r>
              </a:p>
            </p:txBody>
          </p:sp>
        </p:grpSp>
        <p:sp>
          <p:nvSpPr>
            <p:cNvPr id="315411" name="Rectangle 19"/>
            <p:cNvSpPr>
              <a:spLocks noChangeArrowheads="1"/>
            </p:cNvSpPr>
            <p:nvPr/>
          </p:nvSpPr>
          <p:spPr bwMode="auto">
            <a:xfrm>
              <a:off x="2741" y="1699"/>
              <a:ext cx="724" cy="207"/>
            </a:xfrm>
            <a:prstGeom prst="rect">
              <a:avLst/>
            </a:prstGeom>
            <a:noFill/>
            <a:ln w="9525">
              <a:noFill/>
              <a:miter lim="800000"/>
              <a:headEnd/>
              <a:tailEnd/>
            </a:ln>
            <a:effectLst/>
          </p:spPr>
          <p:txBody>
            <a:bodyPr wrap="none" anchor="ctr"/>
            <a:lstStyle/>
            <a:p>
              <a:endParaRPr lang="zh-CN" altLang="en-US"/>
            </a:p>
          </p:txBody>
        </p:sp>
        <p:sp>
          <p:nvSpPr>
            <p:cNvPr id="315412" name="Rectangle 20"/>
            <p:cNvSpPr>
              <a:spLocks noChangeArrowheads="1"/>
            </p:cNvSpPr>
            <p:nvPr/>
          </p:nvSpPr>
          <p:spPr bwMode="auto">
            <a:xfrm>
              <a:off x="3041" y="4106"/>
              <a:ext cx="138" cy="207"/>
            </a:xfrm>
            <a:prstGeom prst="rect">
              <a:avLst/>
            </a:prstGeom>
            <a:noFill/>
            <a:ln w="9525">
              <a:noFill/>
              <a:miter lim="800000"/>
              <a:headEnd/>
              <a:tailEnd/>
            </a:ln>
            <a:effectLst/>
          </p:spPr>
          <p:txBody>
            <a:bodyPr wrap="none" anchor="ctr"/>
            <a:lstStyle/>
            <a:p>
              <a:endParaRPr lang="zh-CN" altLang="en-US"/>
            </a:p>
          </p:txBody>
        </p:sp>
      </p:grpSp>
      <p:sp>
        <p:nvSpPr>
          <p:cNvPr id="23" name="Rectangle 2"/>
          <p:cNvSpPr txBox="1">
            <a:spLocks noChangeArrowheads="1"/>
          </p:cNvSpPr>
          <p:nvPr/>
        </p:nvSpPr>
        <p:spPr bwMode="auto">
          <a:xfrm>
            <a:off x="467544" y="340107"/>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如何分析问题</a:t>
            </a:r>
            <a:endParaRPr kumimoji="0" lang="zh-CN" altLang="en-US" sz="32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Tree>
    <p:extLst>
      <p:ext uri="{BB962C8B-B14F-4D97-AF65-F5344CB8AC3E}">
        <p14:creationId xmlns:p14="http://schemas.microsoft.com/office/powerpoint/2010/main" val="34266448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200" dirty="0" smtClean="0">
                <a:solidFill>
                  <a:srgbClr val="FF0000"/>
                </a:solidFill>
                <a:latin typeface="+mn-ea"/>
              </a:rPr>
              <a:t>如何改善工作方法</a:t>
            </a:r>
            <a:endParaRPr lang="zh-CN" altLang="en-US" sz="3200" dirty="0">
              <a:solidFill>
                <a:srgbClr val="FF0000"/>
              </a:solidFill>
            </a:endParaRPr>
          </a:p>
        </p:txBody>
      </p:sp>
      <p:sp>
        <p:nvSpPr>
          <p:cNvPr id="5" name="内容占位符 4"/>
          <p:cNvSpPr>
            <a:spLocks noGrp="1"/>
          </p:cNvSpPr>
          <p:nvPr>
            <p:ph idx="1"/>
          </p:nvPr>
        </p:nvSpPr>
        <p:spPr>
          <a:xfrm>
            <a:off x="467544" y="1412776"/>
            <a:ext cx="8127077" cy="2160240"/>
          </a:xfrm>
          <a:ln>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lstStyle/>
          <a:p>
            <a:pPr>
              <a:lnSpc>
                <a:spcPct val="150000"/>
              </a:lnSpc>
              <a:buNone/>
            </a:pPr>
            <a:r>
              <a:rPr lang="zh-CN" altLang="en-US" sz="2400" dirty="0" smtClean="0">
                <a:latin typeface="+mn-ea"/>
              </a:rPr>
              <a:t>工作方法改善四段法</a:t>
            </a:r>
            <a:endParaRPr lang="en-US" altLang="zh-CN" sz="2400" dirty="0" smtClean="0">
              <a:latin typeface="+mn-ea"/>
            </a:endParaRPr>
          </a:p>
          <a:p>
            <a:pPr>
              <a:lnSpc>
                <a:spcPct val="150000"/>
              </a:lnSpc>
              <a:buNone/>
            </a:pPr>
            <a:r>
              <a:rPr lang="zh-CN" altLang="en-US" sz="2400" dirty="0" smtClean="0"/>
              <a:t>  一项帮助你最好地运用现有人力、机器和材料，在更少的时间里生产最多高质量产品的实践计划</a:t>
            </a:r>
            <a:endParaRPr lang="en-US" altLang="zh-CN" sz="2400" dirty="0" smtClean="0"/>
          </a:p>
          <a:p>
            <a:pPr>
              <a:lnSpc>
                <a:spcPct val="150000"/>
              </a:lnSpc>
              <a:buNone/>
            </a:pPr>
            <a:endParaRPr lang="zh-CN" altLang="en-US" dirty="0"/>
          </a:p>
        </p:txBody>
      </p:sp>
      <p:sp>
        <p:nvSpPr>
          <p:cNvPr id="18" name="灯片编号占位符 3"/>
          <p:cNvSpPr>
            <a:spLocks noGrp="1"/>
          </p:cNvSpPr>
          <p:nvPr>
            <p:ph type="sldNum" sz="quarter" idx="4"/>
          </p:nvPr>
        </p:nvSpPr>
        <p:spPr/>
        <p:txBody>
          <a:bodyPr/>
          <a:lstStyle/>
          <a:p>
            <a:fld id="{8BA16DCC-C50E-4AD5-94C9-747C0058B3E1}" type="slidenum">
              <a:rPr lang="zh-CN" altLang="en-US" smtClean="0"/>
              <a:pPr/>
              <a:t>28</a:t>
            </a:fld>
            <a:endParaRPr lang="zh-CN" altLang="en-US" dirty="0"/>
          </a:p>
        </p:txBody>
      </p:sp>
      <p:sp>
        <p:nvSpPr>
          <p:cNvPr id="7" name="圆角矩形 6"/>
          <p:cNvSpPr/>
          <p:nvPr/>
        </p:nvSpPr>
        <p:spPr bwMode="auto">
          <a:xfrm>
            <a:off x="662300" y="3940182"/>
            <a:ext cx="1381877" cy="730260"/>
          </a:xfrm>
          <a:prstGeom prst="roundRect">
            <a:avLst/>
          </a:prstGeom>
          <a:solidFill>
            <a:srgbClr val="FF000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rPr>
              <a:t>第一步</a:t>
            </a:r>
          </a:p>
        </p:txBody>
      </p:sp>
      <p:sp>
        <p:nvSpPr>
          <p:cNvPr id="8" name="圆角矩形 7"/>
          <p:cNvSpPr/>
          <p:nvPr/>
        </p:nvSpPr>
        <p:spPr bwMode="auto">
          <a:xfrm>
            <a:off x="493779" y="4597416"/>
            <a:ext cx="1752624" cy="1022364"/>
          </a:xfrm>
          <a:prstGeom prst="roundRect">
            <a:avLst/>
          </a:prstGeom>
          <a:solidFill>
            <a:schemeClr val="bg1"/>
          </a:solidFill>
          <a:ln w="38100" cap="flat" cmpd="sng" algn="ctr">
            <a:solidFill>
              <a:srgbClr val="FF000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lang="zh-CN" altLang="en-US" sz="2400" dirty="0" smtClean="0">
                <a:latin typeface="微软雅黑" pitchFamily="34" charset="-122"/>
                <a:ea typeface="微软雅黑" pitchFamily="34" charset="-122"/>
              </a:rPr>
              <a:t>分解工作</a:t>
            </a:r>
            <a:endParaRPr kumimoji="0" lang="zh-CN" altLang="en-US" sz="240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9" name="圆角矩形 8"/>
          <p:cNvSpPr/>
          <p:nvPr/>
        </p:nvSpPr>
        <p:spPr bwMode="auto">
          <a:xfrm>
            <a:off x="2886784" y="3903669"/>
            <a:ext cx="1381877" cy="730260"/>
          </a:xfrm>
          <a:prstGeom prst="roundRect">
            <a:avLst/>
          </a:prstGeom>
          <a:solidFill>
            <a:srgbClr val="FFC00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rPr>
              <a:t>第二步</a:t>
            </a:r>
          </a:p>
        </p:txBody>
      </p:sp>
      <p:sp>
        <p:nvSpPr>
          <p:cNvPr id="10" name="圆角矩形 9"/>
          <p:cNvSpPr/>
          <p:nvPr/>
        </p:nvSpPr>
        <p:spPr bwMode="auto">
          <a:xfrm>
            <a:off x="2684559" y="4560903"/>
            <a:ext cx="1752624" cy="1022364"/>
          </a:xfrm>
          <a:prstGeom prst="roundRect">
            <a:avLst/>
          </a:prstGeom>
          <a:solidFill>
            <a:schemeClr val="bg1"/>
          </a:solidFill>
          <a:ln w="38100" cap="flat" cmpd="sng" algn="ctr">
            <a:solidFill>
              <a:srgbClr val="FFC00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2400" u="none" strike="noStrike" cap="none" normalizeH="0" baseline="0" dirty="0" smtClean="0">
                <a:ln>
                  <a:noFill/>
                </a:ln>
                <a:solidFill>
                  <a:schemeClr val="tx1"/>
                </a:solidFill>
                <a:effectLst/>
                <a:latin typeface="微软雅黑" pitchFamily="34" charset="-122"/>
                <a:ea typeface="微软雅黑" pitchFamily="34" charset="-122"/>
              </a:rPr>
              <a:t>对每一个细</a:t>
            </a:r>
            <a:endParaRPr kumimoji="0" lang="en-US" altLang="zh-CN" sz="2400" u="none" strike="noStrike" cap="none" normalizeH="0" baseline="0" dirty="0" smtClean="0">
              <a:ln>
                <a:noFill/>
              </a:ln>
              <a:solidFill>
                <a:schemeClr val="tx1"/>
              </a:solidFill>
              <a:effectLst/>
              <a:latin typeface="微软雅黑" pitchFamily="34" charset="-122"/>
              <a:ea typeface="微软雅黑" pitchFamily="34" charset="-122"/>
            </a:endParaRPr>
          </a:p>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2400" u="none" strike="noStrike" cap="none" normalizeH="0" baseline="0" dirty="0" smtClean="0">
                <a:ln>
                  <a:noFill/>
                </a:ln>
                <a:solidFill>
                  <a:schemeClr val="tx1"/>
                </a:solidFill>
                <a:effectLst/>
                <a:latin typeface="微软雅黑" pitchFamily="34" charset="-122"/>
                <a:ea typeface="微软雅黑" pitchFamily="34" charset="-122"/>
              </a:rPr>
              <a:t>节进行提问</a:t>
            </a:r>
          </a:p>
        </p:txBody>
      </p:sp>
      <p:sp>
        <p:nvSpPr>
          <p:cNvPr id="11" name="圆角矩形 10"/>
          <p:cNvSpPr/>
          <p:nvPr/>
        </p:nvSpPr>
        <p:spPr bwMode="auto">
          <a:xfrm>
            <a:off x="5043860" y="3867156"/>
            <a:ext cx="1381877" cy="730260"/>
          </a:xfrm>
          <a:prstGeom prst="roundRect">
            <a:avLst/>
          </a:prstGeom>
          <a:solidFill>
            <a:srgbClr val="66FF33"/>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rPr>
              <a:t>第三步</a:t>
            </a:r>
          </a:p>
        </p:txBody>
      </p:sp>
      <p:sp>
        <p:nvSpPr>
          <p:cNvPr id="12" name="圆角矩形 11"/>
          <p:cNvSpPr/>
          <p:nvPr/>
        </p:nvSpPr>
        <p:spPr bwMode="auto">
          <a:xfrm>
            <a:off x="4841634" y="4524390"/>
            <a:ext cx="1752624" cy="1022364"/>
          </a:xfrm>
          <a:prstGeom prst="roundRect">
            <a:avLst/>
          </a:prstGeom>
          <a:solidFill>
            <a:schemeClr val="bg1"/>
          </a:solidFill>
          <a:ln w="38100" cap="flat" cmpd="sng" algn="ctr">
            <a:solidFill>
              <a:srgbClr val="92D05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2400" u="none" strike="noStrike" cap="none" normalizeH="0" baseline="0" dirty="0" smtClean="0">
                <a:ln>
                  <a:noFill/>
                </a:ln>
                <a:solidFill>
                  <a:schemeClr val="tx1"/>
                </a:solidFill>
                <a:effectLst/>
                <a:latin typeface="微软雅黑" pitchFamily="34" charset="-122"/>
                <a:ea typeface="微软雅黑" pitchFamily="34" charset="-122"/>
              </a:rPr>
              <a:t>开发新方法</a:t>
            </a:r>
          </a:p>
        </p:txBody>
      </p:sp>
      <p:sp>
        <p:nvSpPr>
          <p:cNvPr id="13" name="圆角矩形 12"/>
          <p:cNvSpPr/>
          <p:nvPr/>
        </p:nvSpPr>
        <p:spPr bwMode="auto">
          <a:xfrm>
            <a:off x="7200935" y="3867156"/>
            <a:ext cx="1381877" cy="730260"/>
          </a:xfrm>
          <a:prstGeom prst="roundRect">
            <a:avLst/>
          </a:prstGeom>
          <a:solidFill>
            <a:srgbClr val="7030A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3200" b="1" i="0" u="none" strike="noStrike" cap="none" normalizeH="0" baseline="0" dirty="0" smtClean="0">
                <a:ln>
                  <a:noFill/>
                </a:ln>
                <a:solidFill>
                  <a:schemeClr val="tx1"/>
                </a:solidFill>
                <a:effectLst/>
                <a:latin typeface="黑体" pitchFamily="49" charset="-122"/>
                <a:ea typeface="黑体" pitchFamily="49" charset="-122"/>
              </a:rPr>
              <a:t>第四步</a:t>
            </a:r>
          </a:p>
        </p:txBody>
      </p:sp>
      <p:sp>
        <p:nvSpPr>
          <p:cNvPr id="14" name="圆角矩形 13"/>
          <p:cNvSpPr/>
          <p:nvPr/>
        </p:nvSpPr>
        <p:spPr bwMode="auto">
          <a:xfrm>
            <a:off x="6998710" y="4524390"/>
            <a:ext cx="1752624" cy="1022364"/>
          </a:xfrm>
          <a:prstGeom prst="roundRect">
            <a:avLst/>
          </a:prstGeom>
          <a:solidFill>
            <a:schemeClr val="bg1"/>
          </a:solidFill>
          <a:ln w="38100" cap="flat" cmpd="sng" algn="ctr">
            <a:solidFill>
              <a:srgbClr val="7030A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kumimoji="0" lang="zh-CN" altLang="en-US" sz="2400" u="none" strike="noStrike" cap="none" normalizeH="0" baseline="0" dirty="0" smtClean="0">
                <a:ln>
                  <a:noFill/>
                </a:ln>
                <a:solidFill>
                  <a:schemeClr val="tx1"/>
                </a:solidFill>
                <a:effectLst/>
                <a:latin typeface="微软雅黑" pitchFamily="34" charset="-122"/>
                <a:ea typeface="微软雅黑" pitchFamily="34" charset="-122"/>
              </a:rPr>
              <a:t>应用新方法</a:t>
            </a:r>
          </a:p>
        </p:txBody>
      </p:sp>
      <p:sp>
        <p:nvSpPr>
          <p:cNvPr id="15" name="右箭头 14"/>
          <p:cNvSpPr/>
          <p:nvPr/>
        </p:nvSpPr>
        <p:spPr bwMode="auto">
          <a:xfrm>
            <a:off x="2246402" y="4195774"/>
            <a:ext cx="404452" cy="328617"/>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16" name="右箭头 15"/>
          <p:cNvSpPr/>
          <p:nvPr/>
        </p:nvSpPr>
        <p:spPr bwMode="auto">
          <a:xfrm>
            <a:off x="4470886" y="4159261"/>
            <a:ext cx="404452" cy="328617"/>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
        <p:nvSpPr>
          <p:cNvPr id="17" name="右箭头 16"/>
          <p:cNvSpPr/>
          <p:nvPr/>
        </p:nvSpPr>
        <p:spPr bwMode="auto">
          <a:xfrm>
            <a:off x="6627962" y="4122748"/>
            <a:ext cx="404452" cy="328617"/>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818590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ext Box 2"/>
          <p:cNvSpPr txBox="1">
            <a:spLocks noChangeArrowheads="1"/>
          </p:cNvSpPr>
          <p:nvPr/>
        </p:nvSpPr>
        <p:spPr bwMode="auto">
          <a:xfrm>
            <a:off x="2651401" y="373248"/>
            <a:ext cx="3844782" cy="584775"/>
          </a:xfrm>
          <a:prstGeom prst="rect">
            <a:avLst/>
          </a:prstGeom>
          <a:noFill/>
          <a:ln w="9525">
            <a:noFill/>
            <a:miter lim="800000"/>
            <a:headEnd/>
            <a:tailEnd/>
          </a:ln>
          <a:effectLst/>
        </p:spPr>
        <p:txBody>
          <a:bodyPr wrap="square">
            <a:spAutoFit/>
          </a:bodyPr>
          <a:lstStyle/>
          <a:p>
            <a:pPr algn="ctr">
              <a:spcBef>
                <a:spcPct val="50000"/>
              </a:spcBef>
            </a:pPr>
            <a:r>
              <a:rPr kumimoji="0" lang="zh-CN" altLang="en-US" sz="3200" b="1" dirty="0">
                <a:solidFill>
                  <a:srgbClr val="FF0000"/>
                </a:solidFill>
                <a:latin typeface="微软雅黑" pitchFamily="34" charset="-122"/>
                <a:ea typeface="微软雅黑" pitchFamily="34" charset="-122"/>
              </a:rPr>
              <a:t>工作改善四</a:t>
            </a:r>
            <a:r>
              <a:rPr kumimoji="0" lang="zh-CN" altLang="en-US" sz="3200" b="1" dirty="0" smtClean="0">
                <a:solidFill>
                  <a:srgbClr val="FF0000"/>
                </a:solidFill>
                <a:latin typeface="微软雅黑" pitchFamily="34" charset="-122"/>
                <a:ea typeface="微软雅黑" pitchFamily="34" charset="-122"/>
              </a:rPr>
              <a:t>阶段总结</a:t>
            </a:r>
            <a:endParaRPr kumimoji="0" lang="zh-CN" altLang="en-US" sz="3200" b="1" dirty="0">
              <a:solidFill>
                <a:srgbClr val="FF0000"/>
              </a:solidFill>
              <a:latin typeface="微软雅黑" pitchFamily="34" charset="-122"/>
              <a:ea typeface="微软雅黑" pitchFamily="34" charset="-122"/>
            </a:endParaRPr>
          </a:p>
        </p:txBody>
      </p:sp>
      <p:grpSp>
        <p:nvGrpSpPr>
          <p:cNvPr id="2" name="Group 3"/>
          <p:cNvGrpSpPr>
            <a:grpSpLocks/>
          </p:cNvGrpSpPr>
          <p:nvPr/>
        </p:nvGrpSpPr>
        <p:grpSpPr bwMode="auto">
          <a:xfrm>
            <a:off x="395536" y="1341438"/>
            <a:ext cx="8353422" cy="4824169"/>
            <a:chOff x="417" y="845"/>
            <a:chExt cx="5404" cy="3269"/>
          </a:xfrm>
        </p:grpSpPr>
        <p:sp>
          <p:nvSpPr>
            <p:cNvPr id="1564676" name="AutoShape 4"/>
            <p:cNvSpPr>
              <a:spLocks noChangeArrowheads="1"/>
            </p:cNvSpPr>
            <p:nvPr/>
          </p:nvSpPr>
          <p:spPr bwMode="auto">
            <a:xfrm>
              <a:off x="417" y="845"/>
              <a:ext cx="2604" cy="1542"/>
            </a:xfrm>
            <a:prstGeom prst="roundRect">
              <a:avLst>
                <a:gd name="adj" fmla="val 16667"/>
              </a:avLst>
            </a:prstGeom>
            <a:solidFill>
              <a:srgbClr val="FFFF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l"/>
              <a:endParaRPr kumimoji="0" lang="en-US" altLang="zh-CN" sz="1600" b="0" dirty="0">
                <a:solidFill>
                  <a:schemeClr val="tx1"/>
                </a:solidFill>
                <a:latin typeface="微软雅黑" pitchFamily="34" charset="-122"/>
                <a:ea typeface="微软雅黑" pitchFamily="34" charset="-122"/>
              </a:endParaRPr>
            </a:p>
            <a:p>
              <a:pPr algn="l"/>
              <a:r>
                <a:rPr kumimoji="0" lang="en-US" altLang="zh-CN" sz="1800" b="0" dirty="0" smtClean="0">
                  <a:solidFill>
                    <a:schemeClr val="tx1"/>
                  </a:solidFill>
                  <a:latin typeface="微软雅黑" pitchFamily="34" charset="-122"/>
                  <a:ea typeface="微软雅黑" pitchFamily="34" charset="-122"/>
                </a:rPr>
                <a:t>⑴ </a:t>
              </a:r>
              <a:r>
                <a:rPr kumimoji="0" lang="zh-CN" altLang="en-US" sz="1800" b="0" dirty="0">
                  <a:solidFill>
                    <a:schemeClr val="tx1"/>
                  </a:solidFill>
                  <a:latin typeface="微软雅黑" pitchFamily="34" charset="-122"/>
                  <a:ea typeface="微软雅黑" pitchFamily="34" charset="-122"/>
                </a:rPr>
                <a:t>完全按照现行的工作方法，将工</a:t>
              </a:r>
            </a:p>
            <a:p>
              <a:pPr algn="l"/>
              <a:r>
                <a:rPr kumimoji="0" lang="zh-CN" altLang="en-US" sz="1800" b="0" dirty="0">
                  <a:solidFill>
                    <a:schemeClr val="tx1"/>
                  </a:solidFill>
                  <a:latin typeface="微软雅黑" pitchFamily="34" charset="-122"/>
                  <a:ea typeface="微软雅黑" pitchFamily="34" charset="-122"/>
                </a:rPr>
                <a:t>   作的全部细目记录下来</a:t>
              </a:r>
            </a:p>
            <a:p>
              <a:pPr algn="l"/>
              <a:r>
                <a:rPr kumimoji="0" lang="zh-CN" altLang="en-US" sz="1800" b="0" dirty="0">
                  <a:solidFill>
                    <a:schemeClr val="tx1"/>
                  </a:solidFill>
                  <a:latin typeface="微软雅黑" pitchFamily="34" charset="-122"/>
                  <a:ea typeface="微软雅黑" pitchFamily="34" charset="-122"/>
                </a:rPr>
                <a:t>⑵ 把分解出的细目列举出来</a:t>
              </a:r>
            </a:p>
          </p:txBody>
        </p:sp>
        <p:sp>
          <p:nvSpPr>
            <p:cNvPr id="1564677" name="AutoShape 5"/>
            <p:cNvSpPr>
              <a:spLocks noChangeArrowheads="1"/>
            </p:cNvSpPr>
            <p:nvPr/>
          </p:nvSpPr>
          <p:spPr bwMode="auto">
            <a:xfrm>
              <a:off x="1056" y="935"/>
              <a:ext cx="1376" cy="318"/>
            </a:xfrm>
            <a:prstGeom prst="roundRect">
              <a:avLst>
                <a:gd name="adj" fmla="val 16667"/>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0" lang="en-US" altLang="zh-CN" sz="2000" b="1" dirty="0">
                  <a:solidFill>
                    <a:srgbClr val="0000FF"/>
                  </a:solidFill>
                  <a:latin typeface="微软雅黑" pitchFamily="34" charset="-122"/>
                  <a:ea typeface="微软雅黑" pitchFamily="34" charset="-122"/>
                </a:rPr>
                <a:t>1.</a:t>
              </a:r>
              <a:r>
                <a:rPr kumimoji="0" lang="zh-CN" altLang="en-US" sz="2000" b="1" dirty="0">
                  <a:solidFill>
                    <a:srgbClr val="0000FF"/>
                  </a:solidFill>
                  <a:latin typeface="微软雅黑" pitchFamily="34" charset="-122"/>
                  <a:ea typeface="微软雅黑" pitchFamily="34" charset="-122"/>
                </a:rPr>
                <a:t>学习分解</a:t>
              </a:r>
            </a:p>
          </p:txBody>
        </p:sp>
        <p:sp>
          <p:nvSpPr>
            <p:cNvPr id="1564678" name="AutoShape 6"/>
            <p:cNvSpPr>
              <a:spLocks noChangeArrowheads="1"/>
            </p:cNvSpPr>
            <p:nvPr/>
          </p:nvSpPr>
          <p:spPr bwMode="auto">
            <a:xfrm>
              <a:off x="3218" y="845"/>
              <a:ext cx="2603" cy="1542"/>
            </a:xfrm>
            <a:prstGeom prst="roundRect">
              <a:avLst>
                <a:gd name="adj" fmla="val 16667"/>
              </a:avLst>
            </a:prstGeom>
            <a:solidFill>
              <a:srgbClr val="FFFF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r>
                <a:rPr kumimoji="0" lang="en-US" altLang="zh-CN" sz="1800" b="0" dirty="0">
                  <a:solidFill>
                    <a:schemeClr val="tx1"/>
                  </a:solidFill>
                  <a:latin typeface="微软雅黑" pitchFamily="34" charset="-122"/>
                  <a:ea typeface="微软雅黑" pitchFamily="34" charset="-122"/>
                </a:rPr>
                <a:t>⑴ </a:t>
              </a:r>
              <a:r>
                <a:rPr kumimoji="0" lang="zh-CN" altLang="en-US" sz="1800" b="0" dirty="0">
                  <a:solidFill>
                    <a:schemeClr val="tx1"/>
                  </a:solidFill>
                  <a:latin typeface="微软雅黑" pitchFamily="34" charset="-122"/>
                  <a:ea typeface="微软雅黑" pitchFamily="34" charset="-122"/>
                </a:rPr>
                <a:t>自问下列事项（</a:t>
              </a:r>
              <a:r>
                <a:rPr kumimoji="0" lang="en-US" altLang="zh-CN" sz="1800" b="0" dirty="0">
                  <a:solidFill>
                    <a:schemeClr val="tx1"/>
                  </a:solidFill>
                  <a:latin typeface="微软雅黑" pitchFamily="34" charset="-122"/>
                  <a:ea typeface="微软雅黑" pitchFamily="34" charset="-122"/>
                </a:rPr>
                <a:t>5W1H</a:t>
              </a:r>
              <a:r>
                <a:rPr kumimoji="0" lang="zh-CN" altLang="en-US" sz="1800" b="0" dirty="0">
                  <a:solidFill>
                    <a:schemeClr val="tx1"/>
                  </a:solidFill>
                  <a:latin typeface="微软雅黑" pitchFamily="34" charset="-122"/>
                  <a:ea typeface="微软雅黑" pitchFamily="34" charset="-122"/>
                </a:rPr>
                <a:t>）</a:t>
              </a:r>
            </a:p>
            <a:p>
              <a:pPr algn="l"/>
              <a:r>
                <a:rPr kumimoji="0" lang="zh-CN" altLang="en-US" sz="1800" b="0" dirty="0">
                  <a:solidFill>
                    <a:schemeClr val="tx1"/>
                  </a:solidFill>
                  <a:latin typeface="微软雅黑" pitchFamily="34" charset="-122"/>
                  <a:ea typeface="微软雅黑" pitchFamily="34" charset="-122"/>
                </a:rPr>
                <a:t>   </a:t>
              </a:r>
              <a:r>
                <a:rPr kumimoji="0" lang="en-US" altLang="zh-CN" sz="1800" b="0" dirty="0">
                  <a:solidFill>
                    <a:schemeClr val="tx1"/>
                  </a:solidFill>
                  <a:latin typeface="微软雅黑" pitchFamily="34" charset="-122"/>
                  <a:ea typeface="微软雅黑" pitchFamily="34" charset="-122"/>
                </a:rPr>
                <a:t>what/why/who/when/where/how</a:t>
              </a:r>
            </a:p>
            <a:p>
              <a:pPr algn="l"/>
              <a:r>
                <a:rPr kumimoji="0" lang="en-US" altLang="zh-CN" sz="1800" b="0" dirty="0">
                  <a:solidFill>
                    <a:schemeClr val="tx1"/>
                  </a:solidFill>
                  <a:latin typeface="微软雅黑" pitchFamily="34" charset="-122"/>
                  <a:ea typeface="微软雅黑" pitchFamily="34" charset="-122"/>
                </a:rPr>
                <a:t>⑵ </a:t>
              </a:r>
              <a:r>
                <a:rPr kumimoji="0" lang="zh-CN" altLang="en-US" sz="1800" b="0" dirty="0">
                  <a:solidFill>
                    <a:schemeClr val="tx1"/>
                  </a:solidFill>
                  <a:latin typeface="微软雅黑" pitchFamily="34" charset="-122"/>
                  <a:ea typeface="微软雅黑" pitchFamily="34" charset="-122"/>
                </a:rPr>
                <a:t>下列事项也应一并自我核检：</a:t>
              </a:r>
            </a:p>
            <a:p>
              <a:pPr algn="l"/>
              <a:r>
                <a:rPr kumimoji="0" lang="zh-CN" altLang="en-US" sz="1800" b="0" dirty="0">
                  <a:solidFill>
                    <a:schemeClr val="tx1"/>
                  </a:solidFill>
                  <a:latin typeface="微软雅黑" pitchFamily="34" charset="-122"/>
                  <a:ea typeface="微软雅黑" pitchFamily="34" charset="-122"/>
                </a:rPr>
                <a:t>   材料、机器、设备、工具、设计、</a:t>
              </a:r>
            </a:p>
            <a:p>
              <a:pPr algn="l"/>
              <a:r>
                <a:rPr kumimoji="0" lang="zh-CN" altLang="en-US" sz="1800" b="0" dirty="0">
                  <a:solidFill>
                    <a:schemeClr val="tx1"/>
                  </a:solidFill>
                  <a:latin typeface="微软雅黑" pitchFamily="34" charset="-122"/>
                  <a:ea typeface="微软雅黑" pitchFamily="34" charset="-122"/>
                </a:rPr>
                <a:t>   配置、动作、安全、整理整顿</a:t>
              </a:r>
            </a:p>
          </p:txBody>
        </p:sp>
        <p:sp>
          <p:nvSpPr>
            <p:cNvPr id="1564679" name="AutoShape 7"/>
            <p:cNvSpPr>
              <a:spLocks noChangeArrowheads="1"/>
            </p:cNvSpPr>
            <p:nvPr/>
          </p:nvSpPr>
          <p:spPr bwMode="auto">
            <a:xfrm>
              <a:off x="3661" y="935"/>
              <a:ext cx="1622" cy="318"/>
            </a:xfrm>
            <a:prstGeom prst="roundRect">
              <a:avLst>
                <a:gd name="adj" fmla="val 16667"/>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0" lang="en-US" altLang="zh-CN" sz="2000" b="1" dirty="0">
                  <a:solidFill>
                    <a:srgbClr val="0000FF"/>
                  </a:solidFill>
                  <a:latin typeface="微软雅黑" pitchFamily="34" charset="-122"/>
                  <a:ea typeface="微软雅黑" pitchFamily="34" charset="-122"/>
                </a:rPr>
                <a:t>2.</a:t>
              </a:r>
              <a:r>
                <a:rPr kumimoji="0" lang="zh-CN" altLang="en-US" sz="2000" b="1" dirty="0">
                  <a:solidFill>
                    <a:srgbClr val="0000FF"/>
                  </a:solidFill>
                  <a:latin typeface="微软雅黑" pitchFamily="34" charset="-122"/>
                  <a:ea typeface="微软雅黑" pitchFamily="34" charset="-122"/>
                </a:rPr>
                <a:t>就每个细目作核检</a:t>
              </a:r>
            </a:p>
          </p:txBody>
        </p:sp>
        <p:sp>
          <p:nvSpPr>
            <p:cNvPr id="1564680" name="AutoShape 8"/>
            <p:cNvSpPr>
              <a:spLocks noChangeArrowheads="1"/>
            </p:cNvSpPr>
            <p:nvPr/>
          </p:nvSpPr>
          <p:spPr bwMode="auto">
            <a:xfrm>
              <a:off x="418" y="2524"/>
              <a:ext cx="2603" cy="1590"/>
            </a:xfrm>
            <a:prstGeom prst="roundRect">
              <a:avLst>
                <a:gd name="adj" fmla="val 16667"/>
              </a:avLst>
            </a:prstGeom>
            <a:solidFill>
              <a:srgbClr val="FFFF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r>
                <a:rPr kumimoji="0" lang="en-US" altLang="zh-CN" sz="1800" b="0" dirty="0">
                  <a:solidFill>
                    <a:schemeClr val="tx1"/>
                  </a:solidFill>
                  <a:latin typeface="微软雅黑" pitchFamily="34" charset="-122"/>
                  <a:ea typeface="微软雅黑" pitchFamily="34" charset="-122"/>
                </a:rPr>
                <a:t>⑴ </a:t>
              </a:r>
              <a:r>
                <a:rPr kumimoji="0" lang="zh-CN" altLang="en-US" sz="1800" b="0" dirty="0">
                  <a:solidFill>
                    <a:schemeClr val="tx1"/>
                  </a:solidFill>
                  <a:latin typeface="微软雅黑" pitchFamily="34" charset="-122"/>
                  <a:ea typeface="微软雅黑" pitchFamily="34" charset="-122"/>
                </a:rPr>
                <a:t>删除不必要的细目</a:t>
              </a:r>
            </a:p>
            <a:p>
              <a:pPr algn="l"/>
              <a:r>
                <a:rPr kumimoji="0" lang="zh-CN" altLang="en-US" sz="1800" b="0" dirty="0">
                  <a:solidFill>
                    <a:schemeClr val="tx1"/>
                  </a:solidFill>
                  <a:latin typeface="微软雅黑" pitchFamily="34" charset="-122"/>
                  <a:ea typeface="微软雅黑" pitchFamily="34" charset="-122"/>
                </a:rPr>
                <a:t>⑵ 尽量将细目加以合并</a:t>
              </a:r>
            </a:p>
            <a:p>
              <a:pPr algn="l"/>
              <a:r>
                <a:rPr kumimoji="0" lang="zh-CN" altLang="en-US" sz="1800" b="0" dirty="0">
                  <a:solidFill>
                    <a:schemeClr val="tx1"/>
                  </a:solidFill>
                  <a:latin typeface="微软雅黑" pitchFamily="34" charset="-122"/>
                  <a:ea typeface="微软雅黑" pitchFamily="34" charset="-122"/>
                </a:rPr>
                <a:t>⑶ 重组细目改善的顺序</a:t>
              </a:r>
            </a:p>
            <a:p>
              <a:pPr algn="l"/>
              <a:r>
                <a:rPr kumimoji="0" lang="zh-CN" altLang="en-US" sz="1800" b="0" dirty="0">
                  <a:solidFill>
                    <a:schemeClr val="tx1"/>
                  </a:solidFill>
                  <a:latin typeface="微软雅黑" pitchFamily="34" charset="-122"/>
                  <a:ea typeface="微软雅黑" pitchFamily="34" charset="-122"/>
                </a:rPr>
                <a:t>⑷ 简化必要的细目</a:t>
              </a:r>
            </a:p>
            <a:p>
              <a:pPr algn="l"/>
              <a:r>
                <a:rPr kumimoji="0" lang="zh-CN" altLang="en-US" sz="1800" b="0" dirty="0">
                  <a:solidFill>
                    <a:schemeClr val="tx1"/>
                  </a:solidFill>
                  <a:latin typeface="微软雅黑" pitchFamily="34" charset="-122"/>
                  <a:ea typeface="微软雅黑" pitchFamily="34" charset="-122"/>
                </a:rPr>
                <a:t>⑸ 借助他人的意见</a:t>
              </a:r>
            </a:p>
            <a:p>
              <a:pPr algn="l"/>
              <a:r>
                <a:rPr kumimoji="0" lang="zh-CN" altLang="en-US" sz="1800" b="0" dirty="0">
                  <a:solidFill>
                    <a:schemeClr val="tx1"/>
                  </a:solidFill>
                  <a:latin typeface="微软雅黑" pitchFamily="34" charset="-122"/>
                  <a:ea typeface="微软雅黑" pitchFamily="34" charset="-122"/>
                </a:rPr>
                <a:t>⑹ 将新方法的细目记录下来</a:t>
              </a:r>
            </a:p>
          </p:txBody>
        </p:sp>
        <p:sp>
          <p:nvSpPr>
            <p:cNvPr id="1564681" name="AutoShape 9"/>
            <p:cNvSpPr>
              <a:spLocks noChangeArrowheads="1"/>
            </p:cNvSpPr>
            <p:nvPr/>
          </p:nvSpPr>
          <p:spPr bwMode="auto">
            <a:xfrm>
              <a:off x="976" y="2614"/>
              <a:ext cx="1504" cy="318"/>
            </a:xfrm>
            <a:prstGeom prst="roundRect">
              <a:avLst>
                <a:gd name="adj" fmla="val 16667"/>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0" lang="en-US" altLang="zh-CN" sz="2000" b="1" dirty="0">
                  <a:solidFill>
                    <a:srgbClr val="0000FF"/>
                  </a:solidFill>
                  <a:latin typeface="微软雅黑" pitchFamily="34" charset="-122"/>
                  <a:ea typeface="微软雅黑" pitchFamily="34" charset="-122"/>
                </a:rPr>
                <a:t>3.</a:t>
              </a:r>
              <a:r>
                <a:rPr kumimoji="0" lang="zh-CN" altLang="en-US" sz="2000" b="1" dirty="0">
                  <a:solidFill>
                    <a:srgbClr val="0000FF"/>
                  </a:solidFill>
                  <a:latin typeface="微软雅黑" pitchFamily="34" charset="-122"/>
                  <a:ea typeface="微软雅黑" pitchFamily="34" charset="-122"/>
                </a:rPr>
                <a:t>展开新方法</a:t>
              </a:r>
            </a:p>
          </p:txBody>
        </p:sp>
        <p:sp>
          <p:nvSpPr>
            <p:cNvPr id="1564682" name="AutoShape 10"/>
            <p:cNvSpPr>
              <a:spLocks noChangeArrowheads="1"/>
            </p:cNvSpPr>
            <p:nvPr/>
          </p:nvSpPr>
          <p:spPr bwMode="auto">
            <a:xfrm>
              <a:off x="3218" y="2524"/>
              <a:ext cx="2603" cy="1541"/>
            </a:xfrm>
            <a:prstGeom prst="roundRect">
              <a:avLst>
                <a:gd name="adj" fmla="val 16667"/>
              </a:avLst>
            </a:prstGeom>
            <a:solidFill>
              <a:srgbClr val="FFFFCC"/>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endParaRPr kumimoji="0" lang="en-US" altLang="zh-CN" sz="1600" b="0" dirty="0">
                <a:solidFill>
                  <a:schemeClr val="tx1"/>
                </a:solidFill>
                <a:latin typeface="微软雅黑" pitchFamily="34" charset="-122"/>
                <a:ea typeface="微软雅黑" pitchFamily="34" charset="-122"/>
              </a:endParaRPr>
            </a:p>
            <a:p>
              <a:pPr algn="l"/>
              <a:r>
                <a:rPr kumimoji="0" lang="en-US" altLang="zh-CN" sz="1800" b="0" dirty="0">
                  <a:solidFill>
                    <a:schemeClr val="tx1"/>
                  </a:solidFill>
                  <a:latin typeface="微软雅黑" pitchFamily="34" charset="-122"/>
                  <a:ea typeface="微软雅黑" pitchFamily="34" charset="-122"/>
                </a:rPr>
                <a:t>⑴ </a:t>
              </a:r>
              <a:r>
                <a:rPr kumimoji="0" lang="zh-CN" altLang="en-US" sz="1800" b="0" dirty="0">
                  <a:solidFill>
                    <a:schemeClr val="tx1"/>
                  </a:solidFill>
                  <a:latin typeface="微软雅黑" pitchFamily="34" charset="-122"/>
                  <a:ea typeface="微软雅黑" pitchFamily="34" charset="-122"/>
                </a:rPr>
                <a:t>使上司了解新方法</a:t>
              </a:r>
            </a:p>
            <a:p>
              <a:pPr algn="l"/>
              <a:r>
                <a:rPr kumimoji="0" lang="zh-CN" altLang="en-US" sz="1800" b="0" dirty="0">
                  <a:solidFill>
                    <a:schemeClr val="tx1"/>
                  </a:solidFill>
                  <a:latin typeface="微软雅黑" pitchFamily="34" charset="-122"/>
                  <a:ea typeface="微软雅黑" pitchFamily="34" charset="-122"/>
                </a:rPr>
                <a:t>⑵ 使下属了解新方法</a:t>
              </a:r>
            </a:p>
            <a:p>
              <a:pPr algn="l"/>
              <a:r>
                <a:rPr kumimoji="0" lang="zh-CN" altLang="en-US" sz="1800" b="0" dirty="0">
                  <a:solidFill>
                    <a:schemeClr val="tx1"/>
                  </a:solidFill>
                  <a:latin typeface="微软雅黑" pitchFamily="34" charset="-122"/>
                  <a:ea typeface="微软雅黑" pitchFamily="34" charset="-122"/>
                </a:rPr>
                <a:t>⑶ 照会相关部门，征得它们的同意</a:t>
              </a:r>
            </a:p>
            <a:p>
              <a:pPr algn="l"/>
              <a:r>
                <a:rPr kumimoji="0" lang="zh-CN" altLang="en-US" sz="1800" b="0" dirty="0">
                  <a:solidFill>
                    <a:schemeClr val="tx1"/>
                  </a:solidFill>
                  <a:latin typeface="微软雅黑" pitchFamily="34" charset="-122"/>
                  <a:ea typeface="微软雅黑" pitchFamily="34" charset="-122"/>
                </a:rPr>
                <a:t>⑷ 将新方法付诸实施</a:t>
              </a:r>
            </a:p>
            <a:p>
              <a:pPr algn="l"/>
              <a:r>
                <a:rPr kumimoji="0" lang="zh-CN" altLang="en-US" sz="1800" b="0" dirty="0">
                  <a:solidFill>
                    <a:schemeClr val="tx1"/>
                  </a:solidFill>
                  <a:latin typeface="微软雅黑" pitchFamily="34" charset="-122"/>
                  <a:ea typeface="微软雅黑" pitchFamily="34" charset="-122"/>
                </a:rPr>
                <a:t>⑸ 对别人的贡献应预承认</a:t>
              </a:r>
            </a:p>
          </p:txBody>
        </p:sp>
        <p:sp>
          <p:nvSpPr>
            <p:cNvPr id="1564683" name="AutoShape 11"/>
            <p:cNvSpPr>
              <a:spLocks noChangeArrowheads="1"/>
            </p:cNvSpPr>
            <p:nvPr/>
          </p:nvSpPr>
          <p:spPr bwMode="auto">
            <a:xfrm>
              <a:off x="3678" y="2614"/>
              <a:ext cx="1584" cy="318"/>
            </a:xfrm>
            <a:prstGeom prst="roundRect">
              <a:avLst>
                <a:gd name="adj" fmla="val 16667"/>
              </a:avLst>
            </a:prstGeom>
            <a:solidFill>
              <a:schemeClr val="accent2"/>
            </a:solidFill>
            <a:ln w="9525">
              <a:solidFill>
                <a:schemeClr val="tx1"/>
              </a:solidFill>
              <a:round/>
              <a:headEnd/>
              <a:tailEnd/>
            </a:ln>
            <a:effectLst>
              <a:outerShdw dist="107763" dir="2700000" algn="ctr" rotWithShape="0">
                <a:schemeClr val="bg2">
                  <a:alpha val="50000"/>
                </a:schemeClr>
              </a:outerShdw>
            </a:effectLst>
          </p:spPr>
          <p:txBody>
            <a:bodyPr wrap="none" anchor="ctr"/>
            <a:lstStyle/>
            <a:p>
              <a:r>
                <a:rPr kumimoji="0" lang="en-US" altLang="zh-CN" sz="2000" b="1" dirty="0">
                  <a:solidFill>
                    <a:srgbClr val="0000FF"/>
                  </a:solidFill>
                  <a:latin typeface="微软雅黑" pitchFamily="34" charset="-122"/>
                  <a:ea typeface="微软雅黑" pitchFamily="34" charset="-122"/>
                </a:rPr>
                <a:t>4.</a:t>
              </a:r>
              <a:r>
                <a:rPr kumimoji="0" lang="zh-CN" altLang="en-US" sz="2000" b="1" dirty="0">
                  <a:solidFill>
                    <a:srgbClr val="0000FF"/>
                  </a:solidFill>
                  <a:latin typeface="微软雅黑" pitchFamily="34" charset="-122"/>
                  <a:ea typeface="微软雅黑" pitchFamily="34" charset="-122"/>
                </a:rPr>
                <a:t>实施新方法</a:t>
              </a:r>
            </a:p>
          </p:txBody>
        </p:sp>
        <p:sp>
          <p:nvSpPr>
            <p:cNvPr id="1564684" name="Oval 12"/>
            <p:cNvSpPr>
              <a:spLocks noChangeArrowheads="1"/>
            </p:cNvSpPr>
            <p:nvPr/>
          </p:nvSpPr>
          <p:spPr bwMode="auto">
            <a:xfrm>
              <a:off x="2727" y="2069"/>
              <a:ext cx="786" cy="725"/>
            </a:xfrm>
            <a:prstGeom prst="ellipse">
              <a:avLst/>
            </a:prstGeom>
            <a:solidFill>
              <a:srgbClr val="FF5050"/>
            </a:solidFill>
            <a:ln w="9525">
              <a:solidFill>
                <a:schemeClr val="tx1"/>
              </a:solidFill>
              <a:round/>
              <a:headEnd/>
              <a:tailEnd/>
            </a:ln>
            <a:effectLst/>
          </p:spPr>
          <p:txBody>
            <a:bodyPr wrap="none" anchor="ctr"/>
            <a:lstStyle/>
            <a:p>
              <a:r>
                <a:rPr kumimoji="0" lang="zh-CN" altLang="en-US" sz="2400">
                  <a:solidFill>
                    <a:schemeClr val="tx1"/>
                  </a:solidFill>
                  <a:latin typeface="微软雅黑" pitchFamily="34" charset="-122"/>
                  <a:ea typeface="微软雅黑" pitchFamily="34" charset="-122"/>
                </a:rPr>
                <a:t>工作</a:t>
              </a:r>
            </a:p>
            <a:p>
              <a:r>
                <a:rPr kumimoji="0" lang="zh-CN" altLang="en-US" sz="2400">
                  <a:solidFill>
                    <a:schemeClr val="tx1"/>
                  </a:solidFill>
                  <a:latin typeface="微软雅黑" pitchFamily="34" charset="-122"/>
                  <a:ea typeface="微软雅黑" pitchFamily="34" charset="-122"/>
                </a:rPr>
                <a:t>改善</a:t>
              </a:r>
            </a:p>
          </p:txBody>
        </p:sp>
      </p:grpSp>
      <p:sp>
        <p:nvSpPr>
          <p:cNvPr id="13" name="灯片编号占位符 3"/>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175722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z="2800">
                <a:latin typeface="微软雅黑" panose="020B0503020204020204" pitchFamily="34" charset="-122"/>
              </a:rPr>
              <a:t>课程结构  </a:t>
            </a:r>
            <a:r>
              <a:rPr lang="en-US" altLang="zh-CN" sz="2800">
                <a:ea typeface="黑体" panose="02010609060101010101" pitchFamily="49" charset="-122"/>
              </a:rPr>
              <a:t>Lecturer Instructors</a:t>
            </a:r>
          </a:p>
        </p:txBody>
      </p:sp>
      <p:sp>
        <p:nvSpPr>
          <p:cNvPr id="6152" name="Rectangle 8"/>
          <p:cNvSpPr>
            <a:spLocks noChangeArrowheads="1"/>
          </p:cNvSpPr>
          <p:nvPr/>
        </p:nvSpPr>
        <p:spPr bwMode="auto">
          <a:xfrm>
            <a:off x="544805" y="1956692"/>
            <a:ext cx="3811172"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3" name="Oval 9"/>
          <p:cNvSpPr>
            <a:spLocks noChangeArrowheads="1"/>
          </p:cNvSpPr>
          <p:nvPr/>
        </p:nvSpPr>
        <p:spPr bwMode="auto">
          <a:xfrm>
            <a:off x="473365" y="1882079"/>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4" name="Text Box 10"/>
          <p:cNvSpPr txBox="1">
            <a:spLocks noChangeArrowheads="1"/>
          </p:cNvSpPr>
          <p:nvPr/>
        </p:nvSpPr>
        <p:spPr bwMode="auto">
          <a:xfrm>
            <a:off x="525754" y="1826517"/>
            <a:ext cx="30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993883" y="1917859"/>
            <a:ext cx="3557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我是</a:t>
            </a:r>
            <a:r>
              <a:rPr lang="zh-CN" altLang="en-US" sz="2000" b="1" dirty="0" smtClean="0">
                <a:solidFill>
                  <a:srgbClr val="000000"/>
                </a:solidFill>
                <a:latin typeface="微软雅黑" pitchFamily="34" charset="-122"/>
              </a:rPr>
              <a:t>谁？</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班组长角色认知</a:t>
            </a:r>
            <a:endParaRPr lang="zh-CN" altLang="en-US" sz="2000" b="1" dirty="0">
              <a:solidFill>
                <a:srgbClr val="000000"/>
              </a:solidFill>
              <a:latin typeface="微软雅黑" pitchFamily="34" charset="-122"/>
            </a:endParaRPr>
          </a:p>
        </p:txBody>
      </p:sp>
      <p:sp>
        <p:nvSpPr>
          <p:cNvPr id="6156" name="Rectangle 12"/>
          <p:cNvSpPr>
            <a:spLocks noChangeArrowheads="1"/>
          </p:cNvSpPr>
          <p:nvPr/>
        </p:nvSpPr>
        <p:spPr bwMode="auto">
          <a:xfrm>
            <a:off x="537801" y="2730820"/>
            <a:ext cx="3790557" cy="371539"/>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b="1" dirty="0">
              <a:solidFill>
                <a:srgbClr val="000000"/>
              </a:solidFill>
              <a:ea typeface="宋体" panose="02010600030101010101" pitchFamily="2" charset="-122"/>
            </a:endParaRPr>
          </a:p>
        </p:txBody>
      </p:sp>
      <p:sp>
        <p:nvSpPr>
          <p:cNvPr id="6157" name="Oval 13"/>
          <p:cNvSpPr>
            <a:spLocks noChangeArrowheads="1"/>
          </p:cNvSpPr>
          <p:nvPr/>
        </p:nvSpPr>
        <p:spPr bwMode="auto">
          <a:xfrm>
            <a:off x="464777" y="2654621"/>
            <a:ext cx="504825" cy="522786"/>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8" name="Text Box 14"/>
          <p:cNvSpPr txBox="1">
            <a:spLocks noChangeArrowheads="1"/>
          </p:cNvSpPr>
          <p:nvPr/>
        </p:nvSpPr>
        <p:spPr bwMode="auto">
          <a:xfrm>
            <a:off x="517568" y="2613732"/>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1061673" y="2705417"/>
            <a:ext cx="346187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Calibri" panose="020F0502020204030204" pitchFamily="34" charset="0"/>
              </a:rPr>
              <a:t>下属辅导</a:t>
            </a:r>
            <a:r>
              <a:rPr lang="en-US" altLang="zh-CN" sz="2000" b="1" dirty="0" smtClean="0">
                <a:solidFill>
                  <a:srgbClr val="000000"/>
                </a:solidFill>
                <a:latin typeface="Calibri" panose="020F0502020204030204" pitchFamily="34" charset="0"/>
              </a:rPr>
              <a:t>---</a:t>
            </a:r>
            <a:r>
              <a:rPr lang="zh-CN" altLang="en-US" sz="2000" b="1" dirty="0" smtClean="0">
                <a:solidFill>
                  <a:srgbClr val="000000"/>
                </a:solidFill>
                <a:latin typeface="Calibri" panose="020F0502020204030204" pitchFamily="34" charset="0"/>
              </a:rPr>
              <a:t>员工培训管理</a:t>
            </a:r>
            <a:endParaRPr lang="zh-CN" altLang="en-US" sz="2000" b="1" dirty="0">
              <a:solidFill>
                <a:srgbClr val="000000"/>
              </a:solidFill>
              <a:latin typeface="Calibri" panose="020F0502020204030204" pitchFamily="34" charset="0"/>
            </a:endParaRPr>
          </a:p>
        </p:txBody>
      </p:sp>
      <p:sp>
        <p:nvSpPr>
          <p:cNvPr id="6160" name="Rectangle 16"/>
          <p:cNvSpPr>
            <a:spLocks noChangeArrowheads="1"/>
          </p:cNvSpPr>
          <p:nvPr/>
        </p:nvSpPr>
        <p:spPr bwMode="auto">
          <a:xfrm>
            <a:off x="556019" y="3592081"/>
            <a:ext cx="3779324"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1" name="Oval 17"/>
          <p:cNvSpPr>
            <a:spLocks noChangeArrowheads="1"/>
          </p:cNvSpPr>
          <p:nvPr/>
        </p:nvSpPr>
        <p:spPr bwMode="auto">
          <a:xfrm>
            <a:off x="482996" y="3515880"/>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2" name="Text Box 18"/>
          <p:cNvSpPr txBox="1">
            <a:spLocks noChangeArrowheads="1"/>
          </p:cNvSpPr>
          <p:nvPr/>
        </p:nvSpPr>
        <p:spPr bwMode="auto">
          <a:xfrm>
            <a:off x="541731" y="3461905"/>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3</a:t>
            </a:r>
            <a:endParaRPr lang="zh-CN" altLang="en-US" dirty="0">
              <a:solidFill>
                <a:srgbClr val="000000"/>
              </a:solidFill>
              <a:ea typeface="黑体" panose="02010609060101010101" pitchFamily="49" charset="-122"/>
            </a:endParaRPr>
          </a:p>
        </p:txBody>
      </p:sp>
      <p:sp>
        <p:nvSpPr>
          <p:cNvPr id="6163" name="Text Box 19"/>
          <p:cNvSpPr txBox="1">
            <a:spLocks noChangeArrowheads="1"/>
          </p:cNvSpPr>
          <p:nvPr/>
        </p:nvSpPr>
        <p:spPr bwMode="auto">
          <a:xfrm>
            <a:off x="1028804" y="3574678"/>
            <a:ext cx="342843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问题管理</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工作改善</a:t>
            </a:r>
            <a:endParaRPr lang="zh-CN" altLang="en-US" sz="2000" b="1" dirty="0">
              <a:solidFill>
                <a:srgbClr val="000000"/>
              </a:solidFill>
              <a:latin typeface="微软雅黑" pitchFamily="34" charset="-122"/>
            </a:endParaRPr>
          </a:p>
        </p:txBody>
      </p:sp>
      <p:sp>
        <p:nvSpPr>
          <p:cNvPr id="6164" name="Rectangle 20"/>
          <p:cNvSpPr>
            <a:spLocks noChangeArrowheads="1"/>
          </p:cNvSpPr>
          <p:nvPr/>
        </p:nvSpPr>
        <p:spPr bwMode="auto">
          <a:xfrm>
            <a:off x="574682" y="4391877"/>
            <a:ext cx="376066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5" name="Oval 21"/>
          <p:cNvSpPr>
            <a:spLocks noChangeArrowheads="1"/>
          </p:cNvSpPr>
          <p:nvPr/>
        </p:nvSpPr>
        <p:spPr bwMode="auto">
          <a:xfrm>
            <a:off x="498483" y="4315675"/>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6" name="Text Box 22"/>
          <p:cNvSpPr txBox="1">
            <a:spLocks noChangeArrowheads="1"/>
          </p:cNvSpPr>
          <p:nvPr/>
        </p:nvSpPr>
        <p:spPr bwMode="auto">
          <a:xfrm>
            <a:off x="548125" y="4259280"/>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4</a:t>
            </a:r>
            <a:endParaRPr lang="zh-CN" altLang="en-US" dirty="0">
              <a:solidFill>
                <a:srgbClr val="000000"/>
              </a:solidFill>
              <a:ea typeface="黑体" panose="02010609060101010101" pitchFamily="49" charset="-122"/>
            </a:endParaRPr>
          </a:p>
        </p:txBody>
      </p:sp>
      <p:sp>
        <p:nvSpPr>
          <p:cNvPr id="6167" name="Text Box 23"/>
          <p:cNvSpPr txBox="1">
            <a:spLocks noChangeArrowheads="1"/>
          </p:cNvSpPr>
          <p:nvPr/>
        </p:nvSpPr>
        <p:spPr bwMode="auto">
          <a:xfrm>
            <a:off x="1095383" y="4364887"/>
            <a:ext cx="344486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pPr>
            <a:r>
              <a:rPr lang="zh-CN" altLang="en-US" sz="2000" b="1" dirty="0" smtClean="0">
                <a:solidFill>
                  <a:srgbClr val="000000"/>
                </a:solidFill>
                <a:latin typeface="微软雅黑" pitchFamily="34" charset="-122"/>
              </a:rPr>
              <a:t>工作管理</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班组</a:t>
            </a:r>
            <a:r>
              <a:rPr lang="en-US" altLang="zh-CN" sz="2000" b="1" dirty="0" smtClean="0">
                <a:solidFill>
                  <a:srgbClr val="000000"/>
                </a:solidFill>
                <a:latin typeface="微软雅黑" pitchFamily="34" charset="-122"/>
              </a:rPr>
              <a:t>5S</a:t>
            </a:r>
            <a:endParaRPr lang="zh-CN" altLang="en-US" sz="2000" b="1" dirty="0">
              <a:solidFill>
                <a:srgbClr val="000000"/>
              </a:solidFill>
              <a:latin typeface="微软雅黑" pitchFamily="34" charset="-122"/>
            </a:endParaRPr>
          </a:p>
        </p:txBody>
      </p:sp>
      <p:sp>
        <p:nvSpPr>
          <p:cNvPr id="3" name="灯片编号占位符 2"/>
          <p:cNvSpPr>
            <a:spLocks noGrp="1"/>
          </p:cNvSpPr>
          <p:nvPr>
            <p:ph type="sldNum" sz="quarter" idx="4"/>
          </p:nvPr>
        </p:nvSpPr>
        <p:spPr>
          <a:xfrm>
            <a:off x="3680430" y="6491817"/>
            <a:ext cx="2057400" cy="366183"/>
          </a:xfrm>
        </p:spPr>
        <p:txBody>
          <a:bodyPr/>
          <a:lstStyle/>
          <a:p>
            <a:fld id="{D065990C-D54C-4FC3-B4C7-03BEB07D7E46}" type="slidenum">
              <a:rPr lang="zh-CN" altLang="en-US" smtClean="0">
                <a:solidFill>
                  <a:srgbClr val="000000">
                    <a:tint val="75000"/>
                  </a:srgbClr>
                </a:solidFill>
              </a:rPr>
              <a:pPr/>
              <a:t>3</a:t>
            </a:fld>
            <a:endParaRPr lang="zh-CN" altLang="en-US" dirty="0">
              <a:solidFill>
                <a:srgbClr val="000000">
                  <a:tint val="75000"/>
                </a:srgbClr>
              </a:solidFill>
            </a:endParaRPr>
          </a:p>
        </p:txBody>
      </p:sp>
      <p:sp>
        <p:nvSpPr>
          <p:cNvPr id="24" name="Rectangle 20"/>
          <p:cNvSpPr>
            <a:spLocks noChangeArrowheads="1"/>
          </p:cNvSpPr>
          <p:nvPr/>
        </p:nvSpPr>
        <p:spPr bwMode="auto">
          <a:xfrm>
            <a:off x="562013" y="5261138"/>
            <a:ext cx="3882559"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25" name="Oval 21"/>
          <p:cNvSpPr>
            <a:spLocks noChangeArrowheads="1"/>
          </p:cNvSpPr>
          <p:nvPr/>
        </p:nvSpPr>
        <p:spPr bwMode="auto">
          <a:xfrm>
            <a:off x="485814" y="5184936"/>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26" name="Text Box 22"/>
          <p:cNvSpPr txBox="1">
            <a:spLocks noChangeArrowheads="1"/>
          </p:cNvSpPr>
          <p:nvPr/>
        </p:nvSpPr>
        <p:spPr bwMode="auto">
          <a:xfrm>
            <a:off x="537746" y="5141815"/>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5</a:t>
            </a:r>
            <a:endParaRPr lang="zh-CN" altLang="en-US" dirty="0">
              <a:solidFill>
                <a:srgbClr val="000000"/>
              </a:solidFill>
              <a:ea typeface="黑体" panose="02010609060101010101" pitchFamily="49" charset="-122"/>
            </a:endParaRPr>
          </a:p>
        </p:txBody>
      </p:sp>
      <p:sp>
        <p:nvSpPr>
          <p:cNvPr id="27" name="Text Box 23"/>
          <p:cNvSpPr txBox="1">
            <a:spLocks noChangeArrowheads="1"/>
          </p:cNvSpPr>
          <p:nvPr/>
        </p:nvSpPr>
        <p:spPr bwMode="auto">
          <a:xfrm>
            <a:off x="1082715" y="5234148"/>
            <a:ext cx="323995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班组建设</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班组文化建设</a:t>
            </a:r>
            <a:endParaRPr lang="en-US" altLang="zh-CN" sz="2000" b="1" dirty="0">
              <a:solidFill>
                <a:srgbClr val="000000"/>
              </a:solidFill>
              <a:latin typeface="微软雅黑" pitchFamily="34" charset="-122"/>
            </a:endParaRPr>
          </a:p>
        </p:txBody>
      </p:sp>
      <p:sp>
        <p:nvSpPr>
          <p:cNvPr id="28" name="Rectangle 20"/>
          <p:cNvSpPr>
            <a:spLocks noChangeArrowheads="1"/>
          </p:cNvSpPr>
          <p:nvPr/>
        </p:nvSpPr>
        <p:spPr bwMode="auto">
          <a:xfrm>
            <a:off x="4731000" y="1967580"/>
            <a:ext cx="4106824"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29" name="Oval 21"/>
          <p:cNvSpPr>
            <a:spLocks noChangeArrowheads="1"/>
          </p:cNvSpPr>
          <p:nvPr/>
        </p:nvSpPr>
        <p:spPr bwMode="auto">
          <a:xfrm>
            <a:off x="4654800" y="1906747"/>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0" name="Text Box 22"/>
          <p:cNvSpPr txBox="1">
            <a:spLocks noChangeArrowheads="1"/>
          </p:cNvSpPr>
          <p:nvPr/>
        </p:nvSpPr>
        <p:spPr bwMode="auto">
          <a:xfrm>
            <a:off x="4706732" y="186362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6</a:t>
            </a:r>
            <a:endParaRPr lang="zh-CN" altLang="en-US" dirty="0">
              <a:solidFill>
                <a:srgbClr val="000000"/>
              </a:solidFill>
              <a:ea typeface="黑体" panose="02010609060101010101" pitchFamily="49" charset="-122"/>
            </a:endParaRPr>
          </a:p>
        </p:txBody>
      </p:sp>
      <p:sp>
        <p:nvSpPr>
          <p:cNvPr id="31" name="Text Box 23"/>
          <p:cNvSpPr txBox="1">
            <a:spLocks noChangeArrowheads="1"/>
          </p:cNvSpPr>
          <p:nvPr/>
        </p:nvSpPr>
        <p:spPr bwMode="auto">
          <a:xfrm>
            <a:off x="5251700" y="1940590"/>
            <a:ext cx="34947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有效沟通</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有效沟通与激励</a:t>
            </a:r>
            <a:endParaRPr lang="en-US" altLang="zh-CN" sz="2000" b="1" dirty="0">
              <a:solidFill>
                <a:srgbClr val="000000"/>
              </a:solidFill>
              <a:latin typeface="微软雅黑" pitchFamily="34" charset="-122"/>
            </a:endParaRPr>
          </a:p>
        </p:txBody>
      </p:sp>
      <p:sp>
        <p:nvSpPr>
          <p:cNvPr id="32" name="Rectangle 20"/>
          <p:cNvSpPr>
            <a:spLocks noChangeArrowheads="1"/>
          </p:cNvSpPr>
          <p:nvPr/>
        </p:nvSpPr>
        <p:spPr bwMode="auto">
          <a:xfrm>
            <a:off x="4745521" y="2757810"/>
            <a:ext cx="4104072"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3" name="Oval 21"/>
          <p:cNvSpPr>
            <a:spLocks noChangeArrowheads="1"/>
          </p:cNvSpPr>
          <p:nvPr/>
        </p:nvSpPr>
        <p:spPr bwMode="auto">
          <a:xfrm>
            <a:off x="4669321" y="2696977"/>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4" name="Text Box 22"/>
          <p:cNvSpPr txBox="1">
            <a:spLocks noChangeArrowheads="1"/>
          </p:cNvSpPr>
          <p:nvPr/>
        </p:nvSpPr>
        <p:spPr bwMode="auto">
          <a:xfrm>
            <a:off x="4721253" y="265385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7</a:t>
            </a:r>
            <a:endParaRPr lang="zh-CN" altLang="en-US" dirty="0">
              <a:solidFill>
                <a:srgbClr val="000000"/>
              </a:solidFill>
              <a:ea typeface="黑体" panose="02010609060101010101" pitchFamily="49" charset="-122"/>
            </a:endParaRPr>
          </a:p>
        </p:txBody>
      </p:sp>
      <p:sp>
        <p:nvSpPr>
          <p:cNvPr id="35" name="Text Box 23"/>
          <p:cNvSpPr txBox="1">
            <a:spLocks noChangeArrowheads="1"/>
          </p:cNvSpPr>
          <p:nvPr/>
        </p:nvSpPr>
        <p:spPr bwMode="auto">
          <a:xfrm>
            <a:off x="5266221" y="2730820"/>
            <a:ext cx="358337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安全管理</a:t>
            </a:r>
            <a:r>
              <a:rPr lang="en-US" altLang="zh-CN" sz="2000" b="1" dirty="0" smtClean="0">
                <a:solidFill>
                  <a:srgbClr val="000000"/>
                </a:solidFill>
                <a:latin typeface="微软雅黑" pitchFamily="34" charset="-122"/>
              </a:rPr>
              <a:t>---</a:t>
            </a:r>
            <a:r>
              <a:rPr lang="zh-CN" altLang="en-US" sz="2000" b="1" dirty="0" smtClean="0">
                <a:solidFill>
                  <a:srgbClr val="000000"/>
                </a:solidFill>
                <a:latin typeface="微软雅黑" pitchFamily="34" charset="-122"/>
              </a:rPr>
              <a:t>班组生产安全</a:t>
            </a:r>
            <a:endParaRPr lang="en-US" altLang="zh-CN" sz="2000" b="1" dirty="0">
              <a:solidFill>
                <a:srgbClr val="000000"/>
              </a:solidFill>
              <a:latin typeface="微软雅黑" pitchFamily="34" charset="-122"/>
            </a:endParaRPr>
          </a:p>
        </p:txBody>
      </p:sp>
      <p:sp>
        <p:nvSpPr>
          <p:cNvPr id="36" name="Rectangle 20"/>
          <p:cNvSpPr>
            <a:spLocks noChangeArrowheads="1"/>
          </p:cNvSpPr>
          <p:nvPr/>
        </p:nvSpPr>
        <p:spPr bwMode="auto">
          <a:xfrm>
            <a:off x="4745521" y="3607803"/>
            <a:ext cx="4015426"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7" name="Oval 21"/>
          <p:cNvSpPr>
            <a:spLocks noChangeArrowheads="1"/>
          </p:cNvSpPr>
          <p:nvPr/>
        </p:nvSpPr>
        <p:spPr bwMode="auto">
          <a:xfrm>
            <a:off x="4669321" y="3546970"/>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8" name="Text Box 22"/>
          <p:cNvSpPr txBox="1">
            <a:spLocks noChangeArrowheads="1"/>
          </p:cNvSpPr>
          <p:nvPr/>
        </p:nvSpPr>
        <p:spPr bwMode="auto">
          <a:xfrm>
            <a:off x="4721253" y="3503849"/>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8</a:t>
            </a:r>
            <a:endParaRPr lang="zh-CN" altLang="en-US" dirty="0">
              <a:solidFill>
                <a:srgbClr val="000000"/>
              </a:solidFill>
              <a:ea typeface="黑体" panose="02010609060101010101" pitchFamily="49" charset="-122"/>
            </a:endParaRPr>
          </a:p>
        </p:txBody>
      </p:sp>
      <p:sp>
        <p:nvSpPr>
          <p:cNvPr id="39" name="Text Box 23"/>
          <p:cNvSpPr txBox="1">
            <a:spLocks noChangeArrowheads="1"/>
          </p:cNvSpPr>
          <p:nvPr/>
        </p:nvSpPr>
        <p:spPr bwMode="auto">
          <a:xfrm>
            <a:off x="5266221" y="3580813"/>
            <a:ext cx="34947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爱</a:t>
            </a:r>
            <a:r>
              <a:rPr lang="zh-CN" altLang="en-US" sz="2000" b="1" dirty="0" smtClean="0">
                <a:solidFill>
                  <a:srgbClr val="000000"/>
                </a:solidFill>
                <a:latin typeface="微软雅黑" pitchFamily="34" charset="-122"/>
              </a:rPr>
              <a:t>岗敬业</a:t>
            </a:r>
            <a:r>
              <a:rPr lang="en-US" altLang="zh-CN" sz="2000" b="1" dirty="0" smtClean="0">
                <a:solidFill>
                  <a:srgbClr val="000000"/>
                </a:solidFill>
                <a:latin typeface="微软雅黑" pitchFamily="34" charset="-122"/>
              </a:rPr>
              <a:t>---100%</a:t>
            </a:r>
            <a:r>
              <a:rPr lang="zh-CN" altLang="en-US" sz="2000" b="1" dirty="0" smtClean="0">
                <a:solidFill>
                  <a:srgbClr val="000000"/>
                </a:solidFill>
                <a:latin typeface="微软雅黑" pitchFamily="34" charset="-122"/>
              </a:rPr>
              <a:t>责任培养</a:t>
            </a:r>
            <a:endParaRPr lang="en-US" altLang="zh-CN" sz="2000" b="1" dirty="0">
              <a:solidFill>
                <a:srgbClr val="000000"/>
              </a:solidFill>
              <a:latin typeface="微软雅黑" pitchFamily="34" charset="-122"/>
            </a:endParaRPr>
          </a:p>
        </p:txBody>
      </p:sp>
      <p:sp>
        <p:nvSpPr>
          <p:cNvPr id="40" name="Rectangle 20"/>
          <p:cNvSpPr>
            <a:spLocks noChangeArrowheads="1"/>
          </p:cNvSpPr>
          <p:nvPr/>
        </p:nvSpPr>
        <p:spPr bwMode="auto">
          <a:xfrm>
            <a:off x="4807193" y="4365442"/>
            <a:ext cx="4025146"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41" name="Oval 21"/>
          <p:cNvSpPr>
            <a:spLocks noChangeArrowheads="1"/>
          </p:cNvSpPr>
          <p:nvPr/>
        </p:nvSpPr>
        <p:spPr bwMode="auto">
          <a:xfrm>
            <a:off x="4730993" y="4304609"/>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42" name="Text Box 22"/>
          <p:cNvSpPr txBox="1">
            <a:spLocks noChangeArrowheads="1"/>
          </p:cNvSpPr>
          <p:nvPr/>
        </p:nvSpPr>
        <p:spPr bwMode="auto">
          <a:xfrm>
            <a:off x="4782925" y="4261488"/>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9</a:t>
            </a:r>
            <a:endParaRPr lang="zh-CN" altLang="en-US" dirty="0">
              <a:solidFill>
                <a:srgbClr val="000000"/>
              </a:solidFill>
              <a:ea typeface="黑体" panose="02010609060101010101" pitchFamily="49" charset="-122"/>
            </a:endParaRPr>
          </a:p>
        </p:txBody>
      </p:sp>
      <p:sp>
        <p:nvSpPr>
          <p:cNvPr id="43" name="Text Box 23"/>
          <p:cNvSpPr txBox="1">
            <a:spLocks noChangeArrowheads="1"/>
          </p:cNvSpPr>
          <p:nvPr/>
        </p:nvSpPr>
        <p:spPr bwMode="auto">
          <a:xfrm>
            <a:off x="5327893" y="4338452"/>
            <a:ext cx="36039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班组长创新意识培养</a:t>
            </a:r>
            <a:endParaRPr lang="en-US" altLang="zh-CN" sz="2000" b="1" dirty="0">
              <a:solidFill>
                <a:srgbClr val="000000"/>
              </a:solidFill>
              <a:latin typeface="微软雅黑" pitchFamily="34" charset="-122"/>
            </a:endParaRPr>
          </a:p>
        </p:txBody>
      </p:sp>
      <p:sp>
        <p:nvSpPr>
          <p:cNvPr id="44" name="Rectangle 20"/>
          <p:cNvSpPr>
            <a:spLocks noChangeArrowheads="1"/>
          </p:cNvSpPr>
          <p:nvPr/>
        </p:nvSpPr>
        <p:spPr bwMode="auto">
          <a:xfrm>
            <a:off x="4818801" y="5156909"/>
            <a:ext cx="4025146"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45" name="Oval 21"/>
          <p:cNvSpPr>
            <a:spLocks noChangeArrowheads="1"/>
          </p:cNvSpPr>
          <p:nvPr/>
        </p:nvSpPr>
        <p:spPr bwMode="auto">
          <a:xfrm>
            <a:off x="4742601" y="5096076"/>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46" name="Text Box 22"/>
          <p:cNvSpPr txBox="1">
            <a:spLocks noChangeArrowheads="1"/>
          </p:cNvSpPr>
          <p:nvPr/>
        </p:nvSpPr>
        <p:spPr bwMode="auto">
          <a:xfrm>
            <a:off x="4697120" y="5037586"/>
            <a:ext cx="75092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en-US" altLang="zh-CN" sz="3200" b="1" dirty="0" smtClean="0">
                <a:solidFill>
                  <a:srgbClr val="FFFFFF"/>
                </a:solidFill>
                <a:latin typeface="Calibri" panose="020F0502020204030204" pitchFamily="34" charset="0"/>
                <a:ea typeface="方正综艺简体" charset="-122"/>
              </a:rPr>
              <a:t>10</a:t>
            </a:r>
            <a:endParaRPr lang="zh-CN" altLang="en-US" dirty="0">
              <a:solidFill>
                <a:srgbClr val="000000"/>
              </a:solidFill>
              <a:ea typeface="黑体" panose="02010609060101010101" pitchFamily="49" charset="-122"/>
            </a:endParaRPr>
          </a:p>
        </p:txBody>
      </p:sp>
      <p:sp>
        <p:nvSpPr>
          <p:cNvPr id="47" name="Text Box 23"/>
          <p:cNvSpPr txBox="1">
            <a:spLocks noChangeArrowheads="1"/>
          </p:cNvSpPr>
          <p:nvPr/>
        </p:nvSpPr>
        <p:spPr bwMode="auto">
          <a:xfrm>
            <a:off x="5339501" y="5129919"/>
            <a:ext cx="36039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fontAlgn="base" hangingPunct="0">
              <a:spcBef>
                <a:spcPct val="0"/>
              </a:spcBef>
              <a:spcAft>
                <a:spcPct val="0"/>
              </a:spcAft>
              <a:buFont typeface="Arial" panose="020B0604020202020204" pitchFamily="34" charset="0"/>
              <a:buNone/>
            </a:pPr>
            <a:r>
              <a:rPr lang="zh-CN" altLang="en-US" sz="2000" b="1" dirty="0" smtClean="0">
                <a:solidFill>
                  <a:srgbClr val="000000"/>
                </a:solidFill>
                <a:latin typeface="微软雅黑" pitchFamily="34" charset="-122"/>
              </a:rPr>
              <a:t>班组长的创新管理</a:t>
            </a:r>
            <a:endParaRPr lang="en-US" altLang="zh-CN" sz="2000" b="1" dirty="0">
              <a:solidFill>
                <a:srgbClr val="000000"/>
              </a:solidFill>
              <a:latin typeface="微软雅黑" pitchFamily="34" charset="-122"/>
            </a:endParaRPr>
          </a:p>
        </p:txBody>
      </p:sp>
    </p:spTree>
    <p:extLst>
      <p:ext uri="{BB962C8B-B14F-4D97-AF65-F5344CB8AC3E}">
        <p14:creationId xmlns:p14="http://schemas.microsoft.com/office/powerpoint/2010/main" val="21248288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第四单元</a:t>
            </a:r>
            <a:endParaRPr lang="en-US" altLang="zh-CN" sz="2800" b="1" dirty="0">
              <a:latin typeface="+mj-ea"/>
              <a:ea typeface="+mj-ea"/>
            </a:endParaRPr>
          </a:p>
          <a:p>
            <a:pPr algn="ctr">
              <a:lnSpc>
                <a:spcPct val="250000"/>
              </a:lnSpc>
            </a:pPr>
            <a:r>
              <a:rPr lang="zh-CN" altLang="en-US" sz="2800" b="1" dirty="0" smtClean="0">
                <a:latin typeface="+mn-ea"/>
              </a:rPr>
              <a:t>班组工作</a:t>
            </a:r>
            <a:r>
              <a:rPr lang="en-US" altLang="zh-CN" sz="2800" b="1" dirty="0" smtClean="0">
                <a:latin typeface="+mn-ea"/>
              </a:rPr>
              <a:t>---</a:t>
            </a:r>
            <a:r>
              <a:rPr lang="zh-CN" altLang="en-US" sz="2800" b="1" dirty="0" smtClean="0">
                <a:latin typeface="+mn-ea"/>
              </a:rPr>
              <a:t>班组</a:t>
            </a:r>
            <a:r>
              <a:rPr lang="en-US" altLang="zh-CN" sz="2800" b="1" dirty="0" smtClean="0">
                <a:latin typeface="+mn-ea"/>
              </a:rPr>
              <a:t>5S</a:t>
            </a:r>
            <a:r>
              <a:rPr lang="zh-CN" altLang="en-US" sz="2800" b="1" dirty="0" smtClean="0">
                <a:latin typeface="+mn-ea"/>
              </a:rPr>
              <a:t>管理</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30</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35222544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a:spLocks noChangeArrowheads="1"/>
          </p:cNvSpPr>
          <p:nvPr/>
        </p:nvSpPr>
        <p:spPr bwMode="auto">
          <a:xfrm>
            <a:off x="1260202" y="4278170"/>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1955</a:t>
            </a:r>
            <a:r>
              <a:rPr kumimoji="1" lang="zh-CN" altLang="en-US" sz="2400" b="1" dirty="0">
                <a:solidFill>
                  <a:schemeClr val="bg1"/>
                </a:solidFill>
                <a:latin typeface="微软雅黑" pitchFamily="34" charset="-122"/>
                <a:ea typeface="微软雅黑" pitchFamily="34" charset="-122"/>
              </a:rPr>
              <a:t>年盛行“安全始于整理整顿，终于整理整顿”，提出“</a:t>
            </a:r>
            <a:r>
              <a:rPr kumimoji="1" lang="en-US" altLang="zh-CN" sz="2400" b="1" dirty="0">
                <a:solidFill>
                  <a:schemeClr val="bg1"/>
                </a:solidFill>
                <a:latin typeface="微软雅黑" pitchFamily="34" charset="-122"/>
                <a:ea typeface="微软雅黑" pitchFamily="34" charset="-122"/>
              </a:rPr>
              <a:t>2S”</a:t>
            </a:r>
          </a:p>
        </p:txBody>
      </p:sp>
      <p:sp>
        <p:nvSpPr>
          <p:cNvPr id="61447" name="Text Box 7"/>
          <p:cNvSpPr txBox="1">
            <a:spLocks noChangeArrowheads="1"/>
          </p:cNvSpPr>
          <p:nvPr/>
        </p:nvSpPr>
        <p:spPr bwMode="auto">
          <a:xfrm>
            <a:off x="252090" y="5286282"/>
            <a:ext cx="4607942" cy="990015"/>
          </a:xfrm>
          <a:prstGeom prst="rect">
            <a:avLst/>
          </a:prstGeom>
          <a:solidFill>
            <a:schemeClr val="hlink"/>
          </a:solidFill>
          <a:ln w="9525">
            <a:solidFill>
              <a:schemeClr val="tx1"/>
            </a:solidFill>
            <a:miter lim="800000"/>
            <a:headEnd/>
            <a:tailEnd/>
          </a:ln>
          <a:effectLst/>
        </p:spPr>
        <p:txBody>
          <a:bodyPr wrap="square">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200</a:t>
            </a:r>
            <a:r>
              <a:rPr kumimoji="1" lang="zh-CN" altLang="en-US" sz="2400" b="1" dirty="0">
                <a:solidFill>
                  <a:schemeClr val="bg1"/>
                </a:solidFill>
                <a:latin typeface="微软雅黑" pitchFamily="34" charset="-122"/>
                <a:ea typeface="微软雅黑" pitchFamily="34" charset="-122"/>
              </a:rPr>
              <a:t>年前流行于日本的家庭管理方式，针对物的整理整顿。</a:t>
            </a:r>
          </a:p>
        </p:txBody>
      </p:sp>
      <p:sp>
        <p:nvSpPr>
          <p:cNvPr id="61448" name="Text Box 8"/>
          <p:cNvSpPr txBox="1">
            <a:spLocks noChangeArrowheads="1"/>
          </p:cNvSpPr>
          <p:nvPr/>
        </p:nvSpPr>
        <p:spPr bwMode="auto">
          <a:xfrm>
            <a:off x="2196306" y="3270058"/>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en-US" altLang="zh-CN" sz="2400" b="1" dirty="0">
                <a:solidFill>
                  <a:schemeClr val="bg1"/>
                </a:solidFill>
                <a:latin typeface="微软雅黑" pitchFamily="34" charset="-122"/>
                <a:ea typeface="微软雅黑" pitchFamily="34" charset="-122"/>
              </a:rPr>
              <a:t>1986</a:t>
            </a:r>
            <a:r>
              <a:rPr kumimoji="1" lang="zh-CN" altLang="en-US" sz="2400" b="1" dirty="0">
                <a:solidFill>
                  <a:schemeClr val="bg1"/>
                </a:solidFill>
                <a:latin typeface="微软雅黑" pitchFamily="34" charset="-122"/>
                <a:ea typeface="微软雅黑" pitchFamily="34" charset="-122"/>
              </a:rPr>
              <a:t>年，首本</a:t>
            </a:r>
            <a:r>
              <a:rPr kumimoji="1" lang="en-US" altLang="zh-CN" sz="2400" b="1" dirty="0">
                <a:solidFill>
                  <a:schemeClr val="bg1"/>
                </a:solidFill>
                <a:latin typeface="微软雅黑" pitchFamily="34" charset="-122"/>
                <a:ea typeface="微软雅黑" pitchFamily="34" charset="-122"/>
              </a:rPr>
              <a:t>5S</a:t>
            </a:r>
            <a:r>
              <a:rPr kumimoji="1" lang="zh-CN" altLang="en-US" sz="2400" b="1" dirty="0">
                <a:solidFill>
                  <a:schemeClr val="bg1"/>
                </a:solidFill>
                <a:latin typeface="微软雅黑" pitchFamily="34" charset="-122"/>
                <a:ea typeface="微软雅黑" pitchFamily="34" charset="-122"/>
              </a:rPr>
              <a:t>改善专著问世，日本全国掀起</a:t>
            </a:r>
            <a:r>
              <a:rPr kumimoji="1" lang="en-US" altLang="zh-CN" sz="2400" b="1" dirty="0">
                <a:solidFill>
                  <a:schemeClr val="bg1"/>
                </a:solidFill>
                <a:latin typeface="微软雅黑" pitchFamily="34" charset="-122"/>
                <a:ea typeface="微软雅黑" pitchFamily="34" charset="-122"/>
              </a:rPr>
              <a:t>5S</a:t>
            </a:r>
            <a:r>
              <a:rPr kumimoji="1" lang="zh-CN" altLang="en-US" sz="2400" b="1" dirty="0">
                <a:solidFill>
                  <a:schemeClr val="bg1"/>
                </a:solidFill>
                <a:latin typeface="微软雅黑" pitchFamily="34" charset="-122"/>
                <a:ea typeface="微软雅黑" pitchFamily="34" charset="-122"/>
              </a:rPr>
              <a:t>热潮</a:t>
            </a:r>
          </a:p>
        </p:txBody>
      </p:sp>
      <p:sp>
        <p:nvSpPr>
          <p:cNvPr id="61449" name="Text Box 9"/>
          <p:cNvSpPr txBox="1">
            <a:spLocks noChangeArrowheads="1"/>
          </p:cNvSpPr>
          <p:nvPr/>
        </p:nvSpPr>
        <p:spPr bwMode="auto">
          <a:xfrm>
            <a:off x="3132410" y="2261946"/>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zh-CN" altLang="en-US" sz="2400" b="1" dirty="0">
                <a:solidFill>
                  <a:schemeClr val="bg1"/>
                </a:solidFill>
                <a:latin typeface="微软雅黑" pitchFamily="34" charset="-122"/>
                <a:ea typeface="微软雅黑" pitchFamily="34" charset="-122"/>
              </a:rPr>
              <a:t>以丰田公司为核心力量的一大批倡导企业的推进使之活性化。</a:t>
            </a:r>
          </a:p>
        </p:txBody>
      </p:sp>
      <p:sp>
        <p:nvSpPr>
          <p:cNvPr id="61450" name="Text Box 10"/>
          <p:cNvSpPr txBox="1">
            <a:spLocks noChangeArrowheads="1"/>
          </p:cNvSpPr>
          <p:nvPr/>
        </p:nvSpPr>
        <p:spPr bwMode="auto">
          <a:xfrm>
            <a:off x="4139952" y="1253834"/>
            <a:ext cx="4679950" cy="951030"/>
          </a:xfrm>
          <a:prstGeom prst="rect">
            <a:avLst/>
          </a:prstGeom>
          <a:solidFill>
            <a:schemeClr val="hlink"/>
          </a:solidFill>
          <a:ln w="9525">
            <a:solidFill>
              <a:schemeClr val="tx1"/>
            </a:solidFill>
            <a:miter lim="800000"/>
            <a:headEnd/>
            <a:tailEnd/>
          </a:ln>
          <a:effectLst/>
        </p:spPr>
        <p:txBody>
          <a:bodyPr>
            <a:spAutoFit/>
          </a:bodyPr>
          <a:lstStyle/>
          <a:p>
            <a:pPr>
              <a:lnSpc>
                <a:spcPts val="3500"/>
              </a:lnSpc>
              <a:spcBef>
                <a:spcPct val="50000"/>
              </a:spcBef>
            </a:pPr>
            <a:r>
              <a:rPr kumimoji="1" lang="zh-CN" altLang="en-US" sz="2400" b="1" dirty="0">
                <a:solidFill>
                  <a:schemeClr val="bg1"/>
                </a:solidFill>
                <a:latin typeface="微软雅黑" pitchFamily="34" charset="-122"/>
                <a:ea typeface="微软雅黑" pitchFamily="34" charset="-122"/>
              </a:rPr>
              <a:t>巨大的改善促进作用逐渐为各国管理界所青睐。</a:t>
            </a:r>
          </a:p>
        </p:txBody>
      </p:sp>
      <p:sp>
        <p:nvSpPr>
          <p:cNvPr id="61451" name="Text Box 11"/>
          <p:cNvSpPr txBox="1">
            <a:spLocks noChangeArrowheads="1"/>
          </p:cNvSpPr>
          <p:nvPr/>
        </p:nvSpPr>
        <p:spPr bwMode="auto">
          <a:xfrm>
            <a:off x="1115616" y="378796"/>
            <a:ext cx="3024336" cy="523220"/>
          </a:xfrm>
          <a:prstGeom prst="rect">
            <a:avLst/>
          </a:prstGeom>
          <a:noFill/>
          <a:ln w="9525">
            <a:noFill/>
            <a:miter lim="800000"/>
            <a:headEnd/>
            <a:tailEnd/>
          </a:ln>
          <a:effectLst/>
        </p:spPr>
        <p:txBody>
          <a:bodyPr wrap="square">
            <a:spAutoFit/>
          </a:bodyPr>
          <a:lstStyle/>
          <a:p>
            <a:pPr>
              <a:spcBef>
                <a:spcPct val="50000"/>
              </a:spcBef>
            </a:pPr>
            <a:r>
              <a:rPr kumimoji="1" lang="en-US" altLang="zh-CN" sz="2800" b="1" dirty="0" smtClean="0">
                <a:solidFill>
                  <a:srgbClr val="FF0000"/>
                </a:solidFill>
                <a:latin typeface="微软雅黑" pitchFamily="34" charset="-122"/>
                <a:ea typeface="微软雅黑" pitchFamily="34" charset="-122"/>
              </a:rPr>
              <a:t>5S</a:t>
            </a:r>
            <a:r>
              <a:rPr kumimoji="1" lang="zh-CN" altLang="en-US" sz="2800" b="1" dirty="0" smtClean="0">
                <a:solidFill>
                  <a:srgbClr val="FF0000"/>
                </a:solidFill>
                <a:latin typeface="微软雅黑" pitchFamily="34" charset="-122"/>
                <a:ea typeface="微软雅黑" pitchFamily="34" charset="-122"/>
              </a:rPr>
              <a:t>演变历程</a:t>
            </a:r>
            <a:endParaRPr kumimoji="1" lang="zh-CN" altLang="en-US" sz="2800" b="1" dirty="0">
              <a:solidFill>
                <a:srgbClr val="FF0000"/>
              </a:solidFill>
              <a:latin typeface="微软雅黑" pitchFamily="34" charset="-122"/>
              <a:ea typeface="微软雅黑" pitchFamily="34" charset="-122"/>
            </a:endParaRPr>
          </a:p>
        </p:txBody>
      </p:sp>
      <p:sp>
        <p:nvSpPr>
          <p:cNvPr id="10" name="下弧形箭头 9"/>
          <p:cNvSpPr/>
          <p:nvPr/>
        </p:nvSpPr>
        <p:spPr bwMode="auto">
          <a:xfrm rot="18423607">
            <a:off x="4515124" y="3617632"/>
            <a:ext cx="4973784" cy="1612153"/>
          </a:xfrm>
          <a:prstGeom prst="curvedUpArrow">
            <a:avLst/>
          </a:prstGeom>
          <a:solidFill>
            <a:srgbClr val="C00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
        <p:nvSpPr>
          <p:cNvPr id="9"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994171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p:cNvSpPr>
            <a:spLocks noChangeArrowheads="1"/>
          </p:cNvSpPr>
          <p:nvPr/>
        </p:nvSpPr>
        <p:spPr bwMode="auto">
          <a:xfrm rot="1788883">
            <a:off x="1845507" y="1974973"/>
            <a:ext cx="5938838" cy="3648075"/>
          </a:xfrm>
          <a:prstGeom prst="ellipse">
            <a:avLst/>
          </a:prstGeom>
          <a:solidFill>
            <a:srgbClr val="CCFF99"/>
          </a:solidFill>
          <a:ln w="9525">
            <a:noFill/>
            <a:round/>
            <a:headEnd/>
            <a:tailEnd/>
          </a:ln>
          <a:effectLst/>
        </p:spPr>
        <p:txBody>
          <a:bodyPr wrap="none" anchor="ctr"/>
          <a:lstStyle/>
          <a:p>
            <a:endParaRPr lang="zh-CN" altLang="en-US"/>
          </a:p>
        </p:txBody>
      </p:sp>
      <p:sp>
        <p:nvSpPr>
          <p:cNvPr id="74760" name="Text Box 8"/>
          <p:cNvSpPr txBox="1">
            <a:spLocks noChangeArrowheads="1"/>
          </p:cNvSpPr>
          <p:nvPr/>
        </p:nvSpPr>
        <p:spPr bwMode="auto">
          <a:xfrm>
            <a:off x="251520" y="1268760"/>
            <a:ext cx="1852613" cy="523220"/>
          </a:xfrm>
          <a:prstGeom prst="rect">
            <a:avLst/>
          </a:prstGeom>
          <a:noFill/>
          <a:ln w="9525">
            <a:noFill/>
            <a:miter lim="800000"/>
            <a:headEnd/>
            <a:tailEnd/>
          </a:ln>
          <a:effectLst/>
        </p:spPr>
        <p:txBody>
          <a:bodyPr>
            <a:spAutoFit/>
          </a:bodyPr>
          <a:lstStyle/>
          <a:p>
            <a:pPr algn="ctr">
              <a:spcBef>
                <a:spcPct val="50000"/>
              </a:spcBef>
            </a:pPr>
            <a:r>
              <a:rPr kumimoji="1" lang="zh-CN" altLang="en-US" sz="2800" b="1" dirty="0">
                <a:latin typeface="微软雅黑" pitchFamily="34" charset="-122"/>
                <a:ea typeface="微软雅黑" pitchFamily="34" charset="-122"/>
              </a:rPr>
              <a:t>基本原理</a:t>
            </a:r>
          </a:p>
        </p:txBody>
      </p:sp>
      <p:sp>
        <p:nvSpPr>
          <p:cNvPr id="74761" name="Text Box 9"/>
          <p:cNvSpPr txBox="1">
            <a:spLocks noChangeArrowheads="1"/>
          </p:cNvSpPr>
          <p:nvPr/>
        </p:nvSpPr>
        <p:spPr bwMode="auto">
          <a:xfrm>
            <a:off x="1547664" y="1969676"/>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整理</a:t>
            </a:r>
          </a:p>
        </p:txBody>
      </p:sp>
      <p:sp>
        <p:nvSpPr>
          <p:cNvPr id="74762" name="Text Box 10"/>
          <p:cNvSpPr txBox="1">
            <a:spLocks noChangeArrowheads="1"/>
          </p:cNvSpPr>
          <p:nvPr/>
        </p:nvSpPr>
        <p:spPr bwMode="auto">
          <a:xfrm>
            <a:off x="1547664" y="2761764"/>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整顿</a:t>
            </a:r>
          </a:p>
        </p:txBody>
      </p:sp>
      <p:sp>
        <p:nvSpPr>
          <p:cNvPr id="74763" name="Text Box 11"/>
          <p:cNvSpPr txBox="1">
            <a:spLocks noChangeArrowheads="1"/>
          </p:cNvSpPr>
          <p:nvPr/>
        </p:nvSpPr>
        <p:spPr bwMode="auto">
          <a:xfrm>
            <a:off x="1547664" y="3573016"/>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清扫</a:t>
            </a:r>
          </a:p>
        </p:txBody>
      </p:sp>
      <p:sp>
        <p:nvSpPr>
          <p:cNvPr id="74764" name="Text Box 12"/>
          <p:cNvSpPr txBox="1">
            <a:spLocks noChangeArrowheads="1"/>
          </p:cNvSpPr>
          <p:nvPr/>
        </p:nvSpPr>
        <p:spPr bwMode="auto">
          <a:xfrm>
            <a:off x="1547664" y="4437112"/>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a:latin typeface="微软雅黑" pitchFamily="34" charset="-122"/>
                <a:ea typeface="微软雅黑" pitchFamily="34" charset="-122"/>
              </a:rPr>
              <a:t>清洁</a:t>
            </a:r>
          </a:p>
        </p:txBody>
      </p:sp>
      <p:sp>
        <p:nvSpPr>
          <p:cNvPr id="74765" name="Text Box 13"/>
          <p:cNvSpPr txBox="1">
            <a:spLocks noChangeArrowheads="1"/>
          </p:cNvSpPr>
          <p:nvPr/>
        </p:nvSpPr>
        <p:spPr bwMode="auto">
          <a:xfrm>
            <a:off x="1547664" y="5354052"/>
            <a:ext cx="1174180"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a:latin typeface="微软雅黑" pitchFamily="34" charset="-122"/>
                <a:ea typeface="微软雅黑" pitchFamily="34" charset="-122"/>
              </a:rPr>
              <a:t>素养</a:t>
            </a:r>
          </a:p>
        </p:txBody>
      </p:sp>
      <p:sp>
        <p:nvSpPr>
          <p:cNvPr id="74766" name="Text Box 14"/>
          <p:cNvSpPr txBox="1">
            <a:spLocks noChangeArrowheads="1"/>
          </p:cNvSpPr>
          <p:nvPr/>
        </p:nvSpPr>
        <p:spPr bwMode="auto">
          <a:xfrm>
            <a:off x="6012160" y="2924944"/>
            <a:ext cx="1986235"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smtClean="0">
                <a:latin typeface="微软雅黑" pitchFamily="34" charset="-122"/>
                <a:ea typeface="微软雅黑" pitchFamily="34" charset="-122"/>
              </a:rPr>
              <a:t>系统化</a:t>
            </a:r>
            <a:endParaRPr kumimoji="1" lang="zh-CN" altLang="en-US" sz="2800" b="1" dirty="0">
              <a:latin typeface="微软雅黑" pitchFamily="34" charset="-122"/>
              <a:ea typeface="微软雅黑" pitchFamily="34" charset="-122"/>
            </a:endParaRPr>
          </a:p>
        </p:txBody>
      </p:sp>
      <p:sp>
        <p:nvSpPr>
          <p:cNvPr id="74767" name="Text Box 15"/>
          <p:cNvSpPr txBox="1">
            <a:spLocks noChangeArrowheads="1"/>
          </p:cNvSpPr>
          <p:nvPr/>
        </p:nvSpPr>
        <p:spPr bwMode="auto">
          <a:xfrm>
            <a:off x="6084168" y="4437112"/>
            <a:ext cx="1956073"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a:latin typeface="微软雅黑" pitchFamily="34" charset="-122"/>
                <a:ea typeface="微软雅黑" pitchFamily="34" charset="-122"/>
              </a:rPr>
              <a:t>制度化</a:t>
            </a:r>
          </a:p>
        </p:txBody>
      </p:sp>
      <p:sp>
        <p:nvSpPr>
          <p:cNvPr id="74768" name="Text Box 16"/>
          <p:cNvSpPr txBox="1">
            <a:spLocks noChangeArrowheads="1"/>
          </p:cNvSpPr>
          <p:nvPr/>
        </p:nvSpPr>
        <p:spPr bwMode="auto">
          <a:xfrm>
            <a:off x="6084168" y="5426060"/>
            <a:ext cx="1956073" cy="523220"/>
          </a:xfrm>
          <a:prstGeom prst="rect">
            <a:avLst/>
          </a:prstGeom>
          <a:solidFill>
            <a:srgbClr val="FFCC99"/>
          </a:solidFill>
          <a:ln w="9525">
            <a:solidFill>
              <a:schemeClr val="tx1"/>
            </a:solidFill>
            <a:miter lim="800000"/>
            <a:headEnd/>
            <a:tailEnd/>
          </a:ln>
          <a:effectLst/>
        </p:spPr>
        <p:txBody>
          <a:bodyPr wrap="square">
            <a:spAutoFit/>
          </a:bodyPr>
          <a:lstStyle/>
          <a:p>
            <a:pPr algn="ctr">
              <a:spcBef>
                <a:spcPct val="50000"/>
              </a:spcBef>
            </a:pPr>
            <a:r>
              <a:rPr kumimoji="1" lang="zh-CN" altLang="en-US" sz="2800" b="1" dirty="0">
                <a:latin typeface="微软雅黑" pitchFamily="34" charset="-122"/>
                <a:ea typeface="微软雅黑" pitchFamily="34" charset="-122"/>
              </a:rPr>
              <a:t>习惯化</a:t>
            </a:r>
          </a:p>
        </p:txBody>
      </p:sp>
      <p:sp>
        <p:nvSpPr>
          <p:cNvPr id="74769" name="Line 17"/>
          <p:cNvSpPr>
            <a:spLocks noChangeShapeType="1"/>
          </p:cNvSpPr>
          <p:nvPr/>
        </p:nvSpPr>
        <p:spPr bwMode="auto">
          <a:xfrm>
            <a:off x="2771800" y="4725144"/>
            <a:ext cx="3240360"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0" name="Line 18"/>
          <p:cNvSpPr>
            <a:spLocks noChangeShapeType="1"/>
          </p:cNvSpPr>
          <p:nvPr/>
        </p:nvSpPr>
        <p:spPr bwMode="auto">
          <a:xfrm>
            <a:off x="2771800" y="5661248"/>
            <a:ext cx="3312368"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1" name="Line 19"/>
          <p:cNvSpPr>
            <a:spLocks noChangeShapeType="1"/>
          </p:cNvSpPr>
          <p:nvPr/>
        </p:nvSpPr>
        <p:spPr bwMode="auto">
          <a:xfrm>
            <a:off x="2771800" y="2276872"/>
            <a:ext cx="50405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2" name="Line 20"/>
          <p:cNvSpPr>
            <a:spLocks noChangeShapeType="1"/>
          </p:cNvSpPr>
          <p:nvPr/>
        </p:nvSpPr>
        <p:spPr bwMode="auto">
          <a:xfrm>
            <a:off x="3275856" y="2276872"/>
            <a:ext cx="0" cy="1584176"/>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3" name="Line 21"/>
          <p:cNvSpPr>
            <a:spLocks noChangeShapeType="1"/>
          </p:cNvSpPr>
          <p:nvPr/>
        </p:nvSpPr>
        <p:spPr bwMode="auto">
          <a:xfrm flipH="1">
            <a:off x="2771800" y="3861048"/>
            <a:ext cx="50405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4" name="Line 22"/>
          <p:cNvSpPr>
            <a:spLocks noChangeShapeType="1"/>
          </p:cNvSpPr>
          <p:nvPr/>
        </p:nvSpPr>
        <p:spPr bwMode="auto">
          <a:xfrm>
            <a:off x="3347864" y="3212976"/>
            <a:ext cx="2664296" cy="0"/>
          </a:xfrm>
          <a:prstGeom prst="line">
            <a:avLst/>
          </a:prstGeom>
          <a:noFill/>
          <a:ln w="38100">
            <a:solidFill>
              <a:schemeClr val="tx1"/>
            </a:solidFill>
            <a:round/>
            <a:headEnd/>
            <a:tailEnd/>
          </a:ln>
          <a:effectLst/>
        </p:spPr>
        <p:txBody>
          <a:bodyPr/>
          <a:lstStyle/>
          <a:p>
            <a:endParaRPr lang="zh-CN" altLang="en-US" sz="2800" b="1">
              <a:latin typeface="微软雅黑" pitchFamily="34" charset="-122"/>
              <a:ea typeface="微软雅黑" pitchFamily="34" charset="-122"/>
            </a:endParaRPr>
          </a:p>
        </p:txBody>
      </p:sp>
      <p:sp>
        <p:nvSpPr>
          <p:cNvPr id="74775" name="Text Box 23"/>
          <p:cNvSpPr txBox="1">
            <a:spLocks noChangeArrowheads="1"/>
          </p:cNvSpPr>
          <p:nvPr/>
        </p:nvSpPr>
        <p:spPr bwMode="auto">
          <a:xfrm>
            <a:off x="3563888" y="4149080"/>
            <a:ext cx="1698476" cy="523220"/>
          </a:xfrm>
          <a:prstGeom prst="rect">
            <a:avLst/>
          </a:prstGeom>
          <a:noFill/>
          <a:ln w="9525">
            <a:noFill/>
            <a:miter lim="800000"/>
            <a:headEnd/>
            <a:tailEnd/>
          </a:ln>
          <a:effectLst/>
        </p:spPr>
        <p:txBody>
          <a:bodyPr wrap="square">
            <a:spAutoFit/>
          </a:bodyPr>
          <a:lstStyle/>
          <a:p>
            <a:pPr>
              <a:spcBef>
                <a:spcPct val="50000"/>
              </a:spcBef>
            </a:pPr>
            <a:r>
              <a:rPr kumimoji="1" lang="zh-CN" altLang="en-US" sz="2800" b="1" dirty="0">
                <a:latin typeface="微软雅黑" pitchFamily="34" charset="-122"/>
                <a:ea typeface="微软雅黑" pitchFamily="34" charset="-122"/>
              </a:rPr>
              <a:t>维持以上</a:t>
            </a:r>
          </a:p>
        </p:txBody>
      </p:sp>
      <p:sp>
        <p:nvSpPr>
          <p:cNvPr id="74776" name="Text Box 24"/>
          <p:cNvSpPr txBox="1">
            <a:spLocks noChangeArrowheads="1"/>
          </p:cNvSpPr>
          <p:nvPr/>
        </p:nvSpPr>
        <p:spPr bwMode="auto">
          <a:xfrm>
            <a:off x="3563888" y="5157192"/>
            <a:ext cx="2055341" cy="523220"/>
          </a:xfrm>
          <a:prstGeom prst="rect">
            <a:avLst/>
          </a:prstGeom>
          <a:noFill/>
          <a:ln w="9525">
            <a:noFill/>
            <a:miter lim="800000"/>
            <a:headEnd/>
            <a:tailEnd/>
          </a:ln>
          <a:effectLst/>
        </p:spPr>
        <p:txBody>
          <a:bodyPr wrap="square">
            <a:spAutoFit/>
          </a:bodyPr>
          <a:lstStyle/>
          <a:p>
            <a:pPr>
              <a:spcBef>
                <a:spcPct val="50000"/>
              </a:spcBef>
            </a:pPr>
            <a:r>
              <a:rPr kumimoji="1" lang="zh-CN" altLang="en-US" sz="2800" b="1" dirty="0">
                <a:latin typeface="微软雅黑" pitchFamily="34" charset="-122"/>
                <a:ea typeface="微软雅黑" pitchFamily="34" charset="-122"/>
              </a:rPr>
              <a:t>得心应手</a:t>
            </a:r>
          </a:p>
        </p:txBody>
      </p:sp>
      <p:sp>
        <p:nvSpPr>
          <p:cNvPr id="74777" name="Text Box 25"/>
          <p:cNvSpPr txBox="1">
            <a:spLocks noChangeArrowheads="1"/>
          </p:cNvSpPr>
          <p:nvPr/>
        </p:nvSpPr>
        <p:spPr bwMode="auto">
          <a:xfrm>
            <a:off x="3563888" y="2708920"/>
            <a:ext cx="1909862" cy="523220"/>
          </a:xfrm>
          <a:prstGeom prst="rect">
            <a:avLst/>
          </a:prstGeom>
          <a:noFill/>
          <a:ln w="9525">
            <a:noFill/>
            <a:miter lim="800000"/>
            <a:headEnd/>
            <a:tailEnd/>
          </a:ln>
          <a:effectLst/>
        </p:spPr>
        <p:txBody>
          <a:bodyPr wrap="square">
            <a:spAutoFit/>
          </a:bodyPr>
          <a:lstStyle/>
          <a:p>
            <a:pPr>
              <a:spcBef>
                <a:spcPct val="50000"/>
              </a:spcBef>
            </a:pPr>
            <a:r>
              <a:rPr kumimoji="1" lang="zh-CN" altLang="en-US" sz="2800" b="1" dirty="0">
                <a:latin typeface="微软雅黑" pitchFamily="34" charset="-122"/>
                <a:ea typeface="微软雅黑" pitchFamily="34" charset="-122"/>
              </a:rPr>
              <a:t>创造基础</a:t>
            </a:r>
          </a:p>
        </p:txBody>
      </p:sp>
      <p:sp>
        <p:nvSpPr>
          <p:cNvPr id="74778" name="Line 26"/>
          <p:cNvSpPr>
            <a:spLocks noChangeShapeType="1"/>
          </p:cNvSpPr>
          <p:nvPr/>
        </p:nvSpPr>
        <p:spPr bwMode="auto">
          <a:xfrm>
            <a:off x="7020272" y="3645024"/>
            <a:ext cx="0" cy="576064"/>
          </a:xfrm>
          <a:prstGeom prst="line">
            <a:avLst/>
          </a:prstGeom>
          <a:noFill/>
          <a:ln w="38100">
            <a:solidFill>
              <a:schemeClr val="tx1"/>
            </a:solidFill>
            <a:round/>
            <a:headEnd/>
            <a:tailEnd type="triangle" w="med" len="med"/>
          </a:ln>
          <a:effectLst/>
        </p:spPr>
        <p:txBody>
          <a:bodyPr/>
          <a:lstStyle/>
          <a:p>
            <a:endParaRPr lang="zh-CN" altLang="en-US" sz="2800" b="1">
              <a:latin typeface="微软雅黑" pitchFamily="34" charset="-122"/>
              <a:ea typeface="微软雅黑" pitchFamily="34" charset="-122"/>
            </a:endParaRPr>
          </a:p>
        </p:txBody>
      </p:sp>
      <p:sp>
        <p:nvSpPr>
          <p:cNvPr id="74779" name="Line 27"/>
          <p:cNvSpPr>
            <a:spLocks noChangeShapeType="1"/>
          </p:cNvSpPr>
          <p:nvPr/>
        </p:nvSpPr>
        <p:spPr bwMode="auto">
          <a:xfrm>
            <a:off x="7020272" y="5013176"/>
            <a:ext cx="0" cy="312737"/>
          </a:xfrm>
          <a:prstGeom prst="line">
            <a:avLst/>
          </a:prstGeom>
          <a:noFill/>
          <a:ln w="38100">
            <a:solidFill>
              <a:schemeClr val="tx1"/>
            </a:solidFill>
            <a:round/>
            <a:headEnd/>
            <a:tailEnd type="triangle" w="med" len="med"/>
          </a:ln>
          <a:effectLst/>
        </p:spPr>
        <p:txBody>
          <a:bodyPr/>
          <a:lstStyle/>
          <a:p>
            <a:endParaRPr lang="zh-CN" altLang="en-US" sz="2800" b="1">
              <a:latin typeface="微软雅黑" pitchFamily="34" charset="-122"/>
              <a:ea typeface="微软雅黑" pitchFamily="34" charset="-122"/>
            </a:endParaRPr>
          </a:p>
        </p:txBody>
      </p:sp>
      <p:pic>
        <p:nvPicPr>
          <p:cNvPr id="74793" name="Picture 41" descr="BD06982_"/>
          <p:cNvPicPr>
            <a:picLocks noChangeAspect="1" noChangeArrowheads="1"/>
          </p:cNvPicPr>
          <p:nvPr/>
        </p:nvPicPr>
        <p:blipFill>
          <a:blip r:embed="rId2" cstate="email"/>
          <a:srcRect/>
          <a:stretch>
            <a:fillRect/>
          </a:stretch>
        </p:blipFill>
        <p:spPr bwMode="auto">
          <a:xfrm>
            <a:off x="6372200" y="1196752"/>
            <a:ext cx="2305050" cy="1584325"/>
          </a:xfrm>
          <a:prstGeom prst="rect">
            <a:avLst/>
          </a:prstGeom>
          <a:noFill/>
        </p:spPr>
      </p:pic>
      <p:sp>
        <p:nvSpPr>
          <p:cNvPr id="37" name="Text Box 11"/>
          <p:cNvSpPr txBox="1">
            <a:spLocks noChangeArrowheads="1"/>
          </p:cNvSpPr>
          <p:nvPr/>
        </p:nvSpPr>
        <p:spPr bwMode="auto">
          <a:xfrm>
            <a:off x="1043608" y="372812"/>
            <a:ext cx="3024336" cy="523220"/>
          </a:xfrm>
          <a:prstGeom prst="rect">
            <a:avLst/>
          </a:prstGeom>
          <a:noFill/>
          <a:ln w="9525">
            <a:noFill/>
            <a:miter lim="800000"/>
            <a:headEnd/>
            <a:tailEnd/>
          </a:ln>
          <a:effectLst/>
        </p:spPr>
        <p:txBody>
          <a:bodyPr wrap="square">
            <a:spAutoFit/>
          </a:bodyPr>
          <a:lstStyle/>
          <a:p>
            <a:pPr>
              <a:spcBef>
                <a:spcPct val="50000"/>
              </a:spcBef>
            </a:pPr>
            <a:r>
              <a:rPr kumimoji="1" lang="en-US" altLang="zh-CN" sz="2800" b="1" dirty="0" smtClean="0">
                <a:solidFill>
                  <a:srgbClr val="FF0000"/>
                </a:solidFill>
                <a:latin typeface="微软雅黑" pitchFamily="34" charset="-122"/>
                <a:ea typeface="微软雅黑" pitchFamily="34" charset="-122"/>
              </a:rPr>
              <a:t>5S</a:t>
            </a:r>
            <a:r>
              <a:rPr kumimoji="1" lang="zh-CN" altLang="en-US" sz="2800" b="1" dirty="0" smtClean="0">
                <a:solidFill>
                  <a:srgbClr val="FF0000"/>
                </a:solidFill>
                <a:latin typeface="微软雅黑" pitchFamily="34" charset="-122"/>
                <a:ea typeface="微软雅黑" pitchFamily="34" charset="-122"/>
              </a:rPr>
              <a:t>是什么？</a:t>
            </a:r>
            <a:endParaRPr kumimoji="1" lang="zh-CN" altLang="en-US" sz="2800" b="1" dirty="0">
              <a:solidFill>
                <a:srgbClr val="FF0000"/>
              </a:solidFill>
              <a:latin typeface="微软雅黑" pitchFamily="34" charset="-122"/>
              <a:ea typeface="微软雅黑" pitchFamily="34" charset="-122"/>
            </a:endParaRPr>
          </a:p>
        </p:txBody>
      </p:sp>
      <p:sp>
        <p:nvSpPr>
          <p:cNvPr id="25"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28130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bwMode="auto">
          <a:xfrm>
            <a:off x="251520" y="1340768"/>
            <a:ext cx="8569325" cy="4968552"/>
          </a:xfrm>
          <a:noFill/>
          <a:ln>
            <a:miter lim="800000"/>
            <a:headEnd/>
            <a:tailEnd/>
          </a:ln>
        </p:spPr>
        <p:txBody>
          <a:bodyPr vert="horz" wrap="square" lIns="91440" tIns="45720" rIns="91440" bIns="45720" numCol="1" anchor="t" anchorCtr="0" compatLnSpc="1">
            <a:prstTxWarp prst="textNoShape">
              <a:avLst/>
            </a:prstTxWarp>
          </a:bodyPr>
          <a:lstStyle/>
          <a:p>
            <a:pPr>
              <a:lnSpc>
                <a:spcPts val="4000"/>
              </a:lnSpc>
              <a:spcBef>
                <a:spcPct val="50000"/>
              </a:spcBef>
              <a:buNone/>
            </a:pPr>
            <a:r>
              <a:rPr lang="zh-CN" altLang="en-US" sz="2800" b="1" dirty="0">
                <a:solidFill>
                  <a:srgbClr val="FF0000"/>
                </a:solidFill>
                <a:latin typeface="微软雅黑" pitchFamily="34" charset="-122"/>
                <a:ea typeface="微软雅黑" pitchFamily="34" charset="-122"/>
              </a:rPr>
              <a:t>定义：</a:t>
            </a:r>
          </a:p>
          <a:p>
            <a:pPr>
              <a:lnSpc>
                <a:spcPts val="4000"/>
              </a:lnSpc>
              <a:spcBef>
                <a:spcPct val="50000"/>
              </a:spcBef>
              <a:buFont typeface="Wingdings" pitchFamily="2" charset="2"/>
              <a:buChar char="Ø"/>
            </a:pPr>
            <a:r>
              <a:rPr lang="zh-CN" altLang="en-US" sz="2400" b="1" dirty="0">
                <a:latin typeface="微软雅黑" pitchFamily="34" charset="-122"/>
                <a:ea typeface="微软雅黑" pitchFamily="34" charset="-122"/>
              </a:rPr>
              <a:t>区分要与不要的东西，工作场所除了要用的东西以外，一切都不放置</a:t>
            </a:r>
            <a:r>
              <a:rPr lang="zh-CN" altLang="en-US" sz="2400" b="1" dirty="0" smtClean="0">
                <a:latin typeface="微软雅黑" pitchFamily="34" charset="-122"/>
                <a:ea typeface="微软雅黑" pitchFamily="34" charset="-122"/>
              </a:rPr>
              <a:t>。然后将不需要的东西予以处置。</a:t>
            </a:r>
            <a:endParaRPr lang="zh-CN" altLang="en-US" sz="2400" b="1" dirty="0">
              <a:latin typeface="微软雅黑" pitchFamily="34" charset="-122"/>
              <a:ea typeface="微软雅黑" pitchFamily="34" charset="-122"/>
            </a:endParaRPr>
          </a:p>
          <a:p>
            <a:pPr>
              <a:lnSpc>
                <a:spcPts val="4000"/>
              </a:lnSpc>
              <a:spcBef>
                <a:spcPct val="50000"/>
              </a:spcBef>
              <a:buNone/>
            </a:pPr>
            <a:r>
              <a:rPr lang="zh-CN" altLang="en-US" sz="2800" b="1" dirty="0" smtClean="0">
                <a:solidFill>
                  <a:srgbClr val="FF0000"/>
                </a:solidFill>
                <a:latin typeface="微软雅黑" pitchFamily="34" charset="-122"/>
                <a:ea typeface="微软雅黑" pitchFamily="34" charset="-122"/>
              </a:rPr>
              <a:t>重点：</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分清要与不要物，使条理分明；</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处置不要物，空间活用；</a:t>
            </a:r>
          </a:p>
          <a:p>
            <a:pPr>
              <a:lnSpc>
                <a:spcPts val="4000"/>
              </a:lnSpc>
              <a:spcBef>
                <a:spcPct val="50000"/>
              </a:spcBef>
              <a:buFont typeface="Wingdings" pitchFamily="2" charset="2"/>
              <a:buChar char="Ø"/>
              <a:defRPr/>
            </a:pPr>
            <a:r>
              <a:rPr lang="zh-CN" altLang="en-US" sz="2400" b="1" dirty="0" smtClean="0">
                <a:latin typeface="微软雅黑" pitchFamily="34" charset="-122"/>
                <a:ea typeface="微软雅黑" pitchFamily="34" charset="-122"/>
              </a:rPr>
              <a:t>找出发生根源，防止再发。</a:t>
            </a:r>
            <a:endParaRPr lang="zh-CN" altLang="en-US" sz="2400" b="1" dirty="0">
              <a:latin typeface="微软雅黑" pitchFamily="34" charset="-122"/>
              <a:ea typeface="微软雅黑" pitchFamily="34" charset="-122"/>
            </a:endParaRPr>
          </a:p>
        </p:txBody>
      </p:sp>
      <p:sp>
        <p:nvSpPr>
          <p:cNvPr id="100356" name="Text Box 4"/>
          <p:cNvSpPr txBox="1">
            <a:spLocks noChangeArrowheads="1"/>
          </p:cNvSpPr>
          <p:nvPr/>
        </p:nvSpPr>
        <p:spPr bwMode="auto">
          <a:xfrm>
            <a:off x="1115616" y="419311"/>
            <a:ext cx="4321175" cy="523220"/>
          </a:xfrm>
          <a:prstGeom prst="rect">
            <a:avLst/>
          </a:prstGeom>
          <a:noFill/>
          <a:ln w="9525">
            <a:noFill/>
            <a:miter lim="800000"/>
            <a:headEnd/>
            <a:tailEnd/>
          </a:ln>
          <a:effectLst/>
        </p:spPr>
        <p:txBody>
          <a:bodyPr>
            <a:spAutoFit/>
          </a:bodyPr>
          <a:lstStyle/>
          <a:p>
            <a:pPr eaLnBrk="0" hangingPunct="0"/>
            <a:r>
              <a:rPr lang="zh-CN" altLang="en-US" sz="2800" b="1" dirty="0" smtClean="0">
                <a:solidFill>
                  <a:srgbClr val="FF0000"/>
                </a:solidFill>
                <a:latin typeface="微软雅黑" pitchFamily="34" charset="-122"/>
                <a:ea typeface="微软雅黑" pitchFamily="34" charset="-122"/>
              </a:rPr>
              <a:t>整理</a:t>
            </a:r>
            <a:r>
              <a:rPr lang="zh-CN" altLang="en-US" sz="2800" b="1" dirty="0">
                <a:solidFill>
                  <a:srgbClr val="FF0000"/>
                </a:solidFill>
                <a:latin typeface="微软雅黑" pitchFamily="34" charset="-122"/>
                <a:ea typeface="微软雅黑" pitchFamily="34" charset="-122"/>
              </a:rPr>
              <a:t>的含义、作用</a:t>
            </a:r>
          </a:p>
        </p:txBody>
      </p:sp>
      <p:grpSp>
        <p:nvGrpSpPr>
          <p:cNvPr id="2" name="Group 281"/>
          <p:cNvGrpSpPr>
            <a:grpSpLocks noChangeAspect="1"/>
          </p:cNvGrpSpPr>
          <p:nvPr/>
        </p:nvGrpSpPr>
        <p:grpSpPr bwMode="auto">
          <a:xfrm>
            <a:off x="6054353" y="4005064"/>
            <a:ext cx="2478087" cy="2119312"/>
            <a:chOff x="2485" y="2033"/>
            <a:chExt cx="1153" cy="986"/>
          </a:xfrm>
        </p:grpSpPr>
        <p:sp>
          <p:nvSpPr>
            <p:cNvPr id="5" name="AutoShape 282"/>
            <p:cNvSpPr>
              <a:spLocks noChangeAspect="1" noChangeArrowheads="1" noTextEdit="1"/>
            </p:cNvSpPr>
            <p:nvPr/>
          </p:nvSpPr>
          <p:spPr bwMode="auto">
            <a:xfrm>
              <a:off x="2485" y="2033"/>
              <a:ext cx="1153" cy="986"/>
            </a:xfrm>
            <a:prstGeom prst="rect">
              <a:avLst/>
            </a:prstGeom>
            <a:noFill/>
            <a:ln w="9525">
              <a:noFill/>
              <a:miter lim="800000"/>
              <a:headEnd/>
              <a:tailEnd/>
            </a:ln>
          </p:spPr>
          <p:txBody>
            <a:bodyPr/>
            <a:lstStyle/>
            <a:p>
              <a:endParaRPr lang="zh-CN" altLang="en-US"/>
            </a:p>
          </p:txBody>
        </p:sp>
        <p:sp>
          <p:nvSpPr>
            <p:cNvPr id="6" name="Freeform 283"/>
            <p:cNvSpPr>
              <a:spLocks/>
            </p:cNvSpPr>
            <p:nvPr/>
          </p:nvSpPr>
          <p:spPr bwMode="auto">
            <a:xfrm>
              <a:off x="2488" y="2054"/>
              <a:ext cx="481" cy="594"/>
            </a:xfrm>
            <a:custGeom>
              <a:avLst/>
              <a:gdLst>
                <a:gd name="T0" fmla="*/ 176 w 962"/>
                <a:gd name="T1" fmla="*/ 1 h 1189"/>
                <a:gd name="T2" fmla="*/ 161 w 962"/>
                <a:gd name="T3" fmla="*/ 0 h 1189"/>
                <a:gd name="T4" fmla="*/ 136 w 962"/>
                <a:gd name="T5" fmla="*/ 2 h 1189"/>
                <a:gd name="T6" fmla="*/ 105 w 962"/>
                <a:gd name="T7" fmla="*/ 9 h 1189"/>
                <a:gd name="T8" fmla="*/ 72 w 962"/>
                <a:gd name="T9" fmla="*/ 23 h 1189"/>
                <a:gd name="T10" fmla="*/ 40 w 962"/>
                <a:gd name="T11" fmla="*/ 47 h 1189"/>
                <a:gd name="T12" fmla="*/ 15 w 962"/>
                <a:gd name="T13" fmla="*/ 83 h 1189"/>
                <a:gd name="T14" fmla="*/ 2 w 962"/>
                <a:gd name="T15" fmla="*/ 134 h 1189"/>
                <a:gd name="T16" fmla="*/ 2 w 962"/>
                <a:gd name="T17" fmla="*/ 198 h 1189"/>
                <a:gd name="T18" fmla="*/ 18 w 962"/>
                <a:gd name="T19" fmla="*/ 253 h 1189"/>
                <a:gd name="T20" fmla="*/ 45 w 962"/>
                <a:gd name="T21" fmla="*/ 299 h 1189"/>
                <a:gd name="T22" fmla="*/ 80 w 962"/>
                <a:gd name="T23" fmla="*/ 337 h 1189"/>
                <a:gd name="T24" fmla="*/ 120 w 962"/>
                <a:gd name="T25" fmla="*/ 372 h 1189"/>
                <a:gd name="T26" fmla="*/ 163 w 962"/>
                <a:gd name="T27" fmla="*/ 406 h 1189"/>
                <a:gd name="T28" fmla="*/ 204 w 962"/>
                <a:gd name="T29" fmla="*/ 442 h 1189"/>
                <a:gd name="T30" fmla="*/ 241 w 962"/>
                <a:gd name="T31" fmla="*/ 483 h 1189"/>
                <a:gd name="T32" fmla="*/ 273 w 962"/>
                <a:gd name="T33" fmla="*/ 529 h 1189"/>
                <a:gd name="T34" fmla="*/ 306 w 962"/>
                <a:gd name="T35" fmla="*/ 565 h 1189"/>
                <a:gd name="T36" fmla="*/ 340 w 962"/>
                <a:gd name="T37" fmla="*/ 587 h 1189"/>
                <a:gd name="T38" fmla="*/ 372 w 962"/>
                <a:gd name="T39" fmla="*/ 594 h 1189"/>
                <a:gd name="T40" fmla="*/ 401 w 962"/>
                <a:gd name="T41" fmla="*/ 588 h 1189"/>
                <a:gd name="T42" fmla="*/ 427 w 962"/>
                <a:gd name="T43" fmla="*/ 567 h 1189"/>
                <a:gd name="T44" fmla="*/ 446 w 962"/>
                <a:gd name="T45" fmla="*/ 532 h 1189"/>
                <a:gd name="T46" fmla="*/ 459 w 962"/>
                <a:gd name="T47" fmla="*/ 483 h 1189"/>
                <a:gd name="T48" fmla="*/ 466 w 962"/>
                <a:gd name="T49" fmla="*/ 385 h 1189"/>
                <a:gd name="T50" fmla="*/ 478 w 962"/>
                <a:gd name="T51" fmla="*/ 242 h 1189"/>
                <a:gd name="T52" fmla="*/ 480 w 962"/>
                <a:gd name="T53" fmla="*/ 115 h 1189"/>
                <a:gd name="T54" fmla="*/ 454 w 962"/>
                <a:gd name="T55" fmla="*/ 32 h 1189"/>
                <a:gd name="T56" fmla="*/ 409 w 962"/>
                <a:gd name="T57" fmla="*/ 14 h 1189"/>
                <a:gd name="T58" fmla="*/ 371 w 962"/>
                <a:gd name="T59" fmla="*/ 10 h 1189"/>
                <a:gd name="T60" fmla="*/ 329 w 962"/>
                <a:gd name="T61" fmla="*/ 7 h 1189"/>
                <a:gd name="T62" fmla="*/ 288 w 962"/>
                <a:gd name="T63" fmla="*/ 5 h 1189"/>
                <a:gd name="T64" fmla="*/ 250 w 962"/>
                <a:gd name="T65" fmla="*/ 3 h 1189"/>
                <a:gd name="T66" fmla="*/ 218 w 962"/>
                <a:gd name="T67" fmla="*/ 2 h 1189"/>
                <a:gd name="T68" fmla="*/ 193 w 962"/>
                <a:gd name="T69" fmla="*/ 1 h 1189"/>
                <a:gd name="T70" fmla="*/ 180 w 962"/>
                <a:gd name="T71" fmla="*/ 1 h 1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1189"/>
                <a:gd name="T110" fmla="*/ 962 w 962"/>
                <a:gd name="T111" fmla="*/ 1189 h 1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1189">
                  <a:moveTo>
                    <a:pt x="356" y="2"/>
                  </a:moveTo>
                  <a:lnTo>
                    <a:pt x="351" y="2"/>
                  </a:lnTo>
                  <a:lnTo>
                    <a:pt x="341" y="0"/>
                  </a:lnTo>
                  <a:lnTo>
                    <a:pt x="322" y="0"/>
                  </a:lnTo>
                  <a:lnTo>
                    <a:pt x="299" y="3"/>
                  </a:lnTo>
                  <a:lnTo>
                    <a:pt x="272" y="5"/>
                  </a:lnTo>
                  <a:lnTo>
                    <a:pt x="242" y="11"/>
                  </a:lnTo>
                  <a:lnTo>
                    <a:pt x="210" y="19"/>
                  </a:lnTo>
                  <a:lnTo>
                    <a:pt x="176" y="30"/>
                  </a:lnTo>
                  <a:lnTo>
                    <a:pt x="143" y="47"/>
                  </a:lnTo>
                  <a:lnTo>
                    <a:pt x="110" y="68"/>
                  </a:lnTo>
                  <a:lnTo>
                    <a:pt x="79" y="95"/>
                  </a:lnTo>
                  <a:lnTo>
                    <a:pt x="53" y="127"/>
                  </a:lnTo>
                  <a:lnTo>
                    <a:pt x="31" y="167"/>
                  </a:lnTo>
                  <a:lnTo>
                    <a:pt x="14" y="214"/>
                  </a:lnTo>
                  <a:lnTo>
                    <a:pt x="3" y="269"/>
                  </a:lnTo>
                  <a:lnTo>
                    <a:pt x="0" y="332"/>
                  </a:lnTo>
                  <a:lnTo>
                    <a:pt x="4" y="397"/>
                  </a:lnTo>
                  <a:lnTo>
                    <a:pt x="17" y="455"/>
                  </a:lnTo>
                  <a:lnTo>
                    <a:pt x="35" y="507"/>
                  </a:lnTo>
                  <a:lnTo>
                    <a:pt x="60" y="556"/>
                  </a:lnTo>
                  <a:lnTo>
                    <a:pt x="90" y="598"/>
                  </a:lnTo>
                  <a:lnTo>
                    <a:pt x="123" y="639"/>
                  </a:lnTo>
                  <a:lnTo>
                    <a:pt x="159" y="675"/>
                  </a:lnTo>
                  <a:lnTo>
                    <a:pt x="199" y="710"/>
                  </a:lnTo>
                  <a:lnTo>
                    <a:pt x="239" y="745"/>
                  </a:lnTo>
                  <a:lnTo>
                    <a:pt x="282" y="778"/>
                  </a:lnTo>
                  <a:lnTo>
                    <a:pt x="325" y="813"/>
                  </a:lnTo>
                  <a:lnTo>
                    <a:pt x="366" y="847"/>
                  </a:lnTo>
                  <a:lnTo>
                    <a:pt x="408" y="884"/>
                  </a:lnTo>
                  <a:lnTo>
                    <a:pt x="446" y="923"/>
                  </a:lnTo>
                  <a:lnTo>
                    <a:pt x="483" y="966"/>
                  </a:lnTo>
                  <a:lnTo>
                    <a:pt x="515" y="1013"/>
                  </a:lnTo>
                  <a:lnTo>
                    <a:pt x="546" y="1059"/>
                  </a:lnTo>
                  <a:lnTo>
                    <a:pt x="579" y="1098"/>
                  </a:lnTo>
                  <a:lnTo>
                    <a:pt x="612" y="1130"/>
                  </a:lnTo>
                  <a:lnTo>
                    <a:pt x="645" y="1156"/>
                  </a:lnTo>
                  <a:lnTo>
                    <a:pt x="679" y="1174"/>
                  </a:lnTo>
                  <a:lnTo>
                    <a:pt x="711" y="1186"/>
                  </a:lnTo>
                  <a:lnTo>
                    <a:pt x="743" y="1189"/>
                  </a:lnTo>
                  <a:lnTo>
                    <a:pt x="773" y="1187"/>
                  </a:lnTo>
                  <a:lnTo>
                    <a:pt x="802" y="1177"/>
                  </a:lnTo>
                  <a:lnTo>
                    <a:pt x="828" y="1159"/>
                  </a:lnTo>
                  <a:lnTo>
                    <a:pt x="853" y="1135"/>
                  </a:lnTo>
                  <a:lnTo>
                    <a:pt x="874" y="1104"/>
                  </a:lnTo>
                  <a:lnTo>
                    <a:pt x="892" y="1065"/>
                  </a:lnTo>
                  <a:lnTo>
                    <a:pt x="907" y="1020"/>
                  </a:lnTo>
                  <a:lnTo>
                    <a:pt x="917" y="967"/>
                  </a:lnTo>
                  <a:lnTo>
                    <a:pt x="923" y="906"/>
                  </a:lnTo>
                  <a:lnTo>
                    <a:pt x="932" y="771"/>
                  </a:lnTo>
                  <a:lnTo>
                    <a:pt x="945" y="628"/>
                  </a:lnTo>
                  <a:lnTo>
                    <a:pt x="956" y="485"/>
                  </a:lnTo>
                  <a:lnTo>
                    <a:pt x="962" y="351"/>
                  </a:lnTo>
                  <a:lnTo>
                    <a:pt x="959" y="230"/>
                  </a:lnTo>
                  <a:lnTo>
                    <a:pt x="941" y="133"/>
                  </a:lnTo>
                  <a:lnTo>
                    <a:pt x="908" y="65"/>
                  </a:lnTo>
                  <a:lnTo>
                    <a:pt x="853" y="34"/>
                  </a:lnTo>
                  <a:lnTo>
                    <a:pt x="818" y="29"/>
                  </a:lnTo>
                  <a:lnTo>
                    <a:pt x="780" y="25"/>
                  </a:lnTo>
                  <a:lnTo>
                    <a:pt x="741" y="21"/>
                  </a:lnTo>
                  <a:lnTo>
                    <a:pt x="699" y="18"/>
                  </a:lnTo>
                  <a:lnTo>
                    <a:pt x="658" y="15"/>
                  </a:lnTo>
                  <a:lnTo>
                    <a:pt x="617" y="12"/>
                  </a:lnTo>
                  <a:lnTo>
                    <a:pt x="576" y="10"/>
                  </a:lnTo>
                  <a:lnTo>
                    <a:pt x="537" y="9"/>
                  </a:lnTo>
                  <a:lnTo>
                    <a:pt x="500" y="6"/>
                  </a:lnTo>
                  <a:lnTo>
                    <a:pt x="466" y="5"/>
                  </a:lnTo>
                  <a:lnTo>
                    <a:pt x="435" y="4"/>
                  </a:lnTo>
                  <a:lnTo>
                    <a:pt x="409" y="3"/>
                  </a:lnTo>
                  <a:lnTo>
                    <a:pt x="386" y="3"/>
                  </a:lnTo>
                  <a:lnTo>
                    <a:pt x="370" y="2"/>
                  </a:lnTo>
                  <a:lnTo>
                    <a:pt x="359" y="2"/>
                  </a:lnTo>
                  <a:lnTo>
                    <a:pt x="356" y="2"/>
                  </a:lnTo>
                  <a:close/>
                </a:path>
              </a:pathLst>
            </a:custGeom>
            <a:solidFill>
              <a:srgbClr val="FFFFFF"/>
            </a:solidFill>
            <a:ln w="9525">
              <a:noFill/>
              <a:round/>
              <a:headEnd/>
              <a:tailEnd/>
            </a:ln>
          </p:spPr>
          <p:txBody>
            <a:bodyPr/>
            <a:lstStyle/>
            <a:p>
              <a:endParaRPr lang="zh-CN" altLang="en-US" sz="1800"/>
            </a:p>
          </p:txBody>
        </p:sp>
        <p:sp>
          <p:nvSpPr>
            <p:cNvPr id="7" name="Freeform 284"/>
            <p:cNvSpPr>
              <a:spLocks/>
            </p:cNvSpPr>
            <p:nvPr/>
          </p:nvSpPr>
          <p:spPr bwMode="auto">
            <a:xfrm>
              <a:off x="2499" y="2059"/>
              <a:ext cx="465" cy="575"/>
            </a:xfrm>
            <a:custGeom>
              <a:avLst/>
              <a:gdLst>
                <a:gd name="T0" fmla="*/ 171 w 930"/>
                <a:gd name="T1" fmla="*/ 1 h 1149"/>
                <a:gd name="T2" fmla="*/ 156 w 930"/>
                <a:gd name="T3" fmla="*/ 1 h 1149"/>
                <a:gd name="T4" fmla="*/ 132 w 930"/>
                <a:gd name="T5" fmla="*/ 2 h 1149"/>
                <a:gd name="T6" fmla="*/ 101 w 930"/>
                <a:gd name="T7" fmla="*/ 9 h 1149"/>
                <a:gd name="T8" fmla="*/ 69 w 930"/>
                <a:gd name="T9" fmla="*/ 23 h 1149"/>
                <a:gd name="T10" fmla="*/ 39 w 930"/>
                <a:gd name="T11" fmla="*/ 46 h 1149"/>
                <a:gd name="T12" fmla="*/ 15 w 930"/>
                <a:gd name="T13" fmla="*/ 81 h 1149"/>
                <a:gd name="T14" fmla="*/ 2 w 930"/>
                <a:gd name="T15" fmla="*/ 130 h 1149"/>
                <a:gd name="T16" fmla="*/ 2 w 930"/>
                <a:gd name="T17" fmla="*/ 192 h 1149"/>
                <a:gd name="T18" fmla="*/ 17 w 930"/>
                <a:gd name="T19" fmla="*/ 246 h 1149"/>
                <a:gd name="T20" fmla="*/ 43 w 930"/>
                <a:gd name="T21" fmla="*/ 289 h 1149"/>
                <a:gd name="T22" fmla="*/ 77 w 930"/>
                <a:gd name="T23" fmla="*/ 327 h 1149"/>
                <a:gd name="T24" fmla="*/ 116 w 930"/>
                <a:gd name="T25" fmla="*/ 360 h 1149"/>
                <a:gd name="T26" fmla="*/ 157 w 930"/>
                <a:gd name="T27" fmla="*/ 393 h 1149"/>
                <a:gd name="T28" fmla="*/ 197 w 930"/>
                <a:gd name="T29" fmla="*/ 428 h 1149"/>
                <a:gd name="T30" fmla="*/ 233 w 930"/>
                <a:gd name="T31" fmla="*/ 467 h 1149"/>
                <a:gd name="T32" fmla="*/ 264 w 930"/>
                <a:gd name="T33" fmla="*/ 512 h 1149"/>
                <a:gd name="T34" fmla="*/ 296 w 930"/>
                <a:gd name="T35" fmla="*/ 546 h 1149"/>
                <a:gd name="T36" fmla="*/ 328 w 930"/>
                <a:gd name="T37" fmla="*/ 567 h 1149"/>
                <a:gd name="T38" fmla="*/ 359 w 930"/>
                <a:gd name="T39" fmla="*/ 575 h 1149"/>
                <a:gd name="T40" fmla="*/ 388 w 930"/>
                <a:gd name="T41" fmla="*/ 569 h 1149"/>
                <a:gd name="T42" fmla="*/ 412 w 930"/>
                <a:gd name="T43" fmla="*/ 549 h 1149"/>
                <a:gd name="T44" fmla="*/ 431 w 930"/>
                <a:gd name="T45" fmla="*/ 515 h 1149"/>
                <a:gd name="T46" fmla="*/ 443 w 930"/>
                <a:gd name="T47" fmla="*/ 467 h 1149"/>
                <a:gd name="T48" fmla="*/ 451 w 930"/>
                <a:gd name="T49" fmla="*/ 373 h 1149"/>
                <a:gd name="T50" fmla="*/ 462 w 930"/>
                <a:gd name="T51" fmla="*/ 235 h 1149"/>
                <a:gd name="T52" fmla="*/ 463 w 930"/>
                <a:gd name="T53" fmla="*/ 111 h 1149"/>
                <a:gd name="T54" fmla="*/ 439 w 930"/>
                <a:gd name="T55" fmla="*/ 31 h 1149"/>
                <a:gd name="T56" fmla="*/ 395 w 930"/>
                <a:gd name="T57" fmla="*/ 14 h 1149"/>
                <a:gd name="T58" fmla="*/ 358 w 930"/>
                <a:gd name="T59" fmla="*/ 11 h 1149"/>
                <a:gd name="T60" fmla="*/ 318 w 930"/>
                <a:gd name="T61" fmla="*/ 7 h 1149"/>
                <a:gd name="T62" fmla="*/ 279 w 930"/>
                <a:gd name="T63" fmla="*/ 5 h 1149"/>
                <a:gd name="T64" fmla="*/ 242 w 930"/>
                <a:gd name="T65" fmla="*/ 3 h 1149"/>
                <a:gd name="T66" fmla="*/ 210 w 930"/>
                <a:gd name="T67" fmla="*/ 2 h 1149"/>
                <a:gd name="T68" fmla="*/ 187 w 930"/>
                <a:gd name="T69" fmla="*/ 1 h 1149"/>
                <a:gd name="T70" fmla="*/ 174 w 930"/>
                <a:gd name="T71" fmla="*/ 1 h 1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0"/>
                <a:gd name="T109" fmla="*/ 0 h 1149"/>
                <a:gd name="T110" fmla="*/ 930 w 930"/>
                <a:gd name="T111" fmla="*/ 1149 h 1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0" h="1149">
                  <a:moveTo>
                    <a:pt x="344" y="1"/>
                  </a:moveTo>
                  <a:lnTo>
                    <a:pt x="341" y="1"/>
                  </a:lnTo>
                  <a:lnTo>
                    <a:pt x="329" y="0"/>
                  </a:lnTo>
                  <a:lnTo>
                    <a:pt x="312" y="1"/>
                  </a:lnTo>
                  <a:lnTo>
                    <a:pt x="290" y="2"/>
                  </a:lnTo>
                  <a:lnTo>
                    <a:pt x="264" y="4"/>
                  </a:lnTo>
                  <a:lnTo>
                    <a:pt x="234" y="10"/>
                  </a:lnTo>
                  <a:lnTo>
                    <a:pt x="202" y="18"/>
                  </a:lnTo>
                  <a:lnTo>
                    <a:pt x="170" y="30"/>
                  </a:lnTo>
                  <a:lnTo>
                    <a:pt x="138" y="46"/>
                  </a:lnTo>
                  <a:lnTo>
                    <a:pt x="106" y="65"/>
                  </a:lnTo>
                  <a:lnTo>
                    <a:pt x="77" y="92"/>
                  </a:lnTo>
                  <a:lnTo>
                    <a:pt x="52" y="123"/>
                  </a:lnTo>
                  <a:lnTo>
                    <a:pt x="30" y="161"/>
                  </a:lnTo>
                  <a:lnTo>
                    <a:pt x="12" y="207"/>
                  </a:lnTo>
                  <a:lnTo>
                    <a:pt x="3" y="260"/>
                  </a:lnTo>
                  <a:lnTo>
                    <a:pt x="0" y="321"/>
                  </a:lnTo>
                  <a:lnTo>
                    <a:pt x="4" y="383"/>
                  </a:lnTo>
                  <a:lnTo>
                    <a:pt x="16" y="440"/>
                  </a:lnTo>
                  <a:lnTo>
                    <a:pt x="34" y="491"/>
                  </a:lnTo>
                  <a:lnTo>
                    <a:pt x="57" y="537"/>
                  </a:lnTo>
                  <a:lnTo>
                    <a:pt x="86" y="578"/>
                  </a:lnTo>
                  <a:lnTo>
                    <a:pt x="118" y="617"/>
                  </a:lnTo>
                  <a:lnTo>
                    <a:pt x="154" y="653"/>
                  </a:lnTo>
                  <a:lnTo>
                    <a:pt x="192" y="686"/>
                  </a:lnTo>
                  <a:lnTo>
                    <a:pt x="231" y="720"/>
                  </a:lnTo>
                  <a:lnTo>
                    <a:pt x="272" y="752"/>
                  </a:lnTo>
                  <a:lnTo>
                    <a:pt x="313" y="785"/>
                  </a:lnTo>
                  <a:lnTo>
                    <a:pt x="353" y="819"/>
                  </a:lnTo>
                  <a:lnTo>
                    <a:pt x="394" y="855"/>
                  </a:lnTo>
                  <a:lnTo>
                    <a:pt x="431" y="893"/>
                  </a:lnTo>
                  <a:lnTo>
                    <a:pt x="466" y="934"/>
                  </a:lnTo>
                  <a:lnTo>
                    <a:pt x="498" y="979"/>
                  </a:lnTo>
                  <a:lnTo>
                    <a:pt x="527" y="1024"/>
                  </a:lnTo>
                  <a:lnTo>
                    <a:pt x="560" y="1061"/>
                  </a:lnTo>
                  <a:lnTo>
                    <a:pt x="591" y="1092"/>
                  </a:lnTo>
                  <a:lnTo>
                    <a:pt x="623" y="1117"/>
                  </a:lnTo>
                  <a:lnTo>
                    <a:pt x="655" y="1134"/>
                  </a:lnTo>
                  <a:lnTo>
                    <a:pt x="688" y="1146"/>
                  </a:lnTo>
                  <a:lnTo>
                    <a:pt x="718" y="1149"/>
                  </a:lnTo>
                  <a:lnTo>
                    <a:pt x="748" y="1147"/>
                  </a:lnTo>
                  <a:lnTo>
                    <a:pt x="775" y="1138"/>
                  </a:lnTo>
                  <a:lnTo>
                    <a:pt x="801" y="1121"/>
                  </a:lnTo>
                  <a:lnTo>
                    <a:pt x="824" y="1098"/>
                  </a:lnTo>
                  <a:lnTo>
                    <a:pt x="844" y="1068"/>
                  </a:lnTo>
                  <a:lnTo>
                    <a:pt x="862" y="1030"/>
                  </a:lnTo>
                  <a:lnTo>
                    <a:pt x="876" y="986"/>
                  </a:lnTo>
                  <a:lnTo>
                    <a:pt x="886" y="934"/>
                  </a:lnTo>
                  <a:lnTo>
                    <a:pt x="892" y="875"/>
                  </a:lnTo>
                  <a:lnTo>
                    <a:pt x="901" y="745"/>
                  </a:lnTo>
                  <a:lnTo>
                    <a:pt x="914" y="607"/>
                  </a:lnTo>
                  <a:lnTo>
                    <a:pt x="924" y="469"/>
                  </a:lnTo>
                  <a:lnTo>
                    <a:pt x="930" y="338"/>
                  </a:lnTo>
                  <a:lnTo>
                    <a:pt x="926" y="222"/>
                  </a:lnTo>
                  <a:lnTo>
                    <a:pt x="910" y="128"/>
                  </a:lnTo>
                  <a:lnTo>
                    <a:pt x="877" y="62"/>
                  </a:lnTo>
                  <a:lnTo>
                    <a:pt x="824" y="32"/>
                  </a:lnTo>
                  <a:lnTo>
                    <a:pt x="790" y="27"/>
                  </a:lnTo>
                  <a:lnTo>
                    <a:pt x="753" y="24"/>
                  </a:lnTo>
                  <a:lnTo>
                    <a:pt x="715" y="21"/>
                  </a:lnTo>
                  <a:lnTo>
                    <a:pt x="676" y="17"/>
                  </a:lnTo>
                  <a:lnTo>
                    <a:pt x="636" y="14"/>
                  </a:lnTo>
                  <a:lnTo>
                    <a:pt x="597" y="11"/>
                  </a:lnTo>
                  <a:lnTo>
                    <a:pt x="557" y="9"/>
                  </a:lnTo>
                  <a:lnTo>
                    <a:pt x="519" y="8"/>
                  </a:lnTo>
                  <a:lnTo>
                    <a:pt x="484" y="6"/>
                  </a:lnTo>
                  <a:lnTo>
                    <a:pt x="450" y="4"/>
                  </a:lnTo>
                  <a:lnTo>
                    <a:pt x="420" y="3"/>
                  </a:lnTo>
                  <a:lnTo>
                    <a:pt x="395" y="2"/>
                  </a:lnTo>
                  <a:lnTo>
                    <a:pt x="374" y="2"/>
                  </a:lnTo>
                  <a:lnTo>
                    <a:pt x="358" y="1"/>
                  </a:lnTo>
                  <a:lnTo>
                    <a:pt x="348" y="1"/>
                  </a:lnTo>
                  <a:lnTo>
                    <a:pt x="344" y="1"/>
                  </a:lnTo>
                  <a:close/>
                </a:path>
              </a:pathLst>
            </a:custGeom>
            <a:solidFill>
              <a:srgbClr val="EAF7EA"/>
            </a:solidFill>
            <a:ln w="9525">
              <a:noFill/>
              <a:round/>
              <a:headEnd/>
              <a:tailEnd/>
            </a:ln>
          </p:spPr>
          <p:txBody>
            <a:bodyPr/>
            <a:lstStyle/>
            <a:p>
              <a:endParaRPr lang="zh-CN" altLang="en-US" sz="1800"/>
            </a:p>
          </p:txBody>
        </p:sp>
        <p:sp>
          <p:nvSpPr>
            <p:cNvPr id="8" name="Freeform 285"/>
            <p:cNvSpPr>
              <a:spLocks/>
            </p:cNvSpPr>
            <p:nvPr/>
          </p:nvSpPr>
          <p:spPr bwMode="auto">
            <a:xfrm>
              <a:off x="2510" y="2065"/>
              <a:ext cx="449" cy="554"/>
            </a:xfrm>
            <a:custGeom>
              <a:avLst/>
              <a:gdLst>
                <a:gd name="T0" fmla="*/ 165 w 897"/>
                <a:gd name="T1" fmla="*/ 1 h 1110"/>
                <a:gd name="T2" fmla="*/ 151 w 897"/>
                <a:gd name="T3" fmla="*/ 1 h 1110"/>
                <a:gd name="T4" fmla="*/ 127 w 897"/>
                <a:gd name="T5" fmla="*/ 2 h 1110"/>
                <a:gd name="T6" fmla="*/ 98 w 897"/>
                <a:gd name="T7" fmla="*/ 9 h 1110"/>
                <a:gd name="T8" fmla="*/ 66 w 897"/>
                <a:gd name="T9" fmla="*/ 22 h 1110"/>
                <a:gd name="T10" fmla="*/ 37 w 897"/>
                <a:gd name="T11" fmla="*/ 44 h 1110"/>
                <a:gd name="T12" fmla="*/ 14 w 897"/>
                <a:gd name="T13" fmla="*/ 78 h 1110"/>
                <a:gd name="T14" fmla="*/ 1 w 897"/>
                <a:gd name="T15" fmla="*/ 125 h 1110"/>
                <a:gd name="T16" fmla="*/ 2 w 897"/>
                <a:gd name="T17" fmla="*/ 185 h 1110"/>
                <a:gd name="T18" fmla="*/ 17 w 897"/>
                <a:gd name="T19" fmla="*/ 237 h 1110"/>
                <a:gd name="T20" fmla="*/ 42 w 897"/>
                <a:gd name="T21" fmla="*/ 278 h 1110"/>
                <a:gd name="T22" fmla="*/ 74 w 897"/>
                <a:gd name="T23" fmla="*/ 314 h 1110"/>
                <a:gd name="T24" fmla="*/ 112 w 897"/>
                <a:gd name="T25" fmla="*/ 346 h 1110"/>
                <a:gd name="T26" fmla="*/ 152 w 897"/>
                <a:gd name="T27" fmla="*/ 378 h 1110"/>
                <a:gd name="T28" fmla="*/ 190 w 897"/>
                <a:gd name="T29" fmla="*/ 411 h 1110"/>
                <a:gd name="T30" fmla="*/ 225 w 897"/>
                <a:gd name="T31" fmla="*/ 450 h 1110"/>
                <a:gd name="T32" fmla="*/ 255 w 897"/>
                <a:gd name="T33" fmla="*/ 493 h 1110"/>
                <a:gd name="T34" fmla="*/ 286 w 897"/>
                <a:gd name="T35" fmla="*/ 526 h 1110"/>
                <a:gd name="T36" fmla="*/ 316 w 897"/>
                <a:gd name="T37" fmla="*/ 547 h 1110"/>
                <a:gd name="T38" fmla="*/ 347 w 897"/>
                <a:gd name="T39" fmla="*/ 554 h 1110"/>
                <a:gd name="T40" fmla="*/ 375 w 897"/>
                <a:gd name="T41" fmla="*/ 548 h 1110"/>
                <a:gd name="T42" fmla="*/ 398 w 897"/>
                <a:gd name="T43" fmla="*/ 529 h 1110"/>
                <a:gd name="T44" fmla="*/ 416 w 897"/>
                <a:gd name="T45" fmla="*/ 496 h 1110"/>
                <a:gd name="T46" fmla="*/ 428 w 897"/>
                <a:gd name="T47" fmla="*/ 450 h 1110"/>
                <a:gd name="T48" fmla="*/ 435 w 897"/>
                <a:gd name="T49" fmla="*/ 359 h 1110"/>
                <a:gd name="T50" fmla="*/ 446 w 897"/>
                <a:gd name="T51" fmla="*/ 226 h 1110"/>
                <a:gd name="T52" fmla="*/ 447 w 897"/>
                <a:gd name="T53" fmla="*/ 107 h 1110"/>
                <a:gd name="T54" fmla="*/ 424 w 897"/>
                <a:gd name="T55" fmla="*/ 29 h 1110"/>
                <a:gd name="T56" fmla="*/ 382 w 897"/>
                <a:gd name="T57" fmla="*/ 13 h 1110"/>
                <a:gd name="T58" fmla="*/ 346 w 897"/>
                <a:gd name="T59" fmla="*/ 9 h 1110"/>
                <a:gd name="T60" fmla="*/ 308 w 897"/>
                <a:gd name="T61" fmla="*/ 6 h 1110"/>
                <a:gd name="T62" fmla="*/ 269 w 897"/>
                <a:gd name="T63" fmla="*/ 5 h 1110"/>
                <a:gd name="T64" fmla="*/ 234 w 897"/>
                <a:gd name="T65" fmla="*/ 3 h 1110"/>
                <a:gd name="T66" fmla="*/ 203 w 897"/>
                <a:gd name="T67" fmla="*/ 2 h 1110"/>
                <a:gd name="T68" fmla="*/ 181 w 897"/>
                <a:gd name="T69" fmla="*/ 1 h 1110"/>
                <a:gd name="T70" fmla="*/ 168 w 897"/>
                <a:gd name="T71" fmla="*/ 1 h 1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7"/>
                <a:gd name="T109" fmla="*/ 0 h 1110"/>
                <a:gd name="T110" fmla="*/ 897 w 897"/>
                <a:gd name="T111" fmla="*/ 1110 h 1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7" h="1110">
                  <a:moveTo>
                    <a:pt x="333" y="2"/>
                  </a:moveTo>
                  <a:lnTo>
                    <a:pt x="329" y="2"/>
                  </a:lnTo>
                  <a:lnTo>
                    <a:pt x="318" y="0"/>
                  </a:lnTo>
                  <a:lnTo>
                    <a:pt x="301" y="2"/>
                  </a:lnTo>
                  <a:lnTo>
                    <a:pt x="280" y="3"/>
                  </a:lnTo>
                  <a:lnTo>
                    <a:pt x="254" y="5"/>
                  </a:lnTo>
                  <a:lnTo>
                    <a:pt x="225" y="10"/>
                  </a:lnTo>
                  <a:lnTo>
                    <a:pt x="195" y="18"/>
                  </a:lnTo>
                  <a:lnTo>
                    <a:pt x="164" y="29"/>
                  </a:lnTo>
                  <a:lnTo>
                    <a:pt x="132" y="44"/>
                  </a:lnTo>
                  <a:lnTo>
                    <a:pt x="102" y="64"/>
                  </a:lnTo>
                  <a:lnTo>
                    <a:pt x="74" y="89"/>
                  </a:lnTo>
                  <a:lnTo>
                    <a:pt x="49" y="119"/>
                  </a:lnTo>
                  <a:lnTo>
                    <a:pt x="28" y="156"/>
                  </a:lnTo>
                  <a:lnTo>
                    <a:pt x="12" y="200"/>
                  </a:lnTo>
                  <a:lnTo>
                    <a:pt x="2" y="251"/>
                  </a:lnTo>
                  <a:lnTo>
                    <a:pt x="0" y="310"/>
                  </a:lnTo>
                  <a:lnTo>
                    <a:pt x="4" y="370"/>
                  </a:lnTo>
                  <a:lnTo>
                    <a:pt x="16" y="424"/>
                  </a:lnTo>
                  <a:lnTo>
                    <a:pt x="33" y="474"/>
                  </a:lnTo>
                  <a:lnTo>
                    <a:pt x="56" y="518"/>
                  </a:lnTo>
                  <a:lnTo>
                    <a:pt x="83" y="558"/>
                  </a:lnTo>
                  <a:lnTo>
                    <a:pt x="114" y="595"/>
                  </a:lnTo>
                  <a:lnTo>
                    <a:pt x="148" y="629"/>
                  </a:lnTo>
                  <a:lnTo>
                    <a:pt x="185" y="663"/>
                  </a:lnTo>
                  <a:lnTo>
                    <a:pt x="223" y="694"/>
                  </a:lnTo>
                  <a:lnTo>
                    <a:pt x="262" y="726"/>
                  </a:lnTo>
                  <a:lnTo>
                    <a:pt x="303" y="757"/>
                  </a:lnTo>
                  <a:lnTo>
                    <a:pt x="342" y="789"/>
                  </a:lnTo>
                  <a:lnTo>
                    <a:pt x="380" y="824"/>
                  </a:lnTo>
                  <a:lnTo>
                    <a:pt x="416" y="861"/>
                  </a:lnTo>
                  <a:lnTo>
                    <a:pt x="450" y="901"/>
                  </a:lnTo>
                  <a:lnTo>
                    <a:pt x="480" y="945"/>
                  </a:lnTo>
                  <a:lnTo>
                    <a:pt x="509" y="988"/>
                  </a:lnTo>
                  <a:lnTo>
                    <a:pt x="540" y="1024"/>
                  </a:lnTo>
                  <a:lnTo>
                    <a:pt x="571" y="1054"/>
                  </a:lnTo>
                  <a:lnTo>
                    <a:pt x="602" y="1079"/>
                  </a:lnTo>
                  <a:lnTo>
                    <a:pt x="632" y="1096"/>
                  </a:lnTo>
                  <a:lnTo>
                    <a:pt x="663" y="1106"/>
                  </a:lnTo>
                  <a:lnTo>
                    <a:pt x="693" y="1110"/>
                  </a:lnTo>
                  <a:lnTo>
                    <a:pt x="721" y="1107"/>
                  </a:lnTo>
                  <a:lnTo>
                    <a:pt x="749" y="1098"/>
                  </a:lnTo>
                  <a:lnTo>
                    <a:pt x="773" y="1082"/>
                  </a:lnTo>
                  <a:lnTo>
                    <a:pt x="796" y="1059"/>
                  </a:lnTo>
                  <a:lnTo>
                    <a:pt x="815" y="1030"/>
                  </a:lnTo>
                  <a:lnTo>
                    <a:pt x="832" y="994"/>
                  </a:lnTo>
                  <a:lnTo>
                    <a:pt x="845" y="951"/>
                  </a:lnTo>
                  <a:lnTo>
                    <a:pt x="855" y="901"/>
                  </a:lnTo>
                  <a:lnTo>
                    <a:pt x="860" y="845"/>
                  </a:lnTo>
                  <a:lnTo>
                    <a:pt x="870" y="719"/>
                  </a:lnTo>
                  <a:lnTo>
                    <a:pt x="881" y="586"/>
                  </a:lnTo>
                  <a:lnTo>
                    <a:pt x="892" y="453"/>
                  </a:lnTo>
                  <a:lnTo>
                    <a:pt x="897" y="326"/>
                  </a:lnTo>
                  <a:lnTo>
                    <a:pt x="894" y="215"/>
                  </a:lnTo>
                  <a:lnTo>
                    <a:pt x="879" y="122"/>
                  </a:lnTo>
                  <a:lnTo>
                    <a:pt x="847" y="59"/>
                  </a:lnTo>
                  <a:lnTo>
                    <a:pt x="796" y="30"/>
                  </a:lnTo>
                  <a:lnTo>
                    <a:pt x="764" y="26"/>
                  </a:lnTo>
                  <a:lnTo>
                    <a:pt x="728" y="22"/>
                  </a:lnTo>
                  <a:lnTo>
                    <a:pt x="691" y="19"/>
                  </a:lnTo>
                  <a:lnTo>
                    <a:pt x="653" y="16"/>
                  </a:lnTo>
                  <a:lnTo>
                    <a:pt x="615" y="13"/>
                  </a:lnTo>
                  <a:lnTo>
                    <a:pt x="576" y="11"/>
                  </a:lnTo>
                  <a:lnTo>
                    <a:pt x="538" y="10"/>
                  </a:lnTo>
                  <a:lnTo>
                    <a:pt x="502" y="7"/>
                  </a:lnTo>
                  <a:lnTo>
                    <a:pt x="467" y="6"/>
                  </a:lnTo>
                  <a:lnTo>
                    <a:pt x="435" y="5"/>
                  </a:lnTo>
                  <a:lnTo>
                    <a:pt x="406" y="4"/>
                  </a:lnTo>
                  <a:lnTo>
                    <a:pt x="381" y="3"/>
                  </a:lnTo>
                  <a:lnTo>
                    <a:pt x="361" y="3"/>
                  </a:lnTo>
                  <a:lnTo>
                    <a:pt x="345" y="2"/>
                  </a:lnTo>
                  <a:lnTo>
                    <a:pt x="336" y="2"/>
                  </a:lnTo>
                  <a:lnTo>
                    <a:pt x="333" y="2"/>
                  </a:lnTo>
                  <a:close/>
                </a:path>
              </a:pathLst>
            </a:custGeom>
            <a:solidFill>
              <a:srgbClr val="D8EDD6"/>
            </a:solidFill>
            <a:ln w="9525">
              <a:noFill/>
              <a:round/>
              <a:headEnd/>
              <a:tailEnd/>
            </a:ln>
          </p:spPr>
          <p:txBody>
            <a:bodyPr/>
            <a:lstStyle/>
            <a:p>
              <a:endParaRPr lang="zh-CN" altLang="en-US" sz="1800"/>
            </a:p>
          </p:txBody>
        </p:sp>
        <p:sp>
          <p:nvSpPr>
            <p:cNvPr id="9" name="Freeform 286"/>
            <p:cNvSpPr>
              <a:spLocks/>
            </p:cNvSpPr>
            <p:nvPr/>
          </p:nvSpPr>
          <p:spPr bwMode="auto">
            <a:xfrm>
              <a:off x="2521" y="2070"/>
              <a:ext cx="432" cy="535"/>
            </a:xfrm>
            <a:custGeom>
              <a:avLst/>
              <a:gdLst>
                <a:gd name="T0" fmla="*/ 158 w 866"/>
                <a:gd name="T1" fmla="*/ 1 h 1070"/>
                <a:gd name="T2" fmla="*/ 145 w 866"/>
                <a:gd name="T3" fmla="*/ 1 h 1070"/>
                <a:gd name="T4" fmla="*/ 123 w 866"/>
                <a:gd name="T5" fmla="*/ 2 h 1070"/>
                <a:gd name="T6" fmla="*/ 94 w 866"/>
                <a:gd name="T7" fmla="*/ 8 h 1070"/>
                <a:gd name="T8" fmla="*/ 64 w 866"/>
                <a:gd name="T9" fmla="*/ 21 h 1070"/>
                <a:gd name="T10" fmla="*/ 36 w 866"/>
                <a:gd name="T11" fmla="*/ 42 h 1070"/>
                <a:gd name="T12" fmla="*/ 14 w 866"/>
                <a:gd name="T13" fmla="*/ 75 h 1070"/>
                <a:gd name="T14" fmla="*/ 1 w 866"/>
                <a:gd name="T15" fmla="*/ 121 h 1070"/>
                <a:gd name="T16" fmla="*/ 2 w 866"/>
                <a:gd name="T17" fmla="*/ 178 h 1070"/>
                <a:gd name="T18" fmla="*/ 16 w 866"/>
                <a:gd name="T19" fmla="*/ 228 h 1070"/>
                <a:gd name="T20" fmla="*/ 40 w 866"/>
                <a:gd name="T21" fmla="*/ 269 h 1070"/>
                <a:gd name="T22" fmla="*/ 71 w 866"/>
                <a:gd name="T23" fmla="*/ 303 h 1070"/>
                <a:gd name="T24" fmla="*/ 108 w 866"/>
                <a:gd name="T25" fmla="*/ 334 h 1070"/>
                <a:gd name="T26" fmla="*/ 146 w 866"/>
                <a:gd name="T27" fmla="*/ 365 h 1070"/>
                <a:gd name="T28" fmla="*/ 183 w 866"/>
                <a:gd name="T29" fmla="*/ 398 h 1070"/>
                <a:gd name="T30" fmla="*/ 217 w 866"/>
                <a:gd name="T31" fmla="*/ 434 h 1070"/>
                <a:gd name="T32" fmla="*/ 246 w 866"/>
                <a:gd name="T33" fmla="*/ 476 h 1070"/>
                <a:gd name="T34" fmla="*/ 275 w 866"/>
                <a:gd name="T35" fmla="*/ 508 h 1070"/>
                <a:gd name="T36" fmla="*/ 305 w 866"/>
                <a:gd name="T37" fmla="*/ 528 h 1070"/>
                <a:gd name="T38" fmla="*/ 334 w 866"/>
                <a:gd name="T39" fmla="*/ 535 h 1070"/>
                <a:gd name="T40" fmla="*/ 361 w 866"/>
                <a:gd name="T41" fmla="*/ 529 h 1070"/>
                <a:gd name="T42" fmla="*/ 383 w 866"/>
                <a:gd name="T43" fmla="*/ 510 h 1070"/>
                <a:gd name="T44" fmla="*/ 401 w 866"/>
                <a:gd name="T45" fmla="*/ 479 h 1070"/>
                <a:gd name="T46" fmla="*/ 412 w 866"/>
                <a:gd name="T47" fmla="*/ 434 h 1070"/>
                <a:gd name="T48" fmla="*/ 419 w 866"/>
                <a:gd name="T49" fmla="*/ 346 h 1070"/>
                <a:gd name="T50" fmla="*/ 429 w 866"/>
                <a:gd name="T51" fmla="*/ 218 h 1070"/>
                <a:gd name="T52" fmla="*/ 430 w 866"/>
                <a:gd name="T53" fmla="*/ 103 h 1070"/>
                <a:gd name="T54" fmla="*/ 408 w 866"/>
                <a:gd name="T55" fmla="*/ 28 h 1070"/>
                <a:gd name="T56" fmla="*/ 368 w 866"/>
                <a:gd name="T57" fmla="*/ 12 h 1070"/>
                <a:gd name="T58" fmla="*/ 333 w 866"/>
                <a:gd name="T59" fmla="*/ 9 h 1070"/>
                <a:gd name="T60" fmla="*/ 296 w 866"/>
                <a:gd name="T61" fmla="*/ 6 h 1070"/>
                <a:gd name="T62" fmla="*/ 259 w 866"/>
                <a:gd name="T63" fmla="*/ 4 h 1070"/>
                <a:gd name="T64" fmla="*/ 225 w 866"/>
                <a:gd name="T65" fmla="*/ 2 h 1070"/>
                <a:gd name="T66" fmla="*/ 196 w 866"/>
                <a:gd name="T67" fmla="*/ 1 h 1070"/>
                <a:gd name="T68" fmla="*/ 174 w 866"/>
                <a:gd name="T69" fmla="*/ 1 h 1070"/>
                <a:gd name="T70" fmla="*/ 162 w 866"/>
                <a:gd name="T71" fmla="*/ 1 h 10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070"/>
                <a:gd name="T110" fmla="*/ 866 w 866"/>
                <a:gd name="T111" fmla="*/ 1070 h 10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070">
                  <a:moveTo>
                    <a:pt x="321" y="1"/>
                  </a:moveTo>
                  <a:lnTo>
                    <a:pt x="317" y="1"/>
                  </a:lnTo>
                  <a:lnTo>
                    <a:pt x="307" y="0"/>
                  </a:lnTo>
                  <a:lnTo>
                    <a:pt x="291" y="1"/>
                  </a:lnTo>
                  <a:lnTo>
                    <a:pt x="270" y="2"/>
                  </a:lnTo>
                  <a:lnTo>
                    <a:pt x="246" y="4"/>
                  </a:lnTo>
                  <a:lnTo>
                    <a:pt x="218" y="9"/>
                  </a:lnTo>
                  <a:lnTo>
                    <a:pt x="188" y="17"/>
                  </a:lnTo>
                  <a:lnTo>
                    <a:pt x="158" y="27"/>
                  </a:lnTo>
                  <a:lnTo>
                    <a:pt x="128" y="42"/>
                  </a:lnTo>
                  <a:lnTo>
                    <a:pt x="100" y="61"/>
                  </a:lnTo>
                  <a:lnTo>
                    <a:pt x="72" y="85"/>
                  </a:lnTo>
                  <a:lnTo>
                    <a:pt x="48" y="115"/>
                  </a:lnTo>
                  <a:lnTo>
                    <a:pt x="28" y="151"/>
                  </a:lnTo>
                  <a:lnTo>
                    <a:pt x="13" y="192"/>
                  </a:lnTo>
                  <a:lnTo>
                    <a:pt x="3" y="242"/>
                  </a:lnTo>
                  <a:lnTo>
                    <a:pt x="0" y="299"/>
                  </a:lnTo>
                  <a:lnTo>
                    <a:pt x="5" y="357"/>
                  </a:lnTo>
                  <a:lnTo>
                    <a:pt x="15" y="410"/>
                  </a:lnTo>
                  <a:lnTo>
                    <a:pt x="33" y="457"/>
                  </a:lnTo>
                  <a:lnTo>
                    <a:pt x="55" y="500"/>
                  </a:lnTo>
                  <a:lnTo>
                    <a:pt x="81" y="538"/>
                  </a:lnTo>
                  <a:lnTo>
                    <a:pt x="111" y="573"/>
                  </a:lnTo>
                  <a:lnTo>
                    <a:pt x="143" y="607"/>
                  </a:lnTo>
                  <a:lnTo>
                    <a:pt x="179" y="639"/>
                  </a:lnTo>
                  <a:lnTo>
                    <a:pt x="216" y="669"/>
                  </a:lnTo>
                  <a:lnTo>
                    <a:pt x="254" y="700"/>
                  </a:lnTo>
                  <a:lnTo>
                    <a:pt x="292" y="730"/>
                  </a:lnTo>
                  <a:lnTo>
                    <a:pt x="330" y="762"/>
                  </a:lnTo>
                  <a:lnTo>
                    <a:pt x="367" y="796"/>
                  </a:lnTo>
                  <a:lnTo>
                    <a:pt x="403" y="831"/>
                  </a:lnTo>
                  <a:lnTo>
                    <a:pt x="435" y="869"/>
                  </a:lnTo>
                  <a:lnTo>
                    <a:pt x="465" y="912"/>
                  </a:lnTo>
                  <a:lnTo>
                    <a:pt x="494" y="953"/>
                  </a:lnTo>
                  <a:lnTo>
                    <a:pt x="522" y="988"/>
                  </a:lnTo>
                  <a:lnTo>
                    <a:pt x="552" y="1017"/>
                  </a:lnTo>
                  <a:lnTo>
                    <a:pt x="582" y="1040"/>
                  </a:lnTo>
                  <a:lnTo>
                    <a:pt x="611" y="1056"/>
                  </a:lnTo>
                  <a:lnTo>
                    <a:pt x="641" y="1066"/>
                  </a:lnTo>
                  <a:lnTo>
                    <a:pt x="670" y="1070"/>
                  </a:lnTo>
                  <a:lnTo>
                    <a:pt x="697" y="1068"/>
                  </a:lnTo>
                  <a:lnTo>
                    <a:pt x="723" y="1058"/>
                  </a:lnTo>
                  <a:lnTo>
                    <a:pt x="747" y="1043"/>
                  </a:lnTo>
                  <a:lnTo>
                    <a:pt x="768" y="1021"/>
                  </a:lnTo>
                  <a:lnTo>
                    <a:pt x="788" y="993"/>
                  </a:lnTo>
                  <a:lnTo>
                    <a:pt x="804" y="958"/>
                  </a:lnTo>
                  <a:lnTo>
                    <a:pt x="816" y="917"/>
                  </a:lnTo>
                  <a:lnTo>
                    <a:pt x="826" y="868"/>
                  </a:lnTo>
                  <a:lnTo>
                    <a:pt x="831" y="814"/>
                  </a:lnTo>
                  <a:lnTo>
                    <a:pt x="839" y="693"/>
                  </a:lnTo>
                  <a:lnTo>
                    <a:pt x="851" y="564"/>
                  </a:lnTo>
                  <a:lnTo>
                    <a:pt x="860" y="436"/>
                  </a:lnTo>
                  <a:lnTo>
                    <a:pt x="866" y="314"/>
                  </a:lnTo>
                  <a:lnTo>
                    <a:pt x="862" y="207"/>
                  </a:lnTo>
                  <a:lnTo>
                    <a:pt x="847" y="118"/>
                  </a:lnTo>
                  <a:lnTo>
                    <a:pt x="818" y="57"/>
                  </a:lnTo>
                  <a:lnTo>
                    <a:pt x="768" y="30"/>
                  </a:lnTo>
                  <a:lnTo>
                    <a:pt x="737" y="25"/>
                  </a:lnTo>
                  <a:lnTo>
                    <a:pt x="702" y="22"/>
                  </a:lnTo>
                  <a:lnTo>
                    <a:pt x="668" y="18"/>
                  </a:lnTo>
                  <a:lnTo>
                    <a:pt x="631" y="16"/>
                  </a:lnTo>
                  <a:lnTo>
                    <a:pt x="593" y="12"/>
                  </a:lnTo>
                  <a:lnTo>
                    <a:pt x="556" y="10"/>
                  </a:lnTo>
                  <a:lnTo>
                    <a:pt x="519" y="9"/>
                  </a:lnTo>
                  <a:lnTo>
                    <a:pt x="484" y="7"/>
                  </a:lnTo>
                  <a:lnTo>
                    <a:pt x="451" y="5"/>
                  </a:lnTo>
                  <a:lnTo>
                    <a:pt x="420" y="4"/>
                  </a:lnTo>
                  <a:lnTo>
                    <a:pt x="392" y="3"/>
                  </a:lnTo>
                  <a:lnTo>
                    <a:pt x="368" y="2"/>
                  </a:lnTo>
                  <a:lnTo>
                    <a:pt x="348" y="2"/>
                  </a:lnTo>
                  <a:lnTo>
                    <a:pt x="334" y="1"/>
                  </a:lnTo>
                  <a:lnTo>
                    <a:pt x="324" y="1"/>
                  </a:lnTo>
                  <a:lnTo>
                    <a:pt x="321" y="1"/>
                  </a:lnTo>
                  <a:close/>
                </a:path>
              </a:pathLst>
            </a:custGeom>
            <a:solidFill>
              <a:srgbClr val="C6E8C4"/>
            </a:solidFill>
            <a:ln w="9525">
              <a:noFill/>
              <a:round/>
              <a:headEnd/>
              <a:tailEnd/>
            </a:ln>
          </p:spPr>
          <p:txBody>
            <a:bodyPr/>
            <a:lstStyle/>
            <a:p>
              <a:endParaRPr lang="zh-CN" altLang="en-US" sz="1800"/>
            </a:p>
          </p:txBody>
        </p:sp>
        <p:sp>
          <p:nvSpPr>
            <p:cNvPr id="10" name="Freeform 287"/>
            <p:cNvSpPr>
              <a:spLocks/>
            </p:cNvSpPr>
            <p:nvPr/>
          </p:nvSpPr>
          <p:spPr bwMode="auto">
            <a:xfrm>
              <a:off x="2532" y="2076"/>
              <a:ext cx="416" cy="515"/>
            </a:xfrm>
            <a:custGeom>
              <a:avLst/>
              <a:gdLst>
                <a:gd name="T0" fmla="*/ 153 w 834"/>
                <a:gd name="T1" fmla="*/ 0 h 1030"/>
                <a:gd name="T2" fmla="*/ 140 w 834"/>
                <a:gd name="T3" fmla="*/ 0 h 1030"/>
                <a:gd name="T4" fmla="*/ 118 w 834"/>
                <a:gd name="T5" fmla="*/ 2 h 1030"/>
                <a:gd name="T6" fmla="*/ 90 w 834"/>
                <a:gd name="T7" fmla="*/ 7 h 1030"/>
                <a:gd name="T8" fmla="*/ 62 w 834"/>
                <a:gd name="T9" fmla="*/ 19 h 1030"/>
                <a:gd name="T10" fmla="*/ 34 w 834"/>
                <a:gd name="T11" fmla="*/ 40 h 1030"/>
                <a:gd name="T12" fmla="*/ 13 w 834"/>
                <a:gd name="T13" fmla="*/ 72 h 1030"/>
                <a:gd name="T14" fmla="*/ 1 w 834"/>
                <a:gd name="T15" fmla="*/ 116 h 1030"/>
                <a:gd name="T16" fmla="*/ 2 w 834"/>
                <a:gd name="T17" fmla="*/ 171 h 1030"/>
                <a:gd name="T18" fmla="*/ 15 w 834"/>
                <a:gd name="T19" fmla="*/ 219 h 1030"/>
                <a:gd name="T20" fmla="*/ 39 w 834"/>
                <a:gd name="T21" fmla="*/ 258 h 1030"/>
                <a:gd name="T22" fmla="*/ 69 w 834"/>
                <a:gd name="T23" fmla="*/ 292 h 1030"/>
                <a:gd name="T24" fmla="*/ 104 w 834"/>
                <a:gd name="T25" fmla="*/ 322 h 1030"/>
                <a:gd name="T26" fmla="*/ 141 w 834"/>
                <a:gd name="T27" fmla="*/ 351 h 1030"/>
                <a:gd name="T28" fmla="*/ 177 w 834"/>
                <a:gd name="T29" fmla="*/ 383 h 1030"/>
                <a:gd name="T30" fmla="*/ 209 w 834"/>
                <a:gd name="T31" fmla="*/ 419 h 1030"/>
                <a:gd name="T32" fmla="*/ 237 w 834"/>
                <a:gd name="T33" fmla="*/ 458 h 1030"/>
                <a:gd name="T34" fmla="*/ 265 w 834"/>
                <a:gd name="T35" fmla="*/ 489 h 1030"/>
                <a:gd name="T36" fmla="*/ 293 w 834"/>
                <a:gd name="T37" fmla="*/ 508 h 1030"/>
                <a:gd name="T38" fmla="*/ 322 w 834"/>
                <a:gd name="T39" fmla="*/ 515 h 1030"/>
                <a:gd name="T40" fmla="*/ 347 w 834"/>
                <a:gd name="T41" fmla="*/ 509 h 1030"/>
                <a:gd name="T42" fmla="*/ 369 w 834"/>
                <a:gd name="T43" fmla="*/ 491 h 1030"/>
                <a:gd name="T44" fmla="*/ 386 w 834"/>
                <a:gd name="T45" fmla="*/ 461 h 1030"/>
                <a:gd name="T46" fmla="*/ 396 w 834"/>
                <a:gd name="T47" fmla="*/ 418 h 1030"/>
                <a:gd name="T48" fmla="*/ 403 w 834"/>
                <a:gd name="T49" fmla="*/ 333 h 1030"/>
                <a:gd name="T50" fmla="*/ 414 w 834"/>
                <a:gd name="T51" fmla="*/ 210 h 1030"/>
                <a:gd name="T52" fmla="*/ 414 w 834"/>
                <a:gd name="T53" fmla="*/ 99 h 1030"/>
                <a:gd name="T54" fmla="*/ 392 w 834"/>
                <a:gd name="T55" fmla="*/ 27 h 1030"/>
                <a:gd name="T56" fmla="*/ 354 w 834"/>
                <a:gd name="T57" fmla="*/ 12 h 1030"/>
                <a:gd name="T58" fmla="*/ 320 w 834"/>
                <a:gd name="T59" fmla="*/ 9 h 1030"/>
                <a:gd name="T60" fmla="*/ 285 w 834"/>
                <a:gd name="T61" fmla="*/ 6 h 1030"/>
                <a:gd name="T62" fmla="*/ 249 w 834"/>
                <a:gd name="T63" fmla="*/ 3 h 1030"/>
                <a:gd name="T64" fmla="*/ 216 w 834"/>
                <a:gd name="T65" fmla="*/ 2 h 1030"/>
                <a:gd name="T66" fmla="*/ 189 w 834"/>
                <a:gd name="T67" fmla="*/ 1 h 1030"/>
                <a:gd name="T68" fmla="*/ 168 w 834"/>
                <a:gd name="T69" fmla="*/ 1 h 1030"/>
                <a:gd name="T70" fmla="*/ 156 w 834"/>
                <a:gd name="T71" fmla="*/ 0 h 10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4"/>
                <a:gd name="T109" fmla="*/ 0 h 1030"/>
                <a:gd name="T110" fmla="*/ 834 w 834"/>
                <a:gd name="T111" fmla="*/ 1030 h 10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4" h="1030">
                  <a:moveTo>
                    <a:pt x="309" y="0"/>
                  </a:moveTo>
                  <a:lnTo>
                    <a:pt x="306" y="0"/>
                  </a:lnTo>
                  <a:lnTo>
                    <a:pt x="295" y="0"/>
                  </a:lnTo>
                  <a:lnTo>
                    <a:pt x="280" y="0"/>
                  </a:lnTo>
                  <a:lnTo>
                    <a:pt x="260" y="1"/>
                  </a:lnTo>
                  <a:lnTo>
                    <a:pt x="237" y="4"/>
                  </a:lnTo>
                  <a:lnTo>
                    <a:pt x="210" y="8"/>
                  </a:lnTo>
                  <a:lnTo>
                    <a:pt x="181" y="15"/>
                  </a:lnTo>
                  <a:lnTo>
                    <a:pt x="152" y="26"/>
                  </a:lnTo>
                  <a:lnTo>
                    <a:pt x="124" y="39"/>
                  </a:lnTo>
                  <a:lnTo>
                    <a:pt x="96" y="58"/>
                  </a:lnTo>
                  <a:lnTo>
                    <a:pt x="69" y="81"/>
                  </a:lnTo>
                  <a:lnTo>
                    <a:pt x="46" y="110"/>
                  </a:lnTo>
                  <a:lnTo>
                    <a:pt x="27" y="144"/>
                  </a:lnTo>
                  <a:lnTo>
                    <a:pt x="12" y="185"/>
                  </a:lnTo>
                  <a:lnTo>
                    <a:pt x="3" y="232"/>
                  </a:lnTo>
                  <a:lnTo>
                    <a:pt x="0" y="287"/>
                  </a:lnTo>
                  <a:lnTo>
                    <a:pt x="5" y="343"/>
                  </a:lnTo>
                  <a:lnTo>
                    <a:pt x="15" y="393"/>
                  </a:lnTo>
                  <a:lnTo>
                    <a:pt x="31" y="439"/>
                  </a:lnTo>
                  <a:lnTo>
                    <a:pt x="52" y="479"/>
                  </a:lnTo>
                  <a:lnTo>
                    <a:pt x="78" y="517"/>
                  </a:lnTo>
                  <a:lnTo>
                    <a:pt x="106" y="552"/>
                  </a:lnTo>
                  <a:lnTo>
                    <a:pt x="139" y="584"/>
                  </a:lnTo>
                  <a:lnTo>
                    <a:pt x="172" y="615"/>
                  </a:lnTo>
                  <a:lnTo>
                    <a:pt x="208" y="644"/>
                  </a:lnTo>
                  <a:lnTo>
                    <a:pt x="245" y="674"/>
                  </a:lnTo>
                  <a:lnTo>
                    <a:pt x="282" y="703"/>
                  </a:lnTo>
                  <a:lnTo>
                    <a:pt x="318" y="734"/>
                  </a:lnTo>
                  <a:lnTo>
                    <a:pt x="354" y="766"/>
                  </a:lnTo>
                  <a:lnTo>
                    <a:pt x="388" y="800"/>
                  </a:lnTo>
                  <a:lnTo>
                    <a:pt x="419" y="838"/>
                  </a:lnTo>
                  <a:lnTo>
                    <a:pt x="447" y="878"/>
                  </a:lnTo>
                  <a:lnTo>
                    <a:pt x="475" y="917"/>
                  </a:lnTo>
                  <a:lnTo>
                    <a:pt x="503" y="952"/>
                  </a:lnTo>
                  <a:lnTo>
                    <a:pt x="532" y="979"/>
                  </a:lnTo>
                  <a:lnTo>
                    <a:pt x="560" y="1001"/>
                  </a:lnTo>
                  <a:lnTo>
                    <a:pt x="588" y="1016"/>
                  </a:lnTo>
                  <a:lnTo>
                    <a:pt x="617" y="1027"/>
                  </a:lnTo>
                  <a:lnTo>
                    <a:pt x="645" y="1030"/>
                  </a:lnTo>
                  <a:lnTo>
                    <a:pt x="671" y="1028"/>
                  </a:lnTo>
                  <a:lnTo>
                    <a:pt x="695" y="1018"/>
                  </a:lnTo>
                  <a:lnTo>
                    <a:pt x="718" y="1005"/>
                  </a:lnTo>
                  <a:lnTo>
                    <a:pt x="739" y="983"/>
                  </a:lnTo>
                  <a:lnTo>
                    <a:pt x="757" y="956"/>
                  </a:lnTo>
                  <a:lnTo>
                    <a:pt x="774" y="923"/>
                  </a:lnTo>
                  <a:lnTo>
                    <a:pt x="786" y="883"/>
                  </a:lnTo>
                  <a:lnTo>
                    <a:pt x="794" y="836"/>
                  </a:lnTo>
                  <a:lnTo>
                    <a:pt x="800" y="785"/>
                  </a:lnTo>
                  <a:lnTo>
                    <a:pt x="808" y="667"/>
                  </a:lnTo>
                  <a:lnTo>
                    <a:pt x="819" y="544"/>
                  </a:lnTo>
                  <a:lnTo>
                    <a:pt x="829" y="420"/>
                  </a:lnTo>
                  <a:lnTo>
                    <a:pt x="834" y="302"/>
                  </a:lnTo>
                  <a:lnTo>
                    <a:pt x="830" y="198"/>
                  </a:lnTo>
                  <a:lnTo>
                    <a:pt x="816" y="113"/>
                  </a:lnTo>
                  <a:lnTo>
                    <a:pt x="786" y="54"/>
                  </a:lnTo>
                  <a:lnTo>
                    <a:pt x="739" y="28"/>
                  </a:lnTo>
                  <a:lnTo>
                    <a:pt x="709" y="24"/>
                  </a:lnTo>
                  <a:lnTo>
                    <a:pt x="677" y="21"/>
                  </a:lnTo>
                  <a:lnTo>
                    <a:pt x="642" y="18"/>
                  </a:lnTo>
                  <a:lnTo>
                    <a:pt x="607" y="14"/>
                  </a:lnTo>
                  <a:lnTo>
                    <a:pt x="571" y="12"/>
                  </a:lnTo>
                  <a:lnTo>
                    <a:pt x="535" y="9"/>
                  </a:lnTo>
                  <a:lnTo>
                    <a:pt x="500" y="7"/>
                  </a:lnTo>
                  <a:lnTo>
                    <a:pt x="466" y="6"/>
                  </a:lnTo>
                  <a:lnTo>
                    <a:pt x="434" y="5"/>
                  </a:lnTo>
                  <a:lnTo>
                    <a:pt x="405" y="4"/>
                  </a:lnTo>
                  <a:lnTo>
                    <a:pt x="378" y="3"/>
                  </a:lnTo>
                  <a:lnTo>
                    <a:pt x="354" y="1"/>
                  </a:lnTo>
                  <a:lnTo>
                    <a:pt x="336" y="1"/>
                  </a:lnTo>
                  <a:lnTo>
                    <a:pt x="322" y="0"/>
                  </a:lnTo>
                  <a:lnTo>
                    <a:pt x="313" y="0"/>
                  </a:lnTo>
                  <a:lnTo>
                    <a:pt x="309" y="0"/>
                  </a:lnTo>
                  <a:close/>
                </a:path>
              </a:pathLst>
            </a:custGeom>
            <a:solidFill>
              <a:srgbClr val="B5DDAD"/>
            </a:solidFill>
            <a:ln w="9525">
              <a:noFill/>
              <a:round/>
              <a:headEnd/>
              <a:tailEnd/>
            </a:ln>
          </p:spPr>
          <p:txBody>
            <a:bodyPr/>
            <a:lstStyle/>
            <a:p>
              <a:endParaRPr lang="zh-CN" altLang="en-US" sz="1800"/>
            </a:p>
          </p:txBody>
        </p:sp>
        <p:sp>
          <p:nvSpPr>
            <p:cNvPr id="11" name="Freeform 288"/>
            <p:cNvSpPr>
              <a:spLocks/>
            </p:cNvSpPr>
            <p:nvPr/>
          </p:nvSpPr>
          <p:spPr bwMode="auto">
            <a:xfrm>
              <a:off x="2543" y="2081"/>
              <a:ext cx="400" cy="495"/>
            </a:xfrm>
            <a:custGeom>
              <a:avLst/>
              <a:gdLst>
                <a:gd name="T0" fmla="*/ 147 w 801"/>
                <a:gd name="T1" fmla="*/ 0 h 989"/>
                <a:gd name="T2" fmla="*/ 135 w 801"/>
                <a:gd name="T3" fmla="*/ 0 h 989"/>
                <a:gd name="T4" fmla="*/ 113 w 801"/>
                <a:gd name="T5" fmla="*/ 2 h 989"/>
                <a:gd name="T6" fmla="*/ 87 w 801"/>
                <a:gd name="T7" fmla="*/ 8 h 989"/>
                <a:gd name="T8" fmla="*/ 59 w 801"/>
                <a:gd name="T9" fmla="*/ 19 h 989"/>
                <a:gd name="T10" fmla="*/ 33 w 801"/>
                <a:gd name="T11" fmla="*/ 39 h 989"/>
                <a:gd name="T12" fmla="*/ 13 w 801"/>
                <a:gd name="T13" fmla="*/ 69 h 989"/>
                <a:gd name="T14" fmla="*/ 1 w 801"/>
                <a:gd name="T15" fmla="*/ 111 h 989"/>
                <a:gd name="T16" fmla="*/ 2 w 801"/>
                <a:gd name="T17" fmla="*/ 165 h 989"/>
                <a:gd name="T18" fmla="*/ 15 w 801"/>
                <a:gd name="T19" fmla="*/ 211 h 989"/>
                <a:gd name="T20" fmla="*/ 37 w 801"/>
                <a:gd name="T21" fmla="*/ 248 h 989"/>
                <a:gd name="T22" fmla="*/ 66 w 801"/>
                <a:gd name="T23" fmla="*/ 281 h 989"/>
                <a:gd name="T24" fmla="*/ 100 w 801"/>
                <a:gd name="T25" fmla="*/ 309 h 989"/>
                <a:gd name="T26" fmla="*/ 135 w 801"/>
                <a:gd name="T27" fmla="*/ 338 h 989"/>
                <a:gd name="T28" fmla="*/ 170 w 801"/>
                <a:gd name="T29" fmla="*/ 368 h 989"/>
                <a:gd name="T30" fmla="*/ 201 w 801"/>
                <a:gd name="T31" fmla="*/ 402 h 989"/>
                <a:gd name="T32" fmla="*/ 228 w 801"/>
                <a:gd name="T33" fmla="*/ 441 h 989"/>
                <a:gd name="T34" fmla="*/ 255 w 801"/>
                <a:gd name="T35" fmla="*/ 471 h 989"/>
                <a:gd name="T36" fmla="*/ 283 w 801"/>
                <a:gd name="T37" fmla="*/ 489 h 989"/>
                <a:gd name="T38" fmla="*/ 309 w 801"/>
                <a:gd name="T39" fmla="*/ 495 h 989"/>
                <a:gd name="T40" fmla="*/ 334 w 801"/>
                <a:gd name="T41" fmla="*/ 490 h 989"/>
                <a:gd name="T42" fmla="*/ 355 w 801"/>
                <a:gd name="T43" fmla="*/ 472 h 989"/>
                <a:gd name="T44" fmla="*/ 372 w 801"/>
                <a:gd name="T45" fmla="*/ 443 h 989"/>
                <a:gd name="T46" fmla="*/ 382 w 801"/>
                <a:gd name="T47" fmla="*/ 402 h 989"/>
                <a:gd name="T48" fmla="*/ 388 w 801"/>
                <a:gd name="T49" fmla="*/ 320 h 989"/>
                <a:gd name="T50" fmla="*/ 398 w 801"/>
                <a:gd name="T51" fmla="*/ 202 h 989"/>
                <a:gd name="T52" fmla="*/ 399 w 801"/>
                <a:gd name="T53" fmla="*/ 95 h 989"/>
                <a:gd name="T54" fmla="*/ 378 w 801"/>
                <a:gd name="T55" fmla="*/ 26 h 989"/>
                <a:gd name="T56" fmla="*/ 340 w 801"/>
                <a:gd name="T57" fmla="*/ 12 h 989"/>
                <a:gd name="T58" fmla="*/ 308 w 801"/>
                <a:gd name="T59" fmla="*/ 8 h 989"/>
                <a:gd name="T60" fmla="*/ 274 w 801"/>
                <a:gd name="T61" fmla="*/ 5 h 989"/>
                <a:gd name="T62" fmla="*/ 240 w 801"/>
                <a:gd name="T63" fmla="*/ 4 h 989"/>
                <a:gd name="T64" fmla="*/ 208 w 801"/>
                <a:gd name="T65" fmla="*/ 2 h 989"/>
                <a:gd name="T66" fmla="*/ 181 w 801"/>
                <a:gd name="T67" fmla="*/ 1 h 989"/>
                <a:gd name="T68" fmla="*/ 161 w 801"/>
                <a:gd name="T69" fmla="*/ 0 h 989"/>
                <a:gd name="T70" fmla="*/ 150 w 801"/>
                <a:gd name="T71" fmla="*/ 0 h 9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989"/>
                <a:gd name="T110" fmla="*/ 801 w 801"/>
                <a:gd name="T111" fmla="*/ 989 h 9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989">
                  <a:moveTo>
                    <a:pt x="298" y="0"/>
                  </a:moveTo>
                  <a:lnTo>
                    <a:pt x="294" y="0"/>
                  </a:lnTo>
                  <a:lnTo>
                    <a:pt x="285" y="0"/>
                  </a:lnTo>
                  <a:lnTo>
                    <a:pt x="270" y="0"/>
                  </a:lnTo>
                  <a:lnTo>
                    <a:pt x="250" y="0"/>
                  </a:lnTo>
                  <a:lnTo>
                    <a:pt x="227" y="3"/>
                  </a:lnTo>
                  <a:lnTo>
                    <a:pt x="202" y="8"/>
                  </a:lnTo>
                  <a:lnTo>
                    <a:pt x="174" y="15"/>
                  </a:lnTo>
                  <a:lnTo>
                    <a:pt x="147" y="24"/>
                  </a:lnTo>
                  <a:lnTo>
                    <a:pt x="119" y="38"/>
                  </a:lnTo>
                  <a:lnTo>
                    <a:pt x="91" y="55"/>
                  </a:lnTo>
                  <a:lnTo>
                    <a:pt x="67" y="77"/>
                  </a:lnTo>
                  <a:lnTo>
                    <a:pt x="44" y="105"/>
                  </a:lnTo>
                  <a:lnTo>
                    <a:pt x="26" y="138"/>
                  </a:lnTo>
                  <a:lnTo>
                    <a:pt x="12" y="177"/>
                  </a:lnTo>
                  <a:lnTo>
                    <a:pt x="3" y="222"/>
                  </a:lnTo>
                  <a:lnTo>
                    <a:pt x="0" y="275"/>
                  </a:lnTo>
                  <a:lnTo>
                    <a:pt x="5" y="329"/>
                  </a:lnTo>
                  <a:lnTo>
                    <a:pt x="15" y="378"/>
                  </a:lnTo>
                  <a:lnTo>
                    <a:pt x="30" y="421"/>
                  </a:lnTo>
                  <a:lnTo>
                    <a:pt x="51" y="461"/>
                  </a:lnTo>
                  <a:lnTo>
                    <a:pt x="75" y="496"/>
                  </a:lnTo>
                  <a:lnTo>
                    <a:pt x="103" y="530"/>
                  </a:lnTo>
                  <a:lnTo>
                    <a:pt x="133" y="561"/>
                  </a:lnTo>
                  <a:lnTo>
                    <a:pt x="166" y="590"/>
                  </a:lnTo>
                  <a:lnTo>
                    <a:pt x="200" y="618"/>
                  </a:lnTo>
                  <a:lnTo>
                    <a:pt x="235" y="646"/>
                  </a:lnTo>
                  <a:lnTo>
                    <a:pt x="271" y="675"/>
                  </a:lnTo>
                  <a:lnTo>
                    <a:pt x="306" y="704"/>
                  </a:lnTo>
                  <a:lnTo>
                    <a:pt x="340" y="735"/>
                  </a:lnTo>
                  <a:lnTo>
                    <a:pt x="372" y="768"/>
                  </a:lnTo>
                  <a:lnTo>
                    <a:pt x="402" y="804"/>
                  </a:lnTo>
                  <a:lnTo>
                    <a:pt x="430" y="843"/>
                  </a:lnTo>
                  <a:lnTo>
                    <a:pt x="457" y="881"/>
                  </a:lnTo>
                  <a:lnTo>
                    <a:pt x="483" y="913"/>
                  </a:lnTo>
                  <a:lnTo>
                    <a:pt x="511" y="941"/>
                  </a:lnTo>
                  <a:lnTo>
                    <a:pt x="538" y="962"/>
                  </a:lnTo>
                  <a:lnTo>
                    <a:pt x="566" y="977"/>
                  </a:lnTo>
                  <a:lnTo>
                    <a:pt x="593" y="986"/>
                  </a:lnTo>
                  <a:lnTo>
                    <a:pt x="619" y="989"/>
                  </a:lnTo>
                  <a:lnTo>
                    <a:pt x="644" y="987"/>
                  </a:lnTo>
                  <a:lnTo>
                    <a:pt x="669" y="979"/>
                  </a:lnTo>
                  <a:lnTo>
                    <a:pt x="691" y="964"/>
                  </a:lnTo>
                  <a:lnTo>
                    <a:pt x="710" y="944"/>
                  </a:lnTo>
                  <a:lnTo>
                    <a:pt x="729" y="918"/>
                  </a:lnTo>
                  <a:lnTo>
                    <a:pt x="744" y="886"/>
                  </a:lnTo>
                  <a:lnTo>
                    <a:pt x="755" y="848"/>
                  </a:lnTo>
                  <a:lnTo>
                    <a:pt x="764" y="804"/>
                  </a:lnTo>
                  <a:lnTo>
                    <a:pt x="769" y="753"/>
                  </a:lnTo>
                  <a:lnTo>
                    <a:pt x="777" y="640"/>
                  </a:lnTo>
                  <a:lnTo>
                    <a:pt x="787" y="522"/>
                  </a:lnTo>
                  <a:lnTo>
                    <a:pt x="797" y="403"/>
                  </a:lnTo>
                  <a:lnTo>
                    <a:pt x="801" y="290"/>
                  </a:lnTo>
                  <a:lnTo>
                    <a:pt x="799" y="190"/>
                  </a:lnTo>
                  <a:lnTo>
                    <a:pt x="784" y="108"/>
                  </a:lnTo>
                  <a:lnTo>
                    <a:pt x="756" y="52"/>
                  </a:lnTo>
                  <a:lnTo>
                    <a:pt x="710" y="26"/>
                  </a:lnTo>
                  <a:lnTo>
                    <a:pt x="681" y="23"/>
                  </a:lnTo>
                  <a:lnTo>
                    <a:pt x="650" y="19"/>
                  </a:lnTo>
                  <a:lnTo>
                    <a:pt x="617" y="16"/>
                  </a:lnTo>
                  <a:lnTo>
                    <a:pt x="583" y="12"/>
                  </a:lnTo>
                  <a:lnTo>
                    <a:pt x="549" y="10"/>
                  </a:lnTo>
                  <a:lnTo>
                    <a:pt x="514" y="8"/>
                  </a:lnTo>
                  <a:lnTo>
                    <a:pt x="481" y="7"/>
                  </a:lnTo>
                  <a:lnTo>
                    <a:pt x="449" y="4"/>
                  </a:lnTo>
                  <a:lnTo>
                    <a:pt x="417" y="3"/>
                  </a:lnTo>
                  <a:lnTo>
                    <a:pt x="390" y="2"/>
                  </a:lnTo>
                  <a:lnTo>
                    <a:pt x="363" y="2"/>
                  </a:lnTo>
                  <a:lnTo>
                    <a:pt x="341" y="1"/>
                  </a:lnTo>
                  <a:lnTo>
                    <a:pt x="323" y="0"/>
                  </a:lnTo>
                  <a:lnTo>
                    <a:pt x="309" y="0"/>
                  </a:lnTo>
                  <a:lnTo>
                    <a:pt x="301" y="0"/>
                  </a:lnTo>
                  <a:lnTo>
                    <a:pt x="298" y="0"/>
                  </a:lnTo>
                  <a:close/>
                </a:path>
              </a:pathLst>
            </a:custGeom>
            <a:solidFill>
              <a:srgbClr val="A0D699"/>
            </a:solidFill>
            <a:ln w="9525">
              <a:noFill/>
              <a:round/>
              <a:headEnd/>
              <a:tailEnd/>
            </a:ln>
          </p:spPr>
          <p:txBody>
            <a:bodyPr/>
            <a:lstStyle/>
            <a:p>
              <a:endParaRPr lang="zh-CN" altLang="en-US" sz="1800"/>
            </a:p>
          </p:txBody>
        </p:sp>
        <p:sp>
          <p:nvSpPr>
            <p:cNvPr id="12" name="Freeform 289"/>
            <p:cNvSpPr>
              <a:spLocks/>
            </p:cNvSpPr>
            <p:nvPr/>
          </p:nvSpPr>
          <p:spPr bwMode="auto">
            <a:xfrm>
              <a:off x="2554" y="2087"/>
              <a:ext cx="384" cy="475"/>
            </a:xfrm>
            <a:custGeom>
              <a:avLst/>
              <a:gdLst>
                <a:gd name="T0" fmla="*/ 140 w 769"/>
                <a:gd name="T1" fmla="*/ 0 h 950"/>
                <a:gd name="T2" fmla="*/ 129 w 769"/>
                <a:gd name="T3" fmla="*/ 0 h 950"/>
                <a:gd name="T4" fmla="*/ 109 w 769"/>
                <a:gd name="T5" fmla="*/ 2 h 950"/>
                <a:gd name="T6" fmla="*/ 83 w 769"/>
                <a:gd name="T7" fmla="*/ 7 h 950"/>
                <a:gd name="T8" fmla="*/ 56 w 769"/>
                <a:gd name="T9" fmla="*/ 19 h 950"/>
                <a:gd name="T10" fmla="*/ 32 w 769"/>
                <a:gd name="T11" fmla="*/ 38 h 950"/>
                <a:gd name="T12" fmla="*/ 12 w 769"/>
                <a:gd name="T13" fmla="*/ 67 h 950"/>
                <a:gd name="T14" fmla="*/ 1 w 769"/>
                <a:gd name="T15" fmla="*/ 107 h 950"/>
                <a:gd name="T16" fmla="*/ 2 w 769"/>
                <a:gd name="T17" fmla="*/ 159 h 950"/>
                <a:gd name="T18" fmla="*/ 14 w 769"/>
                <a:gd name="T19" fmla="*/ 203 h 950"/>
                <a:gd name="T20" fmla="*/ 36 w 769"/>
                <a:gd name="T21" fmla="*/ 239 h 950"/>
                <a:gd name="T22" fmla="*/ 63 w 769"/>
                <a:gd name="T23" fmla="*/ 270 h 950"/>
                <a:gd name="T24" fmla="*/ 95 w 769"/>
                <a:gd name="T25" fmla="*/ 297 h 950"/>
                <a:gd name="T26" fmla="*/ 129 w 769"/>
                <a:gd name="T27" fmla="*/ 325 h 950"/>
                <a:gd name="T28" fmla="*/ 163 w 769"/>
                <a:gd name="T29" fmla="*/ 353 h 950"/>
                <a:gd name="T30" fmla="*/ 193 w 769"/>
                <a:gd name="T31" fmla="*/ 386 h 950"/>
                <a:gd name="T32" fmla="*/ 219 w 769"/>
                <a:gd name="T33" fmla="*/ 424 h 950"/>
                <a:gd name="T34" fmla="*/ 245 w 769"/>
                <a:gd name="T35" fmla="*/ 452 h 950"/>
                <a:gd name="T36" fmla="*/ 271 w 769"/>
                <a:gd name="T37" fmla="*/ 469 h 950"/>
                <a:gd name="T38" fmla="*/ 297 w 769"/>
                <a:gd name="T39" fmla="*/ 475 h 950"/>
                <a:gd name="T40" fmla="*/ 320 w 769"/>
                <a:gd name="T41" fmla="*/ 470 h 950"/>
                <a:gd name="T42" fmla="*/ 341 w 769"/>
                <a:gd name="T43" fmla="*/ 454 h 950"/>
                <a:gd name="T44" fmla="*/ 356 w 769"/>
                <a:gd name="T45" fmla="*/ 426 h 950"/>
                <a:gd name="T46" fmla="*/ 366 w 769"/>
                <a:gd name="T47" fmla="*/ 386 h 950"/>
                <a:gd name="T48" fmla="*/ 373 w 769"/>
                <a:gd name="T49" fmla="*/ 308 h 950"/>
                <a:gd name="T50" fmla="*/ 382 w 769"/>
                <a:gd name="T51" fmla="*/ 194 h 950"/>
                <a:gd name="T52" fmla="*/ 383 w 769"/>
                <a:gd name="T53" fmla="*/ 92 h 950"/>
                <a:gd name="T54" fmla="*/ 363 w 769"/>
                <a:gd name="T55" fmla="*/ 25 h 950"/>
                <a:gd name="T56" fmla="*/ 327 w 769"/>
                <a:gd name="T57" fmla="*/ 11 h 950"/>
                <a:gd name="T58" fmla="*/ 296 w 769"/>
                <a:gd name="T59" fmla="*/ 7 h 950"/>
                <a:gd name="T60" fmla="*/ 263 w 769"/>
                <a:gd name="T61" fmla="*/ 5 h 950"/>
                <a:gd name="T62" fmla="*/ 230 w 769"/>
                <a:gd name="T63" fmla="*/ 4 h 950"/>
                <a:gd name="T64" fmla="*/ 200 w 769"/>
                <a:gd name="T65" fmla="*/ 2 h 950"/>
                <a:gd name="T66" fmla="*/ 174 w 769"/>
                <a:gd name="T67" fmla="*/ 1 h 950"/>
                <a:gd name="T68" fmla="*/ 154 w 769"/>
                <a:gd name="T69" fmla="*/ 0 h 950"/>
                <a:gd name="T70" fmla="*/ 144 w 769"/>
                <a:gd name="T71" fmla="*/ 0 h 9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9"/>
                <a:gd name="T109" fmla="*/ 0 h 950"/>
                <a:gd name="T110" fmla="*/ 769 w 769"/>
                <a:gd name="T111" fmla="*/ 950 h 9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9" h="950">
                  <a:moveTo>
                    <a:pt x="285" y="0"/>
                  </a:moveTo>
                  <a:lnTo>
                    <a:pt x="281" y="0"/>
                  </a:lnTo>
                  <a:lnTo>
                    <a:pt x="272" y="0"/>
                  </a:lnTo>
                  <a:lnTo>
                    <a:pt x="258" y="0"/>
                  </a:lnTo>
                  <a:lnTo>
                    <a:pt x="240" y="0"/>
                  </a:lnTo>
                  <a:lnTo>
                    <a:pt x="218" y="4"/>
                  </a:lnTo>
                  <a:lnTo>
                    <a:pt x="194" y="7"/>
                  </a:lnTo>
                  <a:lnTo>
                    <a:pt x="167" y="14"/>
                  </a:lnTo>
                  <a:lnTo>
                    <a:pt x="141" y="23"/>
                  </a:lnTo>
                  <a:lnTo>
                    <a:pt x="113" y="37"/>
                  </a:lnTo>
                  <a:lnTo>
                    <a:pt x="88" y="53"/>
                  </a:lnTo>
                  <a:lnTo>
                    <a:pt x="64" y="75"/>
                  </a:lnTo>
                  <a:lnTo>
                    <a:pt x="42" y="101"/>
                  </a:lnTo>
                  <a:lnTo>
                    <a:pt x="24" y="133"/>
                  </a:lnTo>
                  <a:lnTo>
                    <a:pt x="11" y="171"/>
                  </a:lnTo>
                  <a:lnTo>
                    <a:pt x="2" y="214"/>
                  </a:lnTo>
                  <a:lnTo>
                    <a:pt x="0" y="265"/>
                  </a:lnTo>
                  <a:lnTo>
                    <a:pt x="4" y="317"/>
                  </a:lnTo>
                  <a:lnTo>
                    <a:pt x="14" y="363"/>
                  </a:lnTo>
                  <a:lnTo>
                    <a:pt x="29" y="406"/>
                  </a:lnTo>
                  <a:lnTo>
                    <a:pt x="49" y="442"/>
                  </a:lnTo>
                  <a:lnTo>
                    <a:pt x="72" y="478"/>
                  </a:lnTo>
                  <a:lnTo>
                    <a:pt x="98" y="509"/>
                  </a:lnTo>
                  <a:lnTo>
                    <a:pt x="127" y="539"/>
                  </a:lnTo>
                  <a:lnTo>
                    <a:pt x="159" y="567"/>
                  </a:lnTo>
                  <a:lnTo>
                    <a:pt x="191" y="594"/>
                  </a:lnTo>
                  <a:lnTo>
                    <a:pt x="226" y="621"/>
                  </a:lnTo>
                  <a:lnTo>
                    <a:pt x="259" y="649"/>
                  </a:lnTo>
                  <a:lnTo>
                    <a:pt x="294" y="676"/>
                  </a:lnTo>
                  <a:lnTo>
                    <a:pt x="326" y="706"/>
                  </a:lnTo>
                  <a:lnTo>
                    <a:pt x="357" y="737"/>
                  </a:lnTo>
                  <a:lnTo>
                    <a:pt x="386" y="772"/>
                  </a:lnTo>
                  <a:lnTo>
                    <a:pt x="413" y="810"/>
                  </a:lnTo>
                  <a:lnTo>
                    <a:pt x="438" y="847"/>
                  </a:lnTo>
                  <a:lnTo>
                    <a:pt x="463" y="878"/>
                  </a:lnTo>
                  <a:lnTo>
                    <a:pt x="490" y="903"/>
                  </a:lnTo>
                  <a:lnTo>
                    <a:pt x="516" y="924"/>
                  </a:lnTo>
                  <a:lnTo>
                    <a:pt x="543" y="938"/>
                  </a:lnTo>
                  <a:lnTo>
                    <a:pt x="568" y="947"/>
                  </a:lnTo>
                  <a:lnTo>
                    <a:pt x="594" y="950"/>
                  </a:lnTo>
                  <a:lnTo>
                    <a:pt x="619" y="948"/>
                  </a:lnTo>
                  <a:lnTo>
                    <a:pt x="641" y="940"/>
                  </a:lnTo>
                  <a:lnTo>
                    <a:pt x="663" y="926"/>
                  </a:lnTo>
                  <a:lnTo>
                    <a:pt x="682" y="908"/>
                  </a:lnTo>
                  <a:lnTo>
                    <a:pt x="699" y="882"/>
                  </a:lnTo>
                  <a:lnTo>
                    <a:pt x="713" y="851"/>
                  </a:lnTo>
                  <a:lnTo>
                    <a:pt x="725" y="814"/>
                  </a:lnTo>
                  <a:lnTo>
                    <a:pt x="733" y="772"/>
                  </a:lnTo>
                  <a:lnTo>
                    <a:pt x="738" y="723"/>
                  </a:lnTo>
                  <a:lnTo>
                    <a:pt x="746" y="615"/>
                  </a:lnTo>
                  <a:lnTo>
                    <a:pt x="756" y="501"/>
                  </a:lnTo>
                  <a:lnTo>
                    <a:pt x="764" y="387"/>
                  </a:lnTo>
                  <a:lnTo>
                    <a:pt x="769" y="279"/>
                  </a:lnTo>
                  <a:lnTo>
                    <a:pt x="767" y="183"/>
                  </a:lnTo>
                  <a:lnTo>
                    <a:pt x="753" y="105"/>
                  </a:lnTo>
                  <a:lnTo>
                    <a:pt x="726" y="50"/>
                  </a:lnTo>
                  <a:lnTo>
                    <a:pt x="682" y="25"/>
                  </a:lnTo>
                  <a:lnTo>
                    <a:pt x="655" y="22"/>
                  </a:lnTo>
                  <a:lnTo>
                    <a:pt x="625" y="19"/>
                  </a:lnTo>
                  <a:lnTo>
                    <a:pt x="592" y="15"/>
                  </a:lnTo>
                  <a:lnTo>
                    <a:pt x="560" y="13"/>
                  </a:lnTo>
                  <a:lnTo>
                    <a:pt x="527" y="10"/>
                  </a:lnTo>
                  <a:lnTo>
                    <a:pt x="493" y="8"/>
                  </a:lnTo>
                  <a:lnTo>
                    <a:pt x="461" y="7"/>
                  </a:lnTo>
                  <a:lnTo>
                    <a:pt x="430" y="5"/>
                  </a:lnTo>
                  <a:lnTo>
                    <a:pt x="400" y="4"/>
                  </a:lnTo>
                  <a:lnTo>
                    <a:pt x="372" y="2"/>
                  </a:lnTo>
                  <a:lnTo>
                    <a:pt x="348" y="1"/>
                  </a:lnTo>
                  <a:lnTo>
                    <a:pt x="326" y="1"/>
                  </a:lnTo>
                  <a:lnTo>
                    <a:pt x="309" y="0"/>
                  </a:lnTo>
                  <a:lnTo>
                    <a:pt x="296" y="0"/>
                  </a:lnTo>
                  <a:lnTo>
                    <a:pt x="288" y="0"/>
                  </a:lnTo>
                  <a:lnTo>
                    <a:pt x="285" y="0"/>
                  </a:lnTo>
                  <a:close/>
                </a:path>
              </a:pathLst>
            </a:custGeom>
            <a:solidFill>
              <a:srgbClr val="8ECC84"/>
            </a:solidFill>
            <a:ln w="9525">
              <a:noFill/>
              <a:round/>
              <a:headEnd/>
              <a:tailEnd/>
            </a:ln>
          </p:spPr>
          <p:txBody>
            <a:bodyPr/>
            <a:lstStyle/>
            <a:p>
              <a:endParaRPr lang="zh-CN" altLang="en-US" sz="1800"/>
            </a:p>
          </p:txBody>
        </p:sp>
        <p:sp>
          <p:nvSpPr>
            <p:cNvPr id="13" name="Freeform 290"/>
            <p:cNvSpPr>
              <a:spLocks/>
            </p:cNvSpPr>
            <p:nvPr/>
          </p:nvSpPr>
          <p:spPr bwMode="auto">
            <a:xfrm>
              <a:off x="2565" y="2092"/>
              <a:ext cx="368" cy="455"/>
            </a:xfrm>
            <a:custGeom>
              <a:avLst/>
              <a:gdLst>
                <a:gd name="T0" fmla="*/ 135 w 738"/>
                <a:gd name="T1" fmla="*/ 0 h 912"/>
                <a:gd name="T2" fmla="*/ 124 w 738"/>
                <a:gd name="T3" fmla="*/ 0 h 912"/>
                <a:gd name="T4" fmla="*/ 104 w 738"/>
                <a:gd name="T5" fmla="*/ 2 h 912"/>
                <a:gd name="T6" fmla="*/ 80 w 738"/>
                <a:gd name="T7" fmla="*/ 7 h 912"/>
                <a:gd name="T8" fmla="*/ 55 w 738"/>
                <a:gd name="T9" fmla="*/ 18 h 912"/>
                <a:gd name="T10" fmla="*/ 30 w 738"/>
                <a:gd name="T11" fmla="*/ 36 h 912"/>
                <a:gd name="T12" fmla="*/ 11 w 738"/>
                <a:gd name="T13" fmla="*/ 64 h 912"/>
                <a:gd name="T14" fmla="*/ 1 w 738"/>
                <a:gd name="T15" fmla="*/ 103 h 912"/>
                <a:gd name="T16" fmla="*/ 1 w 738"/>
                <a:gd name="T17" fmla="*/ 152 h 912"/>
                <a:gd name="T18" fmla="*/ 14 w 738"/>
                <a:gd name="T19" fmla="*/ 194 h 912"/>
                <a:gd name="T20" fmla="*/ 34 w 738"/>
                <a:gd name="T21" fmla="*/ 228 h 912"/>
                <a:gd name="T22" fmla="*/ 61 w 738"/>
                <a:gd name="T23" fmla="*/ 258 h 912"/>
                <a:gd name="T24" fmla="*/ 92 w 738"/>
                <a:gd name="T25" fmla="*/ 285 h 912"/>
                <a:gd name="T26" fmla="*/ 124 w 738"/>
                <a:gd name="T27" fmla="*/ 310 h 912"/>
                <a:gd name="T28" fmla="*/ 156 w 738"/>
                <a:gd name="T29" fmla="*/ 338 h 912"/>
                <a:gd name="T30" fmla="*/ 184 w 738"/>
                <a:gd name="T31" fmla="*/ 370 h 912"/>
                <a:gd name="T32" fmla="*/ 209 w 738"/>
                <a:gd name="T33" fmla="*/ 406 h 912"/>
                <a:gd name="T34" fmla="*/ 234 w 738"/>
                <a:gd name="T35" fmla="*/ 433 h 912"/>
                <a:gd name="T36" fmla="*/ 260 w 738"/>
                <a:gd name="T37" fmla="*/ 449 h 912"/>
                <a:gd name="T38" fmla="*/ 284 w 738"/>
                <a:gd name="T39" fmla="*/ 455 h 912"/>
                <a:gd name="T40" fmla="*/ 307 w 738"/>
                <a:gd name="T41" fmla="*/ 450 h 912"/>
                <a:gd name="T42" fmla="*/ 326 w 738"/>
                <a:gd name="T43" fmla="*/ 434 h 912"/>
                <a:gd name="T44" fmla="*/ 342 w 738"/>
                <a:gd name="T45" fmla="*/ 407 h 912"/>
                <a:gd name="T46" fmla="*/ 351 w 738"/>
                <a:gd name="T47" fmla="*/ 369 h 912"/>
                <a:gd name="T48" fmla="*/ 357 w 738"/>
                <a:gd name="T49" fmla="*/ 294 h 912"/>
                <a:gd name="T50" fmla="*/ 366 w 738"/>
                <a:gd name="T51" fmla="*/ 185 h 912"/>
                <a:gd name="T52" fmla="*/ 366 w 738"/>
                <a:gd name="T53" fmla="*/ 88 h 912"/>
                <a:gd name="T54" fmla="*/ 347 w 738"/>
                <a:gd name="T55" fmla="*/ 24 h 912"/>
                <a:gd name="T56" fmla="*/ 313 w 738"/>
                <a:gd name="T57" fmla="*/ 10 h 912"/>
                <a:gd name="T58" fmla="*/ 283 w 738"/>
                <a:gd name="T59" fmla="*/ 7 h 912"/>
                <a:gd name="T60" fmla="*/ 252 w 738"/>
                <a:gd name="T61" fmla="*/ 5 h 912"/>
                <a:gd name="T62" fmla="*/ 221 w 738"/>
                <a:gd name="T63" fmla="*/ 3 h 912"/>
                <a:gd name="T64" fmla="*/ 191 w 738"/>
                <a:gd name="T65" fmla="*/ 2 h 912"/>
                <a:gd name="T66" fmla="*/ 167 w 738"/>
                <a:gd name="T67" fmla="*/ 1 h 912"/>
                <a:gd name="T68" fmla="*/ 148 w 738"/>
                <a:gd name="T69" fmla="*/ 0 h 912"/>
                <a:gd name="T70" fmla="*/ 137 w 738"/>
                <a:gd name="T71" fmla="*/ 0 h 9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8"/>
                <a:gd name="T109" fmla="*/ 0 h 912"/>
                <a:gd name="T110" fmla="*/ 738 w 738"/>
                <a:gd name="T111" fmla="*/ 912 h 9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8" h="912">
                  <a:moveTo>
                    <a:pt x="273" y="0"/>
                  </a:moveTo>
                  <a:lnTo>
                    <a:pt x="270" y="0"/>
                  </a:lnTo>
                  <a:lnTo>
                    <a:pt x="262" y="0"/>
                  </a:lnTo>
                  <a:lnTo>
                    <a:pt x="248" y="0"/>
                  </a:lnTo>
                  <a:lnTo>
                    <a:pt x="229" y="0"/>
                  </a:lnTo>
                  <a:lnTo>
                    <a:pt x="209" y="4"/>
                  </a:lnTo>
                  <a:lnTo>
                    <a:pt x="186" y="7"/>
                  </a:lnTo>
                  <a:lnTo>
                    <a:pt x="160" y="14"/>
                  </a:lnTo>
                  <a:lnTo>
                    <a:pt x="135" y="24"/>
                  </a:lnTo>
                  <a:lnTo>
                    <a:pt x="110" y="36"/>
                  </a:lnTo>
                  <a:lnTo>
                    <a:pt x="84" y="52"/>
                  </a:lnTo>
                  <a:lnTo>
                    <a:pt x="61" y="73"/>
                  </a:lnTo>
                  <a:lnTo>
                    <a:pt x="40" y="97"/>
                  </a:lnTo>
                  <a:lnTo>
                    <a:pt x="23" y="128"/>
                  </a:lnTo>
                  <a:lnTo>
                    <a:pt x="10" y="164"/>
                  </a:lnTo>
                  <a:lnTo>
                    <a:pt x="2" y="207"/>
                  </a:lnTo>
                  <a:lnTo>
                    <a:pt x="0" y="255"/>
                  </a:lnTo>
                  <a:lnTo>
                    <a:pt x="3" y="305"/>
                  </a:lnTo>
                  <a:lnTo>
                    <a:pt x="13" y="348"/>
                  </a:lnTo>
                  <a:lnTo>
                    <a:pt x="28" y="389"/>
                  </a:lnTo>
                  <a:lnTo>
                    <a:pt x="46" y="426"/>
                  </a:lnTo>
                  <a:lnTo>
                    <a:pt x="68" y="458"/>
                  </a:lnTo>
                  <a:lnTo>
                    <a:pt x="95" y="489"/>
                  </a:lnTo>
                  <a:lnTo>
                    <a:pt x="122" y="517"/>
                  </a:lnTo>
                  <a:lnTo>
                    <a:pt x="152" y="544"/>
                  </a:lnTo>
                  <a:lnTo>
                    <a:pt x="184" y="571"/>
                  </a:lnTo>
                  <a:lnTo>
                    <a:pt x="217" y="596"/>
                  </a:lnTo>
                  <a:lnTo>
                    <a:pt x="249" y="621"/>
                  </a:lnTo>
                  <a:lnTo>
                    <a:pt x="281" y="649"/>
                  </a:lnTo>
                  <a:lnTo>
                    <a:pt x="312" y="677"/>
                  </a:lnTo>
                  <a:lnTo>
                    <a:pt x="342" y="708"/>
                  </a:lnTo>
                  <a:lnTo>
                    <a:pt x="370" y="741"/>
                  </a:lnTo>
                  <a:lnTo>
                    <a:pt x="395" y="777"/>
                  </a:lnTo>
                  <a:lnTo>
                    <a:pt x="420" y="813"/>
                  </a:lnTo>
                  <a:lnTo>
                    <a:pt x="444" y="843"/>
                  </a:lnTo>
                  <a:lnTo>
                    <a:pt x="469" y="867"/>
                  </a:lnTo>
                  <a:lnTo>
                    <a:pt x="496" y="886"/>
                  </a:lnTo>
                  <a:lnTo>
                    <a:pt x="521" y="900"/>
                  </a:lnTo>
                  <a:lnTo>
                    <a:pt x="545" y="908"/>
                  </a:lnTo>
                  <a:lnTo>
                    <a:pt x="569" y="912"/>
                  </a:lnTo>
                  <a:lnTo>
                    <a:pt x="594" y="909"/>
                  </a:lnTo>
                  <a:lnTo>
                    <a:pt x="615" y="901"/>
                  </a:lnTo>
                  <a:lnTo>
                    <a:pt x="635" y="889"/>
                  </a:lnTo>
                  <a:lnTo>
                    <a:pt x="653" y="870"/>
                  </a:lnTo>
                  <a:lnTo>
                    <a:pt x="671" y="846"/>
                  </a:lnTo>
                  <a:lnTo>
                    <a:pt x="685" y="816"/>
                  </a:lnTo>
                  <a:lnTo>
                    <a:pt x="695" y="781"/>
                  </a:lnTo>
                  <a:lnTo>
                    <a:pt x="703" y="740"/>
                  </a:lnTo>
                  <a:lnTo>
                    <a:pt x="708" y="694"/>
                  </a:lnTo>
                  <a:lnTo>
                    <a:pt x="715" y="590"/>
                  </a:lnTo>
                  <a:lnTo>
                    <a:pt x="724" y="481"/>
                  </a:lnTo>
                  <a:lnTo>
                    <a:pt x="733" y="371"/>
                  </a:lnTo>
                  <a:lnTo>
                    <a:pt x="738" y="268"/>
                  </a:lnTo>
                  <a:lnTo>
                    <a:pt x="734" y="176"/>
                  </a:lnTo>
                  <a:lnTo>
                    <a:pt x="721" y="101"/>
                  </a:lnTo>
                  <a:lnTo>
                    <a:pt x="696" y="48"/>
                  </a:lnTo>
                  <a:lnTo>
                    <a:pt x="653" y="25"/>
                  </a:lnTo>
                  <a:lnTo>
                    <a:pt x="627" y="21"/>
                  </a:lnTo>
                  <a:lnTo>
                    <a:pt x="598" y="18"/>
                  </a:lnTo>
                  <a:lnTo>
                    <a:pt x="568" y="15"/>
                  </a:lnTo>
                  <a:lnTo>
                    <a:pt x="537" y="13"/>
                  </a:lnTo>
                  <a:lnTo>
                    <a:pt x="505" y="11"/>
                  </a:lnTo>
                  <a:lnTo>
                    <a:pt x="474" y="9"/>
                  </a:lnTo>
                  <a:lnTo>
                    <a:pt x="443" y="6"/>
                  </a:lnTo>
                  <a:lnTo>
                    <a:pt x="413" y="5"/>
                  </a:lnTo>
                  <a:lnTo>
                    <a:pt x="384" y="4"/>
                  </a:lnTo>
                  <a:lnTo>
                    <a:pt x="357" y="3"/>
                  </a:lnTo>
                  <a:lnTo>
                    <a:pt x="334" y="2"/>
                  </a:lnTo>
                  <a:lnTo>
                    <a:pt x="313" y="2"/>
                  </a:lnTo>
                  <a:lnTo>
                    <a:pt x="296" y="0"/>
                  </a:lnTo>
                  <a:lnTo>
                    <a:pt x="284" y="0"/>
                  </a:lnTo>
                  <a:lnTo>
                    <a:pt x="275" y="0"/>
                  </a:lnTo>
                  <a:lnTo>
                    <a:pt x="273" y="0"/>
                  </a:lnTo>
                  <a:close/>
                </a:path>
              </a:pathLst>
            </a:custGeom>
            <a:solidFill>
              <a:srgbClr val="7CC672"/>
            </a:solidFill>
            <a:ln w="9525">
              <a:noFill/>
              <a:round/>
              <a:headEnd/>
              <a:tailEnd/>
            </a:ln>
          </p:spPr>
          <p:txBody>
            <a:bodyPr/>
            <a:lstStyle/>
            <a:p>
              <a:endParaRPr lang="zh-CN" altLang="en-US" sz="1800"/>
            </a:p>
          </p:txBody>
        </p:sp>
        <p:sp>
          <p:nvSpPr>
            <p:cNvPr id="14" name="Freeform 291"/>
            <p:cNvSpPr>
              <a:spLocks/>
            </p:cNvSpPr>
            <p:nvPr/>
          </p:nvSpPr>
          <p:spPr bwMode="auto">
            <a:xfrm>
              <a:off x="2575" y="2097"/>
              <a:ext cx="353" cy="436"/>
            </a:xfrm>
            <a:custGeom>
              <a:avLst/>
              <a:gdLst>
                <a:gd name="T0" fmla="*/ 129 w 705"/>
                <a:gd name="T1" fmla="*/ 0 h 872"/>
                <a:gd name="T2" fmla="*/ 119 w 705"/>
                <a:gd name="T3" fmla="*/ 0 h 872"/>
                <a:gd name="T4" fmla="*/ 100 w 705"/>
                <a:gd name="T5" fmla="*/ 1 h 872"/>
                <a:gd name="T6" fmla="*/ 77 w 705"/>
                <a:gd name="T7" fmla="*/ 7 h 872"/>
                <a:gd name="T8" fmla="*/ 53 w 705"/>
                <a:gd name="T9" fmla="*/ 17 h 872"/>
                <a:gd name="T10" fmla="*/ 30 w 705"/>
                <a:gd name="T11" fmla="*/ 35 h 872"/>
                <a:gd name="T12" fmla="*/ 11 w 705"/>
                <a:gd name="T13" fmla="*/ 61 h 872"/>
                <a:gd name="T14" fmla="*/ 1 w 705"/>
                <a:gd name="T15" fmla="*/ 99 h 872"/>
                <a:gd name="T16" fmla="*/ 2 w 705"/>
                <a:gd name="T17" fmla="*/ 145 h 872"/>
                <a:gd name="T18" fmla="*/ 13 w 705"/>
                <a:gd name="T19" fmla="*/ 186 h 872"/>
                <a:gd name="T20" fmla="*/ 33 w 705"/>
                <a:gd name="T21" fmla="*/ 219 h 872"/>
                <a:gd name="T22" fmla="*/ 58 w 705"/>
                <a:gd name="T23" fmla="*/ 247 h 872"/>
                <a:gd name="T24" fmla="*/ 88 w 705"/>
                <a:gd name="T25" fmla="*/ 273 h 872"/>
                <a:gd name="T26" fmla="*/ 119 w 705"/>
                <a:gd name="T27" fmla="*/ 297 h 872"/>
                <a:gd name="T28" fmla="*/ 149 w 705"/>
                <a:gd name="T29" fmla="*/ 324 h 872"/>
                <a:gd name="T30" fmla="*/ 177 w 705"/>
                <a:gd name="T31" fmla="*/ 354 h 872"/>
                <a:gd name="T32" fmla="*/ 201 w 705"/>
                <a:gd name="T33" fmla="*/ 388 h 872"/>
                <a:gd name="T34" fmla="*/ 224 w 705"/>
                <a:gd name="T35" fmla="*/ 414 h 872"/>
                <a:gd name="T36" fmla="*/ 249 w 705"/>
                <a:gd name="T37" fmla="*/ 430 h 872"/>
                <a:gd name="T38" fmla="*/ 273 w 705"/>
                <a:gd name="T39" fmla="*/ 436 h 872"/>
                <a:gd name="T40" fmla="*/ 294 w 705"/>
                <a:gd name="T41" fmla="*/ 432 h 872"/>
                <a:gd name="T42" fmla="*/ 313 w 705"/>
                <a:gd name="T43" fmla="*/ 416 h 872"/>
                <a:gd name="T44" fmla="*/ 328 w 705"/>
                <a:gd name="T45" fmla="*/ 391 h 872"/>
                <a:gd name="T46" fmla="*/ 336 w 705"/>
                <a:gd name="T47" fmla="*/ 354 h 872"/>
                <a:gd name="T48" fmla="*/ 342 w 705"/>
                <a:gd name="T49" fmla="*/ 282 h 872"/>
                <a:gd name="T50" fmla="*/ 351 w 705"/>
                <a:gd name="T51" fmla="*/ 178 h 872"/>
                <a:gd name="T52" fmla="*/ 352 w 705"/>
                <a:gd name="T53" fmla="*/ 84 h 872"/>
                <a:gd name="T54" fmla="*/ 333 w 705"/>
                <a:gd name="T55" fmla="*/ 23 h 872"/>
                <a:gd name="T56" fmla="*/ 300 w 705"/>
                <a:gd name="T57" fmla="*/ 11 h 872"/>
                <a:gd name="T58" fmla="*/ 272 w 705"/>
                <a:gd name="T59" fmla="*/ 7 h 872"/>
                <a:gd name="T60" fmla="*/ 242 w 705"/>
                <a:gd name="T61" fmla="*/ 5 h 872"/>
                <a:gd name="T62" fmla="*/ 212 w 705"/>
                <a:gd name="T63" fmla="*/ 3 h 872"/>
                <a:gd name="T64" fmla="*/ 184 w 705"/>
                <a:gd name="T65" fmla="*/ 2 h 872"/>
                <a:gd name="T66" fmla="*/ 160 w 705"/>
                <a:gd name="T67" fmla="*/ 1 h 872"/>
                <a:gd name="T68" fmla="*/ 142 w 705"/>
                <a:gd name="T69" fmla="*/ 1 h 872"/>
                <a:gd name="T70" fmla="*/ 132 w 705"/>
                <a:gd name="T71" fmla="*/ 0 h 8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872"/>
                <a:gd name="T110" fmla="*/ 705 w 705"/>
                <a:gd name="T111" fmla="*/ 872 h 8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872">
                  <a:moveTo>
                    <a:pt x="262" y="0"/>
                  </a:moveTo>
                  <a:lnTo>
                    <a:pt x="258" y="0"/>
                  </a:lnTo>
                  <a:lnTo>
                    <a:pt x="250" y="0"/>
                  </a:lnTo>
                  <a:lnTo>
                    <a:pt x="237" y="0"/>
                  </a:lnTo>
                  <a:lnTo>
                    <a:pt x="220" y="0"/>
                  </a:lnTo>
                  <a:lnTo>
                    <a:pt x="200" y="2"/>
                  </a:lnTo>
                  <a:lnTo>
                    <a:pt x="177" y="7"/>
                  </a:lnTo>
                  <a:lnTo>
                    <a:pt x="153" y="13"/>
                  </a:lnTo>
                  <a:lnTo>
                    <a:pt x="129" y="22"/>
                  </a:lnTo>
                  <a:lnTo>
                    <a:pt x="105" y="33"/>
                  </a:lnTo>
                  <a:lnTo>
                    <a:pt x="81" y="49"/>
                  </a:lnTo>
                  <a:lnTo>
                    <a:pt x="59" y="69"/>
                  </a:lnTo>
                  <a:lnTo>
                    <a:pt x="39" y="93"/>
                  </a:lnTo>
                  <a:lnTo>
                    <a:pt x="22" y="122"/>
                  </a:lnTo>
                  <a:lnTo>
                    <a:pt x="10" y="157"/>
                  </a:lnTo>
                  <a:lnTo>
                    <a:pt x="2" y="197"/>
                  </a:lnTo>
                  <a:lnTo>
                    <a:pt x="0" y="243"/>
                  </a:lnTo>
                  <a:lnTo>
                    <a:pt x="3" y="290"/>
                  </a:lnTo>
                  <a:lnTo>
                    <a:pt x="13" y="333"/>
                  </a:lnTo>
                  <a:lnTo>
                    <a:pt x="26" y="371"/>
                  </a:lnTo>
                  <a:lnTo>
                    <a:pt x="44" y="406"/>
                  </a:lnTo>
                  <a:lnTo>
                    <a:pt x="66" y="438"/>
                  </a:lnTo>
                  <a:lnTo>
                    <a:pt x="90" y="468"/>
                  </a:lnTo>
                  <a:lnTo>
                    <a:pt x="116" y="494"/>
                  </a:lnTo>
                  <a:lnTo>
                    <a:pt x="145" y="521"/>
                  </a:lnTo>
                  <a:lnTo>
                    <a:pt x="175" y="545"/>
                  </a:lnTo>
                  <a:lnTo>
                    <a:pt x="206" y="570"/>
                  </a:lnTo>
                  <a:lnTo>
                    <a:pt x="237" y="594"/>
                  </a:lnTo>
                  <a:lnTo>
                    <a:pt x="268" y="621"/>
                  </a:lnTo>
                  <a:lnTo>
                    <a:pt x="298" y="647"/>
                  </a:lnTo>
                  <a:lnTo>
                    <a:pt x="327" y="677"/>
                  </a:lnTo>
                  <a:lnTo>
                    <a:pt x="354" y="708"/>
                  </a:lnTo>
                  <a:lnTo>
                    <a:pt x="378" y="743"/>
                  </a:lnTo>
                  <a:lnTo>
                    <a:pt x="401" y="776"/>
                  </a:lnTo>
                  <a:lnTo>
                    <a:pt x="424" y="805"/>
                  </a:lnTo>
                  <a:lnTo>
                    <a:pt x="448" y="828"/>
                  </a:lnTo>
                  <a:lnTo>
                    <a:pt x="474" y="846"/>
                  </a:lnTo>
                  <a:lnTo>
                    <a:pt x="498" y="860"/>
                  </a:lnTo>
                  <a:lnTo>
                    <a:pt x="521" y="868"/>
                  </a:lnTo>
                  <a:lnTo>
                    <a:pt x="545" y="872"/>
                  </a:lnTo>
                  <a:lnTo>
                    <a:pt x="567" y="870"/>
                  </a:lnTo>
                  <a:lnTo>
                    <a:pt x="588" y="863"/>
                  </a:lnTo>
                  <a:lnTo>
                    <a:pt x="607" y="850"/>
                  </a:lnTo>
                  <a:lnTo>
                    <a:pt x="626" y="832"/>
                  </a:lnTo>
                  <a:lnTo>
                    <a:pt x="641" y="808"/>
                  </a:lnTo>
                  <a:lnTo>
                    <a:pt x="655" y="781"/>
                  </a:lnTo>
                  <a:lnTo>
                    <a:pt x="665" y="746"/>
                  </a:lnTo>
                  <a:lnTo>
                    <a:pt x="672" y="708"/>
                  </a:lnTo>
                  <a:lnTo>
                    <a:pt x="676" y="663"/>
                  </a:lnTo>
                  <a:lnTo>
                    <a:pt x="683" y="564"/>
                  </a:lnTo>
                  <a:lnTo>
                    <a:pt x="693" y="459"/>
                  </a:lnTo>
                  <a:lnTo>
                    <a:pt x="701" y="355"/>
                  </a:lnTo>
                  <a:lnTo>
                    <a:pt x="705" y="256"/>
                  </a:lnTo>
                  <a:lnTo>
                    <a:pt x="703" y="168"/>
                  </a:lnTo>
                  <a:lnTo>
                    <a:pt x="690" y="97"/>
                  </a:lnTo>
                  <a:lnTo>
                    <a:pt x="665" y="46"/>
                  </a:lnTo>
                  <a:lnTo>
                    <a:pt x="625" y="24"/>
                  </a:lnTo>
                  <a:lnTo>
                    <a:pt x="599" y="21"/>
                  </a:lnTo>
                  <a:lnTo>
                    <a:pt x="572" y="18"/>
                  </a:lnTo>
                  <a:lnTo>
                    <a:pt x="543" y="15"/>
                  </a:lnTo>
                  <a:lnTo>
                    <a:pt x="513" y="13"/>
                  </a:lnTo>
                  <a:lnTo>
                    <a:pt x="483" y="10"/>
                  </a:lnTo>
                  <a:lnTo>
                    <a:pt x="453" y="8"/>
                  </a:lnTo>
                  <a:lnTo>
                    <a:pt x="423" y="7"/>
                  </a:lnTo>
                  <a:lnTo>
                    <a:pt x="394" y="4"/>
                  </a:lnTo>
                  <a:lnTo>
                    <a:pt x="368" y="3"/>
                  </a:lnTo>
                  <a:lnTo>
                    <a:pt x="342" y="2"/>
                  </a:lnTo>
                  <a:lnTo>
                    <a:pt x="319" y="2"/>
                  </a:lnTo>
                  <a:lnTo>
                    <a:pt x="300" y="1"/>
                  </a:lnTo>
                  <a:lnTo>
                    <a:pt x="283" y="1"/>
                  </a:lnTo>
                  <a:lnTo>
                    <a:pt x="272" y="0"/>
                  </a:lnTo>
                  <a:lnTo>
                    <a:pt x="264" y="0"/>
                  </a:lnTo>
                  <a:lnTo>
                    <a:pt x="262" y="0"/>
                  </a:lnTo>
                  <a:close/>
                </a:path>
              </a:pathLst>
            </a:custGeom>
            <a:solidFill>
              <a:srgbClr val="68BF5E"/>
            </a:solidFill>
            <a:ln w="9525">
              <a:noFill/>
              <a:round/>
              <a:headEnd/>
              <a:tailEnd/>
            </a:ln>
          </p:spPr>
          <p:txBody>
            <a:bodyPr/>
            <a:lstStyle/>
            <a:p>
              <a:endParaRPr lang="zh-CN" altLang="en-US" sz="1800"/>
            </a:p>
          </p:txBody>
        </p:sp>
        <p:sp>
          <p:nvSpPr>
            <p:cNvPr id="15" name="Freeform 292"/>
            <p:cNvSpPr>
              <a:spLocks/>
            </p:cNvSpPr>
            <p:nvPr/>
          </p:nvSpPr>
          <p:spPr bwMode="auto">
            <a:xfrm>
              <a:off x="2586" y="2103"/>
              <a:ext cx="337" cy="415"/>
            </a:xfrm>
            <a:custGeom>
              <a:avLst/>
              <a:gdLst>
                <a:gd name="T0" fmla="*/ 123 w 673"/>
                <a:gd name="T1" fmla="*/ 0 h 831"/>
                <a:gd name="T2" fmla="*/ 113 w 673"/>
                <a:gd name="T3" fmla="*/ 0 h 831"/>
                <a:gd name="T4" fmla="*/ 95 w 673"/>
                <a:gd name="T5" fmla="*/ 1 h 831"/>
                <a:gd name="T6" fmla="*/ 73 w 673"/>
                <a:gd name="T7" fmla="*/ 6 h 831"/>
                <a:gd name="T8" fmla="*/ 50 w 673"/>
                <a:gd name="T9" fmla="*/ 15 h 831"/>
                <a:gd name="T10" fmla="*/ 28 w 673"/>
                <a:gd name="T11" fmla="*/ 32 h 831"/>
                <a:gd name="T12" fmla="*/ 11 w 673"/>
                <a:gd name="T13" fmla="*/ 58 h 831"/>
                <a:gd name="T14" fmla="*/ 1 w 673"/>
                <a:gd name="T15" fmla="*/ 93 h 831"/>
                <a:gd name="T16" fmla="*/ 2 w 673"/>
                <a:gd name="T17" fmla="*/ 138 h 831"/>
                <a:gd name="T18" fmla="*/ 13 w 673"/>
                <a:gd name="T19" fmla="*/ 177 h 831"/>
                <a:gd name="T20" fmla="*/ 31 w 673"/>
                <a:gd name="T21" fmla="*/ 209 h 831"/>
                <a:gd name="T22" fmla="*/ 56 w 673"/>
                <a:gd name="T23" fmla="*/ 235 h 831"/>
                <a:gd name="T24" fmla="*/ 84 w 673"/>
                <a:gd name="T25" fmla="*/ 260 h 831"/>
                <a:gd name="T26" fmla="*/ 114 w 673"/>
                <a:gd name="T27" fmla="*/ 284 h 831"/>
                <a:gd name="T28" fmla="*/ 142 w 673"/>
                <a:gd name="T29" fmla="*/ 309 h 831"/>
                <a:gd name="T30" fmla="*/ 169 w 673"/>
                <a:gd name="T31" fmla="*/ 337 h 831"/>
                <a:gd name="T32" fmla="*/ 191 w 673"/>
                <a:gd name="T33" fmla="*/ 370 h 831"/>
                <a:gd name="T34" fmla="*/ 215 w 673"/>
                <a:gd name="T35" fmla="*/ 395 h 831"/>
                <a:gd name="T36" fmla="*/ 238 w 673"/>
                <a:gd name="T37" fmla="*/ 410 h 831"/>
                <a:gd name="T38" fmla="*/ 260 w 673"/>
                <a:gd name="T39" fmla="*/ 415 h 831"/>
                <a:gd name="T40" fmla="*/ 281 w 673"/>
                <a:gd name="T41" fmla="*/ 411 h 831"/>
                <a:gd name="T42" fmla="*/ 299 w 673"/>
                <a:gd name="T43" fmla="*/ 397 h 831"/>
                <a:gd name="T44" fmla="*/ 312 w 673"/>
                <a:gd name="T45" fmla="*/ 372 h 831"/>
                <a:gd name="T46" fmla="*/ 321 w 673"/>
                <a:gd name="T47" fmla="*/ 337 h 831"/>
                <a:gd name="T48" fmla="*/ 326 w 673"/>
                <a:gd name="T49" fmla="*/ 269 h 831"/>
                <a:gd name="T50" fmla="*/ 334 w 673"/>
                <a:gd name="T51" fmla="*/ 169 h 831"/>
                <a:gd name="T52" fmla="*/ 336 w 673"/>
                <a:gd name="T53" fmla="*/ 80 h 831"/>
                <a:gd name="T54" fmla="*/ 318 w 673"/>
                <a:gd name="T55" fmla="*/ 22 h 831"/>
                <a:gd name="T56" fmla="*/ 287 w 673"/>
                <a:gd name="T57" fmla="*/ 9 h 831"/>
                <a:gd name="T58" fmla="*/ 259 w 673"/>
                <a:gd name="T59" fmla="*/ 7 h 831"/>
                <a:gd name="T60" fmla="*/ 231 w 673"/>
                <a:gd name="T61" fmla="*/ 5 h 831"/>
                <a:gd name="T62" fmla="*/ 202 w 673"/>
                <a:gd name="T63" fmla="*/ 3 h 831"/>
                <a:gd name="T64" fmla="*/ 175 w 673"/>
                <a:gd name="T65" fmla="*/ 2 h 831"/>
                <a:gd name="T66" fmla="*/ 152 w 673"/>
                <a:gd name="T67" fmla="*/ 1 h 831"/>
                <a:gd name="T68" fmla="*/ 136 w 673"/>
                <a:gd name="T69" fmla="*/ 0 h 831"/>
                <a:gd name="T70" fmla="*/ 126 w 673"/>
                <a:gd name="T71" fmla="*/ 0 h 8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3"/>
                <a:gd name="T109" fmla="*/ 0 h 831"/>
                <a:gd name="T110" fmla="*/ 673 w 673"/>
                <a:gd name="T111" fmla="*/ 831 h 8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3" h="831">
                  <a:moveTo>
                    <a:pt x="249" y="0"/>
                  </a:moveTo>
                  <a:lnTo>
                    <a:pt x="246" y="0"/>
                  </a:lnTo>
                  <a:lnTo>
                    <a:pt x="238" y="0"/>
                  </a:lnTo>
                  <a:lnTo>
                    <a:pt x="226" y="0"/>
                  </a:lnTo>
                  <a:lnTo>
                    <a:pt x="210" y="0"/>
                  </a:lnTo>
                  <a:lnTo>
                    <a:pt x="190" y="3"/>
                  </a:lnTo>
                  <a:lnTo>
                    <a:pt x="169" y="6"/>
                  </a:lnTo>
                  <a:lnTo>
                    <a:pt x="146" y="12"/>
                  </a:lnTo>
                  <a:lnTo>
                    <a:pt x="123" y="21"/>
                  </a:lnTo>
                  <a:lnTo>
                    <a:pt x="99" y="31"/>
                  </a:lnTo>
                  <a:lnTo>
                    <a:pt x="77" y="46"/>
                  </a:lnTo>
                  <a:lnTo>
                    <a:pt x="55" y="65"/>
                  </a:lnTo>
                  <a:lnTo>
                    <a:pt x="37" y="88"/>
                  </a:lnTo>
                  <a:lnTo>
                    <a:pt x="21" y="116"/>
                  </a:lnTo>
                  <a:lnTo>
                    <a:pt x="9" y="149"/>
                  </a:lnTo>
                  <a:lnTo>
                    <a:pt x="2" y="187"/>
                  </a:lnTo>
                  <a:lnTo>
                    <a:pt x="0" y="232"/>
                  </a:lnTo>
                  <a:lnTo>
                    <a:pt x="3" y="277"/>
                  </a:lnTo>
                  <a:lnTo>
                    <a:pt x="11" y="318"/>
                  </a:lnTo>
                  <a:lnTo>
                    <a:pt x="25" y="355"/>
                  </a:lnTo>
                  <a:lnTo>
                    <a:pt x="42" y="387"/>
                  </a:lnTo>
                  <a:lnTo>
                    <a:pt x="62" y="419"/>
                  </a:lnTo>
                  <a:lnTo>
                    <a:pt x="85" y="446"/>
                  </a:lnTo>
                  <a:lnTo>
                    <a:pt x="112" y="471"/>
                  </a:lnTo>
                  <a:lnTo>
                    <a:pt x="139" y="497"/>
                  </a:lnTo>
                  <a:lnTo>
                    <a:pt x="167" y="521"/>
                  </a:lnTo>
                  <a:lnTo>
                    <a:pt x="197" y="544"/>
                  </a:lnTo>
                  <a:lnTo>
                    <a:pt x="227" y="568"/>
                  </a:lnTo>
                  <a:lnTo>
                    <a:pt x="256" y="592"/>
                  </a:lnTo>
                  <a:lnTo>
                    <a:pt x="284" y="618"/>
                  </a:lnTo>
                  <a:lnTo>
                    <a:pt x="312" y="645"/>
                  </a:lnTo>
                  <a:lnTo>
                    <a:pt x="337" y="675"/>
                  </a:lnTo>
                  <a:lnTo>
                    <a:pt x="361" y="709"/>
                  </a:lnTo>
                  <a:lnTo>
                    <a:pt x="382" y="741"/>
                  </a:lnTo>
                  <a:lnTo>
                    <a:pt x="405" y="768"/>
                  </a:lnTo>
                  <a:lnTo>
                    <a:pt x="429" y="791"/>
                  </a:lnTo>
                  <a:lnTo>
                    <a:pt x="452" y="808"/>
                  </a:lnTo>
                  <a:lnTo>
                    <a:pt x="475" y="821"/>
                  </a:lnTo>
                  <a:lnTo>
                    <a:pt x="498" y="829"/>
                  </a:lnTo>
                  <a:lnTo>
                    <a:pt x="520" y="831"/>
                  </a:lnTo>
                  <a:lnTo>
                    <a:pt x="541" y="830"/>
                  </a:lnTo>
                  <a:lnTo>
                    <a:pt x="561" y="823"/>
                  </a:lnTo>
                  <a:lnTo>
                    <a:pt x="579" y="810"/>
                  </a:lnTo>
                  <a:lnTo>
                    <a:pt x="597" y="794"/>
                  </a:lnTo>
                  <a:lnTo>
                    <a:pt x="612" y="771"/>
                  </a:lnTo>
                  <a:lnTo>
                    <a:pt x="624" y="744"/>
                  </a:lnTo>
                  <a:lnTo>
                    <a:pt x="634" y="712"/>
                  </a:lnTo>
                  <a:lnTo>
                    <a:pt x="642" y="675"/>
                  </a:lnTo>
                  <a:lnTo>
                    <a:pt x="645" y="633"/>
                  </a:lnTo>
                  <a:lnTo>
                    <a:pt x="652" y="538"/>
                  </a:lnTo>
                  <a:lnTo>
                    <a:pt x="661" y="438"/>
                  </a:lnTo>
                  <a:lnTo>
                    <a:pt x="668" y="339"/>
                  </a:lnTo>
                  <a:lnTo>
                    <a:pt x="673" y="245"/>
                  </a:lnTo>
                  <a:lnTo>
                    <a:pt x="671" y="160"/>
                  </a:lnTo>
                  <a:lnTo>
                    <a:pt x="659" y="91"/>
                  </a:lnTo>
                  <a:lnTo>
                    <a:pt x="635" y="44"/>
                  </a:lnTo>
                  <a:lnTo>
                    <a:pt x="597" y="22"/>
                  </a:lnTo>
                  <a:lnTo>
                    <a:pt x="573" y="19"/>
                  </a:lnTo>
                  <a:lnTo>
                    <a:pt x="546" y="17"/>
                  </a:lnTo>
                  <a:lnTo>
                    <a:pt x="518" y="14"/>
                  </a:lnTo>
                  <a:lnTo>
                    <a:pt x="490" y="12"/>
                  </a:lnTo>
                  <a:lnTo>
                    <a:pt x="461" y="10"/>
                  </a:lnTo>
                  <a:lnTo>
                    <a:pt x="432" y="7"/>
                  </a:lnTo>
                  <a:lnTo>
                    <a:pt x="403" y="6"/>
                  </a:lnTo>
                  <a:lnTo>
                    <a:pt x="376" y="5"/>
                  </a:lnTo>
                  <a:lnTo>
                    <a:pt x="350" y="4"/>
                  </a:lnTo>
                  <a:lnTo>
                    <a:pt x="326" y="3"/>
                  </a:lnTo>
                  <a:lnTo>
                    <a:pt x="304" y="2"/>
                  </a:lnTo>
                  <a:lnTo>
                    <a:pt x="286" y="2"/>
                  </a:lnTo>
                  <a:lnTo>
                    <a:pt x="271" y="0"/>
                  </a:lnTo>
                  <a:lnTo>
                    <a:pt x="259" y="0"/>
                  </a:lnTo>
                  <a:lnTo>
                    <a:pt x="251" y="0"/>
                  </a:lnTo>
                  <a:lnTo>
                    <a:pt x="249" y="0"/>
                  </a:lnTo>
                  <a:close/>
                </a:path>
              </a:pathLst>
            </a:custGeom>
            <a:solidFill>
              <a:srgbClr val="56B549"/>
            </a:solidFill>
            <a:ln w="9525">
              <a:noFill/>
              <a:round/>
              <a:headEnd/>
              <a:tailEnd/>
            </a:ln>
          </p:spPr>
          <p:txBody>
            <a:bodyPr/>
            <a:lstStyle/>
            <a:p>
              <a:endParaRPr lang="zh-CN" altLang="en-US" sz="1800"/>
            </a:p>
          </p:txBody>
        </p:sp>
        <p:sp>
          <p:nvSpPr>
            <p:cNvPr id="16" name="Freeform 293"/>
            <p:cNvSpPr>
              <a:spLocks/>
            </p:cNvSpPr>
            <p:nvPr/>
          </p:nvSpPr>
          <p:spPr bwMode="auto">
            <a:xfrm>
              <a:off x="2737" y="2654"/>
              <a:ext cx="308" cy="216"/>
            </a:xfrm>
            <a:custGeom>
              <a:avLst/>
              <a:gdLst>
                <a:gd name="T0" fmla="*/ 20 w 614"/>
                <a:gd name="T1" fmla="*/ 80 h 432"/>
                <a:gd name="T2" fmla="*/ 18 w 614"/>
                <a:gd name="T3" fmla="*/ 79 h 432"/>
                <a:gd name="T4" fmla="*/ 14 w 614"/>
                <a:gd name="T5" fmla="*/ 76 h 432"/>
                <a:gd name="T6" fmla="*/ 9 w 614"/>
                <a:gd name="T7" fmla="*/ 72 h 432"/>
                <a:gd name="T8" fmla="*/ 4 w 614"/>
                <a:gd name="T9" fmla="*/ 65 h 432"/>
                <a:gd name="T10" fmla="*/ 1 w 614"/>
                <a:gd name="T11" fmla="*/ 57 h 432"/>
                <a:gd name="T12" fmla="*/ 0 w 614"/>
                <a:gd name="T13" fmla="*/ 47 h 432"/>
                <a:gd name="T14" fmla="*/ 3 w 614"/>
                <a:gd name="T15" fmla="*/ 34 h 432"/>
                <a:gd name="T16" fmla="*/ 11 w 614"/>
                <a:gd name="T17" fmla="*/ 19 h 432"/>
                <a:gd name="T18" fmla="*/ 17 w 614"/>
                <a:gd name="T19" fmla="*/ 12 h 432"/>
                <a:gd name="T20" fmla="*/ 24 w 614"/>
                <a:gd name="T21" fmla="*/ 6 h 432"/>
                <a:gd name="T22" fmla="*/ 31 w 614"/>
                <a:gd name="T23" fmla="*/ 2 h 432"/>
                <a:gd name="T24" fmla="*/ 40 w 614"/>
                <a:gd name="T25" fmla="*/ 1 h 432"/>
                <a:gd name="T26" fmla="*/ 49 w 614"/>
                <a:gd name="T27" fmla="*/ 0 h 432"/>
                <a:gd name="T28" fmla="*/ 58 w 614"/>
                <a:gd name="T29" fmla="*/ 1 h 432"/>
                <a:gd name="T30" fmla="*/ 68 w 614"/>
                <a:gd name="T31" fmla="*/ 2 h 432"/>
                <a:gd name="T32" fmla="*/ 77 w 614"/>
                <a:gd name="T33" fmla="*/ 5 h 432"/>
                <a:gd name="T34" fmla="*/ 87 w 614"/>
                <a:gd name="T35" fmla="*/ 8 h 432"/>
                <a:gd name="T36" fmla="*/ 97 w 614"/>
                <a:gd name="T37" fmla="*/ 12 h 432"/>
                <a:gd name="T38" fmla="*/ 107 w 614"/>
                <a:gd name="T39" fmla="*/ 15 h 432"/>
                <a:gd name="T40" fmla="*/ 116 w 614"/>
                <a:gd name="T41" fmla="*/ 20 h 432"/>
                <a:gd name="T42" fmla="*/ 125 w 614"/>
                <a:gd name="T43" fmla="*/ 24 h 432"/>
                <a:gd name="T44" fmla="*/ 133 w 614"/>
                <a:gd name="T45" fmla="*/ 27 h 432"/>
                <a:gd name="T46" fmla="*/ 141 w 614"/>
                <a:gd name="T47" fmla="*/ 30 h 432"/>
                <a:gd name="T48" fmla="*/ 148 w 614"/>
                <a:gd name="T49" fmla="*/ 33 h 432"/>
                <a:gd name="T50" fmla="*/ 156 w 614"/>
                <a:gd name="T51" fmla="*/ 35 h 432"/>
                <a:gd name="T52" fmla="*/ 164 w 614"/>
                <a:gd name="T53" fmla="*/ 38 h 432"/>
                <a:gd name="T54" fmla="*/ 173 w 614"/>
                <a:gd name="T55" fmla="*/ 40 h 432"/>
                <a:gd name="T56" fmla="*/ 184 w 614"/>
                <a:gd name="T57" fmla="*/ 44 h 432"/>
                <a:gd name="T58" fmla="*/ 195 w 614"/>
                <a:gd name="T59" fmla="*/ 48 h 432"/>
                <a:gd name="T60" fmla="*/ 206 w 614"/>
                <a:gd name="T61" fmla="*/ 53 h 432"/>
                <a:gd name="T62" fmla="*/ 218 w 614"/>
                <a:gd name="T63" fmla="*/ 57 h 432"/>
                <a:gd name="T64" fmla="*/ 230 w 614"/>
                <a:gd name="T65" fmla="*/ 64 h 432"/>
                <a:gd name="T66" fmla="*/ 242 w 614"/>
                <a:gd name="T67" fmla="*/ 71 h 432"/>
                <a:gd name="T68" fmla="*/ 253 w 614"/>
                <a:gd name="T69" fmla="*/ 80 h 432"/>
                <a:gd name="T70" fmla="*/ 265 w 614"/>
                <a:gd name="T71" fmla="*/ 89 h 432"/>
                <a:gd name="T72" fmla="*/ 275 w 614"/>
                <a:gd name="T73" fmla="*/ 100 h 432"/>
                <a:gd name="T74" fmla="*/ 284 w 614"/>
                <a:gd name="T75" fmla="*/ 111 h 432"/>
                <a:gd name="T76" fmla="*/ 293 w 614"/>
                <a:gd name="T77" fmla="*/ 125 h 432"/>
                <a:gd name="T78" fmla="*/ 300 w 614"/>
                <a:gd name="T79" fmla="*/ 141 h 432"/>
                <a:gd name="T80" fmla="*/ 305 w 614"/>
                <a:gd name="T81" fmla="*/ 158 h 432"/>
                <a:gd name="T82" fmla="*/ 308 w 614"/>
                <a:gd name="T83" fmla="*/ 175 h 432"/>
                <a:gd name="T84" fmla="*/ 305 w 614"/>
                <a:gd name="T85" fmla="*/ 189 h 432"/>
                <a:gd name="T86" fmla="*/ 297 w 614"/>
                <a:gd name="T87" fmla="*/ 199 h 432"/>
                <a:gd name="T88" fmla="*/ 286 w 614"/>
                <a:gd name="T89" fmla="*/ 208 h 432"/>
                <a:gd name="T90" fmla="*/ 271 w 614"/>
                <a:gd name="T91" fmla="*/ 213 h 432"/>
                <a:gd name="T92" fmla="*/ 253 w 614"/>
                <a:gd name="T93" fmla="*/ 216 h 432"/>
                <a:gd name="T94" fmla="*/ 232 w 614"/>
                <a:gd name="T95" fmla="*/ 216 h 432"/>
                <a:gd name="T96" fmla="*/ 210 w 614"/>
                <a:gd name="T97" fmla="*/ 213 h 432"/>
                <a:gd name="T98" fmla="*/ 186 w 614"/>
                <a:gd name="T99" fmla="*/ 206 h 432"/>
                <a:gd name="T100" fmla="*/ 161 w 614"/>
                <a:gd name="T101" fmla="*/ 197 h 432"/>
                <a:gd name="T102" fmla="*/ 135 w 614"/>
                <a:gd name="T103" fmla="*/ 185 h 432"/>
                <a:gd name="T104" fmla="*/ 110 w 614"/>
                <a:gd name="T105" fmla="*/ 170 h 432"/>
                <a:gd name="T106" fmla="*/ 85 w 614"/>
                <a:gd name="T107" fmla="*/ 152 h 432"/>
                <a:gd name="T108" fmla="*/ 61 w 614"/>
                <a:gd name="T109" fmla="*/ 131 h 432"/>
                <a:gd name="T110" fmla="*/ 39 w 614"/>
                <a:gd name="T111" fmla="*/ 107 h 432"/>
                <a:gd name="T112" fmla="*/ 20 w 614"/>
                <a:gd name="T113" fmla="*/ 80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432"/>
                <a:gd name="T173" fmla="*/ 614 w 614"/>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432">
                  <a:moveTo>
                    <a:pt x="39" y="159"/>
                  </a:moveTo>
                  <a:lnTo>
                    <a:pt x="35" y="158"/>
                  </a:lnTo>
                  <a:lnTo>
                    <a:pt x="27" y="152"/>
                  </a:lnTo>
                  <a:lnTo>
                    <a:pt x="18" y="143"/>
                  </a:lnTo>
                  <a:lnTo>
                    <a:pt x="8" y="130"/>
                  </a:lnTo>
                  <a:lnTo>
                    <a:pt x="1" y="114"/>
                  </a:lnTo>
                  <a:lnTo>
                    <a:pt x="0" y="93"/>
                  </a:lnTo>
                  <a:lnTo>
                    <a:pt x="6" y="67"/>
                  </a:lnTo>
                  <a:lnTo>
                    <a:pt x="22" y="37"/>
                  </a:lnTo>
                  <a:lnTo>
                    <a:pt x="33" y="23"/>
                  </a:lnTo>
                  <a:lnTo>
                    <a:pt x="47" y="11"/>
                  </a:lnTo>
                  <a:lnTo>
                    <a:pt x="62" y="4"/>
                  </a:lnTo>
                  <a:lnTo>
                    <a:pt x="79" y="1"/>
                  </a:lnTo>
                  <a:lnTo>
                    <a:pt x="97" y="0"/>
                  </a:lnTo>
                  <a:lnTo>
                    <a:pt x="115" y="1"/>
                  </a:lnTo>
                  <a:lnTo>
                    <a:pt x="135" y="4"/>
                  </a:lnTo>
                  <a:lnTo>
                    <a:pt x="154" y="9"/>
                  </a:lnTo>
                  <a:lnTo>
                    <a:pt x="174" y="16"/>
                  </a:lnTo>
                  <a:lnTo>
                    <a:pt x="193" y="23"/>
                  </a:lnTo>
                  <a:lnTo>
                    <a:pt x="213" y="31"/>
                  </a:lnTo>
                  <a:lnTo>
                    <a:pt x="231" y="39"/>
                  </a:lnTo>
                  <a:lnTo>
                    <a:pt x="249" y="47"/>
                  </a:lnTo>
                  <a:lnTo>
                    <a:pt x="266" y="54"/>
                  </a:lnTo>
                  <a:lnTo>
                    <a:pt x="281" y="61"/>
                  </a:lnTo>
                  <a:lnTo>
                    <a:pt x="295" y="66"/>
                  </a:lnTo>
                  <a:lnTo>
                    <a:pt x="310" y="70"/>
                  </a:lnTo>
                  <a:lnTo>
                    <a:pt x="326" y="75"/>
                  </a:lnTo>
                  <a:lnTo>
                    <a:pt x="345" y="80"/>
                  </a:lnTo>
                  <a:lnTo>
                    <a:pt x="366" y="87"/>
                  </a:lnTo>
                  <a:lnTo>
                    <a:pt x="388" y="95"/>
                  </a:lnTo>
                  <a:lnTo>
                    <a:pt x="411" y="105"/>
                  </a:lnTo>
                  <a:lnTo>
                    <a:pt x="435" y="115"/>
                  </a:lnTo>
                  <a:lnTo>
                    <a:pt x="458" y="128"/>
                  </a:lnTo>
                  <a:lnTo>
                    <a:pt x="483" y="142"/>
                  </a:lnTo>
                  <a:lnTo>
                    <a:pt x="505" y="159"/>
                  </a:lnTo>
                  <a:lnTo>
                    <a:pt x="528" y="177"/>
                  </a:lnTo>
                  <a:lnTo>
                    <a:pt x="548" y="199"/>
                  </a:lnTo>
                  <a:lnTo>
                    <a:pt x="567" y="223"/>
                  </a:lnTo>
                  <a:lnTo>
                    <a:pt x="584" y="251"/>
                  </a:lnTo>
                  <a:lnTo>
                    <a:pt x="598" y="281"/>
                  </a:lnTo>
                  <a:lnTo>
                    <a:pt x="609" y="315"/>
                  </a:lnTo>
                  <a:lnTo>
                    <a:pt x="614" y="349"/>
                  </a:lnTo>
                  <a:lnTo>
                    <a:pt x="608" y="377"/>
                  </a:lnTo>
                  <a:lnTo>
                    <a:pt x="593" y="398"/>
                  </a:lnTo>
                  <a:lnTo>
                    <a:pt x="570" y="416"/>
                  </a:lnTo>
                  <a:lnTo>
                    <a:pt x="540" y="426"/>
                  </a:lnTo>
                  <a:lnTo>
                    <a:pt x="505" y="432"/>
                  </a:lnTo>
                  <a:lnTo>
                    <a:pt x="463" y="431"/>
                  </a:lnTo>
                  <a:lnTo>
                    <a:pt x="418" y="425"/>
                  </a:lnTo>
                  <a:lnTo>
                    <a:pt x="370" y="412"/>
                  </a:lnTo>
                  <a:lnTo>
                    <a:pt x="320" y="394"/>
                  </a:lnTo>
                  <a:lnTo>
                    <a:pt x="269" y="370"/>
                  </a:lnTo>
                  <a:lnTo>
                    <a:pt x="219" y="340"/>
                  </a:lnTo>
                  <a:lnTo>
                    <a:pt x="169" y="304"/>
                  </a:lnTo>
                  <a:lnTo>
                    <a:pt x="122" y="261"/>
                  </a:lnTo>
                  <a:lnTo>
                    <a:pt x="78" y="213"/>
                  </a:lnTo>
                  <a:lnTo>
                    <a:pt x="39" y="159"/>
                  </a:lnTo>
                  <a:close/>
                </a:path>
              </a:pathLst>
            </a:custGeom>
            <a:solidFill>
              <a:srgbClr val="FFFFFF"/>
            </a:solidFill>
            <a:ln w="9525">
              <a:noFill/>
              <a:round/>
              <a:headEnd/>
              <a:tailEnd/>
            </a:ln>
          </p:spPr>
          <p:txBody>
            <a:bodyPr/>
            <a:lstStyle/>
            <a:p>
              <a:endParaRPr lang="zh-CN" altLang="en-US" sz="1800"/>
            </a:p>
          </p:txBody>
        </p:sp>
        <p:sp>
          <p:nvSpPr>
            <p:cNvPr id="17" name="Freeform 294"/>
            <p:cNvSpPr>
              <a:spLocks/>
            </p:cNvSpPr>
            <p:nvPr/>
          </p:nvSpPr>
          <p:spPr bwMode="auto">
            <a:xfrm>
              <a:off x="2746" y="2663"/>
              <a:ext cx="292" cy="206"/>
            </a:xfrm>
            <a:custGeom>
              <a:avLst/>
              <a:gdLst>
                <a:gd name="T0" fmla="*/ 10 w 584"/>
                <a:gd name="T1" fmla="*/ 18 h 411"/>
                <a:gd name="T2" fmla="*/ 16 w 584"/>
                <a:gd name="T3" fmla="*/ 11 h 411"/>
                <a:gd name="T4" fmla="*/ 22 w 584"/>
                <a:gd name="T5" fmla="*/ 6 h 411"/>
                <a:gd name="T6" fmla="*/ 30 w 584"/>
                <a:gd name="T7" fmla="*/ 3 h 411"/>
                <a:gd name="T8" fmla="*/ 38 w 584"/>
                <a:gd name="T9" fmla="*/ 1 h 411"/>
                <a:gd name="T10" fmla="*/ 46 w 584"/>
                <a:gd name="T11" fmla="*/ 0 h 411"/>
                <a:gd name="T12" fmla="*/ 55 w 584"/>
                <a:gd name="T13" fmla="*/ 1 h 411"/>
                <a:gd name="T14" fmla="*/ 65 w 584"/>
                <a:gd name="T15" fmla="*/ 3 h 411"/>
                <a:gd name="T16" fmla="*/ 74 w 584"/>
                <a:gd name="T17" fmla="*/ 5 h 411"/>
                <a:gd name="T18" fmla="*/ 83 w 584"/>
                <a:gd name="T19" fmla="*/ 8 h 411"/>
                <a:gd name="T20" fmla="*/ 93 w 584"/>
                <a:gd name="T21" fmla="*/ 11 h 411"/>
                <a:gd name="T22" fmla="*/ 102 w 584"/>
                <a:gd name="T23" fmla="*/ 15 h 411"/>
                <a:gd name="T24" fmla="*/ 111 w 584"/>
                <a:gd name="T25" fmla="*/ 19 h 411"/>
                <a:gd name="T26" fmla="*/ 120 w 584"/>
                <a:gd name="T27" fmla="*/ 23 h 411"/>
                <a:gd name="T28" fmla="*/ 128 w 584"/>
                <a:gd name="T29" fmla="*/ 26 h 411"/>
                <a:gd name="T30" fmla="*/ 135 w 584"/>
                <a:gd name="T31" fmla="*/ 29 h 411"/>
                <a:gd name="T32" fmla="*/ 142 w 584"/>
                <a:gd name="T33" fmla="*/ 31 h 411"/>
                <a:gd name="T34" fmla="*/ 148 w 584"/>
                <a:gd name="T35" fmla="*/ 34 h 411"/>
                <a:gd name="T36" fmla="*/ 157 w 584"/>
                <a:gd name="T37" fmla="*/ 36 h 411"/>
                <a:gd name="T38" fmla="*/ 166 w 584"/>
                <a:gd name="T39" fmla="*/ 39 h 411"/>
                <a:gd name="T40" fmla="*/ 176 w 584"/>
                <a:gd name="T41" fmla="*/ 42 h 411"/>
                <a:gd name="T42" fmla="*/ 186 w 584"/>
                <a:gd name="T43" fmla="*/ 46 h 411"/>
                <a:gd name="T44" fmla="*/ 196 w 584"/>
                <a:gd name="T45" fmla="*/ 50 h 411"/>
                <a:gd name="T46" fmla="*/ 208 w 584"/>
                <a:gd name="T47" fmla="*/ 55 h 411"/>
                <a:gd name="T48" fmla="*/ 219 w 584"/>
                <a:gd name="T49" fmla="*/ 61 h 411"/>
                <a:gd name="T50" fmla="*/ 230 w 584"/>
                <a:gd name="T51" fmla="*/ 68 h 411"/>
                <a:gd name="T52" fmla="*/ 241 w 584"/>
                <a:gd name="T53" fmla="*/ 76 h 411"/>
                <a:gd name="T54" fmla="*/ 251 w 584"/>
                <a:gd name="T55" fmla="*/ 85 h 411"/>
                <a:gd name="T56" fmla="*/ 261 w 584"/>
                <a:gd name="T57" fmla="*/ 95 h 411"/>
                <a:gd name="T58" fmla="*/ 270 w 584"/>
                <a:gd name="T59" fmla="*/ 107 h 411"/>
                <a:gd name="T60" fmla="*/ 278 w 584"/>
                <a:gd name="T61" fmla="*/ 120 h 411"/>
                <a:gd name="T62" fmla="*/ 285 w 584"/>
                <a:gd name="T63" fmla="*/ 135 h 411"/>
                <a:gd name="T64" fmla="*/ 290 w 584"/>
                <a:gd name="T65" fmla="*/ 151 h 411"/>
                <a:gd name="T66" fmla="*/ 292 w 584"/>
                <a:gd name="T67" fmla="*/ 167 h 411"/>
                <a:gd name="T68" fmla="*/ 290 w 584"/>
                <a:gd name="T69" fmla="*/ 180 h 411"/>
                <a:gd name="T70" fmla="*/ 283 w 584"/>
                <a:gd name="T71" fmla="*/ 190 h 411"/>
                <a:gd name="T72" fmla="*/ 272 w 584"/>
                <a:gd name="T73" fmla="*/ 198 h 411"/>
                <a:gd name="T74" fmla="*/ 258 w 584"/>
                <a:gd name="T75" fmla="*/ 204 h 411"/>
                <a:gd name="T76" fmla="*/ 241 w 584"/>
                <a:gd name="T77" fmla="*/ 206 h 411"/>
                <a:gd name="T78" fmla="*/ 222 w 584"/>
                <a:gd name="T79" fmla="*/ 206 h 411"/>
                <a:gd name="T80" fmla="*/ 200 w 584"/>
                <a:gd name="T81" fmla="*/ 203 h 411"/>
                <a:gd name="T82" fmla="*/ 178 w 584"/>
                <a:gd name="T83" fmla="*/ 197 h 411"/>
                <a:gd name="T84" fmla="*/ 154 w 584"/>
                <a:gd name="T85" fmla="*/ 189 h 411"/>
                <a:gd name="T86" fmla="*/ 131 w 584"/>
                <a:gd name="T87" fmla="*/ 178 h 411"/>
                <a:gd name="T88" fmla="*/ 106 w 584"/>
                <a:gd name="T89" fmla="*/ 164 h 411"/>
                <a:gd name="T90" fmla="*/ 83 w 584"/>
                <a:gd name="T91" fmla="*/ 147 h 411"/>
                <a:gd name="T92" fmla="*/ 61 w 584"/>
                <a:gd name="T93" fmla="*/ 128 h 411"/>
                <a:gd name="T94" fmla="*/ 40 w 584"/>
                <a:gd name="T95" fmla="*/ 105 h 411"/>
                <a:gd name="T96" fmla="*/ 21 w 584"/>
                <a:gd name="T97" fmla="*/ 80 h 411"/>
                <a:gd name="T98" fmla="*/ 21 w 584"/>
                <a:gd name="T99" fmla="*/ 79 h 411"/>
                <a:gd name="T100" fmla="*/ 20 w 584"/>
                <a:gd name="T101" fmla="*/ 78 h 411"/>
                <a:gd name="T102" fmla="*/ 19 w 584"/>
                <a:gd name="T103" fmla="*/ 77 h 411"/>
                <a:gd name="T104" fmla="*/ 19 w 584"/>
                <a:gd name="T105" fmla="*/ 76 h 411"/>
                <a:gd name="T106" fmla="*/ 18 w 584"/>
                <a:gd name="T107" fmla="*/ 75 h 411"/>
                <a:gd name="T108" fmla="*/ 13 w 584"/>
                <a:gd name="T109" fmla="*/ 72 h 411"/>
                <a:gd name="T110" fmla="*/ 9 w 584"/>
                <a:gd name="T111" fmla="*/ 68 h 411"/>
                <a:gd name="T112" fmla="*/ 4 w 584"/>
                <a:gd name="T113" fmla="*/ 62 h 411"/>
                <a:gd name="T114" fmla="*/ 1 w 584"/>
                <a:gd name="T115" fmla="*/ 54 h 411"/>
                <a:gd name="T116" fmla="*/ 0 w 584"/>
                <a:gd name="T117" fmla="*/ 44 h 411"/>
                <a:gd name="T118" fmla="*/ 3 w 584"/>
                <a:gd name="T119" fmla="*/ 32 h 411"/>
                <a:gd name="T120" fmla="*/ 10 w 584"/>
                <a:gd name="T121" fmla="*/ 18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4"/>
                <a:gd name="T184" fmla="*/ 0 h 411"/>
                <a:gd name="T185" fmla="*/ 584 w 584"/>
                <a:gd name="T186" fmla="*/ 411 h 4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4" h="411">
                  <a:moveTo>
                    <a:pt x="21" y="35"/>
                  </a:moveTo>
                  <a:lnTo>
                    <a:pt x="32" y="21"/>
                  </a:lnTo>
                  <a:lnTo>
                    <a:pt x="45" y="12"/>
                  </a:lnTo>
                  <a:lnTo>
                    <a:pt x="60" y="5"/>
                  </a:lnTo>
                  <a:lnTo>
                    <a:pt x="76" y="1"/>
                  </a:lnTo>
                  <a:lnTo>
                    <a:pt x="93" y="0"/>
                  </a:lnTo>
                  <a:lnTo>
                    <a:pt x="111" y="1"/>
                  </a:lnTo>
                  <a:lnTo>
                    <a:pt x="129" y="5"/>
                  </a:lnTo>
                  <a:lnTo>
                    <a:pt x="149" y="9"/>
                  </a:lnTo>
                  <a:lnTo>
                    <a:pt x="167" y="15"/>
                  </a:lnTo>
                  <a:lnTo>
                    <a:pt x="186" y="22"/>
                  </a:lnTo>
                  <a:lnTo>
                    <a:pt x="204" y="30"/>
                  </a:lnTo>
                  <a:lnTo>
                    <a:pt x="222" y="37"/>
                  </a:lnTo>
                  <a:lnTo>
                    <a:pt x="240" y="45"/>
                  </a:lnTo>
                  <a:lnTo>
                    <a:pt x="256" y="52"/>
                  </a:lnTo>
                  <a:lnTo>
                    <a:pt x="270" y="58"/>
                  </a:lnTo>
                  <a:lnTo>
                    <a:pt x="284" y="62"/>
                  </a:lnTo>
                  <a:lnTo>
                    <a:pt x="297" y="67"/>
                  </a:lnTo>
                  <a:lnTo>
                    <a:pt x="314" y="72"/>
                  </a:lnTo>
                  <a:lnTo>
                    <a:pt x="332" y="77"/>
                  </a:lnTo>
                  <a:lnTo>
                    <a:pt x="352" y="83"/>
                  </a:lnTo>
                  <a:lnTo>
                    <a:pt x="372" y="91"/>
                  </a:lnTo>
                  <a:lnTo>
                    <a:pt x="393" y="99"/>
                  </a:lnTo>
                  <a:lnTo>
                    <a:pt x="416" y="110"/>
                  </a:lnTo>
                  <a:lnTo>
                    <a:pt x="438" y="121"/>
                  </a:lnTo>
                  <a:lnTo>
                    <a:pt x="460" y="135"/>
                  </a:lnTo>
                  <a:lnTo>
                    <a:pt x="482" y="151"/>
                  </a:lnTo>
                  <a:lnTo>
                    <a:pt x="503" y="169"/>
                  </a:lnTo>
                  <a:lnTo>
                    <a:pt x="522" y="190"/>
                  </a:lnTo>
                  <a:lnTo>
                    <a:pt x="539" y="213"/>
                  </a:lnTo>
                  <a:lnTo>
                    <a:pt x="556" y="240"/>
                  </a:lnTo>
                  <a:lnTo>
                    <a:pt x="569" y="270"/>
                  </a:lnTo>
                  <a:lnTo>
                    <a:pt x="580" y="302"/>
                  </a:lnTo>
                  <a:lnTo>
                    <a:pt x="584" y="333"/>
                  </a:lnTo>
                  <a:lnTo>
                    <a:pt x="579" y="360"/>
                  </a:lnTo>
                  <a:lnTo>
                    <a:pt x="565" y="380"/>
                  </a:lnTo>
                  <a:lnTo>
                    <a:pt x="544" y="396"/>
                  </a:lnTo>
                  <a:lnTo>
                    <a:pt x="515" y="407"/>
                  </a:lnTo>
                  <a:lnTo>
                    <a:pt x="482" y="411"/>
                  </a:lnTo>
                  <a:lnTo>
                    <a:pt x="444" y="411"/>
                  </a:lnTo>
                  <a:lnTo>
                    <a:pt x="401" y="406"/>
                  </a:lnTo>
                  <a:lnTo>
                    <a:pt x="356" y="394"/>
                  </a:lnTo>
                  <a:lnTo>
                    <a:pt x="309" y="377"/>
                  </a:lnTo>
                  <a:lnTo>
                    <a:pt x="262" y="355"/>
                  </a:lnTo>
                  <a:lnTo>
                    <a:pt x="213" y="327"/>
                  </a:lnTo>
                  <a:lnTo>
                    <a:pt x="167" y="294"/>
                  </a:lnTo>
                  <a:lnTo>
                    <a:pt x="122" y="255"/>
                  </a:lnTo>
                  <a:lnTo>
                    <a:pt x="81" y="210"/>
                  </a:lnTo>
                  <a:lnTo>
                    <a:pt x="43" y="160"/>
                  </a:lnTo>
                  <a:lnTo>
                    <a:pt x="42" y="158"/>
                  </a:lnTo>
                  <a:lnTo>
                    <a:pt x="40" y="156"/>
                  </a:lnTo>
                  <a:lnTo>
                    <a:pt x="39" y="153"/>
                  </a:lnTo>
                  <a:lnTo>
                    <a:pt x="38" y="151"/>
                  </a:lnTo>
                  <a:lnTo>
                    <a:pt x="35" y="150"/>
                  </a:lnTo>
                  <a:lnTo>
                    <a:pt x="27" y="144"/>
                  </a:lnTo>
                  <a:lnTo>
                    <a:pt x="17" y="136"/>
                  </a:lnTo>
                  <a:lnTo>
                    <a:pt x="8" y="123"/>
                  </a:lnTo>
                  <a:lnTo>
                    <a:pt x="2" y="108"/>
                  </a:lnTo>
                  <a:lnTo>
                    <a:pt x="0" y="88"/>
                  </a:lnTo>
                  <a:lnTo>
                    <a:pt x="6" y="63"/>
                  </a:lnTo>
                  <a:lnTo>
                    <a:pt x="21" y="35"/>
                  </a:lnTo>
                  <a:close/>
                </a:path>
              </a:pathLst>
            </a:custGeom>
            <a:solidFill>
              <a:srgbClr val="F2F7F4"/>
            </a:solidFill>
            <a:ln w="9525">
              <a:noFill/>
              <a:round/>
              <a:headEnd/>
              <a:tailEnd/>
            </a:ln>
          </p:spPr>
          <p:txBody>
            <a:bodyPr/>
            <a:lstStyle/>
            <a:p>
              <a:endParaRPr lang="zh-CN" altLang="en-US" sz="1800"/>
            </a:p>
          </p:txBody>
        </p:sp>
        <p:sp>
          <p:nvSpPr>
            <p:cNvPr id="18" name="Freeform 295"/>
            <p:cNvSpPr>
              <a:spLocks/>
            </p:cNvSpPr>
            <p:nvPr/>
          </p:nvSpPr>
          <p:spPr bwMode="auto">
            <a:xfrm>
              <a:off x="2755" y="2669"/>
              <a:ext cx="277" cy="196"/>
            </a:xfrm>
            <a:custGeom>
              <a:avLst/>
              <a:gdLst>
                <a:gd name="T0" fmla="*/ 10 w 554"/>
                <a:gd name="T1" fmla="*/ 17 h 391"/>
                <a:gd name="T2" fmla="*/ 15 w 554"/>
                <a:gd name="T3" fmla="*/ 11 h 391"/>
                <a:gd name="T4" fmla="*/ 21 w 554"/>
                <a:gd name="T5" fmla="*/ 6 h 391"/>
                <a:gd name="T6" fmla="*/ 28 w 554"/>
                <a:gd name="T7" fmla="*/ 3 h 391"/>
                <a:gd name="T8" fmla="*/ 36 w 554"/>
                <a:gd name="T9" fmla="*/ 1 h 391"/>
                <a:gd name="T10" fmla="*/ 44 w 554"/>
                <a:gd name="T11" fmla="*/ 0 h 391"/>
                <a:gd name="T12" fmla="*/ 52 w 554"/>
                <a:gd name="T13" fmla="*/ 1 h 391"/>
                <a:gd name="T14" fmla="*/ 62 w 554"/>
                <a:gd name="T15" fmla="*/ 2 h 391"/>
                <a:gd name="T16" fmla="*/ 70 w 554"/>
                <a:gd name="T17" fmla="*/ 5 h 391"/>
                <a:gd name="T18" fmla="*/ 80 w 554"/>
                <a:gd name="T19" fmla="*/ 8 h 391"/>
                <a:gd name="T20" fmla="*/ 88 w 554"/>
                <a:gd name="T21" fmla="*/ 11 h 391"/>
                <a:gd name="T22" fmla="*/ 97 w 554"/>
                <a:gd name="T23" fmla="*/ 15 h 391"/>
                <a:gd name="T24" fmla="*/ 105 w 554"/>
                <a:gd name="T25" fmla="*/ 19 h 391"/>
                <a:gd name="T26" fmla="*/ 114 w 554"/>
                <a:gd name="T27" fmla="*/ 22 h 391"/>
                <a:gd name="T28" fmla="*/ 122 w 554"/>
                <a:gd name="T29" fmla="*/ 25 h 391"/>
                <a:gd name="T30" fmla="*/ 129 w 554"/>
                <a:gd name="T31" fmla="*/ 28 h 391"/>
                <a:gd name="T32" fmla="*/ 135 w 554"/>
                <a:gd name="T33" fmla="*/ 31 h 391"/>
                <a:gd name="T34" fmla="*/ 141 w 554"/>
                <a:gd name="T35" fmla="*/ 33 h 391"/>
                <a:gd name="T36" fmla="*/ 149 w 554"/>
                <a:gd name="T37" fmla="*/ 35 h 391"/>
                <a:gd name="T38" fmla="*/ 157 w 554"/>
                <a:gd name="T39" fmla="*/ 38 h 391"/>
                <a:gd name="T40" fmla="*/ 167 w 554"/>
                <a:gd name="T41" fmla="*/ 40 h 391"/>
                <a:gd name="T42" fmla="*/ 176 w 554"/>
                <a:gd name="T43" fmla="*/ 44 h 391"/>
                <a:gd name="T44" fmla="*/ 187 w 554"/>
                <a:gd name="T45" fmla="*/ 48 h 391"/>
                <a:gd name="T46" fmla="*/ 197 w 554"/>
                <a:gd name="T47" fmla="*/ 53 h 391"/>
                <a:gd name="T48" fmla="*/ 207 w 554"/>
                <a:gd name="T49" fmla="*/ 58 h 391"/>
                <a:gd name="T50" fmla="*/ 218 w 554"/>
                <a:gd name="T51" fmla="*/ 65 h 391"/>
                <a:gd name="T52" fmla="*/ 228 w 554"/>
                <a:gd name="T53" fmla="*/ 73 h 391"/>
                <a:gd name="T54" fmla="*/ 238 w 554"/>
                <a:gd name="T55" fmla="*/ 81 h 391"/>
                <a:gd name="T56" fmla="*/ 247 w 554"/>
                <a:gd name="T57" fmla="*/ 91 h 391"/>
                <a:gd name="T58" fmla="*/ 255 w 554"/>
                <a:gd name="T59" fmla="*/ 102 h 391"/>
                <a:gd name="T60" fmla="*/ 263 w 554"/>
                <a:gd name="T61" fmla="*/ 115 h 391"/>
                <a:gd name="T62" fmla="*/ 270 w 554"/>
                <a:gd name="T63" fmla="*/ 129 h 391"/>
                <a:gd name="T64" fmla="*/ 275 w 554"/>
                <a:gd name="T65" fmla="*/ 144 h 391"/>
                <a:gd name="T66" fmla="*/ 277 w 554"/>
                <a:gd name="T67" fmla="*/ 159 h 391"/>
                <a:gd name="T68" fmla="*/ 275 w 554"/>
                <a:gd name="T69" fmla="*/ 172 h 391"/>
                <a:gd name="T70" fmla="*/ 268 w 554"/>
                <a:gd name="T71" fmla="*/ 182 h 391"/>
                <a:gd name="T72" fmla="*/ 258 w 554"/>
                <a:gd name="T73" fmla="*/ 189 h 391"/>
                <a:gd name="T74" fmla="*/ 244 w 554"/>
                <a:gd name="T75" fmla="*/ 194 h 391"/>
                <a:gd name="T76" fmla="*/ 228 w 554"/>
                <a:gd name="T77" fmla="*/ 196 h 391"/>
                <a:gd name="T78" fmla="*/ 210 w 554"/>
                <a:gd name="T79" fmla="*/ 196 h 391"/>
                <a:gd name="T80" fmla="*/ 190 w 554"/>
                <a:gd name="T81" fmla="*/ 193 h 391"/>
                <a:gd name="T82" fmla="*/ 169 w 554"/>
                <a:gd name="T83" fmla="*/ 187 h 391"/>
                <a:gd name="T84" fmla="*/ 146 w 554"/>
                <a:gd name="T85" fmla="*/ 179 h 391"/>
                <a:gd name="T86" fmla="*/ 124 w 554"/>
                <a:gd name="T87" fmla="*/ 168 h 391"/>
                <a:gd name="T88" fmla="*/ 101 w 554"/>
                <a:gd name="T89" fmla="*/ 155 h 391"/>
                <a:gd name="T90" fmla="*/ 79 w 554"/>
                <a:gd name="T91" fmla="*/ 140 h 391"/>
                <a:gd name="T92" fmla="*/ 58 w 554"/>
                <a:gd name="T93" fmla="*/ 121 h 391"/>
                <a:gd name="T94" fmla="*/ 38 w 554"/>
                <a:gd name="T95" fmla="*/ 100 h 391"/>
                <a:gd name="T96" fmla="*/ 20 w 554"/>
                <a:gd name="T97" fmla="*/ 77 h 391"/>
                <a:gd name="T98" fmla="*/ 20 w 554"/>
                <a:gd name="T99" fmla="*/ 76 h 391"/>
                <a:gd name="T100" fmla="*/ 19 w 554"/>
                <a:gd name="T101" fmla="*/ 75 h 391"/>
                <a:gd name="T102" fmla="*/ 18 w 554"/>
                <a:gd name="T103" fmla="*/ 74 h 391"/>
                <a:gd name="T104" fmla="*/ 17 w 554"/>
                <a:gd name="T105" fmla="*/ 73 h 391"/>
                <a:gd name="T106" fmla="*/ 16 w 554"/>
                <a:gd name="T107" fmla="*/ 72 h 391"/>
                <a:gd name="T108" fmla="*/ 12 w 554"/>
                <a:gd name="T109" fmla="*/ 69 h 391"/>
                <a:gd name="T110" fmla="*/ 7 w 554"/>
                <a:gd name="T111" fmla="*/ 65 h 391"/>
                <a:gd name="T112" fmla="*/ 3 w 554"/>
                <a:gd name="T113" fmla="*/ 59 h 391"/>
                <a:gd name="T114" fmla="*/ 1 w 554"/>
                <a:gd name="T115" fmla="*/ 52 h 391"/>
                <a:gd name="T116" fmla="*/ 0 w 554"/>
                <a:gd name="T117" fmla="*/ 42 h 391"/>
                <a:gd name="T118" fmla="*/ 3 w 554"/>
                <a:gd name="T119" fmla="*/ 31 h 391"/>
                <a:gd name="T120" fmla="*/ 10 w 554"/>
                <a:gd name="T121" fmla="*/ 17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4"/>
                <a:gd name="T184" fmla="*/ 0 h 391"/>
                <a:gd name="T185" fmla="*/ 554 w 554"/>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4" h="391">
                  <a:moveTo>
                    <a:pt x="20" y="34"/>
                  </a:moveTo>
                  <a:lnTo>
                    <a:pt x="30" y="22"/>
                  </a:lnTo>
                  <a:lnTo>
                    <a:pt x="43" y="11"/>
                  </a:lnTo>
                  <a:lnTo>
                    <a:pt x="57" y="6"/>
                  </a:lnTo>
                  <a:lnTo>
                    <a:pt x="73" y="1"/>
                  </a:lnTo>
                  <a:lnTo>
                    <a:pt x="89" y="0"/>
                  </a:lnTo>
                  <a:lnTo>
                    <a:pt x="105" y="2"/>
                  </a:lnTo>
                  <a:lnTo>
                    <a:pt x="124" y="4"/>
                  </a:lnTo>
                  <a:lnTo>
                    <a:pt x="141" y="9"/>
                  </a:lnTo>
                  <a:lnTo>
                    <a:pt x="160" y="15"/>
                  </a:lnTo>
                  <a:lnTo>
                    <a:pt x="177" y="22"/>
                  </a:lnTo>
                  <a:lnTo>
                    <a:pt x="195" y="29"/>
                  </a:lnTo>
                  <a:lnTo>
                    <a:pt x="211" y="37"/>
                  </a:lnTo>
                  <a:lnTo>
                    <a:pt x="228" y="44"/>
                  </a:lnTo>
                  <a:lnTo>
                    <a:pt x="244" y="50"/>
                  </a:lnTo>
                  <a:lnTo>
                    <a:pt x="257" y="56"/>
                  </a:lnTo>
                  <a:lnTo>
                    <a:pt x="270" y="61"/>
                  </a:lnTo>
                  <a:lnTo>
                    <a:pt x="283" y="65"/>
                  </a:lnTo>
                  <a:lnTo>
                    <a:pt x="299" y="69"/>
                  </a:lnTo>
                  <a:lnTo>
                    <a:pt x="315" y="75"/>
                  </a:lnTo>
                  <a:lnTo>
                    <a:pt x="334" y="80"/>
                  </a:lnTo>
                  <a:lnTo>
                    <a:pt x="353" y="87"/>
                  </a:lnTo>
                  <a:lnTo>
                    <a:pt x="374" y="95"/>
                  </a:lnTo>
                  <a:lnTo>
                    <a:pt x="395" y="106"/>
                  </a:lnTo>
                  <a:lnTo>
                    <a:pt x="415" y="116"/>
                  </a:lnTo>
                  <a:lnTo>
                    <a:pt x="436" y="130"/>
                  </a:lnTo>
                  <a:lnTo>
                    <a:pt x="457" y="145"/>
                  </a:lnTo>
                  <a:lnTo>
                    <a:pt x="476" y="162"/>
                  </a:lnTo>
                  <a:lnTo>
                    <a:pt x="495" y="182"/>
                  </a:lnTo>
                  <a:lnTo>
                    <a:pt x="511" y="204"/>
                  </a:lnTo>
                  <a:lnTo>
                    <a:pt x="526" y="229"/>
                  </a:lnTo>
                  <a:lnTo>
                    <a:pt x="539" y="257"/>
                  </a:lnTo>
                  <a:lnTo>
                    <a:pt x="549" y="288"/>
                  </a:lnTo>
                  <a:lnTo>
                    <a:pt x="554" y="318"/>
                  </a:lnTo>
                  <a:lnTo>
                    <a:pt x="549" y="343"/>
                  </a:lnTo>
                  <a:lnTo>
                    <a:pt x="535" y="363"/>
                  </a:lnTo>
                  <a:lnTo>
                    <a:pt x="516" y="378"/>
                  </a:lnTo>
                  <a:lnTo>
                    <a:pt x="489" y="387"/>
                  </a:lnTo>
                  <a:lnTo>
                    <a:pt x="457" y="391"/>
                  </a:lnTo>
                  <a:lnTo>
                    <a:pt x="420" y="391"/>
                  </a:lnTo>
                  <a:lnTo>
                    <a:pt x="381" y="385"/>
                  </a:lnTo>
                  <a:lnTo>
                    <a:pt x="338" y="374"/>
                  </a:lnTo>
                  <a:lnTo>
                    <a:pt x="293" y="358"/>
                  </a:lnTo>
                  <a:lnTo>
                    <a:pt x="248" y="336"/>
                  </a:lnTo>
                  <a:lnTo>
                    <a:pt x="203" y="310"/>
                  </a:lnTo>
                  <a:lnTo>
                    <a:pt x="158" y="279"/>
                  </a:lnTo>
                  <a:lnTo>
                    <a:pt x="116" y="242"/>
                  </a:lnTo>
                  <a:lnTo>
                    <a:pt x="77" y="200"/>
                  </a:lnTo>
                  <a:lnTo>
                    <a:pt x="41" y="153"/>
                  </a:lnTo>
                  <a:lnTo>
                    <a:pt x="40" y="151"/>
                  </a:lnTo>
                  <a:lnTo>
                    <a:pt x="39" y="150"/>
                  </a:lnTo>
                  <a:lnTo>
                    <a:pt x="36" y="147"/>
                  </a:lnTo>
                  <a:lnTo>
                    <a:pt x="35" y="145"/>
                  </a:lnTo>
                  <a:lnTo>
                    <a:pt x="32" y="143"/>
                  </a:lnTo>
                  <a:lnTo>
                    <a:pt x="25" y="138"/>
                  </a:lnTo>
                  <a:lnTo>
                    <a:pt x="15" y="130"/>
                  </a:lnTo>
                  <a:lnTo>
                    <a:pt x="7" y="118"/>
                  </a:lnTo>
                  <a:lnTo>
                    <a:pt x="2" y="103"/>
                  </a:lnTo>
                  <a:lnTo>
                    <a:pt x="0" y="84"/>
                  </a:lnTo>
                  <a:lnTo>
                    <a:pt x="6" y="61"/>
                  </a:lnTo>
                  <a:lnTo>
                    <a:pt x="20" y="34"/>
                  </a:lnTo>
                  <a:close/>
                </a:path>
              </a:pathLst>
            </a:custGeom>
            <a:solidFill>
              <a:srgbClr val="E5EFEA"/>
            </a:solidFill>
            <a:ln w="9525">
              <a:noFill/>
              <a:round/>
              <a:headEnd/>
              <a:tailEnd/>
            </a:ln>
          </p:spPr>
          <p:txBody>
            <a:bodyPr/>
            <a:lstStyle/>
            <a:p>
              <a:endParaRPr lang="zh-CN" altLang="en-US" sz="1800"/>
            </a:p>
          </p:txBody>
        </p:sp>
        <p:sp>
          <p:nvSpPr>
            <p:cNvPr id="19" name="Freeform 296"/>
            <p:cNvSpPr>
              <a:spLocks/>
            </p:cNvSpPr>
            <p:nvPr/>
          </p:nvSpPr>
          <p:spPr bwMode="auto">
            <a:xfrm>
              <a:off x="2764" y="2676"/>
              <a:ext cx="261" cy="186"/>
            </a:xfrm>
            <a:custGeom>
              <a:avLst/>
              <a:gdLst>
                <a:gd name="T0" fmla="*/ 9 w 522"/>
                <a:gd name="T1" fmla="*/ 16 h 371"/>
                <a:gd name="T2" fmla="*/ 14 w 522"/>
                <a:gd name="T3" fmla="*/ 10 h 371"/>
                <a:gd name="T4" fmla="*/ 20 w 522"/>
                <a:gd name="T5" fmla="*/ 5 h 371"/>
                <a:gd name="T6" fmla="*/ 27 w 522"/>
                <a:gd name="T7" fmla="*/ 2 h 371"/>
                <a:gd name="T8" fmla="*/ 34 w 522"/>
                <a:gd name="T9" fmla="*/ 1 h 371"/>
                <a:gd name="T10" fmla="*/ 42 w 522"/>
                <a:gd name="T11" fmla="*/ 0 h 371"/>
                <a:gd name="T12" fmla="*/ 50 w 522"/>
                <a:gd name="T13" fmla="*/ 1 h 371"/>
                <a:gd name="T14" fmla="*/ 58 w 522"/>
                <a:gd name="T15" fmla="*/ 2 h 371"/>
                <a:gd name="T16" fmla="*/ 67 w 522"/>
                <a:gd name="T17" fmla="*/ 5 h 371"/>
                <a:gd name="T18" fmla="*/ 75 w 522"/>
                <a:gd name="T19" fmla="*/ 8 h 371"/>
                <a:gd name="T20" fmla="*/ 84 w 522"/>
                <a:gd name="T21" fmla="*/ 10 h 371"/>
                <a:gd name="T22" fmla="*/ 92 w 522"/>
                <a:gd name="T23" fmla="*/ 14 h 371"/>
                <a:gd name="T24" fmla="*/ 100 w 522"/>
                <a:gd name="T25" fmla="*/ 17 h 371"/>
                <a:gd name="T26" fmla="*/ 107 w 522"/>
                <a:gd name="T27" fmla="*/ 21 h 371"/>
                <a:gd name="T28" fmla="*/ 115 w 522"/>
                <a:gd name="T29" fmla="*/ 24 h 371"/>
                <a:gd name="T30" fmla="*/ 122 w 522"/>
                <a:gd name="T31" fmla="*/ 27 h 371"/>
                <a:gd name="T32" fmla="*/ 128 w 522"/>
                <a:gd name="T33" fmla="*/ 29 h 371"/>
                <a:gd name="T34" fmla="*/ 134 w 522"/>
                <a:gd name="T35" fmla="*/ 31 h 371"/>
                <a:gd name="T36" fmla="*/ 141 w 522"/>
                <a:gd name="T37" fmla="*/ 33 h 371"/>
                <a:gd name="T38" fmla="*/ 149 w 522"/>
                <a:gd name="T39" fmla="*/ 36 h 371"/>
                <a:gd name="T40" fmla="*/ 158 w 522"/>
                <a:gd name="T41" fmla="*/ 39 h 371"/>
                <a:gd name="T42" fmla="*/ 167 w 522"/>
                <a:gd name="T43" fmla="*/ 42 h 371"/>
                <a:gd name="T44" fmla="*/ 177 w 522"/>
                <a:gd name="T45" fmla="*/ 46 h 371"/>
                <a:gd name="T46" fmla="*/ 186 w 522"/>
                <a:gd name="T47" fmla="*/ 50 h 371"/>
                <a:gd name="T48" fmla="*/ 196 w 522"/>
                <a:gd name="T49" fmla="*/ 55 h 371"/>
                <a:gd name="T50" fmla="*/ 206 w 522"/>
                <a:gd name="T51" fmla="*/ 62 h 371"/>
                <a:gd name="T52" fmla="*/ 215 w 522"/>
                <a:gd name="T53" fmla="*/ 69 h 371"/>
                <a:gd name="T54" fmla="*/ 224 w 522"/>
                <a:gd name="T55" fmla="*/ 77 h 371"/>
                <a:gd name="T56" fmla="*/ 233 w 522"/>
                <a:gd name="T57" fmla="*/ 86 h 371"/>
                <a:gd name="T58" fmla="*/ 241 w 522"/>
                <a:gd name="T59" fmla="*/ 97 h 371"/>
                <a:gd name="T60" fmla="*/ 248 w 522"/>
                <a:gd name="T61" fmla="*/ 109 h 371"/>
                <a:gd name="T62" fmla="*/ 254 w 522"/>
                <a:gd name="T63" fmla="*/ 122 h 371"/>
                <a:gd name="T64" fmla="*/ 260 w 522"/>
                <a:gd name="T65" fmla="*/ 137 h 371"/>
                <a:gd name="T66" fmla="*/ 261 w 522"/>
                <a:gd name="T67" fmla="*/ 152 h 371"/>
                <a:gd name="T68" fmla="*/ 259 w 522"/>
                <a:gd name="T69" fmla="*/ 163 h 371"/>
                <a:gd name="T70" fmla="*/ 253 w 522"/>
                <a:gd name="T71" fmla="*/ 172 h 371"/>
                <a:gd name="T72" fmla="*/ 243 w 522"/>
                <a:gd name="T73" fmla="*/ 179 h 371"/>
                <a:gd name="T74" fmla="*/ 230 w 522"/>
                <a:gd name="T75" fmla="*/ 184 h 371"/>
                <a:gd name="T76" fmla="*/ 215 w 522"/>
                <a:gd name="T77" fmla="*/ 186 h 371"/>
                <a:gd name="T78" fmla="*/ 198 w 522"/>
                <a:gd name="T79" fmla="*/ 185 h 371"/>
                <a:gd name="T80" fmla="*/ 179 w 522"/>
                <a:gd name="T81" fmla="*/ 182 h 371"/>
                <a:gd name="T82" fmla="*/ 159 w 522"/>
                <a:gd name="T83" fmla="*/ 177 h 371"/>
                <a:gd name="T84" fmla="*/ 138 w 522"/>
                <a:gd name="T85" fmla="*/ 169 h 371"/>
                <a:gd name="T86" fmla="*/ 116 w 522"/>
                <a:gd name="T87" fmla="*/ 159 h 371"/>
                <a:gd name="T88" fmla="*/ 95 w 522"/>
                <a:gd name="T89" fmla="*/ 146 h 371"/>
                <a:gd name="T90" fmla="*/ 74 w 522"/>
                <a:gd name="T91" fmla="*/ 131 h 371"/>
                <a:gd name="T92" fmla="*/ 54 w 522"/>
                <a:gd name="T93" fmla="*/ 114 h 371"/>
                <a:gd name="T94" fmla="*/ 35 w 522"/>
                <a:gd name="T95" fmla="*/ 95 h 371"/>
                <a:gd name="T96" fmla="*/ 18 w 522"/>
                <a:gd name="T97" fmla="*/ 73 h 371"/>
                <a:gd name="T98" fmla="*/ 18 w 522"/>
                <a:gd name="T99" fmla="*/ 71 h 371"/>
                <a:gd name="T100" fmla="*/ 17 w 522"/>
                <a:gd name="T101" fmla="*/ 71 h 371"/>
                <a:gd name="T102" fmla="*/ 16 w 522"/>
                <a:gd name="T103" fmla="*/ 70 h 371"/>
                <a:gd name="T104" fmla="*/ 16 w 522"/>
                <a:gd name="T105" fmla="*/ 69 h 371"/>
                <a:gd name="T106" fmla="*/ 14 w 522"/>
                <a:gd name="T107" fmla="*/ 68 h 371"/>
                <a:gd name="T108" fmla="*/ 11 w 522"/>
                <a:gd name="T109" fmla="*/ 66 h 371"/>
                <a:gd name="T110" fmla="*/ 6 w 522"/>
                <a:gd name="T111" fmla="*/ 62 h 371"/>
                <a:gd name="T112" fmla="*/ 3 w 522"/>
                <a:gd name="T113" fmla="*/ 56 h 371"/>
                <a:gd name="T114" fmla="*/ 0 w 522"/>
                <a:gd name="T115" fmla="*/ 49 h 371"/>
                <a:gd name="T116" fmla="*/ 0 w 522"/>
                <a:gd name="T117" fmla="*/ 40 h 371"/>
                <a:gd name="T118" fmla="*/ 2 w 522"/>
                <a:gd name="T119" fmla="*/ 29 h 371"/>
                <a:gd name="T120" fmla="*/ 9 w 522"/>
                <a:gd name="T121" fmla="*/ 16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2"/>
                <a:gd name="T184" fmla="*/ 0 h 371"/>
                <a:gd name="T185" fmla="*/ 522 w 522"/>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2" h="371">
                  <a:moveTo>
                    <a:pt x="18" y="32"/>
                  </a:moveTo>
                  <a:lnTo>
                    <a:pt x="29" y="19"/>
                  </a:lnTo>
                  <a:lnTo>
                    <a:pt x="40" y="10"/>
                  </a:lnTo>
                  <a:lnTo>
                    <a:pt x="54" y="4"/>
                  </a:lnTo>
                  <a:lnTo>
                    <a:pt x="68" y="1"/>
                  </a:lnTo>
                  <a:lnTo>
                    <a:pt x="84" y="0"/>
                  </a:lnTo>
                  <a:lnTo>
                    <a:pt x="100" y="1"/>
                  </a:lnTo>
                  <a:lnTo>
                    <a:pt x="116" y="4"/>
                  </a:lnTo>
                  <a:lnTo>
                    <a:pt x="134" y="9"/>
                  </a:lnTo>
                  <a:lnTo>
                    <a:pt x="151" y="15"/>
                  </a:lnTo>
                  <a:lnTo>
                    <a:pt x="168" y="20"/>
                  </a:lnTo>
                  <a:lnTo>
                    <a:pt x="184" y="27"/>
                  </a:lnTo>
                  <a:lnTo>
                    <a:pt x="200" y="34"/>
                  </a:lnTo>
                  <a:lnTo>
                    <a:pt x="215" y="41"/>
                  </a:lnTo>
                  <a:lnTo>
                    <a:pt x="230" y="47"/>
                  </a:lnTo>
                  <a:lnTo>
                    <a:pt x="244" y="53"/>
                  </a:lnTo>
                  <a:lnTo>
                    <a:pt x="256" y="57"/>
                  </a:lnTo>
                  <a:lnTo>
                    <a:pt x="268" y="61"/>
                  </a:lnTo>
                  <a:lnTo>
                    <a:pt x="282" y="65"/>
                  </a:lnTo>
                  <a:lnTo>
                    <a:pt x="298" y="71"/>
                  </a:lnTo>
                  <a:lnTo>
                    <a:pt x="316" y="77"/>
                  </a:lnTo>
                  <a:lnTo>
                    <a:pt x="334" y="83"/>
                  </a:lnTo>
                  <a:lnTo>
                    <a:pt x="354" y="91"/>
                  </a:lnTo>
                  <a:lnTo>
                    <a:pt x="373" y="100"/>
                  </a:lnTo>
                  <a:lnTo>
                    <a:pt x="393" y="110"/>
                  </a:lnTo>
                  <a:lnTo>
                    <a:pt x="412" y="123"/>
                  </a:lnTo>
                  <a:lnTo>
                    <a:pt x="431" y="138"/>
                  </a:lnTo>
                  <a:lnTo>
                    <a:pt x="449" y="154"/>
                  </a:lnTo>
                  <a:lnTo>
                    <a:pt x="467" y="172"/>
                  </a:lnTo>
                  <a:lnTo>
                    <a:pt x="483" y="193"/>
                  </a:lnTo>
                  <a:lnTo>
                    <a:pt x="497" y="217"/>
                  </a:lnTo>
                  <a:lnTo>
                    <a:pt x="508" y="244"/>
                  </a:lnTo>
                  <a:lnTo>
                    <a:pt x="519" y="274"/>
                  </a:lnTo>
                  <a:lnTo>
                    <a:pt x="522" y="303"/>
                  </a:lnTo>
                  <a:lnTo>
                    <a:pt x="517" y="326"/>
                  </a:lnTo>
                  <a:lnTo>
                    <a:pt x="506" y="344"/>
                  </a:lnTo>
                  <a:lnTo>
                    <a:pt x="486" y="358"/>
                  </a:lnTo>
                  <a:lnTo>
                    <a:pt x="461" y="367"/>
                  </a:lnTo>
                  <a:lnTo>
                    <a:pt x="431" y="371"/>
                  </a:lnTo>
                  <a:lnTo>
                    <a:pt x="396" y="369"/>
                  </a:lnTo>
                  <a:lnTo>
                    <a:pt x="358" y="364"/>
                  </a:lnTo>
                  <a:lnTo>
                    <a:pt x="318" y="353"/>
                  </a:lnTo>
                  <a:lnTo>
                    <a:pt x="277" y="337"/>
                  </a:lnTo>
                  <a:lnTo>
                    <a:pt x="233" y="318"/>
                  </a:lnTo>
                  <a:lnTo>
                    <a:pt x="190" y="292"/>
                  </a:lnTo>
                  <a:lnTo>
                    <a:pt x="149" y="262"/>
                  </a:lnTo>
                  <a:lnTo>
                    <a:pt x="108" y="228"/>
                  </a:lnTo>
                  <a:lnTo>
                    <a:pt x="71" y="189"/>
                  </a:lnTo>
                  <a:lnTo>
                    <a:pt x="37" y="145"/>
                  </a:lnTo>
                  <a:lnTo>
                    <a:pt x="36" y="142"/>
                  </a:lnTo>
                  <a:lnTo>
                    <a:pt x="34" y="141"/>
                  </a:lnTo>
                  <a:lnTo>
                    <a:pt x="33" y="139"/>
                  </a:lnTo>
                  <a:lnTo>
                    <a:pt x="32" y="138"/>
                  </a:lnTo>
                  <a:lnTo>
                    <a:pt x="29" y="136"/>
                  </a:lnTo>
                  <a:lnTo>
                    <a:pt x="22" y="131"/>
                  </a:lnTo>
                  <a:lnTo>
                    <a:pt x="13" y="123"/>
                  </a:lnTo>
                  <a:lnTo>
                    <a:pt x="6" y="111"/>
                  </a:lnTo>
                  <a:lnTo>
                    <a:pt x="0" y="98"/>
                  </a:lnTo>
                  <a:lnTo>
                    <a:pt x="0" y="79"/>
                  </a:lnTo>
                  <a:lnTo>
                    <a:pt x="5" y="57"/>
                  </a:lnTo>
                  <a:lnTo>
                    <a:pt x="18" y="32"/>
                  </a:lnTo>
                  <a:close/>
                </a:path>
              </a:pathLst>
            </a:custGeom>
            <a:solidFill>
              <a:srgbClr val="DBE8E5"/>
            </a:solidFill>
            <a:ln w="9525">
              <a:noFill/>
              <a:round/>
              <a:headEnd/>
              <a:tailEnd/>
            </a:ln>
          </p:spPr>
          <p:txBody>
            <a:bodyPr/>
            <a:lstStyle/>
            <a:p>
              <a:endParaRPr lang="zh-CN" altLang="en-US" sz="1800"/>
            </a:p>
          </p:txBody>
        </p:sp>
        <p:sp>
          <p:nvSpPr>
            <p:cNvPr id="20" name="Freeform 297"/>
            <p:cNvSpPr>
              <a:spLocks/>
            </p:cNvSpPr>
            <p:nvPr/>
          </p:nvSpPr>
          <p:spPr bwMode="auto">
            <a:xfrm>
              <a:off x="2773" y="2684"/>
              <a:ext cx="246" cy="175"/>
            </a:xfrm>
            <a:custGeom>
              <a:avLst/>
              <a:gdLst>
                <a:gd name="T0" fmla="*/ 9 w 492"/>
                <a:gd name="T1" fmla="*/ 15 h 350"/>
                <a:gd name="T2" fmla="*/ 14 w 492"/>
                <a:gd name="T3" fmla="*/ 9 h 350"/>
                <a:gd name="T4" fmla="*/ 19 w 492"/>
                <a:gd name="T5" fmla="*/ 5 h 350"/>
                <a:gd name="T6" fmla="*/ 26 w 492"/>
                <a:gd name="T7" fmla="*/ 1 h 350"/>
                <a:gd name="T8" fmla="*/ 33 w 492"/>
                <a:gd name="T9" fmla="*/ 0 h 350"/>
                <a:gd name="T10" fmla="*/ 40 w 492"/>
                <a:gd name="T11" fmla="*/ 0 h 350"/>
                <a:gd name="T12" fmla="*/ 48 w 492"/>
                <a:gd name="T13" fmla="*/ 0 h 350"/>
                <a:gd name="T14" fmla="*/ 56 w 492"/>
                <a:gd name="T15" fmla="*/ 1 h 350"/>
                <a:gd name="T16" fmla="*/ 64 w 492"/>
                <a:gd name="T17" fmla="*/ 3 h 350"/>
                <a:gd name="T18" fmla="*/ 72 w 492"/>
                <a:gd name="T19" fmla="*/ 6 h 350"/>
                <a:gd name="T20" fmla="*/ 80 w 492"/>
                <a:gd name="T21" fmla="*/ 9 h 350"/>
                <a:gd name="T22" fmla="*/ 89 w 492"/>
                <a:gd name="T23" fmla="*/ 12 h 350"/>
                <a:gd name="T24" fmla="*/ 96 w 492"/>
                <a:gd name="T25" fmla="*/ 16 h 350"/>
                <a:gd name="T26" fmla="*/ 103 w 492"/>
                <a:gd name="T27" fmla="*/ 19 h 350"/>
                <a:gd name="T28" fmla="*/ 110 w 492"/>
                <a:gd name="T29" fmla="*/ 22 h 350"/>
                <a:gd name="T30" fmla="*/ 117 w 492"/>
                <a:gd name="T31" fmla="*/ 24 h 350"/>
                <a:gd name="T32" fmla="*/ 123 w 492"/>
                <a:gd name="T33" fmla="*/ 27 h 350"/>
                <a:gd name="T34" fmla="*/ 128 w 492"/>
                <a:gd name="T35" fmla="*/ 28 h 350"/>
                <a:gd name="T36" fmla="*/ 135 w 492"/>
                <a:gd name="T37" fmla="*/ 31 h 350"/>
                <a:gd name="T38" fmla="*/ 143 w 492"/>
                <a:gd name="T39" fmla="*/ 33 h 350"/>
                <a:gd name="T40" fmla="*/ 151 w 492"/>
                <a:gd name="T41" fmla="*/ 36 h 350"/>
                <a:gd name="T42" fmla="*/ 159 w 492"/>
                <a:gd name="T43" fmla="*/ 39 h 350"/>
                <a:gd name="T44" fmla="*/ 168 w 492"/>
                <a:gd name="T45" fmla="*/ 43 h 350"/>
                <a:gd name="T46" fmla="*/ 177 w 492"/>
                <a:gd name="T47" fmla="*/ 47 h 350"/>
                <a:gd name="T48" fmla="*/ 186 w 492"/>
                <a:gd name="T49" fmla="*/ 52 h 350"/>
                <a:gd name="T50" fmla="*/ 195 w 492"/>
                <a:gd name="T51" fmla="*/ 58 h 350"/>
                <a:gd name="T52" fmla="*/ 204 w 492"/>
                <a:gd name="T53" fmla="*/ 65 h 350"/>
                <a:gd name="T54" fmla="*/ 212 w 492"/>
                <a:gd name="T55" fmla="*/ 73 h 350"/>
                <a:gd name="T56" fmla="*/ 220 w 492"/>
                <a:gd name="T57" fmla="*/ 81 h 350"/>
                <a:gd name="T58" fmla="*/ 228 w 492"/>
                <a:gd name="T59" fmla="*/ 91 h 350"/>
                <a:gd name="T60" fmla="*/ 234 w 492"/>
                <a:gd name="T61" fmla="*/ 102 h 350"/>
                <a:gd name="T62" fmla="*/ 240 w 492"/>
                <a:gd name="T63" fmla="*/ 115 h 350"/>
                <a:gd name="T64" fmla="*/ 245 w 492"/>
                <a:gd name="T65" fmla="*/ 130 h 350"/>
                <a:gd name="T66" fmla="*/ 246 w 492"/>
                <a:gd name="T67" fmla="*/ 143 h 350"/>
                <a:gd name="T68" fmla="*/ 244 w 492"/>
                <a:gd name="T69" fmla="*/ 154 h 350"/>
                <a:gd name="T70" fmla="*/ 238 w 492"/>
                <a:gd name="T71" fmla="*/ 163 h 350"/>
                <a:gd name="T72" fmla="*/ 230 w 492"/>
                <a:gd name="T73" fmla="*/ 169 h 350"/>
                <a:gd name="T74" fmla="*/ 218 w 492"/>
                <a:gd name="T75" fmla="*/ 173 h 350"/>
                <a:gd name="T76" fmla="*/ 203 w 492"/>
                <a:gd name="T77" fmla="*/ 175 h 350"/>
                <a:gd name="T78" fmla="*/ 187 w 492"/>
                <a:gd name="T79" fmla="*/ 175 h 350"/>
                <a:gd name="T80" fmla="*/ 169 w 492"/>
                <a:gd name="T81" fmla="*/ 171 h 350"/>
                <a:gd name="T82" fmla="*/ 150 w 492"/>
                <a:gd name="T83" fmla="*/ 166 h 350"/>
                <a:gd name="T84" fmla="*/ 131 w 492"/>
                <a:gd name="T85" fmla="*/ 158 h 350"/>
                <a:gd name="T86" fmla="*/ 110 w 492"/>
                <a:gd name="T87" fmla="*/ 149 h 350"/>
                <a:gd name="T88" fmla="*/ 90 w 492"/>
                <a:gd name="T89" fmla="*/ 137 h 350"/>
                <a:gd name="T90" fmla="*/ 70 w 492"/>
                <a:gd name="T91" fmla="*/ 122 h 350"/>
                <a:gd name="T92" fmla="*/ 51 w 492"/>
                <a:gd name="T93" fmla="*/ 106 h 350"/>
                <a:gd name="T94" fmla="*/ 34 w 492"/>
                <a:gd name="T95" fmla="*/ 88 h 350"/>
                <a:gd name="T96" fmla="*/ 18 w 492"/>
                <a:gd name="T97" fmla="*/ 67 h 350"/>
                <a:gd name="T98" fmla="*/ 17 w 492"/>
                <a:gd name="T99" fmla="*/ 67 h 350"/>
                <a:gd name="T100" fmla="*/ 17 w 492"/>
                <a:gd name="T101" fmla="*/ 66 h 350"/>
                <a:gd name="T102" fmla="*/ 16 w 492"/>
                <a:gd name="T103" fmla="*/ 66 h 350"/>
                <a:gd name="T104" fmla="*/ 15 w 492"/>
                <a:gd name="T105" fmla="*/ 65 h 350"/>
                <a:gd name="T106" fmla="*/ 14 w 492"/>
                <a:gd name="T107" fmla="*/ 63 h 350"/>
                <a:gd name="T108" fmla="*/ 11 w 492"/>
                <a:gd name="T109" fmla="*/ 61 h 350"/>
                <a:gd name="T110" fmla="*/ 7 w 492"/>
                <a:gd name="T111" fmla="*/ 57 h 350"/>
                <a:gd name="T112" fmla="*/ 3 w 492"/>
                <a:gd name="T113" fmla="*/ 51 h 350"/>
                <a:gd name="T114" fmla="*/ 0 w 492"/>
                <a:gd name="T115" fmla="*/ 45 h 350"/>
                <a:gd name="T116" fmla="*/ 0 w 492"/>
                <a:gd name="T117" fmla="*/ 37 h 350"/>
                <a:gd name="T118" fmla="*/ 3 w 492"/>
                <a:gd name="T119" fmla="*/ 27 h 350"/>
                <a:gd name="T120" fmla="*/ 9 w 492"/>
                <a:gd name="T121" fmla="*/ 15 h 3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2"/>
                <a:gd name="T184" fmla="*/ 0 h 350"/>
                <a:gd name="T185" fmla="*/ 492 w 492"/>
                <a:gd name="T186" fmla="*/ 350 h 3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2" h="350">
                  <a:moveTo>
                    <a:pt x="17" y="30"/>
                  </a:moveTo>
                  <a:lnTo>
                    <a:pt x="28" y="18"/>
                  </a:lnTo>
                  <a:lnTo>
                    <a:pt x="38" y="9"/>
                  </a:lnTo>
                  <a:lnTo>
                    <a:pt x="51" y="3"/>
                  </a:lnTo>
                  <a:lnTo>
                    <a:pt x="65" y="0"/>
                  </a:lnTo>
                  <a:lnTo>
                    <a:pt x="80" y="0"/>
                  </a:lnTo>
                  <a:lnTo>
                    <a:pt x="96" y="0"/>
                  </a:lnTo>
                  <a:lnTo>
                    <a:pt x="111" y="3"/>
                  </a:lnTo>
                  <a:lnTo>
                    <a:pt x="128" y="7"/>
                  </a:lnTo>
                  <a:lnTo>
                    <a:pt x="144" y="12"/>
                  </a:lnTo>
                  <a:lnTo>
                    <a:pt x="160" y="18"/>
                  </a:lnTo>
                  <a:lnTo>
                    <a:pt x="177" y="25"/>
                  </a:lnTo>
                  <a:lnTo>
                    <a:pt x="192" y="32"/>
                  </a:lnTo>
                  <a:lnTo>
                    <a:pt x="206" y="38"/>
                  </a:lnTo>
                  <a:lnTo>
                    <a:pt x="220" y="45"/>
                  </a:lnTo>
                  <a:lnTo>
                    <a:pt x="233" y="49"/>
                  </a:lnTo>
                  <a:lnTo>
                    <a:pt x="245" y="54"/>
                  </a:lnTo>
                  <a:lnTo>
                    <a:pt x="256" y="57"/>
                  </a:lnTo>
                  <a:lnTo>
                    <a:pt x="270" y="62"/>
                  </a:lnTo>
                  <a:lnTo>
                    <a:pt x="285" y="66"/>
                  </a:lnTo>
                  <a:lnTo>
                    <a:pt x="301" y="72"/>
                  </a:lnTo>
                  <a:lnTo>
                    <a:pt x="318" y="78"/>
                  </a:lnTo>
                  <a:lnTo>
                    <a:pt x="336" y="85"/>
                  </a:lnTo>
                  <a:lnTo>
                    <a:pt x="354" y="94"/>
                  </a:lnTo>
                  <a:lnTo>
                    <a:pt x="372" y="104"/>
                  </a:lnTo>
                  <a:lnTo>
                    <a:pt x="390" y="116"/>
                  </a:lnTo>
                  <a:lnTo>
                    <a:pt x="407" y="130"/>
                  </a:lnTo>
                  <a:lnTo>
                    <a:pt x="424" y="145"/>
                  </a:lnTo>
                  <a:lnTo>
                    <a:pt x="440" y="162"/>
                  </a:lnTo>
                  <a:lnTo>
                    <a:pt x="455" y="183"/>
                  </a:lnTo>
                  <a:lnTo>
                    <a:pt x="468" y="205"/>
                  </a:lnTo>
                  <a:lnTo>
                    <a:pt x="480" y="230"/>
                  </a:lnTo>
                  <a:lnTo>
                    <a:pt x="489" y="259"/>
                  </a:lnTo>
                  <a:lnTo>
                    <a:pt x="492" y="286"/>
                  </a:lnTo>
                  <a:lnTo>
                    <a:pt x="488" y="308"/>
                  </a:lnTo>
                  <a:lnTo>
                    <a:pt x="476" y="326"/>
                  </a:lnTo>
                  <a:lnTo>
                    <a:pt x="459" y="338"/>
                  </a:lnTo>
                  <a:lnTo>
                    <a:pt x="435" y="346"/>
                  </a:lnTo>
                  <a:lnTo>
                    <a:pt x="406" y="350"/>
                  </a:lnTo>
                  <a:lnTo>
                    <a:pt x="374" y="349"/>
                  </a:lnTo>
                  <a:lnTo>
                    <a:pt x="338" y="342"/>
                  </a:lnTo>
                  <a:lnTo>
                    <a:pt x="300" y="331"/>
                  </a:lnTo>
                  <a:lnTo>
                    <a:pt x="261" y="316"/>
                  </a:lnTo>
                  <a:lnTo>
                    <a:pt x="219" y="297"/>
                  </a:lnTo>
                  <a:lnTo>
                    <a:pt x="179" y="274"/>
                  </a:lnTo>
                  <a:lnTo>
                    <a:pt x="140" y="245"/>
                  </a:lnTo>
                  <a:lnTo>
                    <a:pt x="102" y="213"/>
                  </a:lnTo>
                  <a:lnTo>
                    <a:pt x="67" y="176"/>
                  </a:lnTo>
                  <a:lnTo>
                    <a:pt x="35" y="134"/>
                  </a:lnTo>
                  <a:lnTo>
                    <a:pt x="34" y="133"/>
                  </a:lnTo>
                  <a:lnTo>
                    <a:pt x="34" y="132"/>
                  </a:lnTo>
                  <a:lnTo>
                    <a:pt x="32" y="131"/>
                  </a:lnTo>
                  <a:lnTo>
                    <a:pt x="31" y="130"/>
                  </a:lnTo>
                  <a:lnTo>
                    <a:pt x="27" y="127"/>
                  </a:lnTo>
                  <a:lnTo>
                    <a:pt x="21" y="122"/>
                  </a:lnTo>
                  <a:lnTo>
                    <a:pt x="13" y="115"/>
                  </a:lnTo>
                  <a:lnTo>
                    <a:pt x="6" y="103"/>
                  </a:lnTo>
                  <a:lnTo>
                    <a:pt x="0" y="91"/>
                  </a:lnTo>
                  <a:lnTo>
                    <a:pt x="0" y="73"/>
                  </a:lnTo>
                  <a:lnTo>
                    <a:pt x="5" y="54"/>
                  </a:lnTo>
                  <a:lnTo>
                    <a:pt x="17" y="30"/>
                  </a:lnTo>
                  <a:close/>
                </a:path>
              </a:pathLst>
            </a:custGeom>
            <a:solidFill>
              <a:srgbClr val="D1E0DB"/>
            </a:solidFill>
            <a:ln w="9525">
              <a:noFill/>
              <a:round/>
              <a:headEnd/>
              <a:tailEnd/>
            </a:ln>
          </p:spPr>
          <p:txBody>
            <a:bodyPr/>
            <a:lstStyle/>
            <a:p>
              <a:endParaRPr lang="zh-CN" altLang="en-US" sz="1800"/>
            </a:p>
          </p:txBody>
        </p:sp>
        <p:sp>
          <p:nvSpPr>
            <p:cNvPr id="21" name="Freeform 298"/>
            <p:cNvSpPr>
              <a:spLocks/>
            </p:cNvSpPr>
            <p:nvPr/>
          </p:nvSpPr>
          <p:spPr bwMode="auto">
            <a:xfrm>
              <a:off x="2782" y="2691"/>
              <a:ext cx="231" cy="164"/>
            </a:xfrm>
            <a:custGeom>
              <a:avLst/>
              <a:gdLst>
                <a:gd name="T0" fmla="*/ 9 w 463"/>
                <a:gd name="T1" fmla="*/ 14 h 330"/>
                <a:gd name="T2" fmla="*/ 13 w 463"/>
                <a:gd name="T3" fmla="*/ 9 h 330"/>
                <a:gd name="T4" fmla="*/ 19 w 463"/>
                <a:gd name="T5" fmla="*/ 5 h 330"/>
                <a:gd name="T6" fmla="*/ 25 w 463"/>
                <a:gd name="T7" fmla="*/ 2 h 330"/>
                <a:gd name="T8" fmla="*/ 31 w 463"/>
                <a:gd name="T9" fmla="*/ 1 h 330"/>
                <a:gd name="T10" fmla="*/ 38 w 463"/>
                <a:gd name="T11" fmla="*/ 0 h 330"/>
                <a:gd name="T12" fmla="*/ 46 w 463"/>
                <a:gd name="T13" fmla="*/ 1 h 330"/>
                <a:gd name="T14" fmla="*/ 53 w 463"/>
                <a:gd name="T15" fmla="*/ 2 h 330"/>
                <a:gd name="T16" fmla="*/ 61 w 463"/>
                <a:gd name="T17" fmla="*/ 3 h 330"/>
                <a:gd name="T18" fmla="*/ 69 w 463"/>
                <a:gd name="T19" fmla="*/ 6 h 330"/>
                <a:gd name="T20" fmla="*/ 76 w 463"/>
                <a:gd name="T21" fmla="*/ 9 h 330"/>
                <a:gd name="T22" fmla="*/ 84 w 463"/>
                <a:gd name="T23" fmla="*/ 12 h 330"/>
                <a:gd name="T24" fmla="*/ 91 w 463"/>
                <a:gd name="T25" fmla="*/ 16 h 330"/>
                <a:gd name="T26" fmla="*/ 98 w 463"/>
                <a:gd name="T27" fmla="*/ 18 h 330"/>
                <a:gd name="T28" fmla="*/ 104 w 463"/>
                <a:gd name="T29" fmla="*/ 21 h 330"/>
                <a:gd name="T30" fmla="*/ 111 w 463"/>
                <a:gd name="T31" fmla="*/ 24 h 330"/>
                <a:gd name="T32" fmla="*/ 116 w 463"/>
                <a:gd name="T33" fmla="*/ 26 h 330"/>
                <a:gd name="T34" fmla="*/ 122 w 463"/>
                <a:gd name="T35" fmla="*/ 28 h 330"/>
                <a:gd name="T36" fmla="*/ 128 w 463"/>
                <a:gd name="T37" fmla="*/ 29 h 330"/>
                <a:gd name="T38" fmla="*/ 135 w 463"/>
                <a:gd name="T39" fmla="*/ 32 h 330"/>
                <a:gd name="T40" fmla="*/ 142 w 463"/>
                <a:gd name="T41" fmla="*/ 35 h 330"/>
                <a:gd name="T42" fmla="*/ 150 w 463"/>
                <a:gd name="T43" fmla="*/ 37 h 330"/>
                <a:gd name="T44" fmla="*/ 158 w 463"/>
                <a:gd name="T45" fmla="*/ 41 h 330"/>
                <a:gd name="T46" fmla="*/ 167 w 463"/>
                <a:gd name="T47" fmla="*/ 45 h 330"/>
                <a:gd name="T48" fmla="*/ 175 w 463"/>
                <a:gd name="T49" fmla="*/ 49 h 330"/>
                <a:gd name="T50" fmla="*/ 183 w 463"/>
                <a:gd name="T51" fmla="*/ 55 h 330"/>
                <a:gd name="T52" fmla="*/ 192 w 463"/>
                <a:gd name="T53" fmla="*/ 61 h 330"/>
                <a:gd name="T54" fmla="*/ 199 w 463"/>
                <a:gd name="T55" fmla="*/ 69 h 330"/>
                <a:gd name="T56" fmla="*/ 207 w 463"/>
                <a:gd name="T57" fmla="*/ 77 h 330"/>
                <a:gd name="T58" fmla="*/ 214 w 463"/>
                <a:gd name="T59" fmla="*/ 86 h 330"/>
                <a:gd name="T60" fmla="*/ 220 w 463"/>
                <a:gd name="T61" fmla="*/ 97 h 330"/>
                <a:gd name="T62" fmla="*/ 225 w 463"/>
                <a:gd name="T63" fmla="*/ 109 h 330"/>
                <a:gd name="T64" fmla="*/ 229 w 463"/>
                <a:gd name="T65" fmla="*/ 122 h 330"/>
                <a:gd name="T66" fmla="*/ 231 w 463"/>
                <a:gd name="T67" fmla="*/ 135 h 330"/>
                <a:gd name="T68" fmla="*/ 229 w 463"/>
                <a:gd name="T69" fmla="*/ 145 h 330"/>
                <a:gd name="T70" fmla="*/ 224 w 463"/>
                <a:gd name="T71" fmla="*/ 154 h 330"/>
                <a:gd name="T72" fmla="*/ 216 w 463"/>
                <a:gd name="T73" fmla="*/ 160 h 330"/>
                <a:gd name="T74" fmla="*/ 205 w 463"/>
                <a:gd name="T75" fmla="*/ 163 h 330"/>
                <a:gd name="T76" fmla="*/ 191 w 463"/>
                <a:gd name="T77" fmla="*/ 164 h 330"/>
                <a:gd name="T78" fmla="*/ 176 w 463"/>
                <a:gd name="T79" fmla="*/ 164 h 330"/>
                <a:gd name="T80" fmla="*/ 159 w 463"/>
                <a:gd name="T81" fmla="*/ 160 h 330"/>
                <a:gd name="T82" fmla="*/ 141 w 463"/>
                <a:gd name="T83" fmla="*/ 155 h 330"/>
                <a:gd name="T84" fmla="*/ 122 w 463"/>
                <a:gd name="T85" fmla="*/ 148 h 330"/>
                <a:gd name="T86" fmla="*/ 103 w 463"/>
                <a:gd name="T87" fmla="*/ 139 h 330"/>
                <a:gd name="T88" fmla="*/ 84 w 463"/>
                <a:gd name="T89" fmla="*/ 127 h 330"/>
                <a:gd name="T90" fmla="*/ 66 w 463"/>
                <a:gd name="T91" fmla="*/ 114 h 330"/>
                <a:gd name="T92" fmla="*/ 48 w 463"/>
                <a:gd name="T93" fmla="*/ 99 h 330"/>
                <a:gd name="T94" fmla="*/ 31 w 463"/>
                <a:gd name="T95" fmla="*/ 82 h 330"/>
                <a:gd name="T96" fmla="*/ 16 w 463"/>
                <a:gd name="T97" fmla="*/ 63 h 330"/>
                <a:gd name="T98" fmla="*/ 16 w 463"/>
                <a:gd name="T99" fmla="*/ 63 h 330"/>
                <a:gd name="T100" fmla="*/ 16 w 463"/>
                <a:gd name="T101" fmla="*/ 63 h 330"/>
                <a:gd name="T102" fmla="*/ 15 w 463"/>
                <a:gd name="T103" fmla="*/ 62 h 330"/>
                <a:gd name="T104" fmla="*/ 14 w 463"/>
                <a:gd name="T105" fmla="*/ 62 h 330"/>
                <a:gd name="T106" fmla="*/ 13 w 463"/>
                <a:gd name="T107" fmla="*/ 60 h 330"/>
                <a:gd name="T108" fmla="*/ 9 w 463"/>
                <a:gd name="T109" fmla="*/ 58 h 330"/>
                <a:gd name="T110" fmla="*/ 6 w 463"/>
                <a:gd name="T111" fmla="*/ 54 h 330"/>
                <a:gd name="T112" fmla="*/ 2 w 463"/>
                <a:gd name="T113" fmla="*/ 49 h 330"/>
                <a:gd name="T114" fmla="*/ 1 w 463"/>
                <a:gd name="T115" fmla="*/ 43 h 330"/>
                <a:gd name="T116" fmla="*/ 0 w 463"/>
                <a:gd name="T117" fmla="*/ 35 h 330"/>
                <a:gd name="T118" fmla="*/ 3 w 463"/>
                <a:gd name="T119" fmla="*/ 25 h 330"/>
                <a:gd name="T120" fmla="*/ 9 w 463"/>
                <a:gd name="T121" fmla="*/ 14 h 3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3"/>
                <a:gd name="T184" fmla="*/ 0 h 330"/>
                <a:gd name="T185" fmla="*/ 463 w 463"/>
                <a:gd name="T186" fmla="*/ 330 h 3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3" h="330">
                  <a:moveTo>
                    <a:pt x="18" y="29"/>
                  </a:moveTo>
                  <a:lnTo>
                    <a:pt x="27" y="18"/>
                  </a:lnTo>
                  <a:lnTo>
                    <a:pt x="39" y="10"/>
                  </a:lnTo>
                  <a:lnTo>
                    <a:pt x="50" y="4"/>
                  </a:lnTo>
                  <a:lnTo>
                    <a:pt x="63" y="2"/>
                  </a:lnTo>
                  <a:lnTo>
                    <a:pt x="77" y="0"/>
                  </a:lnTo>
                  <a:lnTo>
                    <a:pt x="92" y="2"/>
                  </a:lnTo>
                  <a:lnTo>
                    <a:pt x="107" y="4"/>
                  </a:lnTo>
                  <a:lnTo>
                    <a:pt x="122" y="7"/>
                  </a:lnTo>
                  <a:lnTo>
                    <a:pt x="138" y="13"/>
                  </a:lnTo>
                  <a:lnTo>
                    <a:pt x="153" y="19"/>
                  </a:lnTo>
                  <a:lnTo>
                    <a:pt x="168" y="25"/>
                  </a:lnTo>
                  <a:lnTo>
                    <a:pt x="183" y="32"/>
                  </a:lnTo>
                  <a:lnTo>
                    <a:pt x="196" y="37"/>
                  </a:lnTo>
                  <a:lnTo>
                    <a:pt x="209" y="43"/>
                  </a:lnTo>
                  <a:lnTo>
                    <a:pt x="222" y="48"/>
                  </a:lnTo>
                  <a:lnTo>
                    <a:pt x="232" y="52"/>
                  </a:lnTo>
                  <a:lnTo>
                    <a:pt x="244" y="56"/>
                  </a:lnTo>
                  <a:lnTo>
                    <a:pt x="256" y="59"/>
                  </a:lnTo>
                  <a:lnTo>
                    <a:pt x="270" y="64"/>
                  </a:lnTo>
                  <a:lnTo>
                    <a:pt x="285" y="70"/>
                  </a:lnTo>
                  <a:lnTo>
                    <a:pt x="301" y="75"/>
                  </a:lnTo>
                  <a:lnTo>
                    <a:pt x="317" y="82"/>
                  </a:lnTo>
                  <a:lnTo>
                    <a:pt x="334" y="90"/>
                  </a:lnTo>
                  <a:lnTo>
                    <a:pt x="351" y="99"/>
                  </a:lnTo>
                  <a:lnTo>
                    <a:pt x="367" y="110"/>
                  </a:lnTo>
                  <a:lnTo>
                    <a:pt x="384" y="123"/>
                  </a:lnTo>
                  <a:lnTo>
                    <a:pt x="399" y="138"/>
                  </a:lnTo>
                  <a:lnTo>
                    <a:pt x="414" y="155"/>
                  </a:lnTo>
                  <a:lnTo>
                    <a:pt x="428" y="173"/>
                  </a:lnTo>
                  <a:lnTo>
                    <a:pt x="440" y="195"/>
                  </a:lnTo>
                  <a:lnTo>
                    <a:pt x="450" y="219"/>
                  </a:lnTo>
                  <a:lnTo>
                    <a:pt x="459" y="246"/>
                  </a:lnTo>
                  <a:lnTo>
                    <a:pt x="463" y="271"/>
                  </a:lnTo>
                  <a:lnTo>
                    <a:pt x="459" y="292"/>
                  </a:lnTo>
                  <a:lnTo>
                    <a:pt x="448" y="309"/>
                  </a:lnTo>
                  <a:lnTo>
                    <a:pt x="432" y="321"/>
                  </a:lnTo>
                  <a:lnTo>
                    <a:pt x="410" y="328"/>
                  </a:lnTo>
                  <a:lnTo>
                    <a:pt x="382" y="330"/>
                  </a:lnTo>
                  <a:lnTo>
                    <a:pt x="352" y="329"/>
                  </a:lnTo>
                  <a:lnTo>
                    <a:pt x="319" y="322"/>
                  </a:lnTo>
                  <a:lnTo>
                    <a:pt x="283" y="311"/>
                  </a:lnTo>
                  <a:lnTo>
                    <a:pt x="245" y="298"/>
                  </a:lnTo>
                  <a:lnTo>
                    <a:pt x="207" y="279"/>
                  </a:lnTo>
                  <a:lnTo>
                    <a:pt x="169" y="256"/>
                  </a:lnTo>
                  <a:lnTo>
                    <a:pt x="132" y="230"/>
                  </a:lnTo>
                  <a:lnTo>
                    <a:pt x="96" y="200"/>
                  </a:lnTo>
                  <a:lnTo>
                    <a:pt x="63" y="165"/>
                  </a:lnTo>
                  <a:lnTo>
                    <a:pt x="33" y="127"/>
                  </a:lnTo>
                  <a:lnTo>
                    <a:pt x="32" y="126"/>
                  </a:lnTo>
                  <a:lnTo>
                    <a:pt x="30" y="125"/>
                  </a:lnTo>
                  <a:lnTo>
                    <a:pt x="29" y="124"/>
                  </a:lnTo>
                  <a:lnTo>
                    <a:pt x="26" y="121"/>
                  </a:lnTo>
                  <a:lnTo>
                    <a:pt x="19" y="116"/>
                  </a:lnTo>
                  <a:lnTo>
                    <a:pt x="12" y="109"/>
                  </a:lnTo>
                  <a:lnTo>
                    <a:pt x="5" y="98"/>
                  </a:lnTo>
                  <a:lnTo>
                    <a:pt x="2" y="86"/>
                  </a:lnTo>
                  <a:lnTo>
                    <a:pt x="0" y="70"/>
                  </a:lnTo>
                  <a:lnTo>
                    <a:pt x="6" y="51"/>
                  </a:lnTo>
                  <a:lnTo>
                    <a:pt x="18" y="29"/>
                  </a:lnTo>
                  <a:close/>
                </a:path>
              </a:pathLst>
            </a:custGeom>
            <a:solidFill>
              <a:srgbClr val="C4D8D1"/>
            </a:solidFill>
            <a:ln w="9525">
              <a:noFill/>
              <a:round/>
              <a:headEnd/>
              <a:tailEnd/>
            </a:ln>
          </p:spPr>
          <p:txBody>
            <a:bodyPr/>
            <a:lstStyle/>
            <a:p>
              <a:endParaRPr lang="zh-CN" altLang="en-US" sz="1800"/>
            </a:p>
          </p:txBody>
        </p:sp>
        <p:sp>
          <p:nvSpPr>
            <p:cNvPr id="22" name="Freeform 299"/>
            <p:cNvSpPr>
              <a:spLocks/>
            </p:cNvSpPr>
            <p:nvPr/>
          </p:nvSpPr>
          <p:spPr bwMode="auto">
            <a:xfrm>
              <a:off x="2790" y="2698"/>
              <a:ext cx="216" cy="155"/>
            </a:xfrm>
            <a:custGeom>
              <a:avLst/>
              <a:gdLst>
                <a:gd name="T0" fmla="*/ 8 w 432"/>
                <a:gd name="T1" fmla="*/ 13 h 310"/>
                <a:gd name="T2" fmla="*/ 13 w 432"/>
                <a:gd name="T3" fmla="*/ 8 h 310"/>
                <a:gd name="T4" fmla="*/ 17 w 432"/>
                <a:gd name="T5" fmla="*/ 4 h 310"/>
                <a:gd name="T6" fmla="*/ 23 w 432"/>
                <a:gd name="T7" fmla="*/ 2 h 310"/>
                <a:gd name="T8" fmla="*/ 29 w 432"/>
                <a:gd name="T9" fmla="*/ 0 h 310"/>
                <a:gd name="T10" fmla="*/ 36 w 432"/>
                <a:gd name="T11" fmla="*/ 0 h 310"/>
                <a:gd name="T12" fmla="*/ 43 w 432"/>
                <a:gd name="T13" fmla="*/ 0 h 310"/>
                <a:gd name="T14" fmla="*/ 50 w 432"/>
                <a:gd name="T15" fmla="*/ 2 h 310"/>
                <a:gd name="T16" fmla="*/ 57 w 432"/>
                <a:gd name="T17" fmla="*/ 3 h 310"/>
                <a:gd name="T18" fmla="*/ 65 w 432"/>
                <a:gd name="T19" fmla="*/ 6 h 310"/>
                <a:gd name="T20" fmla="*/ 72 w 432"/>
                <a:gd name="T21" fmla="*/ 9 h 310"/>
                <a:gd name="T22" fmla="*/ 79 w 432"/>
                <a:gd name="T23" fmla="*/ 11 h 310"/>
                <a:gd name="T24" fmla="*/ 86 w 432"/>
                <a:gd name="T25" fmla="*/ 14 h 310"/>
                <a:gd name="T26" fmla="*/ 92 w 432"/>
                <a:gd name="T27" fmla="*/ 18 h 310"/>
                <a:gd name="T28" fmla="*/ 99 w 432"/>
                <a:gd name="T29" fmla="*/ 20 h 310"/>
                <a:gd name="T30" fmla="*/ 104 w 432"/>
                <a:gd name="T31" fmla="*/ 22 h 310"/>
                <a:gd name="T32" fmla="*/ 109 w 432"/>
                <a:gd name="T33" fmla="*/ 24 h 310"/>
                <a:gd name="T34" fmla="*/ 114 w 432"/>
                <a:gd name="T35" fmla="*/ 26 h 310"/>
                <a:gd name="T36" fmla="*/ 120 w 432"/>
                <a:gd name="T37" fmla="*/ 28 h 310"/>
                <a:gd name="T38" fmla="*/ 127 w 432"/>
                <a:gd name="T39" fmla="*/ 30 h 310"/>
                <a:gd name="T40" fmla="*/ 134 w 432"/>
                <a:gd name="T41" fmla="*/ 33 h 310"/>
                <a:gd name="T42" fmla="*/ 141 w 432"/>
                <a:gd name="T43" fmla="*/ 35 h 310"/>
                <a:gd name="T44" fmla="*/ 149 w 432"/>
                <a:gd name="T45" fmla="*/ 38 h 310"/>
                <a:gd name="T46" fmla="*/ 157 w 432"/>
                <a:gd name="T47" fmla="*/ 41 h 310"/>
                <a:gd name="T48" fmla="*/ 164 w 432"/>
                <a:gd name="T49" fmla="*/ 46 h 310"/>
                <a:gd name="T50" fmla="*/ 172 w 432"/>
                <a:gd name="T51" fmla="*/ 51 h 310"/>
                <a:gd name="T52" fmla="*/ 179 w 432"/>
                <a:gd name="T53" fmla="*/ 57 h 310"/>
                <a:gd name="T54" fmla="*/ 187 w 432"/>
                <a:gd name="T55" fmla="*/ 64 h 310"/>
                <a:gd name="T56" fmla="*/ 194 w 432"/>
                <a:gd name="T57" fmla="*/ 72 h 310"/>
                <a:gd name="T58" fmla="*/ 199 w 432"/>
                <a:gd name="T59" fmla="*/ 81 h 310"/>
                <a:gd name="T60" fmla="*/ 205 w 432"/>
                <a:gd name="T61" fmla="*/ 91 h 310"/>
                <a:gd name="T62" fmla="*/ 210 w 432"/>
                <a:gd name="T63" fmla="*/ 102 h 310"/>
                <a:gd name="T64" fmla="*/ 214 w 432"/>
                <a:gd name="T65" fmla="*/ 115 h 310"/>
                <a:gd name="T66" fmla="*/ 216 w 432"/>
                <a:gd name="T67" fmla="*/ 127 h 310"/>
                <a:gd name="T68" fmla="*/ 214 w 432"/>
                <a:gd name="T69" fmla="*/ 137 h 310"/>
                <a:gd name="T70" fmla="*/ 209 w 432"/>
                <a:gd name="T71" fmla="*/ 146 h 310"/>
                <a:gd name="T72" fmla="*/ 201 w 432"/>
                <a:gd name="T73" fmla="*/ 151 h 310"/>
                <a:gd name="T74" fmla="*/ 191 w 432"/>
                <a:gd name="T75" fmla="*/ 154 h 310"/>
                <a:gd name="T76" fmla="*/ 178 w 432"/>
                <a:gd name="T77" fmla="*/ 155 h 310"/>
                <a:gd name="T78" fmla="*/ 164 w 432"/>
                <a:gd name="T79" fmla="*/ 154 h 310"/>
                <a:gd name="T80" fmla="*/ 148 w 432"/>
                <a:gd name="T81" fmla="*/ 151 h 310"/>
                <a:gd name="T82" fmla="*/ 131 w 432"/>
                <a:gd name="T83" fmla="*/ 146 h 310"/>
                <a:gd name="T84" fmla="*/ 113 w 432"/>
                <a:gd name="T85" fmla="*/ 139 h 310"/>
                <a:gd name="T86" fmla="*/ 96 w 432"/>
                <a:gd name="T87" fmla="*/ 131 h 310"/>
                <a:gd name="T88" fmla="*/ 78 w 432"/>
                <a:gd name="T89" fmla="*/ 119 h 310"/>
                <a:gd name="T90" fmla="*/ 60 w 432"/>
                <a:gd name="T91" fmla="*/ 107 h 310"/>
                <a:gd name="T92" fmla="*/ 44 w 432"/>
                <a:gd name="T93" fmla="*/ 93 h 310"/>
                <a:gd name="T94" fmla="*/ 28 w 432"/>
                <a:gd name="T95" fmla="*/ 77 h 310"/>
                <a:gd name="T96" fmla="*/ 15 w 432"/>
                <a:gd name="T97" fmla="*/ 59 h 310"/>
                <a:gd name="T98" fmla="*/ 15 w 432"/>
                <a:gd name="T99" fmla="*/ 59 h 310"/>
                <a:gd name="T100" fmla="*/ 14 w 432"/>
                <a:gd name="T101" fmla="*/ 59 h 310"/>
                <a:gd name="T102" fmla="*/ 14 w 432"/>
                <a:gd name="T103" fmla="*/ 59 h 310"/>
                <a:gd name="T104" fmla="*/ 13 w 432"/>
                <a:gd name="T105" fmla="*/ 58 h 310"/>
                <a:gd name="T106" fmla="*/ 11 w 432"/>
                <a:gd name="T107" fmla="*/ 57 h 310"/>
                <a:gd name="T108" fmla="*/ 8 w 432"/>
                <a:gd name="T109" fmla="*/ 54 h 310"/>
                <a:gd name="T110" fmla="*/ 5 w 432"/>
                <a:gd name="T111" fmla="*/ 51 h 310"/>
                <a:gd name="T112" fmla="*/ 2 w 432"/>
                <a:gd name="T113" fmla="*/ 46 h 310"/>
                <a:gd name="T114" fmla="*/ 0 w 432"/>
                <a:gd name="T115" fmla="*/ 40 h 310"/>
                <a:gd name="T116" fmla="*/ 0 w 432"/>
                <a:gd name="T117" fmla="*/ 33 h 310"/>
                <a:gd name="T118" fmla="*/ 2 w 432"/>
                <a:gd name="T119" fmla="*/ 23 h 310"/>
                <a:gd name="T120" fmla="*/ 8 w 432"/>
                <a:gd name="T121" fmla="*/ 13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2"/>
                <a:gd name="T184" fmla="*/ 0 h 310"/>
                <a:gd name="T185" fmla="*/ 432 w 43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2" h="310">
                  <a:moveTo>
                    <a:pt x="16" y="27"/>
                  </a:moveTo>
                  <a:lnTo>
                    <a:pt x="25" y="16"/>
                  </a:lnTo>
                  <a:lnTo>
                    <a:pt x="34" y="8"/>
                  </a:lnTo>
                  <a:lnTo>
                    <a:pt x="46" y="4"/>
                  </a:lnTo>
                  <a:lnTo>
                    <a:pt x="58" y="0"/>
                  </a:lnTo>
                  <a:lnTo>
                    <a:pt x="71" y="0"/>
                  </a:lnTo>
                  <a:lnTo>
                    <a:pt x="85" y="0"/>
                  </a:lnTo>
                  <a:lnTo>
                    <a:pt x="99" y="4"/>
                  </a:lnTo>
                  <a:lnTo>
                    <a:pt x="114" y="7"/>
                  </a:lnTo>
                  <a:lnTo>
                    <a:pt x="129" y="12"/>
                  </a:lnTo>
                  <a:lnTo>
                    <a:pt x="143" y="18"/>
                  </a:lnTo>
                  <a:lnTo>
                    <a:pt x="158" y="23"/>
                  </a:lnTo>
                  <a:lnTo>
                    <a:pt x="171" y="29"/>
                  </a:lnTo>
                  <a:lnTo>
                    <a:pt x="184" y="35"/>
                  </a:lnTo>
                  <a:lnTo>
                    <a:pt x="197" y="41"/>
                  </a:lnTo>
                  <a:lnTo>
                    <a:pt x="208" y="45"/>
                  </a:lnTo>
                  <a:lnTo>
                    <a:pt x="219" y="49"/>
                  </a:lnTo>
                  <a:lnTo>
                    <a:pt x="229" y="52"/>
                  </a:lnTo>
                  <a:lnTo>
                    <a:pt x="240" y="56"/>
                  </a:lnTo>
                  <a:lnTo>
                    <a:pt x="254" y="60"/>
                  </a:lnTo>
                  <a:lnTo>
                    <a:pt x="268" y="65"/>
                  </a:lnTo>
                  <a:lnTo>
                    <a:pt x="282" y="69"/>
                  </a:lnTo>
                  <a:lnTo>
                    <a:pt x="297" y="76"/>
                  </a:lnTo>
                  <a:lnTo>
                    <a:pt x="313" y="83"/>
                  </a:lnTo>
                  <a:lnTo>
                    <a:pt x="328" y="92"/>
                  </a:lnTo>
                  <a:lnTo>
                    <a:pt x="343" y="103"/>
                  </a:lnTo>
                  <a:lnTo>
                    <a:pt x="358" y="114"/>
                  </a:lnTo>
                  <a:lnTo>
                    <a:pt x="373" y="128"/>
                  </a:lnTo>
                  <a:lnTo>
                    <a:pt x="387" y="144"/>
                  </a:lnTo>
                  <a:lnTo>
                    <a:pt x="398" y="163"/>
                  </a:lnTo>
                  <a:lnTo>
                    <a:pt x="410" y="182"/>
                  </a:lnTo>
                  <a:lnTo>
                    <a:pt x="420" y="205"/>
                  </a:lnTo>
                  <a:lnTo>
                    <a:pt x="428" y="231"/>
                  </a:lnTo>
                  <a:lnTo>
                    <a:pt x="432" y="255"/>
                  </a:lnTo>
                  <a:lnTo>
                    <a:pt x="428" y="274"/>
                  </a:lnTo>
                  <a:lnTo>
                    <a:pt x="418" y="291"/>
                  </a:lnTo>
                  <a:lnTo>
                    <a:pt x="402" y="301"/>
                  </a:lnTo>
                  <a:lnTo>
                    <a:pt x="381" y="308"/>
                  </a:lnTo>
                  <a:lnTo>
                    <a:pt x="356" y="310"/>
                  </a:lnTo>
                  <a:lnTo>
                    <a:pt x="327" y="308"/>
                  </a:lnTo>
                  <a:lnTo>
                    <a:pt x="295" y="302"/>
                  </a:lnTo>
                  <a:lnTo>
                    <a:pt x="261" y="292"/>
                  </a:lnTo>
                  <a:lnTo>
                    <a:pt x="227" y="278"/>
                  </a:lnTo>
                  <a:lnTo>
                    <a:pt x="191" y="261"/>
                  </a:lnTo>
                  <a:lnTo>
                    <a:pt x="155" y="239"/>
                  </a:lnTo>
                  <a:lnTo>
                    <a:pt x="121" y="215"/>
                  </a:lnTo>
                  <a:lnTo>
                    <a:pt x="88" y="186"/>
                  </a:lnTo>
                  <a:lnTo>
                    <a:pt x="57" y="153"/>
                  </a:lnTo>
                  <a:lnTo>
                    <a:pt x="30" y="119"/>
                  </a:lnTo>
                  <a:lnTo>
                    <a:pt x="28" y="118"/>
                  </a:lnTo>
                  <a:lnTo>
                    <a:pt x="27" y="118"/>
                  </a:lnTo>
                  <a:lnTo>
                    <a:pt x="26" y="117"/>
                  </a:lnTo>
                  <a:lnTo>
                    <a:pt x="22" y="114"/>
                  </a:lnTo>
                  <a:lnTo>
                    <a:pt x="16" y="109"/>
                  </a:lnTo>
                  <a:lnTo>
                    <a:pt x="10" y="102"/>
                  </a:lnTo>
                  <a:lnTo>
                    <a:pt x="4" y="92"/>
                  </a:lnTo>
                  <a:lnTo>
                    <a:pt x="0" y="80"/>
                  </a:lnTo>
                  <a:lnTo>
                    <a:pt x="0" y="65"/>
                  </a:lnTo>
                  <a:lnTo>
                    <a:pt x="4" y="47"/>
                  </a:lnTo>
                  <a:lnTo>
                    <a:pt x="16" y="27"/>
                  </a:lnTo>
                  <a:close/>
                </a:path>
              </a:pathLst>
            </a:custGeom>
            <a:solidFill>
              <a:srgbClr val="BAD3C9"/>
            </a:solidFill>
            <a:ln w="9525">
              <a:noFill/>
              <a:round/>
              <a:headEnd/>
              <a:tailEnd/>
            </a:ln>
          </p:spPr>
          <p:txBody>
            <a:bodyPr/>
            <a:lstStyle/>
            <a:p>
              <a:endParaRPr lang="zh-CN" altLang="en-US" sz="1800"/>
            </a:p>
          </p:txBody>
        </p:sp>
        <p:sp>
          <p:nvSpPr>
            <p:cNvPr id="23" name="Freeform 300"/>
            <p:cNvSpPr>
              <a:spLocks/>
            </p:cNvSpPr>
            <p:nvPr/>
          </p:nvSpPr>
          <p:spPr bwMode="auto">
            <a:xfrm>
              <a:off x="2800" y="2705"/>
              <a:ext cx="201" cy="144"/>
            </a:xfrm>
            <a:custGeom>
              <a:avLst/>
              <a:gdLst>
                <a:gd name="T0" fmla="*/ 14 w 402"/>
                <a:gd name="T1" fmla="*/ 55 h 288"/>
                <a:gd name="T2" fmla="*/ 13 w 402"/>
                <a:gd name="T3" fmla="*/ 55 h 288"/>
                <a:gd name="T4" fmla="*/ 10 w 402"/>
                <a:gd name="T5" fmla="*/ 53 h 288"/>
                <a:gd name="T6" fmla="*/ 6 w 402"/>
                <a:gd name="T7" fmla="*/ 50 h 288"/>
                <a:gd name="T8" fmla="*/ 3 w 402"/>
                <a:gd name="T9" fmla="*/ 45 h 288"/>
                <a:gd name="T10" fmla="*/ 1 w 402"/>
                <a:gd name="T11" fmla="*/ 40 h 288"/>
                <a:gd name="T12" fmla="*/ 0 w 402"/>
                <a:gd name="T13" fmla="*/ 33 h 288"/>
                <a:gd name="T14" fmla="*/ 2 w 402"/>
                <a:gd name="T15" fmla="*/ 23 h 288"/>
                <a:gd name="T16" fmla="*/ 7 w 402"/>
                <a:gd name="T17" fmla="*/ 12 h 288"/>
                <a:gd name="T18" fmla="*/ 12 w 402"/>
                <a:gd name="T19" fmla="*/ 7 h 288"/>
                <a:gd name="T20" fmla="*/ 17 w 402"/>
                <a:gd name="T21" fmla="*/ 4 h 288"/>
                <a:gd name="T22" fmla="*/ 22 w 402"/>
                <a:gd name="T23" fmla="*/ 2 h 288"/>
                <a:gd name="T24" fmla="*/ 28 w 402"/>
                <a:gd name="T25" fmla="*/ 0 h 288"/>
                <a:gd name="T26" fmla="*/ 34 w 402"/>
                <a:gd name="T27" fmla="*/ 0 h 288"/>
                <a:gd name="T28" fmla="*/ 41 w 402"/>
                <a:gd name="T29" fmla="*/ 1 h 288"/>
                <a:gd name="T30" fmla="*/ 48 w 402"/>
                <a:gd name="T31" fmla="*/ 2 h 288"/>
                <a:gd name="T32" fmla="*/ 54 w 402"/>
                <a:gd name="T33" fmla="*/ 3 h 288"/>
                <a:gd name="T34" fmla="*/ 61 w 402"/>
                <a:gd name="T35" fmla="*/ 6 h 288"/>
                <a:gd name="T36" fmla="*/ 68 w 402"/>
                <a:gd name="T37" fmla="*/ 8 h 288"/>
                <a:gd name="T38" fmla="*/ 75 w 402"/>
                <a:gd name="T39" fmla="*/ 11 h 288"/>
                <a:gd name="T40" fmla="*/ 81 w 402"/>
                <a:gd name="T41" fmla="*/ 14 h 288"/>
                <a:gd name="T42" fmla="*/ 87 w 402"/>
                <a:gd name="T43" fmla="*/ 17 h 288"/>
                <a:gd name="T44" fmla="*/ 93 w 402"/>
                <a:gd name="T45" fmla="*/ 19 h 288"/>
                <a:gd name="T46" fmla="*/ 99 w 402"/>
                <a:gd name="T47" fmla="*/ 21 h 288"/>
                <a:gd name="T48" fmla="*/ 103 w 402"/>
                <a:gd name="T49" fmla="*/ 23 h 288"/>
                <a:gd name="T50" fmla="*/ 108 w 402"/>
                <a:gd name="T51" fmla="*/ 25 h 288"/>
                <a:gd name="T52" fmla="*/ 113 w 402"/>
                <a:gd name="T53" fmla="*/ 26 h 288"/>
                <a:gd name="T54" fmla="*/ 120 w 402"/>
                <a:gd name="T55" fmla="*/ 28 h 288"/>
                <a:gd name="T56" fmla="*/ 126 w 402"/>
                <a:gd name="T57" fmla="*/ 30 h 288"/>
                <a:gd name="T58" fmla="*/ 133 w 402"/>
                <a:gd name="T59" fmla="*/ 33 h 288"/>
                <a:gd name="T60" fmla="*/ 140 w 402"/>
                <a:gd name="T61" fmla="*/ 36 h 288"/>
                <a:gd name="T62" fmla="*/ 147 w 402"/>
                <a:gd name="T63" fmla="*/ 39 h 288"/>
                <a:gd name="T64" fmla="*/ 154 w 402"/>
                <a:gd name="T65" fmla="*/ 43 h 288"/>
                <a:gd name="T66" fmla="*/ 161 w 402"/>
                <a:gd name="T67" fmla="*/ 48 h 288"/>
                <a:gd name="T68" fmla="*/ 167 w 402"/>
                <a:gd name="T69" fmla="*/ 53 h 288"/>
                <a:gd name="T70" fmla="*/ 174 w 402"/>
                <a:gd name="T71" fmla="*/ 60 h 288"/>
                <a:gd name="T72" fmla="*/ 180 w 402"/>
                <a:gd name="T73" fmla="*/ 68 h 288"/>
                <a:gd name="T74" fmla="*/ 186 w 402"/>
                <a:gd name="T75" fmla="*/ 76 h 288"/>
                <a:gd name="T76" fmla="*/ 191 w 402"/>
                <a:gd name="T77" fmla="*/ 86 h 288"/>
                <a:gd name="T78" fmla="*/ 196 w 402"/>
                <a:gd name="T79" fmla="*/ 96 h 288"/>
                <a:gd name="T80" fmla="*/ 200 w 402"/>
                <a:gd name="T81" fmla="*/ 108 h 288"/>
                <a:gd name="T82" fmla="*/ 201 w 402"/>
                <a:gd name="T83" fmla="*/ 120 h 288"/>
                <a:gd name="T84" fmla="*/ 200 w 402"/>
                <a:gd name="T85" fmla="*/ 129 h 288"/>
                <a:gd name="T86" fmla="*/ 195 w 402"/>
                <a:gd name="T87" fmla="*/ 136 h 288"/>
                <a:gd name="T88" fmla="*/ 188 w 402"/>
                <a:gd name="T89" fmla="*/ 141 h 288"/>
                <a:gd name="T90" fmla="*/ 178 w 402"/>
                <a:gd name="T91" fmla="*/ 144 h 288"/>
                <a:gd name="T92" fmla="*/ 167 w 402"/>
                <a:gd name="T93" fmla="*/ 144 h 288"/>
                <a:gd name="T94" fmla="*/ 154 w 402"/>
                <a:gd name="T95" fmla="*/ 143 h 288"/>
                <a:gd name="T96" fmla="*/ 140 w 402"/>
                <a:gd name="T97" fmla="*/ 140 h 288"/>
                <a:gd name="T98" fmla="*/ 124 w 402"/>
                <a:gd name="T99" fmla="*/ 134 h 288"/>
                <a:gd name="T100" fmla="*/ 108 w 402"/>
                <a:gd name="T101" fmla="*/ 127 h 288"/>
                <a:gd name="T102" fmla="*/ 91 w 402"/>
                <a:gd name="T103" fmla="*/ 119 h 288"/>
                <a:gd name="T104" fmla="*/ 75 w 402"/>
                <a:gd name="T105" fmla="*/ 109 h 288"/>
                <a:gd name="T106" fmla="*/ 58 w 402"/>
                <a:gd name="T107" fmla="*/ 98 h 288"/>
                <a:gd name="T108" fmla="*/ 43 w 402"/>
                <a:gd name="T109" fmla="*/ 85 h 288"/>
                <a:gd name="T110" fmla="*/ 28 w 402"/>
                <a:gd name="T111" fmla="*/ 71 h 288"/>
                <a:gd name="T112" fmla="*/ 14 w 402"/>
                <a:gd name="T113" fmla="*/ 55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288"/>
                <a:gd name="T173" fmla="*/ 402 w 402"/>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288">
                  <a:moveTo>
                    <a:pt x="28" y="111"/>
                  </a:moveTo>
                  <a:lnTo>
                    <a:pt x="26" y="110"/>
                  </a:lnTo>
                  <a:lnTo>
                    <a:pt x="20" y="106"/>
                  </a:lnTo>
                  <a:lnTo>
                    <a:pt x="13" y="100"/>
                  </a:lnTo>
                  <a:lnTo>
                    <a:pt x="6" y="91"/>
                  </a:lnTo>
                  <a:lnTo>
                    <a:pt x="1" y="80"/>
                  </a:lnTo>
                  <a:lnTo>
                    <a:pt x="0" y="65"/>
                  </a:lnTo>
                  <a:lnTo>
                    <a:pt x="4" y="46"/>
                  </a:lnTo>
                  <a:lnTo>
                    <a:pt x="15" y="25"/>
                  </a:lnTo>
                  <a:lnTo>
                    <a:pt x="23" y="15"/>
                  </a:lnTo>
                  <a:lnTo>
                    <a:pt x="34" y="8"/>
                  </a:lnTo>
                  <a:lnTo>
                    <a:pt x="44" y="4"/>
                  </a:lnTo>
                  <a:lnTo>
                    <a:pt x="56" y="0"/>
                  </a:lnTo>
                  <a:lnTo>
                    <a:pt x="68" y="0"/>
                  </a:lnTo>
                  <a:lnTo>
                    <a:pt x="81" y="1"/>
                  </a:lnTo>
                  <a:lnTo>
                    <a:pt x="95" y="4"/>
                  </a:lnTo>
                  <a:lnTo>
                    <a:pt x="109" y="7"/>
                  </a:lnTo>
                  <a:lnTo>
                    <a:pt x="122" y="12"/>
                  </a:lnTo>
                  <a:lnTo>
                    <a:pt x="136" y="16"/>
                  </a:lnTo>
                  <a:lnTo>
                    <a:pt x="149" y="22"/>
                  </a:lnTo>
                  <a:lnTo>
                    <a:pt x="162" y="28"/>
                  </a:lnTo>
                  <a:lnTo>
                    <a:pt x="174" y="33"/>
                  </a:lnTo>
                  <a:lnTo>
                    <a:pt x="186" y="38"/>
                  </a:lnTo>
                  <a:lnTo>
                    <a:pt x="197" y="43"/>
                  </a:lnTo>
                  <a:lnTo>
                    <a:pt x="207" y="46"/>
                  </a:lnTo>
                  <a:lnTo>
                    <a:pt x="217" y="50"/>
                  </a:lnTo>
                  <a:lnTo>
                    <a:pt x="227" y="53"/>
                  </a:lnTo>
                  <a:lnTo>
                    <a:pt x="240" y="57"/>
                  </a:lnTo>
                  <a:lnTo>
                    <a:pt x="253" y="61"/>
                  </a:lnTo>
                  <a:lnTo>
                    <a:pt x="265" y="66"/>
                  </a:lnTo>
                  <a:lnTo>
                    <a:pt x="279" y="71"/>
                  </a:lnTo>
                  <a:lnTo>
                    <a:pt x="293" y="78"/>
                  </a:lnTo>
                  <a:lnTo>
                    <a:pt x="308" y="86"/>
                  </a:lnTo>
                  <a:lnTo>
                    <a:pt x="322" y="97"/>
                  </a:lnTo>
                  <a:lnTo>
                    <a:pt x="334" y="107"/>
                  </a:lnTo>
                  <a:lnTo>
                    <a:pt x="348" y="121"/>
                  </a:lnTo>
                  <a:lnTo>
                    <a:pt x="360" y="135"/>
                  </a:lnTo>
                  <a:lnTo>
                    <a:pt x="371" y="152"/>
                  </a:lnTo>
                  <a:lnTo>
                    <a:pt x="382" y="172"/>
                  </a:lnTo>
                  <a:lnTo>
                    <a:pt x="391" y="192"/>
                  </a:lnTo>
                  <a:lnTo>
                    <a:pt x="399" y="217"/>
                  </a:lnTo>
                  <a:lnTo>
                    <a:pt x="402" y="240"/>
                  </a:lnTo>
                  <a:lnTo>
                    <a:pt x="399" y="258"/>
                  </a:lnTo>
                  <a:lnTo>
                    <a:pt x="390" y="272"/>
                  </a:lnTo>
                  <a:lnTo>
                    <a:pt x="376" y="281"/>
                  </a:lnTo>
                  <a:lnTo>
                    <a:pt x="356" y="287"/>
                  </a:lnTo>
                  <a:lnTo>
                    <a:pt x="333" y="288"/>
                  </a:lnTo>
                  <a:lnTo>
                    <a:pt x="308" y="285"/>
                  </a:lnTo>
                  <a:lnTo>
                    <a:pt x="279" y="279"/>
                  </a:lnTo>
                  <a:lnTo>
                    <a:pt x="248" y="268"/>
                  </a:lnTo>
                  <a:lnTo>
                    <a:pt x="216" y="255"/>
                  </a:lnTo>
                  <a:lnTo>
                    <a:pt x="182" y="239"/>
                  </a:lnTo>
                  <a:lnTo>
                    <a:pt x="149" y="219"/>
                  </a:lnTo>
                  <a:lnTo>
                    <a:pt x="117" y="196"/>
                  </a:lnTo>
                  <a:lnTo>
                    <a:pt x="86" y="171"/>
                  </a:lnTo>
                  <a:lnTo>
                    <a:pt x="56" y="142"/>
                  </a:lnTo>
                  <a:lnTo>
                    <a:pt x="28" y="111"/>
                  </a:lnTo>
                  <a:close/>
                </a:path>
              </a:pathLst>
            </a:custGeom>
            <a:solidFill>
              <a:srgbClr val="ADCCBF"/>
            </a:solidFill>
            <a:ln w="9525">
              <a:noFill/>
              <a:round/>
              <a:headEnd/>
              <a:tailEnd/>
            </a:ln>
          </p:spPr>
          <p:txBody>
            <a:bodyPr/>
            <a:lstStyle/>
            <a:p>
              <a:endParaRPr lang="zh-CN" altLang="en-US" sz="1800"/>
            </a:p>
          </p:txBody>
        </p:sp>
        <p:sp>
          <p:nvSpPr>
            <p:cNvPr id="24" name="Freeform 301"/>
            <p:cNvSpPr>
              <a:spLocks/>
            </p:cNvSpPr>
            <p:nvPr/>
          </p:nvSpPr>
          <p:spPr bwMode="auto">
            <a:xfrm>
              <a:off x="3067" y="2497"/>
              <a:ext cx="531" cy="491"/>
            </a:xfrm>
            <a:custGeom>
              <a:avLst/>
              <a:gdLst>
                <a:gd name="T0" fmla="*/ 18 w 1061"/>
                <a:gd name="T1" fmla="*/ 63 h 983"/>
                <a:gd name="T2" fmla="*/ 20 w 1061"/>
                <a:gd name="T3" fmla="*/ 58 h 983"/>
                <a:gd name="T4" fmla="*/ 27 w 1061"/>
                <a:gd name="T5" fmla="*/ 49 h 983"/>
                <a:gd name="T6" fmla="*/ 36 w 1061"/>
                <a:gd name="T7" fmla="*/ 40 h 983"/>
                <a:gd name="T8" fmla="*/ 49 w 1061"/>
                <a:gd name="T9" fmla="*/ 29 h 983"/>
                <a:gd name="T10" fmla="*/ 66 w 1061"/>
                <a:gd name="T11" fmla="*/ 21 h 983"/>
                <a:gd name="T12" fmla="*/ 88 w 1061"/>
                <a:gd name="T13" fmla="*/ 14 h 983"/>
                <a:gd name="T14" fmla="*/ 115 w 1061"/>
                <a:gd name="T15" fmla="*/ 13 h 983"/>
                <a:gd name="T16" fmla="*/ 144 w 1061"/>
                <a:gd name="T17" fmla="*/ 16 h 983"/>
                <a:gd name="T18" fmla="*/ 168 w 1061"/>
                <a:gd name="T19" fmla="*/ 18 h 983"/>
                <a:gd name="T20" fmla="*/ 189 w 1061"/>
                <a:gd name="T21" fmla="*/ 20 h 983"/>
                <a:gd name="T22" fmla="*/ 208 w 1061"/>
                <a:gd name="T23" fmla="*/ 20 h 983"/>
                <a:gd name="T24" fmla="*/ 225 w 1061"/>
                <a:gd name="T25" fmla="*/ 18 h 983"/>
                <a:gd name="T26" fmla="*/ 242 w 1061"/>
                <a:gd name="T27" fmla="*/ 16 h 983"/>
                <a:gd name="T28" fmla="*/ 259 w 1061"/>
                <a:gd name="T29" fmla="*/ 11 h 983"/>
                <a:gd name="T30" fmla="*/ 278 w 1061"/>
                <a:gd name="T31" fmla="*/ 6 h 983"/>
                <a:gd name="T32" fmla="*/ 299 w 1061"/>
                <a:gd name="T33" fmla="*/ 1 h 983"/>
                <a:gd name="T34" fmla="*/ 328 w 1061"/>
                <a:gd name="T35" fmla="*/ 1 h 983"/>
                <a:gd name="T36" fmla="*/ 362 w 1061"/>
                <a:gd name="T37" fmla="*/ 7 h 983"/>
                <a:gd name="T38" fmla="*/ 399 w 1061"/>
                <a:gd name="T39" fmla="*/ 19 h 983"/>
                <a:gd name="T40" fmla="*/ 436 w 1061"/>
                <a:gd name="T41" fmla="*/ 35 h 983"/>
                <a:gd name="T42" fmla="*/ 470 w 1061"/>
                <a:gd name="T43" fmla="*/ 53 h 983"/>
                <a:gd name="T44" fmla="*/ 499 w 1061"/>
                <a:gd name="T45" fmla="*/ 73 h 983"/>
                <a:gd name="T46" fmla="*/ 520 w 1061"/>
                <a:gd name="T47" fmla="*/ 94 h 983"/>
                <a:gd name="T48" fmla="*/ 530 w 1061"/>
                <a:gd name="T49" fmla="*/ 117 h 983"/>
                <a:gd name="T50" fmla="*/ 530 w 1061"/>
                <a:gd name="T51" fmla="*/ 153 h 983"/>
                <a:gd name="T52" fmla="*/ 520 w 1061"/>
                <a:gd name="T53" fmla="*/ 202 h 983"/>
                <a:gd name="T54" fmla="*/ 500 w 1061"/>
                <a:gd name="T55" fmla="*/ 257 h 983"/>
                <a:gd name="T56" fmla="*/ 469 w 1061"/>
                <a:gd name="T57" fmla="*/ 316 h 983"/>
                <a:gd name="T58" fmla="*/ 429 w 1061"/>
                <a:gd name="T59" fmla="*/ 374 h 983"/>
                <a:gd name="T60" fmla="*/ 378 w 1061"/>
                <a:gd name="T61" fmla="*/ 427 h 983"/>
                <a:gd name="T62" fmla="*/ 316 w 1061"/>
                <a:gd name="T63" fmla="*/ 471 h 983"/>
                <a:gd name="T64" fmla="*/ 281 w 1061"/>
                <a:gd name="T65" fmla="*/ 488 h 983"/>
                <a:gd name="T66" fmla="*/ 276 w 1061"/>
                <a:gd name="T67" fmla="*/ 489 h 983"/>
                <a:gd name="T68" fmla="*/ 267 w 1061"/>
                <a:gd name="T69" fmla="*/ 491 h 983"/>
                <a:gd name="T70" fmla="*/ 254 w 1061"/>
                <a:gd name="T71" fmla="*/ 491 h 983"/>
                <a:gd name="T72" fmla="*/ 236 w 1061"/>
                <a:gd name="T73" fmla="*/ 490 h 983"/>
                <a:gd name="T74" fmla="*/ 216 w 1061"/>
                <a:gd name="T75" fmla="*/ 487 h 983"/>
                <a:gd name="T76" fmla="*/ 192 w 1061"/>
                <a:gd name="T77" fmla="*/ 479 h 983"/>
                <a:gd name="T78" fmla="*/ 165 w 1061"/>
                <a:gd name="T79" fmla="*/ 467 h 983"/>
                <a:gd name="T80" fmla="*/ 136 w 1061"/>
                <a:gd name="T81" fmla="*/ 450 h 983"/>
                <a:gd name="T82" fmla="*/ 110 w 1061"/>
                <a:gd name="T83" fmla="*/ 432 h 983"/>
                <a:gd name="T84" fmla="*/ 87 w 1061"/>
                <a:gd name="T85" fmla="*/ 413 h 983"/>
                <a:gd name="T86" fmla="*/ 68 w 1061"/>
                <a:gd name="T87" fmla="*/ 393 h 983"/>
                <a:gd name="T88" fmla="*/ 52 w 1061"/>
                <a:gd name="T89" fmla="*/ 371 h 983"/>
                <a:gd name="T90" fmla="*/ 42 w 1061"/>
                <a:gd name="T91" fmla="*/ 347 h 983"/>
                <a:gd name="T92" fmla="*/ 36 w 1061"/>
                <a:gd name="T93" fmla="*/ 321 h 983"/>
                <a:gd name="T94" fmla="*/ 36 w 1061"/>
                <a:gd name="T95" fmla="*/ 294 h 983"/>
                <a:gd name="T96" fmla="*/ 39 w 1061"/>
                <a:gd name="T97" fmla="*/ 251 h 983"/>
                <a:gd name="T98" fmla="*/ 23 w 1061"/>
                <a:gd name="T99" fmla="*/ 205 h 983"/>
                <a:gd name="T100" fmla="*/ 4 w 1061"/>
                <a:gd name="T101" fmla="*/ 160 h 983"/>
                <a:gd name="T102" fmla="*/ 4 w 1061"/>
                <a:gd name="T103" fmla="*/ 102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1"/>
                <a:gd name="T157" fmla="*/ 0 h 983"/>
                <a:gd name="T158" fmla="*/ 1061 w 1061"/>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1" h="983">
                  <a:moveTo>
                    <a:pt x="35" y="127"/>
                  </a:moveTo>
                  <a:lnTo>
                    <a:pt x="36" y="126"/>
                  </a:lnTo>
                  <a:lnTo>
                    <a:pt x="37" y="123"/>
                  </a:lnTo>
                  <a:lnTo>
                    <a:pt x="40" y="116"/>
                  </a:lnTo>
                  <a:lnTo>
                    <a:pt x="46" y="109"/>
                  </a:lnTo>
                  <a:lnTo>
                    <a:pt x="53" y="99"/>
                  </a:lnTo>
                  <a:lnTo>
                    <a:pt x="61" y="90"/>
                  </a:lnTo>
                  <a:lnTo>
                    <a:pt x="71" y="80"/>
                  </a:lnTo>
                  <a:lnTo>
                    <a:pt x="84" y="70"/>
                  </a:lnTo>
                  <a:lnTo>
                    <a:pt x="98" y="59"/>
                  </a:lnTo>
                  <a:lnTo>
                    <a:pt x="114" y="50"/>
                  </a:lnTo>
                  <a:lnTo>
                    <a:pt x="132" y="42"/>
                  </a:lnTo>
                  <a:lnTo>
                    <a:pt x="153" y="35"/>
                  </a:lnTo>
                  <a:lnTo>
                    <a:pt x="176" y="29"/>
                  </a:lnTo>
                  <a:lnTo>
                    <a:pt x="202" y="27"/>
                  </a:lnTo>
                  <a:lnTo>
                    <a:pt x="230" y="27"/>
                  </a:lnTo>
                  <a:lnTo>
                    <a:pt x="260" y="29"/>
                  </a:lnTo>
                  <a:lnTo>
                    <a:pt x="287" y="33"/>
                  </a:lnTo>
                  <a:lnTo>
                    <a:pt x="312" y="36"/>
                  </a:lnTo>
                  <a:lnTo>
                    <a:pt x="335" y="37"/>
                  </a:lnTo>
                  <a:lnTo>
                    <a:pt x="357" y="40"/>
                  </a:lnTo>
                  <a:lnTo>
                    <a:pt x="378" y="41"/>
                  </a:lnTo>
                  <a:lnTo>
                    <a:pt x="396" y="41"/>
                  </a:lnTo>
                  <a:lnTo>
                    <a:pt x="415" y="40"/>
                  </a:lnTo>
                  <a:lnTo>
                    <a:pt x="432" y="38"/>
                  </a:lnTo>
                  <a:lnTo>
                    <a:pt x="449" y="37"/>
                  </a:lnTo>
                  <a:lnTo>
                    <a:pt x="467" y="35"/>
                  </a:lnTo>
                  <a:lnTo>
                    <a:pt x="483" y="32"/>
                  </a:lnTo>
                  <a:lnTo>
                    <a:pt x="500" y="28"/>
                  </a:lnTo>
                  <a:lnTo>
                    <a:pt x="517" y="23"/>
                  </a:lnTo>
                  <a:lnTo>
                    <a:pt x="536" y="18"/>
                  </a:lnTo>
                  <a:lnTo>
                    <a:pt x="555" y="13"/>
                  </a:lnTo>
                  <a:lnTo>
                    <a:pt x="575" y="6"/>
                  </a:lnTo>
                  <a:lnTo>
                    <a:pt x="598" y="2"/>
                  </a:lnTo>
                  <a:lnTo>
                    <a:pt x="625" y="0"/>
                  </a:lnTo>
                  <a:lnTo>
                    <a:pt x="656" y="3"/>
                  </a:lnTo>
                  <a:lnTo>
                    <a:pt x="689" y="7"/>
                  </a:lnTo>
                  <a:lnTo>
                    <a:pt x="724" y="15"/>
                  </a:lnTo>
                  <a:lnTo>
                    <a:pt x="761" y="26"/>
                  </a:lnTo>
                  <a:lnTo>
                    <a:pt x="797" y="38"/>
                  </a:lnTo>
                  <a:lnTo>
                    <a:pt x="835" y="53"/>
                  </a:lnTo>
                  <a:lnTo>
                    <a:pt x="872" y="70"/>
                  </a:lnTo>
                  <a:lnTo>
                    <a:pt x="907" y="87"/>
                  </a:lnTo>
                  <a:lnTo>
                    <a:pt x="940" y="106"/>
                  </a:lnTo>
                  <a:lnTo>
                    <a:pt x="970" y="126"/>
                  </a:lnTo>
                  <a:lnTo>
                    <a:pt x="998" y="147"/>
                  </a:lnTo>
                  <a:lnTo>
                    <a:pt x="1021" y="167"/>
                  </a:lnTo>
                  <a:lnTo>
                    <a:pt x="1039" y="188"/>
                  </a:lnTo>
                  <a:lnTo>
                    <a:pt x="1052" y="209"/>
                  </a:lnTo>
                  <a:lnTo>
                    <a:pt x="1059" y="234"/>
                  </a:lnTo>
                  <a:lnTo>
                    <a:pt x="1061" y="266"/>
                  </a:lnTo>
                  <a:lnTo>
                    <a:pt x="1059" y="307"/>
                  </a:lnTo>
                  <a:lnTo>
                    <a:pt x="1052" y="353"/>
                  </a:lnTo>
                  <a:lnTo>
                    <a:pt x="1039" y="404"/>
                  </a:lnTo>
                  <a:lnTo>
                    <a:pt x="1021" y="458"/>
                  </a:lnTo>
                  <a:lnTo>
                    <a:pt x="999" y="514"/>
                  </a:lnTo>
                  <a:lnTo>
                    <a:pt x="971" y="573"/>
                  </a:lnTo>
                  <a:lnTo>
                    <a:pt x="938" y="633"/>
                  </a:lnTo>
                  <a:lnTo>
                    <a:pt x="900" y="692"/>
                  </a:lnTo>
                  <a:lnTo>
                    <a:pt x="857" y="749"/>
                  </a:lnTo>
                  <a:lnTo>
                    <a:pt x="809" y="803"/>
                  </a:lnTo>
                  <a:lnTo>
                    <a:pt x="755" y="855"/>
                  </a:lnTo>
                  <a:lnTo>
                    <a:pt x="696" y="902"/>
                  </a:lnTo>
                  <a:lnTo>
                    <a:pt x="631" y="943"/>
                  </a:lnTo>
                  <a:lnTo>
                    <a:pt x="562" y="977"/>
                  </a:lnTo>
                  <a:lnTo>
                    <a:pt x="561" y="977"/>
                  </a:lnTo>
                  <a:lnTo>
                    <a:pt x="558" y="978"/>
                  </a:lnTo>
                  <a:lnTo>
                    <a:pt x="552" y="979"/>
                  </a:lnTo>
                  <a:lnTo>
                    <a:pt x="544" y="981"/>
                  </a:lnTo>
                  <a:lnTo>
                    <a:pt x="534" y="982"/>
                  </a:lnTo>
                  <a:lnTo>
                    <a:pt x="521" y="983"/>
                  </a:lnTo>
                  <a:lnTo>
                    <a:pt x="507" y="983"/>
                  </a:lnTo>
                  <a:lnTo>
                    <a:pt x="491" y="983"/>
                  </a:lnTo>
                  <a:lnTo>
                    <a:pt x="472" y="981"/>
                  </a:lnTo>
                  <a:lnTo>
                    <a:pt x="453" y="978"/>
                  </a:lnTo>
                  <a:lnTo>
                    <a:pt x="431" y="974"/>
                  </a:lnTo>
                  <a:lnTo>
                    <a:pt x="408" y="967"/>
                  </a:lnTo>
                  <a:lnTo>
                    <a:pt x="384" y="959"/>
                  </a:lnTo>
                  <a:lnTo>
                    <a:pt x="357" y="947"/>
                  </a:lnTo>
                  <a:lnTo>
                    <a:pt x="330" y="935"/>
                  </a:lnTo>
                  <a:lnTo>
                    <a:pt x="301" y="918"/>
                  </a:lnTo>
                  <a:lnTo>
                    <a:pt x="272" y="901"/>
                  </a:lnTo>
                  <a:lnTo>
                    <a:pt x="245" y="883"/>
                  </a:lnTo>
                  <a:lnTo>
                    <a:pt x="219" y="864"/>
                  </a:lnTo>
                  <a:lnTo>
                    <a:pt x="195" y="846"/>
                  </a:lnTo>
                  <a:lnTo>
                    <a:pt x="173" y="826"/>
                  </a:lnTo>
                  <a:lnTo>
                    <a:pt x="153" y="807"/>
                  </a:lnTo>
                  <a:lnTo>
                    <a:pt x="135" y="786"/>
                  </a:lnTo>
                  <a:lnTo>
                    <a:pt x="119" y="764"/>
                  </a:lnTo>
                  <a:lnTo>
                    <a:pt x="104" y="742"/>
                  </a:lnTo>
                  <a:lnTo>
                    <a:pt x="92" y="719"/>
                  </a:lnTo>
                  <a:lnTo>
                    <a:pt x="83" y="695"/>
                  </a:lnTo>
                  <a:lnTo>
                    <a:pt x="76" y="670"/>
                  </a:lnTo>
                  <a:lnTo>
                    <a:pt x="71" y="643"/>
                  </a:lnTo>
                  <a:lnTo>
                    <a:pt x="70" y="617"/>
                  </a:lnTo>
                  <a:lnTo>
                    <a:pt x="71" y="588"/>
                  </a:lnTo>
                  <a:lnTo>
                    <a:pt x="75" y="558"/>
                  </a:lnTo>
                  <a:lnTo>
                    <a:pt x="77" y="503"/>
                  </a:lnTo>
                  <a:lnTo>
                    <a:pt x="66" y="454"/>
                  </a:lnTo>
                  <a:lnTo>
                    <a:pt x="46" y="410"/>
                  </a:lnTo>
                  <a:lnTo>
                    <a:pt x="25" y="367"/>
                  </a:lnTo>
                  <a:lnTo>
                    <a:pt x="8" y="321"/>
                  </a:lnTo>
                  <a:lnTo>
                    <a:pt x="0" y="268"/>
                  </a:lnTo>
                  <a:lnTo>
                    <a:pt x="7" y="204"/>
                  </a:lnTo>
                  <a:lnTo>
                    <a:pt x="35" y="127"/>
                  </a:lnTo>
                  <a:close/>
                </a:path>
              </a:pathLst>
            </a:custGeom>
            <a:solidFill>
              <a:srgbClr val="FFFFFF"/>
            </a:solidFill>
            <a:ln w="9525">
              <a:noFill/>
              <a:round/>
              <a:headEnd/>
              <a:tailEnd/>
            </a:ln>
          </p:spPr>
          <p:txBody>
            <a:bodyPr/>
            <a:lstStyle/>
            <a:p>
              <a:endParaRPr lang="zh-CN" altLang="en-US" sz="1800"/>
            </a:p>
          </p:txBody>
        </p:sp>
        <p:sp>
          <p:nvSpPr>
            <p:cNvPr id="25" name="Freeform 302"/>
            <p:cNvSpPr>
              <a:spLocks/>
            </p:cNvSpPr>
            <p:nvPr/>
          </p:nvSpPr>
          <p:spPr bwMode="auto">
            <a:xfrm>
              <a:off x="3076" y="2507"/>
              <a:ext cx="511" cy="475"/>
            </a:xfrm>
            <a:custGeom>
              <a:avLst/>
              <a:gdLst>
                <a:gd name="T0" fmla="*/ 17 w 1024"/>
                <a:gd name="T1" fmla="*/ 61 h 950"/>
                <a:gd name="T2" fmla="*/ 19 w 1024"/>
                <a:gd name="T3" fmla="*/ 57 h 950"/>
                <a:gd name="T4" fmla="*/ 25 w 1024"/>
                <a:gd name="T5" fmla="*/ 49 h 950"/>
                <a:gd name="T6" fmla="*/ 34 w 1024"/>
                <a:gd name="T7" fmla="*/ 39 h 950"/>
                <a:gd name="T8" fmla="*/ 47 w 1024"/>
                <a:gd name="T9" fmla="*/ 29 h 950"/>
                <a:gd name="T10" fmla="*/ 64 w 1024"/>
                <a:gd name="T11" fmla="*/ 20 h 950"/>
                <a:gd name="T12" fmla="*/ 85 w 1024"/>
                <a:gd name="T13" fmla="*/ 15 h 950"/>
                <a:gd name="T14" fmla="*/ 110 w 1024"/>
                <a:gd name="T15" fmla="*/ 13 h 950"/>
                <a:gd name="T16" fmla="*/ 138 w 1024"/>
                <a:gd name="T17" fmla="*/ 16 h 950"/>
                <a:gd name="T18" fmla="*/ 161 w 1024"/>
                <a:gd name="T19" fmla="*/ 19 h 950"/>
                <a:gd name="T20" fmla="*/ 181 w 1024"/>
                <a:gd name="T21" fmla="*/ 20 h 950"/>
                <a:gd name="T22" fmla="*/ 200 w 1024"/>
                <a:gd name="T23" fmla="*/ 19 h 950"/>
                <a:gd name="T24" fmla="*/ 217 w 1024"/>
                <a:gd name="T25" fmla="*/ 18 h 950"/>
                <a:gd name="T26" fmla="*/ 233 w 1024"/>
                <a:gd name="T27" fmla="*/ 15 h 950"/>
                <a:gd name="T28" fmla="*/ 249 w 1024"/>
                <a:gd name="T29" fmla="*/ 11 h 950"/>
                <a:gd name="T30" fmla="*/ 267 w 1024"/>
                <a:gd name="T31" fmla="*/ 6 h 950"/>
                <a:gd name="T32" fmla="*/ 287 w 1024"/>
                <a:gd name="T33" fmla="*/ 1 h 950"/>
                <a:gd name="T34" fmla="*/ 315 w 1024"/>
                <a:gd name="T35" fmla="*/ 1 h 950"/>
                <a:gd name="T36" fmla="*/ 349 w 1024"/>
                <a:gd name="T37" fmla="*/ 7 h 950"/>
                <a:gd name="T38" fmla="*/ 384 w 1024"/>
                <a:gd name="T39" fmla="*/ 19 h 950"/>
                <a:gd name="T40" fmla="*/ 420 w 1024"/>
                <a:gd name="T41" fmla="*/ 34 h 950"/>
                <a:gd name="T42" fmla="*/ 453 w 1024"/>
                <a:gd name="T43" fmla="*/ 52 h 950"/>
                <a:gd name="T44" fmla="*/ 481 w 1024"/>
                <a:gd name="T45" fmla="*/ 71 h 950"/>
                <a:gd name="T46" fmla="*/ 500 w 1024"/>
                <a:gd name="T47" fmla="*/ 91 h 950"/>
                <a:gd name="T48" fmla="*/ 510 w 1024"/>
                <a:gd name="T49" fmla="*/ 113 h 950"/>
                <a:gd name="T50" fmla="*/ 510 w 1024"/>
                <a:gd name="T51" fmla="*/ 148 h 950"/>
                <a:gd name="T52" fmla="*/ 500 w 1024"/>
                <a:gd name="T53" fmla="*/ 195 h 950"/>
                <a:gd name="T54" fmla="*/ 481 w 1024"/>
                <a:gd name="T55" fmla="*/ 249 h 950"/>
                <a:gd name="T56" fmla="*/ 452 w 1024"/>
                <a:gd name="T57" fmla="*/ 306 h 950"/>
                <a:gd name="T58" fmla="*/ 413 w 1024"/>
                <a:gd name="T59" fmla="*/ 362 h 950"/>
                <a:gd name="T60" fmla="*/ 364 w 1024"/>
                <a:gd name="T61" fmla="*/ 414 h 950"/>
                <a:gd name="T62" fmla="*/ 304 w 1024"/>
                <a:gd name="T63" fmla="*/ 456 h 950"/>
                <a:gd name="T64" fmla="*/ 270 w 1024"/>
                <a:gd name="T65" fmla="*/ 473 h 950"/>
                <a:gd name="T66" fmla="*/ 266 w 1024"/>
                <a:gd name="T67" fmla="*/ 474 h 950"/>
                <a:gd name="T68" fmla="*/ 257 w 1024"/>
                <a:gd name="T69" fmla="*/ 475 h 950"/>
                <a:gd name="T70" fmla="*/ 244 w 1024"/>
                <a:gd name="T71" fmla="*/ 475 h 950"/>
                <a:gd name="T72" fmla="*/ 227 w 1024"/>
                <a:gd name="T73" fmla="*/ 474 h 950"/>
                <a:gd name="T74" fmla="*/ 208 w 1024"/>
                <a:gd name="T75" fmla="*/ 471 h 950"/>
                <a:gd name="T76" fmla="*/ 185 w 1024"/>
                <a:gd name="T77" fmla="*/ 463 h 950"/>
                <a:gd name="T78" fmla="*/ 159 w 1024"/>
                <a:gd name="T79" fmla="*/ 452 h 950"/>
                <a:gd name="T80" fmla="*/ 131 w 1024"/>
                <a:gd name="T81" fmla="*/ 436 h 950"/>
                <a:gd name="T82" fmla="*/ 105 w 1024"/>
                <a:gd name="T83" fmla="*/ 418 h 950"/>
                <a:gd name="T84" fmla="*/ 83 w 1024"/>
                <a:gd name="T85" fmla="*/ 400 h 950"/>
                <a:gd name="T86" fmla="*/ 64 w 1024"/>
                <a:gd name="T87" fmla="*/ 380 h 950"/>
                <a:gd name="T88" fmla="*/ 49 w 1024"/>
                <a:gd name="T89" fmla="*/ 359 h 950"/>
                <a:gd name="T90" fmla="*/ 40 w 1024"/>
                <a:gd name="T91" fmla="*/ 336 h 950"/>
                <a:gd name="T92" fmla="*/ 34 w 1024"/>
                <a:gd name="T93" fmla="*/ 311 h 950"/>
                <a:gd name="T94" fmla="*/ 33 w 1024"/>
                <a:gd name="T95" fmla="*/ 284 h 950"/>
                <a:gd name="T96" fmla="*/ 36 w 1024"/>
                <a:gd name="T97" fmla="*/ 242 h 950"/>
                <a:gd name="T98" fmla="*/ 22 w 1024"/>
                <a:gd name="T99" fmla="*/ 198 h 950"/>
                <a:gd name="T100" fmla="*/ 4 w 1024"/>
                <a:gd name="T101" fmla="*/ 155 h 950"/>
                <a:gd name="T102" fmla="*/ 3 w 1024"/>
                <a:gd name="T103" fmla="*/ 99 h 9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4"/>
                <a:gd name="T157" fmla="*/ 0 h 950"/>
                <a:gd name="T158" fmla="*/ 1024 w 1024"/>
                <a:gd name="T159" fmla="*/ 950 h 9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4" h="950">
                  <a:moveTo>
                    <a:pt x="33" y="123"/>
                  </a:moveTo>
                  <a:lnTo>
                    <a:pt x="34" y="122"/>
                  </a:lnTo>
                  <a:lnTo>
                    <a:pt x="35" y="119"/>
                  </a:lnTo>
                  <a:lnTo>
                    <a:pt x="38" y="113"/>
                  </a:lnTo>
                  <a:lnTo>
                    <a:pt x="44" y="105"/>
                  </a:lnTo>
                  <a:lnTo>
                    <a:pt x="50" y="97"/>
                  </a:lnTo>
                  <a:lnTo>
                    <a:pt x="59" y="88"/>
                  </a:lnTo>
                  <a:lnTo>
                    <a:pt x="68" y="77"/>
                  </a:lnTo>
                  <a:lnTo>
                    <a:pt x="81" y="67"/>
                  </a:lnTo>
                  <a:lnTo>
                    <a:pt x="95" y="58"/>
                  </a:lnTo>
                  <a:lnTo>
                    <a:pt x="110" y="48"/>
                  </a:lnTo>
                  <a:lnTo>
                    <a:pt x="128" y="40"/>
                  </a:lnTo>
                  <a:lnTo>
                    <a:pt x="148" y="33"/>
                  </a:lnTo>
                  <a:lnTo>
                    <a:pt x="170" y="29"/>
                  </a:lnTo>
                  <a:lnTo>
                    <a:pt x="194" y="26"/>
                  </a:lnTo>
                  <a:lnTo>
                    <a:pt x="221" y="26"/>
                  </a:lnTo>
                  <a:lnTo>
                    <a:pt x="250" y="29"/>
                  </a:lnTo>
                  <a:lnTo>
                    <a:pt x="277" y="32"/>
                  </a:lnTo>
                  <a:lnTo>
                    <a:pt x="301" y="35"/>
                  </a:lnTo>
                  <a:lnTo>
                    <a:pt x="323" y="37"/>
                  </a:lnTo>
                  <a:lnTo>
                    <a:pt x="344" y="38"/>
                  </a:lnTo>
                  <a:lnTo>
                    <a:pt x="363" y="39"/>
                  </a:lnTo>
                  <a:lnTo>
                    <a:pt x="382" y="39"/>
                  </a:lnTo>
                  <a:lnTo>
                    <a:pt x="400" y="38"/>
                  </a:lnTo>
                  <a:lnTo>
                    <a:pt x="416" y="37"/>
                  </a:lnTo>
                  <a:lnTo>
                    <a:pt x="434" y="36"/>
                  </a:lnTo>
                  <a:lnTo>
                    <a:pt x="450" y="33"/>
                  </a:lnTo>
                  <a:lnTo>
                    <a:pt x="466" y="30"/>
                  </a:lnTo>
                  <a:lnTo>
                    <a:pt x="482" y="26"/>
                  </a:lnTo>
                  <a:lnTo>
                    <a:pt x="499" y="22"/>
                  </a:lnTo>
                  <a:lnTo>
                    <a:pt x="517" y="17"/>
                  </a:lnTo>
                  <a:lnTo>
                    <a:pt x="535" y="12"/>
                  </a:lnTo>
                  <a:lnTo>
                    <a:pt x="555" y="6"/>
                  </a:lnTo>
                  <a:lnTo>
                    <a:pt x="576" y="1"/>
                  </a:lnTo>
                  <a:lnTo>
                    <a:pt x="603" y="0"/>
                  </a:lnTo>
                  <a:lnTo>
                    <a:pt x="632" y="2"/>
                  </a:lnTo>
                  <a:lnTo>
                    <a:pt x="664" y="7"/>
                  </a:lnTo>
                  <a:lnTo>
                    <a:pt x="699" y="15"/>
                  </a:lnTo>
                  <a:lnTo>
                    <a:pt x="733" y="25"/>
                  </a:lnTo>
                  <a:lnTo>
                    <a:pt x="770" y="37"/>
                  </a:lnTo>
                  <a:lnTo>
                    <a:pt x="806" y="51"/>
                  </a:lnTo>
                  <a:lnTo>
                    <a:pt x="842" y="67"/>
                  </a:lnTo>
                  <a:lnTo>
                    <a:pt x="875" y="84"/>
                  </a:lnTo>
                  <a:lnTo>
                    <a:pt x="907" y="103"/>
                  </a:lnTo>
                  <a:lnTo>
                    <a:pt x="936" y="121"/>
                  </a:lnTo>
                  <a:lnTo>
                    <a:pt x="963" y="141"/>
                  </a:lnTo>
                  <a:lnTo>
                    <a:pt x="984" y="161"/>
                  </a:lnTo>
                  <a:lnTo>
                    <a:pt x="1002" y="181"/>
                  </a:lnTo>
                  <a:lnTo>
                    <a:pt x="1014" y="202"/>
                  </a:lnTo>
                  <a:lnTo>
                    <a:pt x="1021" y="226"/>
                  </a:lnTo>
                  <a:lnTo>
                    <a:pt x="1024" y="258"/>
                  </a:lnTo>
                  <a:lnTo>
                    <a:pt x="1021" y="296"/>
                  </a:lnTo>
                  <a:lnTo>
                    <a:pt x="1014" y="341"/>
                  </a:lnTo>
                  <a:lnTo>
                    <a:pt x="1002" y="389"/>
                  </a:lnTo>
                  <a:lnTo>
                    <a:pt x="986" y="442"/>
                  </a:lnTo>
                  <a:lnTo>
                    <a:pt x="964" y="498"/>
                  </a:lnTo>
                  <a:lnTo>
                    <a:pt x="937" y="554"/>
                  </a:lnTo>
                  <a:lnTo>
                    <a:pt x="905" y="612"/>
                  </a:lnTo>
                  <a:lnTo>
                    <a:pt x="869" y="668"/>
                  </a:lnTo>
                  <a:lnTo>
                    <a:pt x="827" y="723"/>
                  </a:lnTo>
                  <a:lnTo>
                    <a:pt x="780" y="776"/>
                  </a:lnTo>
                  <a:lnTo>
                    <a:pt x="729" y="827"/>
                  </a:lnTo>
                  <a:lnTo>
                    <a:pt x="672" y="872"/>
                  </a:lnTo>
                  <a:lnTo>
                    <a:pt x="610" y="911"/>
                  </a:lnTo>
                  <a:lnTo>
                    <a:pt x="543" y="945"/>
                  </a:lnTo>
                  <a:lnTo>
                    <a:pt x="542" y="945"/>
                  </a:lnTo>
                  <a:lnTo>
                    <a:pt x="538" y="946"/>
                  </a:lnTo>
                  <a:lnTo>
                    <a:pt x="533" y="947"/>
                  </a:lnTo>
                  <a:lnTo>
                    <a:pt x="525" y="948"/>
                  </a:lnTo>
                  <a:lnTo>
                    <a:pt x="515" y="949"/>
                  </a:lnTo>
                  <a:lnTo>
                    <a:pt x="503" y="950"/>
                  </a:lnTo>
                  <a:lnTo>
                    <a:pt x="489" y="950"/>
                  </a:lnTo>
                  <a:lnTo>
                    <a:pt x="474" y="950"/>
                  </a:lnTo>
                  <a:lnTo>
                    <a:pt x="455" y="948"/>
                  </a:lnTo>
                  <a:lnTo>
                    <a:pt x="437" y="946"/>
                  </a:lnTo>
                  <a:lnTo>
                    <a:pt x="416" y="941"/>
                  </a:lnTo>
                  <a:lnTo>
                    <a:pt x="393" y="935"/>
                  </a:lnTo>
                  <a:lnTo>
                    <a:pt x="370" y="926"/>
                  </a:lnTo>
                  <a:lnTo>
                    <a:pt x="345" y="916"/>
                  </a:lnTo>
                  <a:lnTo>
                    <a:pt x="318" y="903"/>
                  </a:lnTo>
                  <a:lnTo>
                    <a:pt x="291" y="888"/>
                  </a:lnTo>
                  <a:lnTo>
                    <a:pt x="263" y="871"/>
                  </a:lnTo>
                  <a:lnTo>
                    <a:pt x="236" y="854"/>
                  </a:lnTo>
                  <a:lnTo>
                    <a:pt x="211" y="836"/>
                  </a:lnTo>
                  <a:lnTo>
                    <a:pt x="188" y="818"/>
                  </a:lnTo>
                  <a:lnTo>
                    <a:pt x="167" y="799"/>
                  </a:lnTo>
                  <a:lnTo>
                    <a:pt x="147" y="780"/>
                  </a:lnTo>
                  <a:lnTo>
                    <a:pt x="129" y="760"/>
                  </a:lnTo>
                  <a:lnTo>
                    <a:pt x="113" y="739"/>
                  </a:lnTo>
                  <a:lnTo>
                    <a:pt x="99" y="718"/>
                  </a:lnTo>
                  <a:lnTo>
                    <a:pt x="89" y="696"/>
                  </a:lnTo>
                  <a:lnTo>
                    <a:pt x="80" y="672"/>
                  </a:lnTo>
                  <a:lnTo>
                    <a:pt x="73" y="647"/>
                  </a:lnTo>
                  <a:lnTo>
                    <a:pt x="68" y="622"/>
                  </a:lnTo>
                  <a:lnTo>
                    <a:pt x="66" y="596"/>
                  </a:lnTo>
                  <a:lnTo>
                    <a:pt x="67" y="568"/>
                  </a:lnTo>
                  <a:lnTo>
                    <a:pt x="71" y="539"/>
                  </a:lnTo>
                  <a:lnTo>
                    <a:pt x="73" y="485"/>
                  </a:lnTo>
                  <a:lnTo>
                    <a:pt x="62" y="439"/>
                  </a:lnTo>
                  <a:lnTo>
                    <a:pt x="45" y="396"/>
                  </a:lnTo>
                  <a:lnTo>
                    <a:pt x="24" y="354"/>
                  </a:lnTo>
                  <a:lnTo>
                    <a:pt x="8" y="310"/>
                  </a:lnTo>
                  <a:lnTo>
                    <a:pt x="0" y="258"/>
                  </a:lnTo>
                  <a:lnTo>
                    <a:pt x="6" y="197"/>
                  </a:lnTo>
                  <a:lnTo>
                    <a:pt x="33" y="123"/>
                  </a:lnTo>
                  <a:close/>
                </a:path>
              </a:pathLst>
            </a:custGeom>
            <a:solidFill>
              <a:srgbClr val="F2F7F4"/>
            </a:solidFill>
            <a:ln w="9525">
              <a:noFill/>
              <a:round/>
              <a:headEnd/>
              <a:tailEnd/>
            </a:ln>
          </p:spPr>
          <p:txBody>
            <a:bodyPr/>
            <a:lstStyle/>
            <a:p>
              <a:endParaRPr lang="zh-CN" altLang="en-US" sz="1800"/>
            </a:p>
          </p:txBody>
        </p:sp>
        <p:sp>
          <p:nvSpPr>
            <p:cNvPr id="26" name="Freeform 303"/>
            <p:cNvSpPr>
              <a:spLocks/>
            </p:cNvSpPr>
            <p:nvPr/>
          </p:nvSpPr>
          <p:spPr bwMode="auto">
            <a:xfrm>
              <a:off x="3084" y="2517"/>
              <a:ext cx="493" cy="459"/>
            </a:xfrm>
            <a:custGeom>
              <a:avLst/>
              <a:gdLst>
                <a:gd name="T0" fmla="*/ 17 w 988"/>
                <a:gd name="T1" fmla="*/ 58 h 918"/>
                <a:gd name="T2" fmla="*/ 19 w 988"/>
                <a:gd name="T3" fmla="*/ 54 h 918"/>
                <a:gd name="T4" fmla="*/ 25 w 988"/>
                <a:gd name="T5" fmla="*/ 47 h 918"/>
                <a:gd name="T6" fmla="*/ 33 w 988"/>
                <a:gd name="T7" fmla="*/ 37 h 918"/>
                <a:gd name="T8" fmla="*/ 45 w 988"/>
                <a:gd name="T9" fmla="*/ 28 h 918"/>
                <a:gd name="T10" fmla="*/ 62 w 988"/>
                <a:gd name="T11" fmla="*/ 20 h 918"/>
                <a:gd name="T12" fmla="*/ 82 w 988"/>
                <a:gd name="T13" fmla="*/ 14 h 918"/>
                <a:gd name="T14" fmla="*/ 107 w 988"/>
                <a:gd name="T15" fmla="*/ 13 h 918"/>
                <a:gd name="T16" fmla="*/ 134 w 988"/>
                <a:gd name="T17" fmla="*/ 15 h 918"/>
                <a:gd name="T18" fmla="*/ 156 w 988"/>
                <a:gd name="T19" fmla="*/ 18 h 918"/>
                <a:gd name="T20" fmla="*/ 175 w 988"/>
                <a:gd name="T21" fmla="*/ 18 h 918"/>
                <a:gd name="T22" fmla="*/ 192 w 988"/>
                <a:gd name="T23" fmla="*/ 18 h 918"/>
                <a:gd name="T24" fmla="*/ 209 w 988"/>
                <a:gd name="T25" fmla="*/ 17 h 918"/>
                <a:gd name="T26" fmla="*/ 225 w 988"/>
                <a:gd name="T27" fmla="*/ 14 h 918"/>
                <a:gd name="T28" fmla="*/ 241 w 988"/>
                <a:gd name="T29" fmla="*/ 10 h 918"/>
                <a:gd name="T30" fmla="*/ 258 w 988"/>
                <a:gd name="T31" fmla="*/ 6 h 918"/>
                <a:gd name="T32" fmla="*/ 278 w 988"/>
                <a:gd name="T33" fmla="*/ 1 h 918"/>
                <a:gd name="T34" fmla="*/ 304 w 988"/>
                <a:gd name="T35" fmla="*/ 1 h 918"/>
                <a:gd name="T36" fmla="*/ 336 w 988"/>
                <a:gd name="T37" fmla="*/ 7 h 918"/>
                <a:gd name="T38" fmla="*/ 371 w 988"/>
                <a:gd name="T39" fmla="*/ 18 h 918"/>
                <a:gd name="T40" fmla="*/ 405 w 988"/>
                <a:gd name="T41" fmla="*/ 32 h 918"/>
                <a:gd name="T42" fmla="*/ 437 w 988"/>
                <a:gd name="T43" fmla="*/ 49 h 918"/>
                <a:gd name="T44" fmla="*/ 464 w 988"/>
                <a:gd name="T45" fmla="*/ 68 h 918"/>
                <a:gd name="T46" fmla="*/ 483 w 988"/>
                <a:gd name="T47" fmla="*/ 88 h 918"/>
                <a:gd name="T48" fmla="*/ 492 w 988"/>
                <a:gd name="T49" fmla="*/ 109 h 918"/>
                <a:gd name="T50" fmla="*/ 492 w 988"/>
                <a:gd name="T51" fmla="*/ 143 h 918"/>
                <a:gd name="T52" fmla="*/ 482 w 988"/>
                <a:gd name="T53" fmla="*/ 188 h 918"/>
                <a:gd name="T54" fmla="*/ 464 w 988"/>
                <a:gd name="T55" fmla="*/ 240 h 918"/>
                <a:gd name="T56" fmla="*/ 436 w 988"/>
                <a:gd name="T57" fmla="*/ 295 h 918"/>
                <a:gd name="T58" fmla="*/ 398 w 988"/>
                <a:gd name="T59" fmla="*/ 350 h 918"/>
                <a:gd name="T60" fmla="*/ 350 w 988"/>
                <a:gd name="T61" fmla="*/ 399 h 918"/>
                <a:gd name="T62" fmla="*/ 293 w 988"/>
                <a:gd name="T63" fmla="*/ 440 h 918"/>
                <a:gd name="T64" fmla="*/ 260 w 988"/>
                <a:gd name="T65" fmla="*/ 456 h 918"/>
                <a:gd name="T66" fmla="*/ 256 w 988"/>
                <a:gd name="T67" fmla="*/ 457 h 918"/>
                <a:gd name="T68" fmla="*/ 248 w 988"/>
                <a:gd name="T69" fmla="*/ 458 h 918"/>
                <a:gd name="T70" fmla="*/ 236 w 988"/>
                <a:gd name="T71" fmla="*/ 459 h 918"/>
                <a:gd name="T72" fmla="*/ 220 w 988"/>
                <a:gd name="T73" fmla="*/ 458 h 918"/>
                <a:gd name="T74" fmla="*/ 200 w 988"/>
                <a:gd name="T75" fmla="*/ 454 h 918"/>
                <a:gd name="T76" fmla="*/ 179 w 988"/>
                <a:gd name="T77" fmla="*/ 448 h 918"/>
                <a:gd name="T78" fmla="*/ 153 w 988"/>
                <a:gd name="T79" fmla="*/ 437 h 918"/>
                <a:gd name="T80" fmla="*/ 127 w 988"/>
                <a:gd name="T81" fmla="*/ 421 h 918"/>
                <a:gd name="T82" fmla="*/ 102 w 988"/>
                <a:gd name="T83" fmla="*/ 404 h 918"/>
                <a:gd name="T84" fmla="*/ 81 w 988"/>
                <a:gd name="T85" fmla="*/ 386 h 918"/>
                <a:gd name="T86" fmla="*/ 62 w 988"/>
                <a:gd name="T87" fmla="*/ 367 h 918"/>
                <a:gd name="T88" fmla="*/ 48 w 988"/>
                <a:gd name="T89" fmla="*/ 346 h 918"/>
                <a:gd name="T90" fmla="*/ 39 w 988"/>
                <a:gd name="T91" fmla="*/ 324 h 918"/>
                <a:gd name="T92" fmla="*/ 33 w 988"/>
                <a:gd name="T93" fmla="*/ 301 h 918"/>
                <a:gd name="T94" fmla="*/ 33 w 988"/>
                <a:gd name="T95" fmla="*/ 274 h 918"/>
                <a:gd name="T96" fmla="*/ 36 w 988"/>
                <a:gd name="T97" fmla="*/ 234 h 918"/>
                <a:gd name="T98" fmla="*/ 22 w 988"/>
                <a:gd name="T99" fmla="*/ 191 h 918"/>
                <a:gd name="T100" fmla="*/ 4 w 988"/>
                <a:gd name="T101" fmla="*/ 149 h 918"/>
                <a:gd name="T102" fmla="*/ 3 w 988"/>
                <a:gd name="T103" fmla="*/ 95 h 9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8"/>
                <a:gd name="T157" fmla="*/ 0 h 918"/>
                <a:gd name="T158" fmla="*/ 988 w 988"/>
                <a:gd name="T159" fmla="*/ 918 h 9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8" h="918">
                  <a:moveTo>
                    <a:pt x="33" y="118"/>
                  </a:moveTo>
                  <a:lnTo>
                    <a:pt x="34" y="117"/>
                  </a:lnTo>
                  <a:lnTo>
                    <a:pt x="35" y="114"/>
                  </a:lnTo>
                  <a:lnTo>
                    <a:pt x="38" y="108"/>
                  </a:lnTo>
                  <a:lnTo>
                    <a:pt x="43" y="101"/>
                  </a:lnTo>
                  <a:lnTo>
                    <a:pt x="50" y="93"/>
                  </a:lnTo>
                  <a:lnTo>
                    <a:pt x="58" y="84"/>
                  </a:lnTo>
                  <a:lnTo>
                    <a:pt x="67" y="74"/>
                  </a:lnTo>
                  <a:lnTo>
                    <a:pt x="79" y="64"/>
                  </a:lnTo>
                  <a:lnTo>
                    <a:pt x="91" y="55"/>
                  </a:lnTo>
                  <a:lnTo>
                    <a:pt x="108" y="47"/>
                  </a:lnTo>
                  <a:lnTo>
                    <a:pt x="125" y="39"/>
                  </a:lnTo>
                  <a:lnTo>
                    <a:pt x="143" y="32"/>
                  </a:lnTo>
                  <a:lnTo>
                    <a:pt x="165" y="27"/>
                  </a:lnTo>
                  <a:lnTo>
                    <a:pt x="188" y="25"/>
                  </a:lnTo>
                  <a:lnTo>
                    <a:pt x="215" y="25"/>
                  </a:lnTo>
                  <a:lnTo>
                    <a:pt x="242" y="27"/>
                  </a:lnTo>
                  <a:lnTo>
                    <a:pt x="268" y="31"/>
                  </a:lnTo>
                  <a:lnTo>
                    <a:pt x="291" y="33"/>
                  </a:lnTo>
                  <a:lnTo>
                    <a:pt x="313" y="35"/>
                  </a:lnTo>
                  <a:lnTo>
                    <a:pt x="332" y="36"/>
                  </a:lnTo>
                  <a:lnTo>
                    <a:pt x="351" y="36"/>
                  </a:lnTo>
                  <a:lnTo>
                    <a:pt x="369" y="36"/>
                  </a:lnTo>
                  <a:lnTo>
                    <a:pt x="385" y="36"/>
                  </a:lnTo>
                  <a:lnTo>
                    <a:pt x="403" y="35"/>
                  </a:lnTo>
                  <a:lnTo>
                    <a:pt x="418" y="33"/>
                  </a:lnTo>
                  <a:lnTo>
                    <a:pt x="434" y="31"/>
                  </a:lnTo>
                  <a:lnTo>
                    <a:pt x="450" y="28"/>
                  </a:lnTo>
                  <a:lnTo>
                    <a:pt x="465" y="25"/>
                  </a:lnTo>
                  <a:lnTo>
                    <a:pt x="482" y="20"/>
                  </a:lnTo>
                  <a:lnTo>
                    <a:pt x="498" y="16"/>
                  </a:lnTo>
                  <a:lnTo>
                    <a:pt x="517" y="11"/>
                  </a:lnTo>
                  <a:lnTo>
                    <a:pt x="535" y="5"/>
                  </a:lnTo>
                  <a:lnTo>
                    <a:pt x="557" y="1"/>
                  </a:lnTo>
                  <a:lnTo>
                    <a:pt x="581" y="0"/>
                  </a:lnTo>
                  <a:lnTo>
                    <a:pt x="610" y="2"/>
                  </a:lnTo>
                  <a:lnTo>
                    <a:pt x="641" y="6"/>
                  </a:lnTo>
                  <a:lnTo>
                    <a:pt x="673" y="15"/>
                  </a:lnTo>
                  <a:lnTo>
                    <a:pt x="708" y="24"/>
                  </a:lnTo>
                  <a:lnTo>
                    <a:pt x="743" y="35"/>
                  </a:lnTo>
                  <a:lnTo>
                    <a:pt x="777" y="49"/>
                  </a:lnTo>
                  <a:lnTo>
                    <a:pt x="812" y="64"/>
                  </a:lnTo>
                  <a:lnTo>
                    <a:pt x="844" y="80"/>
                  </a:lnTo>
                  <a:lnTo>
                    <a:pt x="875" y="97"/>
                  </a:lnTo>
                  <a:lnTo>
                    <a:pt x="904" y="116"/>
                  </a:lnTo>
                  <a:lnTo>
                    <a:pt x="929" y="135"/>
                  </a:lnTo>
                  <a:lnTo>
                    <a:pt x="950" y="155"/>
                  </a:lnTo>
                  <a:lnTo>
                    <a:pt x="967" y="175"/>
                  </a:lnTo>
                  <a:lnTo>
                    <a:pt x="979" y="194"/>
                  </a:lnTo>
                  <a:lnTo>
                    <a:pt x="986" y="217"/>
                  </a:lnTo>
                  <a:lnTo>
                    <a:pt x="988" y="248"/>
                  </a:lnTo>
                  <a:lnTo>
                    <a:pt x="986" y="286"/>
                  </a:lnTo>
                  <a:lnTo>
                    <a:pt x="979" y="329"/>
                  </a:lnTo>
                  <a:lnTo>
                    <a:pt x="966" y="376"/>
                  </a:lnTo>
                  <a:lnTo>
                    <a:pt x="950" y="427"/>
                  </a:lnTo>
                  <a:lnTo>
                    <a:pt x="929" y="480"/>
                  </a:lnTo>
                  <a:lnTo>
                    <a:pt x="904" y="535"/>
                  </a:lnTo>
                  <a:lnTo>
                    <a:pt x="873" y="590"/>
                  </a:lnTo>
                  <a:lnTo>
                    <a:pt x="837" y="646"/>
                  </a:lnTo>
                  <a:lnTo>
                    <a:pt x="797" y="699"/>
                  </a:lnTo>
                  <a:lnTo>
                    <a:pt x="752" y="751"/>
                  </a:lnTo>
                  <a:lnTo>
                    <a:pt x="702" y="798"/>
                  </a:lnTo>
                  <a:lnTo>
                    <a:pt x="648" y="842"/>
                  </a:lnTo>
                  <a:lnTo>
                    <a:pt x="588" y="880"/>
                  </a:lnTo>
                  <a:lnTo>
                    <a:pt x="524" y="912"/>
                  </a:lnTo>
                  <a:lnTo>
                    <a:pt x="522" y="912"/>
                  </a:lnTo>
                  <a:lnTo>
                    <a:pt x="519" y="913"/>
                  </a:lnTo>
                  <a:lnTo>
                    <a:pt x="513" y="914"/>
                  </a:lnTo>
                  <a:lnTo>
                    <a:pt x="506" y="915"/>
                  </a:lnTo>
                  <a:lnTo>
                    <a:pt x="497" y="916"/>
                  </a:lnTo>
                  <a:lnTo>
                    <a:pt x="486" y="918"/>
                  </a:lnTo>
                  <a:lnTo>
                    <a:pt x="472" y="918"/>
                  </a:lnTo>
                  <a:lnTo>
                    <a:pt x="457" y="918"/>
                  </a:lnTo>
                  <a:lnTo>
                    <a:pt x="441" y="915"/>
                  </a:lnTo>
                  <a:lnTo>
                    <a:pt x="422" y="913"/>
                  </a:lnTo>
                  <a:lnTo>
                    <a:pt x="401" y="908"/>
                  </a:lnTo>
                  <a:lnTo>
                    <a:pt x="381" y="903"/>
                  </a:lnTo>
                  <a:lnTo>
                    <a:pt x="358" y="895"/>
                  </a:lnTo>
                  <a:lnTo>
                    <a:pt x="333" y="885"/>
                  </a:lnTo>
                  <a:lnTo>
                    <a:pt x="307" y="873"/>
                  </a:lnTo>
                  <a:lnTo>
                    <a:pt x="280" y="858"/>
                  </a:lnTo>
                  <a:lnTo>
                    <a:pt x="254" y="842"/>
                  </a:lnTo>
                  <a:lnTo>
                    <a:pt x="229" y="824"/>
                  </a:lnTo>
                  <a:lnTo>
                    <a:pt x="204" y="807"/>
                  </a:lnTo>
                  <a:lnTo>
                    <a:pt x="182" y="790"/>
                  </a:lnTo>
                  <a:lnTo>
                    <a:pt x="162" y="771"/>
                  </a:lnTo>
                  <a:lnTo>
                    <a:pt x="142" y="753"/>
                  </a:lnTo>
                  <a:lnTo>
                    <a:pt x="125" y="733"/>
                  </a:lnTo>
                  <a:lnTo>
                    <a:pt x="110" y="713"/>
                  </a:lnTo>
                  <a:lnTo>
                    <a:pt x="97" y="692"/>
                  </a:lnTo>
                  <a:lnTo>
                    <a:pt x="86" y="671"/>
                  </a:lnTo>
                  <a:lnTo>
                    <a:pt x="78" y="648"/>
                  </a:lnTo>
                  <a:lnTo>
                    <a:pt x="71" y="625"/>
                  </a:lnTo>
                  <a:lnTo>
                    <a:pt x="66" y="601"/>
                  </a:lnTo>
                  <a:lnTo>
                    <a:pt x="65" y="574"/>
                  </a:lnTo>
                  <a:lnTo>
                    <a:pt x="66" y="548"/>
                  </a:lnTo>
                  <a:lnTo>
                    <a:pt x="70" y="520"/>
                  </a:lnTo>
                  <a:lnTo>
                    <a:pt x="72" y="468"/>
                  </a:lnTo>
                  <a:lnTo>
                    <a:pt x="61" y="423"/>
                  </a:lnTo>
                  <a:lnTo>
                    <a:pt x="44" y="382"/>
                  </a:lnTo>
                  <a:lnTo>
                    <a:pt x="25" y="342"/>
                  </a:lnTo>
                  <a:lnTo>
                    <a:pt x="8" y="298"/>
                  </a:lnTo>
                  <a:lnTo>
                    <a:pt x="0" y="250"/>
                  </a:lnTo>
                  <a:lnTo>
                    <a:pt x="7" y="190"/>
                  </a:lnTo>
                  <a:lnTo>
                    <a:pt x="33" y="118"/>
                  </a:lnTo>
                  <a:close/>
                </a:path>
              </a:pathLst>
            </a:custGeom>
            <a:solidFill>
              <a:srgbClr val="E5EFEA"/>
            </a:solidFill>
            <a:ln w="9525">
              <a:noFill/>
              <a:round/>
              <a:headEnd/>
              <a:tailEnd/>
            </a:ln>
          </p:spPr>
          <p:txBody>
            <a:bodyPr/>
            <a:lstStyle/>
            <a:p>
              <a:endParaRPr lang="zh-CN" altLang="en-US" sz="1800"/>
            </a:p>
          </p:txBody>
        </p:sp>
        <p:sp>
          <p:nvSpPr>
            <p:cNvPr id="27" name="Freeform 304"/>
            <p:cNvSpPr>
              <a:spLocks/>
            </p:cNvSpPr>
            <p:nvPr/>
          </p:nvSpPr>
          <p:spPr bwMode="auto">
            <a:xfrm>
              <a:off x="3092" y="2527"/>
              <a:ext cx="475" cy="442"/>
            </a:xfrm>
            <a:custGeom>
              <a:avLst/>
              <a:gdLst>
                <a:gd name="T0" fmla="*/ 16 w 949"/>
                <a:gd name="T1" fmla="*/ 56 h 885"/>
                <a:gd name="T2" fmla="*/ 18 w 949"/>
                <a:gd name="T3" fmla="*/ 51 h 885"/>
                <a:gd name="T4" fmla="*/ 23 w 949"/>
                <a:gd name="T5" fmla="*/ 44 h 885"/>
                <a:gd name="T6" fmla="*/ 32 w 949"/>
                <a:gd name="T7" fmla="*/ 35 h 885"/>
                <a:gd name="T8" fmla="*/ 44 w 949"/>
                <a:gd name="T9" fmla="*/ 26 h 885"/>
                <a:gd name="T10" fmla="*/ 59 w 949"/>
                <a:gd name="T11" fmla="*/ 18 h 885"/>
                <a:gd name="T12" fmla="*/ 79 w 949"/>
                <a:gd name="T13" fmla="*/ 13 h 885"/>
                <a:gd name="T14" fmla="*/ 103 w 949"/>
                <a:gd name="T15" fmla="*/ 11 h 885"/>
                <a:gd name="T16" fmla="*/ 129 w 949"/>
                <a:gd name="T17" fmla="*/ 14 h 885"/>
                <a:gd name="T18" fmla="*/ 150 w 949"/>
                <a:gd name="T19" fmla="*/ 16 h 885"/>
                <a:gd name="T20" fmla="*/ 169 w 949"/>
                <a:gd name="T21" fmla="*/ 17 h 885"/>
                <a:gd name="T22" fmla="*/ 186 w 949"/>
                <a:gd name="T23" fmla="*/ 17 h 885"/>
                <a:gd name="T24" fmla="*/ 201 w 949"/>
                <a:gd name="T25" fmla="*/ 15 h 885"/>
                <a:gd name="T26" fmla="*/ 216 w 949"/>
                <a:gd name="T27" fmla="*/ 13 h 885"/>
                <a:gd name="T28" fmla="*/ 231 w 949"/>
                <a:gd name="T29" fmla="*/ 10 h 885"/>
                <a:gd name="T30" fmla="*/ 248 w 949"/>
                <a:gd name="T31" fmla="*/ 5 h 885"/>
                <a:gd name="T32" fmla="*/ 267 w 949"/>
                <a:gd name="T33" fmla="*/ 0 h 885"/>
                <a:gd name="T34" fmla="*/ 293 w 949"/>
                <a:gd name="T35" fmla="*/ 0 h 885"/>
                <a:gd name="T36" fmla="*/ 324 w 949"/>
                <a:gd name="T37" fmla="*/ 6 h 885"/>
                <a:gd name="T38" fmla="*/ 357 w 949"/>
                <a:gd name="T39" fmla="*/ 17 h 885"/>
                <a:gd name="T40" fmla="*/ 390 w 949"/>
                <a:gd name="T41" fmla="*/ 30 h 885"/>
                <a:gd name="T42" fmla="*/ 421 w 949"/>
                <a:gd name="T43" fmla="*/ 47 h 885"/>
                <a:gd name="T44" fmla="*/ 447 w 949"/>
                <a:gd name="T45" fmla="*/ 65 h 885"/>
                <a:gd name="T46" fmla="*/ 465 w 949"/>
                <a:gd name="T47" fmla="*/ 84 h 885"/>
                <a:gd name="T48" fmla="*/ 474 w 949"/>
                <a:gd name="T49" fmla="*/ 105 h 885"/>
                <a:gd name="T50" fmla="*/ 474 w 949"/>
                <a:gd name="T51" fmla="*/ 138 h 885"/>
                <a:gd name="T52" fmla="*/ 465 w 949"/>
                <a:gd name="T53" fmla="*/ 181 h 885"/>
                <a:gd name="T54" fmla="*/ 447 w 949"/>
                <a:gd name="T55" fmla="*/ 231 h 885"/>
                <a:gd name="T56" fmla="*/ 420 w 949"/>
                <a:gd name="T57" fmla="*/ 284 h 885"/>
                <a:gd name="T58" fmla="*/ 383 w 949"/>
                <a:gd name="T59" fmla="*/ 336 h 885"/>
                <a:gd name="T60" fmla="*/ 338 w 949"/>
                <a:gd name="T61" fmla="*/ 384 h 885"/>
                <a:gd name="T62" fmla="*/ 283 w 949"/>
                <a:gd name="T63" fmla="*/ 424 h 885"/>
                <a:gd name="T64" fmla="*/ 251 w 949"/>
                <a:gd name="T65" fmla="*/ 439 h 885"/>
                <a:gd name="T66" fmla="*/ 247 w 949"/>
                <a:gd name="T67" fmla="*/ 440 h 885"/>
                <a:gd name="T68" fmla="*/ 239 w 949"/>
                <a:gd name="T69" fmla="*/ 442 h 885"/>
                <a:gd name="T70" fmla="*/ 227 w 949"/>
                <a:gd name="T71" fmla="*/ 442 h 885"/>
                <a:gd name="T72" fmla="*/ 212 w 949"/>
                <a:gd name="T73" fmla="*/ 441 h 885"/>
                <a:gd name="T74" fmla="*/ 193 w 949"/>
                <a:gd name="T75" fmla="*/ 438 h 885"/>
                <a:gd name="T76" fmla="*/ 171 w 949"/>
                <a:gd name="T77" fmla="*/ 431 h 885"/>
                <a:gd name="T78" fmla="*/ 147 w 949"/>
                <a:gd name="T79" fmla="*/ 420 h 885"/>
                <a:gd name="T80" fmla="*/ 122 w 949"/>
                <a:gd name="T81" fmla="*/ 405 h 885"/>
                <a:gd name="T82" fmla="*/ 97 w 949"/>
                <a:gd name="T83" fmla="*/ 389 h 885"/>
                <a:gd name="T84" fmla="*/ 77 w 949"/>
                <a:gd name="T85" fmla="*/ 371 h 885"/>
                <a:gd name="T86" fmla="*/ 59 w 949"/>
                <a:gd name="T87" fmla="*/ 354 h 885"/>
                <a:gd name="T88" fmla="*/ 46 w 949"/>
                <a:gd name="T89" fmla="*/ 334 h 885"/>
                <a:gd name="T90" fmla="*/ 36 w 949"/>
                <a:gd name="T91" fmla="*/ 313 h 885"/>
                <a:gd name="T92" fmla="*/ 31 w 949"/>
                <a:gd name="T93" fmla="*/ 289 h 885"/>
                <a:gd name="T94" fmla="*/ 31 w 949"/>
                <a:gd name="T95" fmla="*/ 264 h 885"/>
                <a:gd name="T96" fmla="*/ 34 w 949"/>
                <a:gd name="T97" fmla="*/ 225 h 885"/>
                <a:gd name="T98" fmla="*/ 21 w 949"/>
                <a:gd name="T99" fmla="*/ 184 h 885"/>
                <a:gd name="T100" fmla="*/ 4 w 949"/>
                <a:gd name="T101" fmla="*/ 143 h 885"/>
                <a:gd name="T102" fmla="*/ 3 w 949"/>
                <a:gd name="T103" fmla="*/ 91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9"/>
                <a:gd name="T157" fmla="*/ 0 h 885"/>
                <a:gd name="T158" fmla="*/ 949 w 949"/>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9" h="885">
                  <a:moveTo>
                    <a:pt x="30" y="113"/>
                  </a:moveTo>
                  <a:lnTo>
                    <a:pt x="31" y="112"/>
                  </a:lnTo>
                  <a:lnTo>
                    <a:pt x="32" y="109"/>
                  </a:lnTo>
                  <a:lnTo>
                    <a:pt x="35" y="103"/>
                  </a:lnTo>
                  <a:lnTo>
                    <a:pt x="40" y="97"/>
                  </a:lnTo>
                  <a:lnTo>
                    <a:pt x="46" y="89"/>
                  </a:lnTo>
                  <a:lnTo>
                    <a:pt x="54" y="80"/>
                  </a:lnTo>
                  <a:lnTo>
                    <a:pt x="63" y="71"/>
                  </a:lnTo>
                  <a:lnTo>
                    <a:pt x="75" y="61"/>
                  </a:lnTo>
                  <a:lnTo>
                    <a:pt x="87" y="52"/>
                  </a:lnTo>
                  <a:lnTo>
                    <a:pt x="101" y="44"/>
                  </a:lnTo>
                  <a:lnTo>
                    <a:pt x="118" y="36"/>
                  </a:lnTo>
                  <a:lnTo>
                    <a:pt x="137" y="30"/>
                  </a:lnTo>
                  <a:lnTo>
                    <a:pt x="158" y="26"/>
                  </a:lnTo>
                  <a:lnTo>
                    <a:pt x="181" y="22"/>
                  </a:lnTo>
                  <a:lnTo>
                    <a:pt x="205" y="22"/>
                  </a:lnTo>
                  <a:lnTo>
                    <a:pt x="232" y="24"/>
                  </a:lnTo>
                  <a:lnTo>
                    <a:pt x="257" y="28"/>
                  </a:lnTo>
                  <a:lnTo>
                    <a:pt x="279" y="30"/>
                  </a:lnTo>
                  <a:lnTo>
                    <a:pt x="299" y="33"/>
                  </a:lnTo>
                  <a:lnTo>
                    <a:pt x="319" y="34"/>
                  </a:lnTo>
                  <a:lnTo>
                    <a:pt x="337" y="34"/>
                  </a:lnTo>
                  <a:lnTo>
                    <a:pt x="355" y="35"/>
                  </a:lnTo>
                  <a:lnTo>
                    <a:pt x="371" y="34"/>
                  </a:lnTo>
                  <a:lnTo>
                    <a:pt x="386" y="33"/>
                  </a:lnTo>
                  <a:lnTo>
                    <a:pt x="402" y="31"/>
                  </a:lnTo>
                  <a:lnTo>
                    <a:pt x="417" y="29"/>
                  </a:lnTo>
                  <a:lnTo>
                    <a:pt x="432" y="27"/>
                  </a:lnTo>
                  <a:lnTo>
                    <a:pt x="447" y="23"/>
                  </a:lnTo>
                  <a:lnTo>
                    <a:pt x="462" y="20"/>
                  </a:lnTo>
                  <a:lnTo>
                    <a:pt x="479" y="15"/>
                  </a:lnTo>
                  <a:lnTo>
                    <a:pt x="495" y="11"/>
                  </a:lnTo>
                  <a:lnTo>
                    <a:pt x="514" y="5"/>
                  </a:lnTo>
                  <a:lnTo>
                    <a:pt x="534" y="0"/>
                  </a:lnTo>
                  <a:lnTo>
                    <a:pt x="559" y="0"/>
                  </a:lnTo>
                  <a:lnTo>
                    <a:pt x="586" y="1"/>
                  </a:lnTo>
                  <a:lnTo>
                    <a:pt x="615" y="6"/>
                  </a:lnTo>
                  <a:lnTo>
                    <a:pt x="647" y="13"/>
                  </a:lnTo>
                  <a:lnTo>
                    <a:pt x="680" y="22"/>
                  </a:lnTo>
                  <a:lnTo>
                    <a:pt x="713" y="34"/>
                  </a:lnTo>
                  <a:lnTo>
                    <a:pt x="746" y="48"/>
                  </a:lnTo>
                  <a:lnTo>
                    <a:pt x="780" y="61"/>
                  </a:lnTo>
                  <a:lnTo>
                    <a:pt x="811" y="77"/>
                  </a:lnTo>
                  <a:lnTo>
                    <a:pt x="841" y="95"/>
                  </a:lnTo>
                  <a:lnTo>
                    <a:pt x="869" y="112"/>
                  </a:lnTo>
                  <a:lnTo>
                    <a:pt x="893" y="130"/>
                  </a:lnTo>
                  <a:lnTo>
                    <a:pt x="914" y="149"/>
                  </a:lnTo>
                  <a:lnTo>
                    <a:pt x="930" y="168"/>
                  </a:lnTo>
                  <a:lnTo>
                    <a:pt x="941" y="187"/>
                  </a:lnTo>
                  <a:lnTo>
                    <a:pt x="948" y="210"/>
                  </a:lnTo>
                  <a:lnTo>
                    <a:pt x="949" y="240"/>
                  </a:lnTo>
                  <a:lnTo>
                    <a:pt x="947" y="276"/>
                  </a:lnTo>
                  <a:lnTo>
                    <a:pt x="940" y="317"/>
                  </a:lnTo>
                  <a:lnTo>
                    <a:pt x="930" y="362"/>
                  </a:lnTo>
                  <a:lnTo>
                    <a:pt x="914" y="412"/>
                  </a:lnTo>
                  <a:lnTo>
                    <a:pt x="893" y="462"/>
                  </a:lnTo>
                  <a:lnTo>
                    <a:pt x="869" y="515"/>
                  </a:lnTo>
                  <a:lnTo>
                    <a:pt x="839" y="568"/>
                  </a:lnTo>
                  <a:lnTo>
                    <a:pt x="805" y="622"/>
                  </a:lnTo>
                  <a:lnTo>
                    <a:pt x="766" y="673"/>
                  </a:lnTo>
                  <a:lnTo>
                    <a:pt x="723" y="723"/>
                  </a:lnTo>
                  <a:lnTo>
                    <a:pt x="675" y="769"/>
                  </a:lnTo>
                  <a:lnTo>
                    <a:pt x="623" y="811"/>
                  </a:lnTo>
                  <a:lnTo>
                    <a:pt x="565" y="848"/>
                  </a:lnTo>
                  <a:lnTo>
                    <a:pt x="503" y="879"/>
                  </a:lnTo>
                  <a:lnTo>
                    <a:pt x="502" y="879"/>
                  </a:lnTo>
                  <a:lnTo>
                    <a:pt x="499" y="880"/>
                  </a:lnTo>
                  <a:lnTo>
                    <a:pt x="494" y="881"/>
                  </a:lnTo>
                  <a:lnTo>
                    <a:pt x="486" y="883"/>
                  </a:lnTo>
                  <a:lnTo>
                    <a:pt x="477" y="884"/>
                  </a:lnTo>
                  <a:lnTo>
                    <a:pt x="466" y="885"/>
                  </a:lnTo>
                  <a:lnTo>
                    <a:pt x="453" y="885"/>
                  </a:lnTo>
                  <a:lnTo>
                    <a:pt x="439" y="884"/>
                  </a:lnTo>
                  <a:lnTo>
                    <a:pt x="423" y="883"/>
                  </a:lnTo>
                  <a:lnTo>
                    <a:pt x="404" y="880"/>
                  </a:lnTo>
                  <a:lnTo>
                    <a:pt x="385" y="876"/>
                  </a:lnTo>
                  <a:lnTo>
                    <a:pt x="364" y="870"/>
                  </a:lnTo>
                  <a:lnTo>
                    <a:pt x="342" y="862"/>
                  </a:lnTo>
                  <a:lnTo>
                    <a:pt x="319" y="853"/>
                  </a:lnTo>
                  <a:lnTo>
                    <a:pt x="294" y="841"/>
                  </a:lnTo>
                  <a:lnTo>
                    <a:pt x="268" y="826"/>
                  </a:lnTo>
                  <a:lnTo>
                    <a:pt x="243" y="810"/>
                  </a:lnTo>
                  <a:lnTo>
                    <a:pt x="217" y="794"/>
                  </a:lnTo>
                  <a:lnTo>
                    <a:pt x="194" y="778"/>
                  </a:lnTo>
                  <a:lnTo>
                    <a:pt x="174" y="762"/>
                  </a:lnTo>
                  <a:lnTo>
                    <a:pt x="153" y="743"/>
                  </a:lnTo>
                  <a:lnTo>
                    <a:pt x="136" y="726"/>
                  </a:lnTo>
                  <a:lnTo>
                    <a:pt x="118" y="708"/>
                  </a:lnTo>
                  <a:lnTo>
                    <a:pt x="105" y="688"/>
                  </a:lnTo>
                  <a:lnTo>
                    <a:pt x="92" y="668"/>
                  </a:lnTo>
                  <a:lnTo>
                    <a:pt x="80" y="647"/>
                  </a:lnTo>
                  <a:lnTo>
                    <a:pt x="72" y="626"/>
                  </a:lnTo>
                  <a:lnTo>
                    <a:pt x="66" y="603"/>
                  </a:lnTo>
                  <a:lnTo>
                    <a:pt x="62" y="579"/>
                  </a:lnTo>
                  <a:lnTo>
                    <a:pt x="61" y="554"/>
                  </a:lnTo>
                  <a:lnTo>
                    <a:pt x="62" y="528"/>
                  </a:lnTo>
                  <a:lnTo>
                    <a:pt x="65" y="501"/>
                  </a:lnTo>
                  <a:lnTo>
                    <a:pt x="68" y="451"/>
                  </a:lnTo>
                  <a:lnTo>
                    <a:pt x="57" y="408"/>
                  </a:lnTo>
                  <a:lnTo>
                    <a:pt x="41" y="368"/>
                  </a:lnTo>
                  <a:lnTo>
                    <a:pt x="22" y="330"/>
                  </a:lnTo>
                  <a:lnTo>
                    <a:pt x="7" y="287"/>
                  </a:lnTo>
                  <a:lnTo>
                    <a:pt x="0" y="240"/>
                  </a:lnTo>
                  <a:lnTo>
                    <a:pt x="5" y="182"/>
                  </a:lnTo>
                  <a:lnTo>
                    <a:pt x="30" y="113"/>
                  </a:lnTo>
                  <a:close/>
                </a:path>
              </a:pathLst>
            </a:custGeom>
            <a:solidFill>
              <a:srgbClr val="DBE8E5"/>
            </a:solidFill>
            <a:ln w="9525">
              <a:noFill/>
              <a:round/>
              <a:headEnd/>
              <a:tailEnd/>
            </a:ln>
          </p:spPr>
          <p:txBody>
            <a:bodyPr/>
            <a:lstStyle/>
            <a:p>
              <a:endParaRPr lang="zh-CN" altLang="en-US" sz="1800"/>
            </a:p>
          </p:txBody>
        </p:sp>
        <p:sp>
          <p:nvSpPr>
            <p:cNvPr id="28" name="Freeform 305"/>
            <p:cNvSpPr>
              <a:spLocks/>
            </p:cNvSpPr>
            <p:nvPr/>
          </p:nvSpPr>
          <p:spPr bwMode="auto">
            <a:xfrm>
              <a:off x="3100" y="2536"/>
              <a:ext cx="457" cy="427"/>
            </a:xfrm>
            <a:custGeom>
              <a:avLst/>
              <a:gdLst>
                <a:gd name="T0" fmla="*/ 15 w 914"/>
                <a:gd name="T1" fmla="*/ 55 h 853"/>
                <a:gd name="T2" fmla="*/ 17 w 914"/>
                <a:gd name="T3" fmla="*/ 51 h 853"/>
                <a:gd name="T4" fmla="*/ 23 w 914"/>
                <a:gd name="T5" fmla="*/ 43 h 853"/>
                <a:gd name="T6" fmla="*/ 30 w 914"/>
                <a:gd name="T7" fmla="*/ 35 h 853"/>
                <a:gd name="T8" fmla="*/ 42 w 914"/>
                <a:gd name="T9" fmla="*/ 25 h 853"/>
                <a:gd name="T10" fmla="*/ 57 w 914"/>
                <a:gd name="T11" fmla="*/ 18 h 853"/>
                <a:gd name="T12" fmla="*/ 76 w 914"/>
                <a:gd name="T13" fmla="*/ 13 h 853"/>
                <a:gd name="T14" fmla="*/ 99 w 914"/>
                <a:gd name="T15" fmla="*/ 11 h 853"/>
                <a:gd name="T16" fmla="*/ 123 w 914"/>
                <a:gd name="T17" fmla="*/ 14 h 853"/>
                <a:gd name="T18" fmla="*/ 144 w 914"/>
                <a:gd name="T19" fmla="*/ 16 h 853"/>
                <a:gd name="T20" fmla="*/ 162 w 914"/>
                <a:gd name="T21" fmla="*/ 17 h 853"/>
                <a:gd name="T22" fmla="*/ 178 w 914"/>
                <a:gd name="T23" fmla="*/ 17 h 853"/>
                <a:gd name="T24" fmla="*/ 193 w 914"/>
                <a:gd name="T25" fmla="*/ 16 h 853"/>
                <a:gd name="T26" fmla="*/ 208 w 914"/>
                <a:gd name="T27" fmla="*/ 13 h 853"/>
                <a:gd name="T28" fmla="*/ 223 w 914"/>
                <a:gd name="T29" fmla="*/ 10 h 853"/>
                <a:gd name="T30" fmla="*/ 238 w 914"/>
                <a:gd name="T31" fmla="*/ 5 h 853"/>
                <a:gd name="T32" fmla="*/ 257 w 914"/>
                <a:gd name="T33" fmla="*/ 1 h 853"/>
                <a:gd name="T34" fmla="*/ 282 w 914"/>
                <a:gd name="T35" fmla="*/ 1 h 853"/>
                <a:gd name="T36" fmla="*/ 311 w 914"/>
                <a:gd name="T37" fmla="*/ 6 h 853"/>
                <a:gd name="T38" fmla="*/ 344 w 914"/>
                <a:gd name="T39" fmla="*/ 17 h 853"/>
                <a:gd name="T40" fmla="*/ 375 w 914"/>
                <a:gd name="T41" fmla="*/ 30 h 853"/>
                <a:gd name="T42" fmla="*/ 405 w 914"/>
                <a:gd name="T43" fmla="*/ 46 h 853"/>
                <a:gd name="T44" fmla="*/ 429 w 914"/>
                <a:gd name="T45" fmla="*/ 63 h 853"/>
                <a:gd name="T46" fmla="*/ 447 w 914"/>
                <a:gd name="T47" fmla="*/ 81 h 853"/>
                <a:gd name="T48" fmla="*/ 456 w 914"/>
                <a:gd name="T49" fmla="*/ 101 h 853"/>
                <a:gd name="T50" fmla="*/ 456 w 914"/>
                <a:gd name="T51" fmla="*/ 133 h 853"/>
                <a:gd name="T52" fmla="*/ 447 w 914"/>
                <a:gd name="T53" fmla="*/ 175 h 853"/>
                <a:gd name="T54" fmla="*/ 430 w 914"/>
                <a:gd name="T55" fmla="*/ 223 h 853"/>
                <a:gd name="T56" fmla="*/ 404 w 914"/>
                <a:gd name="T57" fmla="*/ 274 h 853"/>
                <a:gd name="T58" fmla="*/ 369 w 914"/>
                <a:gd name="T59" fmla="*/ 325 h 853"/>
                <a:gd name="T60" fmla="*/ 325 w 914"/>
                <a:gd name="T61" fmla="*/ 371 h 853"/>
                <a:gd name="T62" fmla="*/ 272 w 914"/>
                <a:gd name="T63" fmla="*/ 409 h 853"/>
                <a:gd name="T64" fmla="*/ 241 w 914"/>
                <a:gd name="T65" fmla="*/ 424 h 853"/>
                <a:gd name="T66" fmla="*/ 237 w 914"/>
                <a:gd name="T67" fmla="*/ 425 h 853"/>
                <a:gd name="T68" fmla="*/ 229 w 914"/>
                <a:gd name="T69" fmla="*/ 426 h 853"/>
                <a:gd name="T70" fmla="*/ 218 w 914"/>
                <a:gd name="T71" fmla="*/ 427 h 853"/>
                <a:gd name="T72" fmla="*/ 204 w 914"/>
                <a:gd name="T73" fmla="*/ 426 h 853"/>
                <a:gd name="T74" fmla="*/ 186 w 914"/>
                <a:gd name="T75" fmla="*/ 422 h 853"/>
                <a:gd name="T76" fmla="*/ 165 w 914"/>
                <a:gd name="T77" fmla="*/ 416 h 853"/>
                <a:gd name="T78" fmla="*/ 142 w 914"/>
                <a:gd name="T79" fmla="*/ 406 h 853"/>
                <a:gd name="T80" fmla="*/ 117 w 914"/>
                <a:gd name="T81" fmla="*/ 391 h 853"/>
                <a:gd name="T82" fmla="*/ 95 w 914"/>
                <a:gd name="T83" fmla="*/ 375 h 853"/>
                <a:gd name="T84" fmla="*/ 74 w 914"/>
                <a:gd name="T85" fmla="*/ 359 h 853"/>
                <a:gd name="T86" fmla="*/ 57 w 914"/>
                <a:gd name="T87" fmla="*/ 341 h 853"/>
                <a:gd name="T88" fmla="*/ 45 w 914"/>
                <a:gd name="T89" fmla="*/ 322 h 853"/>
                <a:gd name="T90" fmla="*/ 35 w 914"/>
                <a:gd name="T91" fmla="*/ 301 h 853"/>
                <a:gd name="T92" fmla="*/ 30 w 914"/>
                <a:gd name="T93" fmla="*/ 279 h 853"/>
                <a:gd name="T94" fmla="*/ 30 w 914"/>
                <a:gd name="T95" fmla="*/ 255 h 853"/>
                <a:gd name="T96" fmla="*/ 33 w 914"/>
                <a:gd name="T97" fmla="*/ 218 h 853"/>
                <a:gd name="T98" fmla="*/ 20 w 914"/>
                <a:gd name="T99" fmla="*/ 178 h 853"/>
                <a:gd name="T100" fmla="*/ 4 w 914"/>
                <a:gd name="T101" fmla="*/ 139 h 853"/>
                <a:gd name="T102" fmla="*/ 3 w 914"/>
                <a:gd name="T103" fmla="*/ 89 h 8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4"/>
                <a:gd name="T157" fmla="*/ 0 h 853"/>
                <a:gd name="T158" fmla="*/ 914 w 914"/>
                <a:gd name="T159" fmla="*/ 853 h 8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4" h="853">
                  <a:moveTo>
                    <a:pt x="29" y="110"/>
                  </a:moveTo>
                  <a:lnTo>
                    <a:pt x="30" y="109"/>
                  </a:lnTo>
                  <a:lnTo>
                    <a:pt x="31" y="106"/>
                  </a:lnTo>
                  <a:lnTo>
                    <a:pt x="34" y="101"/>
                  </a:lnTo>
                  <a:lnTo>
                    <a:pt x="39" y="94"/>
                  </a:lnTo>
                  <a:lnTo>
                    <a:pt x="45" y="86"/>
                  </a:lnTo>
                  <a:lnTo>
                    <a:pt x="52" y="78"/>
                  </a:lnTo>
                  <a:lnTo>
                    <a:pt x="61" y="69"/>
                  </a:lnTo>
                  <a:lnTo>
                    <a:pt x="71" y="60"/>
                  </a:lnTo>
                  <a:lnTo>
                    <a:pt x="84" y="50"/>
                  </a:lnTo>
                  <a:lnTo>
                    <a:pt x="98" y="42"/>
                  </a:lnTo>
                  <a:lnTo>
                    <a:pt x="114" y="35"/>
                  </a:lnTo>
                  <a:lnTo>
                    <a:pt x="131" y="30"/>
                  </a:lnTo>
                  <a:lnTo>
                    <a:pt x="152" y="25"/>
                  </a:lnTo>
                  <a:lnTo>
                    <a:pt x="174" y="22"/>
                  </a:lnTo>
                  <a:lnTo>
                    <a:pt x="197" y="22"/>
                  </a:lnTo>
                  <a:lnTo>
                    <a:pt x="223" y="24"/>
                  </a:lnTo>
                  <a:lnTo>
                    <a:pt x="246" y="27"/>
                  </a:lnTo>
                  <a:lnTo>
                    <a:pt x="268" y="30"/>
                  </a:lnTo>
                  <a:lnTo>
                    <a:pt x="288" y="32"/>
                  </a:lnTo>
                  <a:lnTo>
                    <a:pt x="306" y="33"/>
                  </a:lnTo>
                  <a:lnTo>
                    <a:pt x="324" y="33"/>
                  </a:lnTo>
                  <a:lnTo>
                    <a:pt x="341" y="34"/>
                  </a:lnTo>
                  <a:lnTo>
                    <a:pt x="356" y="33"/>
                  </a:lnTo>
                  <a:lnTo>
                    <a:pt x="371" y="32"/>
                  </a:lnTo>
                  <a:lnTo>
                    <a:pt x="386" y="31"/>
                  </a:lnTo>
                  <a:lnTo>
                    <a:pt x="401" y="29"/>
                  </a:lnTo>
                  <a:lnTo>
                    <a:pt x="415" y="26"/>
                  </a:lnTo>
                  <a:lnTo>
                    <a:pt x="430" y="23"/>
                  </a:lnTo>
                  <a:lnTo>
                    <a:pt x="445" y="19"/>
                  </a:lnTo>
                  <a:lnTo>
                    <a:pt x="461" y="15"/>
                  </a:lnTo>
                  <a:lnTo>
                    <a:pt x="477" y="10"/>
                  </a:lnTo>
                  <a:lnTo>
                    <a:pt x="494" y="4"/>
                  </a:lnTo>
                  <a:lnTo>
                    <a:pt x="514" y="1"/>
                  </a:lnTo>
                  <a:lnTo>
                    <a:pt x="538" y="0"/>
                  </a:lnTo>
                  <a:lnTo>
                    <a:pt x="563" y="1"/>
                  </a:lnTo>
                  <a:lnTo>
                    <a:pt x="592" y="5"/>
                  </a:lnTo>
                  <a:lnTo>
                    <a:pt x="622" y="12"/>
                  </a:lnTo>
                  <a:lnTo>
                    <a:pt x="654" y="22"/>
                  </a:lnTo>
                  <a:lnTo>
                    <a:pt x="687" y="33"/>
                  </a:lnTo>
                  <a:lnTo>
                    <a:pt x="719" y="46"/>
                  </a:lnTo>
                  <a:lnTo>
                    <a:pt x="750" y="60"/>
                  </a:lnTo>
                  <a:lnTo>
                    <a:pt x="780" y="75"/>
                  </a:lnTo>
                  <a:lnTo>
                    <a:pt x="809" y="91"/>
                  </a:lnTo>
                  <a:lnTo>
                    <a:pt x="835" y="108"/>
                  </a:lnTo>
                  <a:lnTo>
                    <a:pt x="858" y="126"/>
                  </a:lnTo>
                  <a:lnTo>
                    <a:pt x="878" y="145"/>
                  </a:lnTo>
                  <a:lnTo>
                    <a:pt x="893" y="162"/>
                  </a:lnTo>
                  <a:lnTo>
                    <a:pt x="904" y="181"/>
                  </a:lnTo>
                  <a:lnTo>
                    <a:pt x="911" y="202"/>
                  </a:lnTo>
                  <a:lnTo>
                    <a:pt x="914" y="231"/>
                  </a:lnTo>
                  <a:lnTo>
                    <a:pt x="911" y="266"/>
                  </a:lnTo>
                  <a:lnTo>
                    <a:pt x="904" y="305"/>
                  </a:lnTo>
                  <a:lnTo>
                    <a:pt x="894" y="349"/>
                  </a:lnTo>
                  <a:lnTo>
                    <a:pt x="879" y="396"/>
                  </a:lnTo>
                  <a:lnTo>
                    <a:pt x="859" y="446"/>
                  </a:lnTo>
                  <a:lnTo>
                    <a:pt x="835" y="496"/>
                  </a:lnTo>
                  <a:lnTo>
                    <a:pt x="808" y="548"/>
                  </a:lnTo>
                  <a:lnTo>
                    <a:pt x="774" y="600"/>
                  </a:lnTo>
                  <a:lnTo>
                    <a:pt x="737" y="649"/>
                  </a:lnTo>
                  <a:lnTo>
                    <a:pt x="696" y="697"/>
                  </a:lnTo>
                  <a:lnTo>
                    <a:pt x="650" y="742"/>
                  </a:lnTo>
                  <a:lnTo>
                    <a:pt x="599" y="782"/>
                  </a:lnTo>
                  <a:lnTo>
                    <a:pt x="544" y="818"/>
                  </a:lnTo>
                  <a:lnTo>
                    <a:pt x="484" y="848"/>
                  </a:lnTo>
                  <a:lnTo>
                    <a:pt x="483" y="848"/>
                  </a:lnTo>
                  <a:lnTo>
                    <a:pt x="479" y="849"/>
                  </a:lnTo>
                  <a:lnTo>
                    <a:pt x="475" y="850"/>
                  </a:lnTo>
                  <a:lnTo>
                    <a:pt x="468" y="851"/>
                  </a:lnTo>
                  <a:lnTo>
                    <a:pt x="458" y="852"/>
                  </a:lnTo>
                  <a:lnTo>
                    <a:pt x="448" y="853"/>
                  </a:lnTo>
                  <a:lnTo>
                    <a:pt x="435" y="853"/>
                  </a:lnTo>
                  <a:lnTo>
                    <a:pt x="422" y="852"/>
                  </a:lnTo>
                  <a:lnTo>
                    <a:pt x="407" y="851"/>
                  </a:lnTo>
                  <a:lnTo>
                    <a:pt x="389" y="849"/>
                  </a:lnTo>
                  <a:lnTo>
                    <a:pt x="371" y="844"/>
                  </a:lnTo>
                  <a:lnTo>
                    <a:pt x="351" y="838"/>
                  </a:lnTo>
                  <a:lnTo>
                    <a:pt x="329" y="831"/>
                  </a:lnTo>
                  <a:lnTo>
                    <a:pt x="307" y="822"/>
                  </a:lnTo>
                  <a:lnTo>
                    <a:pt x="283" y="811"/>
                  </a:lnTo>
                  <a:lnTo>
                    <a:pt x="259" y="797"/>
                  </a:lnTo>
                  <a:lnTo>
                    <a:pt x="234" y="782"/>
                  </a:lnTo>
                  <a:lnTo>
                    <a:pt x="211" y="766"/>
                  </a:lnTo>
                  <a:lnTo>
                    <a:pt x="189" y="750"/>
                  </a:lnTo>
                  <a:lnTo>
                    <a:pt x="168" y="733"/>
                  </a:lnTo>
                  <a:lnTo>
                    <a:pt x="148" y="717"/>
                  </a:lnTo>
                  <a:lnTo>
                    <a:pt x="131" y="700"/>
                  </a:lnTo>
                  <a:lnTo>
                    <a:pt x="115" y="682"/>
                  </a:lnTo>
                  <a:lnTo>
                    <a:pt x="101" y="663"/>
                  </a:lnTo>
                  <a:lnTo>
                    <a:pt x="89" y="644"/>
                  </a:lnTo>
                  <a:lnTo>
                    <a:pt x="78" y="624"/>
                  </a:lnTo>
                  <a:lnTo>
                    <a:pt x="70" y="602"/>
                  </a:lnTo>
                  <a:lnTo>
                    <a:pt x="64" y="581"/>
                  </a:lnTo>
                  <a:lnTo>
                    <a:pt x="60" y="558"/>
                  </a:lnTo>
                  <a:lnTo>
                    <a:pt x="59" y="534"/>
                  </a:lnTo>
                  <a:lnTo>
                    <a:pt x="60" y="510"/>
                  </a:lnTo>
                  <a:lnTo>
                    <a:pt x="63" y="484"/>
                  </a:lnTo>
                  <a:lnTo>
                    <a:pt x="65" y="435"/>
                  </a:lnTo>
                  <a:lnTo>
                    <a:pt x="56" y="394"/>
                  </a:lnTo>
                  <a:lnTo>
                    <a:pt x="40" y="356"/>
                  </a:lnTo>
                  <a:lnTo>
                    <a:pt x="22" y="318"/>
                  </a:lnTo>
                  <a:lnTo>
                    <a:pt x="7" y="277"/>
                  </a:lnTo>
                  <a:lnTo>
                    <a:pt x="0" y="232"/>
                  </a:lnTo>
                  <a:lnTo>
                    <a:pt x="6" y="177"/>
                  </a:lnTo>
                  <a:lnTo>
                    <a:pt x="29" y="110"/>
                  </a:lnTo>
                  <a:close/>
                </a:path>
              </a:pathLst>
            </a:custGeom>
            <a:solidFill>
              <a:srgbClr val="D1E0DB"/>
            </a:solidFill>
            <a:ln w="9525">
              <a:noFill/>
              <a:round/>
              <a:headEnd/>
              <a:tailEnd/>
            </a:ln>
          </p:spPr>
          <p:txBody>
            <a:bodyPr/>
            <a:lstStyle/>
            <a:p>
              <a:endParaRPr lang="zh-CN" altLang="en-US" sz="1800"/>
            </a:p>
          </p:txBody>
        </p:sp>
        <p:sp>
          <p:nvSpPr>
            <p:cNvPr id="29" name="Freeform 306"/>
            <p:cNvSpPr>
              <a:spLocks/>
            </p:cNvSpPr>
            <p:nvPr/>
          </p:nvSpPr>
          <p:spPr bwMode="auto">
            <a:xfrm>
              <a:off x="3108" y="2546"/>
              <a:ext cx="439" cy="411"/>
            </a:xfrm>
            <a:custGeom>
              <a:avLst/>
              <a:gdLst>
                <a:gd name="T0" fmla="*/ 15 w 877"/>
                <a:gd name="T1" fmla="*/ 52 h 822"/>
                <a:gd name="T2" fmla="*/ 17 w 877"/>
                <a:gd name="T3" fmla="*/ 49 h 822"/>
                <a:gd name="T4" fmla="*/ 22 w 877"/>
                <a:gd name="T5" fmla="*/ 42 h 822"/>
                <a:gd name="T6" fmla="*/ 30 w 877"/>
                <a:gd name="T7" fmla="*/ 34 h 822"/>
                <a:gd name="T8" fmla="*/ 41 w 877"/>
                <a:gd name="T9" fmla="*/ 25 h 822"/>
                <a:gd name="T10" fmla="*/ 56 w 877"/>
                <a:gd name="T11" fmla="*/ 18 h 822"/>
                <a:gd name="T12" fmla="*/ 73 w 877"/>
                <a:gd name="T13" fmla="*/ 13 h 822"/>
                <a:gd name="T14" fmla="*/ 95 w 877"/>
                <a:gd name="T15" fmla="*/ 11 h 822"/>
                <a:gd name="T16" fmla="*/ 119 w 877"/>
                <a:gd name="T17" fmla="*/ 13 h 822"/>
                <a:gd name="T18" fmla="*/ 139 w 877"/>
                <a:gd name="T19" fmla="*/ 15 h 822"/>
                <a:gd name="T20" fmla="*/ 156 w 877"/>
                <a:gd name="T21" fmla="*/ 17 h 822"/>
                <a:gd name="T22" fmla="*/ 171 w 877"/>
                <a:gd name="T23" fmla="*/ 17 h 822"/>
                <a:gd name="T24" fmla="*/ 186 w 877"/>
                <a:gd name="T25" fmla="*/ 15 h 822"/>
                <a:gd name="T26" fmla="*/ 200 w 877"/>
                <a:gd name="T27" fmla="*/ 13 h 822"/>
                <a:gd name="T28" fmla="*/ 214 w 877"/>
                <a:gd name="T29" fmla="*/ 10 h 822"/>
                <a:gd name="T30" fmla="*/ 230 w 877"/>
                <a:gd name="T31" fmla="*/ 5 h 822"/>
                <a:gd name="T32" fmla="*/ 247 w 877"/>
                <a:gd name="T33" fmla="*/ 0 h 822"/>
                <a:gd name="T34" fmla="*/ 271 w 877"/>
                <a:gd name="T35" fmla="*/ 1 h 822"/>
                <a:gd name="T36" fmla="*/ 299 w 877"/>
                <a:gd name="T37" fmla="*/ 6 h 822"/>
                <a:gd name="T38" fmla="*/ 330 w 877"/>
                <a:gd name="T39" fmla="*/ 15 h 822"/>
                <a:gd name="T40" fmla="*/ 360 w 877"/>
                <a:gd name="T41" fmla="*/ 29 h 822"/>
                <a:gd name="T42" fmla="*/ 389 w 877"/>
                <a:gd name="T43" fmla="*/ 44 h 822"/>
                <a:gd name="T44" fmla="*/ 412 w 877"/>
                <a:gd name="T45" fmla="*/ 60 h 822"/>
                <a:gd name="T46" fmla="*/ 429 w 877"/>
                <a:gd name="T47" fmla="*/ 79 h 822"/>
                <a:gd name="T48" fmla="*/ 438 w 877"/>
                <a:gd name="T49" fmla="*/ 98 h 822"/>
                <a:gd name="T50" fmla="*/ 438 w 877"/>
                <a:gd name="T51" fmla="*/ 128 h 822"/>
                <a:gd name="T52" fmla="*/ 429 w 877"/>
                <a:gd name="T53" fmla="*/ 169 h 822"/>
                <a:gd name="T54" fmla="*/ 413 w 877"/>
                <a:gd name="T55" fmla="*/ 215 h 822"/>
                <a:gd name="T56" fmla="*/ 388 w 877"/>
                <a:gd name="T57" fmla="*/ 264 h 822"/>
                <a:gd name="T58" fmla="*/ 355 w 877"/>
                <a:gd name="T59" fmla="*/ 313 h 822"/>
                <a:gd name="T60" fmla="*/ 313 w 877"/>
                <a:gd name="T61" fmla="*/ 357 h 822"/>
                <a:gd name="T62" fmla="*/ 262 w 877"/>
                <a:gd name="T63" fmla="*/ 394 h 822"/>
                <a:gd name="T64" fmla="*/ 232 w 877"/>
                <a:gd name="T65" fmla="*/ 408 h 822"/>
                <a:gd name="T66" fmla="*/ 228 w 877"/>
                <a:gd name="T67" fmla="*/ 409 h 822"/>
                <a:gd name="T68" fmla="*/ 221 w 877"/>
                <a:gd name="T69" fmla="*/ 410 h 822"/>
                <a:gd name="T70" fmla="*/ 210 w 877"/>
                <a:gd name="T71" fmla="*/ 411 h 822"/>
                <a:gd name="T72" fmla="*/ 196 w 877"/>
                <a:gd name="T73" fmla="*/ 410 h 822"/>
                <a:gd name="T74" fmla="*/ 179 w 877"/>
                <a:gd name="T75" fmla="*/ 406 h 822"/>
                <a:gd name="T76" fmla="*/ 159 w 877"/>
                <a:gd name="T77" fmla="*/ 401 h 822"/>
                <a:gd name="T78" fmla="*/ 137 w 877"/>
                <a:gd name="T79" fmla="*/ 391 h 822"/>
                <a:gd name="T80" fmla="*/ 113 w 877"/>
                <a:gd name="T81" fmla="*/ 376 h 822"/>
                <a:gd name="T82" fmla="*/ 91 w 877"/>
                <a:gd name="T83" fmla="*/ 362 h 822"/>
                <a:gd name="T84" fmla="*/ 72 w 877"/>
                <a:gd name="T85" fmla="*/ 345 h 822"/>
                <a:gd name="T86" fmla="*/ 56 w 877"/>
                <a:gd name="T87" fmla="*/ 328 h 822"/>
                <a:gd name="T88" fmla="*/ 43 w 877"/>
                <a:gd name="T89" fmla="*/ 310 h 822"/>
                <a:gd name="T90" fmla="*/ 34 w 877"/>
                <a:gd name="T91" fmla="*/ 290 h 822"/>
                <a:gd name="T92" fmla="*/ 30 w 877"/>
                <a:gd name="T93" fmla="*/ 269 h 822"/>
                <a:gd name="T94" fmla="*/ 29 w 877"/>
                <a:gd name="T95" fmla="*/ 245 h 822"/>
                <a:gd name="T96" fmla="*/ 32 w 877"/>
                <a:gd name="T97" fmla="*/ 209 h 822"/>
                <a:gd name="T98" fmla="*/ 20 w 877"/>
                <a:gd name="T99" fmla="*/ 171 h 822"/>
                <a:gd name="T100" fmla="*/ 4 w 877"/>
                <a:gd name="T101" fmla="*/ 134 h 822"/>
                <a:gd name="T102" fmla="*/ 3 w 877"/>
                <a:gd name="T103" fmla="*/ 86 h 8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7"/>
                <a:gd name="T157" fmla="*/ 0 h 822"/>
                <a:gd name="T158" fmla="*/ 877 w 877"/>
                <a:gd name="T159" fmla="*/ 822 h 8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7" h="822">
                  <a:moveTo>
                    <a:pt x="28" y="106"/>
                  </a:moveTo>
                  <a:lnTo>
                    <a:pt x="29" y="105"/>
                  </a:lnTo>
                  <a:lnTo>
                    <a:pt x="30" y="102"/>
                  </a:lnTo>
                  <a:lnTo>
                    <a:pt x="33" y="97"/>
                  </a:lnTo>
                  <a:lnTo>
                    <a:pt x="37" y="90"/>
                  </a:lnTo>
                  <a:lnTo>
                    <a:pt x="43" y="83"/>
                  </a:lnTo>
                  <a:lnTo>
                    <a:pt x="51" y="75"/>
                  </a:lnTo>
                  <a:lnTo>
                    <a:pt x="59" y="67"/>
                  </a:lnTo>
                  <a:lnTo>
                    <a:pt x="69" y="58"/>
                  </a:lnTo>
                  <a:lnTo>
                    <a:pt x="81" y="50"/>
                  </a:lnTo>
                  <a:lnTo>
                    <a:pt x="94" y="42"/>
                  </a:lnTo>
                  <a:lnTo>
                    <a:pt x="111" y="35"/>
                  </a:lnTo>
                  <a:lnTo>
                    <a:pt x="127" y="28"/>
                  </a:lnTo>
                  <a:lnTo>
                    <a:pt x="146" y="25"/>
                  </a:lnTo>
                  <a:lnTo>
                    <a:pt x="167" y="21"/>
                  </a:lnTo>
                  <a:lnTo>
                    <a:pt x="190" y="21"/>
                  </a:lnTo>
                  <a:lnTo>
                    <a:pt x="215" y="23"/>
                  </a:lnTo>
                  <a:lnTo>
                    <a:pt x="237" y="27"/>
                  </a:lnTo>
                  <a:lnTo>
                    <a:pt x="258" y="29"/>
                  </a:lnTo>
                  <a:lnTo>
                    <a:pt x="278" y="30"/>
                  </a:lnTo>
                  <a:lnTo>
                    <a:pt x="295" y="31"/>
                  </a:lnTo>
                  <a:lnTo>
                    <a:pt x="312" y="33"/>
                  </a:lnTo>
                  <a:lnTo>
                    <a:pt x="327" y="33"/>
                  </a:lnTo>
                  <a:lnTo>
                    <a:pt x="342" y="33"/>
                  </a:lnTo>
                  <a:lnTo>
                    <a:pt x="357" y="31"/>
                  </a:lnTo>
                  <a:lnTo>
                    <a:pt x="371" y="30"/>
                  </a:lnTo>
                  <a:lnTo>
                    <a:pt x="385" y="28"/>
                  </a:lnTo>
                  <a:lnTo>
                    <a:pt x="399" y="26"/>
                  </a:lnTo>
                  <a:lnTo>
                    <a:pt x="414" y="22"/>
                  </a:lnTo>
                  <a:lnTo>
                    <a:pt x="427" y="19"/>
                  </a:lnTo>
                  <a:lnTo>
                    <a:pt x="442" y="14"/>
                  </a:lnTo>
                  <a:lnTo>
                    <a:pt x="459" y="10"/>
                  </a:lnTo>
                  <a:lnTo>
                    <a:pt x="475" y="5"/>
                  </a:lnTo>
                  <a:lnTo>
                    <a:pt x="493" y="0"/>
                  </a:lnTo>
                  <a:lnTo>
                    <a:pt x="516" y="0"/>
                  </a:lnTo>
                  <a:lnTo>
                    <a:pt x="542" y="1"/>
                  </a:lnTo>
                  <a:lnTo>
                    <a:pt x="569" y="6"/>
                  </a:lnTo>
                  <a:lnTo>
                    <a:pt x="598" y="12"/>
                  </a:lnTo>
                  <a:lnTo>
                    <a:pt x="628" y="21"/>
                  </a:lnTo>
                  <a:lnTo>
                    <a:pt x="659" y="31"/>
                  </a:lnTo>
                  <a:lnTo>
                    <a:pt x="690" y="44"/>
                  </a:lnTo>
                  <a:lnTo>
                    <a:pt x="720" y="58"/>
                  </a:lnTo>
                  <a:lnTo>
                    <a:pt x="749" y="72"/>
                  </a:lnTo>
                  <a:lnTo>
                    <a:pt x="777" y="88"/>
                  </a:lnTo>
                  <a:lnTo>
                    <a:pt x="802" y="105"/>
                  </a:lnTo>
                  <a:lnTo>
                    <a:pt x="824" y="121"/>
                  </a:lnTo>
                  <a:lnTo>
                    <a:pt x="843" y="140"/>
                  </a:lnTo>
                  <a:lnTo>
                    <a:pt x="858" y="157"/>
                  </a:lnTo>
                  <a:lnTo>
                    <a:pt x="869" y="174"/>
                  </a:lnTo>
                  <a:lnTo>
                    <a:pt x="875" y="195"/>
                  </a:lnTo>
                  <a:lnTo>
                    <a:pt x="877" y="223"/>
                  </a:lnTo>
                  <a:lnTo>
                    <a:pt x="875" y="256"/>
                  </a:lnTo>
                  <a:lnTo>
                    <a:pt x="869" y="294"/>
                  </a:lnTo>
                  <a:lnTo>
                    <a:pt x="858" y="337"/>
                  </a:lnTo>
                  <a:lnTo>
                    <a:pt x="843" y="382"/>
                  </a:lnTo>
                  <a:lnTo>
                    <a:pt x="825" y="430"/>
                  </a:lnTo>
                  <a:lnTo>
                    <a:pt x="802" y="478"/>
                  </a:lnTo>
                  <a:lnTo>
                    <a:pt x="776" y="528"/>
                  </a:lnTo>
                  <a:lnTo>
                    <a:pt x="744" y="577"/>
                  </a:lnTo>
                  <a:lnTo>
                    <a:pt x="709" y="626"/>
                  </a:lnTo>
                  <a:lnTo>
                    <a:pt x="668" y="671"/>
                  </a:lnTo>
                  <a:lnTo>
                    <a:pt x="625" y="714"/>
                  </a:lnTo>
                  <a:lnTo>
                    <a:pt x="576" y="752"/>
                  </a:lnTo>
                  <a:lnTo>
                    <a:pt x="523" y="787"/>
                  </a:lnTo>
                  <a:lnTo>
                    <a:pt x="466" y="816"/>
                  </a:lnTo>
                  <a:lnTo>
                    <a:pt x="464" y="816"/>
                  </a:lnTo>
                  <a:lnTo>
                    <a:pt x="462" y="817"/>
                  </a:lnTo>
                  <a:lnTo>
                    <a:pt x="456" y="818"/>
                  </a:lnTo>
                  <a:lnTo>
                    <a:pt x="451" y="819"/>
                  </a:lnTo>
                  <a:lnTo>
                    <a:pt x="441" y="820"/>
                  </a:lnTo>
                  <a:lnTo>
                    <a:pt x="431" y="820"/>
                  </a:lnTo>
                  <a:lnTo>
                    <a:pt x="419" y="822"/>
                  </a:lnTo>
                  <a:lnTo>
                    <a:pt x="406" y="820"/>
                  </a:lnTo>
                  <a:lnTo>
                    <a:pt x="391" y="819"/>
                  </a:lnTo>
                  <a:lnTo>
                    <a:pt x="374" y="817"/>
                  </a:lnTo>
                  <a:lnTo>
                    <a:pt x="357" y="812"/>
                  </a:lnTo>
                  <a:lnTo>
                    <a:pt x="338" y="808"/>
                  </a:lnTo>
                  <a:lnTo>
                    <a:pt x="317" y="801"/>
                  </a:lnTo>
                  <a:lnTo>
                    <a:pt x="296" y="792"/>
                  </a:lnTo>
                  <a:lnTo>
                    <a:pt x="273" y="781"/>
                  </a:lnTo>
                  <a:lnTo>
                    <a:pt x="249" y="767"/>
                  </a:lnTo>
                  <a:lnTo>
                    <a:pt x="225" y="752"/>
                  </a:lnTo>
                  <a:lnTo>
                    <a:pt x="203" y="738"/>
                  </a:lnTo>
                  <a:lnTo>
                    <a:pt x="181" y="723"/>
                  </a:lnTo>
                  <a:lnTo>
                    <a:pt x="161" y="706"/>
                  </a:lnTo>
                  <a:lnTo>
                    <a:pt x="143" y="690"/>
                  </a:lnTo>
                  <a:lnTo>
                    <a:pt x="126" y="673"/>
                  </a:lnTo>
                  <a:lnTo>
                    <a:pt x="111" y="656"/>
                  </a:lnTo>
                  <a:lnTo>
                    <a:pt x="97" y="638"/>
                  </a:lnTo>
                  <a:lnTo>
                    <a:pt x="85" y="620"/>
                  </a:lnTo>
                  <a:lnTo>
                    <a:pt x="76" y="600"/>
                  </a:lnTo>
                  <a:lnTo>
                    <a:pt x="68" y="580"/>
                  </a:lnTo>
                  <a:lnTo>
                    <a:pt x="62" y="559"/>
                  </a:lnTo>
                  <a:lnTo>
                    <a:pt x="59" y="537"/>
                  </a:lnTo>
                  <a:lnTo>
                    <a:pt x="56" y="514"/>
                  </a:lnTo>
                  <a:lnTo>
                    <a:pt x="58" y="491"/>
                  </a:lnTo>
                  <a:lnTo>
                    <a:pt x="61" y="466"/>
                  </a:lnTo>
                  <a:lnTo>
                    <a:pt x="63" y="418"/>
                  </a:lnTo>
                  <a:lnTo>
                    <a:pt x="54" y="379"/>
                  </a:lnTo>
                  <a:lnTo>
                    <a:pt x="39" y="342"/>
                  </a:lnTo>
                  <a:lnTo>
                    <a:pt x="22" y="307"/>
                  </a:lnTo>
                  <a:lnTo>
                    <a:pt x="7" y="268"/>
                  </a:lnTo>
                  <a:lnTo>
                    <a:pt x="0" y="224"/>
                  </a:lnTo>
                  <a:lnTo>
                    <a:pt x="6" y="171"/>
                  </a:lnTo>
                  <a:lnTo>
                    <a:pt x="28" y="106"/>
                  </a:lnTo>
                  <a:close/>
                </a:path>
              </a:pathLst>
            </a:custGeom>
            <a:solidFill>
              <a:srgbClr val="C4D8D1"/>
            </a:solidFill>
            <a:ln w="9525">
              <a:noFill/>
              <a:round/>
              <a:headEnd/>
              <a:tailEnd/>
            </a:ln>
          </p:spPr>
          <p:txBody>
            <a:bodyPr/>
            <a:lstStyle/>
            <a:p>
              <a:endParaRPr lang="zh-CN" altLang="en-US" sz="1800"/>
            </a:p>
          </p:txBody>
        </p:sp>
        <p:sp>
          <p:nvSpPr>
            <p:cNvPr id="30" name="Freeform 307"/>
            <p:cNvSpPr>
              <a:spLocks/>
            </p:cNvSpPr>
            <p:nvPr/>
          </p:nvSpPr>
          <p:spPr bwMode="auto">
            <a:xfrm>
              <a:off x="3117" y="2555"/>
              <a:ext cx="420" cy="395"/>
            </a:xfrm>
            <a:custGeom>
              <a:avLst/>
              <a:gdLst>
                <a:gd name="T0" fmla="*/ 14 w 840"/>
                <a:gd name="T1" fmla="*/ 49 h 789"/>
                <a:gd name="T2" fmla="*/ 24 w 840"/>
                <a:gd name="T3" fmla="*/ 36 h 789"/>
                <a:gd name="T4" fmla="*/ 45 w 840"/>
                <a:gd name="T5" fmla="*/ 20 h 789"/>
                <a:gd name="T6" fmla="*/ 80 w 840"/>
                <a:gd name="T7" fmla="*/ 11 h 789"/>
                <a:gd name="T8" fmla="*/ 113 w 840"/>
                <a:gd name="T9" fmla="*/ 13 h 789"/>
                <a:gd name="T10" fmla="*/ 133 w 840"/>
                <a:gd name="T11" fmla="*/ 16 h 789"/>
                <a:gd name="T12" fmla="*/ 149 w 840"/>
                <a:gd name="T13" fmla="*/ 16 h 789"/>
                <a:gd name="T14" fmla="*/ 164 w 840"/>
                <a:gd name="T15" fmla="*/ 16 h 789"/>
                <a:gd name="T16" fmla="*/ 178 w 840"/>
                <a:gd name="T17" fmla="*/ 15 h 789"/>
                <a:gd name="T18" fmla="*/ 191 w 840"/>
                <a:gd name="T19" fmla="*/ 13 h 789"/>
                <a:gd name="T20" fmla="*/ 205 w 840"/>
                <a:gd name="T21" fmla="*/ 9 h 789"/>
                <a:gd name="T22" fmla="*/ 219 w 840"/>
                <a:gd name="T23" fmla="*/ 5 h 789"/>
                <a:gd name="T24" fmla="*/ 236 w 840"/>
                <a:gd name="T25" fmla="*/ 1 h 789"/>
                <a:gd name="T26" fmla="*/ 259 w 840"/>
                <a:gd name="T27" fmla="*/ 1 h 789"/>
                <a:gd name="T28" fmla="*/ 287 w 840"/>
                <a:gd name="T29" fmla="*/ 6 h 789"/>
                <a:gd name="T30" fmla="*/ 316 w 840"/>
                <a:gd name="T31" fmla="*/ 16 h 789"/>
                <a:gd name="T32" fmla="*/ 345 w 840"/>
                <a:gd name="T33" fmla="*/ 28 h 789"/>
                <a:gd name="T34" fmla="*/ 372 w 840"/>
                <a:gd name="T35" fmla="*/ 43 h 789"/>
                <a:gd name="T36" fmla="*/ 395 w 840"/>
                <a:gd name="T37" fmla="*/ 59 h 789"/>
                <a:gd name="T38" fmla="*/ 411 w 840"/>
                <a:gd name="T39" fmla="*/ 76 h 789"/>
                <a:gd name="T40" fmla="*/ 419 w 840"/>
                <a:gd name="T41" fmla="*/ 94 h 789"/>
                <a:gd name="T42" fmla="*/ 419 w 840"/>
                <a:gd name="T43" fmla="*/ 123 h 789"/>
                <a:gd name="T44" fmla="*/ 411 w 840"/>
                <a:gd name="T45" fmla="*/ 162 h 789"/>
                <a:gd name="T46" fmla="*/ 396 w 840"/>
                <a:gd name="T47" fmla="*/ 207 h 789"/>
                <a:gd name="T48" fmla="*/ 371 w 840"/>
                <a:gd name="T49" fmla="*/ 254 h 789"/>
                <a:gd name="T50" fmla="*/ 339 w 840"/>
                <a:gd name="T51" fmla="*/ 301 h 789"/>
                <a:gd name="T52" fmla="*/ 299 w 840"/>
                <a:gd name="T53" fmla="*/ 343 h 789"/>
                <a:gd name="T54" fmla="*/ 250 w 840"/>
                <a:gd name="T55" fmla="*/ 379 h 789"/>
                <a:gd name="T56" fmla="*/ 222 w 840"/>
                <a:gd name="T57" fmla="*/ 392 h 789"/>
                <a:gd name="T58" fmla="*/ 218 w 840"/>
                <a:gd name="T59" fmla="*/ 393 h 789"/>
                <a:gd name="T60" fmla="*/ 211 w 840"/>
                <a:gd name="T61" fmla="*/ 395 h 789"/>
                <a:gd name="T62" fmla="*/ 201 w 840"/>
                <a:gd name="T63" fmla="*/ 395 h 789"/>
                <a:gd name="T64" fmla="*/ 187 w 840"/>
                <a:gd name="T65" fmla="*/ 394 h 789"/>
                <a:gd name="T66" fmla="*/ 171 w 840"/>
                <a:gd name="T67" fmla="*/ 391 h 789"/>
                <a:gd name="T68" fmla="*/ 152 w 840"/>
                <a:gd name="T69" fmla="*/ 385 h 789"/>
                <a:gd name="T70" fmla="*/ 131 w 840"/>
                <a:gd name="T71" fmla="*/ 376 h 789"/>
                <a:gd name="T72" fmla="*/ 107 w 840"/>
                <a:gd name="T73" fmla="*/ 362 h 789"/>
                <a:gd name="T74" fmla="*/ 87 w 840"/>
                <a:gd name="T75" fmla="*/ 347 h 789"/>
                <a:gd name="T76" fmla="*/ 68 w 840"/>
                <a:gd name="T77" fmla="*/ 332 h 789"/>
                <a:gd name="T78" fmla="*/ 53 w 840"/>
                <a:gd name="T79" fmla="*/ 316 h 789"/>
                <a:gd name="T80" fmla="*/ 41 w 840"/>
                <a:gd name="T81" fmla="*/ 298 h 789"/>
                <a:gd name="T82" fmla="*/ 33 w 840"/>
                <a:gd name="T83" fmla="*/ 279 h 789"/>
                <a:gd name="T84" fmla="*/ 28 w 840"/>
                <a:gd name="T85" fmla="*/ 259 h 789"/>
                <a:gd name="T86" fmla="*/ 27 w 840"/>
                <a:gd name="T87" fmla="*/ 236 h 789"/>
                <a:gd name="T88" fmla="*/ 30 w 840"/>
                <a:gd name="T89" fmla="*/ 202 h 789"/>
                <a:gd name="T90" fmla="*/ 18 w 840"/>
                <a:gd name="T91" fmla="*/ 165 h 789"/>
                <a:gd name="T92" fmla="*/ 3 w 840"/>
                <a:gd name="T93" fmla="*/ 129 h 789"/>
                <a:gd name="T94" fmla="*/ 3 w 840"/>
                <a:gd name="T95" fmla="*/ 82 h 7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0"/>
                <a:gd name="T145" fmla="*/ 0 h 789"/>
                <a:gd name="T146" fmla="*/ 840 w 840"/>
                <a:gd name="T147" fmla="*/ 789 h 7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0" h="789">
                  <a:moveTo>
                    <a:pt x="26" y="102"/>
                  </a:moveTo>
                  <a:lnTo>
                    <a:pt x="28" y="98"/>
                  </a:lnTo>
                  <a:lnTo>
                    <a:pt x="35" y="87"/>
                  </a:lnTo>
                  <a:lnTo>
                    <a:pt x="47" y="72"/>
                  </a:lnTo>
                  <a:lnTo>
                    <a:pt x="66" y="56"/>
                  </a:lnTo>
                  <a:lnTo>
                    <a:pt x="90" y="40"/>
                  </a:lnTo>
                  <a:lnTo>
                    <a:pt x="121" y="27"/>
                  </a:lnTo>
                  <a:lnTo>
                    <a:pt x="159" y="22"/>
                  </a:lnTo>
                  <a:lnTo>
                    <a:pt x="205" y="24"/>
                  </a:lnTo>
                  <a:lnTo>
                    <a:pt x="227" y="26"/>
                  </a:lnTo>
                  <a:lnTo>
                    <a:pt x="247" y="29"/>
                  </a:lnTo>
                  <a:lnTo>
                    <a:pt x="265" y="31"/>
                  </a:lnTo>
                  <a:lnTo>
                    <a:pt x="283" y="32"/>
                  </a:lnTo>
                  <a:lnTo>
                    <a:pt x="298" y="32"/>
                  </a:lnTo>
                  <a:lnTo>
                    <a:pt x="314" y="32"/>
                  </a:lnTo>
                  <a:lnTo>
                    <a:pt x="327" y="32"/>
                  </a:lnTo>
                  <a:lnTo>
                    <a:pt x="341" y="31"/>
                  </a:lnTo>
                  <a:lnTo>
                    <a:pt x="355" y="30"/>
                  </a:lnTo>
                  <a:lnTo>
                    <a:pt x="368" y="27"/>
                  </a:lnTo>
                  <a:lnTo>
                    <a:pt x="382" y="25"/>
                  </a:lnTo>
                  <a:lnTo>
                    <a:pt x="395" y="22"/>
                  </a:lnTo>
                  <a:lnTo>
                    <a:pt x="409" y="18"/>
                  </a:lnTo>
                  <a:lnTo>
                    <a:pt x="423" y="14"/>
                  </a:lnTo>
                  <a:lnTo>
                    <a:pt x="438" y="9"/>
                  </a:lnTo>
                  <a:lnTo>
                    <a:pt x="454" y="4"/>
                  </a:lnTo>
                  <a:lnTo>
                    <a:pt x="473" y="1"/>
                  </a:lnTo>
                  <a:lnTo>
                    <a:pt x="493" y="0"/>
                  </a:lnTo>
                  <a:lnTo>
                    <a:pt x="518" y="2"/>
                  </a:lnTo>
                  <a:lnTo>
                    <a:pt x="544" y="6"/>
                  </a:lnTo>
                  <a:lnTo>
                    <a:pt x="573" y="12"/>
                  </a:lnTo>
                  <a:lnTo>
                    <a:pt x="602" y="20"/>
                  </a:lnTo>
                  <a:lnTo>
                    <a:pt x="631" y="31"/>
                  </a:lnTo>
                  <a:lnTo>
                    <a:pt x="661" y="42"/>
                  </a:lnTo>
                  <a:lnTo>
                    <a:pt x="689" y="56"/>
                  </a:lnTo>
                  <a:lnTo>
                    <a:pt x="717" y="70"/>
                  </a:lnTo>
                  <a:lnTo>
                    <a:pt x="744" y="85"/>
                  </a:lnTo>
                  <a:lnTo>
                    <a:pt x="768" y="101"/>
                  </a:lnTo>
                  <a:lnTo>
                    <a:pt x="790" y="117"/>
                  </a:lnTo>
                  <a:lnTo>
                    <a:pt x="808" y="135"/>
                  </a:lnTo>
                  <a:lnTo>
                    <a:pt x="822" y="151"/>
                  </a:lnTo>
                  <a:lnTo>
                    <a:pt x="832" y="168"/>
                  </a:lnTo>
                  <a:lnTo>
                    <a:pt x="838" y="188"/>
                  </a:lnTo>
                  <a:lnTo>
                    <a:pt x="840" y="214"/>
                  </a:lnTo>
                  <a:lnTo>
                    <a:pt x="838" y="246"/>
                  </a:lnTo>
                  <a:lnTo>
                    <a:pt x="832" y="283"/>
                  </a:lnTo>
                  <a:lnTo>
                    <a:pt x="822" y="323"/>
                  </a:lnTo>
                  <a:lnTo>
                    <a:pt x="808" y="367"/>
                  </a:lnTo>
                  <a:lnTo>
                    <a:pt x="791" y="413"/>
                  </a:lnTo>
                  <a:lnTo>
                    <a:pt x="769" y="460"/>
                  </a:lnTo>
                  <a:lnTo>
                    <a:pt x="742" y="508"/>
                  </a:lnTo>
                  <a:lnTo>
                    <a:pt x="712" y="555"/>
                  </a:lnTo>
                  <a:lnTo>
                    <a:pt x="678" y="601"/>
                  </a:lnTo>
                  <a:lnTo>
                    <a:pt x="640" y="646"/>
                  </a:lnTo>
                  <a:lnTo>
                    <a:pt x="597" y="686"/>
                  </a:lnTo>
                  <a:lnTo>
                    <a:pt x="551" y="724"/>
                  </a:lnTo>
                  <a:lnTo>
                    <a:pt x="500" y="757"/>
                  </a:lnTo>
                  <a:lnTo>
                    <a:pt x="445" y="784"/>
                  </a:lnTo>
                  <a:lnTo>
                    <a:pt x="444" y="784"/>
                  </a:lnTo>
                  <a:lnTo>
                    <a:pt x="442" y="785"/>
                  </a:lnTo>
                  <a:lnTo>
                    <a:pt x="437" y="786"/>
                  </a:lnTo>
                  <a:lnTo>
                    <a:pt x="430" y="788"/>
                  </a:lnTo>
                  <a:lnTo>
                    <a:pt x="422" y="789"/>
                  </a:lnTo>
                  <a:lnTo>
                    <a:pt x="413" y="789"/>
                  </a:lnTo>
                  <a:lnTo>
                    <a:pt x="401" y="789"/>
                  </a:lnTo>
                  <a:lnTo>
                    <a:pt x="389" y="789"/>
                  </a:lnTo>
                  <a:lnTo>
                    <a:pt x="374" y="788"/>
                  </a:lnTo>
                  <a:lnTo>
                    <a:pt x="357" y="785"/>
                  </a:lnTo>
                  <a:lnTo>
                    <a:pt x="341" y="782"/>
                  </a:lnTo>
                  <a:lnTo>
                    <a:pt x="323" y="776"/>
                  </a:lnTo>
                  <a:lnTo>
                    <a:pt x="303" y="769"/>
                  </a:lnTo>
                  <a:lnTo>
                    <a:pt x="283" y="761"/>
                  </a:lnTo>
                  <a:lnTo>
                    <a:pt x="261" y="751"/>
                  </a:lnTo>
                  <a:lnTo>
                    <a:pt x="238" y="738"/>
                  </a:lnTo>
                  <a:lnTo>
                    <a:pt x="215" y="724"/>
                  </a:lnTo>
                  <a:lnTo>
                    <a:pt x="193" y="709"/>
                  </a:lnTo>
                  <a:lnTo>
                    <a:pt x="173" y="694"/>
                  </a:lnTo>
                  <a:lnTo>
                    <a:pt x="153" y="679"/>
                  </a:lnTo>
                  <a:lnTo>
                    <a:pt x="136" y="664"/>
                  </a:lnTo>
                  <a:lnTo>
                    <a:pt x="120" y="648"/>
                  </a:lnTo>
                  <a:lnTo>
                    <a:pt x="105" y="631"/>
                  </a:lnTo>
                  <a:lnTo>
                    <a:pt x="92" y="614"/>
                  </a:lnTo>
                  <a:lnTo>
                    <a:pt x="81" y="596"/>
                  </a:lnTo>
                  <a:lnTo>
                    <a:pt x="72" y="578"/>
                  </a:lnTo>
                  <a:lnTo>
                    <a:pt x="65" y="558"/>
                  </a:lnTo>
                  <a:lnTo>
                    <a:pt x="59" y="538"/>
                  </a:lnTo>
                  <a:lnTo>
                    <a:pt x="56" y="517"/>
                  </a:lnTo>
                  <a:lnTo>
                    <a:pt x="54" y="495"/>
                  </a:lnTo>
                  <a:lnTo>
                    <a:pt x="54" y="472"/>
                  </a:lnTo>
                  <a:lnTo>
                    <a:pt x="58" y="448"/>
                  </a:lnTo>
                  <a:lnTo>
                    <a:pt x="60" y="403"/>
                  </a:lnTo>
                  <a:lnTo>
                    <a:pt x="51" y="365"/>
                  </a:lnTo>
                  <a:lnTo>
                    <a:pt x="36" y="329"/>
                  </a:lnTo>
                  <a:lnTo>
                    <a:pt x="20" y="295"/>
                  </a:lnTo>
                  <a:lnTo>
                    <a:pt x="6" y="258"/>
                  </a:lnTo>
                  <a:lnTo>
                    <a:pt x="0" y="215"/>
                  </a:lnTo>
                  <a:lnTo>
                    <a:pt x="5" y="164"/>
                  </a:lnTo>
                  <a:lnTo>
                    <a:pt x="26" y="102"/>
                  </a:lnTo>
                  <a:close/>
                </a:path>
              </a:pathLst>
            </a:custGeom>
            <a:solidFill>
              <a:srgbClr val="BAD3C9"/>
            </a:solidFill>
            <a:ln w="9525">
              <a:noFill/>
              <a:round/>
              <a:headEnd/>
              <a:tailEnd/>
            </a:ln>
          </p:spPr>
          <p:txBody>
            <a:bodyPr/>
            <a:lstStyle/>
            <a:p>
              <a:endParaRPr lang="zh-CN" altLang="en-US" sz="1800"/>
            </a:p>
          </p:txBody>
        </p:sp>
        <p:sp>
          <p:nvSpPr>
            <p:cNvPr id="31" name="Freeform 308"/>
            <p:cNvSpPr>
              <a:spLocks/>
            </p:cNvSpPr>
            <p:nvPr/>
          </p:nvSpPr>
          <p:spPr bwMode="auto">
            <a:xfrm>
              <a:off x="3125" y="2565"/>
              <a:ext cx="402" cy="379"/>
            </a:xfrm>
            <a:custGeom>
              <a:avLst/>
              <a:gdLst>
                <a:gd name="T0" fmla="*/ 14 w 804"/>
                <a:gd name="T1" fmla="*/ 48 h 757"/>
                <a:gd name="T2" fmla="*/ 23 w 804"/>
                <a:gd name="T3" fmla="*/ 36 h 757"/>
                <a:gd name="T4" fmla="*/ 44 w 804"/>
                <a:gd name="T5" fmla="*/ 20 h 757"/>
                <a:gd name="T6" fmla="*/ 77 w 804"/>
                <a:gd name="T7" fmla="*/ 11 h 757"/>
                <a:gd name="T8" fmla="*/ 109 w 804"/>
                <a:gd name="T9" fmla="*/ 13 h 757"/>
                <a:gd name="T10" fmla="*/ 127 w 804"/>
                <a:gd name="T11" fmla="*/ 15 h 757"/>
                <a:gd name="T12" fmla="*/ 143 w 804"/>
                <a:gd name="T13" fmla="*/ 16 h 757"/>
                <a:gd name="T14" fmla="*/ 157 w 804"/>
                <a:gd name="T15" fmla="*/ 16 h 757"/>
                <a:gd name="T16" fmla="*/ 170 w 804"/>
                <a:gd name="T17" fmla="*/ 15 h 757"/>
                <a:gd name="T18" fmla="*/ 183 w 804"/>
                <a:gd name="T19" fmla="*/ 13 h 757"/>
                <a:gd name="T20" fmla="*/ 196 w 804"/>
                <a:gd name="T21" fmla="*/ 10 h 757"/>
                <a:gd name="T22" fmla="*/ 210 w 804"/>
                <a:gd name="T23" fmla="*/ 5 h 757"/>
                <a:gd name="T24" fmla="*/ 226 w 804"/>
                <a:gd name="T25" fmla="*/ 1 h 757"/>
                <a:gd name="T26" fmla="*/ 248 w 804"/>
                <a:gd name="T27" fmla="*/ 2 h 757"/>
                <a:gd name="T28" fmla="*/ 274 w 804"/>
                <a:gd name="T29" fmla="*/ 6 h 757"/>
                <a:gd name="T30" fmla="*/ 302 w 804"/>
                <a:gd name="T31" fmla="*/ 15 h 757"/>
                <a:gd name="T32" fmla="*/ 330 w 804"/>
                <a:gd name="T33" fmla="*/ 27 h 757"/>
                <a:gd name="T34" fmla="*/ 356 w 804"/>
                <a:gd name="T35" fmla="*/ 41 h 757"/>
                <a:gd name="T36" fmla="*/ 378 w 804"/>
                <a:gd name="T37" fmla="*/ 57 h 757"/>
                <a:gd name="T38" fmla="*/ 393 w 804"/>
                <a:gd name="T39" fmla="*/ 73 h 757"/>
                <a:gd name="T40" fmla="*/ 401 w 804"/>
                <a:gd name="T41" fmla="*/ 91 h 757"/>
                <a:gd name="T42" fmla="*/ 401 w 804"/>
                <a:gd name="T43" fmla="*/ 118 h 757"/>
                <a:gd name="T44" fmla="*/ 393 w 804"/>
                <a:gd name="T45" fmla="*/ 156 h 757"/>
                <a:gd name="T46" fmla="*/ 378 w 804"/>
                <a:gd name="T47" fmla="*/ 199 h 757"/>
                <a:gd name="T48" fmla="*/ 355 w 804"/>
                <a:gd name="T49" fmla="*/ 244 h 757"/>
                <a:gd name="T50" fmla="*/ 325 w 804"/>
                <a:gd name="T51" fmla="*/ 289 h 757"/>
                <a:gd name="T52" fmla="*/ 286 w 804"/>
                <a:gd name="T53" fmla="*/ 330 h 757"/>
                <a:gd name="T54" fmla="*/ 240 w 804"/>
                <a:gd name="T55" fmla="*/ 363 h 757"/>
                <a:gd name="T56" fmla="*/ 213 w 804"/>
                <a:gd name="T57" fmla="*/ 376 h 757"/>
                <a:gd name="T58" fmla="*/ 209 w 804"/>
                <a:gd name="T59" fmla="*/ 378 h 757"/>
                <a:gd name="T60" fmla="*/ 202 w 804"/>
                <a:gd name="T61" fmla="*/ 379 h 757"/>
                <a:gd name="T62" fmla="*/ 192 w 804"/>
                <a:gd name="T63" fmla="*/ 379 h 757"/>
                <a:gd name="T64" fmla="*/ 180 w 804"/>
                <a:gd name="T65" fmla="*/ 378 h 757"/>
                <a:gd name="T66" fmla="*/ 164 w 804"/>
                <a:gd name="T67" fmla="*/ 375 h 757"/>
                <a:gd name="T68" fmla="*/ 146 w 804"/>
                <a:gd name="T69" fmla="*/ 370 h 757"/>
                <a:gd name="T70" fmla="*/ 125 w 804"/>
                <a:gd name="T71" fmla="*/ 360 h 757"/>
                <a:gd name="T72" fmla="*/ 103 w 804"/>
                <a:gd name="T73" fmla="*/ 347 h 757"/>
                <a:gd name="T74" fmla="*/ 83 w 804"/>
                <a:gd name="T75" fmla="*/ 333 h 757"/>
                <a:gd name="T76" fmla="*/ 66 w 804"/>
                <a:gd name="T77" fmla="*/ 319 h 757"/>
                <a:gd name="T78" fmla="*/ 51 w 804"/>
                <a:gd name="T79" fmla="*/ 303 h 757"/>
                <a:gd name="T80" fmla="*/ 40 w 804"/>
                <a:gd name="T81" fmla="*/ 286 h 757"/>
                <a:gd name="T82" fmla="*/ 31 w 804"/>
                <a:gd name="T83" fmla="*/ 268 h 757"/>
                <a:gd name="T84" fmla="*/ 27 w 804"/>
                <a:gd name="T85" fmla="*/ 248 h 757"/>
                <a:gd name="T86" fmla="*/ 26 w 804"/>
                <a:gd name="T87" fmla="*/ 227 h 757"/>
                <a:gd name="T88" fmla="*/ 29 w 804"/>
                <a:gd name="T89" fmla="*/ 194 h 757"/>
                <a:gd name="T90" fmla="*/ 18 w 804"/>
                <a:gd name="T91" fmla="*/ 159 h 757"/>
                <a:gd name="T92" fmla="*/ 3 w 804"/>
                <a:gd name="T93" fmla="*/ 124 h 757"/>
                <a:gd name="T94" fmla="*/ 3 w 804"/>
                <a:gd name="T95" fmla="*/ 79 h 7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4"/>
                <a:gd name="T145" fmla="*/ 0 h 757"/>
                <a:gd name="T146" fmla="*/ 804 w 804"/>
                <a:gd name="T147" fmla="*/ 757 h 7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4" h="757">
                  <a:moveTo>
                    <a:pt x="26" y="99"/>
                  </a:moveTo>
                  <a:lnTo>
                    <a:pt x="28" y="96"/>
                  </a:lnTo>
                  <a:lnTo>
                    <a:pt x="35" y="84"/>
                  </a:lnTo>
                  <a:lnTo>
                    <a:pt x="46" y="71"/>
                  </a:lnTo>
                  <a:lnTo>
                    <a:pt x="64" y="54"/>
                  </a:lnTo>
                  <a:lnTo>
                    <a:pt x="87" y="39"/>
                  </a:lnTo>
                  <a:lnTo>
                    <a:pt x="117" y="28"/>
                  </a:lnTo>
                  <a:lnTo>
                    <a:pt x="154" y="21"/>
                  </a:lnTo>
                  <a:lnTo>
                    <a:pt x="197" y="23"/>
                  </a:lnTo>
                  <a:lnTo>
                    <a:pt x="218" y="26"/>
                  </a:lnTo>
                  <a:lnTo>
                    <a:pt x="237" y="28"/>
                  </a:lnTo>
                  <a:lnTo>
                    <a:pt x="254" y="30"/>
                  </a:lnTo>
                  <a:lnTo>
                    <a:pt x="270" y="31"/>
                  </a:lnTo>
                  <a:lnTo>
                    <a:pt x="286" y="31"/>
                  </a:lnTo>
                  <a:lnTo>
                    <a:pt x="300" y="31"/>
                  </a:lnTo>
                  <a:lnTo>
                    <a:pt x="314" y="31"/>
                  </a:lnTo>
                  <a:lnTo>
                    <a:pt x="328" y="30"/>
                  </a:lnTo>
                  <a:lnTo>
                    <a:pt x="340" y="29"/>
                  </a:lnTo>
                  <a:lnTo>
                    <a:pt x="353" y="27"/>
                  </a:lnTo>
                  <a:lnTo>
                    <a:pt x="366" y="25"/>
                  </a:lnTo>
                  <a:lnTo>
                    <a:pt x="378" y="22"/>
                  </a:lnTo>
                  <a:lnTo>
                    <a:pt x="392" y="19"/>
                  </a:lnTo>
                  <a:lnTo>
                    <a:pt x="405" y="14"/>
                  </a:lnTo>
                  <a:lnTo>
                    <a:pt x="420" y="10"/>
                  </a:lnTo>
                  <a:lnTo>
                    <a:pt x="435" y="5"/>
                  </a:lnTo>
                  <a:lnTo>
                    <a:pt x="452" y="1"/>
                  </a:lnTo>
                  <a:lnTo>
                    <a:pt x="473" y="0"/>
                  </a:lnTo>
                  <a:lnTo>
                    <a:pt x="496" y="3"/>
                  </a:lnTo>
                  <a:lnTo>
                    <a:pt x="521" y="6"/>
                  </a:lnTo>
                  <a:lnTo>
                    <a:pt x="548" y="12"/>
                  </a:lnTo>
                  <a:lnTo>
                    <a:pt x="575" y="20"/>
                  </a:lnTo>
                  <a:lnTo>
                    <a:pt x="604" y="30"/>
                  </a:lnTo>
                  <a:lnTo>
                    <a:pt x="632" y="42"/>
                  </a:lnTo>
                  <a:lnTo>
                    <a:pt x="660" y="54"/>
                  </a:lnTo>
                  <a:lnTo>
                    <a:pt x="686" y="67"/>
                  </a:lnTo>
                  <a:lnTo>
                    <a:pt x="711" y="82"/>
                  </a:lnTo>
                  <a:lnTo>
                    <a:pt x="734" y="97"/>
                  </a:lnTo>
                  <a:lnTo>
                    <a:pt x="755" y="113"/>
                  </a:lnTo>
                  <a:lnTo>
                    <a:pt x="772" y="129"/>
                  </a:lnTo>
                  <a:lnTo>
                    <a:pt x="786" y="145"/>
                  </a:lnTo>
                  <a:lnTo>
                    <a:pt x="796" y="162"/>
                  </a:lnTo>
                  <a:lnTo>
                    <a:pt x="801" y="181"/>
                  </a:lnTo>
                  <a:lnTo>
                    <a:pt x="804" y="207"/>
                  </a:lnTo>
                  <a:lnTo>
                    <a:pt x="801" y="236"/>
                  </a:lnTo>
                  <a:lnTo>
                    <a:pt x="796" y="272"/>
                  </a:lnTo>
                  <a:lnTo>
                    <a:pt x="786" y="311"/>
                  </a:lnTo>
                  <a:lnTo>
                    <a:pt x="774" y="353"/>
                  </a:lnTo>
                  <a:lnTo>
                    <a:pt x="756" y="397"/>
                  </a:lnTo>
                  <a:lnTo>
                    <a:pt x="736" y="441"/>
                  </a:lnTo>
                  <a:lnTo>
                    <a:pt x="710" y="488"/>
                  </a:lnTo>
                  <a:lnTo>
                    <a:pt x="681" y="532"/>
                  </a:lnTo>
                  <a:lnTo>
                    <a:pt x="649" y="577"/>
                  </a:lnTo>
                  <a:lnTo>
                    <a:pt x="612" y="619"/>
                  </a:lnTo>
                  <a:lnTo>
                    <a:pt x="572" y="659"/>
                  </a:lnTo>
                  <a:lnTo>
                    <a:pt x="528" y="695"/>
                  </a:lnTo>
                  <a:lnTo>
                    <a:pt x="480" y="726"/>
                  </a:lnTo>
                  <a:lnTo>
                    <a:pt x="427" y="752"/>
                  </a:lnTo>
                  <a:lnTo>
                    <a:pt x="426" y="752"/>
                  </a:lnTo>
                  <a:lnTo>
                    <a:pt x="423" y="754"/>
                  </a:lnTo>
                  <a:lnTo>
                    <a:pt x="419" y="755"/>
                  </a:lnTo>
                  <a:lnTo>
                    <a:pt x="413" y="756"/>
                  </a:lnTo>
                  <a:lnTo>
                    <a:pt x="405" y="757"/>
                  </a:lnTo>
                  <a:lnTo>
                    <a:pt x="396" y="757"/>
                  </a:lnTo>
                  <a:lnTo>
                    <a:pt x="384" y="757"/>
                  </a:lnTo>
                  <a:lnTo>
                    <a:pt x="373" y="757"/>
                  </a:lnTo>
                  <a:lnTo>
                    <a:pt x="359" y="756"/>
                  </a:lnTo>
                  <a:lnTo>
                    <a:pt x="344" y="754"/>
                  </a:lnTo>
                  <a:lnTo>
                    <a:pt x="328" y="750"/>
                  </a:lnTo>
                  <a:lnTo>
                    <a:pt x="309" y="746"/>
                  </a:lnTo>
                  <a:lnTo>
                    <a:pt x="291" y="739"/>
                  </a:lnTo>
                  <a:lnTo>
                    <a:pt x="271" y="731"/>
                  </a:lnTo>
                  <a:lnTo>
                    <a:pt x="250" y="720"/>
                  </a:lnTo>
                  <a:lnTo>
                    <a:pt x="229" y="708"/>
                  </a:lnTo>
                  <a:lnTo>
                    <a:pt x="207" y="694"/>
                  </a:lnTo>
                  <a:lnTo>
                    <a:pt x="186" y="680"/>
                  </a:lnTo>
                  <a:lnTo>
                    <a:pt x="166" y="666"/>
                  </a:lnTo>
                  <a:lnTo>
                    <a:pt x="148" y="652"/>
                  </a:lnTo>
                  <a:lnTo>
                    <a:pt x="132" y="637"/>
                  </a:lnTo>
                  <a:lnTo>
                    <a:pt x="116" y="621"/>
                  </a:lnTo>
                  <a:lnTo>
                    <a:pt x="102" y="605"/>
                  </a:lnTo>
                  <a:lnTo>
                    <a:pt x="89" y="589"/>
                  </a:lnTo>
                  <a:lnTo>
                    <a:pt x="79" y="572"/>
                  </a:lnTo>
                  <a:lnTo>
                    <a:pt x="69" y="554"/>
                  </a:lnTo>
                  <a:lnTo>
                    <a:pt x="63" y="536"/>
                  </a:lnTo>
                  <a:lnTo>
                    <a:pt x="58" y="516"/>
                  </a:lnTo>
                  <a:lnTo>
                    <a:pt x="55" y="496"/>
                  </a:lnTo>
                  <a:lnTo>
                    <a:pt x="53" y="475"/>
                  </a:lnTo>
                  <a:lnTo>
                    <a:pt x="53" y="453"/>
                  </a:lnTo>
                  <a:lnTo>
                    <a:pt x="57" y="430"/>
                  </a:lnTo>
                  <a:lnTo>
                    <a:pt x="59" y="387"/>
                  </a:lnTo>
                  <a:lnTo>
                    <a:pt x="50" y="350"/>
                  </a:lnTo>
                  <a:lnTo>
                    <a:pt x="36" y="317"/>
                  </a:lnTo>
                  <a:lnTo>
                    <a:pt x="20" y="284"/>
                  </a:lnTo>
                  <a:lnTo>
                    <a:pt x="7" y="248"/>
                  </a:lnTo>
                  <a:lnTo>
                    <a:pt x="0" y="207"/>
                  </a:lnTo>
                  <a:lnTo>
                    <a:pt x="5" y="158"/>
                  </a:lnTo>
                  <a:lnTo>
                    <a:pt x="26" y="99"/>
                  </a:lnTo>
                  <a:close/>
                </a:path>
              </a:pathLst>
            </a:custGeom>
            <a:solidFill>
              <a:srgbClr val="ADCCBF"/>
            </a:solidFill>
            <a:ln w="9525">
              <a:noFill/>
              <a:round/>
              <a:headEnd/>
              <a:tailEnd/>
            </a:ln>
          </p:spPr>
          <p:txBody>
            <a:bodyPr/>
            <a:lstStyle/>
            <a:p>
              <a:endParaRPr lang="zh-CN" altLang="en-US" sz="1800"/>
            </a:p>
          </p:txBody>
        </p:sp>
        <p:sp>
          <p:nvSpPr>
            <p:cNvPr id="32" name="Freeform 309"/>
            <p:cNvSpPr>
              <a:spLocks/>
            </p:cNvSpPr>
            <p:nvPr/>
          </p:nvSpPr>
          <p:spPr bwMode="auto">
            <a:xfrm>
              <a:off x="2619" y="2490"/>
              <a:ext cx="131" cy="188"/>
            </a:xfrm>
            <a:custGeom>
              <a:avLst/>
              <a:gdLst>
                <a:gd name="T0" fmla="*/ 128 w 261"/>
                <a:gd name="T1" fmla="*/ 135 h 377"/>
                <a:gd name="T2" fmla="*/ 127 w 261"/>
                <a:gd name="T3" fmla="*/ 133 h 377"/>
                <a:gd name="T4" fmla="*/ 125 w 261"/>
                <a:gd name="T5" fmla="*/ 127 h 377"/>
                <a:gd name="T6" fmla="*/ 121 w 261"/>
                <a:gd name="T7" fmla="*/ 118 h 377"/>
                <a:gd name="T8" fmla="*/ 117 w 261"/>
                <a:gd name="T9" fmla="*/ 107 h 377"/>
                <a:gd name="T10" fmla="*/ 112 w 261"/>
                <a:gd name="T11" fmla="*/ 94 h 377"/>
                <a:gd name="T12" fmla="*/ 106 w 261"/>
                <a:gd name="T13" fmla="*/ 82 h 377"/>
                <a:gd name="T14" fmla="*/ 100 w 261"/>
                <a:gd name="T15" fmla="*/ 70 h 377"/>
                <a:gd name="T16" fmla="*/ 94 w 261"/>
                <a:gd name="T17" fmla="*/ 58 h 377"/>
                <a:gd name="T18" fmla="*/ 90 w 261"/>
                <a:gd name="T19" fmla="*/ 53 h 377"/>
                <a:gd name="T20" fmla="*/ 85 w 261"/>
                <a:gd name="T21" fmla="*/ 47 h 377"/>
                <a:gd name="T22" fmla="*/ 78 w 261"/>
                <a:gd name="T23" fmla="*/ 41 h 377"/>
                <a:gd name="T24" fmla="*/ 70 w 261"/>
                <a:gd name="T25" fmla="*/ 35 h 377"/>
                <a:gd name="T26" fmla="*/ 62 w 261"/>
                <a:gd name="T27" fmla="*/ 29 h 377"/>
                <a:gd name="T28" fmla="*/ 53 w 261"/>
                <a:gd name="T29" fmla="*/ 22 h 377"/>
                <a:gd name="T30" fmla="*/ 44 w 261"/>
                <a:gd name="T31" fmla="*/ 17 h 377"/>
                <a:gd name="T32" fmla="*/ 35 w 261"/>
                <a:gd name="T33" fmla="*/ 12 h 377"/>
                <a:gd name="T34" fmla="*/ 27 w 261"/>
                <a:gd name="T35" fmla="*/ 7 h 377"/>
                <a:gd name="T36" fmla="*/ 18 w 261"/>
                <a:gd name="T37" fmla="*/ 4 h 377"/>
                <a:gd name="T38" fmla="*/ 12 w 261"/>
                <a:gd name="T39" fmla="*/ 2 h 377"/>
                <a:gd name="T40" fmla="*/ 6 w 261"/>
                <a:gd name="T41" fmla="*/ 0 h 377"/>
                <a:gd name="T42" fmla="*/ 2 w 261"/>
                <a:gd name="T43" fmla="*/ 0 h 377"/>
                <a:gd name="T44" fmla="*/ 0 w 261"/>
                <a:gd name="T45" fmla="*/ 1 h 377"/>
                <a:gd name="T46" fmla="*/ 0 w 261"/>
                <a:gd name="T47" fmla="*/ 4 h 377"/>
                <a:gd name="T48" fmla="*/ 2 w 261"/>
                <a:gd name="T49" fmla="*/ 9 h 377"/>
                <a:gd name="T50" fmla="*/ 7 w 261"/>
                <a:gd name="T51" fmla="*/ 20 h 377"/>
                <a:gd name="T52" fmla="*/ 11 w 261"/>
                <a:gd name="T53" fmla="*/ 33 h 377"/>
                <a:gd name="T54" fmla="*/ 12 w 261"/>
                <a:gd name="T55" fmla="*/ 45 h 377"/>
                <a:gd name="T56" fmla="*/ 12 w 261"/>
                <a:gd name="T57" fmla="*/ 58 h 377"/>
                <a:gd name="T58" fmla="*/ 10 w 261"/>
                <a:gd name="T59" fmla="*/ 71 h 377"/>
                <a:gd name="T60" fmla="*/ 9 w 261"/>
                <a:gd name="T61" fmla="*/ 82 h 377"/>
                <a:gd name="T62" fmla="*/ 8 w 261"/>
                <a:gd name="T63" fmla="*/ 92 h 377"/>
                <a:gd name="T64" fmla="*/ 9 w 261"/>
                <a:gd name="T65" fmla="*/ 99 h 377"/>
                <a:gd name="T66" fmla="*/ 12 w 261"/>
                <a:gd name="T67" fmla="*/ 107 h 377"/>
                <a:gd name="T68" fmla="*/ 18 w 261"/>
                <a:gd name="T69" fmla="*/ 116 h 377"/>
                <a:gd name="T70" fmla="*/ 28 w 261"/>
                <a:gd name="T71" fmla="*/ 128 h 377"/>
                <a:gd name="T72" fmla="*/ 39 w 261"/>
                <a:gd name="T73" fmla="*/ 139 h 377"/>
                <a:gd name="T74" fmla="*/ 51 w 261"/>
                <a:gd name="T75" fmla="*/ 151 h 377"/>
                <a:gd name="T76" fmla="*/ 63 w 261"/>
                <a:gd name="T77" fmla="*/ 162 h 377"/>
                <a:gd name="T78" fmla="*/ 74 w 261"/>
                <a:gd name="T79" fmla="*/ 172 h 377"/>
                <a:gd name="T80" fmla="*/ 83 w 261"/>
                <a:gd name="T81" fmla="*/ 179 h 377"/>
                <a:gd name="T82" fmla="*/ 91 w 261"/>
                <a:gd name="T83" fmla="*/ 183 h 377"/>
                <a:gd name="T84" fmla="*/ 100 w 261"/>
                <a:gd name="T85" fmla="*/ 187 h 377"/>
                <a:gd name="T86" fmla="*/ 110 w 261"/>
                <a:gd name="T87" fmla="*/ 188 h 377"/>
                <a:gd name="T88" fmla="*/ 119 w 261"/>
                <a:gd name="T89" fmla="*/ 187 h 377"/>
                <a:gd name="T90" fmla="*/ 126 w 261"/>
                <a:gd name="T91" fmla="*/ 181 h 377"/>
                <a:gd name="T92" fmla="*/ 130 w 261"/>
                <a:gd name="T93" fmla="*/ 172 h 377"/>
                <a:gd name="T94" fmla="*/ 131 w 261"/>
                <a:gd name="T95" fmla="*/ 157 h 377"/>
                <a:gd name="T96" fmla="*/ 128 w 261"/>
                <a:gd name="T97" fmla="*/ 135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77"/>
                <a:gd name="T149" fmla="*/ 261 w 261"/>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77">
                  <a:moveTo>
                    <a:pt x="255" y="271"/>
                  </a:moveTo>
                  <a:lnTo>
                    <a:pt x="254" y="267"/>
                  </a:lnTo>
                  <a:lnTo>
                    <a:pt x="250" y="255"/>
                  </a:lnTo>
                  <a:lnTo>
                    <a:pt x="242" y="237"/>
                  </a:lnTo>
                  <a:lnTo>
                    <a:pt x="233" y="215"/>
                  </a:lnTo>
                  <a:lnTo>
                    <a:pt x="223" y="189"/>
                  </a:lnTo>
                  <a:lnTo>
                    <a:pt x="212" y="164"/>
                  </a:lnTo>
                  <a:lnTo>
                    <a:pt x="199" y="140"/>
                  </a:lnTo>
                  <a:lnTo>
                    <a:pt x="187" y="117"/>
                  </a:lnTo>
                  <a:lnTo>
                    <a:pt x="179" y="106"/>
                  </a:lnTo>
                  <a:lnTo>
                    <a:pt x="169" y="94"/>
                  </a:lnTo>
                  <a:lnTo>
                    <a:pt x="155" y="82"/>
                  </a:lnTo>
                  <a:lnTo>
                    <a:pt x="140" y="70"/>
                  </a:lnTo>
                  <a:lnTo>
                    <a:pt x="123" y="58"/>
                  </a:lnTo>
                  <a:lnTo>
                    <a:pt x="106" y="45"/>
                  </a:lnTo>
                  <a:lnTo>
                    <a:pt x="87" y="35"/>
                  </a:lnTo>
                  <a:lnTo>
                    <a:pt x="70" y="25"/>
                  </a:lnTo>
                  <a:lnTo>
                    <a:pt x="53" y="15"/>
                  </a:lnTo>
                  <a:lnTo>
                    <a:pt x="36" y="8"/>
                  </a:lnTo>
                  <a:lnTo>
                    <a:pt x="24" y="4"/>
                  </a:lnTo>
                  <a:lnTo>
                    <a:pt x="12" y="0"/>
                  </a:lnTo>
                  <a:lnTo>
                    <a:pt x="4" y="0"/>
                  </a:lnTo>
                  <a:lnTo>
                    <a:pt x="0" y="3"/>
                  </a:lnTo>
                  <a:lnTo>
                    <a:pt x="0" y="8"/>
                  </a:lnTo>
                  <a:lnTo>
                    <a:pt x="4" y="18"/>
                  </a:lnTo>
                  <a:lnTo>
                    <a:pt x="14" y="41"/>
                  </a:lnTo>
                  <a:lnTo>
                    <a:pt x="21" y="66"/>
                  </a:lnTo>
                  <a:lnTo>
                    <a:pt x="23" y="91"/>
                  </a:lnTo>
                  <a:lnTo>
                    <a:pt x="23" y="117"/>
                  </a:lnTo>
                  <a:lnTo>
                    <a:pt x="20" y="142"/>
                  </a:lnTo>
                  <a:lnTo>
                    <a:pt x="18" y="164"/>
                  </a:lnTo>
                  <a:lnTo>
                    <a:pt x="16" y="184"/>
                  </a:lnTo>
                  <a:lnTo>
                    <a:pt x="17" y="199"/>
                  </a:lnTo>
                  <a:lnTo>
                    <a:pt x="24" y="214"/>
                  </a:lnTo>
                  <a:lnTo>
                    <a:pt x="36" y="233"/>
                  </a:lnTo>
                  <a:lnTo>
                    <a:pt x="56" y="256"/>
                  </a:lnTo>
                  <a:lnTo>
                    <a:pt x="78" y="279"/>
                  </a:lnTo>
                  <a:lnTo>
                    <a:pt x="102" y="303"/>
                  </a:lnTo>
                  <a:lnTo>
                    <a:pt x="125" y="325"/>
                  </a:lnTo>
                  <a:lnTo>
                    <a:pt x="147" y="344"/>
                  </a:lnTo>
                  <a:lnTo>
                    <a:pt x="165" y="358"/>
                  </a:lnTo>
                  <a:lnTo>
                    <a:pt x="182" y="367"/>
                  </a:lnTo>
                  <a:lnTo>
                    <a:pt x="200" y="374"/>
                  </a:lnTo>
                  <a:lnTo>
                    <a:pt x="220" y="377"/>
                  </a:lnTo>
                  <a:lnTo>
                    <a:pt x="237" y="374"/>
                  </a:lnTo>
                  <a:lnTo>
                    <a:pt x="251" y="363"/>
                  </a:lnTo>
                  <a:lnTo>
                    <a:pt x="259" y="344"/>
                  </a:lnTo>
                  <a:lnTo>
                    <a:pt x="261" y="314"/>
                  </a:lnTo>
                  <a:lnTo>
                    <a:pt x="255" y="271"/>
                  </a:lnTo>
                  <a:close/>
                </a:path>
              </a:pathLst>
            </a:custGeom>
            <a:solidFill>
              <a:srgbClr val="FFFFFF"/>
            </a:solidFill>
            <a:ln w="9525">
              <a:noFill/>
              <a:round/>
              <a:headEnd/>
              <a:tailEnd/>
            </a:ln>
          </p:spPr>
          <p:txBody>
            <a:bodyPr/>
            <a:lstStyle/>
            <a:p>
              <a:endParaRPr lang="zh-CN" altLang="en-US" sz="1800"/>
            </a:p>
          </p:txBody>
        </p:sp>
        <p:sp>
          <p:nvSpPr>
            <p:cNvPr id="33" name="Freeform 310"/>
            <p:cNvSpPr>
              <a:spLocks/>
            </p:cNvSpPr>
            <p:nvPr/>
          </p:nvSpPr>
          <p:spPr bwMode="auto">
            <a:xfrm>
              <a:off x="2622" y="2494"/>
              <a:ext cx="125" cy="181"/>
            </a:xfrm>
            <a:custGeom>
              <a:avLst/>
              <a:gdLst>
                <a:gd name="T0" fmla="*/ 122 w 249"/>
                <a:gd name="T1" fmla="*/ 130 h 361"/>
                <a:gd name="T2" fmla="*/ 121 w 249"/>
                <a:gd name="T3" fmla="*/ 128 h 361"/>
                <a:gd name="T4" fmla="*/ 119 w 249"/>
                <a:gd name="T5" fmla="*/ 122 h 361"/>
                <a:gd name="T6" fmla="*/ 116 w 249"/>
                <a:gd name="T7" fmla="*/ 114 h 361"/>
                <a:gd name="T8" fmla="*/ 112 w 249"/>
                <a:gd name="T9" fmla="*/ 103 h 361"/>
                <a:gd name="T10" fmla="*/ 106 w 249"/>
                <a:gd name="T11" fmla="*/ 91 h 361"/>
                <a:gd name="T12" fmla="*/ 101 w 249"/>
                <a:gd name="T13" fmla="*/ 79 h 361"/>
                <a:gd name="T14" fmla="*/ 95 w 249"/>
                <a:gd name="T15" fmla="*/ 67 h 361"/>
                <a:gd name="T16" fmla="*/ 90 w 249"/>
                <a:gd name="T17" fmla="*/ 56 h 361"/>
                <a:gd name="T18" fmla="*/ 86 w 249"/>
                <a:gd name="T19" fmla="*/ 51 h 361"/>
                <a:gd name="T20" fmla="*/ 81 w 249"/>
                <a:gd name="T21" fmla="*/ 45 h 361"/>
                <a:gd name="T22" fmla="*/ 75 w 249"/>
                <a:gd name="T23" fmla="*/ 39 h 361"/>
                <a:gd name="T24" fmla="*/ 67 w 249"/>
                <a:gd name="T25" fmla="*/ 33 h 361"/>
                <a:gd name="T26" fmla="*/ 59 w 249"/>
                <a:gd name="T27" fmla="*/ 28 h 361"/>
                <a:gd name="T28" fmla="*/ 51 w 249"/>
                <a:gd name="T29" fmla="*/ 22 h 361"/>
                <a:gd name="T30" fmla="*/ 42 w 249"/>
                <a:gd name="T31" fmla="*/ 17 h 361"/>
                <a:gd name="T32" fmla="*/ 34 w 249"/>
                <a:gd name="T33" fmla="*/ 12 h 361"/>
                <a:gd name="T34" fmla="*/ 26 w 249"/>
                <a:gd name="T35" fmla="*/ 8 h 361"/>
                <a:gd name="T36" fmla="*/ 19 w 249"/>
                <a:gd name="T37" fmla="*/ 4 h 361"/>
                <a:gd name="T38" fmla="*/ 12 w 249"/>
                <a:gd name="T39" fmla="*/ 2 h 361"/>
                <a:gd name="T40" fmla="*/ 7 w 249"/>
                <a:gd name="T41" fmla="*/ 0 h 361"/>
                <a:gd name="T42" fmla="*/ 3 w 249"/>
                <a:gd name="T43" fmla="*/ 0 h 361"/>
                <a:gd name="T44" fmla="*/ 1 w 249"/>
                <a:gd name="T45" fmla="*/ 1 h 361"/>
                <a:gd name="T46" fmla="*/ 0 w 249"/>
                <a:gd name="T47" fmla="*/ 4 h 361"/>
                <a:gd name="T48" fmla="*/ 3 w 249"/>
                <a:gd name="T49" fmla="*/ 8 h 361"/>
                <a:gd name="T50" fmla="*/ 8 w 249"/>
                <a:gd name="T51" fmla="*/ 19 h 361"/>
                <a:gd name="T52" fmla="*/ 11 w 249"/>
                <a:gd name="T53" fmla="*/ 31 h 361"/>
                <a:gd name="T54" fmla="*/ 12 w 249"/>
                <a:gd name="T55" fmla="*/ 44 h 361"/>
                <a:gd name="T56" fmla="*/ 12 w 249"/>
                <a:gd name="T57" fmla="*/ 56 h 361"/>
                <a:gd name="T58" fmla="*/ 11 w 249"/>
                <a:gd name="T59" fmla="*/ 68 h 361"/>
                <a:gd name="T60" fmla="*/ 10 w 249"/>
                <a:gd name="T61" fmla="*/ 79 h 361"/>
                <a:gd name="T62" fmla="*/ 9 w 249"/>
                <a:gd name="T63" fmla="*/ 88 h 361"/>
                <a:gd name="T64" fmla="*/ 9 w 249"/>
                <a:gd name="T65" fmla="*/ 96 h 361"/>
                <a:gd name="T66" fmla="*/ 12 w 249"/>
                <a:gd name="T67" fmla="*/ 103 h 361"/>
                <a:gd name="T68" fmla="*/ 18 w 249"/>
                <a:gd name="T69" fmla="*/ 112 h 361"/>
                <a:gd name="T70" fmla="*/ 27 w 249"/>
                <a:gd name="T71" fmla="*/ 123 h 361"/>
                <a:gd name="T72" fmla="*/ 38 w 249"/>
                <a:gd name="T73" fmla="*/ 134 h 361"/>
                <a:gd name="T74" fmla="*/ 49 w 249"/>
                <a:gd name="T75" fmla="*/ 146 h 361"/>
                <a:gd name="T76" fmla="*/ 60 w 249"/>
                <a:gd name="T77" fmla="*/ 156 h 361"/>
                <a:gd name="T78" fmla="*/ 71 w 249"/>
                <a:gd name="T79" fmla="*/ 165 h 361"/>
                <a:gd name="T80" fmla="*/ 79 w 249"/>
                <a:gd name="T81" fmla="*/ 172 h 361"/>
                <a:gd name="T82" fmla="*/ 87 w 249"/>
                <a:gd name="T83" fmla="*/ 176 h 361"/>
                <a:gd name="T84" fmla="*/ 96 w 249"/>
                <a:gd name="T85" fmla="*/ 180 h 361"/>
                <a:gd name="T86" fmla="*/ 105 w 249"/>
                <a:gd name="T87" fmla="*/ 181 h 361"/>
                <a:gd name="T88" fmla="*/ 113 w 249"/>
                <a:gd name="T89" fmla="*/ 179 h 361"/>
                <a:gd name="T90" fmla="*/ 119 w 249"/>
                <a:gd name="T91" fmla="*/ 174 h 361"/>
                <a:gd name="T92" fmla="*/ 124 w 249"/>
                <a:gd name="T93" fmla="*/ 165 h 361"/>
                <a:gd name="T94" fmla="*/ 125 w 249"/>
                <a:gd name="T95" fmla="*/ 150 h 361"/>
                <a:gd name="T96" fmla="*/ 122 w 249"/>
                <a:gd name="T97" fmla="*/ 130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361"/>
                <a:gd name="T149" fmla="*/ 249 w 249"/>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361">
                  <a:moveTo>
                    <a:pt x="243" y="260"/>
                  </a:moveTo>
                  <a:lnTo>
                    <a:pt x="242" y="255"/>
                  </a:lnTo>
                  <a:lnTo>
                    <a:pt x="238" y="244"/>
                  </a:lnTo>
                  <a:lnTo>
                    <a:pt x="231" y="228"/>
                  </a:lnTo>
                  <a:lnTo>
                    <a:pt x="223" y="206"/>
                  </a:lnTo>
                  <a:lnTo>
                    <a:pt x="212" y="182"/>
                  </a:lnTo>
                  <a:lnTo>
                    <a:pt x="202" y="157"/>
                  </a:lnTo>
                  <a:lnTo>
                    <a:pt x="190" y="133"/>
                  </a:lnTo>
                  <a:lnTo>
                    <a:pt x="179" y="111"/>
                  </a:lnTo>
                  <a:lnTo>
                    <a:pt x="172" y="101"/>
                  </a:lnTo>
                  <a:lnTo>
                    <a:pt x="162" y="89"/>
                  </a:lnTo>
                  <a:lnTo>
                    <a:pt x="149" y="78"/>
                  </a:lnTo>
                  <a:lnTo>
                    <a:pt x="134" y="66"/>
                  </a:lnTo>
                  <a:lnTo>
                    <a:pt x="118" y="55"/>
                  </a:lnTo>
                  <a:lnTo>
                    <a:pt x="102" y="43"/>
                  </a:lnTo>
                  <a:lnTo>
                    <a:pt x="84" y="33"/>
                  </a:lnTo>
                  <a:lnTo>
                    <a:pt x="68" y="23"/>
                  </a:lnTo>
                  <a:lnTo>
                    <a:pt x="52" y="15"/>
                  </a:lnTo>
                  <a:lnTo>
                    <a:pt x="37" y="8"/>
                  </a:lnTo>
                  <a:lnTo>
                    <a:pt x="23" y="3"/>
                  </a:lnTo>
                  <a:lnTo>
                    <a:pt x="13" y="0"/>
                  </a:lnTo>
                  <a:lnTo>
                    <a:pt x="6" y="0"/>
                  </a:lnTo>
                  <a:lnTo>
                    <a:pt x="1" y="2"/>
                  </a:lnTo>
                  <a:lnTo>
                    <a:pt x="0" y="8"/>
                  </a:lnTo>
                  <a:lnTo>
                    <a:pt x="5" y="16"/>
                  </a:lnTo>
                  <a:lnTo>
                    <a:pt x="15" y="38"/>
                  </a:lnTo>
                  <a:lnTo>
                    <a:pt x="21" y="62"/>
                  </a:lnTo>
                  <a:lnTo>
                    <a:pt x="23" y="87"/>
                  </a:lnTo>
                  <a:lnTo>
                    <a:pt x="23" y="111"/>
                  </a:lnTo>
                  <a:lnTo>
                    <a:pt x="21" y="136"/>
                  </a:lnTo>
                  <a:lnTo>
                    <a:pt x="19" y="157"/>
                  </a:lnTo>
                  <a:lnTo>
                    <a:pt x="18" y="176"/>
                  </a:lnTo>
                  <a:lnTo>
                    <a:pt x="18" y="191"/>
                  </a:lnTo>
                  <a:lnTo>
                    <a:pt x="23" y="205"/>
                  </a:lnTo>
                  <a:lnTo>
                    <a:pt x="36" y="224"/>
                  </a:lnTo>
                  <a:lnTo>
                    <a:pt x="54" y="245"/>
                  </a:lnTo>
                  <a:lnTo>
                    <a:pt x="75" y="268"/>
                  </a:lnTo>
                  <a:lnTo>
                    <a:pt x="98" y="291"/>
                  </a:lnTo>
                  <a:lnTo>
                    <a:pt x="120" y="312"/>
                  </a:lnTo>
                  <a:lnTo>
                    <a:pt x="141" y="330"/>
                  </a:lnTo>
                  <a:lnTo>
                    <a:pt x="158" y="343"/>
                  </a:lnTo>
                  <a:lnTo>
                    <a:pt x="174" y="352"/>
                  </a:lnTo>
                  <a:lnTo>
                    <a:pt x="192" y="359"/>
                  </a:lnTo>
                  <a:lnTo>
                    <a:pt x="209" y="361"/>
                  </a:lnTo>
                  <a:lnTo>
                    <a:pt x="225" y="358"/>
                  </a:lnTo>
                  <a:lnTo>
                    <a:pt x="238" y="348"/>
                  </a:lnTo>
                  <a:lnTo>
                    <a:pt x="247" y="329"/>
                  </a:lnTo>
                  <a:lnTo>
                    <a:pt x="249" y="300"/>
                  </a:lnTo>
                  <a:lnTo>
                    <a:pt x="243" y="260"/>
                  </a:lnTo>
                  <a:close/>
                </a:path>
              </a:pathLst>
            </a:custGeom>
            <a:solidFill>
              <a:srgbClr val="F4E8E0"/>
            </a:solidFill>
            <a:ln w="9525">
              <a:noFill/>
              <a:round/>
              <a:headEnd/>
              <a:tailEnd/>
            </a:ln>
          </p:spPr>
          <p:txBody>
            <a:bodyPr/>
            <a:lstStyle/>
            <a:p>
              <a:endParaRPr lang="zh-CN" altLang="en-US" sz="1800"/>
            </a:p>
          </p:txBody>
        </p:sp>
        <p:sp>
          <p:nvSpPr>
            <p:cNvPr id="34" name="Freeform 311"/>
            <p:cNvSpPr>
              <a:spLocks/>
            </p:cNvSpPr>
            <p:nvPr/>
          </p:nvSpPr>
          <p:spPr bwMode="auto">
            <a:xfrm>
              <a:off x="2627" y="2499"/>
              <a:ext cx="117" cy="173"/>
            </a:xfrm>
            <a:custGeom>
              <a:avLst/>
              <a:gdLst>
                <a:gd name="T0" fmla="*/ 115 w 232"/>
                <a:gd name="T1" fmla="*/ 124 h 347"/>
                <a:gd name="T2" fmla="*/ 114 w 232"/>
                <a:gd name="T3" fmla="*/ 122 h 347"/>
                <a:gd name="T4" fmla="*/ 112 w 232"/>
                <a:gd name="T5" fmla="*/ 117 h 347"/>
                <a:gd name="T6" fmla="*/ 109 w 232"/>
                <a:gd name="T7" fmla="*/ 109 h 347"/>
                <a:gd name="T8" fmla="*/ 105 w 232"/>
                <a:gd name="T9" fmla="*/ 98 h 347"/>
                <a:gd name="T10" fmla="*/ 100 w 232"/>
                <a:gd name="T11" fmla="*/ 87 h 347"/>
                <a:gd name="T12" fmla="*/ 94 w 232"/>
                <a:gd name="T13" fmla="*/ 75 h 347"/>
                <a:gd name="T14" fmla="*/ 89 w 232"/>
                <a:gd name="T15" fmla="*/ 64 h 347"/>
                <a:gd name="T16" fmla="*/ 84 w 232"/>
                <a:gd name="T17" fmla="*/ 53 h 347"/>
                <a:gd name="T18" fmla="*/ 81 w 232"/>
                <a:gd name="T19" fmla="*/ 48 h 347"/>
                <a:gd name="T20" fmla="*/ 76 w 232"/>
                <a:gd name="T21" fmla="*/ 43 h 347"/>
                <a:gd name="T22" fmla="*/ 70 w 232"/>
                <a:gd name="T23" fmla="*/ 37 h 347"/>
                <a:gd name="T24" fmla="*/ 63 w 232"/>
                <a:gd name="T25" fmla="*/ 31 h 347"/>
                <a:gd name="T26" fmla="*/ 55 w 232"/>
                <a:gd name="T27" fmla="*/ 26 h 347"/>
                <a:gd name="T28" fmla="*/ 47 w 232"/>
                <a:gd name="T29" fmla="*/ 20 h 347"/>
                <a:gd name="T30" fmla="*/ 39 w 232"/>
                <a:gd name="T31" fmla="*/ 15 h 347"/>
                <a:gd name="T32" fmla="*/ 32 w 232"/>
                <a:gd name="T33" fmla="*/ 11 h 347"/>
                <a:gd name="T34" fmla="*/ 24 w 232"/>
                <a:gd name="T35" fmla="*/ 7 h 347"/>
                <a:gd name="T36" fmla="*/ 17 w 232"/>
                <a:gd name="T37" fmla="*/ 4 h 347"/>
                <a:gd name="T38" fmla="*/ 11 w 232"/>
                <a:gd name="T39" fmla="*/ 1 h 347"/>
                <a:gd name="T40" fmla="*/ 6 w 232"/>
                <a:gd name="T41" fmla="*/ 0 h 347"/>
                <a:gd name="T42" fmla="*/ 2 w 232"/>
                <a:gd name="T43" fmla="*/ 0 h 347"/>
                <a:gd name="T44" fmla="*/ 0 w 232"/>
                <a:gd name="T45" fmla="*/ 1 h 347"/>
                <a:gd name="T46" fmla="*/ 0 w 232"/>
                <a:gd name="T47" fmla="*/ 4 h 347"/>
                <a:gd name="T48" fmla="*/ 2 w 232"/>
                <a:gd name="T49" fmla="*/ 8 h 347"/>
                <a:gd name="T50" fmla="*/ 9 w 232"/>
                <a:gd name="T51" fmla="*/ 30 h 347"/>
                <a:gd name="T52" fmla="*/ 10 w 232"/>
                <a:gd name="T53" fmla="*/ 53 h 347"/>
                <a:gd name="T54" fmla="*/ 8 w 232"/>
                <a:gd name="T55" fmla="*/ 75 h 347"/>
                <a:gd name="T56" fmla="*/ 8 w 232"/>
                <a:gd name="T57" fmla="*/ 91 h 347"/>
                <a:gd name="T58" fmla="*/ 10 w 232"/>
                <a:gd name="T59" fmla="*/ 98 h 347"/>
                <a:gd name="T60" fmla="*/ 17 w 232"/>
                <a:gd name="T61" fmla="*/ 107 h 347"/>
                <a:gd name="T62" fmla="*/ 25 w 232"/>
                <a:gd name="T63" fmla="*/ 118 h 347"/>
                <a:gd name="T64" fmla="*/ 35 w 232"/>
                <a:gd name="T65" fmla="*/ 129 h 347"/>
                <a:gd name="T66" fmla="*/ 46 w 232"/>
                <a:gd name="T67" fmla="*/ 140 h 347"/>
                <a:gd name="T68" fmla="*/ 56 w 232"/>
                <a:gd name="T69" fmla="*/ 149 h 347"/>
                <a:gd name="T70" fmla="*/ 66 w 232"/>
                <a:gd name="T71" fmla="*/ 157 h 347"/>
                <a:gd name="T72" fmla="*/ 74 w 232"/>
                <a:gd name="T73" fmla="*/ 164 h 347"/>
                <a:gd name="T74" fmla="*/ 82 w 232"/>
                <a:gd name="T75" fmla="*/ 168 h 347"/>
                <a:gd name="T76" fmla="*/ 90 w 232"/>
                <a:gd name="T77" fmla="*/ 172 h 347"/>
                <a:gd name="T78" fmla="*/ 98 w 232"/>
                <a:gd name="T79" fmla="*/ 173 h 347"/>
                <a:gd name="T80" fmla="*/ 106 w 232"/>
                <a:gd name="T81" fmla="*/ 171 h 347"/>
                <a:gd name="T82" fmla="*/ 112 w 232"/>
                <a:gd name="T83" fmla="*/ 167 h 347"/>
                <a:gd name="T84" fmla="*/ 116 w 232"/>
                <a:gd name="T85" fmla="*/ 157 h 347"/>
                <a:gd name="T86" fmla="*/ 117 w 232"/>
                <a:gd name="T87" fmla="*/ 144 h 347"/>
                <a:gd name="T88" fmla="*/ 115 w 232"/>
                <a:gd name="T89" fmla="*/ 124 h 3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347"/>
                <a:gd name="T137" fmla="*/ 232 w 232"/>
                <a:gd name="T138" fmla="*/ 347 h 3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347">
                  <a:moveTo>
                    <a:pt x="228" y="249"/>
                  </a:moveTo>
                  <a:lnTo>
                    <a:pt x="227" y="245"/>
                  </a:lnTo>
                  <a:lnTo>
                    <a:pt x="222" y="234"/>
                  </a:lnTo>
                  <a:lnTo>
                    <a:pt x="216" y="218"/>
                  </a:lnTo>
                  <a:lnTo>
                    <a:pt x="208" y="197"/>
                  </a:lnTo>
                  <a:lnTo>
                    <a:pt x="198" y="175"/>
                  </a:lnTo>
                  <a:lnTo>
                    <a:pt x="187" y="151"/>
                  </a:lnTo>
                  <a:lnTo>
                    <a:pt x="177" y="128"/>
                  </a:lnTo>
                  <a:lnTo>
                    <a:pt x="167" y="107"/>
                  </a:lnTo>
                  <a:lnTo>
                    <a:pt x="160" y="97"/>
                  </a:lnTo>
                  <a:lnTo>
                    <a:pt x="151" y="86"/>
                  </a:lnTo>
                  <a:lnTo>
                    <a:pt x="139" y="75"/>
                  </a:lnTo>
                  <a:lnTo>
                    <a:pt x="125" y="63"/>
                  </a:lnTo>
                  <a:lnTo>
                    <a:pt x="110" y="53"/>
                  </a:lnTo>
                  <a:lnTo>
                    <a:pt x="94" y="41"/>
                  </a:lnTo>
                  <a:lnTo>
                    <a:pt x="78" y="31"/>
                  </a:lnTo>
                  <a:lnTo>
                    <a:pt x="63" y="22"/>
                  </a:lnTo>
                  <a:lnTo>
                    <a:pt x="47" y="14"/>
                  </a:lnTo>
                  <a:lnTo>
                    <a:pt x="33" y="8"/>
                  </a:lnTo>
                  <a:lnTo>
                    <a:pt x="22" y="3"/>
                  </a:lnTo>
                  <a:lnTo>
                    <a:pt x="11" y="0"/>
                  </a:lnTo>
                  <a:lnTo>
                    <a:pt x="4" y="0"/>
                  </a:lnTo>
                  <a:lnTo>
                    <a:pt x="0" y="2"/>
                  </a:lnTo>
                  <a:lnTo>
                    <a:pt x="0" y="8"/>
                  </a:lnTo>
                  <a:lnTo>
                    <a:pt x="3" y="16"/>
                  </a:lnTo>
                  <a:lnTo>
                    <a:pt x="18" y="60"/>
                  </a:lnTo>
                  <a:lnTo>
                    <a:pt x="19" y="107"/>
                  </a:lnTo>
                  <a:lnTo>
                    <a:pt x="16" y="151"/>
                  </a:lnTo>
                  <a:lnTo>
                    <a:pt x="15" y="183"/>
                  </a:lnTo>
                  <a:lnTo>
                    <a:pt x="20" y="197"/>
                  </a:lnTo>
                  <a:lnTo>
                    <a:pt x="33" y="215"/>
                  </a:lnTo>
                  <a:lnTo>
                    <a:pt x="49" y="236"/>
                  </a:lnTo>
                  <a:lnTo>
                    <a:pt x="69" y="258"/>
                  </a:lnTo>
                  <a:lnTo>
                    <a:pt x="91" y="280"/>
                  </a:lnTo>
                  <a:lnTo>
                    <a:pt x="111" y="299"/>
                  </a:lnTo>
                  <a:lnTo>
                    <a:pt x="131" y="315"/>
                  </a:lnTo>
                  <a:lnTo>
                    <a:pt x="147" y="328"/>
                  </a:lnTo>
                  <a:lnTo>
                    <a:pt x="162" y="337"/>
                  </a:lnTo>
                  <a:lnTo>
                    <a:pt x="178" y="344"/>
                  </a:lnTo>
                  <a:lnTo>
                    <a:pt x="194" y="347"/>
                  </a:lnTo>
                  <a:lnTo>
                    <a:pt x="211" y="343"/>
                  </a:lnTo>
                  <a:lnTo>
                    <a:pt x="222" y="334"/>
                  </a:lnTo>
                  <a:lnTo>
                    <a:pt x="230" y="315"/>
                  </a:lnTo>
                  <a:lnTo>
                    <a:pt x="232" y="288"/>
                  </a:lnTo>
                  <a:lnTo>
                    <a:pt x="228" y="249"/>
                  </a:lnTo>
                  <a:close/>
                </a:path>
              </a:pathLst>
            </a:custGeom>
            <a:solidFill>
              <a:srgbClr val="EAD3C4"/>
            </a:solidFill>
            <a:ln w="9525">
              <a:noFill/>
              <a:round/>
              <a:headEnd/>
              <a:tailEnd/>
            </a:ln>
          </p:spPr>
          <p:txBody>
            <a:bodyPr/>
            <a:lstStyle/>
            <a:p>
              <a:endParaRPr lang="zh-CN" altLang="en-US" sz="1800"/>
            </a:p>
          </p:txBody>
        </p:sp>
        <p:sp>
          <p:nvSpPr>
            <p:cNvPr id="35" name="Freeform 312"/>
            <p:cNvSpPr>
              <a:spLocks/>
            </p:cNvSpPr>
            <p:nvPr/>
          </p:nvSpPr>
          <p:spPr bwMode="auto">
            <a:xfrm>
              <a:off x="2632" y="2504"/>
              <a:ext cx="109" cy="165"/>
            </a:xfrm>
            <a:custGeom>
              <a:avLst/>
              <a:gdLst>
                <a:gd name="T0" fmla="*/ 107 w 219"/>
                <a:gd name="T1" fmla="*/ 119 h 332"/>
                <a:gd name="T2" fmla="*/ 106 w 219"/>
                <a:gd name="T3" fmla="*/ 117 h 332"/>
                <a:gd name="T4" fmla="*/ 104 w 219"/>
                <a:gd name="T5" fmla="*/ 112 h 332"/>
                <a:gd name="T6" fmla="*/ 101 w 219"/>
                <a:gd name="T7" fmla="*/ 104 h 332"/>
                <a:gd name="T8" fmla="*/ 98 w 219"/>
                <a:gd name="T9" fmla="*/ 94 h 332"/>
                <a:gd name="T10" fmla="*/ 93 w 219"/>
                <a:gd name="T11" fmla="*/ 83 h 332"/>
                <a:gd name="T12" fmla="*/ 88 w 219"/>
                <a:gd name="T13" fmla="*/ 72 h 332"/>
                <a:gd name="T14" fmla="*/ 83 w 219"/>
                <a:gd name="T15" fmla="*/ 61 h 332"/>
                <a:gd name="T16" fmla="*/ 78 w 219"/>
                <a:gd name="T17" fmla="*/ 51 h 332"/>
                <a:gd name="T18" fmla="*/ 75 w 219"/>
                <a:gd name="T19" fmla="*/ 46 h 332"/>
                <a:gd name="T20" fmla="*/ 71 w 219"/>
                <a:gd name="T21" fmla="*/ 41 h 332"/>
                <a:gd name="T22" fmla="*/ 65 w 219"/>
                <a:gd name="T23" fmla="*/ 36 h 332"/>
                <a:gd name="T24" fmla="*/ 58 w 219"/>
                <a:gd name="T25" fmla="*/ 30 h 332"/>
                <a:gd name="T26" fmla="*/ 52 w 219"/>
                <a:gd name="T27" fmla="*/ 25 h 332"/>
                <a:gd name="T28" fmla="*/ 44 w 219"/>
                <a:gd name="T29" fmla="*/ 20 h 332"/>
                <a:gd name="T30" fmla="*/ 37 w 219"/>
                <a:gd name="T31" fmla="*/ 15 h 332"/>
                <a:gd name="T32" fmla="*/ 29 w 219"/>
                <a:gd name="T33" fmla="*/ 11 h 332"/>
                <a:gd name="T34" fmla="*/ 22 w 219"/>
                <a:gd name="T35" fmla="*/ 7 h 332"/>
                <a:gd name="T36" fmla="*/ 15 w 219"/>
                <a:gd name="T37" fmla="*/ 4 h 332"/>
                <a:gd name="T38" fmla="*/ 9 w 219"/>
                <a:gd name="T39" fmla="*/ 2 h 332"/>
                <a:gd name="T40" fmla="*/ 5 w 219"/>
                <a:gd name="T41" fmla="*/ 0 h 332"/>
                <a:gd name="T42" fmla="*/ 1 w 219"/>
                <a:gd name="T43" fmla="*/ 0 h 332"/>
                <a:gd name="T44" fmla="*/ 0 w 219"/>
                <a:gd name="T45" fmla="*/ 1 h 332"/>
                <a:gd name="T46" fmla="*/ 0 w 219"/>
                <a:gd name="T47" fmla="*/ 3 h 332"/>
                <a:gd name="T48" fmla="*/ 1 w 219"/>
                <a:gd name="T49" fmla="*/ 7 h 332"/>
                <a:gd name="T50" fmla="*/ 8 w 219"/>
                <a:gd name="T51" fmla="*/ 29 h 332"/>
                <a:gd name="T52" fmla="*/ 9 w 219"/>
                <a:gd name="T53" fmla="*/ 52 h 332"/>
                <a:gd name="T54" fmla="*/ 7 w 219"/>
                <a:gd name="T55" fmla="*/ 72 h 332"/>
                <a:gd name="T56" fmla="*/ 7 w 219"/>
                <a:gd name="T57" fmla="*/ 87 h 332"/>
                <a:gd name="T58" fmla="*/ 9 w 219"/>
                <a:gd name="T59" fmla="*/ 94 h 332"/>
                <a:gd name="T60" fmla="*/ 15 w 219"/>
                <a:gd name="T61" fmla="*/ 102 h 332"/>
                <a:gd name="T62" fmla="*/ 23 w 219"/>
                <a:gd name="T63" fmla="*/ 112 h 332"/>
                <a:gd name="T64" fmla="*/ 32 w 219"/>
                <a:gd name="T65" fmla="*/ 123 h 332"/>
                <a:gd name="T66" fmla="*/ 42 w 219"/>
                <a:gd name="T67" fmla="*/ 133 h 332"/>
                <a:gd name="T68" fmla="*/ 52 w 219"/>
                <a:gd name="T69" fmla="*/ 143 h 332"/>
                <a:gd name="T70" fmla="*/ 61 w 219"/>
                <a:gd name="T71" fmla="*/ 151 h 332"/>
                <a:gd name="T72" fmla="*/ 69 w 219"/>
                <a:gd name="T73" fmla="*/ 157 h 332"/>
                <a:gd name="T74" fmla="*/ 76 w 219"/>
                <a:gd name="T75" fmla="*/ 161 h 332"/>
                <a:gd name="T76" fmla="*/ 83 w 219"/>
                <a:gd name="T77" fmla="*/ 164 h 332"/>
                <a:gd name="T78" fmla="*/ 91 w 219"/>
                <a:gd name="T79" fmla="*/ 165 h 332"/>
                <a:gd name="T80" fmla="*/ 98 w 219"/>
                <a:gd name="T81" fmla="*/ 164 h 332"/>
                <a:gd name="T82" fmla="*/ 105 w 219"/>
                <a:gd name="T83" fmla="*/ 159 h 332"/>
                <a:gd name="T84" fmla="*/ 108 w 219"/>
                <a:gd name="T85" fmla="*/ 151 h 332"/>
                <a:gd name="T86" fmla="*/ 109 w 219"/>
                <a:gd name="T87" fmla="*/ 137 h 332"/>
                <a:gd name="T88" fmla="*/ 107 w 219"/>
                <a:gd name="T89" fmla="*/ 119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
                <a:gd name="T136" fmla="*/ 0 h 332"/>
                <a:gd name="T137" fmla="*/ 219 w 219"/>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 h="332">
                  <a:moveTo>
                    <a:pt x="214" y="239"/>
                  </a:moveTo>
                  <a:lnTo>
                    <a:pt x="213" y="235"/>
                  </a:lnTo>
                  <a:lnTo>
                    <a:pt x="208" y="225"/>
                  </a:lnTo>
                  <a:lnTo>
                    <a:pt x="203" y="209"/>
                  </a:lnTo>
                  <a:lnTo>
                    <a:pt x="196" y="189"/>
                  </a:lnTo>
                  <a:lnTo>
                    <a:pt x="187" y="167"/>
                  </a:lnTo>
                  <a:lnTo>
                    <a:pt x="177" y="145"/>
                  </a:lnTo>
                  <a:lnTo>
                    <a:pt x="167" y="122"/>
                  </a:lnTo>
                  <a:lnTo>
                    <a:pt x="157" y="103"/>
                  </a:lnTo>
                  <a:lnTo>
                    <a:pt x="150" y="93"/>
                  </a:lnTo>
                  <a:lnTo>
                    <a:pt x="142" y="83"/>
                  </a:lnTo>
                  <a:lnTo>
                    <a:pt x="130" y="73"/>
                  </a:lnTo>
                  <a:lnTo>
                    <a:pt x="117" y="61"/>
                  </a:lnTo>
                  <a:lnTo>
                    <a:pt x="104" y="51"/>
                  </a:lnTo>
                  <a:lnTo>
                    <a:pt x="89" y="40"/>
                  </a:lnTo>
                  <a:lnTo>
                    <a:pt x="74" y="30"/>
                  </a:lnTo>
                  <a:lnTo>
                    <a:pt x="59" y="22"/>
                  </a:lnTo>
                  <a:lnTo>
                    <a:pt x="44" y="14"/>
                  </a:lnTo>
                  <a:lnTo>
                    <a:pt x="31" y="8"/>
                  </a:lnTo>
                  <a:lnTo>
                    <a:pt x="19" y="4"/>
                  </a:lnTo>
                  <a:lnTo>
                    <a:pt x="10" y="0"/>
                  </a:lnTo>
                  <a:lnTo>
                    <a:pt x="3" y="0"/>
                  </a:lnTo>
                  <a:lnTo>
                    <a:pt x="0" y="2"/>
                  </a:lnTo>
                  <a:lnTo>
                    <a:pt x="0" y="7"/>
                  </a:lnTo>
                  <a:lnTo>
                    <a:pt x="3" y="15"/>
                  </a:lnTo>
                  <a:lnTo>
                    <a:pt x="17" y="58"/>
                  </a:lnTo>
                  <a:lnTo>
                    <a:pt x="18" y="104"/>
                  </a:lnTo>
                  <a:lnTo>
                    <a:pt x="15" y="145"/>
                  </a:lnTo>
                  <a:lnTo>
                    <a:pt x="14" y="175"/>
                  </a:lnTo>
                  <a:lnTo>
                    <a:pt x="19" y="189"/>
                  </a:lnTo>
                  <a:lnTo>
                    <a:pt x="30" y="206"/>
                  </a:lnTo>
                  <a:lnTo>
                    <a:pt x="46" y="226"/>
                  </a:lnTo>
                  <a:lnTo>
                    <a:pt x="64" y="247"/>
                  </a:lnTo>
                  <a:lnTo>
                    <a:pt x="85" y="267"/>
                  </a:lnTo>
                  <a:lnTo>
                    <a:pt x="105" y="287"/>
                  </a:lnTo>
                  <a:lnTo>
                    <a:pt x="123" y="303"/>
                  </a:lnTo>
                  <a:lnTo>
                    <a:pt x="138" y="315"/>
                  </a:lnTo>
                  <a:lnTo>
                    <a:pt x="152" y="324"/>
                  </a:lnTo>
                  <a:lnTo>
                    <a:pt x="167" y="330"/>
                  </a:lnTo>
                  <a:lnTo>
                    <a:pt x="183" y="332"/>
                  </a:lnTo>
                  <a:lnTo>
                    <a:pt x="197" y="330"/>
                  </a:lnTo>
                  <a:lnTo>
                    <a:pt x="210" y="320"/>
                  </a:lnTo>
                  <a:lnTo>
                    <a:pt x="217" y="303"/>
                  </a:lnTo>
                  <a:lnTo>
                    <a:pt x="219" y="275"/>
                  </a:lnTo>
                  <a:lnTo>
                    <a:pt x="214" y="239"/>
                  </a:lnTo>
                  <a:close/>
                </a:path>
              </a:pathLst>
            </a:custGeom>
            <a:solidFill>
              <a:srgbClr val="E0BCA3"/>
            </a:solidFill>
            <a:ln w="9525">
              <a:noFill/>
              <a:round/>
              <a:headEnd/>
              <a:tailEnd/>
            </a:ln>
          </p:spPr>
          <p:txBody>
            <a:bodyPr/>
            <a:lstStyle/>
            <a:p>
              <a:endParaRPr lang="zh-CN" altLang="en-US" sz="1800"/>
            </a:p>
          </p:txBody>
        </p:sp>
        <p:sp>
          <p:nvSpPr>
            <p:cNvPr id="36" name="Freeform 313"/>
            <p:cNvSpPr>
              <a:spLocks/>
            </p:cNvSpPr>
            <p:nvPr/>
          </p:nvSpPr>
          <p:spPr bwMode="auto">
            <a:xfrm>
              <a:off x="2637" y="2508"/>
              <a:ext cx="102" cy="159"/>
            </a:xfrm>
            <a:custGeom>
              <a:avLst/>
              <a:gdLst>
                <a:gd name="T0" fmla="*/ 100 w 204"/>
                <a:gd name="T1" fmla="*/ 114 h 317"/>
                <a:gd name="T2" fmla="*/ 99 w 204"/>
                <a:gd name="T3" fmla="*/ 113 h 317"/>
                <a:gd name="T4" fmla="*/ 98 w 204"/>
                <a:gd name="T5" fmla="*/ 108 h 317"/>
                <a:gd name="T6" fmla="*/ 95 w 204"/>
                <a:gd name="T7" fmla="*/ 100 h 317"/>
                <a:gd name="T8" fmla="*/ 91 w 204"/>
                <a:gd name="T9" fmla="*/ 91 h 317"/>
                <a:gd name="T10" fmla="*/ 87 w 204"/>
                <a:gd name="T11" fmla="*/ 80 h 317"/>
                <a:gd name="T12" fmla="*/ 83 w 204"/>
                <a:gd name="T13" fmla="*/ 70 h 317"/>
                <a:gd name="T14" fmla="*/ 78 w 204"/>
                <a:gd name="T15" fmla="*/ 59 h 317"/>
                <a:gd name="T16" fmla="*/ 73 w 204"/>
                <a:gd name="T17" fmla="*/ 49 h 317"/>
                <a:gd name="T18" fmla="*/ 67 w 204"/>
                <a:gd name="T19" fmla="*/ 40 h 317"/>
                <a:gd name="T20" fmla="*/ 55 w 204"/>
                <a:gd name="T21" fmla="*/ 29 h 317"/>
                <a:gd name="T22" fmla="*/ 42 w 204"/>
                <a:gd name="T23" fmla="*/ 19 h 317"/>
                <a:gd name="T24" fmla="*/ 27 w 204"/>
                <a:gd name="T25" fmla="*/ 10 h 317"/>
                <a:gd name="T26" fmla="*/ 15 w 204"/>
                <a:gd name="T27" fmla="*/ 4 h 317"/>
                <a:gd name="T28" fmla="*/ 5 w 204"/>
                <a:gd name="T29" fmla="*/ 0 h 317"/>
                <a:gd name="T30" fmla="*/ 0 w 204"/>
                <a:gd name="T31" fmla="*/ 2 h 317"/>
                <a:gd name="T32" fmla="*/ 2 w 204"/>
                <a:gd name="T33" fmla="*/ 8 h 317"/>
                <a:gd name="T34" fmla="*/ 8 w 204"/>
                <a:gd name="T35" fmla="*/ 28 h 317"/>
                <a:gd name="T36" fmla="*/ 9 w 204"/>
                <a:gd name="T37" fmla="*/ 49 h 317"/>
                <a:gd name="T38" fmla="*/ 7 w 204"/>
                <a:gd name="T39" fmla="*/ 70 h 317"/>
                <a:gd name="T40" fmla="*/ 6 w 204"/>
                <a:gd name="T41" fmla="*/ 84 h 317"/>
                <a:gd name="T42" fmla="*/ 9 w 204"/>
                <a:gd name="T43" fmla="*/ 90 h 317"/>
                <a:gd name="T44" fmla="*/ 14 w 204"/>
                <a:gd name="T45" fmla="*/ 99 h 317"/>
                <a:gd name="T46" fmla="*/ 22 w 204"/>
                <a:gd name="T47" fmla="*/ 108 h 317"/>
                <a:gd name="T48" fmla="*/ 30 w 204"/>
                <a:gd name="T49" fmla="*/ 118 h 317"/>
                <a:gd name="T50" fmla="*/ 40 w 204"/>
                <a:gd name="T51" fmla="*/ 128 h 317"/>
                <a:gd name="T52" fmla="*/ 49 w 204"/>
                <a:gd name="T53" fmla="*/ 137 h 317"/>
                <a:gd name="T54" fmla="*/ 57 w 204"/>
                <a:gd name="T55" fmla="*/ 145 h 317"/>
                <a:gd name="T56" fmla="*/ 65 w 204"/>
                <a:gd name="T57" fmla="*/ 151 h 317"/>
                <a:gd name="T58" fmla="*/ 71 w 204"/>
                <a:gd name="T59" fmla="*/ 155 h 317"/>
                <a:gd name="T60" fmla="*/ 79 w 204"/>
                <a:gd name="T61" fmla="*/ 158 h 317"/>
                <a:gd name="T62" fmla="*/ 86 w 204"/>
                <a:gd name="T63" fmla="*/ 159 h 317"/>
                <a:gd name="T64" fmla="*/ 92 w 204"/>
                <a:gd name="T65" fmla="*/ 158 h 317"/>
                <a:gd name="T66" fmla="*/ 98 w 204"/>
                <a:gd name="T67" fmla="*/ 153 h 317"/>
                <a:gd name="T68" fmla="*/ 101 w 204"/>
                <a:gd name="T69" fmla="*/ 145 h 317"/>
                <a:gd name="T70" fmla="*/ 102 w 204"/>
                <a:gd name="T71" fmla="*/ 132 h 317"/>
                <a:gd name="T72" fmla="*/ 100 w 204"/>
                <a:gd name="T73" fmla="*/ 114 h 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317"/>
                <a:gd name="T113" fmla="*/ 204 w 204"/>
                <a:gd name="T114" fmla="*/ 317 h 3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317">
                  <a:moveTo>
                    <a:pt x="199" y="228"/>
                  </a:moveTo>
                  <a:lnTo>
                    <a:pt x="198" y="225"/>
                  </a:lnTo>
                  <a:lnTo>
                    <a:pt x="195" y="215"/>
                  </a:lnTo>
                  <a:lnTo>
                    <a:pt x="189" y="200"/>
                  </a:lnTo>
                  <a:lnTo>
                    <a:pt x="182" y="181"/>
                  </a:lnTo>
                  <a:lnTo>
                    <a:pt x="174" y="160"/>
                  </a:lnTo>
                  <a:lnTo>
                    <a:pt x="165" y="139"/>
                  </a:lnTo>
                  <a:lnTo>
                    <a:pt x="156" y="118"/>
                  </a:lnTo>
                  <a:lnTo>
                    <a:pt x="146" y="98"/>
                  </a:lnTo>
                  <a:lnTo>
                    <a:pt x="133" y="79"/>
                  </a:lnTo>
                  <a:lnTo>
                    <a:pt x="110" y="58"/>
                  </a:lnTo>
                  <a:lnTo>
                    <a:pt x="83" y="38"/>
                  </a:lnTo>
                  <a:lnTo>
                    <a:pt x="55" y="20"/>
                  </a:lnTo>
                  <a:lnTo>
                    <a:pt x="30" y="7"/>
                  </a:lnTo>
                  <a:lnTo>
                    <a:pt x="10" y="0"/>
                  </a:lnTo>
                  <a:lnTo>
                    <a:pt x="0" y="3"/>
                  </a:lnTo>
                  <a:lnTo>
                    <a:pt x="4" y="15"/>
                  </a:lnTo>
                  <a:lnTo>
                    <a:pt x="16" y="56"/>
                  </a:lnTo>
                  <a:lnTo>
                    <a:pt x="17" y="98"/>
                  </a:lnTo>
                  <a:lnTo>
                    <a:pt x="14" y="139"/>
                  </a:lnTo>
                  <a:lnTo>
                    <a:pt x="13" y="167"/>
                  </a:lnTo>
                  <a:lnTo>
                    <a:pt x="17" y="180"/>
                  </a:lnTo>
                  <a:lnTo>
                    <a:pt x="29" y="197"/>
                  </a:lnTo>
                  <a:lnTo>
                    <a:pt x="43" y="216"/>
                  </a:lnTo>
                  <a:lnTo>
                    <a:pt x="61" y="235"/>
                  </a:lnTo>
                  <a:lnTo>
                    <a:pt x="80" y="256"/>
                  </a:lnTo>
                  <a:lnTo>
                    <a:pt x="98" y="274"/>
                  </a:lnTo>
                  <a:lnTo>
                    <a:pt x="115" y="289"/>
                  </a:lnTo>
                  <a:lnTo>
                    <a:pt x="129" y="301"/>
                  </a:lnTo>
                  <a:lnTo>
                    <a:pt x="142" y="309"/>
                  </a:lnTo>
                  <a:lnTo>
                    <a:pt x="157" y="315"/>
                  </a:lnTo>
                  <a:lnTo>
                    <a:pt x="171" y="317"/>
                  </a:lnTo>
                  <a:lnTo>
                    <a:pt x="184" y="315"/>
                  </a:lnTo>
                  <a:lnTo>
                    <a:pt x="195" y="306"/>
                  </a:lnTo>
                  <a:lnTo>
                    <a:pt x="202" y="289"/>
                  </a:lnTo>
                  <a:lnTo>
                    <a:pt x="204" y="264"/>
                  </a:lnTo>
                  <a:lnTo>
                    <a:pt x="199" y="228"/>
                  </a:lnTo>
                  <a:close/>
                </a:path>
              </a:pathLst>
            </a:custGeom>
            <a:solidFill>
              <a:srgbClr val="D3A584"/>
            </a:solidFill>
            <a:ln w="9525">
              <a:noFill/>
              <a:round/>
              <a:headEnd/>
              <a:tailEnd/>
            </a:ln>
          </p:spPr>
          <p:txBody>
            <a:bodyPr/>
            <a:lstStyle/>
            <a:p>
              <a:endParaRPr lang="zh-CN" altLang="en-US" sz="1800"/>
            </a:p>
          </p:txBody>
        </p:sp>
        <p:sp>
          <p:nvSpPr>
            <p:cNvPr id="37" name="Freeform 314"/>
            <p:cNvSpPr>
              <a:spLocks/>
            </p:cNvSpPr>
            <p:nvPr/>
          </p:nvSpPr>
          <p:spPr bwMode="auto">
            <a:xfrm>
              <a:off x="2641" y="2513"/>
              <a:ext cx="95" cy="151"/>
            </a:xfrm>
            <a:custGeom>
              <a:avLst/>
              <a:gdLst>
                <a:gd name="T0" fmla="*/ 93 w 190"/>
                <a:gd name="T1" fmla="*/ 109 h 301"/>
                <a:gd name="T2" fmla="*/ 93 w 190"/>
                <a:gd name="T3" fmla="*/ 107 h 301"/>
                <a:gd name="T4" fmla="*/ 91 w 190"/>
                <a:gd name="T5" fmla="*/ 103 h 301"/>
                <a:gd name="T6" fmla="*/ 89 w 190"/>
                <a:gd name="T7" fmla="*/ 95 h 301"/>
                <a:gd name="T8" fmla="*/ 85 w 190"/>
                <a:gd name="T9" fmla="*/ 86 h 301"/>
                <a:gd name="T10" fmla="*/ 81 w 190"/>
                <a:gd name="T11" fmla="*/ 76 h 301"/>
                <a:gd name="T12" fmla="*/ 77 w 190"/>
                <a:gd name="T13" fmla="*/ 66 h 301"/>
                <a:gd name="T14" fmla="*/ 73 w 190"/>
                <a:gd name="T15" fmla="*/ 56 h 301"/>
                <a:gd name="T16" fmla="*/ 68 w 190"/>
                <a:gd name="T17" fmla="*/ 47 h 301"/>
                <a:gd name="T18" fmla="*/ 61 w 190"/>
                <a:gd name="T19" fmla="*/ 37 h 301"/>
                <a:gd name="T20" fmla="*/ 51 w 190"/>
                <a:gd name="T21" fmla="*/ 28 h 301"/>
                <a:gd name="T22" fmla="*/ 38 w 190"/>
                <a:gd name="T23" fmla="*/ 18 h 301"/>
                <a:gd name="T24" fmla="*/ 25 w 190"/>
                <a:gd name="T25" fmla="*/ 10 h 301"/>
                <a:gd name="T26" fmla="*/ 13 w 190"/>
                <a:gd name="T27" fmla="*/ 3 h 301"/>
                <a:gd name="T28" fmla="*/ 5 w 190"/>
                <a:gd name="T29" fmla="*/ 0 h 301"/>
                <a:gd name="T30" fmla="*/ 0 w 190"/>
                <a:gd name="T31" fmla="*/ 1 h 301"/>
                <a:gd name="T32" fmla="*/ 1 w 190"/>
                <a:gd name="T33" fmla="*/ 7 h 301"/>
                <a:gd name="T34" fmla="*/ 7 w 190"/>
                <a:gd name="T35" fmla="*/ 26 h 301"/>
                <a:gd name="T36" fmla="*/ 8 w 190"/>
                <a:gd name="T37" fmla="*/ 47 h 301"/>
                <a:gd name="T38" fmla="*/ 6 w 190"/>
                <a:gd name="T39" fmla="*/ 66 h 301"/>
                <a:gd name="T40" fmla="*/ 6 w 190"/>
                <a:gd name="T41" fmla="*/ 80 h 301"/>
                <a:gd name="T42" fmla="*/ 9 w 190"/>
                <a:gd name="T43" fmla="*/ 86 h 301"/>
                <a:gd name="T44" fmla="*/ 13 w 190"/>
                <a:gd name="T45" fmla="*/ 94 h 301"/>
                <a:gd name="T46" fmla="*/ 21 w 190"/>
                <a:gd name="T47" fmla="*/ 103 h 301"/>
                <a:gd name="T48" fmla="*/ 28 w 190"/>
                <a:gd name="T49" fmla="*/ 112 h 301"/>
                <a:gd name="T50" fmla="*/ 37 w 190"/>
                <a:gd name="T51" fmla="*/ 122 h 301"/>
                <a:gd name="T52" fmla="*/ 46 w 190"/>
                <a:gd name="T53" fmla="*/ 131 h 301"/>
                <a:gd name="T54" fmla="*/ 53 w 190"/>
                <a:gd name="T55" fmla="*/ 138 h 301"/>
                <a:gd name="T56" fmla="*/ 60 w 190"/>
                <a:gd name="T57" fmla="*/ 143 h 301"/>
                <a:gd name="T58" fmla="*/ 67 w 190"/>
                <a:gd name="T59" fmla="*/ 147 h 301"/>
                <a:gd name="T60" fmla="*/ 73 w 190"/>
                <a:gd name="T61" fmla="*/ 150 h 301"/>
                <a:gd name="T62" fmla="*/ 80 w 190"/>
                <a:gd name="T63" fmla="*/ 151 h 301"/>
                <a:gd name="T64" fmla="*/ 86 w 190"/>
                <a:gd name="T65" fmla="*/ 150 h 301"/>
                <a:gd name="T66" fmla="*/ 91 w 190"/>
                <a:gd name="T67" fmla="*/ 146 h 301"/>
                <a:gd name="T68" fmla="*/ 94 w 190"/>
                <a:gd name="T69" fmla="*/ 138 h 301"/>
                <a:gd name="T70" fmla="*/ 95 w 190"/>
                <a:gd name="T71" fmla="*/ 126 h 301"/>
                <a:gd name="T72" fmla="*/ 93 w 190"/>
                <a:gd name="T73" fmla="*/ 109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
                <a:gd name="T112" fmla="*/ 0 h 301"/>
                <a:gd name="T113" fmla="*/ 190 w 190"/>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 h="301">
                  <a:moveTo>
                    <a:pt x="186" y="217"/>
                  </a:moveTo>
                  <a:lnTo>
                    <a:pt x="185" y="214"/>
                  </a:lnTo>
                  <a:lnTo>
                    <a:pt x="181" y="205"/>
                  </a:lnTo>
                  <a:lnTo>
                    <a:pt x="177" y="190"/>
                  </a:lnTo>
                  <a:lnTo>
                    <a:pt x="170" y="172"/>
                  </a:lnTo>
                  <a:lnTo>
                    <a:pt x="162" y="152"/>
                  </a:lnTo>
                  <a:lnTo>
                    <a:pt x="154" y="131"/>
                  </a:lnTo>
                  <a:lnTo>
                    <a:pt x="146" y="111"/>
                  </a:lnTo>
                  <a:lnTo>
                    <a:pt x="136" y="93"/>
                  </a:lnTo>
                  <a:lnTo>
                    <a:pt x="122" y="74"/>
                  </a:lnTo>
                  <a:lnTo>
                    <a:pt x="102" y="55"/>
                  </a:lnTo>
                  <a:lnTo>
                    <a:pt x="76" y="35"/>
                  </a:lnTo>
                  <a:lnTo>
                    <a:pt x="51" y="19"/>
                  </a:lnTo>
                  <a:lnTo>
                    <a:pt x="27" y="6"/>
                  </a:lnTo>
                  <a:lnTo>
                    <a:pt x="10" y="0"/>
                  </a:lnTo>
                  <a:lnTo>
                    <a:pt x="0" y="2"/>
                  </a:lnTo>
                  <a:lnTo>
                    <a:pt x="3" y="13"/>
                  </a:lnTo>
                  <a:lnTo>
                    <a:pt x="15" y="51"/>
                  </a:lnTo>
                  <a:lnTo>
                    <a:pt x="16" y="93"/>
                  </a:lnTo>
                  <a:lnTo>
                    <a:pt x="13" y="132"/>
                  </a:lnTo>
                  <a:lnTo>
                    <a:pt x="13" y="160"/>
                  </a:lnTo>
                  <a:lnTo>
                    <a:pt x="18" y="172"/>
                  </a:lnTo>
                  <a:lnTo>
                    <a:pt x="27" y="187"/>
                  </a:lnTo>
                  <a:lnTo>
                    <a:pt x="41" y="206"/>
                  </a:lnTo>
                  <a:lnTo>
                    <a:pt x="57" y="224"/>
                  </a:lnTo>
                  <a:lnTo>
                    <a:pt x="74" y="243"/>
                  </a:lnTo>
                  <a:lnTo>
                    <a:pt x="91" y="261"/>
                  </a:lnTo>
                  <a:lnTo>
                    <a:pt x="107" y="275"/>
                  </a:lnTo>
                  <a:lnTo>
                    <a:pt x="120" y="286"/>
                  </a:lnTo>
                  <a:lnTo>
                    <a:pt x="133" y="294"/>
                  </a:lnTo>
                  <a:lnTo>
                    <a:pt x="146" y="299"/>
                  </a:lnTo>
                  <a:lnTo>
                    <a:pt x="159" y="301"/>
                  </a:lnTo>
                  <a:lnTo>
                    <a:pt x="172" y="299"/>
                  </a:lnTo>
                  <a:lnTo>
                    <a:pt x="182" y="291"/>
                  </a:lnTo>
                  <a:lnTo>
                    <a:pt x="188" y="275"/>
                  </a:lnTo>
                  <a:lnTo>
                    <a:pt x="190" y="251"/>
                  </a:lnTo>
                  <a:lnTo>
                    <a:pt x="186" y="217"/>
                  </a:lnTo>
                  <a:close/>
                </a:path>
              </a:pathLst>
            </a:custGeom>
            <a:solidFill>
              <a:srgbClr val="CC9166"/>
            </a:solidFill>
            <a:ln w="9525">
              <a:noFill/>
              <a:round/>
              <a:headEnd/>
              <a:tailEnd/>
            </a:ln>
          </p:spPr>
          <p:txBody>
            <a:bodyPr/>
            <a:lstStyle/>
            <a:p>
              <a:endParaRPr lang="zh-CN" altLang="en-US" sz="1800"/>
            </a:p>
          </p:txBody>
        </p:sp>
        <p:sp>
          <p:nvSpPr>
            <p:cNvPr id="38" name="Freeform 315"/>
            <p:cNvSpPr>
              <a:spLocks/>
            </p:cNvSpPr>
            <p:nvPr/>
          </p:nvSpPr>
          <p:spPr bwMode="auto">
            <a:xfrm>
              <a:off x="2646" y="2518"/>
              <a:ext cx="87" cy="143"/>
            </a:xfrm>
            <a:custGeom>
              <a:avLst/>
              <a:gdLst>
                <a:gd name="T0" fmla="*/ 85 w 175"/>
                <a:gd name="T1" fmla="*/ 102 h 286"/>
                <a:gd name="T2" fmla="*/ 85 w 175"/>
                <a:gd name="T3" fmla="*/ 100 h 286"/>
                <a:gd name="T4" fmla="*/ 83 w 175"/>
                <a:gd name="T5" fmla="*/ 96 h 286"/>
                <a:gd name="T6" fmla="*/ 81 w 175"/>
                <a:gd name="T7" fmla="*/ 89 h 286"/>
                <a:gd name="T8" fmla="*/ 78 w 175"/>
                <a:gd name="T9" fmla="*/ 81 h 286"/>
                <a:gd name="T10" fmla="*/ 74 w 175"/>
                <a:gd name="T11" fmla="*/ 72 h 286"/>
                <a:gd name="T12" fmla="*/ 70 w 175"/>
                <a:gd name="T13" fmla="*/ 62 h 286"/>
                <a:gd name="T14" fmla="*/ 66 w 175"/>
                <a:gd name="T15" fmla="*/ 52 h 286"/>
                <a:gd name="T16" fmla="*/ 62 w 175"/>
                <a:gd name="T17" fmla="*/ 43 h 286"/>
                <a:gd name="T18" fmla="*/ 56 w 175"/>
                <a:gd name="T19" fmla="*/ 35 h 286"/>
                <a:gd name="T20" fmla="*/ 47 w 175"/>
                <a:gd name="T21" fmla="*/ 26 h 286"/>
                <a:gd name="T22" fmla="*/ 35 w 175"/>
                <a:gd name="T23" fmla="*/ 17 h 286"/>
                <a:gd name="T24" fmla="*/ 23 w 175"/>
                <a:gd name="T25" fmla="*/ 9 h 286"/>
                <a:gd name="T26" fmla="*/ 12 w 175"/>
                <a:gd name="T27" fmla="*/ 3 h 286"/>
                <a:gd name="T28" fmla="*/ 4 w 175"/>
                <a:gd name="T29" fmla="*/ 0 h 286"/>
                <a:gd name="T30" fmla="*/ 0 w 175"/>
                <a:gd name="T31" fmla="*/ 1 h 286"/>
                <a:gd name="T32" fmla="*/ 1 w 175"/>
                <a:gd name="T33" fmla="*/ 6 h 286"/>
                <a:gd name="T34" fmla="*/ 6 w 175"/>
                <a:gd name="T35" fmla="*/ 24 h 286"/>
                <a:gd name="T36" fmla="*/ 7 w 175"/>
                <a:gd name="T37" fmla="*/ 44 h 286"/>
                <a:gd name="T38" fmla="*/ 5 w 175"/>
                <a:gd name="T39" fmla="*/ 62 h 286"/>
                <a:gd name="T40" fmla="*/ 5 w 175"/>
                <a:gd name="T41" fmla="*/ 75 h 286"/>
                <a:gd name="T42" fmla="*/ 8 w 175"/>
                <a:gd name="T43" fmla="*/ 81 h 286"/>
                <a:gd name="T44" fmla="*/ 12 w 175"/>
                <a:gd name="T45" fmla="*/ 88 h 286"/>
                <a:gd name="T46" fmla="*/ 18 w 175"/>
                <a:gd name="T47" fmla="*/ 97 h 286"/>
                <a:gd name="T48" fmla="*/ 25 w 175"/>
                <a:gd name="T49" fmla="*/ 106 h 286"/>
                <a:gd name="T50" fmla="*/ 34 w 175"/>
                <a:gd name="T51" fmla="*/ 115 h 286"/>
                <a:gd name="T52" fmla="*/ 42 w 175"/>
                <a:gd name="T53" fmla="*/ 123 h 286"/>
                <a:gd name="T54" fmla="*/ 49 w 175"/>
                <a:gd name="T55" fmla="*/ 130 h 286"/>
                <a:gd name="T56" fmla="*/ 55 w 175"/>
                <a:gd name="T57" fmla="*/ 136 h 286"/>
                <a:gd name="T58" fmla="*/ 61 w 175"/>
                <a:gd name="T59" fmla="*/ 140 h 286"/>
                <a:gd name="T60" fmla="*/ 67 w 175"/>
                <a:gd name="T61" fmla="*/ 142 h 286"/>
                <a:gd name="T62" fmla="*/ 73 w 175"/>
                <a:gd name="T63" fmla="*/ 143 h 286"/>
                <a:gd name="T64" fmla="*/ 79 w 175"/>
                <a:gd name="T65" fmla="*/ 142 h 286"/>
                <a:gd name="T66" fmla="*/ 84 w 175"/>
                <a:gd name="T67" fmla="*/ 138 h 286"/>
                <a:gd name="T68" fmla="*/ 87 w 175"/>
                <a:gd name="T69" fmla="*/ 130 h 286"/>
                <a:gd name="T70" fmla="*/ 87 w 175"/>
                <a:gd name="T71" fmla="*/ 118 h 286"/>
                <a:gd name="T72" fmla="*/ 85 w 175"/>
                <a:gd name="T73" fmla="*/ 102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86"/>
                <a:gd name="T113" fmla="*/ 175 w 175"/>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86">
                  <a:moveTo>
                    <a:pt x="171" y="205"/>
                  </a:moveTo>
                  <a:lnTo>
                    <a:pt x="170" y="201"/>
                  </a:lnTo>
                  <a:lnTo>
                    <a:pt x="167" y="192"/>
                  </a:lnTo>
                  <a:lnTo>
                    <a:pt x="162" y="178"/>
                  </a:lnTo>
                  <a:lnTo>
                    <a:pt x="156" y="162"/>
                  </a:lnTo>
                  <a:lnTo>
                    <a:pt x="149" y="144"/>
                  </a:lnTo>
                  <a:lnTo>
                    <a:pt x="141" y="124"/>
                  </a:lnTo>
                  <a:lnTo>
                    <a:pt x="133" y="105"/>
                  </a:lnTo>
                  <a:lnTo>
                    <a:pt x="125" y="87"/>
                  </a:lnTo>
                  <a:lnTo>
                    <a:pt x="112" y="70"/>
                  </a:lnTo>
                  <a:lnTo>
                    <a:pt x="94" y="52"/>
                  </a:lnTo>
                  <a:lnTo>
                    <a:pt x="71" y="33"/>
                  </a:lnTo>
                  <a:lnTo>
                    <a:pt x="47" y="17"/>
                  </a:lnTo>
                  <a:lnTo>
                    <a:pt x="25" y="6"/>
                  </a:lnTo>
                  <a:lnTo>
                    <a:pt x="8" y="0"/>
                  </a:lnTo>
                  <a:lnTo>
                    <a:pt x="0" y="1"/>
                  </a:lnTo>
                  <a:lnTo>
                    <a:pt x="2" y="13"/>
                  </a:lnTo>
                  <a:lnTo>
                    <a:pt x="13" y="48"/>
                  </a:lnTo>
                  <a:lnTo>
                    <a:pt x="15" y="89"/>
                  </a:lnTo>
                  <a:lnTo>
                    <a:pt x="11" y="124"/>
                  </a:lnTo>
                  <a:lnTo>
                    <a:pt x="11" y="151"/>
                  </a:lnTo>
                  <a:lnTo>
                    <a:pt x="16" y="162"/>
                  </a:lnTo>
                  <a:lnTo>
                    <a:pt x="24" y="177"/>
                  </a:lnTo>
                  <a:lnTo>
                    <a:pt x="36" y="195"/>
                  </a:lnTo>
                  <a:lnTo>
                    <a:pt x="51" y="212"/>
                  </a:lnTo>
                  <a:lnTo>
                    <a:pt x="68" y="230"/>
                  </a:lnTo>
                  <a:lnTo>
                    <a:pt x="84" y="246"/>
                  </a:lnTo>
                  <a:lnTo>
                    <a:pt x="99" y="260"/>
                  </a:lnTo>
                  <a:lnTo>
                    <a:pt x="110" y="271"/>
                  </a:lnTo>
                  <a:lnTo>
                    <a:pt x="122" y="279"/>
                  </a:lnTo>
                  <a:lnTo>
                    <a:pt x="134" y="283"/>
                  </a:lnTo>
                  <a:lnTo>
                    <a:pt x="147" y="286"/>
                  </a:lnTo>
                  <a:lnTo>
                    <a:pt x="159" y="283"/>
                  </a:lnTo>
                  <a:lnTo>
                    <a:pt x="168" y="275"/>
                  </a:lnTo>
                  <a:lnTo>
                    <a:pt x="174" y="260"/>
                  </a:lnTo>
                  <a:lnTo>
                    <a:pt x="175" y="237"/>
                  </a:lnTo>
                  <a:lnTo>
                    <a:pt x="171" y="205"/>
                  </a:lnTo>
                  <a:close/>
                </a:path>
              </a:pathLst>
            </a:custGeom>
            <a:solidFill>
              <a:srgbClr val="C17A47"/>
            </a:solidFill>
            <a:ln w="9525">
              <a:noFill/>
              <a:round/>
              <a:headEnd/>
              <a:tailEnd/>
            </a:ln>
          </p:spPr>
          <p:txBody>
            <a:bodyPr/>
            <a:lstStyle/>
            <a:p>
              <a:endParaRPr lang="zh-CN" altLang="en-US" sz="1800"/>
            </a:p>
          </p:txBody>
        </p:sp>
        <p:sp>
          <p:nvSpPr>
            <p:cNvPr id="39" name="Freeform 316"/>
            <p:cNvSpPr>
              <a:spLocks/>
            </p:cNvSpPr>
            <p:nvPr/>
          </p:nvSpPr>
          <p:spPr bwMode="auto">
            <a:xfrm>
              <a:off x="2650" y="2523"/>
              <a:ext cx="80" cy="135"/>
            </a:xfrm>
            <a:custGeom>
              <a:avLst/>
              <a:gdLst>
                <a:gd name="T0" fmla="*/ 78 w 160"/>
                <a:gd name="T1" fmla="*/ 97 h 271"/>
                <a:gd name="T2" fmla="*/ 78 w 160"/>
                <a:gd name="T3" fmla="*/ 95 h 271"/>
                <a:gd name="T4" fmla="*/ 77 w 160"/>
                <a:gd name="T5" fmla="*/ 91 h 271"/>
                <a:gd name="T6" fmla="*/ 74 w 160"/>
                <a:gd name="T7" fmla="*/ 85 h 271"/>
                <a:gd name="T8" fmla="*/ 72 w 160"/>
                <a:gd name="T9" fmla="*/ 77 h 271"/>
                <a:gd name="T10" fmla="*/ 69 w 160"/>
                <a:gd name="T11" fmla="*/ 68 h 271"/>
                <a:gd name="T12" fmla="*/ 65 w 160"/>
                <a:gd name="T13" fmla="*/ 59 h 271"/>
                <a:gd name="T14" fmla="*/ 61 w 160"/>
                <a:gd name="T15" fmla="*/ 50 h 271"/>
                <a:gd name="T16" fmla="*/ 57 w 160"/>
                <a:gd name="T17" fmla="*/ 41 h 271"/>
                <a:gd name="T18" fmla="*/ 51 w 160"/>
                <a:gd name="T19" fmla="*/ 33 h 271"/>
                <a:gd name="T20" fmla="*/ 43 w 160"/>
                <a:gd name="T21" fmla="*/ 24 h 271"/>
                <a:gd name="T22" fmla="*/ 32 w 160"/>
                <a:gd name="T23" fmla="*/ 16 h 271"/>
                <a:gd name="T24" fmla="*/ 21 w 160"/>
                <a:gd name="T25" fmla="*/ 8 h 271"/>
                <a:gd name="T26" fmla="*/ 11 w 160"/>
                <a:gd name="T27" fmla="*/ 3 h 271"/>
                <a:gd name="T28" fmla="*/ 3 w 160"/>
                <a:gd name="T29" fmla="*/ 0 h 271"/>
                <a:gd name="T30" fmla="*/ 0 w 160"/>
                <a:gd name="T31" fmla="*/ 1 h 271"/>
                <a:gd name="T32" fmla="*/ 1 w 160"/>
                <a:gd name="T33" fmla="*/ 6 h 271"/>
                <a:gd name="T34" fmla="*/ 6 w 160"/>
                <a:gd name="T35" fmla="*/ 23 h 271"/>
                <a:gd name="T36" fmla="*/ 7 w 160"/>
                <a:gd name="T37" fmla="*/ 42 h 271"/>
                <a:gd name="T38" fmla="*/ 5 w 160"/>
                <a:gd name="T39" fmla="*/ 59 h 271"/>
                <a:gd name="T40" fmla="*/ 5 w 160"/>
                <a:gd name="T41" fmla="*/ 71 h 271"/>
                <a:gd name="T42" fmla="*/ 7 w 160"/>
                <a:gd name="T43" fmla="*/ 77 h 271"/>
                <a:gd name="T44" fmla="*/ 11 w 160"/>
                <a:gd name="T45" fmla="*/ 84 h 271"/>
                <a:gd name="T46" fmla="*/ 17 w 160"/>
                <a:gd name="T47" fmla="*/ 92 h 271"/>
                <a:gd name="T48" fmla="*/ 23 w 160"/>
                <a:gd name="T49" fmla="*/ 101 h 271"/>
                <a:gd name="T50" fmla="*/ 31 w 160"/>
                <a:gd name="T51" fmla="*/ 109 h 271"/>
                <a:gd name="T52" fmla="*/ 39 w 160"/>
                <a:gd name="T53" fmla="*/ 117 h 271"/>
                <a:gd name="T54" fmla="*/ 45 w 160"/>
                <a:gd name="T55" fmla="*/ 123 h 271"/>
                <a:gd name="T56" fmla="*/ 50 w 160"/>
                <a:gd name="T57" fmla="*/ 128 h 271"/>
                <a:gd name="T58" fmla="*/ 56 w 160"/>
                <a:gd name="T59" fmla="*/ 132 h 271"/>
                <a:gd name="T60" fmla="*/ 61 w 160"/>
                <a:gd name="T61" fmla="*/ 135 h 271"/>
                <a:gd name="T62" fmla="*/ 68 w 160"/>
                <a:gd name="T63" fmla="*/ 135 h 271"/>
                <a:gd name="T64" fmla="*/ 73 w 160"/>
                <a:gd name="T65" fmla="*/ 134 h 271"/>
                <a:gd name="T66" fmla="*/ 77 w 160"/>
                <a:gd name="T67" fmla="*/ 131 h 271"/>
                <a:gd name="T68" fmla="*/ 80 w 160"/>
                <a:gd name="T69" fmla="*/ 124 h 271"/>
                <a:gd name="T70" fmla="*/ 80 w 160"/>
                <a:gd name="T71" fmla="*/ 113 h 271"/>
                <a:gd name="T72" fmla="*/ 78 w 160"/>
                <a:gd name="T73" fmla="*/ 97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71"/>
                <a:gd name="T113" fmla="*/ 160 w 160"/>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71">
                  <a:moveTo>
                    <a:pt x="156" y="195"/>
                  </a:moveTo>
                  <a:lnTo>
                    <a:pt x="155" y="191"/>
                  </a:lnTo>
                  <a:lnTo>
                    <a:pt x="153" y="183"/>
                  </a:lnTo>
                  <a:lnTo>
                    <a:pt x="148" y="171"/>
                  </a:lnTo>
                  <a:lnTo>
                    <a:pt x="143" y="154"/>
                  </a:lnTo>
                  <a:lnTo>
                    <a:pt x="137" y="137"/>
                  </a:lnTo>
                  <a:lnTo>
                    <a:pt x="130" y="118"/>
                  </a:lnTo>
                  <a:lnTo>
                    <a:pt x="122" y="100"/>
                  </a:lnTo>
                  <a:lnTo>
                    <a:pt x="115" y="83"/>
                  </a:lnTo>
                  <a:lnTo>
                    <a:pt x="103" y="67"/>
                  </a:lnTo>
                  <a:lnTo>
                    <a:pt x="86" y="48"/>
                  </a:lnTo>
                  <a:lnTo>
                    <a:pt x="64" y="32"/>
                  </a:lnTo>
                  <a:lnTo>
                    <a:pt x="42" y="16"/>
                  </a:lnTo>
                  <a:lnTo>
                    <a:pt x="23" y="6"/>
                  </a:lnTo>
                  <a:lnTo>
                    <a:pt x="7" y="0"/>
                  </a:lnTo>
                  <a:lnTo>
                    <a:pt x="0" y="2"/>
                  </a:lnTo>
                  <a:lnTo>
                    <a:pt x="2" y="13"/>
                  </a:lnTo>
                  <a:lnTo>
                    <a:pt x="12" y="46"/>
                  </a:lnTo>
                  <a:lnTo>
                    <a:pt x="14" y="84"/>
                  </a:lnTo>
                  <a:lnTo>
                    <a:pt x="10" y="118"/>
                  </a:lnTo>
                  <a:lnTo>
                    <a:pt x="10" y="143"/>
                  </a:lnTo>
                  <a:lnTo>
                    <a:pt x="14" y="154"/>
                  </a:lnTo>
                  <a:lnTo>
                    <a:pt x="23" y="168"/>
                  </a:lnTo>
                  <a:lnTo>
                    <a:pt x="34" y="184"/>
                  </a:lnTo>
                  <a:lnTo>
                    <a:pt x="47" y="202"/>
                  </a:lnTo>
                  <a:lnTo>
                    <a:pt x="62" y="218"/>
                  </a:lnTo>
                  <a:lnTo>
                    <a:pt x="77" y="234"/>
                  </a:lnTo>
                  <a:lnTo>
                    <a:pt x="90" y="247"/>
                  </a:lnTo>
                  <a:lnTo>
                    <a:pt x="101" y="257"/>
                  </a:lnTo>
                  <a:lnTo>
                    <a:pt x="112" y="264"/>
                  </a:lnTo>
                  <a:lnTo>
                    <a:pt x="123" y="270"/>
                  </a:lnTo>
                  <a:lnTo>
                    <a:pt x="135" y="271"/>
                  </a:lnTo>
                  <a:lnTo>
                    <a:pt x="145" y="268"/>
                  </a:lnTo>
                  <a:lnTo>
                    <a:pt x="153" y="262"/>
                  </a:lnTo>
                  <a:lnTo>
                    <a:pt x="159" y="248"/>
                  </a:lnTo>
                  <a:lnTo>
                    <a:pt x="160" y="226"/>
                  </a:lnTo>
                  <a:lnTo>
                    <a:pt x="156" y="195"/>
                  </a:lnTo>
                  <a:close/>
                </a:path>
              </a:pathLst>
            </a:custGeom>
            <a:solidFill>
              <a:srgbClr val="B56328"/>
            </a:solidFill>
            <a:ln w="9525">
              <a:noFill/>
              <a:round/>
              <a:headEnd/>
              <a:tailEnd/>
            </a:ln>
          </p:spPr>
          <p:txBody>
            <a:bodyPr/>
            <a:lstStyle/>
            <a:p>
              <a:endParaRPr lang="zh-CN" altLang="en-US" sz="1800"/>
            </a:p>
          </p:txBody>
        </p:sp>
        <p:sp>
          <p:nvSpPr>
            <p:cNvPr id="40" name="Freeform 317"/>
            <p:cNvSpPr>
              <a:spLocks/>
            </p:cNvSpPr>
            <p:nvPr/>
          </p:nvSpPr>
          <p:spPr bwMode="auto">
            <a:xfrm>
              <a:off x="2953" y="2578"/>
              <a:ext cx="148" cy="209"/>
            </a:xfrm>
            <a:custGeom>
              <a:avLst/>
              <a:gdLst>
                <a:gd name="T0" fmla="*/ 147 w 295"/>
                <a:gd name="T1" fmla="*/ 160 h 417"/>
                <a:gd name="T2" fmla="*/ 147 w 295"/>
                <a:gd name="T3" fmla="*/ 158 h 417"/>
                <a:gd name="T4" fmla="*/ 144 w 295"/>
                <a:gd name="T5" fmla="*/ 152 h 417"/>
                <a:gd name="T6" fmla="*/ 141 w 295"/>
                <a:gd name="T7" fmla="*/ 142 h 417"/>
                <a:gd name="T8" fmla="*/ 137 w 295"/>
                <a:gd name="T9" fmla="*/ 130 h 417"/>
                <a:gd name="T10" fmla="*/ 133 w 295"/>
                <a:gd name="T11" fmla="*/ 117 h 417"/>
                <a:gd name="T12" fmla="*/ 127 w 295"/>
                <a:gd name="T13" fmla="*/ 103 h 417"/>
                <a:gd name="T14" fmla="*/ 121 w 295"/>
                <a:gd name="T15" fmla="*/ 89 h 417"/>
                <a:gd name="T16" fmla="*/ 115 w 295"/>
                <a:gd name="T17" fmla="*/ 77 h 417"/>
                <a:gd name="T18" fmla="*/ 111 w 295"/>
                <a:gd name="T19" fmla="*/ 70 h 417"/>
                <a:gd name="T20" fmla="*/ 106 w 295"/>
                <a:gd name="T21" fmla="*/ 64 h 417"/>
                <a:gd name="T22" fmla="*/ 98 w 295"/>
                <a:gd name="T23" fmla="*/ 56 h 417"/>
                <a:gd name="T24" fmla="*/ 89 w 295"/>
                <a:gd name="T25" fmla="*/ 49 h 417"/>
                <a:gd name="T26" fmla="*/ 79 w 295"/>
                <a:gd name="T27" fmla="*/ 40 h 417"/>
                <a:gd name="T28" fmla="*/ 69 w 295"/>
                <a:gd name="T29" fmla="*/ 33 h 417"/>
                <a:gd name="T30" fmla="*/ 58 w 295"/>
                <a:gd name="T31" fmla="*/ 26 h 417"/>
                <a:gd name="T32" fmla="*/ 48 w 295"/>
                <a:gd name="T33" fmla="*/ 19 h 417"/>
                <a:gd name="T34" fmla="*/ 38 w 295"/>
                <a:gd name="T35" fmla="*/ 13 h 417"/>
                <a:gd name="T36" fmla="*/ 28 w 295"/>
                <a:gd name="T37" fmla="*/ 8 h 417"/>
                <a:gd name="T38" fmla="*/ 20 w 295"/>
                <a:gd name="T39" fmla="*/ 4 h 417"/>
                <a:gd name="T40" fmla="*/ 13 w 295"/>
                <a:gd name="T41" fmla="*/ 1 h 417"/>
                <a:gd name="T42" fmla="*/ 8 w 295"/>
                <a:gd name="T43" fmla="*/ 0 h 417"/>
                <a:gd name="T44" fmla="*/ 5 w 295"/>
                <a:gd name="T45" fmla="*/ 1 h 417"/>
                <a:gd name="T46" fmla="*/ 4 w 295"/>
                <a:gd name="T47" fmla="*/ 4 h 417"/>
                <a:gd name="T48" fmla="*/ 6 w 295"/>
                <a:gd name="T49" fmla="*/ 9 h 417"/>
                <a:gd name="T50" fmla="*/ 11 w 295"/>
                <a:gd name="T51" fmla="*/ 21 h 417"/>
                <a:gd name="T52" fmla="*/ 13 w 295"/>
                <a:gd name="T53" fmla="*/ 34 h 417"/>
                <a:gd name="T54" fmla="*/ 12 w 295"/>
                <a:gd name="T55" fmla="*/ 47 h 417"/>
                <a:gd name="T56" fmla="*/ 10 w 295"/>
                <a:gd name="T57" fmla="*/ 61 h 417"/>
                <a:gd name="T58" fmla="*/ 7 w 295"/>
                <a:gd name="T59" fmla="*/ 73 h 417"/>
                <a:gd name="T60" fmla="*/ 4 w 295"/>
                <a:gd name="T61" fmla="*/ 84 h 417"/>
                <a:gd name="T62" fmla="*/ 1 w 295"/>
                <a:gd name="T63" fmla="*/ 93 h 417"/>
                <a:gd name="T64" fmla="*/ 0 w 295"/>
                <a:gd name="T65" fmla="*/ 100 h 417"/>
                <a:gd name="T66" fmla="*/ 3 w 295"/>
                <a:gd name="T67" fmla="*/ 108 h 417"/>
                <a:gd name="T68" fmla="*/ 10 w 295"/>
                <a:gd name="T69" fmla="*/ 120 h 417"/>
                <a:gd name="T70" fmla="*/ 20 w 295"/>
                <a:gd name="T71" fmla="*/ 133 h 417"/>
                <a:gd name="T72" fmla="*/ 33 w 295"/>
                <a:gd name="T73" fmla="*/ 147 h 417"/>
                <a:gd name="T74" fmla="*/ 46 w 295"/>
                <a:gd name="T75" fmla="*/ 161 h 417"/>
                <a:gd name="T76" fmla="*/ 60 w 295"/>
                <a:gd name="T77" fmla="*/ 174 h 417"/>
                <a:gd name="T78" fmla="*/ 72 w 295"/>
                <a:gd name="T79" fmla="*/ 185 h 417"/>
                <a:gd name="T80" fmla="*/ 83 w 295"/>
                <a:gd name="T81" fmla="*/ 194 h 417"/>
                <a:gd name="T82" fmla="*/ 92 w 295"/>
                <a:gd name="T83" fmla="*/ 200 h 417"/>
                <a:gd name="T84" fmla="*/ 104 w 295"/>
                <a:gd name="T85" fmla="*/ 205 h 417"/>
                <a:gd name="T86" fmla="*/ 116 w 295"/>
                <a:gd name="T87" fmla="*/ 209 h 417"/>
                <a:gd name="T88" fmla="*/ 127 w 295"/>
                <a:gd name="T89" fmla="*/ 209 h 417"/>
                <a:gd name="T90" fmla="*/ 137 w 295"/>
                <a:gd name="T91" fmla="*/ 205 h 417"/>
                <a:gd name="T92" fmla="*/ 144 w 295"/>
                <a:gd name="T93" fmla="*/ 196 h 417"/>
                <a:gd name="T94" fmla="*/ 148 w 295"/>
                <a:gd name="T95" fmla="*/ 182 h 417"/>
                <a:gd name="T96" fmla="*/ 147 w 295"/>
                <a:gd name="T97" fmla="*/ 160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5"/>
                <a:gd name="T148" fmla="*/ 0 h 417"/>
                <a:gd name="T149" fmla="*/ 295 w 295"/>
                <a:gd name="T150" fmla="*/ 417 h 4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5" h="417">
                  <a:moveTo>
                    <a:pt x="294" y="320"/>
                  </a:moveTo>
                  <a:lnTo>
                    <a:pt x="293" y="315"/>
                  </a:lnTo>
                  <a:lnTo>
                    <a:pt x="288" y="303"/>
                  </a:lnTo>
                  <a:lnTo>
                    <a:pt x="282" y="283"/>
                  </a:lnTo>
                  <a:lnTo>
                    <a:pt x="274" y="260"/>
                  </a:lnTo>
                  <a:lnTo>
                    <a:pt x="265" y="234"/>
                  </a:lnTo>
                  <a:lnTo>
                    <a:pt x="253" y="205"/>
                  </a:lnTo>
                  <a:lnTo>
                    <a:pt x="242" y="178"/>
                  </a:lnTo>
                  <a:lnTo>
                    <a:pt x="230" y="153"/>
                  </a:lnTo>
                  <a:lnTo>
                    <a:pt x="222" y="140"/>
                  </a:lnTo>
                  <a:lnTo>
                    <a:pt x="211" y="127"/>
                  </a:lnTo>
                  <a:lnTo>
                    <a:pt x="196" y="112"/>
                  </a:lnTo>
                  <a:lnTo>
                    <a:pt x="177" y="97"/>
                  </a:lnTo>
                  <a:lnTo>
                    <a:pt x="158" y="80"/>
                  </a:lnTo>
                  <a:lnTo>
                    <a:pt x="137" y="65"/>
                  </a:lnTo>
                  <a:lnTo>
                    <a:pt x="116" y="51"/>
                  </a:lnTo>
                  <a:lnTo>
                    <a:pt x="96" y="38"/>
                  </a:lnTo>
                  <a:lnTo>
                    <a:pt x="75" y="25"/>
                  </a:lnTo>
                  <a:lnTo>
                    <a:pt x="55" y="15"/>
                  </a:lnTo>
                  <a:lnTo>
                    <a:pt x="39" y="8"/>
                  </a:lnTo>
                  <a:lnTo>
                    <a:pt x="25" y="2"/>
                  </a:lnTo>
                  <a:lnTo>
                    <a:pt x="15" y="0"/>
                  </a:lnTo>
                  <a:lnTo>
                    <a:pt x="9" y="2"/>
                  </a:lnTo>
                  <a:lnTo>
                    <a:pt x="7" y="8"/>
                  </a:lnTo>
                  <a:lnTo>
                    <a:pt x="11" y="17"/>
                  </a:lnTo>
                  <a:lnTo>
                    <a:pt x="22" y="42"/>
                  </a:lnTo>
                  <a:lnTo>
                    <a:pt x="26" y="68"/>
                  </a:lnTo>
                  <a:lnTo>
                    <a:pt x="24" y="94"/>
                  </a:lnTo>
                  <a:lnTo>
                    <a:pt x="20" y="121"/>
                  </a:lnTo>
                  <a:lnTo>
                    <a:pt x="13" y="145"/>
                  </a:lnTo>
                  <a:lnTo>
                    <a:pt x="7" y="167"/>
                  </a:lnTo>
                  <a:lnTo>
                    <a:pt x="1" y="185"/>
                  </a:lnTo>
                  <a:lnTo>
                    <a:pt x="0" y="200"/>
                  </a:lnTo>
                  <a:lnTo>
                    <a:pt x="6" y="216"/>
                  </a:lnTo>
                  <a:lnTo>
                    <a:pt x="20" y="239"/>
                  </a:lnTo>
                  <a:lnTo>
                    <a:pt x="40" y="265"/>
                  </a:lnTo>
                  <a:lnTo>
                    <a:pt x="66" y="294"/>
                  </a:lnTo>
                  <a:lnTo>
                    <a:pt x="92" y="321"/>
                  </a:lnTo>
                  <a:lnTo>
                    <a:pt x="120" y="348"/>
                  </a:lnTo>
                  <a:lnTo>
                    <a:pt x="144" y="370"/>
                  </a:lnTo>
                  <a:lnTo>
                    <a:pt x="165" y="387"/>
                  </a:lnTo>
                  <a:lnTo>
                    <a:pt x="184" y="400"/>
                  </a:lnTo>
                  <a:lnTo>
                    <a:pt x="207" y="410"/>
                  </a:lnTo>
                  <a:lnTo>
                    <a:pt x="232" y="417"/>
                  </a:lnTo>
                  <a:lnTo>
                    <a:pt x="253" y="417"/>
                  </a:lnTo>
                  <a:lnTo>
                    <a:pt x="273" y="410"/>
                  </a:lnTo>
                  <a:lnTo>
                    <a:pt x="287" y="391"/>
                  </a:lnTo>
                  <a:lnTo>
                    <a:pt x="295" y="363"/>
                  </a:lnTo>
                  <a:lnTo>
                    <a:pt x="294" y="320"/>
                  </a:lnTo>
                  <a:close/>
                </a:path>
              </a:pathLst>
            </a:custGeom>
            <a:solidFill>
              <a:srgbClr val="FFFFFF"/>
            </a:solidFill>
            <a:ln w="9525">
              <a:noFill/>
              <a:round/>
              <a:headEnd/>
              <a:tailEnd/>
            </a:ln>
          </p:spPr>
          <p:txBody>
            <a:bodyPr/>
            <a:lstStyle/>
            <a:p>
              <a:endParaRPr lang="zh-CN" altLang="en-US" sz="1800"/>
            </a:p>
          </p:txBody>
        </p:sp>
        <p:sp>
          <p:nvSpPr>
            <p:cNvPr id="41" name="Freeform 318"/>
            <p:cNvSpPr>
              <a:spLocks/>
            </p:cNvSpPr>
            <p:nvPr/>
          </p:nvSpPr>
          <p:spPr bwMode="auto">
            <a:xfrm>
              <a:off x="2959" y="2584"/>
              <a:ext cx="139" cy="200"/>
            </a:xfrm>
            <a:custGeom>
              <a:avLst/>
              <a:gdLst>
                <a:gd name="T0" fmla="*/ 0 w 278"/>
                <a:gd name="T1" fmla="*/ 97 h 400"/>
                <a:gd name="T2" fmla="*/ 3 w 278"/>
                <a:gd name="T3" fmla="*/ 104 h 400"/>
                <a:gd name="T4" fmla="*/ 9 w 278"/>
                <a:gd name="T5" fmla="*/ 115 h 400"/>
                <a:gd name="T6" fmla="*/ 19 w 278"/>
                <a:gd name="T7" fmla="*/ 127 h 400"/>
                <a:gd name="T8" fmla="*/ 31 w 278"/>
                <a:gd name="T9" fmla="*/ 141 h 400"/>
                <a:gd name="T10" fmla="*/ 44 w 278"/>
                <a:gd name="T11" fmla="*/ 154 h 400"/>
                <a:gd name="T12" fmla="*/ 56 w 278"/>
                <a:gd name="T13" fmla="*/ 167 h 400"/>
                <a:gd name="T14" fmla="*/ 68 w 278"/>
                <a:gd name="T15" fmla="*/ 178 h 400"/>
                <a:gd name="T16" fmla="*/ 78 w 278"/>
                <a:gd name="T17" fmla="*/ 186 h 400"/>
                <a:gd name="T18" fmla="*/ 87 w 278"/>
                <a:gd name="T19" fmla="*/ 192 h 400"/>
                <a:gd name="T20" fmla="*/ 98 w 278"/>
                <a:gd name="T21" fmla="*/ 197 h 400"/>
                <a:gd name="T22" fmla="*/ 109 w 278"/>
                <a:gd name="T23" fmla="*/ 200 h 400"/>
                <a:gd name="T24" fmla="*/ 119 w 278"/>
                <a:gd name="T25" fmla="*/ 200 h 400"/>
                <a:gd name="T26" fmla="*/ 129 w 278"/>
                <a:gd name="T27" fmla="*/ 196 h 400"/>
                <a:gd name="T28" fmla="*/ 136 w 278"/>
                <a:gd name="T29" fmla="*/ 188 h 400"/>
                <a:gd name="T30" fmla="*/ 139 w 278"/>
                <a:gd name="T31" fmla="*/ 174 h 400"/>
                <a:gd name="T32" fmla="*/ 139 w 278"/>
                <a:gd name="T33" fmla="*/ 154 h 400"/>
                <a:gd name="T34" fmla="*/ 139 w 278"/>
                <a:gd name="T35" fmla="*/ 151 h 400"/>
                <a:gd name="T36" fmla="*/ 137 w 278"/>
                <a:gd name="T37" fmla="*/ 145 h 400"/>
                <a:gd name="T38" fmla="*/ 134 w 278"/>
                <a:gd name="T39" fmla="*/ 136 h 400"/>
                <a:gd name="T40" fmla="*/ 130 w 278"/>
                <a:gd name="T41" fmla="*/ 124 h 400"/>
                <a:gd name="T42" fmla="*/ 125 w 278"/>
                <a:gd name="T43" fmla="*/ 111 h 400"/>
                <a:gd name="T44" fmla="*/ 120 w 278"/>
                <a:gd name="T45" fmla="*/ 98 h 400"/>
                <a:gd name="T46" fmla="*/ 115 w 278"/>
                <a:gd name="T47" fmla="*/ 86 h 400"/>
                <a:gd name="T48" fmla="*/ 109 w 278"/>
                <a:gd name="T49" fmla="*/ 74 h 400"/>
                <a:gd name="T50" fmla="*/ 105 w 278"/>
                <a:gd name="T51" fmla="*/ 68 h 400"/>
                <a:gd name="T52" fmla="*/ 100 w 278"/>
                <a:gd name="T53" fmla="*/ 60 h 400"/>
                <a:gd name="T54" fmla="*/ 93 w 278"/>
                <a:gd name="T55" fmla="*/ 53 h 400"/>
                <a:gd name="T56" fmla="*/ 84 w 278"/>
                <a:gd name="T57" fmla="*/ 46 h 400"/>
                <a:gd name="T58" fmla="*/ 75 w 278"/>
                <a:gd name="T59" fmla="*/ 39 h 400"/>
                <a:gd name="T60" fmla="*/ 66 w 278"/>
                <a:gd name="T61" fmla="*/ 31 h 400"/>
                <a:gd name="T62" fmla="*/ 55 w 278"/>
                <a:gd name="T63" fmla="*/ 25 h 400"/>
                <a:gd name="T64" fmla="*/ 45 w 278"/>
                <a:gd name="T65" fmla="*/ 18 h 400"/>
                <a:gd name="T66" fmla="*/ 36 w 278"/>
                <a:gd name="T67" fmla="*/ 13 h 400"/>
                <a:gd name="T68" fmla="*/ 26 w 278"/>
                <a:gd name="T69" fmla="*/ 7 h 400"/>
                <a:gd name="T70" fmla="*/ 19 w 278"/>
                <a:gd name="T71" fmla="*/ 3 h 400"/>
                <a:gd name="T72" fmla="*/ 12 w 278"/>
                <a:gd name="T73" fmla="*/ 2 h 400"/>
                <a:gd name="T74" fmla="*/ 7 w 278"/>
                <a:gd name="T75" fmla="*/ 0 h 400"/>
                <a:gd name="T76" fmla="*/ 5 w 278"/>
                <a:gd name="T77" fmla="*/ 1 h 400"/>
                <a:gd name="T78" fmla="*/ 4 w 278"/>
                <a:gd name="T79" fmla="*/ 3 h 400"/>
                <a:gd name="T80" fmla="*/ 6 w 278"/>
                <a:gd name="T81" fmla="*/ 8 h 400"/>
                <a:gd name="T82" fmla="*/ 10 w 278"/>
                <a:gd name="T83" fmla="*/ 21 h 400"/>
                <a:gd name="T84" fmla="*/ 12 w 278"/>
                <a:gd name="T85" fmla="*/ 33 h 400"/>
                <a:gd name="T86" fmla="*/ 11 w 278"/>
                <a:gd name="T87" fmla="*/ 45 h 400"/>
                <a:gd name="T88" fmla="*/ 9 w 278"/>
                <a:gd name="T89" fmla="*/ 58 h 400"/>
                <a:gd name="T90" fmla="*/ 6 w 278"/>
                <a:gd name="T91" fmla="*/ 70 h 400"/>
                <a:gd name="T92" fmla="*/ 3 w 278"/>
                <a:gd name="T93" fmla="*/ 80 h 400"/>
                <a:gd name="T94" fmla="*/ 1 w 278"/>
                <a:gd name="T95" fmla="*/ 89 h 400"/>
                <a:gd name="T96" fmla="*/ 0 w 278"/>
                <a:gd name="T97" fmla="*/ 97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400"/>
                <a:gd name="T149" fmla="*/ 278 w 278"/>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400">
                  <a:moveTo>
                    <a:pt x="0" y="193"/>
                  </a:moveTo>
                  <a:lnTo>
                    <a:pt x="6" y="208"/>
                  </a:lnTo>
                  <a:lnTo>
                    <a:pt x="19" y="230"/>
                  </a:lnTo>
                  <a:lnTo>
                    <a:pt x="38" y="254"/>
                  </a:lnTo>
                  <a:lnTo>
                    <a:pt x="63" y="281"/>
                  </a:lnTo>
                  <a:lnTo>
                    <a:pt x="88" y="308"/>
                  </a:lnTo>
                  <a:lnTo>
                    <a:pt x="113" y="333"/>
                  </a:lnTo>
                  <a:lnTo>
                    <a:pt x="136" y="355"/>
                  </a:lnTo>
                  <a:lnTo>
                    <a:pt x="156" y="371"/>
                  </a:lnTo>
                  <a:lnTo>
                    <a:pt x="174" y="384"/>
                  </a:lnTo>
                  <a:lnTo>
                    <a:pt x="196" y="394"/>
                  </a:lnTo>
                  <a:lnTo>
                    <a:pt x="218" y="400"/>
                  </a:lnTo>
                  <a:lnTo>
                    <a:pt x="239" y="400"/>
                  </a:lnTo>
                  <a:lnTo>
                    <a:pt x="257" y="392"/>
                  </a:lnTo>
                  <a:lnTo>
                    <a:pt x="271" y="376"/>
                  </a:lnTo>
                  <a:lnTo>
                    <a:pt x="278" y="348"/>
                  </a:lnTo>
                  <a:lnTo>
                    <a:pt x="278" y="307"/>
                  </a:lnTo>
                  <a:lnTo>
                    <a:pt x="277" y="302"/>
                  </a:lnTo>
                  <a:lnTo>
                    <a:pt x="273" y="289"/>
                  </a:lnTo>
                  <a:lnTo>
                    <a:pt x="267" y="271"/>
                  </a:lnTo>
                  <a:lnTo>
                    <a:pt x="260" y="249"/>
                  </a:lnTo>
                  <a:lnTo>
                    <a:pt x="250" y="223"/>
                  </a:lnTo>
                  <a:lnTo>
                    <a:pt x="240" y="196"/>
                  </a:lnTo>
                  <a:lnTo>
                    <a:pt x="230" y="171"/>
                  </a:lnTo>
                  <a:lnTo>
                    <a:pt x="218" y="147"/>
                  </a:lnTo>
                  <a:lnTo>
                    <a:pt x="211" y="135"/>
                  </a:lnTo>
                  <a:lnTo>
                    <a:pt x="200" y="121"/>
                  </a:lnTo>
                  <a:lnTo>
                    <a:pt x="186" y="107"/>
                  </a:lnTo>
                  <a:lnTo>
                    <a:pt x="169" y="92"/>
                  </a:lnTo>
                  <a:lnTo>
                    <a:pt x="150" y="78"/>
                  </a:lnTo>
                  <a:lnTo>
                    <a:pt x="131" y="63"/>
                  </a:lnTo>
                  <a:lnTo>
                    <a:pt x="111" y="49"/>
                  </a:lnTo>
                  <a:lnTo>
                    <a:pt x="91" y="36"/>
                  </a:lnTo>
                  <a:lnTo>
                    <a:pt x="72" y="25"/>
                  </a:lnTo>
                  <a:lnTo>
                    <a:pt x="53" y="14"/>
                  </a:lnTo>
                  <a:lnTo>
                    <a:pt x="38" y="7"/>
                  </a:lnTo>
                  <a:lnTo>
                    <a:pt x="24" y="3"/>
                  </a:lnTo>
                  <a:lnTo>
                    <a:pt x="15" y="0"/>
                  </a:lnTo>
                  <a:lnTo>
                    <a:pt x="10" y="1"/>
                  </a:lnTo>
                  <a:lnTo>
                    <a:pt x="8" y="7"/>
                  </a:lnTo>
                  <a:lnTo>
                    <a:pt x="12" y="16"/>
                  </a:lnTo>
                  <a:lnTo>
                    <a:pt x="21" y="41"/>
                  </a:lnTo>
                  <a:lnTo>
                    <a:pt x="24" y="66"/>
                  </a:lnTo>
                  <a:lnTo>
                    <a:pt x="23" y="90"/>
                  </a:lnTo>
                  <a:lnTo>
                    <a:pt x="19" y="116"/>
                  </a:lnTo>
                  <a:lnTo>
                    <a:pt x="13" y="139"/>
                  </a:lnTo>
                  <a:lnTo>
                    <a:pt x="7" y="159"/>
                  </a:lnTo>
                  <a:lnTo>
                    <a:pt x="1" y="178"/>
                  </a:lnTo>
                  <a:lnTo>
                    <a:pt x="0" y="193"/>
                  </a:lnTo>
                  <a:close/>
                </a:path>
              </a:pathLst>
            </a:custGeom>
            <a:solidFill>
              <a:srgbClr val="F4E8E0"/>
            </a:solidFill>
            <a:ln w="9525">
              <a:noFill/>
              <a:round/>
              <a:headEnd/>
              <a:tailEnd/>
            </a:ln>
          </p:spPr>
          <p:txBody>
            <a:bodyPr/>
            <a:lstStyle/>
            <a:p>
              <a:endParaRPr lang="zh-CN" altLang="en-US" sz="1800"/>
            </a:p>
          </p:txBody>
        </p:sp>
        <p:sp>
          <p:nvSpPr>
            <p:cNvPr id="42" name="Freeform 319"/>
            <p:cNvSpPr>
              <a:spLocks/>
            </p:cNvSpPr>
            <p:nvPr/>
          </p:nvSpPr>
          <p:spPr bwMode="auto">
            <a:xfrm>
              <a:off x="2964" y="2590"/>
              <a:ext cx="131" cy="191"/>
            </a:xfrm>
            <a:custGeom>
              <a:avLst/>
              <a:gdLst>
                <a:gd name="T0" fmla="*/ 0 w 261"/>
                <a:gd name="T1" fmla="*/ 92 h 381"/>
                <a:gd name="T2" fmla="*/ 2 w 261"/>
                <a:gd name="T3" fmla="*/ 100 h 381"/>
                <a:gd name="T4" fmla="*/ 9 w 261"/>
                <a:gd name="T5" fmla="*/ 110 h 381"/>
                <a:gd name="T6" fmla="*/ 18 w 261"/>
                <a:gd name="T7" fmla="*/ 122 h 381"/>
                <a:gd name="T8" fmla="*/ 29 w 261"/>
                <a:gd name="T9" fmla="*/ 134 h 381"/>
                <a:gd name="T10" fmla="*/ 41 w 261"/>
                <a:gd name="T11" fmla="*/ 147 h 381"/>
                <a:gd name="T12" fmla="*/ 53 w 261"/>
                <a:gd name="T13" fmla="*/ 159 h 381"/>
                <a:gd name="T14" fmla="*/ 64 w 261"/>
                <a:gd name="T15" fmla="*/ 170 h 381"/>
                <a:gd name="T16" fmla="*/ 73 w 261"/>
                <a:gd name="T17" fmla="*/ 177 h 381"/>
                <a:gd name="T18" fmla="*/ 82 w 261"/>
                <a:gd name="T19" fmla="*/ 183 h 381"/>
                <a:gd name="T20" fmla="*/ 92 w 261"/>
                <a:gd name="T21" fmla="*/ 188 h 381"/>
                <a:gd name="T22" fmla="*/ 102 w 261"/>
                <a:gd name="T23" fmla="*/ 191 h 381"/>
                <a:gd name="T24" fmla="*/ 112 w 261"/>
                <a:gd name="T25" fmla="*/ 191 h 381"/>
                <a:gd name="T26" fmla="*/ 121 w 261"/>
                <a:gd name="T27" fmla="*/ 187 h 381"/>
                <a:gd name="T28" fmla="*/ 127 w 261"/>
                <a:gd name="T29" fmla="*/ 179 h 381"/>
                <a:gd name="T30" fmla="*/ 131 w 261"/>
                <a:gd name="T31" fmla="*/ 166 h 381"/>
                <a:gd name="T32" fmla="*/ 131 w 261"/>
                <a:gd name="T33" fmla="*/ 146 h 381"/>
                <a:gd name="T34" fmla="*/ 130 w 261"/>
                <a:gd name="T35" fmla="*/ 144 h 381"/>
                <a:gd name="T36" fmla="*/ 129 w 261"/>
                <a:gd name="T37" fmla="*/ 138 h 381"/>
                <a:gd name="T38" fmla="*/ 126 w 261"/>
                <a:gd name="T39" fmla="*/ 129 h 381"/>
                <a:gd name="T40" fmla="*/ 122 w 261"/>
                <a:gd name="T41" fmla="*/ 118 h 381"/>
                <a:gd name="T42" fmla="*/ 118 w 261"/>
                <a:gd name="T43" fmla="*/ 106 h 381"/>
                <a:gd name="T44" fmla="*/ 113 w 261"/>
                <a:gd name="T45" fmla="*/ 93 h 381"/>
                <a:gd name="T46" fmla="*/ 108 w 261"/>
                <a:gd name="T47" fmla="*/ 81 h 381"/>
                <a:gd name="T48" fmla="*/ 103 w 261"/>
                <a:gd name="T49" fmla="*/ 70 h 381"/>
                <a:gd name="T50" fmla="*/ 99 w 261"/>
                <a:gd name="T51" fmla="*/ 64 h 381"/>
                <a:gd name="T52" fmla="*/ 94 w 261"/>
                <a:gd name="T53" fmla="*/ 58 h 381"/>
                <a:gd name="T54" fmla="*/ 87 w 261"/>
                <a:gd name="T55" fmla="*/ 51 h 381"/>
                <a:gd name="T56" fmla="*/ 79 w 261"/>
                <a:gd name="T57" fmla="*/ 44 h 381"/>
                <a:gd name="T58" fmla="*/ 70 w 261"/>
                <a:gd name="T59" fmla="*/ 37 h 381"/>
                <a:gd name="T60" fmla="*/ 61 w 261"/>
                <a:gd name="T61" fmla="*/ 30 h 381"/>
                <a:gd name="T62" fmla="*/ 52 w 261"/>
                <a:gd name="T63" fmla="*/ 23 h 381"/>
                <a:gd name="T64" fmla="*/ 43 w 261"/>
                <a:gd name="T65" fmla="*/ 17 h 381"/>
                <a:gd name="T66" fmla="*/ 34 w 261"/>
                <a:gd name="T67" fmla="*/ 12 h 381"/>
                <a:gd name="T68" fmla="*/ 25 w 261"/>
                <a:gd name="T69" fmla="*/ 7 h 381"/>
                <a:gd name="T70" fmla="*/ 18 w 261"/>
                <a:gd name="T71" fmla="*/ 3 h 381"/>
                <a:gd name="T72" fmla="*/ 12 w 261"/>
                <a:gd name="T73" fmla="*/ 1 h 381"/>
                <a:gd name="T74" fmla="*/ 7 w 261"/>
                <a:gd name="T75" fmla="*/ 0 h 381"/>
                <a:gd name="T76" fmla="*/ 5 w 261"/>
                <a:gd name="T77" fmla="*/ 1 h 381"/>
                <a:gd name="T78" fmla="*/ 4 w 261"/>
                <a:gd name="T79" fmla="*/ 3 h 381"/>
                <a:gd name="T80" fmla="*/ 6 w 261"/>
                <a:gd name="T81" fmla="*/ 8 h 381"/>
                <a:gd name="T82" fmla="*/ 10 w 261"/>
                <a:gd name="T83" fmla="*/ 19 h 381"/>
                <a:gd name="T84" fmla="*/ 12 w 261"/>
                <a:gd name="T85" fmla="*/ 31 h 381"/>
                <a:gd name="T86" fmla="*/ 11 w 261"/>
                <a:gd name="T87" fmla="*/ 43 h 381"/>
                <a:gd name="T88" fmla="*/ 9 w 261"/>
                <a:gd name="T89" fmla="*/ 55 h 381"/>
                <a:gd name="T90" fmla="*/ 6 w 261"/>
                <a:gd name="T91" fmla="*/ 66 h 381"/>
                <a:gd name="T92" fmla="*/ 3 w 261"/>
                <a:gd name="T93" fmla="*/ 77 h 381"/>
                <a:gd name="T94" fmla="*/ 1 w 261"/>
                <a:gd name="T95" fmla="*/ 85 h 381"/>
                <a:gd name="T96" fmla="*/ 0 w 261"/>
                <a:gd name="T97" fmla="*/ 92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81"/>
                <a:gd name="T149" fmla="*/ 261 w 261"/>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81">
                  <a:moveTo>
                    <a:pt x="0" y="184"/>
                  </a:moveTo>
                  <a:lnTo>
                    <a:pt x="4" y="199"/>
                  </a:lnTo>
                  <a:lnTo>
                    <a:pt x="17" y="219"/>
                  </a:lnTo>
                  <a:lnTo>
                    <a:pt x="35" y="243"/>
                  </a:lnTo>
                  <a:lnTo>
                    <a:pt x="57" y="268"/>
                  </a:lnTo>
                  <a:lnTo>
                    <a:pt x="81" y="294"/>
                  </a:lnTo>
                  <a:lnTo>
                    <a:pt x="106" y="318"/>
                  </a:lnTo>
                  <a:lnTo>
                    <a:pt x="128" y="339"/>
                  </a:lnTo>
                  <a:lnTo>
                    <a:pt x="146" y="353"/>
                  </a:lnTo>
                  <a:lnTo>
                    <a:pt x="163" y="365"/>
                  </a:lnTo>
                  <a:lnTo>
                    <a:pt x="183" y="375"/>
                  </a:lnTo>
                  <a:lnTo>
                    <a:pt x="204" y="381"/>
                  </a:lnTo>
                  <a:lnTo>
                    <a:pt x="224" y="381"/>
                  </a:lnTo>
                  <a:lnTo>
                    <a:pt x="242" y="374"/>
                  </a:lnTo>
                  <a:lnTo>
                    <a:pt x="254" y="358"/>
                  </a:lnTo>
                  <a:lnTo>
                    <a:pt x="261" y="332"/>
                  </a:lnTo>
                  <a:lnTo>
                    <a:pt x="261" y="291"/>
                  </a:lnTo>
                  <a:lnTo>
                    <a:pt x="260" y="287"/>
                  </a:lnTo>
                  <a:lnTo>
                    <a:pt x="257" y="275"/>
                  </a:lnTo>
                  <a:lnTo>
                    <a:pt x="251" y="258"/>
                  </a:lnTo>
                  <a:lnTo>
                    <a:pt x="244" y="236"/>
                  </a:lnTo>
                  <a:lnTo>
                    <a:pt x="235" y="212"/>
                  </a:lnTo>
                  <a:lnTo>
                    <a:pt x="226" y="186"/>
                  </a:lnTo>
                  <a:lnTo>
                    <a:pt x="215" y="162"/>
                  </a:lnTo>
                  <a:lnTo>
                    <a:pt x="205" y="139"/>
                  </a:lnTo>
                  <a:lnTo>
                    <a:pt x="198" y="128"/>
                  </a:lnTo>
                  <a:lnTo>
                    <a:pt x="188" y="115"/>
                  </a:lnTo>
                  <a:lnTo>
                    <a:pt x="174" y="101"/>
                  </a:lnTo>
                  <a:lnTo>
                    <a:pt x="158" y="87"/>
                  </a:lnTo>
                  <a:lnTo>
                    <a:pt x="140" y="74"/>
                  </a:lnTo>
                  <a:lnTo>
                    <a:pt x="122" y="59"/>
                  </a:lnTo>
                  <a:lnTo>
                    <a:pt x="103" y="46"/>
                  </a:lnTo>
                  <a:lnTo>
                    <a:pt x="85" y="33"/>
                  </a:lnTo>
                  <a:lnTo>
                    <a:pt x="67" y="23"/>
                  </a:lnTo>
                  <a:lnTo>
                    <a:pt x="50" y="14"/>
                  </a:lnTo>
                  <a:lnTo>
                    <a:pt x="35" y="6"/>
                  </a:lnTo>
                  <a:lnTo>
                    <a:pt x="23" y="1"/>
                  </a:lnTo>
                  <a:lnTo>
                    <a:pt x="13" y="0"/>
                  </a:lnTo>
                  <a:lnTo>
                    <a:pt x="9" y="1"/>
                  </a:lnTo>
                  <a:lnTo>
                    <a:pt x="8" y="6"/>
                  </a:lnTo>
                  <a:lnTo>
                    <a:pt x="11" y="15"/>
                  </a:lnTo>
                  <a:lnTo>
                    <a:pt x="20" y="38"/>
                  </a:lnTo>
                  <a:lnTo>
                    <a:pt x="24" y="62"/>
                  </a:lnTo>
                  <a:lnTo>
                    <a:pt x="22" y="86"/>
                  </a:lnTo>
                  <a:lnTo>
                    <a:pt x="18" y="109"/>
                  </a:lnTo>
                  <a:lnTo>
                    <a:pt x="11" y="132"/>
                  </a:lnTo>
                  <a:lnTo>
                    <a:pt x="5" y="153"/>
                  </a:lnTo>
                  <a:lnTo>
                    <a:pt x="1" y="170"/>
                  </a:lnTo>
                  <a:lnTo>
                    <a:pt x="0" y="184"/>
                  </a:lnTo>
                  <a:close/>
                </a:path>
              </a:pathLst>
            </a:custGeom>
            <a:solidFill>
              <a:srgbClr val="EAD3C4"/>
            </a:solidFill>
            <a:ln w="9525">
              <a:noFill/>
              <a:round/>
              <a:headEnd/>
              <a:tailEnd/>
            </a:ln>
          </p:spPr>
          <p:txBody>
            <a:bodyPr/>
            <a:lstStyle/>
            <a:p>
              <a:endParaRPr lang="zh-CN" altLang="en-US" sz="1800"/>
            </a:p>
          </p:txBody>
        </p:sp>
        <p:sp>
          <p:nvSpPr>
            <p:cNvPr id="43" name="Freeform 320"/>
            <p:cNvSpPr>
              <a:spLocks/>
            </p:cNvSpPr>
            <p:nvPr/>
          </p:nvSpPr>
          <p:spPr bwMode="auto">
            <a:xfrm>
              <a:off x="2969" y="2595"/>
              <a:ext cx="123" cy="183"/>
            </a:xfrm>
            <a:custGeom>
              <a:avLst/>
              <a:gdLst>
                <a:gd name="T0" fmla="*/ 0 w 246"/>
                <a:gd name="T1" fmla="*/ 88 h 365"/>
                <a:gd name="T2" fmla="*/ 3 w 246"/>
                <a:gd name="T3" fmla="*/ 95 h 365"/>
                <a:gd name="T4" fmla="*/ 8 w 246"/>
                <a:gd name="T5" fmla="*/ 105 h 365"/>
                <a:gd name="T6" fmla="*/ 17 w 246"/>
                <a:gd name="T7" fmla="*/ 117 h 365"/>
                <a:gd name="T8" fmla="*/ 27 w 246"/>
                <a:gd name="T9" fmla="*/ 129 h 365"/>
                <a:gd name="T10" fmla="*/ 38 w 246"/>
                <a:gd name="T11" fmla="*/ 141 h 365"/>
                <a:gd name="T12" fmla="*/ 49 w 246"/>
                <a:gd name="T13" fmla="*/ 152 h 365"/>
                <a:gd name="T14" fmla="*/ 60 w 246"/>
                <a:gd name="T15" fmla="*/ 162 h 365"/>
                <a:gd name="T16" fmla="*/ 68 w 246"/>
                <a:gd name="T17" fmla="*/ 170 h 365"/>
                <a:gd name="T18" fmla="*/ 77 w 246"/>
                <a:gd name="T19" fmla="*/ 175 h 365"/>
                <a:gd name="T20" fmla="*/ 86 w 246"/>
                <a:gd name="T21" fmla="*/ 180 h 365"/>
                <a:gd name="T22" fmla="*/ 96 w 246"/>
                <a:gd name="T23" fmla="*/ 183 h 365"/>
                <a:gd name="T24" fmla="*/ 105 w 246"/>
                <a:gd name="T25" fmla="*/ 183 h 365"/>
                <a:gd name="T26" fmla="*/ 114 w 246"/>
                <a:gd name="T27" fmla="*/ 179 h 365"/>
                <a:gd name="T28" fmla="*/ 120 w 246"/>
                <a:gd name="T29" fmla="*/ 171 h 365"/>
                <a:gd name="T30" fmla="*/ 123 w 246"/>
                <a:gd name="T31" fmla="*/ 159 h 365"/>
                <a:gd name="T32" fmla="*/ 123 w 246"/>
                <a:gd name="T33" fmla="*/ 140 h 365"/>
                <a:gd name="T34" fmla="*/ 122 w 246"/>
                <a:gd name="T35" fmla="*/ 138 h 365"/>
                <a:gd name="T36" fmla="*/ 121 w 246"/>
                <a:gd name="T37" fmla="*/ 132 h 365"/>
                <a:gd name="T38" fmla="*/ 118 w 246"/>
                <a:gd name="T39" fmla="*/ 124 h 365"/>
                <a:gd name="T40" fmla="*/ 115 w 246"/>
                <a:gd name="T41" fmla="*/ 114 h 365"/>
                <a:gd name="T42" fmla="*/ 111 w 246"/>
                <a:gd name="T43" fmla="*/ 102 h 365"/>
                <a:gd name="T44" fmla="*/ 106 w 246"/>
                <a:gd name="T45" fmla="*/ 90 h 365"/>
                <a:gd name="T46" fmla="*/ 102 w 246"/>
                <a:gd name="T47" fmla="*/ 78 h 365"/>
                <a:gd name="T48" fmla="*/ 96 w 246"/>
                <a:gd name="T49" fmla="*/ 67 h 365"/>
                <a:gd name="T50" fmla="*/ 93 w 246"/>
                <a:gd name="T51" fmla="*/ 62 h 365"/>
                <a:gd name="T52" fmla="*/ 88 w 246"/>
                <a:gd name="T53" fmla="*/ 56 h 365"/>
                <a:gd name="T54" fmla="*/ 82 w 246"/>
                <a:gd name="T55" fmla="*/ 49 h 365"/>
                <a:gd name="T56" fmla="*/ 75 w 246"/>
                <a:gd name="T57" fmla="*/ 42 h 365"/>
                <a:gd name="T58" fmla="*/ 67 w 246"/>
                <a:gd name="T59" fmla="*/ 35 h 365"/>
                <a:gd name="T60" fmla="*/ 58 w 246"/>
                <a:gd name="T61" fmla="*/ 29 h 365"/>
                <a:gd name="T62" fmla="*/ 49 w 246"/>
                <a:gd name="T63" fmla="*/ 23 h 365"/>
                <a:gd name="T64" fmla="*/ 41 w 246"/>
                <a:gd name="T65" fmla="*/ 16 h 365"/>
                <a:gd name="T66" fmla="*/ 31 w 246"/>
                <a:gd name="T67" fmla="*/ 11 h 365"/>
                <a:gd name="T68" fmla="*/ 24 w 246"/>
                <a:gd name="T69" fmla="*/ 7 h 365"/>
                <a:gd name="T70" fmla="*/ 18 w 246"/>
                <a:gd name="T71" fmla="*/ 4 h 365"/>
                <a:gd name="T72" fmla="*/ 12 w 246"/>
                <a:gd name="T73" fmla="*/ 2 h 365"/>
                <a:gd name="T74" fmla="*/ 7 w 246"/>
                <a:gd name="T75" fmla="*/ 0 h 365"/>
                <a:gd name="T76" fmla="*/ 5 w 246"/>
                <a:gd name="T77" fmla="*/ 1 h 365"/>
                <a:gd name="T78" fmla="*/ 4 w 246"/>
                <a:gd name="T79" fmla="*/ 4 h 365"/>
                <a:gd name="T80" fmla="*/ 6 w 246"/>
                <a:gd name="T81" fmla="*/ 8 h 365"/>
                <a:gd name="T82" fmla="*/ 10 w 246"/>
                <a:gd name="T83" fmla="*/ 19 h 365"/>
                <a:gd name="T84" fmla="*/ 12 w 246"/>
                <a:gd name="T85" fmla="*/ 30 h 365"/>
                <a:gd name="T86" fmla="*/ 11 w 246"/>
                <a:gd name="T87" fmla="*/ 42 h 365"/>
                <a:gd name="T88" fmla="*/ 9 w 246"/>
                <a:gd name="T89" fmla="*/ 53 h 365"/>
                <a:gd name="T90" fmla="*/ 6 w 246"/>
                <a:gd name="T91" fmla="*/ 64 h 365"/>
                <a:gd name="T92" fmla="*/ 3 w 246"/>
                <a:gd name="T93" fmla="*/ 74 h 365"/>
                <a:gd name="T94" fmla="*/ 1 w 246"/>
                <a:gd name="T95" fmla="*/ 82 h 365"/>
                <a:gd name="T96" fmla="*/ 0 w 246"/>
                <a:gd name="T97" fmla="*/ 88 h 3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6"/>
                <a:gd name="T148" fmla="*/ 0 h 365"/>
                <a:gd name="T149" fmla="*/ 246 w 246"/>
                <a:gd name="T150" fmla="*/ 365 h 3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6" h="365">
                  <a:moveTo>
                    <a:pt x="0" y="176"/>
                  </a:moveTo>
                  <a:lnTo>
                    <a:pt x="5" y="190"/>
                  </a:lnTo>
                  <a:lnTo>
                    <a:pt x="16" y="210"/>
                  </a:lnTo>
                  <a:lnTo>
                    <a:pt x="33" y="233"/>
                  </a:lnTo>
                  <a:lnTo>
                    <a:pt x="54" y="257"/>
                  </a:lnTo>
                  <a:lnTo>
                    <a:pt x="76" y="281"/>
                  </a:lnTo>
                  <a:lnTo>
                    <a:pt x="98" y="304"/>
                  </a:lnTo>
                  <a:lnTo>
                    <a:pt x="119" y="324"/>
                  </a:lnTo>
                  <a:lnTo>
                    <a:pt x="136" y="339"/>
                  </a:lnTo>
                  <a:lnTo>
                    <a:pt x="153" y="350"/>
                  </a:lnTo>
                  <a:lnTo>
                    <a:pt x="172" y="360"/>
                  </a:lnTo>
                  <a:lnTo>
                    <a:pt x="191" y="365"/>
                  </a:lnTo>
                  <a:lnTo>
                    <a:pt x="210" y="365"/>
                  </a:lnTo>
                  <a:lnTo>
                    <a:pt x="227" y="358"/>
                  </a:lnTo>
                  <a:lnTo>
                    <a:pt x="239" y="342"/>
                  </a:lnTo>
                  <a:lnTo>
                    <a:pt x="246" y="317"/>
                  </a:lnTo>
                  <a:lnTo>
                    <a:pt x="246" y="279"/>
                  </a:lnTo>
                  <a:lnTo>
                    <a:pt x="244" y="276"/>
                  </a:lnTo>
                  <a:lnTo>
                    <a:pt x="241" y="264"/>
                  </a:lnTo>
                  <a:lnTo>
                    <a:pt x="236" y="248"/>
                  </a:lnTo>
                  <a:lnTo>
                    <a:pt x="229" y="227"/>
                  </a:lnTo>
                  <a:lnTo>
                    <a:pt x="221" y="204"/>
                  </a:lnTo>
                  <a:lnTo>
                    <a:pt x="212" y="180"/>
                  </a:lnTo>
                  <a:lnTo>
                    <a:pt x="203" y="156"/>
                  </a:lnTo>
                  <a:lnTo>
                    <a:pt x="192" y="134"/>
                  </a:lnTo>
                  <a:lnTo>
                    <a:pt x="186" y="123"/>
                  </a:lnTo>
                  <a:lnTo>
                    <a:pt x="176" y="111"/>
                  </a:lnTo>
                  <a:lnTo>
                    <a:pt x="164" y="98"/>
                  </a:lnTo>
                  <a:lnTo>
                    <a:pt x="149" y="84"/>
                  </a:lnTo>
                  <a:lnTo>
                    <a:pt x="133" y="70"/>
                  </a:lnTo>
                  <a:lnTo>
                    <a:pt x="115" y="58"/>
                  </a:lnTo>
                  <a:lnTo>
                    <a:pt x="98" y="45"/>
                  </a:lnTo>
                  <a:lnTo>
                    <a:pt x="81" y="32"/>
                  </a:lnTo>
                  <a:lnTo>
                    <a:pt x="63" y="22"/>
                  </a:lnTo>
                  <a:lnTo>
                    <a:pt x="48" y="14"/>
                  </a:lnTo>
                  <a:lnTo>
                    <a:pt x="35" y="7"/>
                  </a:lnTo>
                  <a:lnTo>
                    <a:pt x="23" y="3"/>
                  </a:lnTo>
                  <a:lnTo>
                    <a:pt x="14" y="0"/>
                  </a:lnTo>
                  <a:lnTo>
                    <a:pt x="9" y="1"/>
                  </a:lnTo>
                  <a:lnTo>
                    <a:pt x="8" y="7"/>
                  </a:lnTo>
                  <a:lnTo>
                    <a:pt x="12" y="15"/>
                  </a:lnTo>
                  <a:lnTo>
                    <a:pt x="20" y="37"/>
                  </a:lnTo>
                  <a:lnTo>
                    <a:pt x="23" y="60"/>
                  </a:lnTo>
                  <a:lnTo>
                    <a:pt x="21" y="83"/>
                  </a:lnTo>
                  <a:lnTo>
                    <a:pt x="17" y="106"/>
                  </a:lnTo>
                  <a:lnTo>
                    <a:pt x="12" y="127"/>
                  </a:lnTo>
                  <a:lnTo>
                    <a:pt x="6" y="147"/>
                  </a:lnTo>
                  <a:lnTo>
                    <a:pt x="1" y="164"/>
                  </a:lnTo>
                  <a:lnTo>
                    <a:pt x="0" y="176"/>
                  </a:lnTo>
                  <a:close/>
                </a:path>
              </a:pathLst>
            </a:custGeom>
            <a:solidFill>
              <a:srgbClr val="E0BCA3"/>
            </a:solidFill>
            <a:ln w="9525">
              <a:noFill/>
              <a:round/>
              <a:headEnd/>
              <a:tailEnd/>
            </a:ln>
          </p:spPr>
          <p:txBody>
            <a:bodyPr/>
            <a:lstStyle/>
            <a:p>
              <a:endParaRPr lang="zh-CN" altLang="en-US" sz="1800"/>
            </a:p>
          </p:txBody>
        </p:sp>
        <p:sp>
          <p:nvSpPr>
            <p:cNvPr id="44" name="Freeform 321"/>
            <p:cNvSpPr>
              <a:spLocks/>
            </p:cNvSpPr>
            <p:nvPr/>
          </p:nvSpPr>
          <p:spPr bwMode="auto">
            <a:xfrm>
              <a:off x="2974" y="2601"/>
              <a:ext cx="114" cy="173"/>
            </a:xfrm>
            <a:custGeom>
              <a:avLst/>
              <a:gdLst>
                <a:gd name="T0" fmla="*/ 0 w 229"/>
                <a:gd name="T1" fmla="*/ 84 h 346"/>
                <a:gd name="T2" fmla="*/ 2 w 229"/>
                <a:gd name="T3" fmla="*/ 91 h 346"/>
                <a:gd name="T4" fmla="*/ 7 w 229"/>
                <a:gd name="T5" fmla="*/ 100 h 346"/>
                <a:gd name="T6" fmla="*/ 16 w 229"/>
                <a:gd name="T7" fmla="*/ 111 h 346"/>
                <a:gd name="T8" fmla="*/ 25 w 229"/>
                <a:gd name="T9" fmla="*/ 122 h 346"/>
                <a:gd name="T10" fmla="*/ 35 w 229"/>
                <a:gd name="T11" fmla="*/ 134 h 346"/>
                <a:gd name="T12" fmla="*/ 45 w 229"/>
                <a:gd name="T13" fmla="*/ 145 h 346"/>
                <a:gd name="T14" fmla="*/ 55 w 229"/>
                <a:gd name="T15" fmla="*/ 154 h 346"/>
                <a:gd name="T16" fmla="*/ 63 w 229"/>
                <a:gd name="T17" fmla="*/ 161 h 346"/>
                <a:gd name="T18" fmla="*/ 71 w 229"/>
                <a:gd name="T19" fmla="*/ 167 h 346"/>
                <a:gd name="T20" fmla="*/ 80 w 229"/>
                <a:gd name="T21" fmla="*/ 171 h 346"/>
                <a:gd name="T22" fmla="*/ 89 w 229"/>
                <a:gd name="T23" fmla="*/ 173 h 346"/>
                <a:gd name="T24" fmla="*/ 98 w 229"/>
                <a:gd name="T25" fmla="*/ 173 h 346"/>
                <a:gd name="T26" fmla="*/ 105 w 229"/>
                <a:gd name="T27" fmla="*/ 171 h 346"/>
                <a:gd name="T28" fmla="*/ 111 w 229"/>
                <a:gd name="T29" fmla="*/ 163 h 346"/>
                <a:gd name="T30" fmla="*/ 114 w 229"/>
                <a:gd name="T31" fmla="*/ 150 h 346"/>
                <a:gd name="T32" fmla="*/ 114 w 229"/>
                <a:gd name="T33" fmla="*/ 133 h 346"/>
                <a:gd name="T34" fmla="*/ 113 w 229"/>
                <a:gd name="T35" fmla="*/ 131 h 346"/>
                <a:gd name="T36" fmla="*/ 112 w 229"/>
                <a:gd name="T37" fmla="*/ 125 h 346"/>
                <a:gd name="T38" fmla="*/ 109 w 229"/>
                <a:gd name="T39" fmla="*/ 117 h 346"/>
                <a:gd name="T40" fmla="*/ 107 w 229"/>
                <a:gd name="T41" fmla="*/ 107 h 346"/>
                <a:gd name="T42" fmla="*/ 103 w 229"/>
                <a:gd name="T43" fmla="*/ 96 h 346"/>
                <a:gd name="T44" fmla="*/ 98 w 229"/>
                <a:gd name="T45" fmla="*/ 85 h 346"/>
                <a:gd name="T46" fmla="*/ 94 w 229"/>
                <a:gd name="T47" fmla="*/ 73 h 346"/>
                <a:gd name="T48" fmla="*/ 90 w 229"/>
                <a:gd name="T49" fmla="*/ 62 h 346"/>
                <a:gd name="T50" fmla="*/ 87 w 229"/>
                <a:gd name="T51" fmla="*/ 57 h 346"/>
                <a:gd name="T52" fmla="*/ 82 w 229"/>
                <a:gd name="T53" fmla="*/ 51 h 346"/>
                <a:gd name="T54" fmla="*/ 77 w 229"/>
                <a:gd name="T55" fmla="*/ 46 h 346"/>
                <a:gd name="T56" fmla="*/ 70 w 229"/>
                <a:gd name="T57" fmla="*/ 40 h 346"/>
                <a:gd name="T58" fmla="*/ 62 w 229"/>
                <a:gd name="T59" fmla="*/ 34 h 346"/>
                <a:gd name="T60" fmla="*/ 54 w 229"/>
                <a:gd name="T61" fmla="*/ 27 h 346"/>
                <a:gd name="T62" fmla="*/ 46 w 229"/>
                <a:gd name="T63" fmla="*/ 21 h 346"/>
                <a:gd name="T64" fmla="*/ 38 w 229"/>
                <a:gd name="T65" fmla="*/ 15 h 346"/>
                <a:gd name="T66" fmla="*/ 30 w 229"/>
                <a:gd name="T67" fmla="*/ 10 h 346"/>
                <a:gd name="T68" fmla="*/ 22 w 229"/>
                <a:gd name="T69" fmla="*/ 5 h 346"/>
                <a:gd name="T70" fmla="*/ 16 w 229"/>
                <a:gd name="T71" fmla="*/ 3 h 346"/>
                <a:gd name="T72" fmla="*/ 11 w 229"/>
                <a:gd name="T73" fmla="*/ 1 h 346"/>
                <a:gd name="T74" fmla="*/ 7 w 229"/>
                <a:gd name="T75" fmla="*/ 0 h 346"/>
                <a:gd name="T76" fmla="*/ 4 w 229"/>
                <a:gd name="T77" fmla="*/ 1 h 346"/>
                <a:gd name="T78" fmla="*/ 3 w 229"/>
                <a:gd name="T79" fmla="*/ 3 h 346"/>
                <a:gd name="T80" fmla="*/ 5 w 229"/>
                <a:gd name="T81" fmla="*/ 7 h 346"/>
                <a:gd name="T82" fmla="*/ 9 w 229"/>
                <a:gd name="T83" fmla="*/ 17 h 346"/>
                <a:gd name="T84" fmla="*/ 10 w 229"/>
                <a:gd name="T85" fmla="*/ 28 h 346"/>
                <a:gd name="T86" fmla="*/ 10 w 229"/>
                <a:gd name="T87" fmla="*/ 39 h 346"/>
                <a:gd name="T88" fmla="*/ 8 w 229"/>
                <a:gd name="T89" fmla="*/ 50 h 346"/>
                <a:gd name="T90" fmla="*/ 5 w 229"/>
                <a:gd name="T91" fmla="*/ 60 h 346"/>
                <a:gd name="T92" fmla="*/ 3 w 229"/>
                <a:gd name="T93" fmla="*/ 70 h 346"/>
                <a:gd name="T94" fmla="*/ 1 w 229"/>
                <a:gd name="T95" fmla="*/ 78 h 346"/>
                <a:gd name="T96" fmla="*/ 0 w 229"/>
                <a:gd name="T97" fmla="*/ 8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346"/>
                <a:gd name="T149" fmla="*/ 229 w 229"/>
                <a:gd name="T150" fmla="*/ 346 h 3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346">
                  <a:moveTo>
                    <a:pt x="0" y="168"/>
                  </a:moveTo>
                  <a:lnTo>
                    <a:pt x="5" y="182"/>
                  </a:lnTo>
                  <a:lnTo>
                    <a:pt x="15" y="200"/>
                  </a:lnTo>
                  <a:lnTo>
                    <a:pt x="32" y="222"/>
                  </a:lnTo>
                  <a:lnTo>
                    <a:pt x="50" y="245"/>
                  </a:lnTo>
                  <a:lnTo>
                    <a:pt x="71" y="268"/>
                  </a:lnTo>
                  <a:lnTo>
                    <a:pt x="91" y="290"/>
                  </a:lnTo>
                  <a:lnTo>
                    <a:pt x="111" y="308"/>
                  </a:lnTo>
                  <a:lnTo>
                    <a:pt x="127" y="322"/>
                  </a:lnTo>
                  <a:lnTo>
                    <a:pt x="142" y="333"/>
                  </a:lnTo>
                  <a:lnTo>
                    <a:pt x="161" y="342"/>
                  </a:lnTo>
                  <a:lnTo>
                    <a:pt x="179" y="346"/>
                  </a:lnTo>
                  <a:lnTo>
                    <a:pt x="196" y="346"/>
                  </a:lnTo>
                  <a:lnTo>
                    <a:pt x="211" y="341"/>
                  </a:lnTo>
                  <a:lnTo>
                    <a:pt x="223" y="326"/>
                  </a:lnTo>
                  <a:lnTo>
                    <a:pt x="229" y="300"/>
                  </a:lnTo>
                  <a:lnTo>
                    <a:pt x="229" y="265"/>
                  </a:lnTo>
                  <a:lnTo>
                    <a:pt x="227" y="261"/>
                  </a:lnTo>
                  <a:lnTo>
                    <a:pt x="224" y="250"/>
                  </a:lnTo>
                  <a:lnTo>
                    <a:pt x="219" y="235"/>
                  </a:lnTo>
                  <a:lnTo>
                    <a:pt x="214" y="214"/>
                  </a:lnTo>
                  <a:lnTo>
                    <a:pt x="207" y="192"/>
                  </a:lnTo>
                  <a:lnTo>
                    <a:pt x="197" y="169"/>
                  </a:lnTo>
                  <a:lnTo>
                    <a:pt x="189" y="146"/>
                  </a:lnTo>
                  <a:lnTo>
                    <a:pt x="180" y="125"/>
                  </a:lnTo>
                  <a:lnTo>
                    <a:pt x="174" y="115"/>
                  </a:lnTo>
                  <a:lnTo>
                    <a:pt x="165" y="103"/>
                  </a:lnTo>
                  <a:lnTo>
                    <a:pt x="154" y="92"/>
                  </a:lnTo>
                  <a:lnTo>
                    <a:pt x="140" y="79"/>
                  </a:lnTo>
                  <a:lnTo>
                    <a:pt x="125" y="67"/>
                  </a:lnTo>
                  <a:lnTo>
                    <a:pt x="109" y="54"/>
                  </a:lnTo>
                  <a:lnTo>
                    <a:pt x="93" y="41"/>
                  </a:lnTo>
                  <a:lnTo>
                    <a:pt x="76" y="30"/>
                  </a:lnTo>
                  <a:lnTo>
                    <a:pt x="60" y="20"/>
                  </a:lnTo>
                  <a:lnTo>
                    <a:pt x="45" y="11"/>
                  </a:lnTo>
                  <a:lnTo>
                    <a:pt x="33" y="6"/>
                  </a:lnTo>
                  <a:lnTo>
                    <a:pt x="22" y="1"/>
                  </a:lnTo>
                  <a:lnTo>
                    <a:pt x="14" y="0"/>
                  </a:lnTo>
                  <a:lnTo>
                    <a:pt x="8" y="1"/>
                  </a:lnTo>
                  <a:lnTo>
                    <a:pt x="7" y="6"/>
                  </a:lnTo>
                  <a:lnTo>
                    <a:pt x="11" y="14"/>
                  </a:lnTo>
                  <a:lnTo>
                    <a:pt x="19" y="34"/>
                  </a:lnTo>
                  <a:lnTo>
                    <a:pt x="21" y="56"/>
                  </a:lnTo>
                  <a:lnTo>
                    <a:pt x="20" y="78"/>
                  </a:lnTo>
                  <a:lnTo>
                    <a:pt x="17" y="100"/>
                  </a:lnTo>
                  <a:lnTo>
                    <a:pt x="11" y="121"/>
                  </a:lnTo>
                  <a:lnTo>
                    <a:pt x="6" y="139"/>
                  </a:lnTo>
                  <a:lnTo>
                    <a:pt x="2" y="155"/>
                  </a:lnTo>
                  <a:lnTo>
                    <a:pt x="0" y="168"/>
                  </a:lnTo>
                  <a:close/>
                </a:path>
              </a:pathLst>
            </a:custGeom>
            <a:solidFill>
              <a:srgbClr val="D3A584"/>
            </a:solidFill>
            <a:ln w="9525">
              <a:noFill/>
              <a:round/>
              <a:headEnd/>
              <a:tailEnd/>
            </a:ln>
          </p:spPr>
          <p:txBody>
            <a:bodyPr/>
            <a:lstStyle/>
            <a:p>
              <a:endParaRPr lang="zh-CN" altLang="en-US" sz="1800"/>
            </a:p>
          </p:txBody>
        </p:sp>
        <p:sp>
          <p:nvSpPr>
            <p:cNvPr id="45" name="Freeform 322"/>
            <p:cNvSpPr>
              <a:spLocks/>
            </p:cNvSpPr>
            <p:nvPr/>
          </p:nvSpPr>
          <p:spPr bwMode="auto">
            <a:xfrm>
              <a:off x="2979" y="2607"/>
              <a:ext cx="106" cy="164"/>
            </a:xfrm>
            <a:custGeom>
              <a:avLst/>
              <a:gdLst>
                <a:gd name="T0" fmla="*/ 0 w 212"/>
                <a:gd name="T1" fmla="*/ 79 h 330"/>
                <a:gd name="T2" fmla="*/ 2 w 212"/>
                <a:gd name="T3" fmla="*/ 85 h 330"/>
                <a:gd name="T4" fmla="*/ 7 w 212"/>
                <a:gd name="T5" fmla="*/ 94 h 330"/>
                <a:gd name="T6" fmla="*/ 14 w 212"/>
                <a:gd name="T7" fmla="*/ 104 h 330"/>
                <a:gd name="T8" fmla="*/ 23 w 212"/>
                <a:gd name="T9" fmla="*/ 116 h 330"/>
                <a:gd name="T10" fmla="*/ 33 w 212"/>
                <a:gd name="T11" fmla="*/ 127 h 330"/>
                <a:gd name="T12" fmla="*/ 43 w 212"/>
                <a:gd name="T13" fmla="*/ 137 h 330"/>
                <a:gd name="T14" fmla="*/ 51 w 212"/>
                <a:gd name="T15" fmla="*/ 146 h 330"/>
                <a:gd name="T16" fmla="*/ 58 w 212"/>
                <a:gd name="T17" fmla="*/ 153 h 330"/>
                <a:gd name="T18" fmla="*/ 66 w 212"/>
                <a:gd name="T19" fmla="*/ 158 h 330"/>
                <a:gd name="T20" fmla="*/ 74 w 212"/>
                <a:gd name="T21" fmla="*/ 162 h 330"/>
                <a:gd name="T22" fmla="*/ 83 w 212"/>
                <a:gd name="T23" fmla="*/ 164 h 330"/>
                <a:gd name="T24" fmla="*/ 91 w 212"/>
                <a:gd name="T25" fmla="*/ 164 h 330"/>
                <a:gd name="T26" fmla="*/ 98 w 212"/>
                <a:gd name="T27" fmla="*/ 161 h 330"/>
                <a:gd name="T28" fmla="*/ 103 w 212"/>
                <a:gd name="T29" fmla="*/ 154 h 330"/>
                <a:gd name="T30" fmla="*/ 106 w 212"/>
                <a:gd name="T31" fmla="*/ 142 h 330"/>
                <a:gd name="T32" fmla="*/ 106 w 212"/>
                <a:gd name="T33" fmla="*/ 125 h 330"/>
                <a:gd name="T34" fmla="*/ 106 w 212"/>
                <a:gd name="T35" fmla="*/ 123 h 330"/>
                <a:gd name="T36" fmla="*/ 104 w 212"/>
                <a:gd name="T37" fmla="*/ 118 h 330"/>
                <a:gd name="T38" fmla="*/ 102 w 212"/>
                <a:gd name="T39" fmla="*/ 111 h 330"/>
                <a:gd name="T40" fmla="*/ 99 w 212"/>
                <a:gd name="T41" fmla="*/ 101 h 330"/>
                <a:gd name="T42" fmla="*/ 96 w 212"/>
                <a:gd name="T43" fmla="*/ 90 h 330"/>
                <a:gd name="T44" fmla="*/ 92 w 212"/>
                <a:gd name="T45" fmla="*/ 80 h 330"/>
                <a:gd name="T46" fmla="*/ 88 w 212"/>
                <a:gd name="T47" fmla="*/ 69 h 330"/>
                <a:gd name="T48" fmla="*/ 84 w 212"/>
                <a:gd name="T49" fmla="*/ 59 h 330"/>
                <a:gd name="T50" fmla="*/ 81 w 212"/>
                <a:gd name="T51" fmla="*/ 55 h 330"/>
                <a:gd name="T52" fmla="*/ 77 w 212"/>
                <a:gd name="T53" fmla="*/ 49 h 330"/>
                <a:gd name="T54" fmla="*/ 72 w 212"/>
                <a:gd name="T55" fmla="*/ 43 h 330"/>
                <a:gd name="T56" fmla="*/ 65 w 212"/>
                <a:gd name="T57" fmla="*/ 37 h 330"/>
                <a:gd name="T58" fmla="*/ 58 w 212"/>
                <a:gd name="T59" fmla="*/ 31 h 330"/>
                <a:gd name="T60" fmla="*/ 51 w 212"/>
                <a:gd name="T61" fmla="*/ 25 h 330"/>
                <a:gd name="T62" fmla="*/ 43 w 212"/>
                <a:gd name="T63" fmla="*/ 19 h 330"/>
                <a:gd name="T64" fmla="*/ 35 w 212"/>
                <a:gd name="T65" fmla="*/ 14 h 330"/>
                <a:gd name="T66" fmla="*/ 27 w 212"/>
                <a:gd name="T67" fmla="*/ 10 h 330"/>
                <a:gd name="T68" fmla="*/ 21 w 212"/>
                <a:gd name="T69" fmla="*/ 6 h 330"/>
                <a:gd name="T70" fmla="*/ 15 w 212"/>
                <a:gd name="T71" fmla="*/ 2 h 330"/>
                <a:gd name="T72" fmla="*/ 10 w 212"/>
                <a:gd name="T73" fmla="*/ 0 h 330"/>
                <a:gd name="T74" fmla="*/ 6 w 212"/>
                <a:gd name="T75" fmla="*/ 0 h 330"/>
                <a:gd name="T76" fmla="*/ 4 w 212"/>
                <a:gd name="T77" fmla="*/ 0 h 330"/>
                <a:gd name="T78" fmla="*/ 3 w 212"/>
                <a:gd name="T79" fmla="*/ 2 h 330"/>
                <a:gd name="T80" fmla="*/ 5 w 212"/>
                <a:gd name="T81" fmla="*/ 6 h 330"/>
                <a:gd name="T82" fmla="*/ 9 w 212"/>
                <a:gd name="T83" fmla="*/ 16 h 330"/>
                <a:gd name="T84" fmla="*/ 10 w 212"/>
                <a:gd name="T85" fmla="*/ 27 h 330"/>
                <a:gd name="T86" fmla="*/ 9 w 212"/>
                <a:gd name="T87" fmla="*/ 37 h 330"/>
                <a:gd name="T88" fmla="*/ 7 w 212"/>
                <a:gd name="T89" fmla="*/ 48 h 330"/>
                <a:gd name="T90" fmla="*/ 5 w 212"/>
                <a:gd name="T91" fmla="*/ 57 h 330"/>
                <a:gd name="T92" fmla="*/ 2 w 212"/>
                <a:gd name="T93" fmla="*/ 66 h 330"/>
                <a:gd name="T94" fmla="*/ 1 w 212"/>
                <a:gd name="T95" fmla="*/ 74 h 330"/>
                <a:gd name="T96" fmla="*/ 0 w 212"/>
                <a:gd name="T97" fmla="*/ 79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330"/>
                <a:gd name="T149" fmla="*/ 212 w 212"/>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330">
                  <a:moveTo>
                    <a:pt x="0" y="159"/>
                  </a:moveTo>
                  <a:lnTo>
                    <a:pt x="3" y="172"/>
                  </a:lnTo>
                  <a:lnTo>
                    <a:pt x="14" y="190"/>
                  </a:lnTo>
                  <a:lnTo>
                    <a:pt x="29" y="210"/>
                  </a:lnTo>
                  <a:lnTo>
                    <a:pt x="46" y="233"/>
                  </a:lnTo>
                  <a:lnTo>
                    <a:pt x="65" y="255"/>
                  </a:lnTo>
                  <a:lnTo>
                    <a:pt x="85" y="276"/>
                  </a:lnTo>
                  <a:lnTo>
                    <a:pt x="102" y="293"/>
                  </a:lnTo>
                  <a:lnTo>
                    <a:pt x="117" y="307"/>
                  </a:lnTo>
                  <a:lnTo>
                    <a:pt x="131" y="317"/>
                  </a:lnTo>
                  <a:lnTo>
                    <a:pt x="147" y="325"/>
                  </a:lnTo>
                  <a:lnTo>
                    <a:pt x="165" y="330"/>
                  </a:lnTo>
                  <a:lnTo>
                    <a:pt x="181" y="330"/>
                  </a:lnTo>
                  <a:lnTo>
                    <a:pt x="195" y="323"/>
                  </a:lnTo>
                  <a:lnTo>
                    <a:pt x="206" y="309"/>
                  </a:lnTo>
                  <a:lnTo>
                    <a:pt x="212" y="286"/>
                  </a:lnTo>
                  <a:lnTo>
                    <a:pt x="212" y="251"/>
                  </a:lnTo>
                  <a:lnTo>
                    <a:pt x="211" y="248"/>
                  </a:lnTo>
                  <a:lnTo>
                    <a:pt x="208" y="238"/>
                  </a:lnTo>
                  <a:lnTo>
                    <a:pt x="204" y="223"/>
                  </a:lnTo>
                  <a:lnTo>
                    <a:pt x="198" y="204"/>
                  </a:lnTo>
                  <a:lnTo>
                    <a:pt x="191" y="182"/>
                  </a:lnTo>
                  <a:lnTo>
                    <a:pt x="184" y="160"/>
                  </a:lnTo>
                  <a:lnTo>
                    <a:pt x="176" y="138"/>
                  </a:lnTo>
                  <a:lnTo>
                    <a:pt x="168" y="119"/>
                  </a:lnTo>
                  <a:lnTo>
                    <a:pt x="162" y="110"/>
                  </a:lnTo>
                  <a:lnTo>
                    <a:pt x="153" y="98"/>
                  </a:lnTo>
                  <a:lnTo>
                    <a:pt x="143" y="87"/>
                  </a:lnTo>
                  <a:lnTo>
                    <a:pt x="130" y="75"/>
                  </a:lnTo>
                  <a:lnTo>
                    <a:pt x="116" y="62"/>
                  </a:lnTo>
                  <a:lnTo>
                    <a:pt x="101" y="51"/>
                  </a:lnTo>
                  <a:lnTo>
                    <a:pt x="85" y="39"/>
                  </a:lnTo>
                  <a:lnTo>
                    <a:pt x="70" y="29"/>
                  </a:lnTo>
                  <a:lnTo>
                    <a:pt x="55" y="20"/>
                  </a:lnTo>
                  <a:lnTo>
                    <a:pt x="42" y="12"/>
                  </a:lnTo>
                  <a:lnTo>
                    <a:pt x="30" y="5"/>
                  </a:lnTo>
                  <a:lnTo>
                    <a:pt x="19" y="1"/>
                  </a:lnTo>
                  <a:lnTo>
                    <a:pt x="12" y="0"/>
                  </a:lnTo>
                  <a:lnTo>
                    <a:pt x="8" y="1"/>
                  </a:lnTo>
                  <a:lnTo>
                    <a:pt x="7" y="5"/>
                  </a:lnTo>
                  <a:lnTo>
                    <a:pt x="10" y="13"/>
                  </a:lnTo>
                  <a:lnTo>
                    <a:pt x="17" y="33"/>
                  </a:lnTo>
                  <a:lnTo>
                    <a:pt x="19" y="54"/>
                  </a:lnTo>
                  <a:lnTo>
                    <a:pt x="18" y="75"/>
                  </a:lnTo>
                  <a:lnTo>
                    <a:pt x="15" y="96"/>
                  </a:lnTo>
                  <a:lnTo>
                    <a:pt x="9" y="115"/>
                  </a:lnTo>
                  <a:lnTo>
                    <a:pt x="4" y="133"/>
                  </a:lnTo>
                  <a:lnTo>
                    <a:pt x="1" y="148"/>
                  </a:lnTo>
                  <a:lnTo>
                    <a:pt x="0" y="159"/>
                  </a:lnTo>
                  <a:close/>
                </a:path>
              </a:pathLst>
            </a:custGeom>
            <a:solidFill>
              <a:srgbClr val="CC9166"/>
            </a:solidFill>
            <a:ln w="9525">
              <a:noFill/>
              <a:round/>
              <a:headEnd/>
              <a:tailEnd/>
            </a:ln>
          </p:spPr>
          <p:txBody>
            <a:bodyPr/>
            <a:lstStyle/>
            <a:p>
              <a:endParaRPr lang="zh-CN" altLang="en-US" sz="1800"/>
            </a:p>
          </p:txBody>
        </p:sp>
        <p:sp>
          <p:nvSpPr>
            <p:cNvPr id="46" name="Freeform 323"/>
            <p:cNvSpPr>
              <a:spLocks/>
            </p:cNvSpPr>
            <p:nvPr/>
          </p:nvSpPr>
          <p:spPr bwMode="auto">
            <a:xfrm>
              <a:off x="2985" y="2612"/>
              <a:ext cx="98" cy="156"/>
            </a:xfrm>
            <a:custGeom>
              <a:avLst/>
              <a:gdLst>
                <a:gd name="T0" fmla="*/ 0 w 196"/>
                <a:gd name="T1" fmla="*/ 76 h 312"/>
                <a:gd name="T2" fmla="*/ 2 w 196"/>
                <a:gd name="T3" fmla="*/ 81 h 312"/>
                <a:gd name="T4" fmla="*/ 6 w 196"/>
                <a:gd name="T5" fmla="*/ 89 h 312"/>
                <a:gd name="T6" fmla="*/ 13 w 196"/>
                <a:gd name="T7" fmla="*/ 99 h 312"/>
                <a:gd name="T8" fmla="*/ 21 w 196"/>
                <a:gd name="T9" fmla="*/ 110 h 312"/>
                <a:gd name="T10" fmla="*/ 30 w 196"/>
                <a:gd name="T11" fmla="*/ 121 h 312"/>
                <a:gd name="T12" fmla="*/ 39 w 196"/>
                <a:gd name="T13" fmla="*/ 131 h 312"/>
                <a:gd name="T14" fmla="*/ 47 w 196"/>
                <a:gd name="T15" fmla="*/ 139 h 312"/>
                <a:gd name="T16" fmla="*/ 53 w 196"/>
                <a:gd name="T17" fmla="*/ 145 h 312"/>
                <a:gd name="T18" fmla="*/ 60 w 196"/>
                <a:gd name="T19" fmla="*/ 150 h 312"/>
                <a:gd name="T20" fmla="*/ 68 w 196"/>
                <a:gd name="T21" fmla="*/ 154 h 312"/>
                <a:gd name="T22" fmla="*/ 76 w 196"/>
                <a:gd name="T23" fmla="*/ 156 h 312"/>
                <a:gd name="T24" fmla="*/ 84 w 196"/>
                <a:gd name="T25" fmla="*/ 156 h 312"/>
                <a:gd name="T26" fmla="*/ 90 w 196"/>
                <a:gd name="T27" fmla="*/ 153 h 312"/>
                <a:gd name="T28" fmla="*/ 95 w 196"/>
                <a:gd name="T29" fmla="*/ 146 h 312"/>
                <a:gd name="T30" fmla="*/ 98 w 196"/>
                <a:gd name="T31" fmla="*/ 135 h 312"/>
                <a:gd name="T32" fmla="*/ 98 w 196"/>
                <a:gd name="T33" fmla="*/ 118 h 312"/>
                <a:gd name="T34" fmla="*/ 98 w 196"/>
                <a:gd name="T35" fmla="*/ 117 h 312"/>
                <a:gd name="T36" fmla="*/ 97 w 196"/>
                <a:gd name="T37" fmla="*/ 112 h 312"/>
                <a:gd name="T38" fmla="*/ 94 w 196"/>
                <a:gd name="T39" fmla="*/ 104 h 312"/>
                <a:gd name="T40" fmla="*/ 92 w 196"/>
                <a:gd name="T41" fmla="*/ 95 h 312"/>
                <a:gd name="T42" fmla="*/ 89 w 196"/>
                <a:gd name="T43" fmla="*/ 85 h 312"/>
                <a:gd name="T44" fmla="*/ 86 w 196"/>
                <a:gd name="T45" fmla="*/ 76 h 312"/>
                <a:gd name="T46" fmla="*/ 82 w 196"/>
                <a:gd name="T47" fmla="*/ 65 h 312"/>
                <a:gd name="T48" fmla="*/ 78 w 196"/>
                <a:gd name="T49" fmla="*/ 56 h 312"/>
                <a:gd name="T50" fmla="*/ 72 w 196"/>
                <a:gd name="T51" fmla="*/ 46 h 312"/>
                <a:gd name="T52" fmla="*/ 60 w 196"/>
                <a:gd name="T53" fmla="*/ 35 h 312"/>
                <a:gd name="T54" fmla="*/ 47 w 196"/>
                <a:gd name="T55" fmla="*/ 23 h 312"/>
                <a:gd name="T56" fmla="*/ 33 w 196"/>
                <a:gd name="T57" fmla="*/ 13 h 312"/>
                <a:gd name="T58" fmla="*/ 20 w 196"/>
                <a:gd name="T59" fmla="*/ 5 h 312"/>
                <a:gd name="T60" fmla="*/ 10 w 196"/>
                <a:gd name="T61" fmla="*/ 0 h 312"/>
                <a:gd name="T62" fmla="*/ 4 w 196"/>
                <a:gd name="T63" fmla="*/ 0 h 312"/>
                <a:gd name="T64" fmla="*/ 6 w 196"/>
                <a:gd name="T65" fmla="*/ 5 h 312"/>
                <a:gd name="T66" fmla="*/ 9 w 196"/>
                <a:gd name="T67" fmla="*/ 15 h 312"/>
                <a:gd name="T68" fmla="*/ 10 w 196"/>
                <a:gd name="T69" fmla="*/ 25 h 312"/>
                <a:gd name="T70" fmla="*/ 9 w 196"/>
                <a:gd name="T71" fmla="*/ 35 h 312"/>
                <a:gd name="T72" fmla="*/ 7 w 196"/>
                <a:gd name="T73" fmla="*/ 45 h 312"/>
                <a:gd name="T74" fmla="*/ 5 w 196"/>
                <a:gd name="T75" fmla="*/ 54 h 312"/>
                <a:gd name="T76" fmla="*/ 3 w 196"/>
                <a:gd name="T77" fmla="*/ 62 h 312"/>
                <a:gd name="T78" fmla="*/ 1 w 196"/>
                <a:gd name="T79" fmla="*/ 70 h 312"/>
                <a:gd name="T80" fmla="*/ 0 w 196"/>
                <a:gd name="T81" fmla="*/ 76 h 3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312"/>
                <a:gd name="T125" fmla="*/ 196 w 196"/>
                <a:gd name="T126" fmla="*/ 312 h 3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312">
                  <a:moveTo>
                    <a:pt x="0" y="151"/>
                  </a:moveTo>
                  <a:lnTo>
                    <a:pt x="4" y="163"/>
                  </a:lnTo>
                  <a:lnTo>
                    <a:pt x="13" y="179"/>
                  </a:lnTo>
                  <a:lnTo>
                    <a:pt x="26" y="199"/>
                  </a:lnTo>
                  <a:lnTo>
                    <a:pt x="42" y="220"/>
                  </a:lnTo>
                  <a:lnTo>
                    <a:pt x="60" y="242"/>
                  </a:lnTo>
                  <a:lnTo>
                    <a:pt x="77" y="261"/>
                  </a:lnTo>
                  <a:lnTo>
                    <a:pt x="93" y="277"/>
                  </a:lnTo>
                  <a:lnTo>
                    <a:pt x="107" y="290"/>
                  </a:lnTo>
                  <a:lnTo>
                    <a:pt x="121" y="299"/>
                  </a:lnTo>
                  <a:lnTo>
                    <a:pt x="136" y="307"/>
                  </a:lnTo>
                  <a:lnTo>
                    <a:pt x="152" y="312"/>
                  </a:lnTo>
                  <a:lnTo>
                    <a:pt x="167" y="312"/>
                  </a:lnTo>
                  <a:lnTo>
                    <a:pt x="180" y="305"/>
                  </a:lnTo>
                  <a:lnTo>
                    <a:pt x="190" y="292"/>
                  </a:lnTo>
                  <a:lnTo>
                    <a:pt x="196" y="269"/>
                  </a:lnTo>
                  <a:lnTo>
                    <a:pt x="196" y="237"/>
                  </a:lnTo>
                  <a:lnTo>
                    <a:pt x="195" y="234"/>
                  </a:lnTo>
                  <a:lnTo>
                    <a:pt x="193" y="224"/>
                  </a:lnTo>
                  <a:lnTo>
                    <a:pt x="188" y="209"/>
                  </a:lnTo>
                  <a:lnTo>
                    <a:pt x="183" y="191"/>
                  </a:lnTo>
                  <a:lnTo>
                    <a:pt x="178" y="171"/>
                  </a:lnTo>
                  <a:lnTo>
                    <a:pt x="171" y="151"/>
                  </a:lnTo>
                  <a:lnTo>
                    <a:pt x="163" y="130"/>
                  </a:lnTo>
                  <a:lnTo>
                    <a:pt x="156" y="112"/>
                  </a:lnTo>
                  <a:lnTo>
                    <a:pt x="143" y="92"/>
                  </a:lnTo>
                  <a:lnTo>
                    <a:pt x="121" y="70"/>
                  </a:lnTo>
                  <a:lnTo>
                    <a:pt x="93" y="47"/>
                  </a:lnTo>
                  <a:lnTo>
                    <a:pt x="66" y="26"/>
                  </a:lnTo>
                  <a:lnTo>
                    <a:pt x="39" y="10"/>
                  </a:lnTo>
                  <a:lnTo>
                    <a:pt x="20" y="0"/>
                  </a:lnTo>
                  <a:lnTo>
                    <a:pt x="8" y="0"/>
                  </a:lnTo>
                  <a:lnTo>
                    <a:pt x="11" y="11"/>
                  </a:lnTo>
                  <a:lnTo>
                    <a:pt x="17" y="31"/>
                  </a:lnTo>
                  <a:lnTo>
                    <a:pt x="19" y="50"/>
                  </a:lnTo>
                  <a:lnTo>
                    <a:pt x="17" y="70"/>
                  </a:lnTo>
                  <a:lnTo>
                    <a:pt x="14" y="90"/>
                  </a:lnTo>
                  <a:lnTo>
                    <a:pt x="9" y="108"/>
                  </a:lnTo>
                  <a:lnTo>
                    <a:pt x="5" y="125"/>
                  </a:lnTo>
                  <a:lnTo>
                    <a:pt x="1" y="139"/>
                  </a:lnTo>
                  <a:lnTo>
                    <a:pt x="0" y="151"/>
                  </a:lnTo>
                  <a:close/>
                </a:path>
              </a:pathLst>
            </a:custGeom>
            <a:solidFill>
              <a:srgbClr val="C17A47"/>
            </a:solidFill>
            <a:ln w="9525">
              <a:noFill/>
              <a:round/>
              <a:headEnd/>
              <a:tailEnd/>
            </a:ln>
          </p:spPr>
          <p:txBody>
            <a:bodyPr/>
            <a:lstStyle/>
            <a:p>
              <a:endParaRPr lang="zh-CN" altLang="en-US" sz="1800"/>
            </a:p>
          </p:txBody>
        </p:sp>
        <p:sp>
          <p:nvSpPr>
            <p:cNvPr id="47" name="Freeform 324"/>
            <p:cNvSpPr>
              <a:spLocks/>
            </p:cNvSpPr>
            <p:nvPr/>
          </p:nvSpPr>
          <p:spPr bwMode="auto">
            <a:xfrm>
              <a:off x="2989" y="2618"/>
              <a:ext cx="90" cy="147"/>
            </a:xfrm>
            <a:custGeom>
              <a:avLst/>
              <a:gdLst>
                <a:gd name="T0" fmla="*/ 90 w 180"/>
                <a:gd name="T1" fmla="*/ 112 h 294"/>
                <a:gd name="T2" fmla="*/ 90 w 180"/>
                <a:gd name="T3" fmla="*/ 110 h 294"/>
                <a:gd name="T4" fmla="*/ 89 w 180"/>
                <a:gd name="T5" fmla="*/ 105 h 294"/>
                <a:gd name="T6" fmla="*/ 87 w 180"/>
                <a:gd name="T7" fmla="*/ 98 h 294"/>
                <a:gd name="T8" fmla="*/ 85 w 180"/>
                <a:gd name="T9" fmla="*/ 90 h 294"/>
                <a:gd name="T10" fmla="*/ 82 w 180"/>
                <a:gd name="T11" fmla="*/ 81 h 294"/>
                <a:gd name="T12" fmla="*/ 79 w 180"/>
                <a:gd name="T13" fmla="*/ 71 h 294"/>
                <a:gd name="T14" fmla="*/ 76 w 180"/>
                <a:gd name="T15" fmla="*/ 61 h 294"/>
                <a:gd name="T16" fmla="*/ 72 w 180"/>
                <a:gd name="T17" fmla="*/ 52 h 294"/>
                <a:gd name="T18" fmla="*/ 67 w 180"/>
                <a:gd name="T19" fmla="*/ 43 h 294"/>
                <a:gd name="T20" fmla="*/ 56 w 180"/>
                <a:gd name="T21" fmla="*/ 33 h 294"/>
                <a:gd name="T22" fmla="*/ 44 w 180"/>
                <a:gd name="T23" fmla="*/ 22 h 294"/>
                <a:gd name="T24" fmla="*/ 31 w 180"/>
                <a:gd name="T25" fmla="*/ 12 h 294"/>
                <a:gd name="T26" fmla="*/ 19 w 180"/>
                <a:gd name="T27" fmla="*/ 5 h 294"/>
                <a:gd name="T28" fmla="*/ 10 w 180"/>
                <a:gd name="T29" fmla="*/ 0 h 294"/>
                <a:gd name="T30" fmla="*/ 5 w 180"/>
                <a:gd name="T31" fmla="*/ 0 h 294"/>
                <a:gd name="T32" fmla="*/ 6 w 180"/>
                <a:gd name="T33" fmla="*/ 5 h 294"/>
                <a:gd name="T34" fmla="*/ 10 w 180"/>
                <a:gd name="T35" fmla="*/ 24 h 294"/>
                <a:gd name="T36" fmla="*/ 7 w 180"/>
                <a:gd name="T37" fmla="*/ 43 h 294"/>
                <a:gd name="T38" fmla="*/ 3 w 180"/>
                <a:gd name="T39" fmla="*/ 59 h 294"/>
                <a:gd name="T40" fmla="*/ 0 w 180"/>
                <a:gd name="T41" fmla="*/ 72 h 294"/>
                <a:gd name="T42" fmla="*/ 2 w 180"/>
                <a:gd name="T43" fmla="*/ 77 h 294"/>
                <a:gd name="T44" fmla="*/ 6 w 180"/>
                <a:gd name="T45" fmla="*/ 85 h 294"/>
                <a:gd name="T46" fmla="*/ 12 w 180"/>
                <a:gd name="T47" fmla="*/ 94 h 294"/>
                <a:gd name="T48" fmla="*/ 20 w 180"/>
                <a:gd name="T49" fmla="*/ 104 h 294"/>
                <a:gd name="T50" fmla="*/ 28 w 180"/>
                <a:gd name="T51" fmla="*/ 114 h 294"/>
                <a:gd name="T52" fmla="*/ 36 w 180"/>
                <a:gd name="T53" fmla="*/ 123 h 294"/>
                <a:gd name="T54" fmla="*/ 44 w 180"/>
                <a:gd name="T55" fmla="*/ 132 h 294"/>
                <a:gd name="T56" fmla="*/ 49 w 180"/>
                <a:gd name="T57" fmla="*/ 137 h 294"/>
                <a:gd name="T58" fmla="*/ 55 w 180"/>
                <a:gd name="T59" fmla="*/ 142 h 294"/>
                <a:gd name="T60" fmla="*/ 62 w 180"/>
                <a:gd name="T61" fmla="*/ 146 h 294"/>
                <a:gd name="T62" fmla="*/ 70 w 180"/>
                <a:gd name="T63" fmla="*/ 147 h 294"/>
                <a:gd name="T64" fmla="*/ 77 w 180"/>
                <a:gd name="T65" fmla="*/ 147 h 294"/>
                <a:gd name="T66" fmla="*/ 83 w 180"/>
                <a:gd name="T67" fmla="*/ 144 h 294"/>
                <a:gd name="T68" fmla="*/ 88 w 180"/>
                <a:gd name="T69" fmla="*/ 138 h 294"/>
                <a:gd name="T70" fmla="*/ 90 w 180"/>
                <a:gd name="T71" fmla="*/ 127 h 294"/>
                <a:gd name="T72" fmla="*/ 90 w 180"/>
                <a:gd name="T73" fmla="*/ 112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294"/>
                <a:gd name="T113" fmla="*/ 180 w 180"/>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294">
                  <a:moveTo>
                    <a:pt x="180" y="224"/>
                  </a:moveTo>
                  <a:lnTo>
                    <a:pt x="179" y="220"/>
                  </a:lnTo>
                  <a:lnTo>
                    <a:pt x="177" y="211"/>
                  </a:lnTo>
                  <a:lnTo>
                    <a:pt x="173" y="197"/>
                  </a:lnTo>
                  <a:lnTo>
                    <a:pt x="170" y="181"/>
                  </a:lnTo>
                  <a:lnTo>
                    <a:pt x="164" y="162"/>
                  </a:lnTo>
                  <a:lnTo>
                    <a:pt x="158" y="142"/>
                  </a:lnTo>
                  <a:lnTo>
                    <a:pt x="151" y="122"/>
                  </a:lnTo>
                  <a:lnTo>
                    <a:pt x="144" y="105"/>
                  </a:lnTo>
                  <a:lnTo>
                    <a:pt x="133" y="87"/>
                  </a:lnTo>
                  <a:lnTo>
                    <a:pt x="112" y="66"/>
                  </a:lnTo>
                  <a:lnTo>
                    <a:pt x="88" y="44"/>
                  </a:lnTo>
                  <a:lnTo>
                    <a:pt x="63" y="24"/>
                  </a:lnTo>
                  <a:lnTo>
                    <a:pt x="38" y="10"/>
                  </a:lnTo>
                  <a:lnTo>
                    <a:pt x="20" y="0"/>
                  </a:lnTo>
                  <a:lnTo>
                    <a:pt x="10" y="0"/>
                  </a:lnTo>
                  <a:lnTo>
                    <a:pt x="11" y="11"/>
                  </a:lnTo>
                  <a:lnTo>
                    <a:pt x="19" y="48"/>
                  </a:lnTo>
                  <a:lnTo>
                    <a:pt x="14" y="86"/>
                  </a:lnTo>
                  <a:lnTo>
                    <a:pt x="5" y="119"/>
                  </a:lnTo>
                  <a:lnTo>
                    <a:pt x="0" y="143"/>
                  </a:lnTo>
                  <a:lnTo>
                    <a:pt x="4" y="155"/>
                  </a:lnTo>
                  <a:lnTo>
                    <a:pt x="12" y="171"/>
                  </a:lnTo>
                  <a:lnTo>
                    <a:pt x="25" y="188"/>
                  </a:lnTo>
                  <a:lnTo>
                    <a:pt x="40" y="209"/>
                  </a:lnTo>
                  <a:lnTo>
                    <a:pt x="56" y="228"/>
                  </a:lnTo>
                  <a:lnTo>
                    <a:pt x="72" y="247"/>
                  </a:lnTo>
                  <a:lnTo>
                    <a:pt x="87" y="263"/>
                  </a:lnTo>
                  <a:lnTo>
                    <a:pt x="99" y="274"/>
                  </a:lnTo>
                  <a:lnTo>
                    <a:pt x="111" y="284"/>
                  </a:lnTo>
                  <a:lnTo>
                    <a:pt x="125" y="291"/>
                  </a:lnTo>
                  <a:lnTo>
                    <a:pt x="140" y="294"/>
                  </a:lnTo>
                  <a:lnTo>
                    <a:pt x="154" y="294"/>
                  </a:lnTo>
                  <a:lnTo>
                    <a:pt x="166" y="288"/>
                  </a:lnTo>
                  <a:lnTo>
                    <a:pt x="176" y="276"/>
                  </a:lnTo>
                  <a:lnTo>
                    <a:pt x="180" y="255"/>
                  </a:lnTo>
                  <a:lnTo>
                    <a:pt x="180" y="224"/>
                  </a:lnTo>
                  <a:close/>
                </a:path>
              </a:pathLst>
            </a:custGeom>
            <a:solidFill>
              <a:srgbClr val="B56328"/>
            </a:solidFill>
            <a:ln w="9525">
              <a:noFill/>
              <a:round/>
              <a:headEnd/>
              <a:tailEnd/>
            </a:ln>
          </p:spPr>
          <p:txBody>
            <a:bodyPr/>
            <a:lstStyle/>
            <a:p>
              <a:endParaRPr lang="zh-CN" altLang="en-US" sz="1800"/>
            </a:p>
          </p:txBody>
        </p:sp>
        <p:sp>
          <p:nvSpPr>
            <p:cNvPr id="48" name="Freeform 325"/>
            <p:cNvSpPr>
              <a:spLocks/>
            </p:cNvSpPr>
            <p:nvPr/>
          </p:nvSpPr>
          <p:spPr bwMode="auto">
            <a:xfrm>
              <a:off x="3215" y="2165"/>
              <a:ext cx="199" cy="336"/>
            </a:xfrm>
            <a:custGeom>
              <a:avLst/>
              <a:gdLst>
                <a:gd name="T0" fmla="*/ 105 w 398"/>
                <a:gd name="T1" fmla="*/ 1 h 672"/>
                <a:gd name="T2" fmla="*/ 98 w 398"/>
                <a:gd name="T3" fmla="*/ 0 h 672"/>
                <a:gd name="T4" fmla="*/ 86 w 398"/>
                <a:gd name="T5" fmla="*/ 1 h 672"/>
                <a:gd name="T6" fmla="*/ 71 w 398"/>
                <a:gd name="T7" fmla="*/ 3 h 672"/>
                <a:gd name="T8" fmla="*/ 53 w 398"/>
                <a:gd name="T9" fmla="*/ 11 h 672"/>
                <a:gd name="T10" fmla="*/ 37 w 398"/>
                <a:gd name="T11" fmla="*/ 26 h 672"/>
                <a:gd name="T12" fmla="*/ 21 w 398"/>
                <a:gd name="T13" fmla="*/ 49 h 672"/>
                <a:gd name="T14" fmla="*/ 10 w 398"/>
                <a:gd name="T15" fmla="*/ 82 h 672"/>
                <a:gd name="T16" fmla="*/ 1 w 398"/>
                <a:gd name="T17" fmla="*/ 144 h 672"/>
                <a:gd name="T18" fmla="*/ 3 w 398"/>
                <a:gd name="T19" fmla="*/ 209 h 672"/>
                <a:gd name="T20" fmla="*/ 15 w 398"/>
                <a:gd name="T21" fmla="*/ 253 h 672"/>
                <a:gd name="T22" fmla="*/ 37 w 398"/>
                <a:gd name="T23" fmla="*/ 279 h 672"/>
                <a:gd name="T24" fmla="*/ 52 w 398"/>
                <a:gd name="T25" fmla="*/ 288 h 672"/>
                <a:gd name="T26" fmla="*/ 59 w 398"/>
                <a:gd name="T27" fmla="*/ 304 h 672"/>
                <a:gd name="T28" fmla="*/ 58 w 398"/>
                <a:gd name="T29" fmla="*/ 323 h 672"/>
                <a:gd name="T30" fmla="*/ 64 w 398"/>
                <a:gd name="T31" fmla="*/ 332 h 672"/>
                <a:gd name="T32" fmla="*/ 78 w 398"/>
                <a:gd name="T33" fmla="*/ 336 h 672"/>
                <a:gd name="T34" fmla="*/ 96 w 398"/>
                <a:gd name="T35" fmla="*/ 334 h 672"/>
                <a:gd name="T36" fmla="*/ 117 w 398"/>
                <a:gd name="T37" fmla="*/ 326 h 672"/>
                <a:gd name="T38" fmla="*/ 140 w 398"/>
                <a:gd name="T39" fmla="*/ 311 h 672"/>
                <a:gd name="T40" fmla="*/ 161 w 398"/>
                <a:gd name="T41" fmla="*/ 289 h 672"/>
                <a:gd name="T42" fmla="*/ 175 w 398"/>
                <a:gd name="T43" fmla="*/ 260 h 672"/>
                <a:gd name="T44" fmla="*/ 181 w 398"/>
                <a:gd name="T45" fmla="*/ 223 h 672"/>
                <a:gd name="T46" fmla="*/ 192 w 398"/>
                <a:gd name="T47" fmla="*/ 187 h 672"/>
                <a:gd name="T48" fmla="*/ 199 w 398"/>
                <a:gd name="T49" fmla="*/ 157 h 672"/>
                <a:gd name="T50" fmla="*/ 190 w 398"/>
                <a:gd name="T51" fmla="*/ 135 h 672"/>
                <a:gd name="T52" fmla="*/ 174 w 398"/>
                <a:gd name="T53" fmla="*/ 126 h 672"/>
                <a:gd name="T54" fmla="*/ 168 w 398"/>
                <a:gd name="T55" fmla="*/ 117 h 672"/>
                <a:gd name="T56" fmla="*/ 162 w 398"/>
                <a:gd name="T57" fmla="*/ 101 h 672"/>
                <a:gd name="T58" fmla="*/ 162 w 398"/>
                <a:gd name="T59" fmla="*/ 85 h 672"/>
                <a:gd name="T60" fmla="*/ 171 w 398"/>
                <a:gd name="T61" fmla="*/ 77 h 672"/>
                <a:gd name="T62" fmla="*/ 179 w 398"/>
                <a:gd name="T63" fmla="*/ 68 h 672"/>
                <a:gd name="T64" fmla="*/ 186 w 398"/>
                <a:gd name="T65" fmla="*/ 57 h 672"/>
                <a:gd name="T66" fmla="*/ 189 w 398"/>
                <a:gd name="T67" fmla="*/ 44 h 672"/>
                <a:gd name="T68" fmla="*/ 188 w 398"/>
                <a:gd name="T69" fmla="*/ 32 h 672"/>
                <a:gd name="T70" fmla="*/ 178 w 398"/>
                <a:gd name="T71" fmla="*/ 20 h 672"/>
                <a:gd name="T72" fmla="*/ 158 w 398"/>
                <a:gd name="T73" fmla="*/ 11 h 672"/>
                <a:gd name="T74" fmla="*/ 127 w 398"/>
                <a:gd name="T75" fmla="*/ 3 h 6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8"/>
                <a:gd name="T115" fmla="*/ 0 h 672"/>
                <a:gd name="T116" fmla="*/ 398 w 398"/>
                <a:gd name="T117" fmla="*/ 672 h 6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8" h="672">
                  <a:moveTo>
                    <a:pt x="212" y="1"/>
                  </a:moveTo>
                  <a:lnTo>
                    <a:pt x="210" y="1"/>
                  </a:lnTo>
                  <a:lnTo>
                    <a:pt x="205" y="0"/>
                  </a:lnTo>
                  <a:lnTo>
                    <a:pt x="196" y="0"/>
                  </a:lnTo>
                  <a:lnTo>
                    <a:pt x="186" y="0"/>
                  </a:lnTo>
                  <a:lnTo>
                    <a:pt x="172" y="1"/>
                  </a:lnTo>
                  <a:lnTo>
                    <a:pt x="158" y="3"/>
                  </a:lnTo>
                  <a:lnTo>
                    <a:pt x="142" y="7"/>
                  </a:lnTo>
                  <a:lnTo>
                    <a:pt x="125" y="14"/>
                  </a:lnTo>
                  <a:lnTo>
                    <a:pt x="107" y="23"/>
                  </a:lnTo>
                  <a:lnTo>
                    <a:pt x="90" y="35"/>
                  </a:lnTo>
                  <a:lnTo>
                    <a:pt x="73" y="53"/>
                  </a:lnTo>
                  <a:lnTo>
                    <a:pt x="57" y="72"/>
                  </a:lnTo>
                  <a:lnTo>
                    <a:pt x="42" y="98"/>
                  </a:lnTo>
                  <a:lnTo>
                    <a:pt x="29" y="128"/>
                  </a:lnTo>
                  <a:lnTo>
                    <a:pt x="19" y="163"/>
                  </a:lnTo>
                  <a:lnTo>
                    <a:pt x="10" y="205"/>
                  </a:lnTo>
                  <a:lnTo>
                    <a:pt x="1" y="288"/>
                  </a:lnTo>
                  <a:lnTo>
                    <a:pt x="0" y="359"/>
                  </a:lnTo>
                  <a:lnTo>
                    <a:pt x="5" y="419"/>
                  </a:lnTo>
                  <a:lnTo>
                    <a:pt x="15" y="467"/>
                  </a:lnTo>
                  <a:lnTo>
                    <a:pt x="30" y="507"/>
                  </a:lnTo>
                  <a:lnTo>
                    <a:pt x="50" y="537"/>
                  </a:lnTo>
                  <a:lnTo>
                    <a:pt x="73" y="557"/>
                  </a:lnTo>
                  <a:lnTo>
                    <a:pt x="99" y="570"/>
                  </a:lnTo>
                  <a:lnTo>
                    <a:pt x="104" y="575"/>
                  </a:lnTo>
                  <a:lnTo>
                    <a:pt x="112" y="586"/>
                  </a:lnTo>
                  <a:lnTo>
                    <a:pt x="118" y="607"/>
                  </a:lnTo>
                  <a:lnTo>
                    <a:pt x="117" y="634"/>
                  </a:lnTo>
                  <a:lnTo>
                    <a:pt x="117" y="646"/>
                  </a:lnTo>
                  <a:lnTo>
                    <a:pt x="120" y="656"/>
                  </a:lnTo>
                  <a:lnTo>
                    <a:pt x="128" y="664"/>
                  </a:lnTo>
                  <a:lnTo>
                    <a:pt x="141" y="670"/>
                  </a:lnTo>
                  <a:lnTo>
                    <a:pt x="155" y="672"/>
                  </a:lnTo>
                  <a:lnTo>
                    <a:pt x="172" y="671"/>
                  </a:lnTo>
                  <a:lnTo>
                    <a:pt x="191" y="668"/>
                  </a:lnTo>
                  <a:lnTo>
                    <a:pt x="212" y="661"/>
                  </a:lnTo>
                  <a:lnTo>
                    <a:pt x="234" y="651"/>
                  </a:lnTo>
                  <a:lnTo>
                    <a:pt x="257" y="638"/>
                  </a:lnTo>
                  <a:lnTo>
                    <a:pt x="280" y="622"/>
                  </a:lnTo>
                  <a:lnTo>
                    <a:pt x="302" y="601"/>
                  </a:lnTo>
                  <a:lnTo>
                    <a:pt x="322" y="578"/>
                  </a:lnTo>
                  <a:lnTo>
                    <a:pt x="338" y="550"/>
                  </a:lnTo>
                  <a:lnTo>
                    <a:pt x="349" y="519"/>
                  </a:lnTo>
                  <a:lnTo>
                    <a:pt x="355" y="484"/>
                  </a:lnTo>
                  <a:lnTo>
                    <a:pt x="361" y="446"/>
                  </a:lnTo>
                  <a:lnTo>
                    <a:pt x="371" y="410"/>
                  </a:lnTo>
                  <a:lnTo>
                    <a:pt x="383" y="374"/>
                  </a:lnTo>
                  <a:lnTo>
                    <a:pt x="393" y="342"/>
                  </a:lnTo>
                  <a:lnTo>
                    <a:pt x="398" y="313"/>
                  </a:lnTo>
                  <a:lnTo>
                    <a:pt x="394" y="289"/>
                  </a:lnTo>
                  <a:lnTo>
                    <a:pt x="379" y="269"/>
                  </a:lnTo>
                  <a:lnTo>
                    <a:pt x="350" y="257"/>
                  </a:lnTo>
                  <a:lnTo>
                    <a:pt x="348" y="253"/>
                  </a:lnTo>
                  <a:lnTo>
                    <a:pt x="342" y="245"/>
                  </a:lnTo>
                  <a:lnTo>
                    <a:pt x="335" y="234"/>
                  </a:lnTo>
                  <a:lnTo>
                    <a:pt x="329" y="219"/>
                  </a:lnTo>
                  <a:lnTo>
                    <a:pt x="323" y="203"/>
                  </a:lnTo>
                  <a:lnTo>
                    <a:pt x="320" y="186"/>
                  </a:lnTo>
                  <a:lnTo>
                    <a:pt x="324" y="171"/>
                  </a:lnTo>
                  <a:lnTo>
                    <a:pt x="334" y="159"/>
                  </a:lnTo>
                  <a:lnTo>
                    <a:pt x="342" y="153"/>
                  </a:lnTo>
                  <a:lnTo>
                    <a:pt x="349" y="145"/>
                  </a:lnTo>
                  <a:lnTo>
                    <a:pt x="357" y="136"/>
                  </a:lnTo>
                  <a:lnTo>
                    <a:pt x="365" y="125"/>
                  </a:lnTo>
                  <a:lnTo>
                    <a:pt x="371" y="114"/>
                  </a:lnTo>
                  <a:lnTo>
                    <a:pt x="376" y="101"/>
                  </a:lnTo>
                  <a:lnTo>
                    <a:pt x="378" y="88"/>
                  </a:lnTo>
                  <a:lnTo>
                    <a:pt x="378" y="76"/>
                  </a:lnTo>
                  <a:lnTo>
                    <a:pt x="375" y="64"/>
                  </a:lnTo>
                  <a:lnTo>
                    <a:pt x="367" y="52"/>
                  </a:lnTo>
                  <a:lnTo>
                    <a:pt x="355" y="40"/>
                  </a:lnTo>
                  <a:lnTo>
                    <a:pt x="338" y="30"/>
                  </a:lnTo>
                  <a:lnTo>
                    <a:pt x="316" y="21"/>
                  </a:lnTo>
                  <a:lnTo>
                    <a:pt x="288" y="11"/>
                  </a:lnTo>
                  <a:lnTo>
                    <a:pt x="254" y="6"/>
                  </a:lnTo>
                  <a:lnTo>
                    <a:pt x="212" y="1"/>
                  </a:lnTo>
                  <a:close/>
                </a:path>
              </a:pathLst>
            </a:custGeom>
            <a:solidFill>
              <a:srgbClr val="FFFFFF"/>
            </a:solidFill>
            <a:ln w="9525">
              <a:noFill/>
              <a:round/>
              <a:headEnd/>
              <a:tailEnd/>
            </a:ln>
          </p:spPr>
          <p:txBody>
            <a:bodyPr/>
            <a:lstStyle/>
            <a:p>
              <a:endParaRPr lang="zh-CN" altLang="en-US" sz="1800"/>
            </a:p>
          </p:txBody>
        </p:sp>
        <p:sp>
          <p:nvSpPr>
            <p:cNvPr id="49" name="Freeform 326"/>
            <p:cNvSpPr>
              <a:spLocks/>
            </p:cNvSpPr>
            <p:nvPr/>
          </p:nvSpPr>
          <p:spPr bwMode="auto">
            <a:xfrm>
              <a:off x="3218" y="2167"/>
              <a:ext cx="191" cy="328"/>
            </a:xfrm>
            <a:custGeom>
              <a:avLst/>
              <a:gdLst>
                <a:gd name="T0" fmla="*/ 47 w 382"/>
                <a:gd name="T1" fmla="*/ 281 h 656"/>
                <a:gd name="T2" fmla="*/ 56 w 382"/>
                <a:gd name="T3" fmla="*/ 296 h 656"/>
                <a:gd name="T4" fmla="*/ 56 w 382"/>
                <a:gd name="T5" fmla="*/ 311 h 656"/>
                <a:gd name="T6" fmla="*/ 58 w 382"/>
                <a:gd name="T7" fmla="*/ 318 h 656"/>
                <a:gd name="T8" fmla="*/ 63 w 382"/>
                <a:gd name="T9" fmla="*/ 324 h 656"/>
                <a:gd name="T10" fmla="*/ 71 w 382"/>
                <a:gd name="T11" fmla="*/ 327 h 656"/>
                <a:gd name="T12" fmla="*/ 81 w 382"/>
                <a:gd name="T13" fmla="*/ 328 h 656"/>
                <a:gd name="T14" fmla="*/ 95 w 382"/>
                <a:gd name="T15" fmla="*/ 325 h 656"/>
                <a:gd name="T16" fmla="*/ 111 w 382"/>
                <a:gd name="T17" fmla="*/ 318 h 656"/>
                <a:gd name="T18" fmla="*/ 134 w 382"/>
                <a:gd name="T19" fmla="*/ 304 h 656"/>
                <a:gd name="T20" fmla="*/ 155 w 382"/>
                <a:gd name="T21" fmla="*/ 283 h 656"/>
                <a:gd name="T22" fmla="*/ 168 w 382"/>
                <a:gd name="T23" fmla="*/ 255 h 656"/>
                <a:gd name="T24" fmla="*/ 174 w 382"/>
                <a:gd name="T25" fmla="*/ 219 h 656"/>
                <a:gd name="T26" fmla="*/ 185 w 382"/>
                <a:gd name="T27" fmla="*/ 185 h 656"/>
                <a:gd name="T28" fmla="*/ 191 w 382"/>
                <a:gd name="T29" fmla="*/ 157 h 656"/>
                <a:gd name="T30" fmla="*/ 183 w 382"/>
                <a:gd name="T31" fmla="*/ 135 h 656"/>
                <a:gd name="T32" fmla="*/ 168 w 382"/>
                <a:gd name="T33" fmla="*/ 125 h 656"/>
                <a:gd name="T34" fmla="*/ 162 w 382"/>
                <a:gd name="T35" fmla="*/ 115 h 656"/>
                <a:gd name="T36" fmla="*/ 155 w 382"/>
                <a:gd name="T37" fmla="*/ 100 h 656"/>
                <a:gd name="T38" fmla="*/ 155 w 382"/>
                <a:gd name="T39" fmla="*/ 84 h 656"/>
                <a:gd name="T40" fmla="*/ 164 w 382"/>
                <a:gd name="T41" fmla="*/ 75 h 656"/>
                <a:gd name="T42" fmla="*/ 171 w 382"/>
                <a:gd name="T43" fmla="*/ 67 h 656"/>
                <a:gd name="T44" fmla="*/ 178 w 382"/>
                <a:gd name="T45" fmla="*/ 56 h 656"/>
                <a:gd name="T46" fmla="*/ 181 w 382"/>
                <a:gd name="T47" fmla="*/ 44 h 656"/>
                <a:gd name="T48" fmla="*/ 179 w 382"/>
                <a:gd name="T49" fmla="*/ 31 h 656"/>
                <a:gd name="T50" fmla="*/ 170 w 382"/>
                <a:gd name="T51" fmla="*/ 20 h 656"/>
                <a:gd name="T52" fmla="*/ 151 w 382"/>
                <a:gd name="T53" fmla="*/ 10 h 656"/>
                <a:gd name="T54" fmla="*/ 121 w 382"/>
                <a:gd name="T55" fmla="*/ 3 h 656"/>
                <a:gd name="T56" fmla="*/ 100 w 382"/>
                <a:gd name="T57" fmla="*/ 1 h 656"/>
                <a:gd name="T58" fmla="*/ 94 w 382"/>
                <a:gd name="T59" fmla="*/ 0 h 656"/>
                <a:gd name="T60" fmla="*/ 83 w 382"/>
                <a:gd name="T61" fmla="*/ 1 h 656"/>
                <a:gd name="T62" fmla="*/ 68 w 382"/>
                <a:gd name="T63" fmla="*/ 3 h 656"/>
                <a:gd name="T64" fmla="*/ 51 w 382"/>
                <a:gd name="T65" fmla="*/ 11 h 656"/>
                <a:gd name="T66" fmla="*/ 35 w 382"/>
                <a:gd name="T67" fmla="*/ 26 h 656"/>
                <a:gd name="T68" fmla="*/ 20 w 382"/>
                <a:gd name="T69" fmla="*/ 48 h 656"/>
                <a:gd name="T70" fmla="*/ 9 w 382"/>
                <a:gd name="T71" fmla="*/ 80 h 656"/>
                <a:gd name="T72" fmla="*/ 1 w 382"/>
                <a:gd name="T73" fmla="*/ 141 h 656"/>
                <a:gd name="T74" fmla="*/ 1 w 382"/>
                <a:gd name="T75" fmla="*/ 204 h 656"/>
                <a:gd name="T76" fmla="*/ 14 w 382"/>
                <a:gd name="T77" fmla="*/ 248 h 656"/>
                <a:gd name="T78" fmla="*/ 34 w 382"/>
                <a:gd name="T79" fmla="*/ 273 h 6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2"/>
                <a:gd name="T121" fmla="*/ 0 h 656"/>
                <a:gd name="T122" fmla="*/ 382 w 382"/>
                <a:gd name="T123" fmla="*/ 656 h 6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2" h="656">
                  <a:moveTo>
                    <a:pt x="90" y="559"/>
                  </a:moveTo>
                  <a:lnTo>
                    <a:pt x="94" y="562"/>
                  </a:lnTo>
                  <a:lnTo>
                    <a:pt x="104" y="573"/>
                  </a:lnTo>
                  <a:lnTo>
                    <a:pt x="112" y="591"/>
                  </a:lnTo>
                  <a:lnTo>
                    <a:pt x="113" y="615"/>
                  </a:lnTo>
                  <a:lnTo>
                    <a:pt x="113" y="622"/>
                  </a:lnTo>
                  <a:lnTo>
                    <a:pt x="114" y="629"/>
                  </a:lnTo>
                  <a:lnTo>
                    <a:pt x="117" y="635"/>
                  </a:lnTo>
                  <a:lnTo>
                    <a:pt x="121" y="641"/>
                  </a:lnTo>
                  <a:lnTo>
                    <a:pt x="127" y="647"/>
                  </a:lnTo>
                  <a:lnTo>
                    <a:pt x="134" y="650"/>
                  </a:lnTo>
                  <a:lnTo>
                    <a:pt x="142" y="653"/>
                  </a:lnTo>
                  <a:lnTo>
                    <a:pt x="152" y="655"/>
                  </a:lnTo>
                  <a:lnTo>
                    <a:pt x="162" y="656"/>
                  </a:lnTo>
                  <a:lnTo>
                    <a:pt x="175" y="653"/>
                  </a:lnTo>
                  <a:lnTo>
                    <a:pt x="189" y="650"/>
                  </a:lnTo>
                  <a:lnTo>
                    <a:pt x="203" y="645"/>
                  </a:lnTo>
                  <a:lnTo>
                    <a:pt x="223" y="635"/>
                  </a:lnTo>
                  <a:lnTo>
                    <a:pt x="247" y="622"/>
                  </a:lnTo>
                  <a:lnTo>
                    <a:pt x="268" y="607"/>
                  </a:lnTo>
                  <a:lnTo>
                    <a:pt x="290" y="588"/>
                  </a:lnTo>
                  <a:lnTo>
                    <a:pt x="309" y="566"/>
                  </a:lnTo>
                  <a:lnTo>
                    <a:pt x="325" y="539"/>
                  </a:lnTo>
                  <a:lnTo>
                    <a:pt x="336" y="510"/>
                  </a:lnTo>
                  <a:lnTo>
                    <a:pt x="342" y="475"/>
                  </a:lnTo>
                  <a:lnTo>
                    <a:pt x="348" y="438"/>
                  </a:lnTo>
                  <a:lnTo>
                    <a:pt x="357" y="404"/>
                  </a:lnTo>
                  <a:lnTo>
                    <a:pt x="369" y="370"/>
                  </a:lnTo>
                  <a:lnTo>
                    <a:pt x="378" y="340"/>
                  </a:lnTo>
                  <a:lnTo>
                    <a:pt x="382" y="313"/>
                  </a:lnTo>
                  <a:lnTo>
                    <a:pt x="379" y="288"/>
                  </a:lnTo>
                  <a:lnTo>
                    <a:pt x="365" y="269"/>
                  </a:lnTo>
                  <a:lnTo>
                    <a:pt x="338" y="255"/>
                  </a:lnTo>
                  <a:lnTo>
                    <a:pt x="335" y="251"/>
                  </a:lnTo>
                  <a:lnTo>
                    <a:pt x="329" y="243"/>
                  </a:lnTo>
                  <a:lnTo>
                    <a:pt x="323" y="231"/>
                  </a:lnTo>
                  <a:lnTo>
                    <a:pt x="316" y="216"/>
                  </a:lnTo>
                  <a:lnTo>
                    <a:pt x="310" y="200"/>
                  </a:lnTo>
                  <a:lnTo>
                    <a:pt x="308" y="184"/>
                  </a:lnTo>
                  <a:lnTo>
                    <a:pt x="310" y="169"/>
                  </a:lnTo>
                  <a:lnTo>
                    <a:pt x="320" y="156"/>
                  </a:lnTo>
                  <a:lnTo>
                    <a:pt x="327" y="150"/>
                  </a:lnTo>
                  <a:lnTo>
                    <a:pt x="335" y="142"/>
                  </a:lnTo>
                  <a:lnTo>
                    <a:pt x="342" y="133"/>
                  </a:lnTo>
                  <a:lnTo>
                    <a:pt x="349" y="122"/>
                  </a:lnTo>
                  <a:lnTo>
                    <a:pt x="355" y="112"/>
                  </a:lnTo>
                  <a:lnTo>
                    <a:pt x="359" y="99"/>
                  </a:lnTo>
                  <a:lnTo>
                    <a:pt x="362" y="88"/>
                  </a:lnTo>
                  <a:lnTo>
                    <a:pt x="362" y="75"/>
                  </a:lnTo>
                  <a:lnTo>
                    <a:pt x="358" y="63"/>
                  </a:lnTo>
                  <a:lnTo>
                    <a:pt x="350" y="51"/>
                  </a:lnTo>
                  <a:lnTo>
                    <a:pt x="340" y="40"/>
                  </a:lnTo>
                  <a:lnTo>
                    <a:pt x="324" y="29"/>
                  </a:lnTo>
                  <a:lnTo>
                    <a:pt x="302" y="20"/>
                  </a:lnTo>
                  <a:lnTo>
                    <a:pt x="275" y="12"/>
                  </a:lnTo>
                  <a:lnTo>
                    <a:pt x="242" y="6"/>
                  </a:lnTo>
                  <a:lnTo>
                    <a:pt x="203" y="2"/>
                  </a:lnTo>
                  <a:lnTo>
                    <a:pt x="200" y="2"/>
                  </a:lnTo>
                  <a:lnTo>
                    <a:pt x="196" y="0"/>
                  </a:lnTo>
                  <a:lnTo>
                    <a:pt x="188" y="0"/>
                  </a:lnTo>
                  <a:lnTo>
                    <a:pt x="177" y="0"/>
                  </a:lnTo>
                  <a:lnTo>
                    <a:pt x="165" y="2"/>
                  </a:lnTo>
                  <a:lnTo>
                    <a:pt x="151" y="4"/>
                  </a:lnTo>
                  <a:lnTo>
                    <a:pt x="135" y="7"/>
                  </a:lnTo>
                  <a:lnTo>
                    <a:pt x="119" y="14"/>
                  </a:lnTo>
                  <a:lnTo>
                    <a:pt x="102" y="23"/>
                  </a:lnTo>
                  <a:lnTo>
                    <a:pt x="86" y="36"/>
                  </a:lnTo>
                  <a:lnTo>
                    <a:pt x="70" y="52"/>
                  </a:lnTo>
                  <a:lnTo>
                    <a:pt x="54" y="72"/>
                  </a:lnTo>
                  <a:lnTo>
                    <a:pt x="40" y="96"/>
                  </a:lnTo>
                  <a:lnTo>
                    <a:pt x="29" y="126"/>
                  </a:lnTo>
                  <a:lnTo>
                    <a:pt x="18" y="160"/>
                  </a:lnTo>
                  <a:lnTo>
                    <a:pt x="10" y="201"/>
                  </a:lnTo>
                  <a:lnTo>
                    <a:pt x="2" y="281"/>
                  </a:lnTo>
                  <a:lnTo>
                    <a:pt x="0" y="352"/>
                  </a:lnTo>
                  <a:lnTo>
                    <a:pt x="3" y="409"/>
                  </a:lnTo>
                  <a:lnTo>
                    <a:pt x="14" y="458"/>
                  </a:lnTo>
                  <a:lnTo>
                    <a:pt x="28" y="497"/>
                  </a:lnTo>
                  <a:lnTo>
                    <a:pt x="45" y="526"/>
                  </a:lnTo>
                  <a:lnTo>
                    <a:pt x="67" y="546"/>
                  </a:lnTo>
                  <a:lnTo>
                    <a:pt x="90" y="559"/>
                  </a:lnTo>
                  <a:close/>
                </a:path>
              </a:pathLst>
            </a:custGeom>
            <a:solidFill>
              <a:srgbClr val="F4E5DB"/>
            </a:solidFill>
            <a:ln w="9525">
              <a:noFill/>
              <a:round/>
              <a:headEnd/>
              <a:tailEnd/>
            </a:ln>
          </p:spPr>
          <p:txBody>
            <a:bodyPr/>
            <a:lstStyle/>
            <a:p>
              <a:endParaRPr lang="zh-CN" altLang="en-US" sz="1800"/>
            </a:p>
          </p:txBody>
        </p:sp>
        <p:sp>
          <p:nvSpPr>
            <p:cNvPr id="50" name="Freeform 327"/>
            <p:cNvSpPr>
              <a:spLocks/>
            </p:cNvSpPr>
            <p:nvPr/>
          </p:nvSpPr>
          <p:spPr bwMode="auto">
            <a:xfrm>
              <a:off x="3221" y="2170"/>
              <a:ext cx="184" cy="319"/>
            </a:xfrm>
            <a:custGeom>
              <a:avLst/>
              <a:gdLst>
                <a:gd name="T0" fmla="*/ 42 w 367"/>
                <a:gd name="T1" fmla="*/ 276 h 638"/>
                <a:gd name="T2" fmla="*/ 53 w 367"/>
                <a:gd name="T3" fmla="*/ 288 h 638"/>
                <a:gd name="T4" fmla="*/ 55 w 367"/>
                <a:gd name="T5" fmla="*/ 302 h 638"/>
                <a:gd name="T6" fmla="*/ 57 w 367"/>
                <a:gd name="T7" fmla="*/ 308 h 638"/>
                <a:gd name="T8" fmla="*/ 61 w 367"/>
                <a:gd name="T9" fmla="*/ 314 h 638"/>
                <a:gd name="T10" fmla="*/ 68 w 367"/>
                <a:gd name="T11" fmla="*/ 318 h 638"/>
                <a:gd name="T12" fmla="*/ 78 w 367"/>
                <a:gd name="T13" fmla="*/ 319 h 638"/>
                <a:gd name="T14" fmla="*/ 90 w 367"/>
                <a:gd name="T15" fmla="*/ 317 h 638"/>
                <a:gd name="T16" fmla="*/ 107 w 367"/>
                <a:gd name="T17" fmla="*/ 310 h 638"/>
                <a:gd name="T18" fmla="*/ 129 w 367"/>
                <a:gd name="T19" fmla="*/ 296 h 638"/>
                <a:gd name="T20" fmla="*/ 148 w 367"/>
                <a:gd name="T21" fmla="*/ 277 h 638"/>
                <a:gd name="T22" fmla="*/ 161 w 367"/>
                <a:gd name="T23" fmla="*/ 249 h 638"/>
                <a:gd name="T24" fmla="*/ 167 w 367"/>
                <a:gd name="T25" fmla="*/ 215 h 638"/>
                <a:gd name="T26" fmla="*/ 177 w 367"/>
                <a:gd name="T27" fmla="*/ 183 h 638"/>
                <a:gd name="T28" fmla="*/ 184 w 367"/>
                <a:gd name="T29" fmla="*/ 156 h 638"/>
                <a:gd name="T30" fmla="*/ 176 w 367"/>
                <a:gd name="T31" fmla="*/ 135 h 638"/>
                <a:gd name="T32" fmla="*/ 161 w 367"/>
                <a:gd name="T33" fmla="*/ 124 h 638"/>
                <a:gd name="T34" fmla="*/ 155 w 367"/>
                <a:gd name="T35" fmla="*/ 114 h 638"/>
                <a:gd name="T36" fmla="*/ 148 w 367"/>
                <a:gd name="T37" fmla="*/ 98 h 638"/>
                <a:gd name="T38" fmla="*/ 148 w 367"/>
                <a:gd name="T39" fmla="*/ 82 h 638"/>
                <a:gd name="T40" fmla="*/ 156 w 367"/>
                <a:gd name="T41" fmla="*/ 73 h 638"/>
                <a:gd name="T42" fmla="*/ 163 w 367"/>
                <a:gd name="T43" fmla="*/ 65 h 638"/>
                <a:gd name="T44" fmla="*/ 170 w 367"/>
                <a:gd name="T45" fmla="*/ 55 h 638"/>
                <a:gd name="T46" fmla="*/ 172 w 367"/>
                <a:gd name="T47" fmla="*/ 42 h 638"/>
                <a:gd name="T48" fmla="*/ 171 w 367"/>
                <a:gd name="T49" fmla="*/ 30 h 638"/>
                <a:gd name="T50" fmla="*/ 161 w 367"/>
                <a:gd name="T51" fmla="*/ 20 h 638"/>
                <a:gd name="T52" fmla="*/ 144 w 367"/>
                <a:gd name="T53" fmla="*/ 10 h 638"/>
                <a:gd name="T54" fmla="*/ 115 w 367"/>
                <a:gd name="T55" fmla="*/ 3 h 638"/>
                <a:gd name="T56" fmla="*/ 93 w 367"/>
                <a:gd name="T57" fmla="*/ 0 h 638"/>
                <a:gd name="T58" fmla="*/ 72 w 367"/>
                <a:gd name="T59" fmla="*/ 2 h 638"/>
                <a:gd name="T60" fmla="*/ 41 w 367"/>
                <a:gd name="T61" fmla="*/ 18 h 638"/>
                <a:gd name="T62" fmla="*/ 14 w 367"/>
                <a:gd name="T63" fmla="*/ 61 h 638"/>
                <a:gd name="T64" fmla="*/ 1 w 367"/>
                <a:gd name="T65" fmla="*/ 137 h 638"/>
                <a:gd name="T66" fmla="*/ 2 w 367"/>
                <a:gd name="T67" fmla="*/ 200 h 638"/>
                <a:gd name="T68" fmla="*/ 12 w 367"/>
                <a:gd name="T69" fmla="*/ 243 h 638"/>
                <a:gd name="T70" fmla="*/ 30 w 367"/>
                <a:gd name="T71" fmla="*/ 268 h 6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7"/>
                <a:gd name="T109" fmla="*/ 0 h 638"/>
                <a:gd name="T110" fmla="*/ 367 w 367"/>
                <a:gd name="T111" fmla="*/ 638 h 6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7" h="638">
                  <a:moveTo>
                    <a:pt x="79" y="547"/>
                  </a:moveTo>
                  <a:lnTo>
                    <a:pt x="84" y="551"/>
                  </a:lnTo>
                  <a:lnTo>
                    <a:pt x="94" y="560"/>
                  </a:lnTo>
                  <a:lnTo>
                    <a:pt x="105" y="575"/>
                  </a:lnTo>
                  <a:lnTo>
                    <a:pt x="109" y="597"/>
                  </a:lnTo>
                  <a:lnTo>
                    <a:pt x="110" y="604"/>
                  </a:lnTo>
                  <a:lnTo>
                    <a:pt x="112" y="609"/>
                  </a:lnTo>
                  <a:lnTo>
                    <a:pt x="114" y="615"/>
                  </a:lnTo>
                  <a:lnTo>
                    <a:pt x="117" y="621"/>
                  </a:lnTo>
                  <a:lnTo>
                    <a:pt x="122" y="627"/>
                  </a:lnTo>
                  <a:lnTo>
                    <a:pt x="129" y="633"/>
                  </a:lnTo>
                  <a:lnTo>
                    <a:pt x="136" y="636"/>
                  </a:lnTo>
                  <a:lnTo>
                    <a:pt x="145" y="638"/>
                  </a:lnTo>
                  <a:lnTo>
                    <a:pt x="155" y="638"/>
                  </a:lnTo>
                  <a:lnTo>
                    <a:pt x="167" y="637"/>
                  </a:lnTo>
                  <a:lnTo>
                    <a:pt x="180" y="634"/>
                  </a:lnTo>
                  <a:lnTo>
                    <a:pt x="193" y="628"/>
                  </a:lnTo>
                  <a:lnTo>
                    <a:pt x="213" y="619"/>
                  </a:lnTo>
                  <a:lnTo>
                    <a:pt x="235" y="607"/>
                  </a:lnTo>
                  <a:lnTo>
                    <a:pt x="257" y="592"/>
                  </a:lnTo>
                  <a:lnTo>
                    <a:pt x="278" y="574"/>
                  </a:lnTo>
                  <a:lnTo>
                    <a:pt x="296" y="553"/>
                  </a:lnTo>
                  <a:lnTo>
                    <a:pt x="312" y="528"/>
                  </a:lnTo>
                  <a:lnTo>
                    <a:pt x="322" y="499"/>
                  </a:lnTo>
                  <a:lnTo>
                    <a:pt x="328" y="466"/>
                  </a:lnTo>
                  <a:lnTo>
                    <a:pt x="334" y="431"/>
                  </a:lnTo>
                  <a:lnTo>
                    <a:pt x="343" y="398"/>
                  </a:lnTo>
                  <a:lnTo>
                    <a:pt x="354" y="366"/>
                  </a:lnTo>
                  <a:lnTo>
                    <a:pt x="363" y="338"/>
                  </a:lnTo>
                  <a:lnTo>
                    <a:pt x="367" y="311"/>
                  </a:lnTo>
                  <a:lnTo>
                    <a:pt x="364" y="288"/>
                  </a:lnTo>
                  <a:lnTo>
                    <a:pt x="351" y="269"/>
                  </a:lnTo>
                  <a:lnTo>
                    <a:pt x="325" y="252"/>
                  </a:lnTo>
                  <a:lnTo>
                    <a:pt x="322" y="249"/>
                  </a:lnTo>
                  <a:lnTo>
                    <a:pt x="317" y="241"/>
                  </a:lnTo>
                  <a:lnTo>
                    <a:pt x="309" y="228"/>
                  </a:lnTo>
                  <a:lnTo>
                    <a:pt x="302" y="212"/>
                  </a:lnTo>
                  <a:lnTo>
                    <a:pt x="296" y="196"/>
                  </a:lnTo>
                  <a:lnTo>
                    <a:pt x="294" y="179"/>
                  </a:lnTo>
                  <a:lnTo>
                    <a:pt x="296" y="164"/>
                  </a:lnTo>
                  <a:lnTo>
                    <a:pt x="305" y="152"/>
                  </a:lnTo>
                  <a:lnTo>
                    <a:pt x="312" y="146"/>
                  </a:lnTo>
                  <a:lnTo>
                    <a:pt x="319" y="138"/>
                  </a:lnTo>
                  <a:lnTo>
                    <a:pt x="326" y="130"/>
                  </a:lnTo>
                  <a:lnTo>
                    <a:pt x="333" y="120"/>
                  </a:lnTo>
                  <a:lnTo>
                    <a:pt x="339" y="110"/>
                  </a:lnTo>
                  <a:lnTo>
                    <a:pt x="343" y="98"/>
                  </a:lnTo>
                  <a:lnTo>
                    <a:pt x="344" y="85"/>
                  </a:lnTo>
                  <a:lnTo>
                    <a:pt x="344" y="74"/>
                  </a:lnTo>
                  <a:lnTo>
                    <a:pt x="341" y="61"/>
                  </a:lnTo>
                  <a:lnTo>
                    <a:pt x="334" y="50"/>
                  </a:lnTo>
                  <a:lnTo>
                    <a:pt x="322" y="39"/>
                  </a:lnTo>
                  <a:lnTo>
                    <a:pt x="307" y="29"/>
                  </a:lnTo>
                  <a:lnTo>
                    <a:pt x="288" y="20"/>
                  </a:lnTo>
                  <a:lnTo>
                    <a:pt x="261" y="12"/>
                  </a:lnTo>
                  <a:lnTo>
                    <a:pt x="230" y="6"/>
                  </a:lnTo>
                  <a:lnTo>
                    <a:pt x="192" y="1"/>
                  </a:lnTo>
                  <a:lnTo>
                    <a:pt x="185" y="0"/>
                  </a:lnTo>
                  <a:lnTo>
                    <a:pt x="168" y="0"/>
                  </a:lnTo>
                  <a:lnTo>
                    <a:pt x="143" y="4"/>
                  </a:lnTo>
                  <a:lnTo>
                    <a:pt x="113" y="14"/>
                  </a:lnTo>
                  <a:lnTo>
                    <a:pt x="82" y="35"/>
                  </a:lnTo>
                  <a:lnTo>
                    <a:pt x="52" y="70"/>
                  </a:lnTo>
                  <a:lnTo>
                    <a:pt x="27" y="122"/>
                  </a:lnTo>
                  <a:lnTo>
                    <a:pt x="10" y="196"/>
                  </a:lnTo>
                  <a:lnTo>
                    <a:pt x="2" y="274"/>
                  </a:lnTo>
                  <a:lnTo>
                    <a:pt x="0" y="342"/>
                  </a:lnTo>
                  <a:lnTo>
                    <a:pt x="3" y="400"/>
                  </a:lnTo>
                  <a:lnTo>
                    <a:pt x="11" y="447"/>
                  </a:lnTo>
                  <a:lnTo>
                    <a:pt x="24" y="486"/>
                  </a:lnTo>
                  <a:lnTo>
                    <a:pt x="40" y="515"/>
                  </a:lnTo>
                  <a:lnTo>
                    <a:pt x="59" y="535"/>
                  </a:lnTo>
                  <a:lnTo>
                    <a:pt x="79" y="547"/>
                  </a:lnTo>
                  <a:close/>
                </a:path>
              </a:pathLst>
            </a:custGeom>
            <a:solidFill>
              <a:srgbClr val="E5C9B7"/>
            </a:solidFill>
            <a:ln w="9525">
              <a:noFill/>
              <a:round/>
              <a:headEnd/>
              <a:tailEnd/>
            </a:ln>
          </p:spPr>
          <p:txBody>
            <a:bodyPr/>
            <a:lstStyle/>
            <a:p>
              <a:endParaRPr lang="zh-CN" altLang="en-US" sz="1800"/>
            </a:p>
          </p:txBody>
        </p:sp>
        <p:sp>
          <p:nvSpPr>
            <p:cNvPr id="51" name="Freeform 328"/>
            <p:cNvSpPr>
              <a:spLocks/>
            </p:cNvSpPr>
            <p:nvPr/>
          </p:nvSpPr>
          <p:spPr bwMode="auto">
            <a:xfrm>
              <a:off x="3222" y="2174"/>
              <a:ext cx="176" cy="309"/>
            </a:xfrm>
            <a:custGeom>
              <a:avLst/>
              <a:gdLst>
                <a:gd name="T0" fmla="*/ 36 w 351"/>
                <a:gd name="T1" fmla="*/ 268 h 620"/>
                <a:gd name="T2" fmla="*/ 40 w 351"/>
                <a:gd name="T3" fmla="*/ 270 h 620"/>
                <a:gd name="T4" fmla="*/ 46 w 351"/>
                <a:gd name="T5" fmla="*/ 275 h 620"/>
                <a:gd name="T6" fmla="*/ 52 w 351"/>
                <a:gd name="T7" fmla="*/ 283 h 620"/>
                <a:gd name="T8" fmla="*/ 54 w 351"/>
                <a:gd name="T9" fmla="*/ 291 h 620"/>
                <a:gd name="T10" fmla="*/ 57 w 351"/>
                <a:gd name="T11" fmla="*/ 296 h 620"/>
                <a:gd name="T12" fmla="*/ 60 w 351"/>
                <a:gd name="T13" fmla="*/ 302 h 620"/>
                <a:gd name="T14" fmla="*/ 65 w 351"/>
                <a:gd name="T15" fmla="*/ 307 h 620"/>
                <a:gd name="T16" fmla="*/ 73 w 351"/>
                <a:gd name="T17" fmla="*/ 309 h 620"/>
                <a:gd name="T18" fmla="*/ 86 w 351"/>
                <a:gd name="T19" fmla="*/ 307 h 620"/>
                <a:gd name="T20" fmla="*/ 102 w 351"/>
                <a:gd name="T21" fmla="*/ 300 h 620"/>
                <a:gd name="T22" fmla="*/ 123 w 351"/>
                <a:gd name="T23" fmla="*/ 287 h 620"/>
                <a:gd name="T24" fmla="*/ 143 w 351"/>
                <a:gd name="T25" fmla="*/ 269 h 620"/>
                <a:gd name="T26" fmla="*/ 155 w 351"/>
                <a:gd name="T27" fmla="*/ 243 h 620"/>
                <a:gd name="T28" fmla="*/ 160 w 351"/>
                <a:gd name="T29" fmla="*/ 210 h 620"/>
                <a:gd name="T30" fmla="*/ 170 w 351"/>
                <a:gd name="T31" fmla="*/ 180 h 620"/>
                <a:gd name="T32" fmla="*/ 176 w 351"/>
                <a:gd name="T33" fmla="*/ 154 h 620"/>
                <a:gd name="T34" fmla="*/ 169 w 351"/>
                <a:gd name="T35" fmla="*/ 133 h 620"/>
                <a:gd name="T36" fmla="*/ 155 w 351"/>
                <a:gd name="T37" fmla="*/ 122 h 620"/>
                <a:gd name="T38" fmla="*/ 148 w 351"/>
                <a:gd name="T39" fmla="*/ 112 h 620"/>
                <a:gd name="T40" fmla="*/ 141 w 351"/>
                <a:gd name="T41" fmla="*/ 95 h 620"/>
                <a:gd name="T42" fmla="*/ 141 w 351"/>
                <a:gd name="T43" fmla="*/ 79 h 620"/>
                <a:gd name="T44" fmla="*/ 149 w 351"/>
                <a:gd name="T45" fmla="*/ 71 h 620"/>
                <a:gd name="T46" fmla="*/ 156 w 351"/>
                <a:gd name="T47" fmla="*/ 63 h 620"/>
                <a:gd name="T48" fmla="*/ 162 w 351"/>
                <a:gd name="T49" fmla="*/ 52 h 620"/>
                <a:gd name="T50" fmla="*/ 164 w 351"/>
                <a:gd name="T51" fmla="*/ 41 h 620"/>
                <a:gd name="T52" fmla="*/ 163 w 351"/>
                <a:gd name="T53" fmla="*/ 29 h 620"/>
                <a:gd name="T54" fmla="*/ 154 w 351"/>
                <a:gd name="T55" fmla="*/ 18 h 620"/>
                <a:gd name="T56" fmla="*/ 137 w 351"/>
                <a:gd name="T57" fmla="*/ 9 h 620"/>
                <a:gd name="T58" fmla="*/ 110 w 351"/>
                <a:gd name="T59" fmla="*/ 3 h 620"/>
                <a:gd name="T60" fmla="*/ 90 w 351"/>
                <a:gd name="T61" fmla="*/ 0 h 620"/>
                <a:gd name="T62" fmla="*/ 69 w 351"/>
                <a:gd name="T63" fmla="*/ 2 h 620"/>
                <a:gd name="T64" fmla="*/ 39 w 351"/>
                <a:gd name="T65" fmla="*/ 16 h 620"/>
                <a:gd name="T66" fmla="*/ 13 w 351"/>
                <a:gd name="T67" fmla="*/ 59 h 620"/>
                <a:gd name="T68" fmla="*/ 1 w 351"/>
                <a:gd name="T69" fmla="*/ 133 h 620"/>
                <a:gd name="T70" fmla="*/ 1 w 351"/>
                <a:gd name="T71" fmla="*/ 194 h 620"/>
                <a:gd name="T72" fmla="*/ 11 w 351"/>
                <a:gd name="T73" fmla="*/ 237 h 620"/>
                <a:gd name="T74" fmla="*/ 26 w 351"/>
                <a:gd name="T75" fmla="*/ 261 h 6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620"/>
                <a:gd name="T116" fmla="*/ 351 w 351"/>
                <a:gd name="T117" fmla="*/ 620 h 6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620">
                  <a:moveTo>
                    <a:pt x="70" y="536"/>
                  </a:moveTo>
                  <a:lnTo>
                    <a:pt x="71" y="537"/>
                  </a:lnTo>
                  <a:lnTo>
                    <a:pt x="75" y="538"/>
                  </a:lnTo>
                  <a:lnTo>
                    <a:pt x="79" y="541"/>
                  </a:lnTo>
                  <a:lnTo>
                    <a:pt x="86" y="546"/>
                  </a:lnTo>
                  <a:lnTo>
                    <a:pt x="92" y="552"/>
                  </a:lnTo>
                  <a:lnTo>
                    <a:pt x="98" y="559"/>
                  </a:lnTo>
                  <a:lnTo>
                    <a:pt x="103" y="567"/>
                  </a:lnTo>
                  <a:lnTo>
                    <a:pt x="106" y="577"/>
                  </a:lnTo>
                  <a:lnTo>
                    <a:pt x="107" y="583"/>
                  </a:lnTo>
                  <a:lnTo>
                    <a:pt x="109" y="589"/>
                  </a:lnTo>
                  <a:lnTo>
                    <a:pt x="113" y="593"/>
                  </a:lnTo>
                  <a:lnTo>
                    <a:pt x="115" y="599"/>
                  </a:lnTo>
                  <a:lnTo>
                    <a:pt x="119" y="606"/>
                  </a:lnTo>
                  <a:lnTo>
                    <a:pt x="123" y="613"/>
                  </a:lnTo>
                  <a:lnTo>
                    <a:pt x="130" y="616"/>
                  </a:lnTo>
                  <a:lnTo>
                    <a:pt x="138" y="620"/>
                  </a:lnTo>
                  <a:lnTo>
                    <a:pt x="146" y="620"/>
                  </a:lnTo>
                  <a:lnTo>
                    <a:pt x="158" y="619"/>
                  </a:lnTo>
                  <a:lnTo>
                    <a:pt x="171" y="616"/>
                  </a:lnTo>
                  <a:lnTo>
                    <a:pt x="184" y="611"/>
                  </a:lnTo>
                  <a:lnTo>
                    <a:pt x="204" y="601"/>
                  </a:lnTo>
                  <a:lnTo>
                    <a:pt x="225" y="590"/>
                  </a:lnTo>
                  <a:lnTo>
                    <a:pt x="245" y="576"/>
                  </a:lnTo>
                  <a:lnTo>
                    <a:pt x="266" y="560"/>
                  </a:lnTo>
                  <a:lnTo>
                    <a:pt x="285" y="539"/>
                  </a:lnTo>
                  <a:lnTo>
                    <a:pt x="300" y="516"/>
                  </a:lnTo>
                  <a:lnTo>
                    <a:pt x="310" y="487"/>
                  </a:lnTo>
                  <a:lnTo>
                    <a:pt x="315" y="455"/>
                  </a:lnTo>
                  <a:lnTo>
                    <a:pt x="319" y="422"/>
                  </a:lnTo>
                  <a:lnTo>
                    <a:pt x="328" y="389"/>
                  </a:lnTo>
                  <a:lnTo>
                    <a:pt x="339" y="361"/>
                  </a:lnTo>
                  <a:lnTo>
                    <a:pt x="348" y="333"/>
                  </a:lnTo>
                  <a:lnTo>
                    <a:pt x="351" y="308"/>
                  </a:lnTo>
                  <a:lnTo>
                    <a:pt x="349" y="286"/>
                  </a:lnTo>
                  <a:lnTo>
                    <a:pt x="338" y="266"/>
                  </a:lnTo>
                  <a:lnTo>
                    <a:pt x="312" y="249"/>
                  </a:lnTo>
                  <a:lnTo>
                    <a:pt x="310" y="245"/>
                  </a:lnTo>
                  <a:lnTo>
                    <a:pt x="304" y="236"/>
                  </a:lnTo>
                  <a:lnTo>
                    <a:pt x="296" y="224"/>
                  </a:lnTo>
                  <a:lnTo>
                    <a:pt x="289" y="207"/>
                  </a:lnTo>
                  <a:lnTo>
                    <a:pt x="282" y="191"/>
                  </a:lnTo>
                  <a:lnTo>
                    <a:pt x="280" y="174"/>
                  </a:lnTo>
                  <a:lnTo>
                    <a:pt x="281" y="159"/>
                  </a:lnTo>
                  <a:lnTo>
                    <a:pt x="290" y="147"/>
                  </a:lnTo>
                  <a:lnTo>
                    <a:pt x="297" y="142"/>
                  </a:lnTo>
                  <a:lnTo>
                    <a:pt x="304" y="135"/>
                  </a:lnTo>
                  <a:lnTo>
                    <a:pt x="311" y="126"/>
                  </a:lnTo>
                  <a:lnTo>
                    <a:pt x="317" y="116"/>
                  </a:lnTo>
                  <a:lnTo>
                    <a:pt x="323" y="105"/>
                  </a:lnTo>
                  <a:lnTo>
                    <a:pt x="326" y="95"/>
                  </a:lnTo>
                  <a:lnTo>
                    <a:pt x="328" y="83"/>
                  </a:lnTo>
                  <a:lnTo>
                    <a:pt x="328" y="70"/>
                  </a:lnTo>
                  <a:lnTo>
                    <a:pt x="325" y="59"/>
                  </a:lnTo>
                  <a:lnTo>
                    <a:pt x="318" y="48"/>
                  </a:lnTo>
                  <a:lnTo>
                    <a:pt x="308" y="37"/>
                  </a:lnTo>
                  <a:lnTo>
                    <a:pt x="294" y="28"/>
                  </a:lnTo>
                  <a:lnTo>
                    <a:pt x="274" y="18"/>
                  </a:lnTo>
                  <a:lnTo>
                    <a:pt x="250" y="12"/>
                  </a:lnTo>
                  <a:lnTo>
                    <a:pt x="220" y="6"/>
                  </a:lnTo>
                  <a:lnTo>
                    <a:pt x="184" y="1"/>
                  </a:lnTo>
                  <a:lnTo>
                    <a:pt x="179" y="0"/>
                  </a:lnTo>
                  <a:lnTo>
                    <a:pt x="161" y="0"/>
                  </a:lnTo>
                  <a:lnTo>
                    <a:pt x="137" y="4"/>
                  </a:lnTo>
                  <a:lnTo>
                    <a:pt x="108" y="13"/>
                  </a:lnTo>
                  <a:lnTo>
                    <a:pt x="78" y="33"/>
                  </a:lnTo>
                  <a:lnTo>
                    <a:pt x="50" y="68"/>
                  </a:lnTo>
                  <a:lnTo>
                    <a:pt x="25" y="119"/>
                  </a:lnTo>
                  <a:lnTo>
                    <a:pt x="9" y="190"/>
                  </a:lnTo>
                  <a:lnTo>
                    <a:pt x="1" y="267"/>
                  </a:lnTo>
                  <a:lnTo>
                    <a:pt x="0" y="333"/>
                  </a:lnTo>
                  <a:lnTo>
                    <a:pt x="2" y="389"/>
                  </a:lnTo>
                  <a:lnTo>
                    <a:pt x="10" y="437"/>
                  </a:lnTo>
                  <a:lnTo>
                    <a:pt x="21" y="475"/>
                  </a:lnTo>
                  <a:lnTo>
                    <a:pt x="36" y="503"/>
                  </a:lnTo>
                  <a:lnTo>
                    <a:pt x="52" y="523"/>
                  </a:lnTo>
                  <a:lnTo>
                    <a:pt x="70" y="536"/>
                  </a:lnTo>
                  <a:close/>
                </a:path>
              </a:pathLst>
            </a:custGeom>
            <a:solidFill>
              <a:srgbClr val="DBAF93"/>
            </a:solidFill>
            <a:ln w="9525">
              <a:noFill/>
              <a:round/>
              <a:headEnd/>
              <a:tailEnd/>
            </a:ln>
          </p:spPr>
          <p:txBody>
            <a:bodyPr/>
            <a:lstStyle/>
            <a:p>
              <a:endParaRPr lang="zh-CN" altLang="en-US" sz="1800"/>
            </a:p>
          </p:txBody>
        </p:sp>
        <p:sp>
          <p:nvSpPr>
            <p:cNvPr id="52" name="Freeform 329"/>
            <p:cNvSpPr>
              <a:spLocks/>
            </p:cNvSpPr>
            <p:nvPr/>
          </p:nvSpPr>
          <p:spPr bwMode="auto">
            <a:xfrm>
              <a:off x="3225" y="2176"/>
              <a:ext cx="169" cy="302"/>
            </a:xfrm>
            <a:custGeom>
              <a:avLst/>
              <a:gdLst>
                <a:gd name="T0" fmla="*/ 30 w 338"/>
                <a:gd name="T1" fmla="*/ 262 h 603"/>
                <a:gd name="T2" fmla="*/ 35 w 338"/>
                <a:gd name="T3" fmla="*/ 265 h 603"/>
                <a:gd name="T4" fmla="*/ 42 w 338"/>
                <a:gd name="T5" fmla="*/ 269 h 603"/>
                <a:gd name="T6" fmla="*/ 49 w 338"/>
                <a:gd name="T7" fmla="*/ 275 h 603"/>
                <a:gd name="T8" fmla="*/ 52 w 338"/>
                <a:gd name="T9" fmla="*/ 282 h 603"/>
                <a:gd name="T10" fmla="*/ 55 w 338"/>
                <a:gd name="T11" fmla="*/ 287 h 603"/>
                <a:gd name="T12" fmla="*/ 57 w 338"/>
                <a:gd name="T13" fmla="*/ 294 h 603"/>
                <a:gd name="T14" fmla="*/ 62 w 338"/>
                <a:gd name="T15" fmla="*/ 300 h 603"/>
                <a:gd name="T16" fmla="*/ 70 w 338"/>
                <a:gd name="T17" fmla="*/ 302 h 603"/>
                <a:gd name="T18" fmla="*/ 81 w 338"/>
                <a:gd name="T19" fmla="*/ 300 h 603"/>
                <a:gd name="T20" fmla="*/ 96 w 338"/>
                <a:gd name="T21" fmla="*/ 293 h 603"/>
                <a:gd name="T22" fmla="*/ 117 w 338"/>
                <a:gd name="T23" fmla="*/ 281 h 603"/>
                <a:gd name="T24" fmla="*/ 136 w 338"/>
                <a:gd name="T25" fmla="*/ 263 h 603"/>
                <a:gd name="T26" fmla="*/ 148 w 338"/>
                <a:gd name="T27" fmla="*/ 239 h 603"/>
                <a:gd name="T28" fmla="*/ 153 w 338"/>
                <a:gd name="T29" fmla="*/ 207 h 603"/>
                <a:gd name="T30" fmla="*/ 163 w 338"/>
                <a:gd name="T31" fmla="*/ 178 h 603"/>
                <a:gd name="T32" fmla="*/ 169 w 338"/>
                <a:gd name="T33" fmla="*/ 153 h 603"/>
                <a:gd name="T34" fmla="*/ 162 w 338"/>
                <a:gd name="T35" fmla="*/ 133 h 603"/>
                <a:gd name="T36" fmla="*/ 149 w 338"/>
                <a:gd name="T37" fmla="*/ 122 h 603"/>
                <a:gd name="T38" fmla="*/ 143 w 338"/>
                <a:gd name="T39" fmla="*/ 111 h 603"/>
                <a:gd name="T40" fmla="*/ 135 w 338"/>
                <a:gd name="T41" fmla="*/ 94 h 603"/>
                <a:gd name="T42" fmla="*/ 134 w 338"/>
                <a:gd name="T43" fmla="*/ 78 h 603"/>
                <a:gd name="T44" fmla="*/ 141 w 338"/>
                <a:gd name="T45" fmla="*/ 69 h 603"/>
                <a:gd name="T46" fmla="*/ 148 w 338"/>
                <a:gd name="T47" fmla="*/ 62 h 603"/>
                <a:gd name="T48" fmla="*/ 153 w 338"/>
                <a:gd name="T49" fmla="*/ 52 h 603"/>
                <a:gd name="T50" fmla="*/ 156 w 338"/>
                <a:gd name="T51" fmla="*/ 40 h 603"/>
                <a:gd name="T52" fmla="*/ 155 w 338"/>
                <a:gd name="T53" fmla="*/ 30 h 603"/>
                <a:gd name="T54" fmla="*/ 147 w 338"/>
                <a:gd name="T55" fmla="*/ 19 h 603"/>
                <a:gd name="T56" fmla="*/ 130 w 338"/>
                <a:gd name="T57" fmla="*/ 9 h 603"/>
                <a:gd name="T58" fmla="*/ 105 w 338"/>
                <a:gd name="T59" fmla="*/ 3 h 603"/>
                <a:gd name="T60" fmla="*/ 85 w 338"/>
                <a:gd name="T61" fmla="*/ 0 h 603"/>
                <a:gd name="T62" fmla="*/ 65 w 338"/>
                <a:gd name="T63" fmla="*/ 2 h 603"/>
                <a:gd name="T64" fmla="*/ 37 w 338"/>
                <a:gd name="T65" fmla="*/ 16 h 603"/>
                <a:gd name="T66" fmla="*/ 12 w 338"/>
                <a:gd name="T67" fmla="*/ 58 h 603"/>
                <a:gd name="T68" fmla="*/ 1 w 338"/>
                <a:gd name="T69" fmla="*/ 130 h 603"/>
                <a:gd name="T70" fmla="*/ 1 w 338"/>
                <a:gd name="T71" fmla="*/ 190 h 603"/>
                <a:gd name="T72" fmla="*/ 9 w 338"/>
                <a:gd name="T73" fmla="*/ 232 h 603"/>
                <a:gd name="T74" fmla="*/ 22 w 338"/>
                <a:gd name="T75" fmla="*/ 256 h 6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
                <a:gd name="T115" fmla="*/ 0 h 603"/>
                <a:gd name="T116" fmla="*/ 338 w 338"/>
                <a:gd name="T117" fmla="*/ 603 h 6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 h="603">
                  <a:moveTo>
                    <a:pt x="60" y="524"/>
                  </a:moveTo>
                  <a:lnTo>
                    <a:pt x="61" y="524"/>
                  </a:lnTo>
                  <a:lnTo>
                    <a:pt x="66" y="526"/>
                  </a:lnTo>
                  <a:lnTo>
                    <a:pt x="70" y="529"/>
                  </a:lnTo>
                  <a:lnTo>
                    <a:pt x="77" y="532"/>
                  </a:lnTo>
                  <a:lnTo>
                    <a:pt x="84" y="537"/>
                  </a:lnTo>
                  <a:lnTo>
                    <a:pt x="91" y="542"/>
                  </a:lnTo>
                  <a:lnTo>
                    <a:pt x="98" y="549"/>
                  </a:lnTo>
                  <a:lnTo>
                    <a:pt x="102" y="557"/>
                  </a:lnTo>
                  <a:lnTo>
                    <a:pt x="105" y="563"/>
                  </a:lnTo>
                  <a:lnTo>
                    <a:pt x="108" y="568"/>
                  </a:lnTo>
                  <a:lnTo>
                    <a:pt x="110" y="573"/>
                  </a:lnTo>
                  <a:lnTo>
                    <a:pt x="112" y="579"/>
                  </a:lnTo>
                  <a:lnTo>
                    <a:pt x="115" y="587"/>
                  </a:lnTo>
                  <a:lnTo>
                    <a:pt x="119" y="594"/>
                  </a:lnTo>
                  <a:lnTo>
                    <a:pt x="124" y="600"/>
                  </a:lnTo>
                  <a:lnTo>
                    <a:pt x="131" y="602"/>
                  </a:lnTo>
                  <a:lnTo>
                    <a:pt x="139" y="603"/>
                  </a:lnTo>
                  <a:lnTo>
                    <a:pt x="149" y="602"/>
                  </a:lnTo>
                  <a:lnTo>
                    <a:pt x="161" y="599"/>
                  </a:lnTo>
                  <a:lnTo>
                    <a:pt x="175" y="593"/>
                  </a:lnTo>
                  <a:lnTo>
                    <a:pt x="193" y="585"/>
                  </a:lnTo>
                  <a:lnTo>
                    <a:pt x="213" y="575"/>
                  </a:lnTo>
                  <a:lnTo>
                    <a:pt x="234" y="561"/>
                  </a:lnTo>
                  <a:lnTo>
                    <a:pt x="253" y="546"/>
                  </a:lnTo>
                  <a:lnTo>
                    <a:pt x="272" y="526"/>
                  </a:lnTo>
                  <a:lnTo>
                    <a:pt x="286" y="504"/>
                  </a:lnTo>
                  <a:lnTo>
                    <a:pt x="296" y="477"/>
                  </a:lnTo>
                  <a:lnTo>
                    <a:pt x="302" y="446"/>
                  </a:lnTo>
                  <a:lnTo>
                    <a:pt x="306" y="413"/>
                  </a:lnTo>
                  <a:lnTo>
                    <a:pt x="314" y="383"/>
                  </a:lnTo>
                  <a:lnTo>
                    <a:pt x="325" y="356"/>
                  </a:lnTo>
                  <a:lnTo>
                    <a:pt x="333" y="329"/>
                  </a:lnTo>
                  <a:lnTo>
                    <a:pt x="338" y="306"/>
                  </a:lnTo>
                  <a:lnTo>
                    <a:pt x="335" y="284"/>
                  </a:lnTo>
                  <a:lnTo>
                    <a:pt x="324" y="265"/>
                  </a:lnTo>
                  <a:lnTo>
                    <a:pt x="301" y="246"/>
                  </a:lnTo>
                  <a:lnTo>
                    <a:pt x="298" y="243"/>
                  </a:lnTo>
                  <a:lnTo>
                    <a:pt x="293" y="234"/>
                  </a:lnTo>
                  <a:lnTo>
                    <a:pt x="285" y="221"/>
                  </a:lnTo>
                  <a:lnTo>
                    <a:pt x="276" y="205"/>
                  </a:lnTo>
                  <a:lnTo>
                    <a:pt x="270" y="188"/>
                  </a:lnTo>
                  <a:lnTo>
                    <a:pt x="266" y="170"/>
                  </a:lnTo>
                  <a:lnTo>
                    <a:pt x="267" y="155"/>
                  </a:lnTo>
                  <a:lnTo>
                    <a:pt x="275" y="144"/>
                  </a:lnTo>
                  <a:lnTo>
                    <a:pt x="281" y="138"/>
                  </a:lnTo>
                  <a:lnTo>
                    <a:pt x="288" y="131"/>
                  </a:lnTo>
                  <a:lnTo>
                    <a:pt x="295" y="123"/>
                  </a:lnTo>
                  <a:lnTo>
                    <a:pt x="301" y="113"/>
                  </a:lnTo>
                  <a:lnTo>
                    <a:pt x="305" y="103"/>
                  </a:lnTo>
                  <a:lnTo>
                    <a:pt x="310" y="92"/>
                  </a:lnTo>
                  <a:lnTo>
                    <a:pt x="311" y="80"/>
                  </a:lnTo>
                  <a:lnTo>
                    <a:pt x="311" y="69"/>
                  </a:lnTo>
                  <a:lnTo>
                    <a:pt x="309" y="59"/>
                  </a:lnTo>
                  <a:lnTo>
                    <a:pt x="302" y="47"/>
                  </a:lnTo>
                  <a:lnTo>
                    <a:pt x="293" y="37"/>
                  </a:lnTo>
                  <a:lnTo>
                    <a:pt x="279" y="27"/>
                  </a:lnTo>
                  <a:lnTo>
                    <a:pt x="260" y="18"/>
                  </a:lnTo>
                  <a:lnTo>
                    <a:pt x="237" y="11"/>
                  </a:lnTo>
                  <a:lnTo>
                    <a:pt x="210" y="6"/>
                  </a:lnTo>
                  <a:lnTo>
                    <a:pt x="175" y="1"/>
                  </a:lnTo>
                  <a:lnTo>
                    <a:pt x="169" y="0"/>
                  </a:lnTo>
                  <a:lnTo>
                    <a:pt x="153" y="0"/>
                  </a:lnTo>
                  <a:lnTo>
                    <a:pt x="130" y="3"/>
                  </a:lnTo>
                  <a:lnTo>
                    <a:pt x="102" y="12"/>
                  </a:lnTo>
                  <a:lnTo>
                    <a:pt x="74" y="32"/>
                  </a:lnTo>
                  <a:lnTo>
                    <a:pt x="47" y="65"/>
                  </a:lnTo>
                  <a:lnTo>
                    <a:pt x="24" y="115"/>
                  </a:lnTo>
                  <a:lnTo>
                    <a:pt x="9" y="184"/>
                  </a:lnTo>
                  <a:lnTo>
                    <a:pt x="1" y="259"/>
                  </a:lnTo>
                  <a:lnTo>
                    <a:pt x="0" y="325"/>
                  </a:lnTo>
                  <a:lnTo>
                    <a:pt x="2" y="380"/>
                  </a:lnTo>
                  <a:lnTo>
                    <a:pt x="8" y="426"/>
                  </a:lnTo>
                  <a:lnTo>
                    <a:pt x="17" y="464"/>
                  </a:lnTo>
                  <a:lnTo>
                    <a:pt x="30" y="492"/>
                  </a:lnTo>
                  <a:lnTo>
                    <a:pt x="45" y="512"/>
                  </a:lnTo>
                  <a:lnTo>
                    <a:pt x="60" y="524"/>
                  </a:lnTo>
                  <a:close/>
                </a:path>
              </a:pathLst>
            </a:custGeom>
            <a:solidFill>
              <a:srgbClr val="CE9970"/>
            </a:solidFill>
            <a:ln w="9525">
              <a:noFill/>
              <a:round/>
              <a:headEnd/>
              <a:tailEnd/>
            </a:ln>
          </p:spPr>
          <p:txBody>
            <a:bodyPr/>
            <a:lstStyle/>
            <a:p>
              <a:endParaRPr lang="zh-CN" altLang="en-US" sz="1800"/>
            </a:p>
          </p:txBody>
        </p:sp>
        <p:sp>
          <p:nvSpPr>
            <p:cNvPr id="53" name="Freeform 330"/>
            <p:cNvSpPr>
              <a:spLocks/>
            </p:cNvSpPr>
            <p:nvPr/>
          </p:nvSpPr>
          <p:spPr bwMode="auto">
            <a:xfrm>
              <a:off x="3229" y="2180"/>
              <a:ext cx="161" cy="293"/>
            </a:xfrm>
            <a:custGeom>
              <a:avLst/>
              <a:gdLst>
                <a:gd name="T0" fmla="*/ 26 w 322"/>
                <a:gd name="T1" fmla="*/ 255 h 586"/>
                <a:gd name="T2" fmla="*/ 31 w 322"/>
                <a:gd name="T3" fmla="*/ 258 h 586"/>
                <a:gd name="T4" fmla="*/ 39 w 322"/>
                <a:gd name="T5" fmla="*/ 261 h 586"/>
                <a:gd name="T6" fmla="*/ 46 w 322"/>
                <a:gd name="T7" fmla="*/ 266 h 586"/>
                <a:gd name="T8" fmla="*/ 51 w 322"/>
                <a:gd name="T9" fmla="*/ 271 h 586"/>
                <a:gd name="T10" fmla="*/ 54 w 322"/>
                <a:gd name="T11" fmla="*/ 277 h 586"/>
                <a:gd name="T12" fmla="*/ 56 w 322"/>
                <a:gd name="T13" fmla="*/ 284 h 586"/>
                <a:gd name="T14" fmla="*/ 59 w 322"/>
                <a:gd name="T15" fmla="*/ 290 h 586"/>
                <a:gd name="T16" fmla="*/ 66 w 322"/>
                <a:gd name="T17" fmla="*/ 293 h 586"/>
                <a:gd name="T18" fmla="*/ 76 w 322"/>
                <a:gd name="T19" fmla="*/ 291 h 586"/>
                <a:gd name="T20" fmla="*/ 91 w 322"/>
                <a:gd name="T21" fmla="*/ 284 h 586"/>
                <a:gd name="T22" fmla="*/ 111 w 322"/>
                <a:gd name="T23" fmla="*/ 273 h 586"/>
                <a:gd name="T24" fmla="*/ 130 w 322"/>
                <a:gd name="T25" fmla="*/ 256 h 586"/>
                <a:gd name="T26" fmla="*/ 142 w 322"/>
                <a:gd name="T27" fmla="*/ 232 h 586"/>
                <a:gd name="T28" fmla="*/ 146 w 322"/>
                <a:gd name="T29" fmla="*/ 202 h 586"/>
                <a:gd name="T30" fmla="*/ 155 w 322"/>
                <a:gd name="T31" fmla="*/ 175 h 586"/>
                <a:gd name="T32" fmla="*/ 161 w 322"/>
                <a:gd name="T33" fmla="*/ 152 h 586"/>
                <a:gd name="T34" fmla="*/ 155 w 322"/>
                <a:gd name="T35" fmla="*/ 131 h 586"/>
                <a:gd name="T36" fmla="*/ 143 w 322"/>
                <a:gd name="T37" fmla="*/ 119 h 586"/>
                <a:gd name="T38" fmla="*/ 136 w 322"/>
                <a:gd name="T39" fmla="*/ 108 h 586"/>
                <a:gd name="T40" fmla="*/ 129 w 322"/>
                <a:gd name="T41" fmla="*/ 91 h 586"/>
                <a:gd name="T42" fmla="*/ 127 w 322"/>
                <a:gd name="T43" fmla="*/ 75 h 586"/>
                <a:gd name="T44" fmla="*/ 134 w 322"/>
                <a:gd name="T45" fmla="*/ 67 h 586"/>
                <a:gd name="T46" fmla="*/ 140 w 322"/>
                <a:gd name="T47" fmla="*/ 59 h 586"/>
                <a:gd name="T48" fmla="*/ 145 w 322"/>
                <a:gd name="T49" fmla="*/ 49 h 586"/>
                <a:gd name="T50" fmla="*/ 148 w 322"/>
                <a:gd name="T51" fmla="*/ 39 h 586"/>
                <a:gd name="T52" fmla="*/ 146 w 322"/>
                <a:gd name="T53" fmla="*/ 28 h 586"/>
                <a:gd name="T54" fmla="*/ 139 w 322"/>
                <a:gd name="T55" fmla="*/ 18 h 586"/>
                <a:gd name="T56" fmla="*/ 123 w 322"/>
                <a:gd name="T57" fmla="*/ 9 h 586"/>
                <a:gd name="T58" fmla="*/ 99 w 322"/>
                <a:gd name="T59" fmla="*/ 2 h 586"/>
                <a:gd name="T60" fmla="*/ 80 w 322"/>
                <a:gd name="T61" fmla="*/ 0 h 586"/>
                <a:gd name="T62" fmla="*/ 61 w 322"/>
                <a:gd name="T63" fmla="*/ 1 h 586"/>
                <a:gd name="T64" fmla="*/ 35 w 322"/>
                <a:gd name="T65" fmla="*/ 15 h 586"/>
                <a:gd name="T66" fmla="*/ 11 w 322"/>
                <a:gd name="T67" fmla="*/ 55 h 586"/>
                <a:gd name="T68" fmla="*/ 1 w 322"/>
                <a:gd name="T69" fmla="*/ 125 h 586"/>
                <a:gd name="T70" fmla="*/ 1 w 322"/>
                <a:gd name="T71" fmla="*/ 184 h 586"/>
                <a:gd name="T72" fmla="*/ 7 w 322"/>
                <a:gd name="T73" fmla="*/ 225 h 586"/>
                <a:gd name="T74" fmla="*/ 19 w 322"/>
                <a:gd name="T75" fmla="*/ 250 h 5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586"/>
                <a:gd name="T116" fmla="*/ 322 w 322"/>
                <a:gd name="T117" fmla="*/ 586 h 5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586">
                  <a:moveTo>
                    <a:pt x="50" y="511"/>
                  </a:moveTo>
                  <a:lnTo>
                    <a:pt x="52" y="511"/>
                  </a:lnTo>
                  <a:lnTo>
                    <a:pt x="56" y="512"/>
                  </a:lnTo>
                  <a:lnTo>
                    <a:pt x="62" y="515"/>
                  </a:lnTo>
                  <a:lnTo>
                    <a:pt x="69" y="517"/>
                  </a:lnTo>
                  <a:lnTo>
                    <a:pt x="77" y="522"/>
                  </a:lnTo>
                  <a:lnTo>
                    <a:pt x="85" y="526"/>
                  </a:lnTo>
                  <a:lnTo>
                    <a:pt x="92" y="531"/>
                  </a:lnTo>
                  <a:lnTo>
                    <a:pt x="99" y="538"/>
                  </a:lnTo>
                  <a:lnTo>
                    <a:pt x="102" y="542"/>
                  </a:lnTo>
                  <a:lnTo>
                    <a:pt x="106" y="547"/>
                  </a:lnTo>
                  <a:lnTo>
                    <a:pt x="108" y="553"/>
                  </a:lnTo>
                  <a:lnTo>
                    <a:pt x="109" y="558"/>
                  </a:lnTo>
                  <a:lnTo>
                    <a:pt x="112" y="568"/>
                  </a:lnTo>
                  <a:lnTo>
                    <a:pt x="114" y="575"/>
                  </a:lnTo>
                  <a:lnTo>
                    <a:pt x="118" y="580"/>
                  </a:lnTo>
                  <a:lnTo>
                    <a:pt x="124" y="584"/>
                  </a:lnTo>
                  <a:lnTo>
                    <a:pt x="131" y="586"/>
                  </a:lnTo>
                  <a:lnTo>
                    <a:pt x="140" y="585"/>
                  </a:lnTo>
                  <a:lnTo>
                    <a:pt x="152" y="581"/>
                  </a:lnTo>
                  <a:lnTo>
                    <a:pt x="166" y="576"/>
                  </a:lnTo>
                  <a:lnTo>
                    <a:pt x="183" y="568"/>
                  </a:lnTo>
                  <a:lnTo>
                    <a:pt x="203" y="557"/>
                  </a:lnTo>
                  <a:lnTo>
                    <a:pt x="222" y="546"/>
                  </a:lnTo>
                  <a:lnTo>
                    <a:pt x="242" y="531"/>
                  </a:lnTo>
                  <a:lnTo>
                    <a:pt x="259" y="512"/>
                  </a:lnTo>
                  <a:lnTo>
                    <a:pt x="273" y="492"/>
                  </a:lnTo>
                  <a:lnTo>
                    <a:pt x="283" y="465"/>
                  </a:lnTo>
                  <a:lnTo>
                    <a:pt x="288" y="435"/>
                  </a:lnTo>
                  <a:lnTo>
                    <a:pt x="292" y="404"/>
                  </a:lnTo>
                  <a:lnTo>
                    <a:pt x="301" y="375"/>
                  </a:lnTo>
                  <a:lnTo>
                    <a:pt x="310" y="350"/>
                  </a:lnTo>
                  <a:lnTo>
                    <a:pt x="318" y="326"/>
                  </a:lnTo>
                  <a:lnTo>
                    <a:pt x="322" y="304"/>
                  </a:lnTo>
                  <a:lnTo>
                    <a:pt x="320" y="282"/>
                  </a:lnTo>
                  <a:lnTo>
                    <a:pt x="310" y="262"/>
                  </a:lnTo>
                  <a:lnTo>
                    <a:pt x="288" y="243"/>
                  </a:lnTo>
                  <a:lnTo>
                    <a:pt x="286" y="239"/>
                  </a:lnTo>
                  <a:lnTo>
                    <a:pt x="280" y="230"/>
                  </a:lnTo>
                  <a:lnTo>
                    <a:pt x="272" y="216"/>
                  </a:lnTo>
                  <a:lnTo>
                    <a:pt x="264" y="200"/>
                  </a:lnTo>
                  <a:lnTo>
                    <a:pt x="257" y="183"/>
                  </a:lnTo>
                  <a:lnTo>
                    <a:pt x="253" y="166"/>
                  </a:lnTo>
                  <a:lnTo>
                    <a:pt x="254" y="151"/>
                  </a:lnTo>
                  <a:lnTo>
                    <a:pt x="261" y="139"/>
                  </a:lnTo>
                  <a:lnTo>
                    <a:pt x="267" y="133"/>
                  </a:lnTo>
                  <a:lnTo>
                    <a:pt x="273" y="126"/>
                  </a:lnTo>
                  <a:lnTo>
                    <a:pt x="280" y="118"/>
                  </a:lnTo>
                  <a:lnTo>
                    <a:pt x="286" y="109"/>
                  </a:lnTo>
                  <a:lnTo>
                    <a:pt x="290" y="99"/>
                  </a:lnTo>
                  <a:lnTo>
                    <a:pt x="294" y="88"/>
                  </a:lnTo>
                  <a:lnTo>
                    <a:pt x="295" y="78"/>
                  </a:lnTo>
                  <a:lnTo>
                    <a:pt x="295" y="67"/>
                  </a:lnTo>
                  <a:lnTo>
                    <a:pt x="292" y="56"/>
                  </a:lnTo>
                  <a:lnTo>
                    <a:pt x="286" y="45"/>
                  </a:lnTo>
                  <a:lnTo>
                    <a:pt x="278" y="35"/>
                  </a:lnTo>
                  <a:lnTo>
                    <a:pt x="264" y="26"/>
                  </a:lnTo>
                  <a:lnTo>
                    <a:pt x="246" y="17"/>
                  </a:lnTo>
                  <a:lnTo>
                    <a:pt x="225" y="10"/>
                  </a:lnTo>
                  <a:lnTo>
                    <a:pt x="198" y="4"/>
                  </a:lnTo>
                  <a:lnTo>
                    <a:pt x="166" y="1"/>
                  </a:lnTo>
                  <a:lnTo>
                    <a:pt x="160" y="0"/>
                  </a:lnTo>
                  <a:lnTo>
                    <a:pt x="145" y="0"/>
                  </a:lnTo>
                  <a:lnTo>
                    <a:pt x="123" y="2"/>
                  </a:lnTo>
                  <a:lnTo>
                    <a:pt x="98" y="11"/>
                  </a:lnTo>
                  <a:lnTo>
                    <a:pt x="70" y="31"/>
                  </a:lnTo>
                  <a:lnTo>
                    <a:pt x="45" y="63"/>
                  </a:lnTo>
                  <a:lnTo>
                    <a:pt x="23" y="111"/>
                  </a:lnTo>
                  <a:lnTo>
                    <a:pt x="9" y="178"/>
                  </a:lnTo>
                  <a:lnTo>
                    <a:pt x="2" y="251"/>
                  </a:lnTo>
                  <a:lnTo>
                    <a:pt x="0" y="315"/>
                  </a:lnTo>
                  <a:lnTo>
                    <a:pt x="1" y="369"/>
                  </a:lnTo>
                  <a:lnTo>
                    <a:pt x="7" y="414"/>
                  </a:lnTo>
                  <a:lnTo>
                    <a:pt x="15" y="451"/>
                  </a:lnTo>
                  <a:lnTo>
                    <a:pt x="25" y="480"/>
                  </a:lnTo>
                  <a:lnTo>
                    <a:pt x="38" y="500"/>
                  </a:lnTo>
                  <a:lnTo>
                    <a:pt x="50" y="511"/>
                  </a:lnTo>
                  <a:close/>
                </a:path>
              </a:pathLst>
            </a:custGeom>
            <a:solidFill>
              <a:srgbClr val="C17C4C"/>
            </a:solidFill>
            <a:ln w="9525">
              <a:noFill/>
              <a:round/>
              <a:headEnd/>
              <a:tailEnd/>
            </a:ln>
          </p:spPr>
          <p:txBody>
            <a:bodyPr/>
            <a:lstStyle/>
            <a:p>
              <a:endParaRPr lang="zh-CN" altLang="en-US" sz="1800"/>
            </a:p>
          </p:txBody>
        </p:sp>
        <p:sp>
          <p:nvSpPr>
            <p:cNvPr id="54" name="Freeform 331"/>
            <p:cNvSpPr>
              <a:spLocks/>
            </p:cNvSpPr>
            <p:nvPr/>
          </p:nvSpPr>
          <p:spPr bwMode="auto">
            <a:xfrm>
              <a:off x="3232" y="2183"/>
              <a:ext cx="154" cy="284"/>
            </a:xfrm>
            <a:custGeom>
              <a:avLst/>
              <a:gdLst>
                <a:gd name="T0" fmla="*/ 76 w 307"/>
                <a:gd name="T1" fmla="*/ 0 h 570"/>
                <a:gd name="T2" fmla="*/ 58 w 307"/>
                <a:gd name="T3" fmla="*/ 2 h 570"/>
                <a:gd name="T4" fmla="*/ 34 w 307"/>
                <a:gd name="T5" fmla="*/ 16 h 570"/>
                <a:gd name="T6" fmla="*/ 12 w 307"/>
                <a:gd name="T7" fmla="*/ 55 h 570"/>
                <a:gd name="T8" fmla="*/ 1 w 307"/>
                <a:gd name="T9" fmla="*/ 122 h 570"/>
                <a:gd name="T10" fmla="*/ 1 w 307"/>
                <a:gd name="T11" fmla="*/ 180 h 570"/>
                <a:gd name="T12" fmla="*/ 6 w 307"/>
                <a:gd name="T13" fmla="*/ 220 h 570"/>
                <a:gd name="T14" fmla="*/ 16 w 307"/>
                <a:gd name="T15" fmla="*/ 244 h 570"/>
                <a:gd name="T16" fmla="*/ 22 w 307"/>
                <a:gd name="T17" fmla="*/ 250 h 570"/>
                <a:gd name="T18" fmla="*/ 31 w 307"/>
                <a:gd name="T19" fmla="*/ 252 h 570"/>
                <a:gd name="T20" fmla="*/ 43 w 307"/>
                <a:gd name="T21" fmla="*/ 256 h 570"/>
                <a:gd name="T22" fmla="*/ 53 w 307"/>
                <a:gd name="T23" fmla="*/ 263 h 570"/>
                <a:gd name="T24" fmla="*/ 54 w 307"/>
                <a:gd name="T25" fmla="*/ 274 h 570"/>
                <a:gd name="T26" fmla="*/ 56 w 307"/>
                <a:gd name="T27" fmla="*/ 281 h 570"/>
                <a:gd name="T28" fmla="*/ 62 w 307"/>
                <a:gd name="T29" fmla="*/ 284 h 570"/>
                <a:gd name="T30" fmla="*/ 72 w 307"/>
                <a:gd name="T31" fmla="*/ 282 h 570"/>
                <a:gd name="T32" fmla="*/ 87 w 307"/>
                <a:gd name="T33" fmla="*/ 275 h 570"/>
                <a:gd name="T34" fmla="*/ 106 w 307"/>
                <a:gd name="T35" fmla="*/ 265 h 570"/>
                <a:gd name="T36" fmla="*/ 123 w 307"/>
                <a:gd name="T37" fmla="*/ 249 h 570"/>
                <a:gd name="T38" fmla="*/ 136 w 307"/>
                <a:gd name="T39" fmla="*/ 227 h 570"/>
                <a:gd name="T40" fmla="*/ 140 w 307"/>
                <a:gd name="T41" fmla="*/ 198 h 570"/>
                <a:gd name="T42" fmla="*/ 148 w 307"/>
                <a:gd name="T43" fmla="*/ 172 h 570"/>
                <a:gd name="T44" fmla="*/ 154 w 307"/>
                <a:gd name="T45" fmla="*/ 150 h 570"/>
                <a:gd name="T46" fmla="*/ 148 w 307"/>
                <a:gd name="T47" fmla="*/ 131 h 570"/>
                <a:gd name="T48" fmla="*/ 137 w 307"/>
                <a:gd name="T49" fmla="*/ 119 h 570"/>
                <a:gd name="T50" fmla="*/ 130 w 307"/>
                <a:gd name="T51" fmla="*/ 107 h 570"/>
                <a:gd name="T52" fmla="*/ 122 w 307"/>
                <a:gd name="T53" fmla="*/ 89 h 570"/>
                <a:gd name="T54" fmla="*/ 120 w 307"/>
                <a:gd name="T55" fmla="*/ 73 h 570"/>
                <a:gd name="T56" fmla="*/ 129 w 307"/>
                <a:gd name="T57" fmla="*/ 62 h 570"/>
                <a:gd name="T58" fmla="*/ 138 w 307"/>
                <a:gd name="T59" fmla="*/ 43 h 570"/>
                <a:gd name="T60" fmla="*/ 136 w 307"/>
                <a:gd name="T61" fmla="*/ 22 h 570"/>
                <a:gd name="T62" fmla="*/ 107 w 307"/>
                <a:gd name="T63" fmla="*/ 5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570"/>
                <a:gd name="T98" fmla="*/ 307 w 307"/>
                <a:gd name="T99" fmla="*/ 570 h 5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570">
                  <a:moveTo>
                    <a:pt x="156" y="2"/>
                  </a:moveTo>
                  <a:lnTo>
                    <a:pt x="151" y="0"/>
                  </a:lnTo>
                  <a:lnTo>
                    <a:pt x="137" y="0"/>
                  </a:lnTo>
                  <a:lnTo>
                    <a:pt x="116" y="4"/>
                  </a:lnTo>
                  <a:lnTo>
                    <a:pt x="92" y="13"/>
                  </a:lnTo>
                  <a:lnTo>
                    <a:pt x="67" y="32"/>
                  </a:lnTo>
                  <a:lnTo>
                    <a:pt x="42" y="63"/>
                  </a:lnTo>
                  <a:lnTo>
                    <a:pt x="23" y="110"/>
                  </a:lnTo>
                  <a:lnTo>
                    <a:pt x="9" y="174"/>
                  </a:lnTo>
                  <a:lnTo>
                    <a:pt x="2" y="245"/>
                  </a:lnTo>
                  <a:lnTo>
                    <a:pt x="0" y="307"/>
                  </a:lnTo>
                  <a:lnTo>
                    <a:pt x="1" y="361"/>
                  </a:lnTo>
                  <a:lnTo>
                    <a:pt x="5" y="405"/>
                  </a:lnTo>
                  <a:lnTo>
                    <a:pt x="12" y="442"/>
                  </a:lnTo>
                  <a:lnTo>
                    <a:pt x="20" y="469"/>
                  </a:lnTo>
                  <a:lnTo>
                    <a:pt x="31" y="490"/>
                  </a:lnTo>
                  <a:lnTo>
                    <a:pt x="41" y="502"/>
                  </a:lnTo>
                  <a:lnTo>
                    <a:pt x="43" y="502"/>
                  </a:lnTo>
                  <a:lnTo>
                    <a:pt x="52" y="503"/>
                  </a:lnTo>
                  <a:lnTo>
                    <a:pt x="62" y="505"/>
                  </a:lnTo>
                  <a:lnTo>
                    <a:pt x="75" y="508"/>
                  </a:lnTo>
                  <a:lnTo>
                    <a:pt x="86" y="513"/>
                  </a:lnTo>
                  <a:lnTo>
                    <a:pt x="96" y="520"/>
                  </a:lnTo>
                  <a:lnTo>
                    <a:pt x="105" y="528"/>
                  </a:lnTo>
                  <a:lnTo>
                    <a:pt x="107" y="538"/>
                  </a:lnTo>
                  <a:lnTo>
                    <a:pt x="107" y="549"/>
                  </a:lnTo>
                  <a:lnTo>
                    <a:pt x="109" y="557"/>
                  </a:lnTo>
                  <a:lnTo>
                    <a:pt x="111" y="564"/>
                  </a:lnTo>
                  <a:lnTo>
                    <a:pt x="116" y="567"/>
                  </a:lnTo>
                  <a:lnTo>
                    <a:pt x="123" y="570"/>
                  </a:lnTo>
                  <a:lnTo>
                    <a:pt x="132" y="568"/>
                  </a:lnTo>
                  <a:lnTo>
                    <a:pt x="143" y="565"/>
                  </a:lnTo>
                  <a:lnTo>
                    <a:pt x="156" y="559"/>
                  </a:lnTo>
                  <a:lnTo>
                    <a:pt x="174" y="551"/>
                  </a:lnTo>
                  <a:lnTo>
                    <a:pt x="192" y="542"/>
                  </a:lnTo>
                  <a:lnTo>
                    <a:pt x="211" y="531"/>
                  </a:lnTo>
                  <a:lnTo>
                    <a:pt x="230" y="518"/>
                  </a:lnTo>
                  <a:lnTo>
                    <a:pt x="246" y="500"/>
                  </a:lnTo>
                  <a:lnTo>
                    <a:pt x="260" y="481"/>
                  </a:lnTo>
                  <a:lnTo>
                    <a:pt x="271" y="455"/>
                  </a:lnTo>
                  <a:lnTo>
                    <a:pt x="275" y="427"/>
                  </a:lnTo>
                  <a:lnTo>
                    <a:pt x="280" y="397"/>
                  </a:lnTo>
                  <a:lnTo>
                    <a:pt x="287" y="370"/>
                  </a:lnTo>
                  <a:lnTo>
                    <a:pt x="296" y="346"/>
                  </a:lnTo>
                  <a:lnTo>
                    <a:pt x="303" y="323"/>
                  </a:lnTo>
                  <a:lnTo>
                    <a:pt x="307" y="302"/>
                  </a:lnTo>
                  <a:lnTo>
                    <a:pt x="305" y="283"/>
                  </a:lnTo>
                  <a:lnTo>
                    <a:pt x="296" y="262"/>
                  </a:lnTo>
                  <a:lnTo>
                    <a:pt x="276" y="241"/>
                  </a:lnTo>
                  <a:lnTo>
                    <a:pt x="274" y="238"/>
                  </a:lnTo>
                  <a:lnTo>
                    <a:pt x="268" y="229"/>
                  </a:lnTo>
                  <a:lnTo>
                    <a:pt x="259" y="214"/>
                  </a:lnTo>
                  <a:lnTo>
                    <a:pt x="251" y="197"/>
                  </a:lnTo>
                  <a:lnTo>
                    <a:pt x="244" y="179"/>
                  </a:lnTo>
                  <a:lnTo>
                    <a:pt x="239" y="162"/>
                  </a:lnTo>
                  <a:lnTo>
                    <a:pt x="239" y="147"/>
                  </a:lnTo>
                  <a:lnTo>
                    <a:pt x="246" y="135"/>
                  </a:lnTo>
                  <a:lnTo>
                    <a:pt x="258" y="124"/>
                  </a:lnTo>
                  <a:lnTo>
                    <a:pt x="269" y="106"/>
                  </a:lnTo>
                  <a:lnTo>
                    <a:pt x="276" y="87"/>
                  </a:lnTo>
                  <a:lnTo>
                    <a:pt x="279" y="66"/>
                  </a:lnTo>
                  <a:lnTo>
                    <a:pt x="271" y="45"/>
                  </a:lnTo>
                  <a:lnTo>
                    <a:pt x="250" y="26"/>
                  </a:lnTo>
                  <a:lnTo>
                    <a:pt x="213" y="11"/>
                  </a:lnTo>
                  <a:lnTo>
                    <a:pt x="156" y="2"/>
                  </a:lnTo>
                  <a:close/>
                </a:path>
              </a:pathLst>
            </a:custGeom>
            <a:solidFill>
              <a:srgbClr val="B56328"/>
            </a:solidFill>
            <a:ln w="9525">
              <a:noFill/>
              <a:round/>
              <a:headEnd/>
              <a:tailEnd/>
            </a:ln>
          </p:spPr>
          <p:txBody>
            <a:bodyPr/>
            <a:lstStyle/>
            <a:p>
              <a:endParaRPr lang="zh-CN" altLang="en-US" sz="1800"/>
            </a:p>
          </p:txBody>
        </p:sp>
        <p:sp>
          <p:nvSpPr>
            <p:cNvPr id="55" name="Freeform 332"/>
            <p:cNvSpPr>
              <a:spLocks/>
            </p:cNvSpPr>
            <p:nvPr/>
          </p:nvSpPr>
          <p:spPr bwMode="auto">
            <a:xfrm>
              <a:off x="3330" y="2155"/>
              <a:ext cx="114" cy="141"/>
            </a:xfrm>
            <a:custGeom>
              <a:avLst/>
              <a:gdLst>
                <a:gd name="T0" fmla="*/ 22 w 229"/>
                <a:gd name="T1" fmla="*/ 21 h 282"/>
                <a:gd name="T2" fmla="*/ 20 w 229"/>
                <a:gd name="T3" fmla="*/ 20 h 282"/>
                <a:gd name="T4" fmla="*/ 16 w 229"/>
                <a:gd name="T5" fmla="*/ 18 h 282"/>
                <a:gd name="T6" fmla="*/ 10 w 229"/>
                <a:gd name="T7" fmla="*/ 15 h 282"/>
                <a:gd name="T8" fmla="*/ 4 w 229"/>
                <a:gd name="T9" fmla="*/ 11 h 282"/>
                <a:gd name="T10" fmla="*/ 1 w 229"/>
                <a:gd name="T11" fmla="*/ 8 h 282"/>
                <a:gd name="T12" fmla="*/ 0 w 229"/>
                <a:gd name="T13" fmla="*/ 5 h 282"/>
                <a:gd name="T14" fmla="*/ 5 w 229"/>
                <a:gd name="T15" fmla="*/ 2 h 282"/>
                <a:gd name="T16" fmla="*/ 16 w 229"/>
                <a:gd name="T17" fmla="*/ 1 h 282"/>
                <a:gd name="T18" fmla="*/ 26 w 229"/>
                <a:gd name="T19" fmla="*/ 0 h 282"/>
                <a:gd name="T20" fmla="*/ 37 w 229"/>
                <a:gd name="T21" fmla="*/ 1 h 282"/>
                <a:gd name="T22" fmla="*/ 47 w 229"/>
                <a:gd name="T23" fmla="*/ 3 h 282"/>
                <a:gd name="T24" fmla="*/ 57 w 229"/>
                <a:gd name="T25" fmla="*/ 6 h 282"/>
                <a:gd name="T26" fmla="*/ 66 w 229"/>
                <a:gd name="T27" fmla="*/ 9 h 282"/>
                <a:gd name="T28" fmla="*/ 75 w 229"/>
                <a:gd name="T29" fmla="*/ 14 h 282"/>
                <a:gd name="T30" fmla="*/ 83 w 229"/>
                <a:gd name="T31" fmla="*/ 19 h 282"/>
                <a:gd name="T32" fmla="*/ 90 w 229"/>
                <a:gd name="T33" fmla="*/ 26 h 282"/>
                <a:gd name="T34" fmla="*/ 96 w 229"/>
                <a:gd name="T35" fmla="*/ 34 h 282"/>
                <a:gd name="T36" fmla="*/ 101 w 229"/>
                <a:gd name="T37" fmla="*/ 41 h 282"/>
                <a:gd name="T38" fmla="*/ 106 w 229"/>
                <a:gd name="T39" fmla="*/ 50 h 282"/>
                <a:gd name="T40" fmla="*/ 110 w 229"/>
                <a:gd name="T41" fmla="*/ 59 h 282"/>
                <a:gd name="T42" fmla="*/ 112 w 229"/>
                <a:gd name="T43" fmla="*/ 69 h 282"/>
                <a:gd name="T44" fmla="*/ 114 w 229"/>
                <a:gd name="T45" fmla="*/ 79 h 282"/>
                <a:gd name="T46" fmla="*/ 114 w 229"/>
                <a:gd name="T47" fmla="*/ 91 h 282"/>
                <a:gd name="T48" fmla="*/ 113 w 229"/>
                <a:gd name="T49" fmla="*/ 102 h 282"/>
                <a:gd name="T50" fmla="*/ 113 w 229"/>
                <a:gd name="T51" fmla="*/ 104 h 282"/>
                <a:gd name="T52" fmla="*/ 111 w 229"/>
                <a:gd name="T53" fmla="*/ 109 h 282"/>
                <a:gd name="T54" fmla="*/ 107 w 229"/>
                <a:gd name="T55" fmla="*/ 116 h 282"/>
                <a:gd name="T56" fmla="*/ 103 w 229"/>
                <a:gd name="T57" fmla="*/ 124 h 282"/>
                <a:gd name="T58" fmla="*/ 98 w 229"/>
                <a:gd name="T59" fmla="*/ 132 h 282"/>
                <a:gd name="T60" fmla="*/ 92 w 229"/>
                <a:gd name="T61" fmla="*/ 138 h 282"/>
                <a:gd name="T62" fmla="*/ 86 w 229"/>
                <a:gd name="T63" fmla="*/ 141 h 282"/>
                <a:gd name="T64" fmla="*/ 80 w 229"/>
                <a:gd name="T65" fmla="*/ 141 h 282"/>
                <a:gd name="T66" fmla="*/ 73 w 229"/>
                <a:gd name="T67" fmla="*/ 138 h 282"/>
                <a:gd name="T68" fmla="*/ 66 w 229"/>
                <a:gd name="T69" fmla="*/ 134 h 282"/>
                <a:gd name="T70" fmla="*/ 60 w 229"/>
                <a:gd name="T71" fmla="*/ 129 h 282"/>
                <a:gd name="T72" fmla="*/ 55 w 229"/>
                <a:gd name="T73" fmla="*/ 122 h 282"/>
                <a:gd name="T74" fmla="*/ 51 w 229"/>
                <a:gd name="T75" fmla="*/ 116 h 282"/>
                <a:gd name="T76" fmla="*/ 50 w 229"/>
                <a:gd name="T77" fmla="*/ 108 h 282"/>
                <a:gd name="T78" fmla="*/ 53 w 229"/>
                <a:gd name="T79" fmla="*/ 99 h 282"/>
                <a:gd name="T80" fmla="*/ 60 w 229"/>
                <a:gd name="T81" fmla="*/ 90 h 282"/>
                <a:gd name="T82" fmla="*/ 69 w 229"/>
                <a:gd name="T83" fmla="*/ 79 h 282"/>
                <a:gd name="T84" fmla="*/ 74 w 229"/>
                <a:gd name="T85" fmla="*/ 70 h 282"/>
                <a:gd name="T86" fmla="*/ 77 w 229"/>
                <a:gd name="T87" fmla="*/ 60 h 282"/>
                <a:gd name="T88" fmla="*/ 76 w 229"/>
                <a:gd name="T89" fmla="*/ 50 h 282"/>
                <a:gd name="T90" fmla="*/ 70 w 229"/>
                <a:gd name="T91" fmla="*/ 42 h 282"/>
                <a:gd name="T92" fmla="*/ 60 w 229"/>
                <a:gd name="T93" fmla="*/ 34 h 282"/>
                <a:gd name="T94" fmla="*/ 44 w 229"/>
                <a:gd name="T95" fmla="*/ 26 h 282"/>
                <a:gd name="T96" fmla="*/ 22 w 229"/>
                <a:gd name="T97" fmla="*/ 21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82"/>
                <a:gd name="T149" fmla="*/ 229 w 229"/>
                <a:gd name="T150" fmla="*/ 282 h 2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82">
                  <a:moveTo>
                    <a:pt x="44" y="42"/>
                  </a:moveTo>
                  <a:lnTo>
                    <a:pt x="41" y="40"/>
                  </a:lnTo>
                  <a:lnTo>
                    <a:pt x="32" y="36"/>
                  </a:lnTo>
                  <a:lnTo>
                    <a:pt x="20" y="30"/>
                  </a:lnTo>
                  <a:lnTo>
                    <a:pt x="9" y="23"/>
                  </a:lnTo>
                  <a:lnTo>
                    <a:pt x="2" y="16"/>
                  </a:lnTo>
                  <a:lnTo>
                    <a:pt x="0" y="10"/>
                  </a:lnTo>
                  <a:lnTo>
                    <a:pt x="10" y="5"/>
                  </a:lnTo>
                  <a:lnTo>
                    <a:pt x="32" y="1"/>
                  </a:lnTo>
                  <a:lnTo>
                    <a:pt x="53" y="0"/>
                  </a:lnTo>
                  <a:lnTo>
                    <a:pt x="75" y="2"/>
                  </a:lnTo>
                  <a:lnTo>
                    <a:pt x="95" y="6"/>
                  </a:lnTo>
                  <a:lnTo>
                    <a:pt x="115" y="12"/>
                  </a:lnTo>
                  <a:lnTo>
                    <a:pt x="133" y="18"/>
                  </a:lnTo>
                  <a:lnTo>
                    <a:pt x="150" y="28"/>
                  </a:lnTo>
                  <a:lnTo>
                    <a:pt x="166" y="39"/>
                  </a:lnTo>
                  <a:lnTo>
                    <a:pt x="180" y="52"/>
                  </a:lnTo>
                  <a:lnTo>
                    <a:pt x="193" y="67"/>
                  </a:lnTo>
                  <a:lnTo>
                    <a:pt x="203" y="83"/>
                  </a:lnTo>
                  <a:lnTo>
                    <a:pt x="212" y="100"/>
                  </a:lnTo>
                  <a:lnTo>
                    <a:pt x="221" y="119"/>
                  </a:lnTo>
                  <a:lnTo>
                    <a:pt x="225" y="138"/>
                  </a:lnTo>
                  <a:lnTo>
                    <a:pt x="229" y="159"/>
                  </a:lnTo>
                  <a:lnTo>
                    <a:pt x="229" y="182"/>
                  </a:lnTo>
                  <a:lnTo>
                    <a:pt x="227" y="205"/>
                  </a:lnTo>
                  <a:lnTo>
                    <a:pt x="226" y="209"/>
                  </a:lnTo>
                  <a:lnTo>
                    <a:pt x="222" y="219"/>
                  </a:lnTo>
                  <a:lnTo>
                    <a:pt x="215" y="233"/>
                  </a:lnTo>
                  <a:lnTo>
                    <a:pt x="207" y="248"/>
                  </a:lnTo>
                  <a:lnTo>
                    <a:pt x="196" y="263"/>
                  </a:lnTo>
                  <a:lnTo>
                    <a:pt x="185" y="275"/>
                  </a:lnTo>
                  <a:lnTo>
                    <a:pt x="173" y="282"/>
                  </a:lnTo>
                  <a:lnTo>
                    <a:pt x="161" y="281"/>
                  </a:lnTo>
                  <a:lnTo>
                    <a:pt x="147" y="275"/>
                  </a:lnTo>
                  <a:lnTo>
                    <a:pt x="133" y="267"/>
                  </a:lnTo>
                  <a:lnTo>
                    <a:pt x="120" y="257"/>
                  </a:lnTo>
                  <a:lnTo>
                    <a:pt x="110" y="245"/>
                  </a:lnTo>
                  <a:lnTo>
                    <a:pt x="103" y="232"/>
                  </a:lnTo>
                  <a:lnTo>
                    <a:pt x="101" y="217"/>
                  </a:lnTo>
                  <a:lnTo>
                    <a:pt x="106" y="199"/>
                  </a:lnTo>
                  <a:lnTo>
                    <a:pt x="120" y="180"/>
                  </a:lnTo>
                  <a:lnTo>
                    <a:pt x="138" y="159"/>
                  </a:lnTo>
                  <a:lnTo>
                    <a:pt x="149" y="139"/>
                  </a:lnTo>
                  <a:lnTo>
                    <a:pt x="155" y="120"/>
                  </a:lnTo>
                  <a:lnTo>
                    <a:pt x="153" y="101"/>
                  </a:lnTo>
                  <a:lnTo>
                    <a:pt x="141" y="84"/>
                  </a:lnTo>
                  <a:lnTo>
                    <a:pt x="120" y="68"/>
                  </a:lnTo>
                  <a:lnTo>
                    <a:pt x="89" y="53"/>
                  </a:lnTo>
                  <a:lnTo>
                    <a:pt x="44" y="42"/>
                  </a:lnTo>
                  <a:close/>
                </a:path>
              </a:pathLst>
            </a:custGeom>
            <a:solidFill>
              <a:srgbClr val="FFFFFF"/>
            </a:solidFill>
            <a:ln w="9525">
              <a:noFill/>
              <a:round/>
              <a:headEnd/>
              <a:tailEnd/>
            </a:ln>
          </p:spPr>
          <p:txBody>
            <a:bodyPr/>
            <a:lstStyle/>
            <a:p>
              <a:endParaRPr lang="zh-CN" altLang="en-US" sz="1800"/>
            </a:p>
          </p:txBody>
        </p:sp>
        <p:sp>
          <p:nvSpPr>
            <p:cNvPr id="56" name="Freeform 333"/>
            <p:cNvSpPr>
              <a:spLocks/>
            </p:cNvSpPr>
            <p:nvPr/>
          </p:nvSpPr>
          <p:spPr bwMode="auto">
            <a:xfrm>
              <a:off x="3334" y="2156"/>
              <a:ext cx="108" cy="137"/>
            </a:xfrm>
            <a:custGeom>
              <a:avLst/>
              <a:gdLst>
                <a:gd name="T0" fmla="*/ 14 w 214"/>
                <a:gd name="T1" fmla="*/ 1 h 274"/>
                <a:gd name="T2" fmla="*/ 25 w 214"/>
                <a:gd name="T3" fmla="*/ 0 h 274"/>
                <a:gd name="T4" fmla="*/ 35 w 214"/>
                <a:gd name="T5" fmla="*/ 1 h 274"/>
                <a:gd name="T6" fmla="*/ 44 w 214"/>
                <a:gd name="T7" fmla="*/ 2 h 274"/>
                <a:gd name="T8" fmla="*/ 53 w 214"/>
                <a:gd name="T9" fmla="*/ 5 h 274"/>
                <a:gd name="T10" fmla="*/ 62 w 214"/>
                <a:gd name="T11" fmla="*/ 9 h 274"/>
                <a:gd name="T12" fmla="*/ 70 w 214"/>
                <a:gd name="T13" fmla="*/ 13 h 274"/>
                <a:gd name="T14" fmla="*/ 78 w 214"/>
                <a:gd name="T15" fmla="*/ 19 h 274"/>
                <a:gd name="T16" fmla="*/ 85 w 214"/>
                <a:gd name="T17" fmla="*/ 25 h 274"/>
                <a:gd name="T18" fmla="*/ 90 w 214"/>
                <a:gd name="T19" fmla="*/ 32 h 274"/>
                <a:gd name="T20" fmla="*/ 96 w 214"/>
                <a:gd name="T21" fmla="*/ 39 h 274"/>
                <a:gd name="T22" fmla="*/ 100 w 214"/>
                <a:gd name="T23" fmla="*/ 48 h 274"/>
                <a:gd name="T24" fmla="*/ 103 w 214"/>
                <a:gd name="T25" fmla="*/ 57 h 274"/>
                <a:gd name="T26" fmla="*/ 106 w 214"/>
                <a:gd name="T27" fmla="*/ 67 h 274"/>
                <a:gd name="T28" fmla="*/ 107 w 214"/>
                <a:gd name="T29" fmla="*/ 77 h 274"/>
                <a:gd name="T30" fmla="*/ 108 w 214"/>
                <a:gd name="T31" fmla="*/ 88 h 274"/>
                <a:gd name="T32" fmla="*/ 107 w 214"/>
                <a:gd name="T33" fmla="*/ 99 h 274"/>
                <a:gd name="T34" fmla="*/ 107 w 214"/>
                <a:gd name="T35" fmla="*/ 101 h 274"/>
                <a:gd name="T36" fmla="*/ 104 w 214"/>
                <a:gd name="T37" fmla="*/ 106 h 274"/>
                <a:gd name="T38" fmla="*/ 101 w 214"/>
                <a:gd name="T39" fmla="*/ 112 h 274"/>
                <a:gd name="T40" fmla="*/ 97 w 214"/>
                <a:gd name="T41" fmla="*/ 120 h 274"/>
                <a:gd name="T42" fmla="*/ 92 w 214"/>
                <a:gd name="T43" fmla="*/ 127 h 274"/>
                <a:gd name="T44" fmla="*/ 87 w 214"/>
                <a:gd name="T45" fmla="*/ 134 h 274"/>
                <a:gd name="T46" fmla="*/ 81 w 214"/>
                <a:gd name="T47" fmla="*/ 137 h 274"/>
                <a:gd name="T48" fmla="*/ 75 w 214"/>
                <a:gd name="T49" fmla="*/ 137 h 274"/>
                <a:gd name="T50" fmla="*/ 70 w 214"/>
                <a:gd name="T51" fmla="*/ 134 h 274"/>
                <a:gd name="T52" fmla="*/ 64 w 214"/>
                <a:gd name="T53" fmla="*/ 131 h 274"/>
                <a:gd name="T54" fmla="*/ 58 w 214"/>
                <a:gd name="T55" fmla="*/ 126 h 274"/>
                <a:gd name="T56" fmla="*/ 53 w 214"/>
                <a:gd name="T57" fmla="*/ 121 h 274"/>
                <a:gd name="T58" fmla="*/ 49 w 214"/>
                <a:gd name="T59" fmla="*/ 115 h 274"/>
                <a:gd name="T60" fmla="*/ 48 w 214"/>
                <a:gd name="T61" fmla="*/ 108 h 274"/>
                <a:gd name="T62" fmla="*/ 49 w 214"/>
                <a:gd name="T63" fmla="*/ 100 h 274"/>
                <a:gd name="T64" fmla="*/ 54 w 214"/>
                <a:gd name="T65" fmla="*/ 92 h 274"/>
                <a:gd name="T66" fmla="*/ 55 w 214"/>
                <a:gd name="T67" fmla="*/ 90 h 274"/>
                <a:gd name="T68" fmla="*/ 56 w 214"/>
                <a:gd name="T69" fmla="*/ 89 h 274"/>
                <a:gd name="T70" fmla="*/ 56 w 214"/>
                <a:gd name="T71" fmla="*/ 88 h 274"/>
                <a:gd name="T72" fmla="*/ 58 w 214"/>
                <a:gd name="T73" fmla="*/ 87 h 274"/>
                <a:gd name="T74" fmla="*/ 66 w 214"/>
                <a:gd name="T75" fmla="*/ 77 h 274"/>
                <a:gd name="T76" fmla="*/ 71 w 214"/>
                <a:gd name="T77" fmla="*/ 69 h 274"/>
                <a:gd name="T78" fmla="*/ 73 w 214"/>
                <a:gd name="T79" fmla="*/ 59 h 274"/>
                <a:gd name="T80" fmla="*/ 72 w 214"/>
                <a:gd name="T81" fmla="*/ 50 h 274"/>
                <a:gd name="T82" fmla="*/ 67 w 214"/>
                <a:gd name="T83" fmla="*/ 42 h 274"/>
                <a:gd name="T84" fmla="*/ 57 w 214"/>
                <a:gd name="T85" fmla="*/ 34 h 274"/>
                <a:gd name="T86" fmla="*/ 42 w 214"/>
                <a:gd name="T87" fmla="*/ 26 h 274"/>
                <a:gd name="T88" fmla="*/ 21 w 214"/>
                <a:gd name="T89" fmla="*/ 19 h 274"/>
                <a:gd name="T90" fmla="*/ 21 w 214"/>
                <a:gd name="T91" fmla="*/ 19 h 274"/>
                <a:gd name="T92" fmla="*/ 21 w 214"/>
                <a:gd name="T93" fmla="*/ 19 h 274"/>
                <a:gd name="T94" fmla="*/ 20 w 214"/>
                <a:gd name="T95" fmla="*/ 19 h 274"/>
                <a:gd name="T96" fmla="*/ 19 w 214"/>
                <a:gd name="T97" fmla="*/ 18 h 274"/>
                <a:gd name="T98" fmla="*/ 16 w 214"/>
                <a:gd name="T99" fmla="*/ 17 h 274"/>
                <a:gd name="T100" fmla="*/ 11 w 214"/>
                <a:gd name="T101" fmla="*/ 14 h 274"/>
                <a:gd name="T102" fmla="*/ 6 w 214"/>
                <a:gd name="T103" fmla="*/ 12 h 274"/>
                <a:gd name="T104" fmla="*/ 2 w 214"/>
                <a:gd name="T105" fmla="*/ 9 h 274"/>
                <a:gd name="T106" fmla="*/ 0 w 214"/>
                <a:gd name="T107" fmla="*/ 6 h 274"/>
                <a:gd name="T108" fmla="*/ 1 w 214"/>
                <a:gd name="T109" fmla="*/ 4 h 274"/>
                <a:gd name="T110" fmla="*/ 5 w 214"/>
                <a:gd name="T111" fmla="*/ 1 h 274"/>
                <a:gd name="T112" fmla="*/ 14 w 214"/>
                <a:gd name="T113" fmla="*/ 1 h 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274"/>
                <a:gd name="T173" fmla="*/ 214 w 214"/>
                <a:gd name="T174" fmla="*/ 274 h 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274">
                  <a:moveTo>
                    <a:pt x="28" y="1"/>
                  </a:moveTo>
                  <a:lnTo>
                    <a:pt x="49" y="0"/>
                  </a:lnTo>
                  <a:lnTo>
                    <a:pt x="69" y="2"/>
                  </a:lnTo>
                  <a:lnTo>
                    <a:pt x="88" y="5"/>
                  </a:lnTo>
                  <a:lnTo>
                    <a:pt x="106" y="10"/>
                  </a:lnTo>
                  <a:lnTo>
                    <a:pt x="123" y="18"/>
                  </a:lnTo>
                  <a:lnTo>
                    <a:pt x="139" y="27"/>
                  </a:lnTo>
                  <a:lnTo>
                    <a:pt x="154" y="38"/>
                  </a:lnTo>
                  <a:lnTo>
                    <a:pt x="168" y="50"/>
                  </a:lnTo>
                  <a:lnTo>
                    <a:pt x="179" y="64"/>
                  </a:lnTo>
                  <a:lnTo>
                    <a:pt x="190" y="79"/>
                  </a:lnTo>
                  <a:lnTo>
                    <a:pt x="198" y="96"/>
                  </a:lnTo>
                  <a:lnTo>
                    <a:pt x="205" y="115"/>
                  </a:lnTo>
                  <a:lnTo>
                    <a:pt x="211" y="134"/>
                  </a:lnTo>
                  <a:lnTo>
                    <a:pt x="213" y="155"/>
                  </a:lnTo>
                  <a:lnTo>
                    <a:pt x="214" y="176"/>
                  </a:lnTo>
                  <a:lnTo>
                    <a:pt x="213" y="199"/>
                  </a:lnTo>
                  <a:lnTo>
                    <a:pt x="212" y="202"/>
                  </a:lnTo>
                  <a:lnTo>
                    <a:pt x="207" y="213"/>
                  </a:lnTo>
                  <a:lnTo>
                    <a:pt x="200" y="225"/>
                  </a:lnTo>
                  <a:lnTo>
                    <a:pt x="192" y="241"/>
                  </a:lnTo>
                  <a:lnTo>
                    <a:pt x="183" y="255"/>
                  </a:lnTo>
                  <a:lnTo>
                    <a:pt x="173" y="267"/>
                  </a:lnTo>
                  <a:lnTo>
                    <a:pt x="161" y="274"/>
                  </a:lnTo>
                  <a:lnTo>
                    <a:pt x="149" y="274"/>
                  </a:lnTo>
                  <a:lnTo>
                    <a:pt x="138" y="268"/>
                  </a:lnTo>
                  <a:lnTo>
                    <a:pt x="126" y="261"/>
                  </a:lnTo>
                  <a:lnTo>
                    <a:pt x="115" y="253"/>
                  </a:lnTo>
                  <a:lnTo>
                    <a:pt x="105" y="243"/>
                  </a:lnTo>
                  <a:lnTo>
                    <a:pt x="98" y="230"/>
                  </a:lnTo>
                  <a:lnTo>
                    <a:pt x="95" y="216"/>
                  </a:lnTo>
                  <a:lnTo>
                    <a:pt x="98" y="201"/>
                  </a:lnTo>
                  <a:lnTo>
                    <a:pt x="107" y="184"/>
                  </a:lnTo>
                  <a:lnTo>
                    <a:pt x="108" y="181"/>
                  </a:lnTo>
                  <a:lnTo>
                    <a:pt x="110" y="179"/>
                  </a:lnTo>
                  <a:lnTo>
                    <a:pt x="111" y="177"/>
                  </a:lnTo>
                  <a:lnTo>
                    <a:pt x="114" y="175"/>
                  </a:lnTo>
                  <a:lnTo>
                    <a:pt x="130" y="155"/>
                  </a:lnTo>
                  <a:lnTo>
                    <a:pt x="140" y="137"/>
                  </a:lnTo>
                  <a:lnTo>
                    <a:pt x="145" y="118"/>
                  </a:lnTo>
                  <a:lnTo>
                    <a:pt x="143" y="101"/>
                  </a:lnTo>
                  <a:lnTo>
                    <a:pt x="132" y="84"/>
                  </a:lnTo>
                  <a:lnTo>
                    <a:pt x="113" y="67"/>
                  </a:lnTo>
                  <a:lnTo>
                    <a:pt x="83" y="52"/>
                  </a:lnTo>
                  <a:lnTo>
                    <a:pt x="42" y="39"/>
                  </a:lnTo>
                  <a:lnTo>
                    <a:pt x="41" y="38"/>
                  </a:lnTo>
                  <a:lnTo>
                    <a:pt x="39" y="38"/>
                  </a:lnTo>
                  <a:lnTo>
                    <a:pt x="38" y="36"/>
                  </a:lnTo>
                  <a:lnTo>
                    <a:pt x="31" y="33"/>
                  </a:lnTo>
                  <a:lnTo>
                    <a:pt x="22" y="29"/>
                  </a:lnTo>
                  <a:lnTo>
                    <a:pt x="12" y="24"/>
                  </a:lnTo>
                  <a:lnTo>
                    <a:pt x="4" y="18"/>
                  </a:lnTo>
                  <a:lnTo>
                    <a:pt x="0" y="12"/>
                  </a:lnTo>
                  <a:lnTo>
                    <a:pt x="1" y="8"/>
                  </a:lnTo>
                  <a:lnTo>
                    <a:pt x="10" y="3"/>
                  </a:lnTo>
                  <a:lnTo>
                    <a:pt x="28" y="1"/>
                  </a:lnTo>
                  <a:close/>
                </a:path>
              </a:pathLst>
            </a:custGeom>
            <a:solidFill>
              <a:srgbClr val="EFEFEF"/>
            </a:solidFill>
            <a:ln w="9525">
              <a:noFill/>
              <a:round/>
              <a:headEnd/>
              <a:tailEnd/>
            </a:ln>
          </p:spPr>
          <p:txBody>
            <a:bodyPr/>
            <a:lstStyle/>
            <a:p>
              <a:endParaRPr lang="zh-CN" altLang="en-US" sz="1800"/>
            </a:p>
          </p:txBody>
        </p:sp>
        <p:sp>
          <p:nvSpPr>
            <p:cNvPr id="57" name="Freeform 334"/>
            <p:cNvSpPr>
              <a:spLocks/>
            </p:cNvSpPr>
            <p:nvPr/>
          </p:nvSpPr>
          <p:spPr bwMode="auto">
            <a:xfrm>
              <a:off x="3341" y="2158"/>
              <a:ext cx="99" cy="134"/>
            </a:xfrm>
            <a:custGeom>
              <a:avLst/>
              <a:gdLst>
                <a:gd name="T0" fmla="*/ 13 w 200"/>
                <a:gd name="T1" fmla="*/ 1 h 267"/>
                <a:gd name="T2" fmla="*/ 23 w 200"/>
                <a:gd name="T3" fmla="*/ 0 h 267"/>
                <a:gd name="T4" fmla="*/ 32 w 200"/>
                <a:gd name="T5" fmla="*/ 1 h 267"/>
                <a:gd name="T6" fmla="*/ 41 w 200"/>
                <a:gd name="T7" fmla="*/ 3 h 267"/>
                <a:gd name="T8" fmla="*/ 49 w 200"/>
                <a:gd name="T9" fmla="*/ 5 h 267"/>
                <a:gd name="T10" fmla="*/ 57 w 200"/>
                <a:gd name="T11" fmla="*/ 9 h 267"/>
                <a:gd name="T12" fmla="*/ 65 w 200"/>
                <a:gd name="T13" fmla="*/ 13 h 267"/>
                <a:gd name="T14" fmla="*/ 71 w 200"/>
                <a:gd name="T15" fmla="*/ 19 h 267"/>
                <a:gd name="T16" fmla="*/ 78 w 200"/>
                <a:gd name="T17" fmla="*/ 25 h 267"/>
                <a:gd name="T18" fmla="*/ 83 w 200"/>
                <a:gd name="T19" fmla="*/ 31 h 267"/>
                <a:gd name="T20" fmla="*/ 88 w 200"/>
                <a:gd name="T21" fmla="*/ 39 h 267"/>
                <a:gd name="T22" fmla="*/ 92 w 200"/>
                <a:gd name="T23" fmla="*/ 47 h 267"/>
                <a:gd name="T24" fmla="*/ 95 w 200"/>
                <a:gd name="T25" fmla="*/ 56 h 267"/>
                <a:gd name="T26" fmla="*/ 97 w 200"/>
                <a:gd name="T27" fmla="*/ 66 h 267"/>
                <a:gd name="T28" fmla="*/ 99 w 200"/>
                <a:gd name="T29" fmla="*/ 76 h 267"/>
                <a:gd name="T30" fmla="*/ 99 w 200"/>
                <a:gd name="T31" fmla="*/ 87 h 267"/>
                <a:gd name="T32" fmla="*/ 99 w 200"/>
                <a:gd name="T33" fmla="*/ 98 h 267"/>
                <a:gd name="T34" fmla="*/ 98 w 200"/>
                <a:gd name="T35" fmla="*/ 99 h 267"/>
                <a:gd name="T36" fmla="*/ 96 w 200"/>
                <a:gd name="T37" fmla="*/ 104 h 267"/>
                <a:gd name="T38" fmla="*/ 93 w 200"/>
                <a:gd name="T39" fmla="*/ 111 h 267"/>
                <a:gd name="T40" fmla="*/ 89 w 200"/>
                <a:gd name="T41" fmla="*/ 118 h 267"/>
                <a:gd name="T42" fmla="*/ 85 w 200"/>
                <a:gd name="T43" fmla="*/ 125 h 267"/>
                <a:gd name="T44" fmla="*/ 80 w 200"/>
                <a:gd name="T45" fmla="*/ 130 h 267"/>
                <a:gd name="T46" fmla="*/ 74 w 200"/>
                <a:gd name="T47" fmla="*/ 134 h 267"/>
                <a:gd name="T48" fmla="*/ 69 w 200"/>
                <a:gd name="T49" fmla="*/ 134 h 267"/>
                <a:gd name="T50" fmla="*/ 64 w 200"/>
                <a:gd name="T51" fmla="*/ 132 h 267"/>
                <a:gd name="T52" fmla="*/ 58 w 200"/>
                <a:gd name="T53" fmla="*/ 128 h 267"/>
                <a:gd name="T54" fmla="*/ 53 w 200"/>
                <a:gd name="T55" fmla="*/ 123 h 267"/>
                <a:gd name="T56" fmla="*/ 49 w 200"/>
                <a:gd name="T57" fmla="*/ 118 h 267"/>
                <a:gd name="T58" fmla="*/ 46 w 200"/>
                <a:gd name="T59" fmla="*/ 113 h 267"/>
                <a:gd name="T60" fmla="*/ 45 w 200"/>
                <a:gd name="T61" fmla="*/ 106 h 267"/>
                <a:gd name="T62" fmla="*/ 47 w 200"/>
                <a:gd name="T63" fmla="*/ 98 h 267"/>
                <a:gd name="T64" fmla="*/ 50 w 200"/>
                <a:gd name="T65" fmla="*/ 90 h 267"/>
                <a:gd name="T66" fmla="*/ 51 w 200"/>
                <a:gd name="T67" fmla="*/ 89 h 267"/>
                <a:gd name="T68" fmla="*/ 52 w 200"/>
                <a:gd name="T69" fmla="*/ 88 h 267"/>
                <a:gd name="T70" fmla="*/ 53 w 200"/>
                <a:gd name="T71" fmla="*/ 87 h 267"/>
                <a:gd name="T72" fmla="*/ 54 w 200"/>
                <a:gd name="T73" fmla="*/ 85 h 267"/>
                <a:gd name="T74" fmla="*/ 61 w 200"/>
                <a:gd name="T75" fmla="*/ 76 h 267"/>
                <a:gd name="T76" fmla="*/ 66 w 200"/>
                <a:gd name="T77" fmla="*/ 66 h 267"/>
                <a:gd name="T78" fmla="*/ 68 w 200"/>
                <a:gd name="T79" fmla="*/ 57 h 267"/>
                <a:gd name="T80" fmla="*/ 67 w 200"/>
                <a:gd name="T81" fmla="*/ 49 h 267"/>
                <a:gd name="T82" fmla="*/ 62 w 200"/>
                <a:gd name="T83" fmla="*/ 41 h 267"/>
                <a:gd name="T84" fmla="*/ 53 w 200"/>
                <a:gd name="T85" fmla="*/ 32 h 267"/>
                <a:gd name="T86" fmla="*/ 40 w 200"/>
                <a:gd name="T87" fmla="*/ 26 h 267"/>
                <a:gd name="T88" fmla="*/ 21 w 200"/>
                <a:gd name="T89" fmla="*/ 19 h 267"/>
                <a:gd name="T90" fmla="*/ 21 w 200"/>
                <a:gd name="T91" fmla="*/ 19 h 267"/>
                <a:gd name="T92" fmla="*/ 20 w 200"/>
                <a:gd name="T93" fmla="*/ 18 h 267"/>
                <a:gd name="T94" fmla="*/ 19 w 200"/>
                <a:gd name="T95" fmla="*/ 18 h 267"/>
                <a:gd name="T96" fmla="*/ 18 w 200"/>
                <a:gd name="T97" fmla="*/ 18 h 267"/>
                <a:gd name="T98" fmla="*/ 15 w 200"/>
                <a:gd name="T99" fmla="*/ 16 h 267"/>
                <a:gd name="T100" fmla="*/ 11 w 200"/>
                <a:gd name="T101" fmla="*/ 14 h 267"/>
                <a:gd name="T102" fmla="*/ 6 w 200"/>
                <a:gd name="T103" fmla="*/ 12 h 267"/>
                <a:gd name="T104" fmla="*/ 2 w 200"/>
                <a:gd name="T105" fmla="*/ 9 h 267"/>
                <a:gd name="T106" fmla="*/ 0 w 200"/>
                <a:gd name="T107" fmla="*/ 7 h 267"/>
                <a:gd name="T108" fmla="*/ 1 w 200"/>
                <a:gd name="T109" fmla="*/ 4 h 267"/>
                <a:gd name="T110" fmla="*/ 5 w 200"/>
                <a:gd name="T111" fmla="*/ 2 h 267"/>
                <a:gd name="T112" fmla="*/ 13 w 200"/>
                <a:gd name="T113" fmla="*/ 1 h 2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267"/>
                <a:gd name="T173" fmla="*/ 200 w 200"/>
                <a:gd name="T174" fmla="*/ 267 h 2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267">
                  <a:moveTo>
                    <a:pt x="27" y="1"/>
                  </a:moveTo>
                  <a:lnTo>
                    <a:pt x="46" y="0"/>
                  </a:lnTo>
                  <a:lnTo>
                    <a:pt x="65" y="2"/>
                  </a:lnTo>
                  <a:lnTo>
                    <a:pt x="82" y="6"/>
                  </a:lnTo>
                  <a:lnTo>
                    <a:pt x="99" y="10"/>
                  </a:lnTo>
                  <a:lnTo>
                    <a:pt x="116" y="17"/>
                  </a:lnTo>
                  <a:lnTo>
                    <a:pt x="131" y="26"/>
                  </a:lnTo>
                  <a:lnTo>
                    <a:pt x="144" y="37"/>
                  </a:lnTo>
                  <a:lnTo>
                    <a:pt x="157" y="49"/>
                  </a:lnTo>
                  <a:lnTo>
                    <a:pt x="167" y="62"/>
                  </a:lnTo>
                  <a:lnTo>
                    <a:pt x="178" y="78"/>
                  </a:lnTo>
                  <a:lnTo>
                    <a:pt x="186" y="94"/>
                  </a:lnTo>
                  <a:lnTo>
                    <a:pt x="192" y="112"/>
                  </a:lnTo>
                  <a:lnTo>
                    <a:pt x="196" y="131"/>
                  </a:lnTo>
                  <a:lnTo>
                    <a:pt x="199" y="151"/>
                  </a:lnTo>
                  <a:lnTo>
                    <a:pt x="200" y="173"/>
                  </a:lnTo>
                  <a:lnTo>
                    <a:pt x="199" y="195"/>
                  </a:lnTo>
                  <a:lnTo>
                    <a:pt x="197" y="198"/>
                  </a:lnTo>
                  <a:lnTo>
                    <a:pt x="194" y="207"/>
                  </a:lnTo>
                  <a:lnTo>
                    <a:pt x="187" y="221"/>
                  </a:lnTo>
                  <a:lnTo>
                    <a:pt x="180" y="235"/>
                  </a:lnTo>
                  <a:lnTo>
                    <a:pt x="171" y="249"/>
                  </a:lnTo>
                  <a:lnTo>
                    <a:pt x="162" y="260"/>
                  </a:lnTo>
                  <a:lnTo>
                    <a:pt x="150" y="267"/>
                  </a:lnTo>
                  <a:lnTo>
                    <a:pt x="140" y="267"/>
                  </a:lnTo>
                  <a:lnTo>
                    <a:pt x="129" y="263"/>
                  </a:lnTo>
                  <a:lnTo>
                    <a:pt x="118" y="256"/>
                  </a:lnTo>
                  <a:lnTo>
                    <a:pt x="108" y="246"/>
                  </a:lnTo>
                  <a:lnTo>
                    <a:pt x="98" y="236"/>
                  </a:lnTo>
                  <a:lnTo>
                    <a:pt x="93" y="225"/>
                  </a:lnTo>
                  <a:lnTo>
                    <a:pt x="90" y="211"/>
                  </a:lnTo>
                  <a:lnTo>
                    <a:pt x="94" y="196"/>
                  </a:lnTo>
                  <a:lnTo>
                    <a:pt x="102" y="180"/>
                  </a:lnTo>
                  <a:lnTo>
                    <a:pt x="104" y="177"/>
                  </a:lnTo>
                  <a:lnTo>
                    <a:pt x="105" y="175"/>
                  </a:lnTo>
                  <a:lnTo>
                    <a:pt x="108" y="173"/>
                  </a:lnTo>
                  <a:lnTo>
                    <a:pt x="110" y="170"/>
                  </a:lnTo>
                  <a:lnTo>
                    <a:pt x="124" y="151"/>
                  </a:lnTo>
                  <a:lnTo>
                    <a:pt x="133" y="132"/>
                  </a:lnTo>
                  <a:lnTo>
                    <a:pt x="137" y="114"/>
                  </a:lnTo>
                  <a:lnTo>
                    <a:pt x="135" y="97"/>
                  </a:lnTo>
                  <a:lnTo>
                    <a:pt x="126" y="81"/>
                  </a:lnTo>
                  <a:lnTo>
                    <a:pt x="108" y="64"/>
                  </a:lnTo>
                  <a:lnTo>
                    <a:pt x="80" y="51"/>
                  </a:lnTo>
                  <a:lnTo>
                    <a:pt x="43" y="37"/>
                  </a:lnTo>
                  <a:lnTo>
                    <a:pt x="42" y="37"/>
                  </a:lnTo>
                  <a:lnTo>
                    <a:pt x="41" y="36"/>
                  </a:lnTo>
                  <a:lnTo>
                    <a:pt x="38" y="36"/>
                  </a:lnTo>
                  <a:lnTo>
                    <a:pt x="37" y="35"/>
                  </a:lnTo>
                  <a:lnTo>
                    <a:pt x="31" y="32"/>
                  </a:lnTo>
                  <a:lnTo>
                    <a:pt x="22" y="28"/>
                  </a:lnTo>
                  <a:lnTo>
                    <a:pt x="13" y="23"/>
                  </a:lnTo>
                  <a:lnTo>
                    <a:pt x="5" y="17"/>
                  </a:lnTo>
                  <a:lnTo>
                    <a:pt x="0" y="13"/>
                  </a:lnTo>
                  <a:lnTo>
                    <a:pt x="2" y="8"/>
                  </a:lnTo>
                  <a:lnTo>
                    <a:pt x="10" y="3"/>
                  </a:lnTo>
                  <a:lnTo>
                    <a:pt x="27" y="1"/>
                  </a:lnTo>
                  <a:close/>
                </a:path>
              </a:pathLst>
            </a:custGeom>
            <a:solidFill>
              <a:srgbClr val="DDDDDD"/>
            </a:solidFill>
            <a:ln w="9525">
              <a:noFill/>
              <a:round/>
              <a:headEnd/>
              <a:tailEnd/>
            </a:ln>
          </p:spPr>
          <p:txBody>
            <a:bodyPr/>
            <a:lstStyle/>
            <a:p>
              <a:endParaRPr lang="zh-CN" altLang="en-US" sz="1800"/>
            </a:p>
          </p:txBody>
        </p:sp>
        <p:sp>
          <p:nvSpPr>
            <p:cNvPr id="58" name="Freeform 335"/>
            <p:cNvSpPr>
              <a:spLocks/>
            </p:cNvSpPr>
            <p:nvPr/>
          </p:nvSpPr>
          <p:spPr bwMode="auto">
            <a:xfrm>
              <a:off x="3347" y="2160"/>
              <a:ext cx="92" cy="129"/>
            </a:xfrm>
            <a:custGeom>
              <a:avLst/>
              <a:gdLst>
                <a:gd name="T0" fmla="*/ 12 w 183"/>
                <a:gd name="T1" fmla="*/ 0 h 260"/>
                <a:gd name="T2" fmla="*/ 30 w 183"/>
                <a:gd name="T3" fmla="*/ 1 h 260"/>
                <a:gd name="T4" fmla="*/ 46 w 183"/>
                <a:gd name="T5" fmla="*/ 5 h 260"/>
                <a:gd name="T6" fmla="*/ 60 w 183"/>
                <a:gd name="T7" fmla="*/ 13 h 260"/>
                <a:gd name="T8" fmla="*/ 72 w 183"/>
                <a:gd name="T9" fmla="*/ 24 h 260"/>
                <a:gd name="T10" fmla="*/ 82 w 183"/>
                <a:gd name="T11" fmla="*/ 37 h 260"/>
                <a:gd name="T12" fmla="*/ 88 w 183"/>
                <a:gd name="T13" fmla="*/ 54 h 260"/>
                <a:gd name="T14" fmla="*/ 92 w 183"/>
                <a:gd name="T15" fmla="*/ 73 h 260"/>
                <a:gd name="T16" fmla="*/ 91 w 183"/>
                <a:gd name="T17" fmla="*/ 94 h 260"/>
                <a:gd name="T18" fmla="*/ 91 w 183"/>
                <a:gd name="T19" fmla="*/ 96 h 260"/>
                <a:gd name="T20" fmla="*/ 89 w 183"/>
                <a:gd name="T21" fmla="*/ 100 h 260"/>
                <a:gd name="T22" fmla="*/ 86 w 183"/>
                <a:gd name="T23" fmla="*/ 107 h 260"/>
                <a:gd name="T24" fmla="*/ 83 w 183"/>
                <a:gd name="T25" fmla="*/ 113 h 260"/>
                <a:gd name="T26" fmla="*/ 79 w 183"/>
                <a:gd name="T27" fmla="*/ 120 h 260"/>
                <a:gd name="T28" fmla="*/ 74 w 183"/>
                <a:gd name="T29" fmla="*/ 126 h 260"/>
                <a:gd name="T30" fmla="*/ 69 w 183"/>
                <a:gd name="T31" fmla="*/ 129 h 260"/>
                <a:gd name="T32" fmla="*/ 64 w 183"/>
                <a:gd name="T33" fmla="*/ 129 h 260"/>
                <a:gd name="T34" fmla="*/ 59 w 183"/>
                <a:gd name="T35" fmla="*/ 127 h 260"/>
                <a:gd name="T36" fmla="*/ 54 w 183"/>
                <a:gd name="T37" fmla="*/ 123 h 260"/>
                <a:gd name="T38" fmla="*/ 49 w 183"/>
                <a:gd name="T39" fmla="*/ 119 h 260"/>
                <a:gd name="T40" fmla="*/ 46 w 183"/>
                <a:gd name="T41" fmla="*/ 114 h 260"/>
                <a:gd name="T42" fmla="*/ 43 w 183"/>
                <a:gd name="T43" fmla="*/ 108 h 260"/>
                <a:gd name="T44" fmla="*/ 42 w 183"/>
                <a:gd name="T45" fmla="*/ 102 h 260"/>
                <a:gd name="T46" fmla="*/ 44 w 183"/>
                <a:gd name="T47" fmla="*/ 94 h 260"/>
                <a:gd name="T48" fmla="*/ 48 w 183"/>
                <a:gd name="T49" fmla="*/ 86 h 260"/>
                <a:gd name="T50" fmla="*/ 49 w 183"/>
                <a:gd name="T51" fmla="*/ 85 h 260"/>
                <a:gd name="T52" fmla="*/ 50 w 183"/>
                <a:gd name="T53" fmla="*/ 84 h 260"/>
                <a:gd name="T54" fmla="*/ 51 w 183"/>
                <a:gd name="T55" fmla="*/ 83 h 260"/>
                <a:gd name="T56" fmla="*/ 52 w 183"/>
                <a:gd name="T57" fmla="*/ 82 h 260"/>
                <a:gd name="T58" fmla="*/ 58 w 183"/>
                <a:gd name="T59" fmla="*/ 73 h 260"/>
                <a:gd name="T60" fmla="*/ 62 w 183"/>
                <a:gd name="T61" fmla="*/ 64 h 260"/>
                <a:gd name="T62" fmla="*/ 64 w 183"/>
                <a:gd name="T63" fmla="*/ 55 h 260"/>
                <a:gd name="T64" fmla="*/ 63 w 183"/>
                <a:gd name="T65" fmla="*/ 47 h 260"/>
                <a:gd name="T66" fmla="*/ 58 w 183"/>
                <a:gd name="T67" fmla="*/ 39 h 260"/>
                <a:gd name="T68" fmla="*/ 50 w 183"/>
                <a:gd name="T69" fmla="*/ 30 h 260"/>
                <a:gd name="T70" fmla="*/ 38 w 183"/>
                <a:gd name="T71" fmla="*/ 24 h 260"/>
                <a:gd name="T72" fmla="*/ 20 w 183"/>
                <a:gd name="T73" fmla="*/ 17 h 260"/>
                <a:gd name="T74" fmla="*/ 20 w 183"/>
                <a:gd name="T75" fmla="*/ 17 h 260"/>
                <a:gd name="T76" fmla="*/ 19 w 183"/>
                <a:gd name="T77" fmla="*/ 17 h 260"/>
                <a:gd name="T78" fmla="*/ 18 w 183"/>
                <a:gd name="T79" fmla="*/ 17 h 260"/>
                <a:gd name="T80" fmla="*/ 18 w 183"/>
                <a:gd name="T81" fmla="*/ 16 h 260"/>
                <a:gd name="T82" fmla="*/ 15 w 183"/>
                <a:gd name="T83" fmla="*/ 15 h 260"/>
                <a:gd name="T84" fmla="*/ 11 w 183"/>
                <a:gd name="T85" fmla="*/ 13 h 260"/>
                <a:gd name="T86" fmla="*/ 6 w 183"/>
                <a:gd name="T87" fmla="*/ 11 h 260"/>
                <a:gd name="T88" fmla="*/ 3 w 183"/>
                <a:gd name="T89" fmla="*/ 9 h 260"/>
                <a:gd name="T90" fmla="*/ 0 w 183"/>
                <a:gd name="T91" fmla="*/ 6 h 260"/>
                <a:gd name="T92" fmla="*/ 0 w 183"/>
                <a:gd name="T93" fmla="*/ 3 h 260"/>
                <a:gd name="T94" fmla="*/ 4 w 183"/>
                <a:gd name="T95" fmla="*/ 2 h 260"/>
                <a:gd name="T96" fmla="*/ 12 w 183"/>
                <a:gd name="T97" fmla="*/ 0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260"/>
                <a:gd name="T149" fmla="*/ 183 w 183"/>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260">
                  <a:moveTo>
                    <a:pt x="23" y="0"/>
                  </a:moveTo>
                  <a:lnTo>
                    <a:pt x="59" y="2"/>
                  </a:lnTo>
                  <a:lnTo>
                    <a:pt x="91" y="10"/>
                  </a:lnTo>
                  <a:lnTo>
                    <a:pt x="120" y="26"/>
                  </a:lnTo>
                  <a:lnTo>
                    <a:pt x="144" y="48"/>
                  </a:lnTo>
                  <a:lnTo>
                    <a:pt x="164" y="75"/>
                  </a:lnTo>
                  <a:lnTo>
                    <a:pt x="176" y="109"/>
                  </a:lnTo>
                  <a:lnTo>
                    <a:pt x="183" y="147"/>
                  </a:lnTo>
                  <a:lnTo>
                    <a:pt x="182" y="189"/>
                  </a:lnTo>
                  <a:lnTo>
                    <a:pt x="181" y="193"/>
                  </a:lnTo>
                  <a:lnTo>
                    <a:pt x="177" y="202"/>
                  </a:lnTo>
                  <a:lnTo>
                    <a:pt x="172" y="215"/>
                  </a:lnTo>
                  <a:lnTo>
                    <a:pt x="165" y="228"/>
                  </a:lnTo>
                  <a:lnTo>
                    <a:pt x="157" y="242"/>
                  </a:lnTo>
                  <a:lnTo>
                    <a:pt x="148" y="254"/>
                  </a:lnTo>
                  <a:lnTo>
                    <a:pt x="138" y="260"/>
                  </a:lnTo>
                  <a:lnTo>
                    <a:pt x="128" y="260"/>
                  </a:lnTo>
                  <a:lnTo>
                    <a:pt x="118" y="255"/>
                  </a:lnTo>
                  <a:lnTo>
                    <a:pt x="108" y="248"/>
                  </a:lnTo>
                  <a:lnTo>
                    <a:pt x="98" y="240"/>
                  </a:lnTo>
                  <a:lnTo>
                    <a:pt x="91" y="230"/>
                  </a:lnTo>
                  <a:lnTo>
                    <a:pt x="85" y="218"/>
                  </a:lnTo>
                  <a:lnTo>
                    <a:pt x="84" y="205"/>
                  </a:lnTo>
                  <a:lnTo>
                    <a:pt x="88" y="190"/>
                  </a:lnTo>
                  <a:lnTo>
                    <a:pt x="96" y="174"/>
                  </a:lnTo>
                  <a:lnTo>
                    <a:pt x="98" y="172"/>
                  </a:lnTo>
                  <a:lnTo>
                    <a:pt x="99" y="170"/>
                  </a:lnTo>
                  <a:lnTo>
                    <a:pt x="101" y="167"/>
                  </a:lnTo>
                  <a:lnTo>
                    <a:pt x="103" y="165"/>
                  </a:lnTo>
                  <a:lnTo>
                    <a:pt x="115" y="147"/>
                  </a:lnTo>
                  <a:lnTo>
                    <a:pt x="124" y="128"/>
                  </a:lnTo>
                  <a:lnTo>
                    <a:pt x="128" y="111"/>
                  </a:lnTo>
                  <a:lnTo>
                    <a:pt x="126" y="94"/>
                  </a:lnTo>
                  <a:lnTo>
                    <a:pt x="116" y="78"/>
                  </a:lnTo>
                  <a:lnTo>
                    <a:pt x="99" y="61"/>
                  </a:lnTo>
                  <a:lnTo>
                    <a:pt x="75" y="48"/>
                  </a:lnTo>
                  <a:lnTo>
                    <a:pt x="40" y="35"/>
                  </a:lnTo>
                  <a:lnTo>
                    <a:pt x="39" y="35"/>
                  </a:lnTo>
                  <a:lnTo>
                    <a:pt x="38" y="34"/>
                  </a:lnTo>
                  <a:lnTo>
                    <a:pt x="36" y="34"/>
                  </a:lnTo>
                  <a:lnTo>
                    <a:pt x="35" y="33"/>
                  </a:lnTo>
                  <a:lnTo>
                    <a:pt x="29" y="30"/>
                  </a:lnTo>
                  <a:lnTo>
                    <a:pt x="21" y="27"/>
                  </a:lnTo>
                  <a:lnTo>
                    <a:pt x="12" y="22"/>
                  </a:lnTo>
                  <a:lnTo>
                    <a:pt x="5" y="18"/>
                  </a:lnTo>
                  <a:lnTo>
                    <a:pt x="0" y="12"/>
                  </a:lnTo>
                  <a:lnTo>
                    <a:pt x="0" y="7"/>
                  </a:lnTo>
                  <a:lnTo>
                    <a:pt x="7" y="4"/>
                  </a:lnTo>
                  <a:lnTo>
                    <a:pt x="23" y="0"/>
                  </a:lnTo>
                  <a:close/>
                </a:path>
              </a:pathLst>
            </a:custGeom>
            <a:solidFill>
              <a:srgbClr val="CCC9CE"/>
            </a:solidFill>
            <a:ln w="9525">
              <a:noFill/>
              <a:round/>
              <a:headEnd/>
              <a:tailEnd/>
            </a:ln>
          </p:spPr>
          <p:txBody>
            <a:bodyPr/>
            <a:lstStyle/>
            <a:p>
              <a:endParaRPr lang="zh-CN" altLang="en-US" sz="1800"/>
            </a:p>
          </p:txBody>
        </p:sp>
        <p:sp>
          <p:nvSpPr>
            <p:cNvPr id="59" name="Freeform 336"/>
            <p:cNvSpPr>
              <a:spLocks/>
            </p:cNvSpPr>
            <p:nvPr/>
          </p:nvSpPr>
          <p:spPr bwMode="auto">
            <a:xfrm>
              <a:off x="3352" y="2161"/>
              <a:ext cx="85" cy="127"/>
            </a:xfrm>
            <a:custGeom>
              <a:avLst/>
              <a:gdLst>
                <a:gd name="T0" fmla="*/ 11 w 170"/>
                <a:gd name="T1" fmla="*/ 0 h 252"/>
                <a:gd name="T2" fmla="*/ 27 w 170"/>
                <a:gd name="T3" fmla="*/ 1 h 252"/>
                <a:gd name="T4" fmla="*/ 43 w 170"/>
                <a:gd name="T5" fmla="*/ 5 h 252"/>
                <a:gd name="T6" fmla="*/ 55 w 170"/>
                <a:gd name="T7" fmla="*/ 12 h 252"/>
                <a:gd name="T8" fmla="*/ 67 w 170"/>
                <a:gd name="T9" fmla="*/ 23 h 252"/>
                <a:gd name="T10" fmla="*/ 76 w 170"/>
                <a:gd name="T11" fmla="*/ 36 h 252"/>
                <a:gd name="T12" fmla="*/ 82 w 170"/>
                <a:gd name="T13" fmla="*/ 53 h 252"/>
                <a:gd name="T14" fmla="*/ 85 w 170"/>
                <a:gd name="T15" fmla="*/ 72 h 252"/>
                <a:gd name="T16" fmla="*/ 85 w 170"/>
                <a:gd name="T17" fmla="*/ 92 h 252"/>
                <a:gd name="T18" fmla="*/ 85 w 170"/>
                <a:gd name="T19" fmla="*/ 94 h 252"/>
                <a:gd name="T20" fmla="*/ 83 w 170"/>
                <a:gd name="T21" fmla="*/ 99 h 252"/>
                <a:gd name="T22" fmla="*/ 81 w 170"/>
                <a:gd name="T23" fmla="*/ 105 h 252"/>
                <a:gd name="T24" fmla="*/ 77 w 170"/>
                <a:gd name="T25" fmla="*/ 112 h 252"/>
                <a:gd name="T26" fmla="*/ 73 w 170"/>
                <a:gd name="T27" fmla="*/ 118 h 252"/>
                <a:gd name="T28" fmla="*/ 69 w 170"/>
                <a:gd name="T29" fmla="*/ 124 h 252"/>
                <a:gd name="T30" fmla="*/ 64 w 170"/>
                <a:gd name="T31" fmla="*/ 127 h 252"/>
                <a:gd name="T32" fmla="*/ 59 w 170"/>
                <a:gd name="T33" fmla="*/ 127 h 252"/>
                <a:gd name="T34" fmla="*/ 55 w 170"/>
                <a:gd name="T35" fmla="*/ 125 h 252"/>
                <a:gd name="T36" fmla="*/ 50 w 170"/>
                <a:gd name="T37" fmla="*/ 121 h 252"/>
                <a:gd name="T38" fmla="*/ 45 w 170"/>
                <a:gd name="T39" fmla="*/ 117 h 252"/>
                <a:gd name="T40" fmla="*/ 43 w 170"/>
                <a:gd name="T41" fmla="*/ 112 h 252"/>
                <a:gd name="T42" fmla="*/ 41 w 170"/>
                <a:gd name="T43" fmla="*/ 107 h 252"/>
                <a:gd name="T44" fmla="*/ 40 w 170"/>
                <a:gd name="T45" fmla="*/ 100 h 252"/>
                <a:gd name="T46" fmla="*/ 42 w 170"/>
                <a:gd name="T47" fmla="*/ 93 h 252"/>
                <a:gd name="T48" fmla="*/ 46 w 170"/>
                <a:gd name="T49" fmla="*/ 85 h 252"/>
                <a:gd name="T50" fmla="*/ 47 w 170"/>
                <a:gd name="T51" fmla="*/ 84 h 252"/>
                <a:gd name="T52" fmla="*/ 47 w 170"/>
                <a:gd name="T53" fmla="*/ 83 h 252"/>
                <a:gd name="T54" fmla="*/ 48 w 170"/>
                <a:gd name="T55" fmla="*/ 82 h 252"/>
                <a:gd name="T56" fmla="*/ 49 w 170"/>
                <a:gd name="T57" fmla="*/ 81 h 252"/>
                <a:gd name="T58" fmla="*/ 55 w 170"/>
                <a:gd name="T59" fmla="*/ 72 h 252"/>
                <a:gd name="T60" fmla="*/ 58 w 170"/>
                <a:gd name="T61" fmla="*/ 62 h 252"/>
                <a:gd name="T62" fmla="*/ 60 w 170"/>
                <a:gd name="T63" fmla="*/ 54 h 252"/>
                <a:gd name="T64" fmla="*/ 59 w 170"/>
                <a:gd name="T65" fmla="*/ 45 h 252"/>
                <a:gd name="T66" fmla="*/ 55 w 170"/>
                <a:gd name="T67" fmla="*/ 37 h 252"/>
                <a:gd name="T68" fmla="*/ 47 w 170"/>
                <a:gd name="T69" fmla="*/ 30 h 252"/>
                <a:gd name="T70" fmla="*/ 36 w 170"/>
                <a:gd name="T71" fmla="*/ 23 h 252"/>
                <a:gd name="T72" fmla="*/ 21 w 170"/>
                <a:gd name="T73" fmla="*/ 16 h 252"/>
                <a:gd name="T74" fmla="*/ 20 w 170"/>
                <a:gd name="T75" fmla="*/ 16 h 252"/>
                <a:gd name="T76" fmla="*/ 19 w 170"/>
                <a:gd name="T77" fmla="*/ 16 h 252"/>
                <a:gd name="T78" fmla="*/ 18 w 170"/>
                <a:gd name="T79" fmla="*/ 16 h 252"/>
                <a:gd name="T80" fmla="*/ 18 w 170"/>
                <a:gd name="T81" fmla="*/ 15 h 252"/>
                <a:gd name="T82" fmla="*/ 15 w 170"/>
                <a:gd name="T83" fmla="*/ 14 h 252"/>
                <a:gd name="T84" fmla="*/ 11 w 170"/>
                <a:gd name="T85" fmla="*/ 13 h 252"/>
                <a:gd name="T86" fmla="*/ 7 w 170"/>
                <a:gd name="T87" fmla="*/ 11 h 252"/>
                <a:gd name="T88" fmla="*/ 3 w 170"/>
                <a:gd name="T89" fmla="*/ 8 h 252"/>
                <a:gd name="T90" fmla="*/ 1 w 170"/>
                <a:gd name="T91" fmla="*/ 5 h 252"/>
                <a:gd name="T92" fmla="*/ 0 w 170"/>
                <a:gd name="T93" fmla="*/ 3 h 252"/>
                <a:gd name="T94" fmla="*/ 3 w 170"/>
                <a:gd name="T95" fmla="*/ 1 h 252"/>
                <a:gd name="T96" fmla="*/ 11 w 170"/>
                <a:gd name="T97" fmla="*/ 0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0"/>
                <a:gd name="T148" fmla="*/ 0 h 252"/>
                <a:gd name="T149" fmla="*/ 170 w 170"/>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0" h="252">
                  <a:moveTo>
                    <a:pt x="22" y="0"/>
                  </a:moveTo>
                  <a:lnTo>
                    <a:pt x="55" y="1"/>
                  </a:lnTo>
                  <a:lnTo>
                    <a:pt x="85" y="9"/>
                  </a:lnTo>
                  <a:lnTo>
                    <a:pt x="111" y="24"/>
                  </a:lnTo>
                  <a:lnTo>
                    <a:pt x="134" y="46"/>
                  </a:lnTo>
                  <a:lnTo>
                    <a:pt x="151" y="72"/>
                  </a:lnTo>
                  <a:lnTo>
                    <a:pt x="164" y="105"/>
                  </a:lnTo>
                  <a:lnTo>
                    <a:pt x="170" y="142"/>
                  </a:lnTo>
                  <a:lnTo>
                    <a:pt x="170" y="183"/>
                  </a:lnTo>
                  <a:lnTo>
                    <a:pt x="169" y="186"/>
                  </a:lnTo>
                  <a:lnTo>
                    <a:pt x="165" y="196"/>
                  </a:lnTo>
                  <a:lnTo>
                    <a:pt x="161" y="208"/>
                  </a:lnTo>
                  <a:lnTo>
                    <a:pt x="154" y="222"/>
                  </a:lnTo>
                  <a:lnTo>
                    <a:pt x="146" y="235"/>
                  </a:lnTo>
                  <a:lnTo>
                    <a:pt x="138" y="246"/>
                  </a:lnTo>
                  <a:lnTo>
                    <a:pt x="128" y="252"/>
                  </a:lnTo>
                  <a:lnTo>
                    <a:pt x="119" y="252"/>
                  </a:lnTo>
                  <a:lnTo>
                    <a:pt x="110" y="248"/>
                  </a:lnTo>
                  <a:lnTo>
                    <a:pt x="101" y="241"/>
                  </a:lnTo>
                  <a:lnTo>
                    <a:pt x="91" y="233"/>
                  </a:lnTo>
                  <a:lnTo>
                    <a:pt x="86" y="223"/>
                  </a:lnTo>
                  <a:lnTo>
                    <a:pt x="81" y="212"/>
                  </a:lnTo>
                  <a:lnTo>
                    <a:pt x="80" y="199"/>
                  </a:lnTo>
                  <a:lnTo>
                    <a:pt x="83" y="185"/>
                  </a:lnTo>
                  <a:lnTo>
                    <a:pt x="93" y="169"/>
                  </a:lnTo>
                  <a:lnTo>
                    <a:pt x="94" y="167"/>
                  </a:lnTo>
                  <a:lnTo>
                    <a:pt x="95" y="165"/>
                  </a:lnTo>
                  <a:lnTo>
                    <a:pt x="97" y="162"/>
                  </a:lnTo>
                  <a:lnTo>
                    <a:pt x="98" y="160"/>
                  </a:lnTo>
                  <a:lnTo>
                    <a:pt x="110" y="143"/>
                  </a:lnTo>
                  <a:lnTo>
                    <a:pt x="117" y="124"/>
                  </a:lnTo>
                  <a:lnTo>
                    <a:pt x="120" y="107"/>
                  </a:lnTo>
                  <a:lnTo>
                    <a:pt x="118" y="90"/>
                  </a:lnTo>
                  <a:lnTo>
                    <a:pt x="110" y="74"/>
                  </a:lnTo>
                  <a:lnTo>
                    <a:pt x="95" y="59"/>
                  </a:lnTo>
                  <a:lnTo>
                    <a:pt x="72" y="45"/>
                  </a:lnTo>
                  <a:lnTo>
                    <a:pt x="41" y="32"/>
                  </a:lnTo>
                  <a:lnTo>
                    <a:pt x="40" y="31"/>
                  </a:lnTo>
                  <a:lnTo>
                    <a:pt x="38" y="31"/>
                  </a:lnTo>
                  <a:lnTo>
                    <a:pt x="36" y="31"/>
                  </a:lnTo>
                  <a:lnTo>
                    <a:pt x="35" y="30"/>
                  </a:lnTo>
                  <a:lnTo>
                    <a:pt x="30" y="28"/>
                  </a:lnTo>
                  <a:lnTo>
                    <a:pt x="22" y="25"/>
                  </a:lnTo>
                  <a:lnTo>
                    <a:pt x="14" y="21"/>
                  </a:lnTo>
                  <a:lnTo>
                    <a:pt x="6" y="16"/>
                  </a:lnTo>
                  <a:lnTo>
                    <a:pt x="2" y="10"/>
                  </a:lnTo>
                  <a:lnTo>
                    <a:pt x="0" y="6"/>
                  </a:lnTo>
                  <a:lnTo>
                    <a:pt x="7" y="2"/>
                  </a:lnTo>
                  <a:lnTo>
                    <a:pt x="22" y="0"/>
                  </a:lnTo>
                  <a:close/>
                </a:path>
              </a:pathLst>
            </a:custGeom>
            <a:solidFill>
              <a:srgbClr val="BCBABF"/>
            </a:solidFill>
            <a:ln w="9525">
              <a:noFill/>
              <a:round/>
              <a:headEnd/>
              <a:tailEnd/>
            </a:ln>
          </p:spPr>
          <p:txBody>
            <a:bodyPr/>
            <a:lstStyle/>
            <a:p>
              <a:endParaRPr lang="zh-CN" altLang="en-US" sz="1800"/>
            </a:p>
          </p:txBody>
        </p:sp>
        <p:sp>
          <p:nvSpPr>
            <p:cNvPr id="60" name="Freeform 337"/>
            <p:cNvSpPr>
              <a:spLocks/>
            </p:cNvSpPr>
            <p:nvPr/>
          </p:nvSpPr>
          <p:spPr bwMode="auto">
            <a:xfrm>
              <a:off x="3358" y="2163"/>
              <a:ext cx="77" cy="122"/>
            </a:xfrm>
            <a:custGeom>
              <a:avLst/>
              <a:gdLst>
                <a:gd name="T0" fmla="*/ 10 w 154"/>
                <a:gd name="T1" fmla="*/ 0 h 245"/>
                <a:gd name="T2" fmla="*/ 24 w 154"/>
                <a:gd name="T3" fmla="*/ 0 h 245"/>
                <a:gd name="T4" fmla="*/ 38 w 154"/>
                <a:gd name="T5" fmla="*/ 5 h 245"/>
                <a:gd name="T6" fmla="*/ 50 w 154"/>
                <a:gd name="T7" fmla="*/ 11 h 245"/>
                <a:gd name="T8" fmla="*/ 60 w 154"/>
                <a:gd name="T9" fmla="*/ 22 h 245"/>
                <a:gd name="T10" fmla="*/ 69 w 154"/>
                <a:gd name="T11" fmla="*/ 35 h 245"/>
                <a:gd name="T12" fmla="*/ 75 w 154"/>
                <a:gd name="T13" fmla="*/ 51 h 245"/>
                <a:gd name="T14" fmla="*/ 77 w 154"/>
                <a:gd name="T15" fmla="*/ 69 h 245"/>
                <a:gd name="T16" fmla="*/ 77 w 154"/>
                <a:gd name="T17" fmla="*/ 89 h 245"/>
                <a:gd name="T18" fmla="*/ 77 w 154"/>
                <a:gd name="T19" fmla="*/ 90 h 245"/>
                <a:gd name="T20" fmla="*/ 75 w 154"/>
                <a:gd name="T21" fmla="*/ 94 h 245"/>
                <a:gd name="T22" fmla="*/ 73 w 154"/>
                <a:gd name="T23" fmla="*/ 101 h 245"/>
                <a:gd name="T24" fmla="*/ 70 w 154"/>
                <a:gd name="T25" fmla="*/ 108 h 245"/>
                <a:gd name="T26" fmla="*/ 66 w 154"/>
                <a:gd name="T27" fmla="*/ 114 h 245"/>
                <a:gd name="T28" fmla="*/ 62 w 154"/>
                <a:gd name="T29" fmla="*/ 119 h 245"/>
                <a:gd name="T30" fmla="*/ 58 w 154"/>
                <a:gd name="T31" fmla="*/ 122 h 245"/>
                <a:gd name="T32" fmla="*/ 54 w 154"/>
                <a:gd name="T33" fmla="*/ 122 h 245"/>
                <a:gd name="T34" fmla="*/ 50 w 154"/>
                <a:gd name="T35" fmla="*/ 120 h 245"/>
                <a:gd name="T36" fmla="*/ 46 w 154"/>
                <a:gd name="T37" fmla="*/ 117 h 245"/>
                <a:gd name="T38" fmla="*/ 42 w 154"/>
                <a:gd name="T39" fmla="*/ 113 h 245"/>
                <a:gd name="T40" fmla="*/ 39 w 154"/>
                <a:gd name="T41" fmla="*/ 108 h 245"/>
                <a:gd name="T42" fmla="*/ 38 w 154"/>
                <a:gd name="T43" fmla="*/ 103 h 245"/>
                <a:gd name="T44" fmla="*/ 38 w 154"/>
                <a:gd name="T45" fmla="*/ 97 h 245"/>
                <a:gd name="T46" fmla="*/ 39 w 154"/>
                <a:gd name="T47" fmla="*/ 90 h 245"/>
                <a:gd name="T48" fmla="*/ 43 w 154"/>
                <a:gd name="T49" fmla="*/ 82 h 245"/>
                <a:gd name="T50" fmla="*/ 44 w 154"/>
                <a:gd name="T51" fmla="*/ 81 h 245"/>
                <a:gd name="T52" fmla="*/ 45 w 154"/>
                <a:gd name="T53" fmla="*/ 79 h 245"/>
                <a:gd name="T54" fmla="*/ 45 w 154"/>
                <a:gd name="T55" fmla="*/ 79 h 245"/>
                <a:gd name="T56" fmla="*/ 46 w 154"/>
                <a:gd name="T57" fmla="*/ 78 h 245"/>
                <a:gd name="T58" fmla="*/ 51 w 154"/>
                <a:gd name="T59" fmla="*/ 69 h 245"/>
                <a:gd name="T60" fmla="*/ 54 w 154"/>
                <a:gd name="T61" fmla="*/ 60 h 245"/>
                <a:gd name="T62" fmla="*/ 56 w 154"/>
                <a:gd name="T63" fmla="*/ 51 h 245"/>
                <a:gd name="T64" fmla="*/ 54 w 154"/>
                <a:gd name="T65" fmla="*/ 43 h 245"/>
                <a:gd name="T66" fmla="*/ 50 w 154"/>
                <a:gd name="T67" fmla="*/ 34 h 245"/>
                <a:gd name="T68" fmla="*/ 44 w 154"/>
                <a:gd name="T69" fmla="*/ 28 h 245"/>
                <a:gd name="T70" fmla="*/ 34 w 154"/>
                <a:gd name="T71" fmla="*/ 21 h 245"/>
                <a:gd name="T72" fmla="*/ 19 w 154"/>
                <a:gd name="T73" fmla="*/ 15 h 245"/>
                <a:gd name="T74" fmla="*/ 19 w 154"/>
                <a:gd name="T75" fmla="*/ 14 h 245"/>
                <a:gd name="T76" fmla="*/ 19 w 154"/>
                <a:gd name="T77" fmla="*/ 14 h 245"/>
                <a:gd name="T78" fmla="*/ 17 w 154"/>
                <a:gd name="T79" fmla="*/ 14 h 245"/>
                <a:gd name="T80" fmla="*/ 17 w 154"/>
                <a:gd name="T81" fmla="*/ 14 h 245"/>
                <a:gd name="T82" fmla="*/ 15 w 154"/>
                <a:gd name="T83" fmla="*/ 13 h 245"/>
                <a:gd name="T84" fmla="*/ 11 w 154"/>
                <a:gd name="T85" fmla="*/ 11 h 245"/>
                <a:gd name="T86" fmla="*/ 7 w 154"/>
                <a:gd name="T87" fmla="*/ 10 h 245"/>
                <a:gd name="T88" fmla="*/ 3 w 154"/>
                <a:gd name="T89" fmla="*/ 7 h 245"/>
                <a:gd name="T90" fmla="*/ 1 w 154"/>
                <a:gd name="T91" fmla="*/ 5 h 245"/>
                <a:gd name="T92" fmla="*/ 0 w 154"/>
                <a:gd name="T93" fmla="*/ 3 h 245"/>
                <a:gd name="T94" fmla="*/ 3 w 154"/>
                <a:gd name="T95" fmla="*/ 1 h 245"/>
                <a:gd name="T96" fmla="*/ 10 w 154"/>
                <a:gd name="T97" fmla="*/ 0 h 2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245"/>
                <a:gd name="T149" fmla="*/ 154 w 154"/>
                <a:gd name="T150" fmla="*/ 245 h 2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245">
                  <a:moveTo>
                    <a:pt x="20" y="0"/>
                  </a:moveTo>
                  <a:lnTo>
                    <a:pt x="49" y="1"/>
                  </a:lnTo>
                  <a:lnTo>
                    <a:pt x="76" y="10"/>
                  </a:lnTo>
                  <a:lnTo>
                    <a:pt x="100" y="23"/>
                  </a:lnTo>
                  <a:lnTo>
                    <a:pt x="121" y="44"/>
                  </a:lnTo>
                  <a:lnTo>
                    <a:pt x="137" y="71"/>
                  </a:lnTo>
                  <a:lnTo>
                    <a:pt x="149" y="102"/>
                  </a:lnTo>
                  <a:lnTo>
                    <a:pt x="154" y="139"/>
                  </a:lnTo>
                  <a:lnTo>
                    <a:pt x="154" y="178"/>
                  </a:lnTo>
                  <a:lnTo>
                    <a:pt x="153" y="181"/>
                  </a:lnTo>
                  <a:lnTo>
                    <a:pt x="150" y="189"/>
                  </a:lnTo>
                  <a:lnTo>
                    <a:pt x="145" y="202"/>
                  </a:lnTo>
                  <a:lnTo>
                    <a:pt x="139" y="216"/>
                  </a:lnTo>
                  <a:lnTo>
                    <a:pt x="132" y="228"/>
                  </a:lnTo>
                  <a:lnTo>
                    <a:pt x="124" y="239"/>
                  </a:lnTo>
                  <a:lnTo>
                    <a:pt x="116" y="245"/>
                  </a:lnTo>
                  <a:lnTo>
                    <a:pt x="108" y="245"/>
                  </a:lnTo>
                  <a:lnTo>
                    <a:pt x="100" y="240"/>
                  </a:lnTo>
                  <a:lnTo>
                    <a:pt x="92" y="234"/>
                  </a:lnTo>
                  <a:lnTo>
                    <a:pt x="84" y="226"/>
                  </a:lnTo>
                  <a:lnTo>
                    <a:pt x="78" y="217"/>
                  </a:lnTo>
                  <a:lnTo>
                    <a:pt x="75" y="207"/>
                  </a:lnTo>
                  <a:lnTo>
                    <a:pt x="75" y="194"/>
                  </a:lnTo>
                  <a:lnTo>
                    <a:pt x="78" y="180"/>
                  </a:lnTo>
                  <a:lnTo>
                    <a:pt x="86" y="164"/>
                  </a:lnTo>
                  <a:lnTo>
                    <a:pt x="88" y="162"/>
                  </a:lnTo>
                  <a:lnTo>
                    <a:pt x="90" y="159"/>
                  </a:lnTo>
                  <a:lnTo>
                    <a:pt x="91" y="158"/>
                  </a:lnTo>
                  <a:lnTo>
                    <a:pt x="92" y="156"/>
                  </a:lnTo>
                  <a:lnTo>
                    <a:pt x="102" y="139"/>
                  </a:lnTo>
                  <a:lnTo>
                    <a:pt x="109" y="120"/>
                  </a:lnTo>
                  <a:lnTo>
                    <a:pt x="112" y="103"/>
                  </a:lnTo>
                  <a:lnTo>
                    <a:pt x="109" y="86"/>
                  </a:lnTo>
                  <a:lnTo>
                    <a:pt x="101" y="69"/>
                  </a:lnTo>
                  <a:lnTo>
                    <a:pt x="88" y="56"/>
                  </a:lnTo>
                  <a:lnTo>
                    <a:pt x="67" y="42"/>
                  </a:lnTo>
                  <a:lnTo>
                    <a:pt x="39" y="30"/>
                  </a:lnTo>
                  <a:lnTo>
                    <a:pt x="38" y="29"/>
                  </a:lnTo>
                  <a:lnTo>
                    <a:pt x="37" y="29"/>
                  </a:lnTo>
                  <a:lnTo>
                    <a:pt x="34" y="29"/>
                  </a:lnTo>
                  <a:lnTo>
                    <a:pt x="33" y="28"/>
                  </a:lnTo>
                  <a:lnTo>
                    <a:pt x="30" y="27"/>
                  </a:lnTo>
                  <a:lnTo>
                    <a:pt x="22" y="23"/>
                  </a:lnTo>
                  <a:lnTo>
                    <a:pt x="14" y="20"/>
                  </a:lnTo>
                  <a:lnTo>
                    <a:pt x="6" y="15"/>
                  </a:lnTo>
                  <a:lnTo>
                    <a:pt x="1" y="11"/>
                  </a:lnTo>
                  <a:lnTo>
                    <a:pt x="0" y="6"/>
                  </a:lnTo>
                  <a:lnTo>
                    <a:pt x="6" y="3"/>
                  </a:lnTo>
                  <a:lnTo>
                    <a:pt x="20" y="0"/>
                  </a:lnTo>
                  <a:close/>
                </a:path>
              </a:pathLst>
            </a:custGeom>
            <a:solidFill>
              <a:srgbClr val="AAA8AD"/>
            </a:solidFill>
            <a:ln w="9525">
              <a:noFill/>
              <a:round/>
              <a:headEnd/>
              <a:tailEnd/>
            </a:ln>
          </p:spPr>
          <p:txBody>
            <a:bodyPr/>
            <a:lstStyle/>
            <a:p>
              <a:endParaRPr lang="zh-CN" altLang="en-US" sz="1800"/>
            </a:p>
          </p:txBody>
        </p:sp>
        <p:sp>
          <p:nvSpPr>
            <p:cNvPr id="61" name="Freeform 338"/>
            <p:cNvSpPr>
              <a:spLocks/>
            </p:cNvSpPr>
            <p:nvPr/>
          </p:nvSpPr>
          <p:spPr bwMode="auto">
            <a:xfrm>
              <a:off x="3364" y="2164"/>
              <a:ext cx="69" cy="120"/>
            </a:xfrm>
            <a:custGeom>
              <a:avLst/>
              <a:gdLst>
                <a:gd name="T0" fmla="*/ 9 w 140"/>
                <a:gd name="T1" fmla="*/ 0 h 238"/>
                <a:gd name="T2" fmla="*/ 22 w 140"/>
                <a:gd name="T3" fmla="*/ 1 h 238"/>
                <a:gd name="T4" fmla="*/ 35 w 140"/>
                <a:gd name="T5" fmla="*/ 5 h 238"/>
                <a:gd name="T6" fmla="*/ 45 w 140"/>
                <a:gd name="T7" fmla="*/ 12 h 238"/>
                <a:gd name="T8" fmla="*/ 54 w 140"/>
                <a:gd name="T9" fmla="*/ 22 h 238"/>
                <a:gd name="T10" fmla="*/ 62 w 140"/>
                <a:gd name="T11" fmla="*/ 35 h 238"/>
                <a:gd name="T12" fmla="*/ 67 w 140"/>
                <a:gd name="T13" fmla="*/ 50 h 238"/>
                <a:gd name="T14" fmla="*/ 69 w 140"/>
                <a:gd name="T15" fmla="*/ 68 h 238"/>
                <a:gd name="T16" fmla="*/ 69 w 140"/>
                <a:gd name="T17" fmla="*/ 87 h 238"/>
                <a:gd name="T18" fmla="*/ 69 w 140"/>
                <a:gd name="T19" fmla="*/ 89 h 238"/>
                <a:gd name="T20" fmla="*/ 67 w 140"/>
                <a:gd name="T21" fmla="*/ 93 h 238"/>
                <a:gd name="T22" fmla="*/ 65 w 140"/>
                <a:gd name="T23" fmla="*/ 98 h 238"/>
                <a:gd name="T24" fmla="*/ 62 w 140"/>
                <a:gd name="T25" fmla="*/ 105 h 238"/>
                <a:gd name="T26" fmla="*/ 59 w 140"/>
                <a:gd name="T27" fmla="*/ 112 h 238"/>
                <a:gd name="T28" fmla="*/ 56 w 140"/>
                <a:gd name="T29" fmla="*/ 117 h 238"/>
                <a:gd name="T30" fmla="*/ 52 w 140"/>
                <a:gd name="T31" fmla="*/ 120 h 238"/>
                <a:gd name="T32" fmla="*/ 48 w 140"/>
                <a:gd name="T33" fmla="*/ 120 h 238"/>
                <a:gd name="T34" fmla="*/ 44 w 140"/>
                <a:gd name="T35" fmla="*/ 117 h 238"/>
                <a:gd name="T36" fmla="*/ 41 w 140"/>
                <a:gd name="T37" fmla="*/ 114 h 238"/>
                <a:gd name="T38" fmla="*/ 38 w 140"/>
                <a:gd name="T39" fmla="*/ 111 h 238"/>
                <a:gd name="T40" fmla="*/ 35 w 140"/>
                <a:gd name="T41" fmla="*/ 106 h 238"/>
                <a:gd name="T42" fmla="*/ 35 w 140"/>
                <a:gd name="T43" fmla="*/ 101 h 238"/>
                <a:gd name="T44" fmla="*/ 35 w 140"/>
                <a:gd name="T45" fmla="*/ 95 h 238"/>
                <a:gd name="T46" fmla="*/ 36 w 140"/>
                <a:gd name="T47" fmla="*/ 88 h 238"/>
                <a:gd name="T48" fmla="*/ 40 w 140"/>
                <a:gd name="T49" fmla="*/ 81 h 238"/>
                <a:gd name="T50" fmla="*/ 41 w 140"/>
                <a:gd name="T51" fmla="*/ 79 h 238"/>
                <a:gd name="T52" fmla="*/ 42 w 140"/>
                <a:gd name="T53" fmla="*/ 78 h 238"/>
                <a:gd name="T54" fmla="*/ 42 w 140"/>
                <a:gd name="T55" fmla="*/ 78 h 238"/>
                <a:gd name="T56" fmla="*/ 43 w 140"/>
                <a:gd name="T57" fmla="*/ 77 h 238"/>
                <a:gd name="T58" fmla="*/ 47 w 140"/>
                <a:gd name="T59" fmla="*/ 68 h 238"/>
                <a:gd name="T60" fmla="*/ 50 w 140"/>
                <a:gd name="T61" fmla="*/ 59 h 238"/>
                <a:gd name="T62" fmla="*/ 51 w 140"/>
                <a:gd name="T63" fmla="*/ 50 h 238"/>
                <a:gd name="T64" fmla="*/ 50 w 140"/>
                <a:gd name="T65" fmla="*/ 42 h 238"/>
                <a:gd name="T66" fmla="*/ 46 w 140"/>
                <a:gd name="T67" fmla="*/ 33 h 238"/>
                <a:gd name="T68" fmla="*/ 40 w 140"/>
                <a:gd name="T69" fmla="*/ 27 h 238"/>
                <a:gd name="T70" fmla="*/ 31 w 140"/>
                <a:gd name="T71" fmla="*/ 20 h 238"/>
                <a:gd name="T72" fmla="*/ 19 w 140"/>
                <a:gd name="T73" fmla="*/ 14 h 238"/>
                <a:gd name="T74" fmla="*/ 18 w 140"/>
                <a:gd name="T75" fmla="*/ 14 h 238"/>
                <a:gd name="T76" fmla="*/ 18 w 140"/>
                <a:gd name="T77" fmla="*/ 14 h 238"/>
                <a:gd name="T78" fmla="*/ 17 w 140"/>
                <a:gd name="T79" fmla="*/ 14 h 238"/>
                <a:gd name="T80" fmla="*/ 16 w 140"/>
                <a:gd name="T81" fmla="*/ 13 h 238"/>
                <a:gd name="T82" fmla="*/ 14 w 140"/>
                <a:gd name="T83" fmla="*/ 13 h 238"/>
                <a:gd name="T84" fmla="*/ 11 w 140"/>
                <a:gd name="T85" fmla="*/ 12 h 238"/>
                <a:gd name="T86" fmla="*/ 7 w 140"/>
                <a:gd name="T87" fmla="*/ 10 h 238"/>
                <a:gd name="T88" fmla="*/ 3 w 140"/>
                <a:gd name="T89" fmla="*/ 8 h 238"/>
                <a:gd name="T90" fmla="*/ 1 w 140"/>
                <a:gd name="T91" fmla="*/ 5 h 238"/>
                <a:gd name="T92" fmla="*/ 0 w 140"/>
                <a:gd name="T93" fmla="*/ 4 h 238"/>
                <a:gd name="T94" fmla="*/ 2 w 140"/>
                <a:gd name="T95" fmla="*/ 1 h 238"/>
                <a:gd name="T96" fmla="*/ 9 w 140"/>
                <a:gd name="T97" fmla="*/ 0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238"/>
                <a:gd name="T149" fmla="*/ 140 w 140"/>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238">
                  <a:moveTo>
                    <a:pt x="18" y="0"/>
                  </a:moveTo>
                  <a:lnTo>
                    <a:pt x="45" y="1"/>
                  </a:lnTo>
                  <a:lnTo>
                    <a:pt x="70" y="9"/>
                  </a:lnTo>
                  <a:lnTo>
                    <a:pt x="91" y="23"/>
                  </a:lnTo>
                  <a:lnTo>
                    <a:pt x="110" y="43"/>
                  </a:lnTo>
                  <a:lnTo>
                    <a:pt x="125" y="69"/>
                  </a:lnTo>
                  <a:lnTo>
                    <a:pt x="135" y="99"/>
                  </a:lnTo>
                  <a:lnTo>
                    <a:pt x="140" y="134"/>
                  </a:lnTo>
                  <a:lnTo>
                    <a:pt x="140" y="172"/>
                  </a:lnTo>
                  <a:lnTo>
                    <a:pt x="139" y="176"/>
                  </a:lnTo>
                  <a:lnTo>
                    <a:pt x="136" y="184"/>
                  </a:lnTo>
                  <a:lnTo>
                    <a:pt x="132" y="195"/>
                  </a:lnTo>
                  <a:lnTo>
                    <a:pt x="126" y="209"/>
                  </a:lnTo>
                  <a:lnTo>
                    <a:pt x="120" y="222"/>
                  </a:lnTo>
                  <a:lnTo>
                    <a:pt x="113" y="232"/>
                  </a:lnTo>
                  <a:lnTo>
                    <a:pt x="105" y="238"/>
                  </a:lnTo>
                  <a:lnTo>
                    <a:pt x="98" y="238"/>
                  </a:lnTo>
                  <a:lnTo>
                    <a:pt x="90" y="233"/>
                  </a:lnTo>
                  <a:lnTo>
                    <a:pt x="83" y="227"/>
                  </a:lnTo>
                  <a:lnTo>
                    <a:pt x="77" y="220"/>
                  </a:lnTo>
                  <a:lnTo>
                    <a:pt x="72" y="210"/>
                  </a:lnTo>
                  <a:lnTo>
                    <a:pt x="70" y="201"/>
                  </a:lnTo>
                  <a:lnTo>
                    <a:pt x="70" y="189"/>
                  </a:lnTo>
                  <a:lnTo>
                    <a:pt x="74" y="175"/>
                  </a:lnTo>
                  <a:lnTo>
                    <a:pt x="82" y="160"/>
                  </a:lnTo>
                  <a:lnTo>
                    <a:pt x="83" y="157"/>
                  </a:lnTo>
                  <a:lnTo>
                    <a:pt x="85" y="155"/>
                  </a:lnTo>
                  <a:lnTo>
                    <a:pt x="86" y="154"/>
                  </a:lnTo>
                  <a:lnTo>
                    <a:pt x="87" y="152"/>
                  </a:lnTo>
                  <a:lnTo>
                    <a:pt x="96" y="134"/>
                  </a:lnTo>
                  <a:lnTo>
                    <a:pt x="102" y="117"/>
                  </a:lnTo>
                  <a:lnTo>
                    <a:pt x="103" y="100"/>
                  </a:lnTo>
                  <a:lnTo>
                    <a:pt x="101" y="83"/>
                  </a:lnTo>
                  <a:lnTo>
                    <a:pt x="94" y="66"/>
                  </a:lnTo>
                  <a:lnTo>
                    <a:pt x="81" y="53"/>
                  </a:lnTo>
                  <a:lnTo>
                    <a:pt x="63" y="39"/>
                  </a:lnTo>
                  <a:lnTo>
                    <a:pt x="38" y="28"/>
                  </a:lnTo>
                  <a:lnTo>
                    <a:pt x="37" y="27"/>
                  </a:lnTo>
                  <a:lnTo>
                    <a:pt x="36" y="27"/>
                  </a:lnTo>
                  <a:lnTo>
                    <a:pt x="34" y="27"/>
                  </a:lnTo>
                  <a:lnTo>
                    <a:pt x="33" y="26"/>
                  </a:lnTo>
                  <a:lnTo>
                    <a:pt x="29" y="25"/>
                  </a:lnTo>
                  <a:lnTo>
                    <a:pt x="23" y="23"/>
                  </a:lnTo>
                  <a:lnTo>
                    <a:pt x="14" y="19"/>
                  </a:lnTo>
                  <a:lnTo>
                    <a:pt x="7" y="15"/>
                  </a:lnTo>
                  <a:lnTo>
                    <a:pt x="2" y="10"/>
                  </a:lnTo>
                  <a:lnTo>
                    <a:pt x="0" y="7"/>
                  </a:lnTo>
                  <a:lnTo>
                    <a:pt x="5" y="2"/>
                  </a:lnTo>
                  <a:lnTo>
                    <a:pt x="18" y="0"/>
                  </a:lnTo>
                  <a:close/>
                </a:path>
              </a:pathLst>
            </a:custGeom>
            <a:solidFill>
              <a:srgbClr val="9B99A0"/>
            </a:solidFill>
            <a:ln w="9525">
              <a:noFill/>
              <a:round/>
              <a:headEnd/>
              <a:tailEnd/>
            </a:ln>
          </p:spPr>
          <p:txBody>
            <a:bodyPr/>
            <a:lstStyle/>
            <a:p>
              <a:endParaRPr lang="zh-CN" altLang="en-US" sz="1800"/>
            </a:p>
          </p:txBody>
        </p:sp>
        <p:sp>
          <p:nvSpPr>
            <p:cNvPr id="62" name="Freeform 339"/>
            <p:cNvSpPr>
              <a:spLocks/>
            </p:cNvSpPr>
            <p:nvPr/>
          </p:nvSpPr>
          <p:spPr bwMode="auto">
            <a:xfrm>
              <a:off x="3369" y="2166"/>
              <a:ext cx="63" cy="115"/>
            </a:xfrm>
            <a:custGeom>
              <a:avLst/>
              <a:gdLst>
                <a:gd name="T0" fmla="*/ 16 w 124"/>
                <a:gd name="T1" fmla="*/ 12 h 230"/>
                <a:gd name="T2" fmla="*/ 15 w 124"/>
                <a:gd name="T3" fmla="*/ 12 h 230"/>
                <a:gd name="T4" fmla="*/ 12 w 124"/>
                <a:gd name="T5" fmla="*/ 11 h 230"/>
                <a:gd name="T6" fmla="*/ 8 w 124"/>
                <a:gd name="T7" fmla="*/ 9 h 230"/>
                <a:gd name="T8" fmla="*/ 4 w 124"/>
                <a:gd name="T9" fmla="*/ 7 h 230"/>
                <a:gd name="T10" fmla="*/ 1 w 124"/>
                <a:gd name="T11" fmla="*/ 5 h 230"/>
                <a:gd name="T12" fmla="*/ 0 w 124"/>
                <a:gd name="T13" fmla="*/ 3 h 230"/>
                <a:gd name="T14" fmla="*/ 2 w 124"/>
                <a:gd name="T15" fmla="*/ 1 h 230"/>
                <a:gd name="T16" fmla="*/ 8 w 124"/>
                <a:gd name="T17" fmla="*/ 0 h 230"/>
                <a:gd name="T18" fmla="*/ 20 w 124"/>
                <a:gd name="T19" fmla="*/ 1 h 230"/>
                <a:gd name="T20" fmla="*/ 31 w 124"/>
                <a:gd name="T21" fmla="*/ 4 h 230"/>
                <a:gd name="T22" fmla="*/ 41 w 124"/>
                <a:gd name="T23" fmla="*/ 12 h 230"/>
                <a:gd name="T24" fmla="*/ 50 w 124"/>
                <a:gd name="T25" fmla="*/ 22 h 230"/>
                <a:gd name="T26" fmla="*/ 56 w 124"/>
                <a:gd name="T27" fmla="*/ 34 h 230"/>
                <a:gd name="T28" fmla="*/ 61 w 124"/>
                <a:gd name="T29" fmla="*/ 49 h 230"/>
                <a:gd name="T30" fmla="*/ 63 w 124"/>
                <a:gd name="T31" fmla="*/ 65 h 230"/>
                <a:gd name="T32" fmla="*/ 63 w 124"/>
                <a:gd name="T33" fmla="*/ 84 h 230"/>
                <a:gd name="T34" fmla="*/ 62 w 124"/>
                <a:gd name="T35" fmla="*/ 86 h 230"/>
                <a:gd name="T36" fmla="*/ 61 w 124"/>
                <a:gd name="T37" fmla="*/ 90 h 230"/>
                <a:gd name="T38" fmla="*/ 60 w 124"/>
                <a:gd name="T39" fmla="*/ 95 h 230"/>
                <a:gd name="T40" fmla="*/ 57 w 124"/>
                <a:gd name="T41" fmla="*/ 102 h 230"/>
                <a:gd name="T42" fmla="*/ 54 w 124"/>
                <a:gd name="T43" fmla="*/ 108 h 230"/>
                <a:gd name="T44" fmla="*/ 51 w 124"/>
                <a:gd name="T45" fmla="*/ 113 h 230"/>
                <a:gd name="T46" fmla="*/ 48 w 124"/>
                <a:gd name="T47" fmla="*/ 115 h 230"/>
                <a:gd name="T48" fmla="*/ 45 w 124"/>
                <a:gd name="T49" fmla="*/ 115 h 230"/>
                <a:gd name="T50" fmla="*/ 41 w 124"/>
                <a:gd name="T51" fmla="*/ 113 h 230"/>
                <a:gd name="T52" fmla="*/ 38 w 124"/>
                <a:gd name="T53" fmla="*/ 110 h 230"/>
                <a:gd name="T54" fmla="*/ 35 w 124"/>
                <a:gd name="T55" fmla="*/ 107 h 230"/>
                <a:gd name="T56" fmla="*/ 33 w 124"/>
                <a:gd name="T57" fmla="*/ 103 h 230"/>
                <a:gd name="T58" fmla="*/ 32 w 124"/>
                <a:gd name="T59" fmla="*/ 98 h 230"/>
                <a:gd name="T60" fmla="*/ 32 w 124"/>
                <a:gd name="T61" fmla="*/ 92 h 230"/>
                <a:gd name="T62" fmla="*/ 35 w 124"/>
                <a:gd name="T63" fmla="*/ 85 h 230"/>
                <a:gd name="T64" fmla="*/ 39 w 124"/>
                <a:gd name="T65" fmla="*/ 77 h 230"/>
                <a:gd name="T66" fmla="*/ 43 w 124"/>
                <a:gd name="T67" fmla="*/ 69 h 230"/>
                <a:gd name="T68" fmla="*/ 47 w 124"/>
                <a:gd name="T69" fmla="*/ 59 h 230"/>
                <a:gd name="T70" fmla="*/ 48 w 124"/>
                <a:gd name="T71" fmla="*/ 50 h 230"/>
                <a:gd name="T72" fmla="*/ 47 w 124"/>
                <a:gd name="T73" fmla="*/ 41 h 230"/>
                <a:gd name="T74" fmla="*/ 44 w 124"/>
                <a:gd name="T75" fmla="*/ 31 h 230"/>
                <a:gd name="T76" fmla="*/ 38 w 124"/>
                <a:gd name="T77" fmla="*/ 24 h 230"/>
                <a:gd name="T78" fmla="*/ 28 w 124"/>
                <a:gd name="T79" fmla="*/ 18 h 230"/>
                <a:gd name="T80" fmla="*/ 16 w 124"/>
                <a:gd name="T81" fmla="*/ 12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230"/>
                <a:gd name="T125" fmla="*/ 124 w 1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230">
                  <a:moveTo>
                    <a:pt x="31" y="24"/>
                  </a:moveTo>
                  <a:lnTo>
                    <a:pt x="29" y="23"/>
                  </a:lnTo>
                  <a:lnTo>
                    <a:pt x="23" y="21"/>
                  </a:lnTo>
                  <a:lnTo>
                    <a:pt x="15" y="17"/>
                  </a:lnTo>
                  <a:lnTo>
                    <a:pt x="7" y="14"/>
                  </a:lnTo>
                  <a:lnTo>
                    <a:pt x="1" y="9"/>
                  </a:lnTo>
                  <a:lnTo>
                    <a:pt x="0" y="6"/>
                  </a:lnTo>
                  <a:lnTo>
                    <a:pt x="3" y="2"/>
                  </a:lnTo>
                  <a:lnTo>
                    <a:pt x="15" y="0"/>
                  </a:lnTo>
                  <a:lnTo>
                    <a:pt x="39" y="1"/>
                  </a:lnTo>
                  <a:lnTo>
                    <a:pt x="61" y="8"/>
                  </a:lnTo>
                  <a:lnTo>
                    <a:pt x="81" y="23"/>
                  </a:lnTo>
                  <a:lnTo>
                    <a:pt x="98" y="43"/>
                  </a:lnTo>
                  <a:lnTo>
                    <a:pt x="111" y="67"/>
                  </a:lnTo>
                  <a:lnTo>
                    <a:pt x="120" y="97"/>
                  </a:lnTo>
                  <a:lnTo>
                    <a:pt x="124" y="130"/>
                  </a:lnTo>
                  <a:lnTo>
                    <a:pt x="124" y="168"/>
                  </a:lnTo>
                  <a:lnTo>
                    <a:pt x="123" y="172"/>
                  </a:lnTo>
                  <a:lnTo>
                    <a:pt x="121" y="180"/>
                  </a:lnTo>
                  <a:lnTo>
                    <a:pt x="118" y="190"/>
                  </a:lnTo>
                  <a:lnTo>
                    <a:pt x="113" y="203"/>
                  </a:lnTo>
                  <a:lnTo>
                    <a:pt x="107" y="215"/>
                  </a:lnTo>
                  <a:lnTo>
                    <a:pt x="101" y="225"/>
                  </a:lnTo>
                  <a:lnTo>
                    <a:pt x="94" y="230"/>
                  </a:lnTo>
                  <a:lnTo>
                    <a:pt x="88" y="230"/>
                  </a:lnTo>
                  <a:lnTo>
                    <a:pt x="81" y="226"/>
                  </a:lnTo>
                  <a:lnTo>
                    <a:pt x="74" y="220"/>
                  </a:lnTo>
                  <a:lnTo>
                    <a:pt x="68" y="213"/>
                  </a:lnTo>
                  <a:lnTo>
                    <a:pt x="65" y="205"/>
                  </a:lnTo>
                  <a:lnTo>
                    <a:pt x="62" y="195"/>
                  </a:lnTo>
                  <a:lnTo>
                    <a:pt x="63" y="183"/>
                  </a:lnTo>
                  <a:lnTo>
                    <a:pt x="68" y="169"/>
                  </a:lnTo>
                  <a:lnTo>
                    <a:pt x="76" y="154"/>
                  </a:lnTo>
                  <a:lnTo>
                    <a:pt x="85" y="137"/>
                  </a:lnTo>
                  <a:lnTo>
                    <a:pt x="92" y="119"/>
                  </a:lnTo>
                  <a:lnTo>
                    <a:pt x="94" y="99"/>
                  </a:lnTo>
                  <a:lnTo>
                    <a:pt x="93" y="81"/>
                  </a:lnTo>
                  <a:lnTo>
                    <a:pt x="86" y="63"/>
                  </a:lnTo>
                  <a:lnTo>
                    <a:pt x="74" y="48"/>
                  </a:lnTo>
                  <a:lnTo>
                    <a:pt x="56" y="35"/>
                  </a:lnTo>
                  <a:lnTo>
                    <a:pt x="31" y="24"/>
                  </a:lnTo>
                  <a:close/>
                </a:path>
              </a:pathLst>
            </a:custGeom>
            <a:solidFill>
              <a:srgbClr val="89878E"/>
            </a:solidFill>
            <a:ln w="9525">
              <a:noFill/>
              <a:round/>
              <a:headEnd/>
              <a:tailEnd/>
            </a:ln>
          </p:spPr>
          <p:txBody>
            <a:bodyPr/>
            <a:lstStyle/>
            <a:p>
              <a:endParaRPr lang="zh-CN" altLang="en-US" sz="1800"/>
            </a:p>
          </p:txBody>
        </p:sp>
        <p:sp>
          <p:nvSpPr>
            <p:cNvPr id="63" name="Freeform 340"/>
            <p:cNvSpPr>
              <a:spLocks/>
            </p:cNvSpPr>
            <p:nvPr/>
          </p:nvSpPr>
          <p:spPr bwMode="auto">
            <a:xfrm>
              <a:off x="2699" y="2633"/>
              <a:ext cx="73" cy="97"/>
            </a:xfrm>
            <a:custGeom>
              <a:avLst/>
              <a:gdLst>
                <a:gd name="T0" fmla="*/ 50 w 146"/>
                <a:gd name="T1" fmla="*/ 0 h 194"/>
                <a:gd name="T2" fmla="*/ 50 w 146"/>
                <a:gd name="T3" fmla="*/ 2 h 194"/>
                <a:gd name="T4" fmla="*/ 50 w 146"/>
                <a:gd name="T5" fmla="*/ 6 h 194"/>
                <a:gd name="T6" fmla="*/ 50 w 146"/>
                <a:gd name="T7" fmla="*/ 13 h 194"/>
                <a:gd name="T8" fmla="*/ 47 w 146"/>
                <a:gd name="T9" fmla="*/ 22 h 194"/>
                <a:gd name="T10" fmla="*/ 42 w 146"/>
                <a:gd name="T11" fmla="*/ 31 h 194"/>
                <a:gd name="T12" fmla="*/ 33 w 146"/>
                <a:gd name="T13" fmla="*/ 41 h 194"/>
                <a:gd name="T14" fmla="*/ 19 w 146"/>
                <a:gd name="T15" fmla="*/ 49 h 194"/>
                <a:gd name="T16" fmla="*/ 0 w 146"/>
                <a:gd name="T17" fmla="*/ 56 h 194"/>
                <a:gd name="T18" fmla="*/ 31 w 146"/>
                <a:gd name="T19" fmla="*/ 97 h 194"/>
                <a:gd name="T20" fmla="*/ 33 w 146"/>
                <a:gd name="T21" fmla="*/ 97 h 194"/>
                <a:gd name="T22" fmla="*/ 39 w 146"/>
                <a:gd name="T23" fmla="*/ 94 h 194"/>
                <a:gd name="T24" fmla="*/ 47 w 146"/>
                <a:gd name="T25" fmla="*/ 90 h 194"/>
                <a:gd name="T26" fmla="*/ 57 w 146"/>
                <a:gd name="T27" fmla="*/ 82 h 194"/>
                <a:gd name="T28" fmla="*/ 65 w 146"/>
                <a:gd name="T29" fmla="*/ 72 h 194"/>
                <a:gd name="T30" fmla="*/ 71 w 146"/>
                <a:gd name="T31" fmla="*/ 56 h 194"/>
                <a:gd name="T32" fmla="*/ 73 w 146"/>
                <a:gd name="T33" fmla="*/ 38 h 194"/>
                <a:gd name="T34" fmla="*/ 70 w 146"/>
                <a:gd name="T35" fmla="*/ 14 h 194"/>
                <a:gd name="T36" fmla="*/ 50 w 146"/>
                <a:gd name="T37" fmla="*/ 0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94"/>
                <a:gd name="T59" fmla="*/ 146 w 146"/>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94">
                  <a:moveTo>
                    <a:pt x="100" y="0"/>
                  </a:moveTo>
                  <a:lnTo>
                    <a:pt x="100" y="4"/>
                  </a:lnTo>
                  <a:lnTo>
                    <a:pt x="101" y="13"/>
                  </a:lnTo>
                  <a:lnTo>
                    <a:pt x="100" y="27"/>
                  </a:lnTo>
                  <a:lnTo>
                    <a:pt x="94" y="44"/>
                  </a:lnTo>
                  <a:lnTo>
                    <a:pt x="84" y="62"/>
                  </a:lnTo>
                  <a:lnTo>
                    <a:pt x="65" y="81"/>
                  </a:lnTo>
                  <a:lnTo>
                    <a:pt x="38" y="98"/>
                  </a:lnTo>
                  <a:lnTo>
                    <a:pt x="0" y="112"/>
                  </a:lnTo>
                  <a:lnTo>
                    <a:pt x="62" y="194"/>
                  </a:lnTo>
                  <a:lnTo>
                    <a:pt x="66" y="193"/>
                  </a:lnTo>
                  <a:lnTo>
                    <a:pt x="79" y="188"/>
                  </a:lnTo>
                  <a:lnTo>
                    <a:pt x="95" y="179"/>
                  </a:lnTo>
                  <a:lnTo>
                    <a:pt x="114" y="164"/>
                  </a:lnTo>
                  <a:lnTo>
                    <a:pt x="130" y="143"/>
                  </a:lnTo>
                  <a:lnTo>
                    <a:pt x="142" y="113"/>
                  </a:lnTo>
                  <a:lnTo>
                    <a:pt x="146" y="76"/>
                  </a:lnTo>
                  <a:lnTo>
                    <a:pt x="140" y="28"/>
                  </a:lnTo>
                  <a:lnTo>
                    <a:pt x="100" y="0"/>
                  </a:lnTo>
                  <a:close/>
                </a:path>
              </a:pathLst>
            </a:custGeom>
            <a:solidFill>
              <a:srgbClr val="FFFFFF"/>
            </a:solidFill>
            <a:ln w="9525">
              <a:noFill/>
              <a:round/>
              <a:headEnd/>
              <a:tailEnd/>
            </a:ln>
          </p:spPr>
          <p:txBody>
            <a:bodyPr/>
            <a:lstStyle/>
            <a:p>
              <a:endParaRPr lang="zh-CN" altLang="en-US" sz="1800"/>
            </a:p>
          </p:txBody>
        </p:sp>
        <p:sp>
          <p:nvSpPr>
            <p:cNvPr id="64" name="Freeform 341"/>
            <p:cNvSpPr>
              <a:spLocks/>
            </p:cNvSpPr>
            <p:nvPr/>
          </p:nvSpPr>
          <p:spPr bwMode="auto">
            <a:xfrm>
              <a:off x="3054" y="2733"/>
              <a:ext cx="76" cy="106"/>
            </a:xfrm>
            <a:custGeom>
              <a:avLst/>
              <a:gdLst>
                <a:gd name="T0" fmla="*/ 49 w 154"/>
                <a:gd name="T1" fmla="*/ 0 h 210"/>
                <a:gd name="T2" fmla="*/ 49 w 154"/>
                <a:gd name="T3" fmla="*/ 3 h 210"/>
                <a:gd name="T4" fmla="*/ 48 w 154"/>
                <a:gd name="T5" fmla="*/ 10 h 210"/>
                <a:gd name="T6" fmla="*/ 47 w 154"/>
                <a:gd name="T7" fmla="*/ 22 h 210"/>
                <a:gd name="T8" fmla="*/ 44 w 154"/>
                <a:gd name="T9" fmla="*/ 35 h 210"/>
                <a:gd name="T10" fmla="*/ 38 w 154"/>
                <a:gd name="T11" fmla="*/ 48 h 210"/>
                <a:gd name="T12" fmla="*/ 30 w 154"/>
                <a:gd name="T13" fmla="*/ 61 h 210"/>
                <a:gd name="T14" fmla="*/ 17 w 154"/>
                <a:gd name="T15" fmla="*/ 70 h 210"/>
                <a:gd name="T16" fmla="*/ 0 w 154"/>
                <a:gd name="T17" fmla="*/ 76 h 210"/>
                <a:gd name="T18" fmla="*/ 20 w 154"/>
                <a:gd name="T19" fmla="*/ 106 h 210"/>
                <a:gd name="T20" fmla="*/ 22 w 154"/>
                <a:gd name="T21" fmla="*/ 105 h 210"/>
                <a:gd name="T22" fmla="*/ 28 w 154"/>
                <a:gd name="T23" fmla="*/ 102 h 210"/>
                <a:gd name="T24" fmla="*/ 37 w 154"/>
                <a:gd name="T25" fmla="*/ 96 h 210"/>
                <a:gd name="T26" fmla="*/ 46 w 154"/>
                <a:gd name="T27" fmla="*/ 88 h 210"/>
                <a:gd name="T28" fmla="*/ 57 w 154"/>
                <a:gd name="T29" fmla="*/ 78 h 210"/>
                <a:gd name="T30" fmla="*/ 66 w 154"/>
                <a:gd name="T31" fmla="*/ 65 h 210"/>
                <a:gd name="T32" fmla="*/ 73 w 154"/>
                <a:gd name="T33" fmla="*/ 48 h 210"/>
                <a:gd name="T34" fmla="*/ 76 w 154"/>
                <a:gd name="T35" fmla="*/ 29 h 210"/>
                <a:gd name="T36" fmla="*/ 49 w 154"/>
                <a:gd name="T37" fmla="*/ 0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210"/>
                <a:gd name="T59" fmla="*/ 154 w 154"/>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210">
                  <a:moveTo>
                    <a:pt x="100" y="0"/>
                  </a:moveTo>
                  <a:lnTo>
                    <a:pt x="100" y="5"/>
                  </a:lnTo>
                  <a:lnTo>
                    <a:pt x="98" y="20"/>
                  </a:lnTo>
                  <a:lnTo>
                    <a:pt x="96" y="43"/>
                  </a:lnTo>
                  <a:lnTo>
                    <a:pt x="89" y="69"/>
                  </a:lnTo>
                  <a:lnTo>
                    <a:pt x="78" y="95"/>
                  </a:lnTo>
                  <a:lnTo>
                    <a:pt x="60" y="121"/>
                  </a:lnTo>
                  <a:lnTo>
                    <a:pt x="35" y="139"/>
                  </a:lnTo>
                  <a:lnTo>
                    <a:pt x="0" y="151"/>
                  </a:lnTo>
                  <a:lnTo>
                    <a:pt x="40" y="210"/>
                  </a:lnTo>
                  <a:lnTo>
                    <a:pt x="44" y="208"/>
                  </a:lnTo>
                  <a:lnTo>
                    <a:pt x="57" y="202"/>
                  </a:lnTo>
                  <a:lnTo>
                    <a:pt x="74" y="191"/>
                  </a:lnTo>
                  <a:lnTo>
                    <a:pt x="94" y="175"/>
                  </a:lnTo>
                  <a:lnTo>
                    <a:pt x="115" y="154"/>
                  </a:lnTo>
                  <a:lnTo>
                    <a:pt x="133" y="128"/>
                  </a:lnTo>
                  <a:lnTo>
                    <a:pt x="147" y="95"/>
                  </a:lnTo>
                  <a:lnTo>
                    <a:pt x="154" y="57"/>
                  </a:lnTo>
                  <a:lnTo>
                    <a:pt x="100" y="0"/>
                  </a:lnTo>
                  <a:close/>
                </a:path>
              </a:pathLst>
            </a:custGeom>
            <a:solidFill>
              <a:srgbClr val="FFFFFF"/>
            </a:solidFill>
            <a:ln w="9525">
              <a:noFill/>
              <a:round/>
              <a:headEnd/>
              <a:tailEnd/>
            </a:ln>
          </p:spPr>
          <p:txBody>
            <a:bodyPr/>
            <a:lstStyle/>
            <a:p>
              <a:endParaRPr lang="zh-CN" altLang="en-US" sz="1800"/>
            </a:p>
          </p:txBody>
        </p:sp>
        <p:sp>
          <p:nvSpPr>
            <p:cNvPr id="65" name="Freeform 342"/>
            <p:cNvSpPr>
              <a:spLocks/>
            </p:cNvSpPr>
            <p:nvPr/>
          </p:nvSpPr>
          <p:spPr bwMode="auto">
            <a:xfrm>
              <a:off x="3159" y="2437"/>
              <a:ext cx="238" cy="338"/>
            </a:xfrm>
            <a:custGeom>
              <a:avLst/>
              <a:gdLst>
                <a:gd name="T0" fmla="*/ 238 w 476"/>
                <a:gd name="T1" fmla="*/ 0 h 677"/>
                <a:gd name="T2" fmla="*/ 237 w 476"/>
                <a:gd name="T3" fmla="*/ 1 h 677"/>
                <a:gd name="T4" fmla="*/ 231 w 476"/>
                <a:gd name="T5" fmla="*/ 4 h 677"/>
                <a:gd name="T6" fmla="*/ 223 w 476"/>
                <a:gd name="T7" fmla="*/ 9 h 677"/>
                <a:gd name="T8" fmla="*/ 213 w 476"/>
                <a:gd name="T9" fmla="*/ 17 h 677"/>
                <a:gd name="T10" fmla="*/ 200 w 476"/>
                <a:gd name="T11" fmla="*/ 27 h 677"/>
                <a:gd name="T12" fmla="*/ 185 w 476"/>
                <a:gd name="T13" fmla="*/ 40 h 677"/>
                <a:gd name="T14" fmla="*/ 170 w 476"/>
                <a:gd name="T15" fmla="*/ 55 h 677"/>
                <a:gd name="T16" fmla="*/ 152 w 476"/>
                <a:gd name="T17" fmla="*/ 73 h 677"/>
                <a:gd name="T18" fmla="*/ 135 w 476"/>
                <a:gd name="T19" fmla="*/ 94 h 677"/>
                <a:gd name="T20" fmla="*/ 117 w 476"/>
                <a:gd name="T21" fmla="*/ 119 h 677"/>
                <a:gd name="T22" fmla="*/ 99 w 476"/>
                <a:gd name="T23" fmla="*/ 146 h 677"/>
                <a:gd name="T24" fmla="*/ 83 w 476"/>
                <a:gd name="T25" fmla="*/ 177 h 677"/>
                <a:gd name="T26" fmla="*/ 67 w 476"/>
                <a:gd name="T27" fmla="*/ 212 h 677"/>
                <a:gd name="T28" fmla="*/ 52 w 476"/>
                <a:gd name="T29" fmla="*/ 250 h 677"/>
                <a:gd name="T30" fmla="*/ 38 w 476"/>
                <a:gd name="T31" fmla="*/ 292 h 677"/>
                <a:gd name="T32" fmla="*/ 27 w 476"/>
                <a:gd name="T33" fmla="*/ 338 h 677"/>
                <a:gd name="T34" fmla="*/ 0 w 476"/>
                <a:gd name="T35" fmla="*/ 287 h 677"/>
                <a:gd name="T36" fmla="*/ 0 w 476"/>
                <a:gd name="T37" fmla="*/ 285 h 677"/>
                <a:gd name="T38" fmla="*/ 0 w 476"/>
                <a:gd name="T39" fmla="*/ 279 h 677"/>
                <a:gd name="T40" fmla="*/ 0 w 476"/>
                <a:gd name="T41" fmla="*/ 271 h 677"/>
                <a:gd name="T42" fmla="*/ 1 w 476"/>
                <a:gd name="T43" fmla="*/ 259 h 677"/>
                <a:gd name="T44" fmla="*/ 2 w 476"/>
                <a:gd name="T45" fmla="*/ 245 h 677"/>
                <a:gd name="T46" fmla="*/ 4 w 476"/>
                <a:gd name="T47" fmla="*/ 229 h 677"/>
                <a:gd name="T48" fmla="*/ 7 w 476"/>
                <a:gd name="T49" fmla="*/ 210 h 677"/>
                <a:gd name="T50" fmla="*/ 11 w 476"/>
                <a:gd name="T51" fmla="*/ 190 h 677"/>
                <a:gd name="T52" fmla="*/ 15 w 476"/>
                <a:gd name="T53" fmla="*/ 169 h 677"/>
                <a:gd name="T54" fmla="*/ 23 w 476"/>
                <a:gd name="T55" fmla="*/ 147 h 677"/>
                <a:gd name="T56" fmla="*/ 31 w 476"/>
                <a:gd name="T57" fmla="*/ 124 h 677"/>
                <a:gd name="T58" fmla="*/ 42 w 476"/>
                <a:gd name="T59" fmla="*/ 102 h 677"/>
                <a:gd name="T60" fmla="*/ 55 w 476"/>
                <a:gd name="T61" fmla="*/ 79 h 677"/>
                <a:gd name="T62" fmla="*/ 69 w 476"/>
                <a:gd name="T63" fmla="*/ 57 h 677"/>
                <a:gd name="T64" fmla="*/ 86 w 476"/>
                <a:gd name="T65" fmla="*/ 36 h 677"/>
                <a:gd name="T66" fmla="*/ 106 w 476"/>
                <a:gd name="T67" fmla="*/ 16 h 677"/>
                <a:gd name="T68" fmla="*/ 106 w 476"/>
                <a:gd name="T69" fmla="*/ 16 h 677"/>
                <a:gd name="T70" fmla="*/ 106 w 476"/>
                <a:gd name="T71" fmla="*/ 18 h 677"/>
                <a:gd name="T72" fmla="*/ 106 w 476"/>
                <a:gd name="T73" fmla="*/ 21 h 677"/>
                <a:gd name="T74" fmla="*/ 107 w 476"/>
                <a:gd name="T75" fmla="*/ 24 h 677"/>
                <a:gd name="T76" fmla="*/ 108 w 476"/>
                <a:gd name="T77" fmla="*/ 27 h 677"/>
                <a:gd name="T78" fmla="*/ 110 w 476"/>
                <a:gd name="T79" fmla="*/ 31 h 677"/>
                <a:gd name="T80" fmla="*/ 113 w 476"/>
                <a:gd name="T81" fmla="*/ 33 h 677"/>
                <a:gd name="T82" fmla="*/ 118 w 476"/>
                <a:gd name="T83" fmla="*/ 36 h 677"/>
                <a:gd name="T84" fmla="*/ 124 w 476"/>
                <a:gd name="T85" fmla="*/ 37 h 677"/>
                <a:gd name="T86" fmla="*/ 133 w 476"/>
                <a:gd name="T87" fmla="*/ 38 h 677"/>
                <a:gd name="T88" fmla="*/ 144 w 476"/>
                <a:gd name="T89" fmla="*/ 37 h 677"/>
                <a:gd name="T90" fmla="*/ 157 w 476"/>
                <a:gd name="T91" fmla="*/ 34 h 677"/>
                <a:gd name="T92" fmla="*/ 173 w 476"/>
                <a:gd name="T93" fmla="*/ 29 h 677"/>
                <a:gd name="T94" fmla="*/ 191 w 476"/>
                <a:gd name="T95" fmla="*/ 22 h 677"/>
                <a:gd name="T96" fmla="*/ 213 w 476"/>
                <a:gd name="T97" fmla="*/ 13 h 677"/>
                <a:gd name="T98" fmla="*/ 238 w 476"/>
                <a:gd name="T99" fmla="*/ 0 h 6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6"/>
                <a:gd name="T151" fmla="*/ 0 h 677"/>
                <a:gd name="T152" fmla="*/ 476 w 476"/>
                <a:gd name="T153" fmla="*/ 677 h 6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6" h="677">
                  <a:moveTo>
                    <a:pt x="476" y="0"/>
                  </a:moveTo>
                  <a:lnTo>
                    <a:pt x="473" y="3"/>
                  </a:lnTo>
                  <a:lnTo>
                    <a:pt x="462" y="9"/>
                  </a:lnTo>
                  <a:lnTo>
                    <a:pt x="446" y="19"/>
                  </a:lnTo>
                  <a:lnTo>
                    <a:pt x="425" y="34"/>
                  </a:lnTo>
                  <a:lnTo>
                    <a:pt x="399" y="55"/>
                  </a:lnTo>
                  <a:lnTo>
                    <a:pt x="370" y="80"/>
                  </a:lnTo>
                  <a:lnTo>
                    <a:pt x="339" y="110"/>
                  </a:lnTo>
                  <a:lnTo>
                    <a:pt x="304" y="147"/>
                  </a:lnTo>
                  <a:lnTo>
                    <a:pt x="270" y="189"/>
                  </a:lnTo>
                  <a:lnTo>
                    <a:pt x="234" y="238"/>
                  </a:lnTo>
                  <a:lnTo>
                    <a:pt x="198" y="293"/>
                  </a:lnTo>
                  <a:lnTo>
                    <a:pt x="165" y="355"/>
                  </a:lnTo>
                  <a:lnTo>
                    <a:pt x="133" y="424"/>
                  </a:lnTo>
                  <a:lnTo>
                    <a:pt x="103" y="500"/>
                  </a:lnTo>
                  <a:lnTo>
                    <a:pt x="76" y="584"/>
                  </a:lnTo>
                  <a:lnTo>
                    <a:pt x="54" y="677"/>
                  </a:lnTo>
                  <a:lnTo>
                    <a:pt x="0" y="574"/>
                  </a:lnTo>
                  <a:lnTo>
                    <a:pt x="0" y="571"/>
                  </a:lnTo>
                  <a:lnTo>
                    <a:pt x="0" y="559"/>
                  </a:lnTo>
                  <a:lnTo>
                    <a:pt x="0" y="542"/>
                  </a:lnTo>
                  <a:lnTo>
                    <a:pt x="1" y="519"/>
                  </a:lnTo>
                  <a:lnTo>
                    <a:pt x="4" y="490"/>
                  </a:lnTo>
                  <a:lnTo>
                    <a:pt x="7" y="458"/>
                  </a:lnTo>
                  <a:lnTo>
                    <a:pt x="13" y="421"/>
                  </a:lnTo>
                  <a:lnTo>
                    <a:pt x="21" y="381"/>
                  </a:lnTo>
                  <a:lnTo>
                    <a:pt x="31" y="339"/>
                  </a:lnTo>
                  <a:lnTo>
                    <a:pt x="45" y="295"/>
                  </a:lnTo>
                  <a:lnTo>
                    <a:pt x="62" y="249"/>
                  </a:lnTo>
                  <a:lnTo>
                    <a:pt x="83" y="204"/>
                  </a:lnTo>
                  <a:lnTo>
                    <a:pt x="109" y="159"/>
                  </a:lnTo>
                  <a:lnTo>
                    <a:pt x="138" y="114"/>
                  </a:lnTo>
                  <a:lnTo>
                    <a:pt x="172" y="72"/>
                  </a:lnTo>
                  <a:lnTo>
                    <a:pt x="212" y="32"/>
                  </a:lnTo>
                  <a:lnTo>
                    <a:pt x="212" y="33"/>
                  </a:lnTo>
                  <a:lnTo>
                    <a:pt x="212" y="36"/>
                  </a:lnTo>
                  <a:lnTo>
                    <a:pt x="212" y="42"/>
                  </a:lnTo>
                  <a:lnTo>
                    <a:pt x="213" y="48"/>
                  </a:lnTo>
                  <a:lnTo>
                    <a:pt x="216" y="55"/>
                  </a:lnTo>
                  <a:lnTo>
                    <a:pt x="220" y="62"/>
                  </a:lnTo>
                  <a:lnTo>
                    <a:pt x="226" y="67"/>
                  </a:lnTo>
                  <a:lnTo>
                    <a:pt x="236" y="72"/>
                  </a:lnTo>
                  <a:lnTo>
                    <a:pt x="249" y="75"/>
                  </a:lnTo>
                  <a:lnTo>
                    <a:pt x="266" y="76"/>
                  </a:lnTo>
                  <a:lnTo>
                    <a:pt x="287" y="74"/>
                  </a:lnTo>
                  <a:lnTo>
                    <a:pt x="314" y="68"/>
                  </a:lnTo>
                  <a:lnTo>
                    <a:pt x="345" y="59"/>
                  </a:lnTo>
                  <a:lnTo>
                    <a:pt x="382" y="44"/>
                  </a:lnTo>
                  <a:lnTo>
                    <a:pt x="425" y="26"/>
                  </a:lnTo>
                  <a:lnTo>
                    <a:pt x="476" y="0"/>
                  </a:lnTo>
                  <a:close/>
                </a:path>
              </a:pathLst>
            </a:custGeom>
            <a:solidFill>
              <a:srgbClr val="FFFFFF"/>
            </a:solidFill>
            <a:ln w="9525">
              <a:noFill/>
              <a:round/>
              <a:headEnd/>
              <a:tailEnd/>
            </a:ln>
          </p:spPr>
          <p:txBody>
            <a:bodyPr/>
            <a:lstStyle/>
            <a:p>
              <a:endParaRPr lang="zh-CN" altLang="en-US" sz="1800"/>
            </a:p>
          </p:txBody>
        </p:sp>
        <p:sp>
          <p:nvSpPr>
            <p:cNvPr id="66" name="Freeform 343"/>
            <p:cNvSpPr>
              <a:spLocks/>
            </p:cNvSpPr>
            <p:nvPr/>
          </p:nvSpPr>
          <p:spPr bwMode="auto">
            <a:xfrm>
              <a:off x="2557" y="2054"/>
              <a:ext cx="403" cy="406"/>
            </a:xfrm>
            <a:custGeom>
              <a:avLst/>
              <a:gdLst>
                <a:gd name="T0" fmla="*/ 30 w 806"/>
                <a:gd name="T1" fmla="*/ 23 h 814"/>
                <a:gd name="T2" fmla="*/ 57 w 806"/>
                <a:gd name="T3" fmla="*/ 24 h 814"/>
                <a:gd name="T4" fmla="*/ 102 w 806"/>
                <a:gd name="T5" fmla="*/ 25 h 814"/>
                <a:gd name="T6" fmla="*/ 159 w 806"/>
                <a:gd name="T7" fmla="*/ 26 h 814"/>
                <a:gd name="T8" fmla="*/ 221 w 806"/>
                <a:gd name="T9" fmla="*/ 27 h 814"/>
                <a:gd name="T10" fmla="*/ 281 w 806"/>
                <a:gd name="T11" fmla="*/ 29 h 814"/>
                <a:gd name="T12" fmla="*/ 330 w 806"/>
                <a:gd name="T13" fmla="*/ 31 h 814"/>
                <a:gd name="T14" fmla="*/ 363 w 806"/>
                <a:gd name="T15" fmla="*/ 32 h 814"/>
                <a:gd name="T16" fmla="*/ 373 w 806"/>
                <a:gd name="T17" fmla="*/ 82 h 814"/>
                <a:gd name="T18" fmla="*/ 381 w 806"/>
                <a:gd name="T19" fmla="*/ 309 h 814"/>
                <a:gd name="T20" fmla="*/ 383 w 806"/>
                <a:gd name="T21" fmla="*/ 385 h 814"/>
                <a:gd name="T22" fmla="*/ 388 w 806"/>
                <a:gd name="T23" fmla="*/ 401 h 814"/>
                <a:gd name="T24" fmla="*/ 395 w 806"/>
                <a:gd name="T25" fmla="*/ 406 h 814"/>
                <a:gd name="T26" fmla="*/ 401 w 806"/>
                <a:gd name="T27" fmla="*/ 396 h 814"/>
                <a:gd name="T28" fmla="*/ 403 w 806"/>
                <a:gd name="T29" fmla="*/ 308 h 814"/>
                <a:gd name="T30" fmla="*/ 397 w 806"/>
                <a:gd name="T31" fmla="*/ 62 h 814"/>
                <a:gd name="T32" fmla="*/ 394 w 806"/>
                <a:gd name="T33" fmla="*/ 9 h 814"/>
                <a:gd name="T34" fmla="*/ 386 w 806"/>
                <a:gd name="T35" fmla="*/ 9 h 814"/>
                <a:gd name="T36" fmla="*/ 371 w 806"/>
                <a:gd name="T37" fmla="*/ 8 h 814"/>
                <a:gd name="T38" fmla="*/ 351 w 806"/>
                <a:gd name="T39" fmla="*/ 8 h 814"/>
                <a:gd name="T40" fmla="*/ 325 w 806"/>
                <a:gd name="T41" fmla="*/ 7 h 814"/>
                <a:gd name="T42" fmla="*/ 295 w 806"/>
                <a:gd name="T43" fmla="*/ 7 h 814"/>
                <a:gd name="T44" fmla="*/ 262 w 806"/>
                <a:gd name="T45" fmla="*/ 6 h 814"/>
                <a:gd name="T46" fmla="*/ 228 w 806"/>
                <a:gd name="T47" fmla="*/ 6 h 814"/>
                <a:gd name="T48" fmla="*/ 193 w 806"/>
                <a:gd name="T49" fmla="*/ 5 h 814"/>
                <a:gd name="T50" fmla="*/ 159 w 806"/>
                <a:gd name="T51" fmla="*/ 5 h 814"/>
                <a:gd name="T52" fmla="*/ 125 w 806"/>
                <a:gd name="T53" fmla="*/ 3 h 814"/>
                <a:gd name="T54" fmla="*/ 94 w 806"/>
                <a:gd name="T55" fmla="*/ 3 h 814"/>
                <a:gd name="T56" fmla="*/ 67 w 806"/>
                <a:gd name="T57" fmla="*/ 2 h 814"/>
                <a:gd name="T58" fmla="*/ 44 w 806"/>
                <a:gd name="T59" fmla="*/ 2 h 814"/>
                <a:gd name="T60" fmla="*/ 26 w 806"/>
                <a:gd name="T61" fmla="*/ 1 h 814"/>
                <a:gd name="T62" fmla="*/ 15 w 806"/>
                <a:gd name="T63" fmla="*/ 0 h 814"/>
                <a:gd name="T64" fmla="*/ 7 w 806"/>
                <a:gd name="T65" fmla="*/ 0 h 814"/>
                <a:gd name="T66" fmla="*/ 0 w 806"/>
                <a:gd name="T67" fmla="*/ 5 h 814"/>
                <a:gd name="T68" fmla="*/ 3 w 806"/>
                <a:gd name="T69" fmla="*/ 14 h 814"/>
                <a:gd name="T70" fmla="*/ 15 w 806"/>
                <a:gd name="T71" fmla="*/ 21 h 8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814"/>
                <a:gd name="T110" fmla="*/ 806 w 806"/>
                <a:gd name="T111" fmla="*/ 814 h 8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814">
                  <a:moveTo>
                    <a:pt x="54" y="47"/>
                  </a:moveTo>
                  <a:lnTo>
                    <a:pt x="61" y="47"/>
                  </a:lnTo>
                  <a:lnTo>
                    <a:pt x="82" y="47"/>
                  </a:lnTo>
                  <a:lnTo>
                    <a:pt x="114" y="48"/>
                  </a:lnTo>
                  <a:lnTo>
                    <a:pt x="156" y="49"/>
                  </a:lnTo>
                  <a:lnTo>
                    <a:pt x="204" y="50"/>
                  </a:lnTo>
                  <a:lnTo>
                    <a:pt x="259" y="51"/>
                  </a:lnTo>
                  <a:lnTo>
                    <a:pt x="318" y="52"/>
                  </a:lnTo>
                  <a:lnTo>
                    <a:pt x="380" y="53"/>
                  </a:lnTo>
                  <a:lnTo>
                    <a:pt x="443" y="55"/>
                  </a:lnTo>
                  <a:lnTo>
                    <a:pt x="504" y="57"/>
                  </a:lnTo>
                  <a:lnTo>
                    <a:pt x="561" y="58"/>
                  </a:lnTo>
                  <a:lnTo>
                    <a:pt x="614" y="59"/>
                  </a:lnTo>
                  <a:lnTo>
                    <a:pt x="660" y="62"/>
                  </a:lnTo>
                  <a:lnTo>
                    <a:pt x="698" y="63"/>
                  </a:lnTo>
                  <a:lnTo>
                    <a:pt x="726" y="64"/>
                  </a:lnTo>
                  <a:lnTo>
                    <a:pt x="741" y="65"/>
                  </a:lnTo>
                  <a:lnTo>
                    <a:pt x="745" y="164"/>
                  </a:lnTo>
                  <a:lnTo>
                    <a:pt x="753" y="386"/>
                  </a:lnTo>
                  <a:lnTo>
                    <a:pt x="761" y="619"/>
                  </a:lnTo>
                  <a:lnTo>
                    <a:pt x="764" y="751"/>
                  </a:lnTo>
                  <a:lnTo>
                    <a:pt x="765" y="772"/>
                  </a:lnTo>
                  <a:lnTo>
                    <a:pt x="770" y="789"/>
                  </a:lnTo>
                  <a:lnTo>
                    <a:pt x="776" y="803"/>
                  </a:lnTo>
                  <a:lnTo>
                    <a:pt x="783" y="811"/>
                  </a:lnTo>
                  <a:lnTo>
                    <a:pt x="789" y="814"/>
                  </a:lnTo>
                  <a:lnTo>
                    <a:pt x="796" y="808"/>
                  </a:lnTo>
                  <a:lnTo>
                    <a:pt x="802" y="794"/>
                  </a:lnTo>
                  <a:lnTo>
                    <a:pt x="806" y="769"/>
                  </a:lnTo>
                  <a:lnTo>
                    <a:pt x="806" y="617"/>
                  </a:lnTo>
                  <a:lnTo>
                    <a:pt x="800" y="362"/>
                  </a:lnTo>
                  <a:lnTo>
                    <a:pt x="794" y="124"/>
                  </a:lnTo>
                  <a:lnTo>
                    <a:pt x="791" y="18"/>
                  </a:lnTo>
                  <a:lnTo>
                    <a:pt x="788" y="18"/>
                  </a:lnTo>
                  <a:lnTo>
                    <a:pt x="783" y="18"/>
                  </a:lnTo>
                  <a:lnTo>
                    <a:pt x="772" y="18"/>
                  </a:lnTo>
                  <a:lnTo>
                    <a:pt x="760" y="18"/>
                  </a:lnTo>
                  <a:lnTo>
                    <a:pt x="742" y="17"/>
                  </a:lnTo>
                  <a:lnTo>
                    <a:pt x="723" y="17"/>
                  </a:lnTo>
                  <a:lnTo>
                    <a:pt x="701" y="17"/>
                  </a:lnTo>
                  <a:lnTo>
                    <a:pt x="675" y="15"/>
                  </a:lnTo>
                  <a:lnTo>
                    <a:pt x="649" y="15"/>
                  </a:lnTo>
                  <a:lnTo>
                    <a:pt x="620" y="15"/>
                  </a:lnTo>
                  <a:lnTo>
                    <a:pt x="590" y="14"/>
                  </a:lnTo>
                  <a:lnTo>
                    <a:pt x="558" y="14"/>
                  </a:lnTo>
                  <a:lnTo>
                    <a:pt x="524" y="13"/>
                  </a:lnTo>
                  <a:lnTo>
                    <a:pt x="491" y="13"/>
                  </a:lnTo>
                  <a:lnTo>
                    <a:pt x="456" y="12"/>
                  </a:lnTo>
                  <a:lnTo>
                    <a:pt x="421" y="11"/>
                  </a:lnTo>
                  <a:lnTo>
                    <a:pt x="386" y="11"/>
                  </a:lnTo>
                  <a:lnTo>
                    <a:pt x="352" y="10"/>
                  </a:lnTo>
                  <a:lnTo>
                    <a:pt x="317" y="10"/>
                  </a:lnTo>
                  <a:lnTo>
                    <a:pt x="282" y="9"/>
                  </a:lnTo>
                  <a:lnTo>
                    <a:pt x="250" y="7"/>
                  </a:lnTo>
                  <a:lnTo>
                    <a:pt x="218" y="7"/>
                  </a:lnTo>
                  <a:lnTo>
                    <a:pt x="188" y="6"/>
                  </a:lnTo>
                  <a:lnTo>
                    <a:pt x="159" y="5"/>
                  </a:lnTo>
                  <a:lnTo>
                    <a:pt x="133" y="5"/>
                  </a:lnTo>
                  <a:lnTo>
                    <a:pt x="108" y="4"/>
                  </a:lnTo>
                  <a:lnTo>
                    <a:pt x="88" y="4"/>
                  </a:lnTo>
                  <a:lnTo>
                    <a:pt x="68" y="3"/>
                  </a:lnTo>
                  <a:lnTo>
                    <a:pt x="52" y="3"/>
                  </a:lnTo>
                  <a:lnTo>
                    <a:pt x="39" y="2"/>
                  </a:lnTo>
                  <a:lnTo>
                    <a:pt x="31" y="0"/>
                  </a:lnTo>
                  <a:lnTo>
                    <a:pt x="25" y="0"/>
                  </a:lnTo>
                  <a:lnTo>
                    <a:pt x="14" y="0"/>
                  </a:lnTo>
                  <a:lnTo>
                    <a:pt x="5" y="4"/>
                  </a:lnTo>
                  <a:lnTo>
                    <a:pt x="0" y="11"/>
                  </a:lnTo>
                  <a:lnTo>
                    <a:pt x="0" y="19"/>
                  </a:lnTo>
                  <a:lnTo>
                    <a:pt x="5" y="28"/>
                  </a:lnTo>
                  <a:lnTo>
                    <a:pt x="15" y="36"/>
                  </a:lnTo>
                  <a:lnTo>
                    <a:pt x="31" y="43"/>
                  </a:lnTo>
                  <a:lnTo>
                    <a:pt x="54" y="47"/>
                  </a:lnTo>
                  <a:close/>
                </a:path>
              </a:pathLst>
            </a:custGeom>
            <a:solidFill>
              <a:srgbClr val="934900"/>
            </a:solidFill>
            <a:ln w="9525">
              <a:noFill/>
              <a:round/>
              <a:headEnd/>
              <a:tailEnd/>
            </a:ln>
          </p:spPr>
          <p:txBody>
            <a:bodyPr/>
            <a:lstStyle/>
            <a:p>
              <a:endParaRPr lang="zh-CN" altLang="en-US" sz="1800"/>
            </a:p>
          </p:txBody>
        </p:sp>
        <p:sp>
          <p:nvSpPr>
            <p:cNvPr id="67" name="Freeform 344"/>
            <p:cNvSpPr>
              <a:spLocks/>
            </p:cNvSpPr>
            <p:nvPr/>
          </p:nvSpPr>
          <p:spPr bwMode="auto">
            <a:xfrm>
              <a:off x="3204" y="2259"/>
              <a:ext cx="32" cy="166"/>
            </a:xfrm>
            <a:custGeom>
              <a:avLst/>
              <a:gdLst>
                <a:gd name="T0" fmla="*/ 26 w 65"/>
                <a:gd name="T1" fmla="*/ 0 h 332"/>
                <a:gd name="T2" fmla="*/ 18 w 65"/>
                <a:gd name="T3" fmla="*/ 6 h 332"/>
                <a:gd name="T4" fmla="*/ 13 w 65"/>
                <a:gd name="T5" fmla="*/ 13 h 332"/>
                <a:gd name="T6" fmla="*/ 7 w 65"/>
                <a:gd name="T7" fmla="*/ 21 h 332"/>
                <a:gd name="T8" fmla="*/ 4 w 65"/>
                <a:gd name="T9" fmla="*/ 30 h 332"/>
                <a:gd name="T10" fmla="*/ 2 w 65"/>
                <a:gd name="T11" fmla="*/ 40 h 332"/>
                <a:gd name="T12" fmla="*/ 0 w 65"/>
                <a:gd name="T13" fmla="*/ 48 h 332"/>
                <a:gd name="T14" fmla="*/ 0 w 65"/>
                <a:gd name="T15" fmla="*/ 58 h 332"/>
                <a:gd name="T16" fmla="*/ 1 w 65"/>
                <a:gd name="T17" fmla="*/ 68 h 332"/>
                <a:gd name="T18" fmla="*/ 2 w 65"/>
                <a:gd name="T19" fmla="*/ 73 h 332"/>
                <a:gd name="T20" fmla="*/ 3 w 65"/>
                <a:gd name="T21" fmla="*/ 77 h 332"/>
                <a:gd name="T22" fmla="*/ 4 w 65"/>
                <a:gd name="T23" fmla="*/ 82 h 332"/>
                <a:gd name="T24" fmla="*/ 7 w 65"/>
                <a:gd name="T25" fmla="*/ 86 h 332"/>
                <a:gd name="T26" fmla="*/ 11 w 65"/>
                <a:gd name="T27" fmla="*/ 93 h 332"/>
                <a:gd name="T28" fmla="*/ 14 w 65"/>
                <a:gd name="T29" fmla="*/ 100 h 332"/>
                <a:gd name="T30" fmla="*/ 16 w 65"/>
                <a:gd name="T31" fmla="*/ 108 h 332"/>
                <a:gd name="T32" fmla="*/ 17 w 65"/>
                <a:gd name="T33" fmla="*/ 116 h 332"/>
                <a:gd name="T34" fmla="*/ 19 w 65"/>
                <a:gd name="T35" fmla="*/ 128 h 332"/>
                <a:gd name="T36" fmla="*/ 23 w 65"/>
                <a:gd name="T37" fmla="*/ 141 h 332"/>
                <a:gd name="T38" fmla="*/ 27 w 65"/>
                <a:gd name="T39" fmla="*/ 154 h 332"/>
                <a:gd name="T40" fmla="*/ 30 w 65"/>
                <a:gd name="T41" fmla="*/ 166 h 332"/>
                <a:gd name="T42" fmla="*/ 30 w 65"/>
                <a:gd name="T43" fmla="*/ 166 h 332"/>
                <a:gd name="T44" fmla="*/ 31 w 65"/>
                <a:gd name="T45" fmla="*/ 166 h 332"/>
                <a:gd name="T46" fmla="*/ 32 w 65"/>
                <a:gd name="T47" fmla="*/ 165 h 332"/>
                <a:gd name="T48" fmla="*/ 32 w 65"/>
                <a:gd name="T49" fmla="*/ 165 h 332"/>
                <a:gd name="T50" fmla="*/ 32 w 65"/>
                <a:gd name="T51" fmla="*/ 156 h 332"/>
                <a:gd name="T52" fmla="*/ 30 w 65"/>
                <a:gd name="T53" fmla="*/ 147 h 332"/>
                <a:gd name="T54" fmla="*/ 29 w 65"/>
                <a:gd name="T55" fmla="*/ 138 h 332"/>
                <a:gd name="T56" fmla="*/ 28 w 65"/>
                <a:gd name="T57" fmla="*/ 130 h 332"/>
                <a:gd name="T58" fmla="*/ 26 w 65"/>
                <a:gd name="T59" fmla="*/ 124 h 332"/>
                <a:gd name="T60" fmla="*/ 25 w 65"/>
                <a:gd name="T61" fmla="*/ 119 h 332"/>
                <a:gd name="T62" fmla="*/ 25 w 65"/>
                <a:gd name="T63" fmla="*/ 114 h 332"/>
                <a:gd name="T64" fmla="*/ 25 w 65"/>
                <a:gd name="T65" fmla="*/ 109 h 332"/>
                <a:gd name="T66" fmla="*/ 25 w 65"/>
                <a:gd name="T67" fmla="*/ 104 h 332"/>
                <a:gd name="T68" fmla="*/ 25 w 65"/>
                <a:gd name="T69" fmla="*/ 100 h 332"/>
                <a:gd name="T70" fmla="*/ 24 w 65"/>
                <a:gd name="T71" fmla="*/ 95 h 332"/>
                <a:gd name="T72" fmla="*/ 23 w 65"/>
                <a:gd name="T73" fmla="*/ 91 h 332"/>
                <a:gd name="T74" fmla="*/ 20 w 65"/>
                <a:gd name="T75" fmla="*/ 82 h 332"/>
                <a:gd name="T76" fmla="*/ 17 w 65"/>
                <a:gd name="T77" fmla="*/ 74 h 332"/>
                <a:gd name="T78" fmla="*/ 13 w 65"/>
                <a:gd name="T79" fmla="*/ 66 h 332"/>
                <a:gd name="T80" fmla="*/ 11 w 65"/>
                <a:gd name="T81" fmla="*/ 57 h 332"/>
                <a:gd name="T82" fmla="*/ 10 w 65"/>
                <a:gd name="T83" fmla="*/ 50 h 332"/>
                <a:gd name="T84" fmla="*/ 10 w 65"/>
                <a:gd name="T85" fmla="*/ 42 h 332"/>
                <a:gd name="T86" fmla="*/ 10 w 65"/>
                <a:gd name="T87" fmla="*/ 35 h 332"/>
                <a:gd name="T88" fmla="*/ 11 w 65"/>
                <a:gd name="T89" fmla="*/ 26 h 332"/>
                <a:gd name="T90" fmla="*/ 14 w 65"/>
                <a:gd name="T91" fmla="*/ 19 h 332"/>
                <a:gd name="T92" fmla="*/ 17 w 65"/>
                <a:gd name="T93" fmla="*/ 11 h 332"/>
                <a:gd name="T94" fmla="*/ 21 w 65"/>
                <a:gd name="T95" fmla="*/ 5 h 332"/>
                <a:gd name="T96" fmla="*/ 26 w 65"/>
                <a:gd name="T97" fmla="*/ 0 h 332"/>
                <a:gd name="T98" fmla="*/ 26 w 65"/>
                <a:gd name="T99" fmla="*/ 0 h 332"/>
                <a:gd name="T100" fmla="*/ 26 w 65"/>
                <a:gd name="T101" fmla="*/ 0 h 332"/>
                <a:gd name="T102" fmla="*/ 26 w 65"/>
                <a:gd name="T103" fmla="*/ 0 h 332"/>
                <a:gd name="T104" fmla="*/ 26 w 65"/>
                <a:gd name="T105" fmla="*/ 0 h 332"/>
                <a:gd name="T106" fmla="*/ 26 w 65"/>
                <a:gd name="T107" fmla="*/ 0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332"/>
                <a:gd name="T164" fmla="*/ 65 w 65"/>
                <a:gd name="T165" fmla="*/ 332 h 3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332">
                  <a:moveTo>
                    <a:pt x="52" y="0"/>
                  </a:moveTo>
                  <a:lnTo>
                    <a:pt x="37" y="12"/>
                  </a:lnTo>
                  <a:lnTo>
                    <a:pt x="26" y="26"/>
                  </a:lnTo>
                  <a:lnTo>
                    <a:pt x="15" y="42"/>
                  </a:lnTo>
                  <a:lnTo>
                    <a:pt x="8" y="61"/>
                  </a:lnTo>
                  <a:lnTo>
                    <a:pt x="4" y="79"/>
                  </a:lnTo>
                  <a:lnTo>
                    <a:pt x="0" y="97"/>
                  </a:lnTo>
                  <a:lnTo>
                    <a:pt x="0" y="117"/>
                  </a:lnTo>
                  <a:lnTo>
                    <a:pt x="3" y="135"/>
                  </a:lnTo>
                  <a:lnTo>
                    <a:pt x="5" y="145"/>
                  </a:lnTo>
                  <a:lnTo>
                    <a:pt x="7" y="154"/>
                  </a:lnTo>
                  <a:lnTo>
                    <a:pt x="9" y="164"/>
                  </a:lnTo>
                  <a:lnTo>
                    <a:pt x="14" y="172"/>
                  </a:lnTo>
                  <a:lnTo>
                    <a:pt x="22" y="186"/>
                  </a:lnTo>
                  <a:lnTo>
                    <a:pt x="28" y="201"/>
                  </a:lnTo>
                  <a:lnTo>
                    <a:pt x="32" y="216"/>
                  </a:lnTo>
                  <a:lnTo>
                    <a:pt x="35" y="232"/>
                  </a:lnTo>
                  <a:lnTo>
                    <a:pt x="39" y="256"/>
                  </a:lnTo>
                  <a:lnTo>
                    <a:pt x="46" y="282"/>
                  </a:lnTo>
                  <a:lnTo>
                    <a:pt x="54" y="307"/>
                  </a:lnTo>
                  <a:lnTo>
                    <a:pt x="60" y="331"/>
                  </a:lnTo>
                  <a:lnTo>
                    <a:pt x="61" y="332"/>
                  </a:lnTo>
                  <a:lnTo>
                    <a:pt x="62" y="331"/>
                  </a:lnTo>
                  <a:lnTo>
                    <a:pt x="64" y="330"/>
                  </a:lnTo>
                  <a:lnTo>
                    <a:pt x="65" y="329"/>
                  </a:lnTo>
                  <a:lnTo>
                    <a:pt x="64" y="311"/>
                  </a:lnTo>
                  <a:lnTo>
                    <a:pt x="61" y="293"/>
                  </a:lnTo>
                  <a:lnTo>
                    <a:pt x="59" y="276"/>
                  </a:lnTo>
                  <a:lnTo>
                    <a:pt x="56" y="259"/>
                  </a:lnTo>
                  <a:lnTo>
                    <a:pt x="53" y="248"/>
                  </a:lnTo>
                  <a:lnTo>
                    <a:pt x="51" y="238"/>
                  </a:lnTo>
                  <a:lnTo>
                    <a:pt x="50" y="229"/>
                  </a:lnTo>
                  <a:lnTo>
                    <a:pt x="50" y="218"/>
                  </a:lnTo>
                  <a:lnTo>
                    <a:pt x="50" y="209"/>
                  </a:lnTo>
                  <a:lnTo>
                    <a:pt x="50" y="200"/>
                  </a:lnTo>
                  <a:lnTo>
                    <a:pt x="49" y="190"/>
                  </a:lnTo>
                  <a:lnTo>
                    <a:pt x="46" y="182"/>
                  </a:lnTo>
                  <a:lnTo>
                    <a:pt x="41" y="164"/>
                  </a:lnTo>
                  <a:lnTo>
                    <a:pt x="34" y="148"/>
                  </a:lnTo>
                  <a:lnTo>
                    <a:pt x="27" y="132"/>
                  </a:lnTo>
                  <a:lnTo>
                    <a:pt x="22" y="114"/>
                  </a:lnTo>
                  <a:lnTo>
                    <a:pt x="20" y="100"/>
                  </a:lnTo>
                  <a:lnTo>
                    <a:pt x="20" y="85"/>
                  </a:lnTo>
                  <a:lnTo>
                    <a:pt x="21" y="69"/>
                  </a:lnTo>
                  <a:lnTo>
                    <a:pt x="23" y="53"/>
                  </a:lnTo>
                  <a:lnTo>
                    <a:pt x="28" y="38"/>
                  </a:lnTo>
                  <a:lnTo>
                    <a:pt x="35" y="23"/>
                  </a:lnTo>
                  <a:lnTo>
                    <a:pt x="42" y="10"/>
                  </a:lnTo>
                  <a:lnTo>
                    <a:pt x="52" y="0"/>
                  </a:lnTo>
                  <a:close/>
                </a:path>
              </a:pathLst>
            </a:custGeom>
            <a:solidFill>
              <a:srgbClr val="000000"/>
            </a:solidFill>
            <a:ln w="9525">
              <a:noFill/>
              <a:round/>
              <a:headEnd/>
              <a:tailEnd/>
            </a:ln>
          </p:spPr>
          <p:txBody>
            <a:bodyPr/>
            <a:lstStyle/>
            <a:p>
              <a:endParaRPr lang="zh-CN" altLang="en-US" sz="1800"/>
            </a:p>
          </p:txBody>
        </p:sp>
        <p:sp>
          <p:nvSpPr>
            <p:cNvPr id="68" name="Freeform 345"/>
            <p:cNvSpPr>
              <a:spLocks/>
            </p:cNvSpPr>
            <p:nvPr/>
          </p:nvSpPr>
          <p:spPr bwMode="auto">
            <a:xfrm>
              <a:off x="3236" y="2359"/>
              <a:ext cx="133" cy="78"/>
            </a:xfrm>
            <a:custGeom>
              <a:avLst/>
              <a:gdLst>
                <a:gd name="T0" fmla="*/ 133 w 267"/>
                <a:gd name="T1" fmla="*/ 0 h 157"/>
                <a:gd name="T2" fmla="*/ 131 w 267"/>
                <a:gd name="T3" fmla="*/ 10 h 157"/>
                <a:gd name="T4" fmla="*/ 127 w 267"/>
                <a:gd name="T5" fmla="*/ 19 h 157"/>
                <a:gd name="T6" fmla="*/ 124 w 267"/>
                <a:gd name="T7" fmla="*/ 27 h 157"/>
                <a:gd name="T8" fmla="*/ 119 w 267"/>
                <a:gd name="T9" fmla="*/ 34 h 157"/>
                <a:gd name="T10" fmla="*/ 114 w 267"/>
                <a:gd name="T11" fmla="*/ 40 h 157"/>
                <a:gd name="T12" fmla="*/ 107 w 267"/>
                <a:gd name="T13" fmla="*/ 46 h 157"/>
                <a:gd name="T14" fmla="*/ 99 w 267"/>
                <a:gd name="T15" fmla="*/ 50 h 157"/>
                <a:gd name="T16" fmla="*/ 91 w 267"/>
                <a:gd name="T17" fmla="*/ 55 h 157"/>
                <a:gd name="T18" fmla="*/ 80 w 267"/>
                <a:gd name="T19" fmla="*/ 59 h 157"/>
                <a:gd name="T20" fmla="*/ 70 w 267"/>
                <a:gd name="T21" fmla="*/ 63 h 157"/>
                <a:gd name="T22" fmla="*/ 58 w 267"/>
                <a:gd name="T23" fmla="*/ 65 h 157"/>
                <a:gd name="T24" fmla="*/ 47 w 267"/>
                <a:gd name="T25" fmla="*/ 67 h 157"/>
                <a:gd name="T26" fmla="*/ 36 w 267"/>
                <a:gd name="T27" fmla="*/ 69 h 157"/>
                <a:gd name="T28" fmla="*/ 24 w 267"/>
                <a:gd name="T29" fmla="*/ 69 h 157"/>
                <a:gd name="T30" fmla="*/ 13 w 267"/>
                <a:gd name="T31" fmla="*/ 69 h 157"/>
                <a:gd name="T32" fmla="*/ 2 w 267"/>
                <a:gd name="T33" fmla="*/ 67 h 157"/>
                <a:gd name="T34" fmla="*/ 1 w 267"/>
                <a:gd name="T35" fmla="*/ 67 h 157"/>
                <a:gd name="T36" fmla="*/ 0 w 267"/>
                <a:gd name="T37" fmla="*/ 68 h 157"/>
                <a:gd name="T38" fmla="*/ 0 w 267"/>
                <a:gd name="T39" fmla="*/ 70 h 157"/>
                <a:gd name="T40" fmla="*/ 0 w 267"/>
                <a:gd name="T41" fmla="*/ 71 h 157"/>
                <a:gd name="T42" fmla="*/ 5 w 267"/>
                <a:gd name="T43" fmla="*/ 75 h 157"/>
                <a:gd name="T44" fmla="*/ 11 w 267"/>
                <a:gd name="T45" fmla="*/ 76 h 157"/>
                <a:gd name="T46" fmla="*/ 16 w 267"/>
                <a:gd name="T47" fmla="*/ 77 h 157"/>
                <a:gd name="T48" fmla="*/ 23 w 267"/>
                <a:gd name="T49" fmla="*/ 78 h 157"/>
                <a:gd name="T50" fmla="*/ 28 w 267"/>
                <a:gd name="T51" fmla="*/ 77 h 157"/>
                <a:gd name="T52" fmla="*/ 35 w 267"/>
                <a:gd name="T53" fmla="*/ 77 h 157"/>
                <a:gd name="T54" fmla="*/ 40 w 267"/>
                <a:gd name="T55" fmla="*/ 76 h 157"/>
                <a:gd name="T56" fmla="*/ 47 w 267"/>
                <a:gd name="T57" fmla="*/ 75 h 157"/>
                <a:gd name="T58" fmla="*/ 54 w 267"/>
                <a:gd name="T59" fmla="*/ 73 h 157"/>
                <a:gd name="T60" fmla="*/ 61 w 267"/>
                <a:gd name="T61" fmla="*/ 72 h 157"/>
                <a:gd name="T62" fmla="*/ 67 w 267"/>
                <a:gd name="T63" fmla="*/ 69 h 157"/>
                <a:gd name="T64" fmla="*/ 74 w 267"/>
                <a:gd name="T65" fmla="*/ 67 h 157"/>
                <a:gd name="T66" fmla="*/ 81 w 267"/>
                <a:gd name="T67" fmla="*/ 64 h 157"/>
                <a:gd name="T68" fmla="*/ 87 w 267"/>
                <a:gd name="T69" fmla="*/ 61 h 157"/>
                <a:gd name="T70" fmla="*/ 93 w 267"/>
                <a:gd name="T71" fmla="*/ 57 h 157"/>
                <a:gd name="T72" fmla="*/ 100 w 267"/>
                <a:gd name="T73" fmla="*/ 54 h 157"/>
                <a:gd name="T74" fmla="*/ 107 w 267"/>
                <a:gd name="T75" fmla="*/ 49 h 157"/>
                <a:gd name="T76" fmla="*/ 114 w 267"/>
                <a:gd name="T77" fmla="*/ 44 h 157"/>
                <a:gd name="T78" fmla="*/ 119 w 267"/>
                <a:gd name="T79" fmla="*/ 38 h 157"/>
                <a:gd name="T80" fmla="*/ 124 w 267"/>
                <a:gd name="T81" fmla="*/ 31 h 157"/>
                <a:gd name="T82" fmla="*/ 127 w 267"/>
                <a:gd name="T83" fmla="*/ 24 h 157"/>
                <a:gd name="T84" fmla="*/ 130 w 267"/>
                <a:gd name="T85" fmla="*/ 16 h 157"/>
                <a:gd name="T86" fmla="*/ 132 w 267"/>
                <a:gd name="T87" fmla="*/ 8 h 157"/>
                <a:gd name="T88" fmla="*/ 133 w 267"/>
                <a:gd name="T89" fmla="*/ 0 h 157"/>
                <a:gd name="T90" fmla="*/ 133 w 267"/>
                <a:gd name="T91" fmla="*/ 0 h 157"/>
                <a:gd name="T92" fmla="*/ 133 w 267"/>
                <a:gd name="T93" fmla="*/ 0 h 157"/>
                <a:gd name="T94" fmla="*/ 133 w 267"/>
                <a:gd name="T95" fmla="*/ 0 h 157"/>
                <a:gd name="T96" fmla="*/ 133 w 267"/>
                <a:gd name="T97" fmla="*/ 0 h 157"/>
                <a:gd name="T98" fmla="*/ 133 w 267"/>
                <a:gd name="T99" fmla="*/ 0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157"/>
                <a:gd name="T152" fmla="*/ 267 w 267"/>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157">
                  <a:moveTo>
                    <a:pt x="267" y="0"/>
                  </a:moveTo>
                  <a:lnTo>
                    <a:pt x="262" y="21"/>
                  </a:lnTo>
                  <a:lnTo>
                    <a:pt x="255" y="38"/>
                  </a:lnTo>
                  <a:lnTo>
                    <a:pt x="249" y="54"/>
                  </a:lnTo>
                  <a:lnTo>
                    <a:pt x="238" y="69"/>
                  </a:lnTo>
                  <a:lnTo>
                    <a:pt x="228" y="81"/>
                  </a:lnTo>
                  <a:lnTo>
                    <a:pt x="214" y="92"/>
                  </a:lnTo>
                  <a:lnTo>
                    <a:pt x="199" y="101"/>
                  </a:lnTo>
                  <a:lnTo>
                    <a:pt x="182" y="111"/>
                  </a:lnTo>
                  <a:lnTo>
                    <a:pt x="161" y="119"/>
                  </a:lnTo>
                  <a:lnTo>
                    <a:pt x="140" y="126"/>
                  </a:lnTo>
                  <a:lnTo>
                    <a:pt x="117" y="131"/>
                  </a:lnTo>
                  <a:lnTo>
                    <a:pt x="95" y="135"/>
                  </a:lnTo>
                  <a:lnTo>
                    <a:pt x="72" y="138"/>
                  </a:lnTo>
                  <a:lnTo>
                    <a:pt x="49" y="139"/>
                  </a:lnTo>
                  <a:lnTo>
                    <a:pt x="27" y="138"/>
                  </a:lnTo>
                  <a:lnTo>
                    <a:pt x="5" y="135"/>
                  </a:lnTo>
                  <a:lnTo>
                    <a:pt x="3" y="135"/>
                  </a:lnTo>
                  <a:lnTo>
                    <a:pt x="1" y="137"/>
                  </a:lnTo>
                  <a:lnTo>
                    <a:pt x="0" y="140"/>
                  </a:lnTo>
                  <a:lnTo>
                    <a:pt x="1" y="143"/>
                  </a:lnTo>
                  <a:lnTo>
                    <a:pt x="11" y="150"/>
                  </a:lnTo>
                  <a:lnTo>
                    <a:pt x="22" y="153"/>
                  </a:lnTo>
                  <a:lnTo>
                    <a:pt x="33" y="155"/>
                  </a:lnTo>
                  <a:lnTo>
                    <a:pt x="46" y="157"/>
                  </a:lnTo>
                  <a:lnTo>
                    <a:pt x="57" y="155"/>
                  </a:lnTo>
                  <a:lnTo>
                    <a:pt x="70" y="154"/>
                  </a:lnTo>
                  <a:lnTo>
                    <a:pt x="81" y="153"/>
                  </a:lnTo>
                  <a:lnTo>
                    <a:pt x="94" y="151"/>
                  </a:lnTo>
                  <a:lnTo>
                    <a:pt x="108" y="147"/>
                  </a:lnTo>
                  <a:lnTo>
                    <a:pt x="122" y="144"/>
                  </a:lnTo>
                  <a:lnTo>
                    <a:pt x="134" y="139"/>
                  </a:lnTo>
                  <a:lnTo>
                    <a:pt x="148" y="135"/>
                  </a:lnTo>
                  <a:lnTo>
                    <a:pt x="162" y="129"/>
                  </a:lnTo>
                  <a:lnTo>
                    <a:pt x="175" y="122"/>
                  </a:lnTo>
                  <a:lnTo>
                    <a:pt x="187" y="115"/>
                  </a:lnTo>
                  <a:lnTo>
                    <a:pt x="200" y="108"/>
                  </a:lnTo>
                  <a:lnTo>
                    <a:pt x="215" y="99"/>
                  </a:lnTo>
                  <a:lnTo>
                    <a:pt x="228" y="88"/>
                  </a:lnTo>
                  <a:lnTo>
                    <a:pt x="239" y="76"/>
                  </a:lnTo>
                  <a:lnTo>
                    <a:pt x="249" y="62"/>
                  </a:lnTo>
                  <a:lnTo>
                    <a:pt x="255" y="48"/>
                  </a:lnTo>
                  <a:lnTo>
                    <a:pt x="261" y="33"/>
                  </a:lnTo>
                  <a:lnTo>
                    <a:pt x="265" y="17"/>
                  </a:lnTo>
                  <a:lnTo>
                    <a:pt x="267" y="0"/>
                  </a:lnTo>
                  <a:close/>
                </a:path>
              </a:pathLst>
            </a:custGeom>
            <a:solidFill>
              <a:srgbClr val="000000"/>
            </a:solidFill>
            <a:ln w="9525">
              <a:noFill/>
              <a:round/>
              <a:headEnd/>
              <a:tailEnd/>
            </a:ln>
          </p:spPr>
          <p:txBody>
            <a:bodyPr/>
            <a:lstStyle/>
            <a:p>
              <a:endParaRPr lang="zh-CN" altLang="en-US" sz="1800"/>
            </a:p>
          </p:txBody>
        </p:sp>
        <p:sp>
          <p:nvSpPr>
            <p:cNvPr id="69" name="Freeform 346"/>
            <p:cNvSpPr>
              <a:spLocks/>
            </p:cNvSpPr>
            <p:nvPr/>
          </p:nvSpPr>
          <p:spPr bwMode="auto">
            <a:xfrm>
              <a:off x="3212" y="2222"/>
              <a:ext cx="32" cy="134"/>
            </a:xfrm>
            <a:custGeom>
              <a:avLst/>
              <a:gdLst>
                <a:gd name="T0" fmla="*/ 0 w 64"/>
                <a:gd name="T1" fmla="*/ 0 h 267"/>
                <a:gd name="T2" fmla="*/ 5 w 64"/>
                <a:gd name="T3" fmla="*/ 4 h 267"/>
                <a:gd name="T4" fmla="*/ 9 w 64"/>
                <a:gd name="T5" fmla="*/ 8 h 267"/>
                <a:gd name="T6" fmla="*/ 13 w 64"/>
                <a:gd name="T7" fmla="*/ 12 h 267"/>
                <a:gd name="T8" fmla="*/ 16 w 64"/>
                <a:gd name="T9" fmla="*/ 16 h 267"/>
                <a:gd name="T10" fmla="*/ 20 w 64"/>
                <a:gd name="T11" fmla="*/ 20 h 267"/>
                <a:gd name="T12" fmla="*/ 22 w 64"/>
                <a:gd name="T13" fmla="*/ 25 h 267"/>
                <a:gd name="T14" fmla="*/ 24 w 64"/>
                <a:gd name="T15" fmla="*/ 30 h 267"/>
                <a:gd name="T16" fmla="*/ 26 w 64"/>
                <a:gd name="T17" fmla="*/ 35 h 267"/>
                <a:gd name="T18" fmla="*/ 26 w 64"/>
                <a:gd name="T19" fmla="*/ 46 h 267"/>
                <a:gd name="T20" fmla="*/ 25 w 64"/>
                <a:gd name="T21" fmla="*/ 57 h 267"/>
                <a:gd name="T22" fmla="*/ 21 w 64"/>
                <a:gd name="T23" fmla="*/ 68 h 267"/>
                <a:gd name="T24" fmla="*/ 18 w 64"/>
                <a:gd name="T25" fmla="*/ 78 h 267"/>
                <a:gd name="T26" fmla="*/ 16 w 64"/>
                <a:gd name="T27" fmla="*/ 92 h 267"/>
                <a:gd name="T28" fmla="*/ 17 w 64"/>
                <a:gd name="T29" fmla="*/ 106 h 267"/>
                <a:gd name="T30" fmla="*/ 19 w 64"/>
                <a:gd name="T31" fmla="*/ 121 h 267"/>
                <a:gd name="T32" fmla="*/ 23 w 64"/>
                <a:gd name="T33" fmla="*/ 134 h 267"/>
                <a:gd name="T34" fmla="*/ 23 w 64"/>
                <a:gd name="T35" fmla="*/ 134 h 267"/>
                <a:gd name="T36" fmla="*/ 23 w 64"/>
                <a:gd name="T37" fmla="*/ 134 h 267"/>
                <a:gd name="T38" fmla="*/ 23 w 64"/>
                <a:gd name="T39" fmla="*/ 134 h 267"/>
                <a:gd name="T40" fmla="*/ 23 w 64"/>
                <a:gd name="T41" fmla="*/ 133 h 267"/>
                <a:gd name="T42" fmla="*/ 20 w 64"/>
                <a:gd name="T43" fmla="*/ 123 h 267"/>
                <a:gd name="T44" fmla="*/ 18 w 64"/>
                <a:gd name="T45" fmla="*/ 114 h 267"/>
                <a:gd name="T46" fmla="*/ 18 w 64"/>
                <a:gd name="T47" fmla="*/ 104 h 267"/>
                <a:gd name="T48" fmla="*/ 17 w 64"/>
                <a:gd name="T49" fmla="*/ 93 h 267"/>
                <a:gd name="T50" fmla="*/ 19 w 64"/>
                <a:gd name="T51" fmla="*/ 81 h 267"/>
                <a:gd name="T52" fmla="*/ 22 w 64"/>
                <a:gd name="T53" fmla="*/ 69 h 267"/>
                <a:gd name="T54" fmla="*/ 26 w 64"/>
                <a:gd name="T55" fmla="*/ 58 h 267"/>
                <a:gd name="T56" fmla="*/ 30 w 64"/>
                <a:gd name="T57" fmla="*/ 47 h 267"/>
                <a:gd name="T58" fmla="*/ 32 w 64"/>
                <a:gd name="T59" fmla="*/ 38 h 267"/>
                <a:gd name="T60" fmla="*/ 31 w 64"/>
                <a:gd name="T61" fmla="*/ 31 h 267"/>
                <a:gd name="T62" fmla="*/ 29 w 64"/>
                <a:gd name="T63" fmla="*/ 24 h 267"/>
                <a:gd name="T64" fmla="*/ 25 w 64"/>
                <a:gd name="T65" fmla="*/ 18 h 267"/>
                <a:gd name="T66" fmla="*/ 20 w 64"/>
                <a:gd name="T67" fmla="*/ 13 h 267"/>
                <a:gd name="T68" fmla="*/ 14 w 64"/>
                <a:gd name="T69" fmla="*/ 8 h 267"/>
                <a:gd name="T70" fmla="*/ 7 w 64"/>
                <a:gd name="T71" fmla="*/ 4 h 267"/>
                <a:gd name="T72" fmla="*/ 1 w 64"/>
                <a:gd name="T73" fmla="*/ 0 h 267"/>
                <a:gd name="T74" fmla="*/ 1 w 64"/>
                <a:gd name="T75" fmla="*/ 0 h 267"/>
                <a:gd name="T76" fmla="*/ 1 w 64"/>
                <a:gd name="T77" fmla="*/ 0 h 267"/>
                <a:gd name="T78" fmla="*/ 0 w 64"/>
                <a:gd name="T79" fmla="*/ 0 h 267"/>
                <a:gd name="T80" fmla="*/ 0 w 64"/>
                <a:gd name="T81" fmla="*/ 0 h 267"/>
                <a:gd name="T82" fmla="*/ 0 w 64"/>
                <a:gd name="T83" fmla="*/ 0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267"/>
                <a:gd name="T128" fmla="*/ 64 w 64"/>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267">
                  <a:moveTo>
                    <a:pt x="0" y="0"/>
                  </a:moveTo>
                  <a:lnTo>
                    <a:pt x="10" y="7"/>
                  </a:lnTo>
                  <a:lnTo>
                    <a:pt x="18" y="15"/>
                  </a:lnTo>
                  <a:lnTo>
                    <a:pt x="26" y="23"/>
                  </a:lnTo>
                  <a:lnTo>
                    <a:pt x="33" y="31"/>
                  </a:lnTo>
                  <a:lnTo>
                    <a:pt x="40" y="40"/>
                  </a:lnTo>
                  <a:lnTo>
                    <a:pt x="44" y="49"/>
                  </a:lnTo>
                  <a:lnTo>
                    <a:pt x="49" y="60"/>
                  </a:lnTo>
                  <a:lnTo>
                    <a:pt x="52" y="70"/>
                  </a:lnTo>
                  <a:lnTo>
                    <a:pt x="53" y="91"/>
                  </a:lnTo>
                  <a:lnTo>
                    <a:pt x="50" y="113"/>
                  </a:lnTo>
                  <a:lnTo>
                    <a:pt x="43" y="135"/>
                  </a:lnTo>
                  <a:lnTo>
                    <a:pt x="37" y="155"/>
                  </a:lnTo>
                  <a:lnTo>
                    <a:pt x="33" y="183"/>
                  </a:lnTo>
                  <a:lnTo>
                    <a:pt x="34" y="212"/>
                  </a:lnTo>
                  <a:lnTo>
                    <a:pt x="38" y="241"/>
                  </a:lnTo>
                  <a:lnTo>
                    <a:pt x="46" y="267"/>
                  </a:lnTo>
                  <a:lnTo>
                    <a:pt x="46" y="266"/>
                  </a:lnTo>
                  <a:lnTo>
                    <a:pt x="41" y="246"/>
                  </a:lnTo>
                  <a:lnTo>
                    <a:pt x="37" y="227"/>
                  </a:lnTo>
                  <a:lnTo>
                    <a:pt x="36" y="207"/>
                  </a:lnTo>
                  <a:lnTo>
                    <a:pt x="35" y="185"/>
                  </a:lnTo>
                  <a:lnTo>
                    <a:pt x="38" y="161"/>
                  </a:lnTo>
                  <a:lnTo>
                    <a:pt x="44" y="138"/>
                  </a:lnTo>
                  <a:lnTo>
                    <a:pt x="52" y="116"/>
                  </a:lnTo>
                  <a:lnTo>
                    <a:pt x="60" y="93"/>
                  </a:lnTo>
                  <a:lnTo>
                    <a:pt x="64" y="76"/>
                  </a:lnTo>
                  <a:lnTo>
                    <a:pt x="63" y="61"/>
                  </a:lnTo>
                  <a:lnTo>
                    <a:pt x="58" y="48"/>
                  </a:lnTo>
                  <a:lnTo>
                    <a:pt x="50" y="36"/>
                  </a:lnTo>
                  <a:lnTo>
                    <a:pt x="41" y="25"/>
                  </a:lnTo>
                  <a:lnTo>
                    <a:pt x="28" y="16"/>
                  </a:lnTo>
                  <a:lnTo>
                    <a:pt x="15" y="8"/>
                  </a:lnTo>
                  <a:lnTo>
                    <a:pt x="2" y="0"/>
                  </a:lnTo>
                  <a:lnTo>
                    <a:pt x="0" y="0"/>
                  </a:lnTo>
                  <a:close/>
                </a:path>
              </a:pathLst>
            </a:custGeom>
            <a:solidFill>
              <a:srgbClr val="000000"/>
            </a:solidFill>
            <a:ln w="9525">
              <a:noFill/>
              <a:round/>
              <a:headEnd/>
              <a:tailEnd/>
            </a:ln>
          </p:spPr>
          <p:txBody>
            <a:bodyPr/>
            <a:lstStyle/>
            <a:p>
              <a:endParaRPr lang="zh-CN" altLang="en-US" sz="1800"/>
            </a:p>
          </p:txBody>
        </p:sp>
        <p:sp>
          <p:nvSpPr>
            <p:cNvPr id="70" name="Freeform 347"/>
            <p:cNvSpPr>
              <a:spLocks/>
            </p:cNvSpPr>
            <p:nvPr/>
          </p:nvSpPr>
          <p:spPr bwMode="auto">
            <a:xfrm>
              <a:off x="3223" y="2258"/>
              <a:ext cx="20" cy="13"/>
            </a:xfrm>
            <a:custGeom>
              <a:avLst/>
              <a:gdLst>
                <a:gd name="T0" fmla="*/ 0 w 41"/>
                <a:gd name="T1" fmla="*/ 0 h 27"/>
                <a:gd name="T2" fmla="*/ 0 w 41"/>
                <a:gd name="T3" fmla="*/ 1 h 27"/>
                <a:gd name="T4" fmla="*/ 0 w 41"/>
                <a:gd name="T5" fmla="*/ 3 h 27"/>
                <a:gd name="T6" fmla="*/ 0 w 41"/>
                <a:gd name="T7" fmla="*/ 4 h 27"/>
                <a:gd name="T8" fmla="*/ 0 w 41"/>
                <a:gd name="T9" fmla="*/ 6 h 27"/>
                <a:gd name="T10" fmla="*/ 2 w 41"/>
                <a:gd name="T11" fmla="*/ 7 h 27"/>
                <a:gd name="T12" fmla="*/ 3 w 41"/>
                <a:gd name="T13" fmla="*/ 9 h 27"/>
                <a:gd name="T14" fmla="*/ 4 w 41"/>
                <a:gd name="T15" fmla="*/ 10 h 27"/>
                <a:gd name="T16" fmla="*/ 5 w 41"/>
                <a:gd name="T17" fmla="*/ 11 h 27"/>
                <a:gd name="T18" fmla="*/ 7 w 41"/>
                <a:gd name="T19" fmla="*/ 11 h 27"/>
                <a:gd name="T20" fmla="*/ 9 w 41"/>
                <a:gd name="T21" fmla="*/ 12 h 27"/>
                <a:gd name="T22" fmla="*/ 10 w 41"/>
                <a:gd name="T23" fmla="*/ 13 h 27"/>
                <a:gd name="T24" fmla="*/ 12 w 41"/>
                <a:gd name="T25" fmla="*/ 13 h 27"/>
                <a:gd name="T26" fmla="*/ 14 w 41"/>
                <a:gd name="T27" fmla="*/ 13 h 27"/>
                <a:gd name="T28" fmla="*/ 15 w 41"/>
                <a:gd name="T29" fmla="*/ 13 h 27"/>
                <a:gd name="T30" fmla="*/ 17 w 41"/>
                <a:gd name="T31" fmla="*/ 13 h 27"/>
                <a:gd name="T32" fmla="*/ 18 w 41"/>
                <a:gd name="T33" fmla="*/ 11 h 27"/>
                <a:gd name="T34" fmla="*/ 19 w 41"/>
                <a:gd name="T35" fmla="*/ 11 h 27"/>
                <a:gd name="T36" fmla="*/ 20 w 41"/>
                <a:gd name="T37" fmla="*/ 10 h 27"/>
                <a:gd name="T38" fmla="*/ 20 w 41"/>
                <a:gd name="T39" fmla="*/ 9 h 27"/>
                <a:gd name="T40" fmla="*/ 20 w 41"/>
                <a:gd name="T41" fmla="*/ 9 h 27"/>
                <a:gd name="T42" fmla="*/ 19 w 41"/>
                <a:gd name="T43" fmla="*/ 7 h 27"/>
                <a:gd name="T44" fmla="*/ 17 w 41"/>
                <a:gd name="T45" fmla="*/ 6 h 27"/>
                <a:gd name="T46" fmla="*/ 14 w 41"/>
                <a:gd name="T47" fmla="*/ 6 h 27"/>
                <a:gd name="T48" fmla="*/ 11 w 41"/>
                <a:gd name="T49" fmla="*/ 6 h 27"/>
                <a:gd name="T50" fmla="*/ 10 w 41"/>
                <a:gd name="T51" fmla="*/ 6 h 27"/>
                <a:gd name="T52" fmla="*/ 8 w 41"/>
                <a:gd name="T53" fmla="*/ 5 h 27"/>
                <a:gd name="T54" fmla="*/ 6 w 41"/>
                <a:gd name="T55" fmla="*/ 5 h 27"/>
                <a:gd name="T56" fmla="*/ 5 w 41"/>
                <a:gd name="T57" fmla="*/ 4 h 27"/>
                <a:gd name="T58" fmla="*/ 3 w 41"/>
                <a:gd name="T59" fmla="*/ 3 h 27"/>
                <a:gd name="T60" fmla="*/ 2 w 41"/>
                <a:gd name="T61" fmla="*/ 2 h 27"/>
                <a:gd name="T62" fmla="*/ 1 w 41"/>
                <a:gd name="T63" fmla="*/ 1 h 27"/>
                <a:gd name="T64" fmla="*/ 0 w 41"/>
                <a:gd name="T65" fmla="*/ 0 h 27"/>
                <a:gd name="T66" fmla="*/ 0 w 41"/>
                <a:gd name="T67" fmla="*/ 0 h 27"/>
                <a:gd name="T68" fmla="*/ 0 w 41"/>
                <a:gd name="T69" fmla="*/ 0 h 27"/>
                <a:gd name="T70" fmla="*/ 0 w 41"/>
                <a:gd name="T71" fmla="*/ 0 h 27"/>
                <a:gd name="T72" fmla="*/ 0 w 41"/>
                <a:gd name="T73" fmla="*/ 0 h 27"/>
                <a:gd name="T74" fmla="*/ 0 w 41"/>
                <a:gd name="T75" fmla="*/ 0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27"/>
                <a:gd name="T116" fmla="*/ 41 w 41"/>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27">
                  <a:moveTo>
                    <a:pt x="0" y="0"/>
                  </a:moveTo>
                  <a:lnTo>
                    <a:pt x="0" y="3"/>
                  </a:lnTo>
                  <a:lnTo>
                    <a:pt x="0" y="6"/>
                  </a:lnTo>
                  <a:lnTo>
                    <a:pt x="0" y="9"/>
                  </a:lnTo>
                  <a:lnTo>
                    <a:pt x="1" y="12"/>
                  </a:lnTo>
                  <a:lnTo>
                    <a:pt x="4" y="15"/>
                  </a:lnTo>
                  <a:lnTo>
                    <a:pt x="6" y="18"/>
                  </a:lnTo>
                  <a:lnTo>
                    <a:pt x="8" y="20"/>
                  </a:lnTo>
                  <a:lnTo>
                    <a:pt x="11" y="22"/>
                  </a:lnTo>
                  <a:lnTo>
                    <a:pt x="14" y="23"/>
                  </a:lnTo>
                  <a:lnTo>
                    <a:pt x="18" y="24"/>
                  </a:lnTo>
                  <a:lnTo>
                    <a:pt x="21" y="26"/>
                  </a:lnTo>
                  <a:lnTo>
                    <a:pt x="24" y="26"/>
                  </a:lnTo>
                  <a:lnTo>
                    <a:pt x="28" y="27"/>
                  </a:lnTo>
                  <a:lnTo>
                    <a:pt x="31" y="26"/>
                  </a:lnTo>
                  <a:lnTo>
                    <a:pt x="35" y="26"/>
                  </a:lnTo>
                  <a:lnTo>
                    <a:pt x="37" y="23"/>
                  </a:lnTo>
                  <a:lnTo>
                    <a:pt x="38" y="22"/>
                  </a:lnTo>
                  <a:lnTo>
                    <a:pt x="41" y="21"/>
                  </a:lnTo>
                  <a:lnTo>
                    <a:pt x="41" y="19"/>
                  </a:lnTo>
                  <a:lnTo>
                    <a:pt x="41" y="18"/>
                  </a:lnTo>
                  <a:lnTo>
                    <a:pt x="38" y="14"/>
                  </a:lnTo>
                  <a:lnTo>
                    <a:pt x="34" y="12"/>
                  </a:lnTo>
                  <a:lnTo>
                    <a:pt x="28" y="12"/>
                  </a:lnTo>
                  <a:lnTo>
                    <a:pt x="23" y="12"/>
                  </a:lnTo>
                  <a:lnTo>
                    <a:pt x="20" y="12"/>
                  </a:lnTo>
                  <a:lnTo>
                    <a:pt x="16" y="11"/>
                  </a:lnTo>
                  <a:lnTo>
                    <a:pt x="13" y="11"/>
                  </a:lnTo>
                  <a:lnTo>
                    <a:pt x="11" y="9"/>
                  </a:lnTo>
                  <a:lnTo>
                    <a:pt x="7" y="7"/>
                  </a:lnTo>
                  <a:lnTo>
                    <a:pt x="5" y="5"/>
                  </a:lnTo>
                  <a:lnTo>
                    <a:pt x="3" y="3"/>
                  </a:lnTo>
                  <a:lnTo>
                    <a:pt x="0" y="0"/>
                  </a:lnTo>
                  <a:close/>
                </a:path>
              </a:pathLst>
            </a:custGeom>
            <a:solidFill>
              <a:srgbClr val="000000"/>
            </a:solidFill>
            <a:ln w="9525">
              <a:noFill/>
              <a:round/>
              <a:headEnd/>
              <a:tailEnd/>
            </a:ln>
          </p:spPr>
          <p:txBody>
            <a:bodyPr/>
            <a:lstStyle/>
            <a:p>
              <a:endParaRPr lang="zh-CN" altLang="en-US" sz="1800"/>
            </a:p>
          </p:txBody>
        </p:sp>
        <p:sp>
          <p:nvSpPr>
            <p:cNvPr id="71" name="Freeform 348"/>
            <p:cNvSpPr>
              <a:spLocks/>
            </p:cNvSpPr>
            <p:nvPr/>
          </p:nvSpPr>
          <p:spPr bwMode="auto">
            <a:xfrm>
              <a:off x="3277" y="2275"/>
              <a:ext cx="53" cy="14"/>
            </a:xfrm>
            <a:custGeom>
              <a:avLst/>
              <a:gdLst>
                <a:gd name="T0" fmla="*/ 0 w 106"/>
                <a:gd name="T1" fmla="*/ 0 h 27"/>
                <a:gd name="T2" fmla="*/ 1 w 106"/>
                <a:gd name="T3" fmla="*/ 3 h 27"/>
                <a:gd name="T4" fmla="*/ 2 w 106"/>
                <a:gd name="T5" fmla="*/ 5 h 27"/>
                <a:gd name="T6" fmla="*/ 4 w 106"/>
                <a:gd name="T7" fmla="*/ 8 h 27"/>
                <a:gd name="T8" fmla="*/ 7 w 106"/>
                <a:gd name="T9" fmla="*/ 9 h 27"/>
                <a:gd name="T10" fmla="*/ 10 w 106"/>
                <a:gd name="T11" fmla="*/ 11 h 27"/>
                <a:gd name="T12" fmla="*/ 13 w 106"/>
                <a:gd name="T13" fmla="*/ 11 h 27"/>
                <a:gd name="T14" fmla="*/ 15 w 106"/>
                <a:gd name="T15" fmla="*/ 12 h 27"/>
                <a:gd name="T16" fmla="*/ 18 w 106"/>
                <a:gd name="T17" fmla="*/ 13 h 27"/>
                <a:gd name="T18" fmla="*/ 22 w 106"/>
                <a:gd name="T19" fmla="*/ 14 h 27"/>
                <a:gd name="T20" fmla="*/ 26 w 106"/>
                <a:gd name="T21" fmla="*/ 14 h 27"/>
                <a:gd name="T22" fmla="*/ 31 w 106"/>
                <a:gd name="T23" fmla="*/ 14 h 27"/>
                <a:gd name="T24" fmla="*/ 36 w 106"/>
                <a:gd name="T25" fmla="*/ 14 h 27"/>
                <a:gd name="T26" fmla="*/ 40 w 106"/>
                <a:gd name="T27" fmla="*/ 13 h 27"/>
                <a:gd name="T28" fmla="*/ 45 w 106"/>
                <a:gd name="T29" fmla="*/ 12 h 27"/>
                <a:gd name="T30" fmla="*/ 49 w 106"/>
                <a:gd name="T31" fmla="*/ 11 h 27"/>
                <a:gd name="T32" fmla="*/ 53 w 106"/>
                <a:gd name="T33" fmla="*/ 9 h 27"/>
                <a:gd name="T34" fmla="*/ 53 w 106"/>
                <a:gd name="T35" fmla="*/ 9 h 27"/>
                <a:gd name="T36" fmla="*/ 53 w 106"/>
                <a:gd name="T37" fmla="*/ 9 h 27"/>
                <a:gd name="T38" fmla="*/ 53 w 106"/>
                <a:gd name="T39" fmla="*/ 9 h 27"/>
                <a:gd name="T40" fmla="*/ 53 w 106"/>
                <a:gd name="T41" fmla="*/ 9 h 27"/>
                <a:gd name="T42" fmla="*/ 49 w 106"/>
                <a:gd name="T43" fmla="*/ 9 h 27"/>
                <a:gd name="T44" fmla="*/ 45 w 106"/>
                <a:gd name="T45" fmla="*/ 10 h 27"/>
                <a:gd name="T46" fmla="*/ 41 w 106"/>
                <a:gd name="T47" fmla="*/ 9 h 27"/>
                <a:gd name="T48" fmla="*/ 37 w 106"/>
                <a:gd name="T49" fmla="*/ 9 h 27"/>
                <a:gd name="T50" fmla="*/ 33 w 106"/>
                <a:gd name="T51" fmla="*/ 9 h 27"/>
                <a:gd name="T52" fmla="*/ 29 w 106"/>
                <a:gd name="T53" fmla="*/ 8 h 27"/>
                <a:gd name="T54" fmla="*/ 26 w 106"/>
                <a:gd name="T55" fmla="*/ 7 h 27"/>
                <a:gd name="T56" fmla="*/ 22 w 106"/>
                <a:gd name="T57" fmla="*/ 6 h 27"/>
                <a:gd name="T58" fmla="*/ 19 w 106"/>
                <a:gd name="T59" fmla="*/ 5 h 27"/>
                <a:gd name="T60" fmla="*/ 17 w 106"/>
                <a:gd name="T61" fmla="*/ 4 h 27"/>
                <a:gd name="T62" fmla="*/ 13 w 106"/>
                <a:gd name="T63" fmla="*/ 4 h 27"/>
                <a:gd name="T64" fmla="*/ 11 w 106"/>
                <a:gd name="T65" fmla="*/ 2 h 27"/>
                <a:gd name="T66" fmla="*/ 9 w 106"/>
                <a:gd name="T67" fmla="*/ 1 h 27"/>
                <a:gd name="T68" fmla="*/ 6 w 106"/>
                <a:gd name="T69" fmla="*/ 1 h 27"/>
                <a:gd name="T70" fmla="*/ 3 w 106"/>
                <a:gd name="T71" fmla="*/ 0 h 27"/>
                <a:gd name="T72" fmla="*/ 0 w 106"/>
                <a:gd name="T73" fmla="*/ 0 h 27"/>
                <a:gd name="T74" fmla="*/ 0 w 106"/>
                <a:gd name="T75" fmla="*/ 0 h 27"/>
                <a:gd name="T76" fmla="*/ 0 w 106"/>
                <a:gd name="T77" fmla="*/ 0 h 27"/>
                <a:gd name="T78" fmla="*/ 0 w 106"/>
                <a:gd name="T79" fmla="*/ 0 h 27"/>
                <a:gd name="T80" fmla="*/ 0 w 106"/>
                <a:gd name="T81" fmla="*/ 0 h 27"/>
                <a:gd name="T82" fmla="*/ 0 w 10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27"/>
                <a:gd name="T128" fmla="*/ 106 w 10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27">
                  <a:moveTo>
                    <a:pt x="0" y="0"/>
                  </a:moveTo>
                  <a:lnTo>
                    <a:pt x="2" y="6"/>
                  </a:lnTo>
                  <a:lnTo>
                    <a:pt x="4" y="10"/>
                  </a:lnTo>
                  <a:lnTo>
                    <a:pt x="8" y="15"/>
                  </a:lnTo>
                  <a:lnTo>
                    <a:pt x="13" y="17"/>
                  </a:lnTo>
                  <a:lnTo>
                    <a:pt x="19" y="21"/>
                  </a:lnTo>
                  <a:lnTo>
                    <a:pt x="25" y="22"/>
                  </a:lnTo>
                  <a:lnTo>
                    <a:pt x="30" y="24"/>
                  </a:lnTo>
                  <a:lnTo>
                    <a:pt x="35" y="25"/>
                  </a:lnTo>
                  <a:lnTo>
                    <a:pt x="43" y="27"/>
                  </a:lnTo>
                  <a:lnTo>
                    <a:pt x="52" y="27"/>
                  </a:lnTo>
                  <a:lnTo>
                    <a:pt x="62" y="27"/>
                  </a:lnTo>
                  <a:lnTo>
                    <a:pt x="71" y="27"/>
                  </a:lnTo>
                  <a:lnTo>
                    <a:pt x="80" y="26"/>
                  </a:lnTo>
                  <a:lnTo>
                    <a:pt x="89" y="24"/>
                  </a:lnTo>
                  <a:lnTo>
                    <a:pt x="97" y="22"/>
                  </a:lnTo>
                  <a:lnTo>
                    <a:pt x="105" y="18"/>
                  </a:lnTo>
                  <a:lnTo>
                    <a:pt x="106" y="17"/>
                  </a:lnTo>
                  <a:lnTo>
                    <a:pt x="105" y="17"/>
                  </a:lnTo>
                  <a:lnTo>
                    <a:pt x="97" y="18"/>
                  </a:lnTo>
                  <a:lnTo>
                    <a:pt x="89" y="19"/>
                  </a:lnTo>
                  <a:lnTo>
                    <a:pt x="82" y="18"/>
                  </a:lnTo>
                  <a:lnTo>
                    <a:pt x="74" y="18"/>
                  </a:lnTo>
                  <a:lnTo>
                    <a:pt x="66" y="17"/>
                  </a:lnTo>
                  <a:lnTo>
                    <a:pt x="59" y="15"/>
                  </a:lnTo>
                  <a:lnTo>
                    <a:pt x="51" y="14"/>
                  </a:lnTo>
                  <a:lnTo>
                    <a:pt x="43" y="11"/>
                  </a:lnTo>
                  <a:lnTo>
                    <a:pt x="37" y="10"/>
                  </a:lnTo>
                  <a:lnTo>
                    <a:pt x="33" y="8"/>
                  </a:lnTo>
                  <a:lnTo>
                    <a:pt x="27" y="7"/>
                  </a:lnTo>
                  <a:lnTo>
                    <a:pt x="22" y="4"/>
                  </a:lnTo>
                  <a:lnTo>
                    <a:pt x="17" y="2"/>
                  </a:lnTo>
                  <a:lnTo>
                    <a:pt x="12" y="1"/>
                  </a:lnTo>
                  <a:lnTo>
                    <a:pt x="6" y="0"/>
                  </a:lnTo>
                  <a:lnTo>
                    <a:pt x="0" y="0"/>
                  </a:lnTo>
                  <a:close/>
                </a:path>
              </a:pathLst>
            </a:custGeom>
            <a:solidFill>
              <a:srgbClr val="000000"/>
            </a:solidFill>
            <a:ln w="9525">
              <a:noFill/>
              <a:round/>
              <a:headEnd/>
              <a:tailEnd/>
            </a:ln>
          </p:spPr>
          <p:txBody>
            <a:bodyPr/>
            <a:lstStyle/>
            <a:p>
              <a:endParaRPr lang="zh-CN" altLang="en-US" sz="1800"/>
            </a:p>
          </p:txBody>
        </p:sp>
        <p:sp>
          <p:nvSpPr>
            <p:cNvPr id="72" name="Freeform 349"/>
            <p:cNvSpPr>
              <a:spLocks/>
            </p:cNvSpPr>
            <p:nvPr/>
          </p:nvSpPr>
          <p:spPr bwMode="auto">
            <a:xfrm>
              <a:off x="3270" y="2243"/>
              <a:ext cx="80" cy="32"/>
            </a:xfrm>
            <a:custGeom>
              <a:avLst/>
              <a:gdLst>
                <a:gd name="T0" fmla="*/ 0 w 160"/>
                <a:gd name="T1" fmla="*/ 5 h 65"/>
                <a:gd name="T2" fmla="*/ 0 w 160"/>
                <a:gd name="T3" fmla="*/ 5 h 65"/>
                <a:gd name="T4" fmla="*/ 0 w 160"/>
                <a:gd name="T5" fmla="*/ 5 h 65"/>
                <a:gd name="T6" fmla="*/ 0 w 160"/>
                <a:gd name="T7" fmla="*/ 5 h 65"/>
                <a:gd name="T8" fmla="*/ 0 w 160"/>
                <a:gd name="T9" fmla="*/ 5 h 65"/>
                <a:gd name="T10" fmla="*/ 1 w 160"/>
                <a:gd name="T11" fmla="*/ 6 h 65"/>
                <a:gd name="T12" fmla="*/ 1 w 160"/>
                <a:gd name="T13" fmla="*/ 6 h 65"/>
                <a:gd name="T14" fmla="*/ 1 w 160"/>
                <a:gd name="T15" fmla="*/ 6 h 65"/>
                <a:gd name="T16" fmla="*/ 1 w 160"/>
                <a:gd name="T17" fmla="*/ 6 h 65"/>
                <a:gd name="T18" fmla="*/ 5 w 160"/>
                <a:gd name="T19" fmla="*/ 7 h 65"/>
                <a:gd name="T20" fmla="*/ 10 w 160"/>
                <a:gd name="T21" fmla="*/ 9 h 65"/>
                <a:gd name="T22" fmla="*/ 14 w 160"/>
                <a:gd name="T23" fmla="*/ 10 h 65"/>
                <a:gd name="T24" fmla="*/ 20 w 160"/>
                <a:gd name="T25" fmla="*/ 10 h 65"/>
                <a:gd name="T26" fmla="*/ 24 w 160"/>
                <a:gd name="T27" fmla="*/ 11 h 65"/>
                <a:gd name="T28" fmla="*/ 28 w 160"/>
                <a:gd name="T29" fmla="*/ 12 h 65"/>
                <a:gd name="T30" fmla="*/ 34 w 160"/>
                <a:gd name="T31" fmla="*/ 13 h 65"/>
                <a:gd name="T32" fmla="*/ 38 w 160"/>
                <a:gd name="T33" fmla="*/ 13 h 65"/>
                <a:gd name="T34" fmla="*/ 43 w 160"/>
                <a:gd name="T35" fmla="*/ 14 h 65"/>
                <a:gd name="T36" fmla="*/ 49 w 160"/>
                <a:gd name="T37" fmla="*/ 16 h 65"/>
                <a:gd name="T38" fmla="*/ 54 w 160"/>
                <a:gd name="T39" fmla="*/ 18 h 65"/>
                <a:gd name="T40" fmla="*/ 59 w 160"/>
                <a:gd name="T41" fmla="*/ 20 h 65"/>
                <a:gd name="T42" fmla="*/ 65 w 160"/>
                <a:gd name="T43" fmla="*/ 23 h 65"/>
                <a:gd name="T44" fmla="*/ 69 w 160"/>
                <a:gd name="T45" fmla="*/ 26 h 65"/>
                <a:gd name="T46" fmla="*/ 74 w 160"/>
                <a:gd name="T47" fmla="*/ 29 h 65"/>
                <a:gd name="T48" fmla="*/ 79 w 160"/>
                <a:gd name="T49" fmla="*/ 32 h 65"/>
                <a:gd name="T50" fmla="*/ 80 w 160"/>
                <a:gd name="T51" fmla="*/ 32 h 65"/>
                <a:gd name="T52" fmla="*/ 80 w 160"/>
                <a:gd name="T53" fmla="*/ 32 h 65"/>
                <a:gd name="T54" fmla="*/ 80 w 160"/>
                <a:gd name="T55" fmla="*/ 31 h 65"/>
                <a:gd name="T56" fmla="*/ 80 w 160"/>
                <a:gd name="T57" fmla="*/ 30 h 65"/>
                <a:gd name="T58" fmla="*/ 78 w 160"/>
                <a:gd name="T59" fmla="*/ 28 h 65"/>
                <a:gd name="T60" fmla="*/ 75 w 160"/>
                <a:gd name="T61" fmla="*/ 25 h 65"/>
                <a:gd name="T62" fmla="*/ 73 w 160"/>
                <a:gd name="T63" fmla="*/ 22 h 65"/>
                <a:gd name="T64" fmla="*/ 70 w 160"/>
                <a:gd name="T65" fmla="*/ 20 h 65"/>
                <a:gd name="T66" fmla="*/ 68 w 160"/>
                <a:gd name="T67" fmla="*/ 17 h 65"/>
                <a:gd name="T68" fmla="*/ 66 w 160"/>
                <a:gd name="T69" fmla="*/ 14 h 65"/>
                <a:gd name="T70" fmla="*/ 62 w 160"/>
                <a:gd name="T71" fmla="*/ 11 h 65"/>
                <a:gd name="T72" fmla="*/ 60 w 160"/>
                <a:gd name="T73" fmla="*/ 9 h 65"/>
                <a:gd name="T74" fmla="*/ 57 w 160"/>
                <a:gd name="T75" fmla="*/ 7 h 65"/>
                <a:gd name="T76" fmla="*/ 54 w 160"/>
                <a:gd name="T77" fmla="*/ 6 h 65"/>
                <a:gd name="T78" fmla="*/ 50 w 160"/>
                <a:gd name="T79" fmla="*/ 5 h 65"/>
                <a:gd name="T80" fmla="*/ 47 w 160"/>
                <a:gd name="T81" fmla="*/ 3 h 65"/>
                <a:gd name="T82" fmla="*/ 43 w 160"/>
                <a:gd name="T83" fmla="*/ 3 h 65"/>
                <a:gd name="T84" fmla="*/ 40 w 160"/>
                <a:gd name="T85" fmla="*/ 2 h 65"/>
                <a:gd name="T86" fmla="*/ 37 w 160"/>
                <a:gd name="T87" fmla="*/ 2 h 65"/>
                <a:gd name="T88" fmla="*/ 34 w 160"/>
                <a:gd name="T89" fmla="*/ 1 h 65"/>
                <a:gd name="T90" fmla="*/ 31 w 160"/>
                <a:gd name="T91" fmla="*/ 1 h 65"/>
                <a:gd name="T92" fmla="*/ 27 w 160"/>
                <a:gd name="T93" fmla="*/ 1 h 65"/>
                <a:gd name="T94" fmla="*/ 21 w 160"/>
                <a:gd name="T95" fmla="*/ 0 h 65"/>
                <a:gd name="T96" fmla="*/ 15 w 160"/>
                <a:gd name="T97" fmla="*/ 0 h 65"/>
                <a:gd name="T98" fmla="*/ 10 w 160"/>
                <a:gd name="T99" fmla="*/ 1 h 65"/>
                <a:gd name="T100" fmla="*/ 5 w 160"/>
                <a:gd name="T101" fmla="*/ 1 h 65"/>
                <a:gd name="T102" fmla="*/ 1 w 160"/>
                <a:gd name="T103" fmla="*/ 2 h 65"/>
                <a:gd name="T104" fmla="*/ 0 w 160"/>
                <a:gd name="T105" fmla="*/ 5 h 65"/>
                <a:gd name="T106" fmla="*/ 0 w 160"/>
                <a:gd name="T107" fmla="*/ 5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65"/>
                <a:gd name="T164" fmla="*/ 160 w 160"/>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65">
                  <a:moveTo>
                    <a:pt x="0" y="10"/>
                  </a:moveTo>
                  <a:lnTo>
                    <a:pt x="0" y="10"/>
                  </a:lnTo>
                  <a:lnTo>
                    <a:pt x="0" y="11"/>
                  </a:lnTo>
                  <a:lnTo>
                    <a:pt x="1" y="12"/>
                  </a:lnTo>
                  <a:lnTo>
                    <a:pt x="1" y="13"/>
                  </a:lnTo>
                  <a:lnTo>
                    <a:pt x="10" y="15"/>
                  </a:lnTo>
                  <a:lnTo>
                    <a:pt x="19" y="18"/>
                  </a:lnTo>
                  <a:lnTo>
                    <a:pt x="29" y="20"/>
                  </a:lnTo>
                  <a:lnTo>
                    <a:pt x="39" y="21"/>
                  </a:lnTo>
                  <a:lnTo>
                    <a:pt x="48" y="23"/>
                  </a:lnTo>
                  <a:lnTo>
                    <a:pt x="57" y="25"/>
                  </a:lnTo>
                  <a:lnTo>
                    <a:pt x="67" y="26"/>
                  </a:lnTo>
                  <a:lnTo>
                    <a:pt x="76" y="27"/>
                  </a:lnTo>
                  <a:lnTo>
                    <a:pt x="87" y="29"/>
                  </a:lnTo>
                  <a:lnTo>
                    <a:pt x="99" y="32"/>
                  </a:lnTo>
                  <a:lnTo>
                    <a:pt x="109" y="36"/>
                  </a:lnTo>
                  <a:lnTo>
                    <a:pt x="118" y="41"/>
                  </a:lnTo>
                  <a:lnTo>
                    <a:pt x="129" y="47"/>
                  </a:lnTo>
                  <a:lnTo>
                    <a:pt x="138" y="52"/>
                  </a:lnTo>
                  <a:lnTo>
                    <a:pt x="147" y="59"/>
                  </a:lnTo>
                  <a:lnTo>
                    <a:pt x="158" y="65"/>
                  </a:lnTo>
                  <a:lnTo>
                    <a:pt x="159" y="65"/>
                  </a:lnTo>
                  <a:lnTo>
                    <a:pt x="160" y="64"/>
                  </a:lnTo>
                  <a:lnTo>
                    <a:pt x="160" y="63"/>
                  </a:lnTo>
                  <a:lnTo>
                    <a:pt x="160" y="61"/>
                  </a:lnTo>
                  <a:lnTo>
                    <a:pt x="155" y="56"/>
                  </a:lnTo>
                  <a:lnTo>
                    <a:pt x="150" y="51"/>
                  </a:lnTo>
                  <a:lnTo>
                    <a:pt x="145" y="45"/>
                  </a:lnTo>
                  <a:lnTo>
                    <a:pt x="140" y="40"/>
                  </a:lnTo>
                  <a:lnTo>
                    <a:pt x="136" y="34"/>
                  </a:lnTo>
                  <a:lnTo>
                    <a:pt x="131" y="28"/>
                  </a:lnTo>
                  <a:lnTo>
                    <a:pt x="125" y="23"/>
                  </a:lnTo>
                  <a:lnTo>
                    <a:pt x="120" y="19"/>
                  </a:lnTo>
                  <a:lnTo>
                    <a:pt x="114" y="15"/>
                  </a:lnTo>
                  <a:lnTo>
                    <a:pt x="108" y="12"/>
                  </a:lnTo>
                  <a:lnTo>
                    <a:pt x="101" y="10"/>
                  </a:lnTo>
                  <a:lnTo>
                    <a:pt x="94" y="7"/>
                  </a:lnTo>
                  <a:lnTo>
                    <a:pt x="87" y="6"/>
                  </a:lnTo>
                  <a:lnTo>
                    <a:pt x="80" y="5"/>
                  </a:lnTo>
                  <a:lnTo>
                    <a:pt x="74" y="4"/>
                  </a:lnTo>
                  <a:lnTo>
                    <a:pt x="67" y="3"/>
                  </a:lnTo>
                  <a:lnTo>
                    <a:pt x="62" y="2"/>
                  </a:lnTo>
                  <a:lnTo>
                    <a:pt x="54" y="2"/>
                  </a:lnTo>
                  <a:lnTo>
                    <a:pt x="42" y="0"/>
                  </a:lnTo>
                  <a:lnTo>
                    <a:pt x="31" y="0"/>
                  </a:lnTo>
                  <a:lnTo>
                    <a:pt x="19" y="2"/>
                  </a:lnTo>
                  <a:lnTo>
                    <a:pt x="9" y="3"/>
                  </a:lnTo>
                  <a:lnTo>
                    <a:pt x="2" y="5"/>
                  </a:lnTo>
                  <a:lnTo>
                    <a:pt x="0" y="10"/>
                  </a:lnTo>
                  <a:close/>
                </a:path>
              </a:pathLst>
            </a:custGeom>
            <a:solidFill>
              <a:srgbClr val="000000"/>
            </a:solidFill>
            <a:ln w="9525">
              <a:noFill/>
              <a:round/>
              <a:headEnd/>
              <a:tailEnd/>
            </a:ln>
          </p:spPr>
          <p:txBody>
            <a:bodyPr/>
            <a:lstStyle/>
            <a:p>
              <a:endParaRPr lang="zh-CN" altLang="en-US" sz="1800"/>
            </a:p>
          </p:txBody>
        </p:sp>
        <p:sp>
          <p:nvSpPr>
            <p:cNvPr id="73" name="Freeform 350"/>
            <p:cNvSpPr>
              <a:spLocks/>
            </p:cNvSpPr>
            <p:nvPr/>
          </p:nvSpPr>
          <p:spPr bwMode="auto">
            <a:xfrm>
              <a:off x="3174" y="2266"/>
              <a:ext cx="57" cy="64"/>
            </a:xfrm>
            <a:custGeom>
              <a:avLst/>
              <a:gdLst>
                <a:gd name="T0" fmla="*/ 57 w 113"/>
                <a:gd name="T1" fmla="*/ 37 h 128"/>
                <a:gd name="T2" fmla="*/ 56 w 113"/>
                <a:gd name="T3" fmla="*/ 30 h 128"/>
                <a:gd name="T4" fmla="*/ 55 w 113"/>
                <a:gd name="T5" fmla="*/ 24 h 128"/>
                <a:gd name="T6" fmla="*/ 52 w 113"/>
                <a:gd name="T7" fmla="*/ 19 h 128"/>
                <a:gd name="T8" fmla="*/ 49 w 113"/>
                <a:gd name="T9" fmla="*/ 14 h 128"/>
                <a:gd name="T10" fmla="*/ 46 w 113"/>
                <a:gd name="T11" fmla="*/ 9 h 128"/>
                <a:gd name="T12" fmla="*/ 41 w 113"/>
                <a:gd name="T13" fmla="*/ 6 h 128"/>
                <a:gd name="T14" fmla="*/ 36 w 113"/>
                <a:gd name="T15" fmla="*/ 3 h 128"/>
                <a:gd name="T16" fmla="*/ 30 w 113"/>
                <a:gd name="T17" fmla="*/ 1 h 128"/>
                <a:gd name="T18" fmla="*/ 25 w 113"/>
                <a:gd name="T19" fmla="*/ 0 h 128"/>
                <a:gd name="T20" fmla="*/ 21 w 113"/>
                <a:gd name="T21" fmla="*/ 1 h 128"/>
                <a:gd name="T22" fmla="*/ 17 w 113"/>
                <a:gd name="T23" fmla="*/ 2 h 128"/>
                <a:gd name="T24" fmla="*/ 12 w 113"/>
                <a:gd name="T25" fmla="*/ 5 h 128"/>
                <a:gd name="T26" fmla="*/ 9 w 113"/>
                <a:gd name="T27" fmla="*/ 7 h 128"/>
                <a:gd name="T28" fmla="*/ 6 w 113"/>
                <a:gd name="T29" fmla="*/ 11 h 128"/>
                <a:gd name="T30" fmla="*/ 4 w 113"/>
                <a:gd name="T31" fmla="*/ 15 h 128"/>
                <a:gd name="T32" fmla="*/ 2 w 113"/>
                <a:gd name="T33" fmla="*/ 19 h 128"/>
                <a:gd name="T34" fmla="*/ 0 w 113"/>
                <a:gd name="T35" fmla="*/ 28 h 128"/>
                <a:gd name="T36" fmla="*/ 2 w 113"/>
                <a:gd name="T37" fmla="*/ 38 h 128"/>
                <a:gd name="T38" fmla="*/ 7 w 113"/>
                <a:gd name="T39" fmla="*/ 47 h 128"/>
                <a:gd name="T40" fmla="*/ 14 w 113"/>
                <a:gd name="T41" fmla="*/ 55 h 128"/>
                <a:gd name="T42" fmla="*/ 22 w 113"/>
                <a:gd name="T43" fmla="*/ 61 h 128"/>
                <a:gd name="T44" fmla="*/ 32 w 113"/>
                <a:gd name="T45" fmla="*/ 64 h 128"/>
                <a:gd name="T46" fmla="*/ 41 w 113"/>
                <a:gd name="T47" fmla="*/ 63 h 128"/>
                <a:gd name="T48" fmla="*/ 49 w 113"/>
                <a:gd name="T49" fmla="*/ 58 h 128"/>
                <a:gd name="T50" fmla="*/ 49 w 113"/>
                <a:gd name="T51" fmla="*/ 58 h 128"/>
                <a:gd name="T52" fmla="*/ 49 w 113"/>
                <a:gd name="T53" fmla="*/ 57 h 128"/>
                <a:gd name="T54" fmla="*/ 49 w 113"/>
                <a:gd name="T55" fmla="*/ 57 h 128"/>
                <a:gd name="T56" fmla="*/ 49 w 113"/>
                <a:gd name="T57" fmla="*/ 58 h 128"/>
                <a:gd name="T58" fmla="*/ 41 w 113"/>
                <a:gd name="T59" fmla="*/ 60 h 128"/>
                <a:gd name="T60" fmla="*/ 34 w 113"/>
                <a:gd name="T61" fmla="*/ 59 h 128"/>
                <a:gd name="T62" fmla="*/ 26 w 113"/>
                <a:gd name="T63" fmla="*/ 56 h 128"/>
                <a:gd name="T64" fmla="*/ 20 w 113"/>
                <a:gd name="T65" fmla="*/ 51 h 128"/>
                <a:gd name="T66" fmla="*/ 14 w 113"/>
                <a:gd name="T67" fmla="*/ 45 h 128"/>
                <a:gd name="T68" fmla="*/ 10 w 113"/>
                <a:gd name="T69" fmla="*/ 38 h 128"/>
                <a:gd name="T70" fmla="*/ 7 w 113"/>
                <a:gd name="T71" fmla="*/ 31 h 128"/>
                <a:gd name="T72" fmla="*/ 6 w 113"/>
                <a:gd name="T73" fmla="*/ 24 h 128"/>
                <a:gd name="T74" fmla="*/ 7 w 113"/>
                <a:gd name="T75" fmla="*/ 17 h 128"/>
                <a:gd name="T76" fmla="*/ 10 w 113"/>
                <a:gd name="T77" fmla="*/ 11 h 128"/>
                <a:gd name="T78" fmla="*/ 14 w 113"/>
                <a:gd name="T79" fmla="*/ 7 h 128"/>
                <a:gd name="T80" fmla="*/ 19 w 113"/>
                <a:gd name="T81" fmla="*/ 5 h 128"/>
                <a:gd name="T82" fmla="*/ 25 w 113"/>
                <a:gd name="T83" fmla="*/ 4 h 128"/>
                <a:gd name="T84" fmla="*/ 32 w 113"/>
                <a:gd name="T85" fmla="*/ 4 h 128"/>
                <a:gd name="T86" fmla="*/ 38 w 113"/>
                <a:gd name="T87" fmla="*/ 6 h 128"/>
                <a:gd name="T88" fmla="*/ 44 w 113"/>
                <a:gd name="T89" fmla="*/ 9 h 128"/>
                <a:gd name="T90" fmla="*/ 49 w 113"/>
                <a:gd name="T91" fmla="*/ 15 h 128"/>
                <a:gd name="T92" fmla="*/ 53 w 113"/>
                <a:gd name="T93" fmla="*/ 22 h 128"/>
                <a:gd name="T94" fmla="*/ 55 w 113"/>
                <a:gd name="T95" fmla="*/ 29 h 128"/>
                <a:gd name="T96" fmla="*/ 56 w 113"/>
                <a:gd name="T97" fmla="*/ 37 h 128"/>
                <a:gd name="T98" fmla="*/ 56 w 113"/>
                <a:gd name="T99" fmla="*/ 37 h 128"/>
                <a:gd name="T100" fmla="*/ 57 w 113"/>
                <a:gd name="T101" fmla="*/ 37 h 128"/>
                <a:gd name="T102" fmla="*/ 57 w 113"/>
                <a:gd name="T103" fmla="*/ 37 h 128"/>
                <a:gd name="T104" fmla="*/ 57 w 113"/>
                <a:gd name="T105" fmla="*/ 37 h 128"/>
                <a:gd name="T106" fmla="*/ 57 w 113"/>
                <a:gd name="T107" fmla="*/ 37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
                <a:gd name="T163" fmla="*/ 0 h 128"/>
                <a:gd name="T164" fmla="*/ 113 w 113"/>
                <a:gd name="T165" fmla="*/ 128 h 1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 h="128">
                  <a:moveTo>
                    <a:pt x="113" y="74"/>
                  </a:moveTo>
                  <a:lnTo>
                    <a:pt x="111" y="61"/>
                  </a:lnTo>
                  <a:lnTo>
                    <a:pt x="109" y="49"/>
                  </a:lnTo>
                  <a:lnTo>
                    <a:pt x="104" y="38"/>
                  </a:lnTo>
                  <a:lnTo>
                    <a:pt x="98" y="28"/>
                  </a:lnTo>
                  <a:lnTo>
                    <a:pt x="91" y="19"/>
                  </a:lnTo>
                  <a:lnTo>
                    <a:pt x="82" y="12"/>
                  </a:lnTo>
                  <a:lnTo>
                    <a:pt x="72" y="6"/>
                  </a:lnTo>
                  <a:lnTo>
                    <a:pt x="59" y="2"/>
                  </a:lnTo>
                  <a:lnTo>
                    <a:pt x="50" y="0"/>
                  </a:lnTo>
                  <a:lnTo>
                    <a:pt x="41" y="2"/>
                  </a:lnTo>
                  <a:lnTo>
                    <a:pt x="33" y="5"/>
                  </a:lnTo>
                  <a:lnTo>
                    <a:pt x="24" y="10"/>
                  </a:lnTo>
                  <a:lnTo>
                    <a:pt x="18" y="15"/>
                  </a:lnTo>
                  <a:lnTo>
                    <a:pt x="12" y="23"/>
                  </a:lnTo>
                  <a:lnTo>
                    <a:pt x="7" y="30"/>
                  </a:lnTo>
                  <a:lnTo>
                    <a:pt x="4" y="38"/>
                  </a:lnTo>
                  <a:lnTo>
                    <a:pt x="0" y="57"/>
                  </a:lnTo>
                  <a:lnTo>
                    <a:pt x="4" y="76"/>
                  </a:lnTo>
                  <a:lnTo>
                    <a:pt x="13" y="95"/>
                  </a:lnTo>
                  <a:lnTo>
                    <a:pt x="27" y="111"/>
                  </a:lnTo>
                  <a:lnTo>
                    <a:pt x="44" y="122"/>
                  </a:lnTo>
                  <a:lnTo>
                    <a:pt x="63" y="128"/>
                  </a:lnTo>
                  <a:lnTo>
                    <a:pt x="81" y="127"/>
                  </a:lnTo>
                  <a:lnTo>
                    <a:pt x="98" y="117"/>
                  </a:lnTo>
                  <a:lnTo>
                    <a:pt x="98" y="116"/>
                  </a:lnTo>
                  <a:lnTo>
                    <a:pt x="98" y="114"/>
                  </a:lnTo>
                  <a:lnTo>
                    <a:pt x="97" y="116"/>
                  </a:lnTo>
                  <a:lnTo>
                    <a:pt x="82" y="120"/>
                  </a:lnTo>
                  <a:lnTo>
                    <a:pt x="67" y="119"/>
                  </a:lnTo>
                  <a:lnTo>
                    <a:pt x="52" y="113"/>
                  </a:lnTo>
                  <a:lnTo>
                    <a:pt x="39" y="103"/>
                  </a:lnTo>
                  <a:lnTo>
                    <a:pt x="28" y="90"/>
                  </a:lnTo>
                  <a:lnTo>
                    <a:pt x="19" y="76"/>
                  </a:lnTo>
                  <a:lnTo>
                    <a:pt x="13" y="63"/>
                  </a:lnTo>
                  <a:lnTo>
                    <a:pt x="11" y="49"/>
                  </a:lnTo>
                  <a:lnTo>
                    <a:pt x="13" y="35"/>
                  </a:lnTo>
                  <a:lnTo>
                    <a:pt x="19" y="23"/>
                  </a:lnTo>
                  <a:lnTo>
                    <a:pt x="27" y="15"/>
                  </a:lnTo>
                  <a:lnTo>
                    <a:pt x="38" y="10"/>
                  </a:lnTo>
                  <a:lnTo>
                    <a:pt x="50" y="8"/>
                  </a:lnTo>
                  <a:lnTo>
                    <a:pt x="63" y="8"/>
                  </a:lnTo>
                  <a:lnTo>
                    <a:pt x="75" y="12"/>
                  </a:lnTo>
                  <a:lnTo>
                    <a:pt x="87" y="19"/>
                  </a:lnTo>
                  <a:lnTo>
                    <a:pt x="97" y="30"/>
                  </a:lnTo>
                  <a:lnTo>
                    <a:pt x="105" y="44"/>
                  </a:lnTo>
                  <a:lnTo>
                    <a:pt x="110" y="59"/>
                  </a:lnTo>
                  <a:lnTo>
                    <a:pt x="112" y="75"/>
                  </a:lnTo>
                  <a:lnTo>
                    <a:pt x="113" y="74"/>
                  </a:lnTo>
                  <a:close/>
                </a:path>
              </a:pathLst>
            </a:custGeom>
            <a:solidFill>
              <a:srgbClr val="000000"/>
            </a:solidFill>
            <a:ln w="9525">
              <a:noFill/>
              <a:round/>
              <a:headEnd/>
              <a:tailEnd/>
            </a:ln>
          </p:spPr>
          <p:txBody>
            <a:bodyPr/>
            <a:lstStyle/>
            <a:p>
              <a:endParaRPr lang="zh-CN" altLang="en-US" sz="1800"/>
            </a:p>
          </p:txBody>
        </p:sp>
        <p:sp>
          <p:nvSpPr>
            <p:cNvPr id="74" name="Freeform 351"/>
            <p:cNvSpPr>
              <a:spLocks/>
            </p:cNvSpPr>
            <p:nvPr/>
          </p:nvSpPr>
          <p:spPr bwMode="auto">
            <a:xfrm>
              <a:off x="3229" y="2297"/>
              <a:ext cx="25" cy="19"/>
            </a:xfrm>
            <a:custGeom>
              <a:avLst/>
              <a:gdLst>
                <a:gd name="T0" fmla="*/ 0 w 48"/>
                <a:gd name="T1" fmla="*/ 7 h 39"/>
                <a:gd name="T2" fmla="*/ 3 w 48"/>
                <a:gd name="T3" fmla="*/ 4 h 39"/>
                <a:gd name="T4" fmla="*/ 7 w 48"/>
                <a:gd name="T5" fmla="*/ 4 h 39"/>
                <a:gd name="T6" fmla="*/ 11 w 48"/>
                <a:gd name="T7" fmla="*/ 6 h 39"/>
                <a:gd name="T8" fmla="*/ 15 w 48"/>
                <a:gd name="T9" fmla="*/ 9 h 39"/>
                <a:gd name="T10" fmla="*/ 16 w 48"/>
                <a:gd name="T11" fmla="*/ 10 h 39"/>
                <a:gd name="T12" fmla="*/ 17 w 48"/>
                <a:gd name="T13" fmla="*/ 12 h 39"/>
                <a:gd name="T14" fmla="*/ 18 w 48"/>
                <a:gd name="T15" fmla="*/ 13 h 39"/>
                <a:gd name="T16" fmla="*/ 19 w 48"/>
                <a:gd name="T17" fmla="*/ 15 h 39"/>
                <a:gd name="T18" fmla="*/ 20 w 48"/>
                <a:gd name="T19" fmla="*/ 16 h 39"/>
                <a:gd name="T20" fmla="*/ 20 w 48"/>
                <a:gd name="T21" fmla="*/ 18 h 39"/>
                <a:gd name="T22" fmla="*/ 21 w 48"/>
                <a:gd name="T23" fmla="*/ 19 h 39"/>
                <a:gd name="T24" fmla="*/ 23 w 48"/>
                <a:gd name="T25" fmla="*/ 19 h 39"/>
                <a:gd name="T26" fmla="*/ 24 w 48"/>
                <a:gd name="T27" fmla="*/ 19 h 39"/>
                <a:gd name="T28" fmla="*/ 24 w 48"/>
                <a:gd name="T29" fmla="*/ 19 h 39"/>
                <a:gd name="T30" fmla="*/ 25 w 48"/>
                <a:gd name="T31" fmla="*/ 17 h 39"/>
                <a:gd name="T32" fmla="*/ 25 w 48"/>
                <a:gd name="T33" fmla="*/ 16 h 39"/>
                <a:gd name="T34" fmla="*/ 24 w 48"/>
                <a:gd name="T35" fmla="*/ 10 h 39"/>
                <a:gd name="T36" fmla="*/ 21 w 48"/>
                <a:gd name="T37" fmla="*/ 5 h 39"/>
                <a:gd name="T38" fmla="*/ 17 w 48"/>
                <a:gd name="T39" fmla="*/ 1 h 39"/>
                <a:gd name="T40" fmla="*/ 11 w 48"/>
                <a:gd name="T41" fmla="*/ 0 h 39"/>
                <a:gd name="T42" fmla="*/ 7 w 48"/>
                <a:gd name="T43" fmla="*/ 0 h 39"/>
                <a:gd name="T44" fmla="*/ 4 w 48"/>
                <a:gd name="T45" fmla="*/ 1 h 39"/>
                <a:gd name="T46" fmla="*/ 1 w 48"/>
                <a:gd name="T47" fmla="*/ 4 h 39"/>
                <a:gd name="T48" fmla="*/ 0 w 48"/>
                <a:gd name="T49" fmla="*/ 7 h 39"/>
                <a:gd name="T50" fmla="*/ 0 w 48"/>
                <a:gd name="T51" fmla="*/ 7 h 39"/>
                <a:gd name="T52" fmla="*/ 0 w 48"/>
                <a:gd name="T53" fmla="*/ 7 h 39"/>
                <a:gd name="T54" fmla="*/ 0 w 48"/>
                <a:gd name="T55" fmla="*/ 7 h 39"/>
                <a:gd name="T56" fmla="*/ 0 w 48"/>
                <a:gd name="T57" fmla="*/ 7 h 39"/>
                <a:gd name="T58" fmla="*/ 0 w 48"/>
                <a:gd name="T59" fmla="*/ 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39"/>
                <a:gd name="T92" fmla="*/ 48 w 4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39">
                  <a:moveTo>
                    <a:pt x="0" y="15"/>
                  </a:moveTo>
                  <a:lnTo>
                    <a:pt x="5" y="8"/>
                  </a:lnTo>
                  <a:lnTo>
                    <a:pt x="14" y="8"/>
                  </a:lnTo>
                  <a:lnTo>
                    <a:pt x="22" y="12"/>
                  </a:lnTo>
                  <a:lnTo>
                    <a:pt x="29" y="18"/>
                  </a:lnTo>
                  <a:lnTo>
                    <a:pt x="31" y="21"/>
                  </a:lnTo>
                  <a:lnTo>
                    <a:pt x="33" y="24"/>
                  </a:lnTo>
                  <a:lnTo>
                    <a:pt x="35" y="27"/>
                  </a:lnTo>
                  <a:lnTo>
                    <a:pt x="37" y="31"/>
                  </a:lnTo>
                  <a:lnTo>
                    <a:pt x="38" y="33"/>
                  </a:lnTo>
                  <a:lnTo>
                    <a:pt x="39" y="36"/>
                  </a:lnTo>
                  <a:lnTo>
                    <a:pt x="41" y="38"/>
                  </a:lnTo>
                  <a:lnTo>
                    <a:pt x="44" y="39"/>
                  </a:lnTo>
                  <a:lnTo>
                    <a:pt x="46" y="39"/>
                  </a:lnTo>
                  <a:lnTo>
                    <a:pt x="47" y="38"/>
                  </a:lnTo>
                  <a:lnTo>
                    <a:pt x="48" y="35"/>
                  </a:lnTo>
                  <a:lnTo>
                    <a:pt x="48" y="33"/>
                  </a:lnTo>
                  <a:lnTo>
                    <a:pt x="46" y="21"/>
                  </a:lnTo>
                  <a:lnTo>
                    <a:pt x="41" y="11"/>
                  </a:lnTo>
                  <a:lnTo>
                    <a:pt x="33" y="3"/>
                  </a:lnTo>
                  <a:lnTo>
                    <a:pt x="22" y="0"/>
                  </a:lnTo>
                  <a:lnTo>
                    <a:pt x="14" y="0"/>
                  </a:lnTo>
                  <a:lnTo>
                    <a:pt x="7" y="2"/>
                  </a:lnTo>
                  <a:lnTo>
                    <a:pt x="2" y="8"/>
                  </a:lnTo>
                  <a:lnTo>
                    <a:pt x="0" y="15"/>
                  </a:lnTo>
                  <a:close/>
                </a:path>
              </a:pathLst>
            </a:custGeom>
            <a:solidFill>
              <a:srgbClr val="000000"/>
            </a:solidFill>
            <a:ln w="9525">
              <a:noFill/>
              <a:round/>
              <a:headEnd/>
              <a:tailEnd/>
            </a:ln>
          </p:spPr>
          <p:txBody>
            <a:bodyPr/>
            <a:lstStyle/>
            <a:p>
              <a:endParaRPr lang="zh-CN" altLang="en-US" sz="1800"/>
            </a:p>
          </p:txBody>
        </p:sp>
        <p:sp>
          <p:nvSpPr>
            <p:cNvPr id="75" name="Freeform 352"/>
            <p:cNvSpPr>
              <a:spLocks/>
            </p:cNvSpPr>
            <p:nvPr/>
          </p:nvSpPr>
          <p:spPr bwMode="auto">
            <a:xfrm>
              <a:off x="3250" y="2293"/>
              <a:ext cx="62" cy="61"/>
            </a:xfrm>
            <a:custGeom>
              <a:avLst/>
              <a:gdLst>
                <a:gd name="T0" fmla="*/ 5 w 124"/>
                <a:gd name="T1" fmla="*/ 19 h 121"/>
                <a:gd name="T2" fmla="*/ 12 w 124"/>
                <a:gd name="T3" fmla="*/ 8 h 121"/>
                <a:gd name="T4" fmla="*/ 23 w 124"/>
                <a:gd name="T5" fmla="*/ 3 h 121"/>
                <a:gd name="T6" fmla="*/ 36 w 124"/>
                <a:gd name="T7" fmla="*/ 4 h 121"/>
                <a:gd name="T8" fmla="*/ 49 w 124"/>
                <a:gd name="T9" fmla="*/ 10 h 121"/>
                <a:gd name="T10" fmla="*/ 56 w 124"/>
                <a:gd name="T11" fmla="*/ 25 h 121"/>
                <a:gd name="T12" fmla="*/ 56 w 124"/>
                <a:gd name="T13" fmla="*/ 39 h 121"/>
                <a:gd name="T14" fmla="*/ 52 w 124"/>
                <a:gd name="T15" fmla="*/ 48 h 121"/>
                <a:gd name="T16" fmla="*/ 43 w 124"/>
                <a:gd name="T17" fmla="*/ 53 h 121"/>
                <a:gd name="T18" fmla="*/ 32 w 124"/>
                <a:gd name="T19" fmla="*/ 55 h 121"/>
                <a:gd name="T20" fmla="*/ 22 w 124"/>
                <a:gd name="T21" fmla="*/ 53 h 121"/>
                <a:gd name="T22" fmla="*/ 14 w 124"/>
                <a:gd name="T23" fmla="*/ 49 h 121"/>
                <a:gd name="T24" fmla="*/ 8 w 124"/>
                <a:gd name="T25" fmla="*/ 42 h 121"/>
                <a:gd name="T26" fmla="*/ 3 w 124"/>
                <a:gd name="T27" fmla="*/ 34 h 121"/>
                <a:gd name="T28" fmla="*/ 2 w 124"/>
                <a:gd name="T29" fmla="*/ 30 h 121"/>
                <a:gd name="T30" fmla="*/ 0 w 124"/>
                <a:gd name="T31" fmla="*/ 30 h 121"/>
                <a:gd name="T32" fmla="*/ 3 w 124"/>
                <a:gd name="T33" fmla="*/ 37 h 121"/>
                <a:gd name="T34" fmla="*/ 9 w 124"/>
                <a:gd name="T35" fmla="*/ 48 h 121"/>
                <a:gd name="T36" fmla="*/ 19 w 124"/>
                <a:gd name="T37" fmla="*/ 57 h 121"/>
                <a:gd name="T38" fmla="*/ 31 w 124"/>
                <a:gd name="T39" fmla="*/ 61 h 121"/>
                <a:gd name="T40" fmla="*/ 45 w 124"/>
                <a:gd name="T41" fmla="*/ 58 h 121"/>
                <a:gd name="T42" fmla="*/ 54 w 124"/>
                <a:gd name="T43" fmla="*/ 52 h 121"/>
                <a:gd name="T44" fmla="*/ 60 w 124"/>
                <a:gd name="T45" fmla="*/ 44 h 121"/>
                <a:gd name="T46" fmla="*/ 62 w 124"/>
                <a:gd name="T47" fmla="*/ 34 h 121"/>
                <a:gd name="T48" fmla="*/ 60 w 124"/>
                <a:gd name="T49" fmla="*/ 22 h 121"/>
                <a:gd name="T50" fmla="*/ 54 w 124"/>
                <a:gd name="T51" fmla="*/ 12 h 121"/>
                <a:gd name="T52" fmla="*/ 45 w 124"/>
                <a:gd name="T53" fmla="*/ 4 h 121"/>
                <a:gd name="T54" fmla="*/ 33 w 124"/>
                <a:gd name="T55" fmla="*/ 1 h 121"/>
                <a:gd name="T56" fmla="*/ 21 w 124"/>
                <a:gd name="T57" fmla="*/ 1 h 121"/>
                <a:gd name="T58" fmla="*/ 13 w 124"/>
                <a:gd name="T59" fmla="*/ 5 h 121"/>
                <a:gd name="T60" fmla="*/ 7 w 124"/>
                <a:gd name="T61" fmla="*/ 12 h 121"/>
                <a:gd name="T62" fmla="*/ 3 w 124"/>
                <a:gd name="T63" fmla="*/ 21 h 121"/>
                <a:gd name="T64" fmla="*/ 3 w 124"/>
                <a:gd name="T65" fmla="*/ 27 h 121"/>
                <a:gd name="T66" fmla="*/ 4 w 124"/>
                <a:gd name="T67" fmla="*/ 27 h 121"/>
                <a:gd name="T68" fmla="*/ 4 w 124"/>
                <a:gd name="T69" fmla="*/ 2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21"/>
                <a:gd name="T107" fmla="*/ 124 w 12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21">
                  <a:moveTo>
                    <a:pt x="7" y="53"/>
                  </a:moveTo>
                  <a:lnTo>
                    <a:pt x="10" y="38"/>
                  </a:lnTo>
                  <a:lnTo>
                    <a:pt x="15" y="26"/>
                  </a:lnTo>
                  <a:lnTo>
                    <a:pt x="23" y="16"/>
                  </a:lnTo>
                  <a:lnTo>
                    <a:pt x="34" y="9"/>
                  </a:lnTo>
                  <a:lnTo>
                    <a:pt x="45" y="5"/>
                  </a:lnTo>
                  <a:lnTo>
                    <a:pt x="58" y="4"/>
                  </a:lnTo>
                  <a:lnTo>
                    <a:pt x="72" y="7"/>
                  </a:lnTo>
                  <a:lnTo>
                    <a:pt x="85" y="11"/>
                  </a:lnTo>
                  <a:lnTo>
                    <a:pt x="98" y="20"/>
                  </a:lnTo>
                  <a:lnTo>
                    <a:pt x="106" y="34"/>
                  </a:lnTo>
                  <a:lnTo>
                    <a:pt x="112" y="49"/>
                  </a:lnTo>
                  <a:lnTo>
                    <a:pt x="113" y="65"/>
                  </a:lnTo>
                  <a:lnTo>
                    <a:pt x="112" y="77"/>
                  </a:lnTo>
                  <a:lnTo>
                    <a:pt x="109" y="87"/>
                  </a:lnTo>
                  <a:lnTo>
                    <a:pt x="103" y="95"/>
                  </a:lnTo>
                  <a:lnTo>
                    <a:pt x="95" y="101"/>
                  </a:lnTo>
                  <a:lnTo>
                    <a:pt x="86" y="106"/>
                  </a:lnTo>
                  <a:lnTo>
                    <a:pt x="75" y="108"/>
                  </a:lnTo>
                  <a:lnTo>
                    <a:pt x="64" y="109"/>
                  </a:lnTo>
                  <a:lnTo>
                    <a:pt x="52" y="108"/>
                  </a:lnTo>
                  <a:lnTo>
                    <a:pt x="43" y="106"/>
                  </a:lnTo>
                  <a:lnTo>
                    <a:pt x="35" y="102"/>
                  </a:lnTo>
                  <a:lnTo>
                    <a:pt x="27" y="98"/>
                  </a:lnTo>
                  <a:lnTo>
                    <a:pt x="21" y="91"/>
                  </a:lnTo>
                  <a:lnTo>
                    <a:pt x="15" y="84"/>
                  </a:lnTo>
                  <a:lnTo>
                    <a:pt x="10" y="77"/>
                  </a:lnTo>
                  <a:lnTo>
                    <a:pt x="6" y="68"/>
                  </a:lnTo>
                  <a:lnTo>
                    <a:pt x="3" y="60"/>
                  </a:lnTo>
                  <a:lnTo>
                    <a:pt x="2" y="60"/>
                  </a:lnTo>
                  <a:lnTo>
                    <a:pt x="0" y="60"/>
                  </a:lnTo>
                  <a:lnTo>
                    <a:pt x="0" y="61"/>
                  </a:lnTo>
                  <a:lnTo>
                    <a:pt x="5" y="73"/>
                  </a:lnTo>
                  <a:lnTo>
                    <a:pt x="11" y="86"/>
                  </a:lnTo>
                  <a:lnTo>
                    <a:pt x="18" y="96"/>
                  </a:lnTo>
                  <a:lnTo>
                    <a:pt x="27" y="107"/>
                  </a:lnTo>
                  <a:lnTo>
                    <a:pt x="37" y="114"/>
                  </a:lnTo>
                  <a:lnTo>
                    <a:pt x="49" y="118"/>
                  </a:lnTo>
                  <a:lnTo>
                    <a:pt x="63" y="121"/>
                  </a:lnTo>
                  <a:lnTo>
                    <a:pt x="78" y="118"/>
                  </a:lnTo>
                  <a:lnTo>
                    <a:pt x="89" y="115"/>
                  </a:lnTo>
                  <a:lnTo>
                    <a:pt x="98" y="110"/>
                  </a:lnTo>
                  <a:lnTo>
                    <a:pt x="108" y="103"/>
                  </a:lnTo>
                  <a:lnTo>
                    <a:pt x="115" y="96"/>
                  </a:lnTo>
                  <a:lnTo>
                    <a:pt x="119" y="88"/>
                  </a:lnTo>
                  <a:lnTo>
                    <a:pt x="123" y="79"/>
                  </a:lnTo>
                  <a:lnTo>
                    <a:pt x="124" y="68"/>
                  </a:lnTo>
                  <a:lnTo>
                    <a:pt x="123" y="56"/>
                  </a:lnTo>
                  <a:lnTo>
                    <a:pt x="119" y="43"/>
                  </a:lnTo>
                  <a:lnTo>
                    <a:pt x="115" y="32"/>
                  </a:lnTo>
                  <a:lnTo>
                    <a:pt x="108" y="23"/>
                  </a:lnTo>
                  <a:lnTo>
                    <a:pt x="98" y="13"/>
                  </a:lnTo>
                  <a:lnTo>
                    <a:pt x="89" y="8"/>
                  </a:lnTo>
                  <a:lnTo>
                    <a:pt x="78" y="3"/>
                  </a:lnTo>
                  <a:lnTo>
                    <a:pt x="65" y="1"/>
                  </a:lnTo>
                  <a:lnTo>
                    <a:pt x="52" y="0"/>
                  </a:lnTo>
                  <a:lnTo>
                    <a:pt x="42" y="1"/>
                  </a:lnTo>
                  <a:lnTo>
                    <a:pt x="33" y="4"/>
                  </a:lnTo>
                  <a:lnTo>
                    <a:pt x="26" y="10"/>
                  </a:lnTo>
                  <a:lnTo>
                    <a:pt x="19" y="16"/>
                  </a:lnTo>
                  <a:lnTo>
                    <a:pt x="13" y="24"/>
                  </a:lnTo>
                  <a:lnTo>
                    <a:pt x="8" y="33"/>
                  </a:lnTo>
                  <a:lnTo>
                    <a:pt x="6" y="42"/>
                  </a:lnTo>
                  <a:lnTo>
                    <a:pt x="6" y="53"/>
                  </a:lnTo>
                  <a:lnTo>
                    <a:pt x="7" y="53"/>
                  </a:lnTo>
                  <a:close/>
                </a:path>
              </a:pathLst>
            </a:custGeom>
            <a:solidFill>
              <a:srgbClr val="000000"/>
            </a:solidFill>
            <a:ln w="9525">
              <a:noFill/>
              <a:round/>
              <a:headEnd/>
              <a:tailEnd/>
            </a:ln>
          </p:spPr>
          <p:txBody>
            <a:bodyPr/>
            <a:lstStyle/>
            <a:p>
              <a:endParaRPr lang="zh-CN" altLang="en-US" sz="1800"/>
            </a:p>
          </p:txBody>
        </p:sp>
        <p:sp>
          <p:nvSpPr>
            <p:cNvPr id="76" name="Freeform 353"/>
            <p:cNvSpPr>
              <a:spLocks/>
            </p:cNvSpPr>
            <p:nvPr/>
          </p:nvSpPr>
          <p:spPr bwMode="auto">
            <a:xfrm>
              <a:off x="3303" y="2316"/>
              <a:ext cx="65" cy="14"/>
            </a:xfrm>
            <a:custGeom>
              <a:avLst/>
              <a:gdLst>
                <a:gd name="T0" fmla="*/ 65 w 131"/>
                <a:gd name="T1" fmla="*/ 0 h 28"/>
                <a:gd name="T2" fmla="*/ 57 w 131"/>
                <a:gd name="T3" fmla="*/ 1 h 28"/>
                <a:gd name="T4" fmla="*/ 49 w 131"/>
                <a:gd name="T5" fmla="*/ 2 h 28"/>
                <a:gd name="T6" fmla="*/ 41 w 131"/>
                <a:gd name="T7" fmla="*/ 3 h 28"/>
                <a:gd name="T8" fmla="*/ 33 w 131"/>
                <a:gd name="T9" fmla="*/ 5 h 28"/>
                <a:gd name="T10" fmla="*/ 25 w 131"/>
                <a:gd name="T11" fmla="*/ 6 h 28"/>
                <a:gd name="T12" fmla="*/ 17 w 131"/>
                <a:gd name="T13" fmla="*/ 7 h 28"/>
                <a:gd name="T14" fmla="*/ 10 w 131"/>
                <a:gd name="T15" fmla="*/ 9 h 28"/>
                <a:gd name="T16" fmla="*/ 2 w 131"/>
                <a:gd name="T17" fmla="*/ 12 h 28"/>
                <a:gd name="T18" fmla="*/ 1 w 131"/>
                <a:gd name="T19" fmla="*/ 12 h 28"/>
                <a:gd name="T20" fmla="*/ 0 w 131"/>
                <a:gd name="T21" fmla="*/ 13 h 28"/>
                <a:gd name="T22" fmla="*/ 0 w 131"/>
                <a:gd name="T23" fmla="*/ 14 h 28"/>
                <a:gd name="T24" fmla="*/ 1 w 131"/>
                <a:gd name="T25" fmla="*/ 14 h 28"/>
                <a:gd name="T26" fmla="*/ 9 w 131"/>
                <a:gd name="T27" fmla="*/ 13 h 28"/>
                <a:gd name="T28" fmla="*/ 17 w 131"/>
                <a:gd name="T29" fmla="*/ 11 h 28"/>
                <a:gd name="T30" fmla="*/ 25 w 131"/>
                <a:gd name="T31" fmla="*/ 9 h 28"/>
                <a:gd name="T32" fmla="*/ 33 w 131"/>
                <a:gd name="T33" fmla="*/ 7 h 28"/>
                <a:gd name="T34" fmla="*/ 41 w 131"/>
                <a:gd name="T35" fmla="*/ 5 h 28"/>
                <a:gd name="T36" fmla="*/ 49 w 131"/>
                <a:gd name="T37" fmla="*/ 3 h 28"/>
                <a:gd name="T38" fmla="*/ 57 w 131"/>
                <a:gd name="T39" fmla="*/ 2 h 28"/>
                <a:gd name="T40" fmla="*/ 65 w 131"/>
                <a:gd name="T41" fmla="*/ 0 h 28"/>
                <a:gd name="T42" fmla="*/ 65 w 131"/>
                <a:gd name="T43" fmla="*/ 0 h 28"/>
                <a:gd name="T44" fmla="*/ 65 w 131"/>
                <a:gd name="T45" fmla="*/ 0 h 28"/>
                <a:gd name="T46" fmla="*/ 65 w 131"/>
                <a:gd name="T47" fmla="*/ 0 h 28"/>
                <a:gd name="T48" fmla="*/ 65 w 131"/>
                <a:gd name="T49" fmla="*/ 0 h 28"/>
                <a:gd name="T50" fmla="*/ 65 w 131"/>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28"/>
                <a:gd name="T80" fmla="*/ 131 w 131"/>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28">
                  <a:moveTo>
                    <a:pt x="131" y="0"/>
                  </a:moveTo>
                  <a:lnTo>
                    <a:pt x="115" y="2"/>
                  </a:lnTo>
                  <a:lnTo>
                    <a:pt x="98" y="4"/>
                  </a:lnTo>
                  <a:lnTo>
                    <a:pt x="82" y="6"/>
                  </a:lnTo>
                  <a:lnTo>
                    <a:pt x="67" y="9"/>
                  </a:lnTo>
                  <a:lnTo>
                    <a:pt x="51" y="12"/>
                  </a:lnTo>
                  <a:lnTo>
                    <a:pt x="35" y="15"/>
                  </a:lnTo>
                  <a:lnTo>
                    <a:pt x="20" y="18"/>
                  </a:lnTo>
                  <a:lnTo>
                    <a:pt x="4" y="23"/>
                  </a:lnTo>
                  <a:lnTo>
                    <a:pt x="2" y="24"/>
                  </a:lnTo>
                  <a:lnTo>
                    <a:pt x="0" y="26"/>
                  </a:lnTo>
                  <a:lnTo>
                    <a:pt x="0" y="28"/>
                  </a:lnTo>
                  <a:lnTo>
                    <a:pt x="3" y="28"/>
                  </a:lnTo>
                  <a:lnTo>
                    <a:pt x="19" y="25"/>
                  </a:lnTo>
                  <a:lnTo>
                    <a:pt x="35" y="21"/>
                  </a:lnTo>
                  <a:lnTo>
                    <a:pt x="50" y="18"/>
                  </a:lnTo>
                  <a:lnTo>
                    <a:pt x="66" y="13"/>
                  </a:lnTo>
                  <a:lnTo>
                    <a:pt x="82" y="10"/>
                  </a:lnTo>
                  <a:lnTo>
                    <a:pt x="98" y="6"/>
                  </a:lnTo>
                  <a:lnTo>
                    <a:pt x="115" y="3"/>
                  </a:lnTo>
                  <a:lnTo>
                    <a:pt x="131" y="0"/>
                  </a:lnTo>
                  <a:close/>
                </a:path>
              </a:pathLst>
            </a:custGeom>
            <a:solidFill>
              <a:srgbClr val="000000"/>
            </a:solidFill>
            <a:ln w="9525">
              <a:noFill/>
              <a:round/>
              <a:headEnd/>
              <a:tailEnd/>
            </a:ln>
          </p:spPr>
          <p:txBody>
            <a:bodyPr/>
            <a:lstStyle/>
            <a:p>
              <a:endParaRPr lang="zh-CN" altLang="en-US" sz="1800"/>
            </a:p>
          </p:txBody>
        </p:sp>
        <p:sp>
          <p:nvSpPr>
            <p:cNvPr id="77" name="Freeform 354"/>
            <p:cNvSpPr>
              <a:spLocks/>
            </p:cNvSpPr>
            <p:nvPr/>
          </p:nvSpPr>
          <p:spPr bwMode="auto">
            <a:xfrm>
              <a:off x="3356" y="2174"/>
              <a:ext cx="53" cy="159"/>
            </a:xfrm>
            <a:custGeom>
              <a:avLst/>
              <a:gdLst>
                <a:gd name="T0" fmla="*/ 6 w 106"/>
                <a:gd name="T1" fmla="*/ 2 h 319"/>
                <a:gd name="T2" fmla="*/ 18 w 106"/>
                <a:gd name="T3" fmla="*/ 6 h 319"/>
                <a:gd name="T4" fmla="*/ 28 w 106"/>
                <a:gd name="T5" fmla="*/ 11 h 319"/>
                <a:gd name="T6" fmla="*/ 37 w 106"/>
                <a:gd name="T7" fmla="*/ 18 h 319"/>
                <a:gd name="T8" fmla="*/ 47 w 106"/>
                <a:gd name="T9" fmla="*/ 31 h 319"/>
                <a:gd name="T10" fmla="*/ 47 w 106"/>
                <a:gd name="T11" fmla="*/ 50 h 319"/>
                <a:gd name="T12" fmla="*/ 37 w 106"/>
                <a:gd name="T13" fmla="*/ 60 h 319"/>
                <a:gd name="T14" fmla="*/ 33 w 106"/>
                <a:gd name="T15" fmla="*/ 63 h 319"/>
                <a:gd name="T16" fmla="*/ 28 w 106"/>
                <a:gd name="T17" fmla="*/ 67 h 319"/>
                <a:gd name="T18" fmla="*/ 24 w 106"/>
                <a:gd name="T19" fmla="*/ 70 h 319"/>
                <a:gd name="T20" fmla="*/ 16 w 106"/>
                <a:gd name="T21" fmla="*/ 79 h 319"/>
                <a:gd name="T22" fmla="*/ 11 w 106"/>
                <a:gd name="T23" fmla="*/ 93 h 319"/>
                <a:gd name="T24" fmla="*/ 12 w 106"/>
                <a:gd name="T25" fmla="*/ 107 h 319"/>
                <a:gd name="T26" fmla="*/ 14 w 106"/>
                <a:gd name="T27" fmla="*/ 119 h 319"/>
                <a:gd name="T28" fmla="*/ 14 w 106"/>
                <a:gd name="T29" fmla="*/ 133 h 319"/>
                <a:gd name="T30" fmla="*/ 9 w 106"/>
                <a:gd name="T31" fmla="*/ 151 h 319"/>
                <a:gd name="T32" fmla="*/ 7 w 106"/>
                <a:gd name="T33" fmla="*/ 159 h 319"/>
                <a:gd name="T34" fmla="*/ 7 w 106"/>
                <a:gd name="T35" fmla="*/ 159 h 319"/>
                <a:gd name="T36" fmla="*/ 10 w 106"/>
                <a:gd name="T37" fmla="*/ 151 h 319"/>
                <a:gd name="T38" fmla="*/ 14 w 106"/>
                <a:gd name="T39" fmla="*/ 137 h 319"/>
                <a:gd name="T40" fmla="*/ 17 w 106"/>
                <a:gd name="T41" fmla="*/ 124 h 319"/>
                <a:gd name="T42" fmla="*/ 16 w 106"/>
                <a:gd name="T43" fmla="*/ 110 h 319"/>
                <a:gd name="T44" fmla="*/ 17 w 106"/>
                <a:gd name="T45" fmla="*/ 95 h 319"/>
                <a:gd name="T46" fmla="*/ 25 w 106"/>
                <a:gd name="T47" fmla="*/ 82 h 319"/>
                <a:gd name="T48" fmla="*/ 36 w 106"/>
                <a:gd name="T49" fmla="*/ 72 h 319"/>
                <a:gd name="T50" fmla="*/ 47 w 106"/>
                <a:gd name="T51" fmla="*/ 61 h 319"/>
                <a:gd name="T52" fmla="*/ 53 w 106"/>
                <a:gd name="T53" fmla="*/ 44 h 319"/>
                <a:gd name="T54" fmla="*/ 48 w 106"/>
                <a:gd name="T55" fmla="*/ 25 h 319"/>
                <a:gd name="T56" fmla="*/ 31 w 106"/>
                <a:gd name="T57" fmla="*/ 11 h 319"/>
                <a:gd name="T58" fmla="*/ 11 w 106"/>
                <a:gd name="T59" fmla="*/ 2 h 319"/>
                <a:gd name="T60" fmla="*/ 0 w 106"/>
                <a:gd name="T61" fmla="*/ 0 h 319"/>
                <a:gd name="T62" fmla="*/ 0 w 106"/>
                <a:gd name="T63" fmla="*/ 0 h 319"/>
                <a:gd name="T64" fmla="*/ 0 w 106"/>
                <a:gd name="T65" fmla="*/ 0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319"/>
                <a:gd name="T101" fmla="*/ 106 w 106"/>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319">
                  <a:moveTo>
                    <a:pt x="0" y="1"/>
                  </a:moveTo>
                  <a:lnTo>
                    <a:pt x="12" y="4"/>
                  </a:lnTo>
                  <a:lnTo>
                    <a:pt x="24" y="8"/>
                  </a:lnTo>
                  <a:lnTo>
                    <a:pt x="35" y="12"/>
                  </a:lnTo>
                  <a:lnTo>
                    <a:pt x="45" y="16"/>
                  </a:lnTo>
                  <a:lnTo>
                    <a:pt x="56" y="23"/>
                  </a:lnTo>
                  <a:lnTo>
                    <a:pt x="65" y="29"/>
                  </a:lnTo>
                  <a:lnTo>
                    <a:pt x="74" y="37"/>
                  </a:lnTo>
                  <a:lnTo>
                    <a:pt x="82" y="46"/>
                  </a:lnTo>
                  <a:lnTo>
                    <a:pt x="93" y="63"/>
                  </a:lnTo>
                  <a:lnTo>
                    <a:pt x="96" y="83"/>
                  </a:lnTo>
                  <a:lnTo>
                    <a:pt x="93" y="101"/>
                  </a:lnTo>
                  <a:lnTo>
                    <a:pt x="79" y="118"/>
                  </a:lnTo>
                  <a:lnTo>
                    <a:pt x="74" y="121"/>
                  </a:lnTo>
                  <a:lnTo>
                    <a:pt x="70" y="124"/>
                  </a:lnTo>
                  <a:lnTo>
                    <a:pt x="65" y="127"/>
                  </a:lnTo>
                  <a:lnTo>
                    <a:pt x="60" y="130"/>
                  </a:lnTo>
                  <a:lnTo>
                    <a:pt x="56" y="134"/>
                  </a:lnTo>
                  <a:lnTo>
                    <a:pt x="51" y="137"/>
                  </a:lnTo>
                  <a:lnTo>
                    <a:pt x="47" y="141"/>
                  </a:lnTo>
                  <a:lnTo>
                    <a:pt x="42" y="145"/>
                  </a:lnTo>
                  <a:lnTo>
                    <a:pt x="32" y="158"/>
                  </a:lnTo>
                  <a:lnTo>
                    <a:pt x="26" y="172"/>
                  </a:lnTo>
                  <a:lnTo>
                    <a:pt x="22" y="187"/>
                  </a:lnTo>
                  <a:lnTo>
                    <a:pt x="22" y="203"/>
                  </a:lnTo>
                  <a:lnTo>
                    <a:pt x="24" y="214"/>
                  </a:lnTo>
                  <a:lnTo>
                    <a:pt x="26" y="227"/>
                  </a:lnTo>
                  <a:lnTo>
                    <a:pt x="28" y="238"/>
                  </a:lnTo>
                  <a:lnTo>
                    <a:pt x="29" y="251"/>
                  </a:lnTo>
                  <a:lnTo>
                    <a:pt x="28" y="267"/>
                  </a:lnTo>
                  <a:lnTo>
                    <a:pt x="24" y="285"/>
                  </a:lnTo>
                  <a:lnTo>
                    <a:pt x="18" y="302"/>
                  </a:lnTo>
                  <a:lnTo>
                    <a:pt x="13" y="318"/>
                  </a:lnTo>
                  <a:lnTo>
                    <a:pt x="13" y="319"/>
                  </a:lnTo>
                  <a:lnTo>
                    <a:pt x="14" y="319"/>
                  </a:lnTo>
                  <a:lnTo>
                    <a:pt x="14" y="318"/>
                  </a:lnTo>
                  <a:lnTo>
                    <a:pt x="19" y="303"/>
                  </a:lnTo>
                  <a:lnTo>
                    <a:pt x="24" y="289"/>
                  </a:lnTo>
                  <a:lnTo>
                    <a:pt x="28" y="275"/>
                  </a:lnTo>
                  <a:lnTo>
                    <a:pt x="32" y="260"/>
                  </a:lnTo>
                  <a:lnTo>
                    <a:pt x="33" y="248"/>
                  </a:lnTo>
                  <a:lnTo>
                    <a:pt x="33" y="234"/>
                  </a:lnTo>
                  <a:lnTo>
                    <a:pt x="32" y="220"/>
                  </a:lnTo>
                  <a:lnTo>
                    <a:pt x="32" y="207"/>
                  </a:lnTo>
                  <a:lnTo>
                    <a:pt x="34" y="191"/>
                  </a:lnTo>
                  <a:lnTo>
                    <a:pt x="40" y="177"/>
                  </a:lnTo>
                  <a:lnTo>
                    <a:pt x="49" y="165"/>
                  </a:lnTo>
                  <a:lnTo>
                    <a:pt x="60" y="154"/>
                  </a:lnTo>
                  <a:lnTo>
                    <a:pt x="72" y="144"/>
                  </a:lnTo>
                  <a:lnTo>
                    <a:pt x="83" y="134"/>
                  </a:lnTo>
                  <a:lnTo>
                    <a:pt x="94" y="122"/>
                  </a:lnTo>
                  <a:lnTo>
                    <a:pt x="102" y="109"/>
                  </a:lnTo>
                  <a:lnTo>
                    <a:pt x="106" y="88"/>
                  </a:lnTo>
                  <a:lnTo>
                    <a:pt x="104" y="68"/>
                  </a:lnTo>
                  <a:lnTo>
                    <a:pt x="95" y="50"/>
                  </a:lnTo>
                  <a:lnTo>
                    <a:pt x="80" y="35"/>
                  </a:lnTo>
                  <a:lnTo>
                    <a:pt x="63" y="22"/>
                  </a:lnTo>
                  <a:lnTo>
                    <a:pt x="42" y="12"/>
                  </a:lnTo>
                  <a:lnTo>
                    <a:pt x="21" y="5"/>
                  </a:lnTo>
                  <a:lnTo>
                    <a:pt x="2" y="0"/>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78" name="Freeform 355"/>
            <p:cNvSpPr>
              <a:spLocks/>
            </p:cNvSpPr>
            <p:nvPr/>
          </p:nvSpPr>
          <p:spPr bwMode="auto">
            <a:xfrm>
              <a:off x="3218" y="2162"/>
              <a:ext cx="85" cy="107"/>
            </a:xfrm>
            <a:custGeom>
              <a:avLst/>
              <a:gdLst>
                <a:gd name="T0" fmla="*/ 85 w 169"/>
                <a:gd name="T1" fmla="*/ 0 h 214"/>
                <a:gd name="T2" fmla="*/ 75 w 169"/>
                <a:gd name="T3" fmla="*/ 0 h 214"/>
                <a:gd name="T4" fmla="*/ 66 w 169"/>
                <a:gd name="T5" fmla="*/ 2 h 214"/>
                <a:gd name="T6" fmla="*/ 57 w 169"/>
                <a:gd name="T7" fmla="*/ 5 h 214"/>
                <a:gd name="T8" fmla="*/ 48 w 169"/>
                <a:gd name="T9" fmla="*/ 9 h 214"/>
                <a:gd name="T10" fmla="*/ 39 w 169"/>
                <a:gd name="T11" fmla="*/ 14 h 214"/>
                <a:gd name="T12" fmla="*/ 31 w 169"/>
                <a:gd name="T13" fmla="*/ 20 h 214"/>
                <a:gd name="T14" fmla="*/ 24 w 169"/>
                <a:gd name="T15" fmla="*/ 27 h 214"/>
                <a:gd name="T16" fmla="*/ 18 w 169"/>
                <a:gd name="T17" fmla="*/ 34 h 214"/>
                <a:gd name="T18" fmla="*/ 12 w 169"/>
                <a:gd name="T19" fmla="*/ 41 h 214"/>
                <a:gd name="T20" fmla="*/ 8 w 169"/>
                <a:gd name="T21" fmla="*/ 50 h 214"/>
                <a:gd name="T22" fmla="*/ 4 w 169"/>
                <a:gd name="T23" fmla="*/ 59 h 214"/>
                <a:gd name="T24" fmla="*/ 1 w 169"/>
                <a:gd name="T25" fmla="*/ 69 h 214"/>
                <a:gd name="T26" fmla="*/ 0 w 169"/>
                <a:gd name="T27" fmla="*/ 79 h 214"/>
                <a:gd name="T28" fmla="*/ 1 w 169"/>
                <a:gd name="T29" fmla="*/ 89 h 214"/>
                <a:gd name="T30" fmla="*/ 3 w 169"/>
                <a:gd name="T31" fmla="*/ 98 h 214"/>
                <a:gd name="T32" fmla="*/ 8 w 169"/>
                <a:gd name="T33" fmla="*/ 107 h 214"/>
                <a:gd name="T34" fmla="*/ 9 w 169"/>
                <a:gd name="T35" fmla="*/ 107 h 214"/>
                <a:gd name="T36" fmla="*/ 11 w 169"/>
                <a:gd name="T37" fmla="*/ 106 h 214"/>
                <a:gd name="T38" fmla="*/ 12 w 169"/>
                <a:gd name="T39" fmla="*/ 105 h 214"/>
                <a:gd name="T40" fmla="*/ 12 w 169"/>
                <a:gd name="T41" fmla="*/ 103 h 214"/>
                <a:gd name="T42" fmla="*/ 12 w 169"/>
                <a:gd name="T43" fmla="*/ 97 h 214"/>
                <a:gd name="T44" fmla="*/ 11 w 169"/>
                <a:gd name="T45" fmla="*/ 91 h 214"/>
                <a:gd name="T46" fmla="*/ 9 w 169"/>
                <a:gd name="T47" fmla="*/ 85 h 214"/>
                <a:gd name="T48" fmla="*/ 8 w 169"/>
                <a:gd name="T49" fmla="*/ 79 h 214"/>
                <a:gd name="T50" fmla="*/ 8 w 169"/>
                <a:gd name="T51" fmla="*/ 70 h 214"/>
                <a:gd name="T52" fmla="*/ 9 w 169"/>
                <a:gd name="T53" fmla="*/ 59 h 214"/>
                <a:gd name="T54" fmla="*/ 13 w 169"/>
                <a:gd name="T55" fmla="*/ 50 h 214"/>
                <a:gd name="T56" fmla="*/ 17 w 169"/>
                <a:gd name="T57" fmla="*/ 42 h 214"/>
                <a:gd name="T58" fmla="*/ 22 w 169"/>
                <a:gd name="T59" fmla="*/ 33 h 214"/>
                <a:gd name="T60" fmla="*/ 29 w 169"/>
                <a:gd name="T61" fmla="*/ 25 h 214"/>
                <a:gd name="T62" fmla="*/ 36 w 169"/>
                <a:gd name="T63" fmla="*/ 18 h 214"/>
                <a:gd name="T64" fmla="*/ 45 w 169"/>
                <a:gd name="T65" fmla="*/ 12 h 214"/>
                <a:gd name="T66" fmla="*/ 55 w 169"/>
                <a:gd name="T67" fmla="*/ 7 h 214"/>
                <a:gd name="T68" fmla="*/ 65 w 169"/>
                <a:gd name="T69" fmla="*/ 3 h 214"/>
                <a:gd name="T70" fmla="*/ 75 w 169"/>
                <a:gd name="T71" fmla="*/ 1 h 214"/>
                <a:gd name="T72" fmla="*/ 85 w 169"/>
                <a:gd name="T73" fmla="*/ 0 h 214"/>
                <a:gd name="T74" fmla="*/ 85 w 169"/>
                <a:gd name="T75" fmla="*/ 0 h 214"/>
                <a:gd name="T76" fmla="*/ 85 w 169"/>
                <a:gd name="T77" fmla="*/ 0 h 214"/>
                <a:gd name="T78" fmla="*/ 85 w 169"/>
                <a:gd name="T79" fmla="*/ 0 h 214"/>
                <a:gd name="T80" fmla="*/ 85 w 169"/>
                <a:gd name="T81" fmla="*/ 0 h 214"/>
                <a:gd name="T82" fmla="*/ 85 w 169"/>
                <a:gd name="T83" fmla="*/ 0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14"/>
                <a:gd name="T128" fmla="*/ 169 w 169"/>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14">
                  <a:moveTo>
                    <a:pt x="169" y="0"/>
                  </a:moveTo>
                  <a:lnTo>
                    <a:pt x="150" y="0"/>
                  </a:lnTo>
                  <a:lnTo>
                    <a:pt x="131" y="3"/>
                  </a:lnTo>
                  <a:lnTo>
                    <a:pt x="113" y="9"/>
                  </a:lnTo>
                  <a:lnTo>
                    <a:pt x="96" y="17"/>
                  </a:lnTo>
                  <a:lnTo>
                    <a:pt x="78" y="28"/>
                  </a:lnTo>
                  <a:lnTo>
                    <a:pt x="62" y="40"/>
                  </a:lnTo>
                  <a:lnTo>
                    <a:pt x="48" y="53"/>
                  </a:lnTo>
                  <a:lnTo>
                    <a:pt x="36" y="67"/>
                  </a:lnTo>
                  <a:lnTo>
                    <a:pt x="24" y="82"/>
                  </a:lnTo>
                  <a:lnTo>
                    <a:pt x="15" y="99"/>
                  </a:lnTo>
                  <a:lnTo>
                    <a:pt x="7" y="118"/>
                  </a:lnTo>
                  <a:lnTo>
                    <a:pt x="2" y="137"/>
                  </a:lnTo>
                  <a:lnTo>
                    <a:pt x="0" y="158"/>
                  </a:lnTo>
                  <a:lnTo>
                    <a:pt x="1" y="177"/>
                  </a:lnTo>
                  <a:lnTo>
                    <a:pt x="6" y="196"/>
                  </a:lnTo>
                  <a:lnTo>
                    <a:pt x="15" y="213"/>
                  </a:lnTo>
                  <a:lnTo>
                    <a:pt x="17" y="214"/>
                  </a:lnTo>
                  <a:lnTo>
                    <a:pt x="21" y="212"/>
                  </a:lnTo>
                  <a:lnTo>
                    <a:pt x="23" y="210"/>
                  </a:lnTo>
                  <a:lnTo>
                    <a:pt x="24" y="206"/>
                  </a:lnTo>
                  <a:lnTo>
                    <a:pt x="23" y="194"/>
                  </a:lnTo>
                  <a:lnTo>
                    <a:pt x="21" y="182"/>
                  </a:lnTo>
                  <a:lnTo>
                    <a:pt x="18" y="169"/>
                  </a:lnTo>
                  <a:lnTo>
                    <a:pt x="15" y="158"/>
                  </a:lnTo>
                  <a:lnTo>
                    <a:pt x="15" y="139"/>
                  </a:lnTo>
                  <a:lnTo>
                    <a:pt x="18" y="119"/>
                  </a:lnTo>
                  <a:lnTo>
                    <a:pt x="25" y="100"/>
                  </a:lnTo>
                  <a:lnTo>
                    <a:pt x="33" y="83"/>
                  </a:lnTo>
                  <a:lnTo>
                    <a:pt x="44" y="66"/>
                  </a:lnTo>
                  <a:lnTo>
                    <a:pt x="58" y="50"/>
                  </a:lnTo>
                  <a:lnTo>
                    <a:pt x="72" y="36"/>
                  </a:lnTo>
                  <a:lnTo>
                    <a:pt x="90" y="23"/>
                  </a:lnTo>
                  <a:lnTo>
                    <a:pt x="109" y="14"/>
                  </a:lnTo>
                  <a:lnTo>
                    <a:pt x="129" y="6"/>
                  </a:lnTo>
                  <a:lnTo>
                    <a:pt x="149" y="1"/>
                  </a:lnTo>
                  <a:lnTo>
                    <a:pt x="169" y="0"/>
                  </a:lnTo>
                  <a:close/>
                </a:path>
              </a:pathLst>
            </a:custGeom>
            <a:solidFill>
              <a:srgbClr val="000000"/>
            </a:solidFill>
            <a:ln w="9525">
              <a:noFill/>
              <a:round/>
              <a:headEnd/>
              <a:tailEnd/>
            </a:ln>
          </p:spPr>
          <p:txBody>
            <a:bodyPr/>
            <a:lstStyle/>
            <a:p>
              <a:endParaRPr lang="zh-CN" altLang="en-US" sz="1800"/>
            </a:p>
          </p:txBody>
        </p:sp>
        <p:sp>
          <p:nvSpPr>
            <p:cNvPr id="79" name="Freeform 356"/>
            <p:cNvSpPr>
              <a:spLocks/>
            </p:cNvSpPr>
            <p:nvPr/>
          </p:nvSpPr>
          <p:spPr bwMode="auto">
            <a:xfrm>
              <a:off x="3303" y="2144"/>
              <a:ext cx="144" cy="163"/>
            </a:xfrm>
            <a:custGeom>
              <a:avLst/>
              <a:gdLst>
                <a:gd name="T0" fmla="*/ 7 w 290"/>
                <a:gd name="T1" fmla="*/ 12 h 327"/>
                <a:gd name="T2" fmla="*/ 22 w 290"/>
                <a:gd name="T3" fmla="*/ 7 h 327"/>
                <a:gd name="T4" fmla="*/ 37 w 290"/>
                <a:gd name="T5" fmla="*/ 4 h 327"/>
                <a:gd name="T6" fmla="*/ 53 w 290"/>
                <a:gd name="T7" fmla="*/ 5 h 327"/>
                <a:gd name="T8" fmla="*/ 68 w 290"/>
                <a:gd name="T9" fmla="*/ 9 h 327"/>
                <a:gd name="T10" fmla="*/ 82 w 290"/>
                <a:gd name="T11" fmla="*/ 15 h 327"/>
                <a:gd name="T12" fmla="*/ 96 w 290"/>
                <a:gd name="T13" fmla="*/ 22 h 327"/>
                <a:gd name="T14" fmla="*/ 109 w 290"/>
                <a:gd name="T15" fmla="*/ 32 h 327"/>
                <a:gd name="T16" fmla="*/ 120 w 290"/>
                <a:gd name="T17" fmla="*/ 43 h 327"/>
                <a:gd name="T18" fmla="*/ 128 w 290"/>
                <a:gd name="T19" fmla="*/ 56 h 327"/>
                <a:gd name="T20" fmla="*/ 134 w 290"/>
                <a:gd name="T21" fmla="*/ 71 h 327"/>
                <a:gd name="T22" fmla="*/ 137 w 290"/>
                <a:gd name="T23" fmla="*/ 87 h 327"/>
                <a:gd name="T24" fmla="*/ 138 w 290"/>
                <a:gd name="T25" fmla="*/ 103 h 327"/>
                <a:gd name="T26" fmla="*/ 136 w 290"/>
                <a:gd name="T27" fmla="*/ 123 h 327"/>
                <a:gd name="T28" fmla="*/ 129 w 290"/>
                <a:gd name="T29" fmla="*/ 140 h 327"/>
                <a:gd name="T30" fmla="*/ 118 w 290"/>
                <a:gd name="T31" fmla="*/ 156 h 327"/>
                <a:gd name="T32" fmla="*/ 111 w 290"/>
                <a:gd name="T33" fmla="*/ 163 h 327"/>
                <a:gd name="T34" fmla="*/ 111 w 290"/>
                <a:gd name="T35" fmla="*/ 163 h 327"/>
                <a:gd name="T36" fmla="*/ 124 w 290"/>
                <a:gd name="T37" fmla="*/ 151 h 327"/>
                <a:gd name="T38" fmla="*/ 140 w 290"/>
                <a:gd name="T39" fmla="*/ 120 h 327"/>
                <a:gd name="T40" fmla="*/ 144 w 290"/>
                <a:gd name="T41" fmla="*/ 86 h 327"/>
                <a:gd name="T42" fmla="*/ 135 w 290"/>
                <a:gd name="T43" fmla="*/ 53 h 327"/>
                <a:gd name="T44" fmla="*/ 120 w 290"/>
                <a:gd name="T45" fmla="*/ 30 h 327"/>
                <a:gd name="T46" fmla="*/ 107 w 290"/>
                <a:gd name="T47" fmla="*/ 18 h 327"/>
                <a:gd name="T48" fmla="*/ 92 w 290"/>
                <a:gd name="T49" fmla="*/ 9 h 327"/>
                <a:gd name="T50" fmla="*/ 75 w 290"/>
                <a:gd name="T51" fmla="*/ 3 h 327"/>
                <a:gd name="T52" fmla="*/ 59 w 290"/>
                <a:gd name="T53" fmla="*/ 0 h 327"/>
                <a:gd name="T54" fmla="*/ 41 w 290"/>
                <a:gd name="T55" fmla="*/ 0 h 327"/>
                <a:gd name="T56" fmla="*/ 24 w 290"/>
                <a:gd name="T57" fmla="*/ 4 h 327"/>
                <a:gd name="T58" fmla="*/ 8 w 290"/>
                <a:gd name="T59" fmla="*/ 11 h 327"/>
                <a:gd name="T60" fmla="*/ 0 w 290"/>
                <a:gd name="T61" fmla="*/ 16 h 327"/>
                <a:gd name="T62" fmla="*/ 0 w 290"/>
                <a:gd name="T63" fmla="*/ 16 h 327"/>
                <a:gd name="T64" fmla="*/ 0 w 290"/>
                <a:gd name="T65" fmla="*/ 16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327"/>
                <a:gd name="T101" fmla="*/ 290 w 290"/>
                <a:gd name="T102" fmla="*/ 327 h 3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327">
                  <a:moveTo>
                    <a:pt x="0" y="32"/>
                  </a:moveTo>
                  <a:lnTo>
                    <a:pt x="15" y="24"/>
                  </a:lnTo>
                  <a:lnTo>
                    <a:pt x="29" y="17"/>
                  </a:lnTo>
                  <a:lnTo>
                    <a:pt x="44" y="14"/>
                  </a:lnTo>
                  <a:lnTo>
                    <a:pt x="60" y="11"/>
                  </a:lnTo>
                  <a:lnTo>
                    <a:pt x="75" y="9"/>
                  </a:lnTo>
                  <a:lnTo>
                    <a:pt x="90" y="9"/>
                  </a:lnTo>
                  <a:lnTo>
                    <a:pt x="106" y="11"/>
                  </a:lnTo>
                  <a:lnTo>
                    <a:pt x="121" y="14"/>
                  </a:lnTo>
                  <a:lnTo>
                    <a:pt x="136" y="19"/>
                  </a:lnTo>
                  <a:lnTo>
                    <a:pt x="151" y="23"/>
                  </a:lnTo>
                  <a:lnTo>
                    <a:pt x="165" y="30"/>
                  </a:lnTo>
                  <a:lnTo>
                    <a:pt x="180" y="37"/>
                  </a:lnTo>
                  <a:lnTo>
                    <a:pt x="194" y="45"/>
                  </a:lnTo>
                  <a:lnTo>
                    <a:pt x="207" y="54"/>
                  </a:lnTo>
                  <a:lnTo>
                    <a:pt x="219" y="65"/>
                  </a:lnTo>
                  <a:lnTo>
                    <a:pt x="231" y="75"/>
                  </a:lnTo>
                  <a:lnTo>
                    <a:pt x="241" y="87"/>
                  </a:lnTo>
                  <a:lnTo>
                    <a:pt x="249" y="99"/>
                  </a:lnTo>
                  <a:lnTo>
                    <a:pt x="257" y="113"/>
                  </a:lnTo>
                  <a:lnTo>
                    <a:pt x="263" y="128"/>
                  </a:lnTo>
                  <a:lnTo>
                    <a:pt x="269" y="143"/>
                  </a:lnTo>
                  <a:lnTo>
                    <a:pt x="272" y="159"/>
                  </a:lnTo>
                  <a:lnTo>
                    <a:pt x="276" y="174"/>
                  </a:lnTo>
                  <a:lnTo>
                    <a:pt x="278" y="189"/>
                  </a:lnTo>
                  <a:lnTo>
                    <a:pt x="278" y="207"/>
                  </a:lnTo>
                  <a:lnTo>
                    <a:pt x="277" y="227"/>
                  </a:lnTo>
                  <a:lnTo>
                    <a:pt x="273" y="246"/>
                  </a:lnTo>
                  <a:lnTo>
                    <a:pt x="268" y="263"/>
                  </a:lnTo>
                  <a:lnTo>
                    <a:pt x="260" y="280"/>
                  </a:lnTo>
                  <a:lnTo>
                    <a:pt x="249" y="297"/>
                  </a:lnTo>
                  <a:lnTo>
                    <a:pt x="238" y="312"/>
                  </a:lnTo>
                  <a:lnTo>
                    <a:pt x="225" y="326"/>
                  </a:lnTo>
                  <a:lnTo>
                    <a:pt x="224" y="326"/>
                  </a:lnTo>
                  <a:lnTo>
                    <a:pt x="224" y="327"/>
                  </a:lnTo>
                  <a:lnTo>
                    <a:pt x="225" y="327"/>
                  </a:lnTo>
                  <a:lnTo>
                    <a:pt x="249" y="302"/>
                  </a:lnTo>
                  <a:lnTo>
                    <a:pt x="269" y="273"/>
                  </a:lnTo>
                  <a:lnTo>
                    <a:pt x="281" y="241"/>
                  </a:lnTo>
                  <a:lnTo>
                    <a:pt x="288" y="207"/>
                  </a:lnTo>
                  <a:lnTo>
                    <a:pt x="290" y="173"/>
                  </a:lnTo>
                  <a:lnTo>
                    <a:pt x="284" y="138"/>
                  </a:lnTo>
                  <a:lnTo>
                    <a:pt x="271" y="106"/>
                  </a:lnTo>
                  <a:lnTo>
                    <a:pt x="253" y="75"/>
                  </a:lnTo>
                  <a:lnTo>
                    <a:pt x="241" y="61"/>
                  </a:lnTo>
                  <a:lnTo>
                    <a:pt x="228" y="47"/>
                  </a:lnTo>
                  <a:lnTo>
                    <a:pt x="215" y="36"/>
                  </a:lnTo>
                  <a:lnTo>
                    <a:pt x="200" y="27"/>
                  </a:lnTo>
                  <a:lnTo>
                    <a:pt x="185" y="19"/>
                  </a:lnTo>
                  <a:lnTo>
                    <a:pt x="169" y="12"/>
                  </a:lnTo>
                  <a:lnTo>
                    <a:pt x="152" y="6"/>
                  </a:lnTo>
                  <a:lnTo>
                    <a:pt x="135" y="2"/>
                  </a:lnTo>
                  <a:lnTo>
                    <a:pt x="118" y="1"/>
                  </a:lnTo>
                  <a:lnTo>
                    <a:pt x="101" y="0"/>
                  </a:lnTo>
                  <a:lnTo>
                    <a:pt x="83" y="1"/>
                  </a:lnTo>
                  <a:lnTo>
                    <a:pt x="66" y="5"/>
                  </a:lnTo>
                  <a:lnTo>
                    <a:pt x="49" y="9"/>
                  </a:lnTo>
                  <a:lnTo>
                    <a:pt x="33" y="15"/>
                  </a:lnTo>
                  <a:lnTo>
                    <a:pt x="16" y="23"/>
                  </a:lnTo>
                  <a:lnTo>
                    <a:pt x="0" y="32"/>
                  </a:lnTo>
                  <a:close/>
                </a:path>
              </a:pathLst>
            </a:custGeom>
            <a:solidFill>
              <a:srgbClr val="000000"/>
            </a:solidFill>
            <a:ln w="9525">
              <a:noFill/>
              <a:round/>
              <a:headEnd/>
              <a:tailEnd/>
            </a:ln>
          </p:spPr>
          <p:txBody>
            <a:bodyPr/>
            <a:lstStyle/>
            <a:p>
              <a:endParaRPr lang="zh-CN" altLang="en-US" sz="1800"/>
            </a:p>
          </p:txBody>
        </p:sp>
        <p:sp>
          <p:nvSpPr>
            <p:cNvPr id="80" name="Freeform 357"/>
            <p:cNvSpPr>
              <a:spLocks/>
            </p:cNvSpPr>
            <p:nvPr/>
          </p:nvSpPr>
          <p:spPr bwMode="auto">
            <a:xfrm>
              <a:off x="3319" y="2168"/>
              <a:ext cx="127" cy="67"/>
            </a:xfrm>
            <a:custGeom>
              <a:avLst/>
              <a:gdLst>
                <a:gd name="T0" fmla="*/ 0 w 253"/>
                <a:gd name="T1" fmla="*/ 0 h 133"/>
                <a:gd name="T2" fmla="*/ 9 w 253"/>
                <a:gd name="T3" fmla="*/ 5 h 133"/>
                <a:gd name="T4" fmla="*/ 17 w 253"/>
                <a:gd name="T5" fmla="*/ 8 h 133"/>
                <a:gd name="T6" fmla="*/ 27 w 253"/>
                <a:gd name="T7" fmla="*/ 9 h 133"/>
                <a:gd name="T8" fmla="*/ 36 w 253"/>
                <a:gd name="T9" fmla="*/ 10 h 133"/>
                <a:gd name="T10" fmla="*/ 45 w 253"/>
                <a:gd name="T11" fmla="*/ 12 h 133"/>
                <a:gd name="T12" fmla="*/ 54 w 253"/>
                <a:gd name="T13" fmla="*/ 12 h 133"/>
                <a:gd name="T14" fmla="*/ 63 w 253"/>
                <a:gd name="T15" fmla="*/ 13 h 133"/>
                <a:gd name="T16" fmla="*/ 73 w 253"/>
                <a:gd name="T17" fmla="*/ 15 h 133"/>
                <a:gd name="T18" fmla="*/ 81 w 253"/>
                <a:gd name="T19" fmla="*/ 18 h 133"/>
                <a:gd name="T20" fmla="*/ 90 w 253"/>
                <a:gd name="T21" fmla="*/ 22 h 133"/>
                <a:gd name="T22" fmla="*/ 98 w 253"/>
                <a:gd name="T23" fmla="*/ 28 h 133"/>
                <a:gd name="T24" fmla="*/ 105 w 253"/>
                <a:gd name="T25" fmla="*/ 35 h 133"/>
                <a:gd name="T26" fmla="*/ 112 w 253"/>
                <a:gd name="T27" fmla="*/ 43 h 133"/>
                <a:gd name="T28" fmla="*/ 118 w 253"/>
                <a:gd name="T29" fmla="*/ 50 h 133"/>
                <a:gd name="T30" fmla="*/ 123 w 253"/>
                <a:gd name="T31" fmla="*/ 59 h 133"/>
                <a:gd name="T32" fmla="*/ 127 w 253"/>
                <a:gd name="T33" fmla="*/ 67 h 133"/>
                <a:gd name="T34" fmla="*/ 127 w 253"/>
                <a:gd name="T35" fmla="*/ 67 h 133"/>
                <a:gd name="T36" fmla="*/ 127 w 253"/>
                <a:gd name="T37" fmla="*/ 67 h 133"/>
                <a:gd name="T38" fmla="*/ 127 w 253"/>
                <a:gd name="T39" fmla="*/ 67 h 133"/>
                <a:gd name="T40" fmla="*/ 127 w 253"/>
                <a:gd name="T41" fmla="*/ 67 h 133"/>
                <a:gd name="T42" fmla="*/ 123 w 253"/>
                <a:gd name="T43" fmla="*/ 58 h 133"/>
                <a:gd name="T44" fmla="*/ 119 w 253"/>
                <a:gd name="T45" fmla="*/ 51 h 133"/>
                <a:gd name="T46" fmla="*/ 114 w 253"/>
                <a:gd name="T47" fmla="*/ 43 h 133"/>
                <a:gd name="T48" fmla="*/ 108 w 253"/>
                <a:gd name="T49" fmla="*/ 36 h 133"/>
                <a:gd name="T50" fmla="*/ 102 w 253"/>
                <a:gd name="T51" fmla="*/ 30 h 133"/>
                <a:gd name="T52" fmla="*/ 95 w 253"/>
                <a:gd name="T53" fmla="*/ 24 h 133"/>
                <a:gd name="T54" fmla="*/ 87 w 253"/>
                <a:gd name="T55" fmla="*/ 19 h 133"/>
                <a:gd name="T56" fmla="*/ 79 w 253"/>
                <a:gd name="T57" fmla="*/ 14 h 133"/>
                <a:gd name="T58" fmla="*/ 70 w 253"/>
                <a:gd name="T59" fmla="*/ 10 h 133"/>
                <a:gd name="T60" fmla="*/ 61 w 253"/>
                <a:gd name="T61" fmla="*/ 8 h 133"/>
                <a:gd name="T62" fmla="*/ 50 w 253"/>
                <a:gd name="T63" fmla="*/ 6 h 133"/>
                <a:gd name="T64" fmla="*/ 40 w 253"/>
                <a:gd name="T65" fmla="*/ 5 h 133"/>
                <a:gd name="T66" fmla="*/ 30 w 253"/>
                <a:gd name="T67" fmla="*/ 5 h 133"/>
                <a:gd name="T68" fmla="*/ 20 w 253"/>
                <a:gd name="T69" fmla="*/ 4 h 133"/>
                <a:gd name="T70" fmla="*/ 10 w 253"/>
                <a:gd name="T71" fmla="*/ 3 h 133"/>
                <a:gd name="T72" fmla="*/ 1 w 253"/>
                <a:gd name="T73" fmla="*/ 0 h 133"/>
                <a:gd name="T74" fmla="*/ 0 w 253"/>
                <a:gd name="T75" fmla="*/ 0 h 133"/>
                <a:gd name="T76" fmla="*/ 0 w 253"/>
                <a:gd name="T77" fmla="*/ 0 h 133"/>
                <a:gd name="T78" fmla="*/ 0 w 253"/>
                <a:gd name="T79" fmla="*/ 0 h 133"/>
                <a:gd name="T80" fmla="*/ 0 w 253"/>
                <a:gd name="T81" fmla="*/ 0 h 133"/>
                <a:gd name="T82" fmla="*/ 0 w 253"/>
                <a:gd name="T83" fmla="*/ 0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133"/>
                <a:gd name="T128" fmla="*/ 253 w 253"/>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133">
                  <a:moveTo>
                    <a:pt x="0" y="0"/>
                  </a:moveTo>
                  <a:lnTo>
                    <a:pt x="17" y="9"/>
                  </a:lnTo>
                  <a:lnTo>
                    <a:pt x="34" y="15"/>
                  </a:lnTo>
                  <a:lnTo>
                    <a:pt x="53" y="18"/>
                  </a:lnTo>
                  <a:lnTo>
                    <a:pt x="71" y="20"/>
                  </a:lnTo>
                  <a:lnTo>
                    <a:pt x="90" y="23"/>
                  </a:lnTo>
                  <a:lnTo>
                    <a:pt x="108" y="24"/>
                  </a:lnTo>
                  <a:lnTo>
                    <a:pt x="126" y="26"/>
                  </a:lnTo>
                  <a:lnTo>
                    <a:pt x="145" y="29"/>
                  </a:lnTo>
                  <a:lnTo>
                    <a:pt x="162" y="35"/>
                  </a:lnTo>
                  <a:lnTo>
                    <a:pt x="179" y="44"/>
                  </a:lnTo>
                  <a:lnTo>
                    <a:pt x="196" y="56"/>
                  </a:lnTo>
                  <a:lnTo>
                    <a:pt x="209" y="70"/>
                  </a:lnTo>
                  <a:lnTo>
                    <a:pt x="223" y="85"/>
                  </a:lnTo>
                  <a:lnTo>
                    <a:pt x="235" y="100"/>
                  </a:lnTo>
                  <a:lnTo>
                    <a:pt x="245" y="117"/>
                  </a:lnTo>
                  <a:lnTo>
                    <a:pt x="253" y="133"/>
                  </a:lnTo>
                  <a:lnTo>
                    <a:pt x="245" y="116"/>
                  </a:lnTo>
                  <a:lnTo>
                    <a:pt x="237" y="101"/>
                  </a:lnTo>
                  <a:lnTo>
                    <a:pt x="227" y="86"/>
                  </a:lnTo>
                  <a:lnTo>
                    <a:pt x="215" y="72"/>
                  </a:lnTo>
                  <a:lnTo>
                    <a:pt x="203" y="59"/>
                  </a:lnTo>
                  <a:lnTo>
                    <a:pt x="189" y="48"/>
                  </a:lnTo>
                  <a:lnTo>
                    <a:pt x="174" y="38"/>
                  </a:lnTo>
                  <a:lnTo>
                    <a:pt x="158" y="27"/>
                  </a:lnTo>
                  <a:lnTo>
                    <a:pt x="139" y="19"/>
                  </a:lnTo>
                  <a:lnTo>
                    <a:pt x="121" y="15"/>
                  </a:lnTo>
                  <a:lnTo>
                    <a:pt x="100" y="12"/>
                  </a:lnTo>
                  <a:lnTo>
                    <a:pt x="80" y="10"/>
                  </a:lnTo>
                  <a:lnTo>
                    <a:pt x="60" y="10"/>
                  </a:lnTo>
                  <a:lnTo>
                    <a:pt x="39" y="8"/>
                  </a:lnTo>
                  <a:lnTo>
                    <a:pt x="19" y="5"/>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81" name="Freeform 358"/>
            <p:cNvSpPr>
              <a:spLocks/>
            </p:cNvSpPr>
            <p:nvPr/>
          </p:nvSpPr>
          <p:spPr bwMode="auto">
            <a:xfrm>
              <a:off x="3364" y="2290"/>
              <a:ext cx="54" cy="69"/>
            </a:xfrm>
            <a:custGeom>
              <a:avLst/>
              <a:gdLst>
                <a:gd name="T0" fmla="*/ 1 w 109"/>
                <a:gd name="T1" fmla="*/ 38 h 138"/>
                <a:gd name="T2" fmla="*/ 3 w 109"/>
                <a:gd name="T3" fmla="*/ 32 h 138"/>
                <a:gd name="T4" fmla="*/ 6 w 109"/>
                <a:gd name="T5" fmla="*/ 26 h 138"/>
                <a:gd name="T6" fmla="*/ 9 w 109"/>
                <a:gd name="T7" fmla="*/ 21 h 138"/>
                <a:gd name="T8" fmla="*/ 12 w 109"/>
                <a:gd name="T9" fmla="*/ 15 h 138"/>
                <a:gd name="T10" fmla="*/ 16 w 109"/>
                <a:gd name="T11" fmla="*/ 11 h 138"/>
                <a:gd name="T12" fmla="*/ 20 w 109"/>
                <a:gd name="T13" fmla="*/ 7 h 138"/>
                <a:gd name="T14" fmla="*/ 24 w 109"/>
                <a:gd name="T15" fmla="*/ 5 h 138"/>
                <a:gd name="T16" fmla="*/ 29 w 109"/>
                <a:gd name="T17" fmla="*/ 4 h 138"/>
                <a:gd name="T18" fmla="*/ 34 w 109"/>
                <a:gd name="T19" fmla="*/ 4 h 138"/>
                <a:gd name="T20" fmla="*/ 38 w 109"/>
                <a:gd name="T21" fmla="*/ 5 h 138"/>
                <a:gd name="T22" fmla="*/ 41 w 109"/>
                <a:gd name="T23" fmla="*/ 9 h 138"/>
                <a:gd name="T24" fmla="*/ 44 w 109"/>
                <a:gd name="T25" fmla="*/ 15 h 138"/>
                <a:gd name="T26" fmla="*/ 45 w 109"/>
                <a:gd name="T27" fmla="*/ 22 h 138"/>
                <a:gd name="T28" fmla="*/ 44 w 109"/>
                <a:gd name="T29" fmla="*/ 30 h 138"/>
                <a:gd name="T30" fmla="*/ 41 w 109"/>
                <a:gd name="T31" fmla="*/ 37 h 138"/>
                <a:gd name="T32" fmla="*/ 36 w 109"/>
                <a:gd name="T33" fmla="*/ 44 h 138"/>
                <a:gd name="T34" fmla="*/ 29 w 109"/>
                <a:gd name="T35" fmla="*/ 51 h 138"/>
                <a:gd name="T36" fmla="*/ 23 w 109"/>
                <a:gd name="T37" fmla="*/ 57 h 138"/>
                <a:gd name="T38" fmla="*/ 16 w 109"/>
                <a:gd name="T39" fmla="*/ 61 h 138"/>
                <a:gd name="T40" fmla="*/ 10 w 109"/>
                <a:gd name="T41" fmla="*/ 65 h 138"/>
                <a:gd name="T42" fmla="*/ 9 w 109"/>
                <a:gd name="T43" fmla="*/ 66 h 138"/>
                <a:gd name="T44" fmla="*/ 7 w 109"/>
                <a:gd name="T45" fmla="*/ 68 h 138"/>
                <a:gd name="T46" fmla="*/ 7 w 109"/>
                <a:gd name="T47" fmla="*/ 69 h 138"/>
                <a:gd name="T48" fmla="*/ 8 w 109"/>
                <a:gd name="T49" fmla="*/ 69 h 138"/>
                <a:gd name="T50" fmla="*/ 18 w 109"/>
                <a:gd name="T51" fmla="*/ 68 h 138"/>
                <a:gd name="T52" fmla="*/ 28 w 109"/>
                <a:gd name="T53" fmla="*/ 64 h 138"/>
                <a:gd name="T54" fmla="*/ 36 w 109"/>
                <a:gd name="T55" fmla="*/ 57 h 138"/>
                <a:gd name="T56" fmla="*/ 44 w 109"/>
                <a:gd name="T57" fmla="*/ 49 h 138"/>
                <a:gd name="T58" fmla="*/ 50 w 109"/>
                <a:gd name="T59" fmla="*/ 39 h 138"/>
                <a:gd name="T60" fmla="*/ 54 w 109"/>
                <a:gd name="T61" fmla="*/ 30 h 138"/>
                <a:gd name="T62" fmla="*/ 54 w 109"/>
                <a:gd name="T63" fmla="*/ 20 h 138"/>
                <a:gd name="T64" fmla="*/ 51 w 109"/>
                <a:gd name="T65" fmla="*/ 10 h 138"/>
                <a:gd name="T66" fmla="*/ 48 w 109"/>
                <a:gd name="T67" fmla="*/ 5 h 138"/>
                <a:gd name="T68" fmla="*/ 45 w 109"/>
                <a:gd name="T69" fmla="*/ 2 h 138"/>
                <a:gd name="T70" fmla="*/ 41 w 109"/>
                <a:gd name="T71" fmla="*/ 1 h 138"/>
                <a:gd name="T72" fmla="*/ 38 w 109"/>
                <a:gd name="T73" fmla="*/ 0 h 138"/>
                <a:gd name="T74" fmla="*/ 34 w 109"/>
                <a:gd name="T75" fmla="*/ 0 h 138"/>
                <a:gd name="T76" fmla="*/ 29 w 109"/>
                <a:gd name="T77" fmla="*/ 1 h 138"/>
                <a:gd name="T78" fmla="*/ 25 w 109"/>
                <a:gd name="T79" fmla="*/ 1 h 138"/>
                <a:gd name="T80" fmla="*/ 21 w 109"/>
                <a:gd name="T81" fmla="*/ 4 h 138"/>
                <a:gd name="T82" fmla="*/ 17 w 109"/>
                <a:gd name="T83" fmla="*/ 6 h 138"/>
                <a:gd name="T84" fmla="*/ 14 w 109"/>
                <a:gd name="T85" fmla="*/ 10 h 138"/>
                <a:gd name="T86" fmla="*/ 11 w 109"/>
                <a:gd name="T87" fmla="*/ 14 h 138"/>
                <a:gd name="T88" fmla="*/ 8 w 109"/>
                <a:gd name="T89" fmla="*/ 19 h 138"/>
                <a:gd name="T90" fmla="*/ 6 w 109"/>
                <a:gd name="T91" fmla="*/ 24 h 138"/>
                <a:gd name="T92" fmla="*/ 4 w 109"/>
                <a:gd name="T93" fmla="*/ 29 h 138"/>
                <a:gd name="T94" fmla="*/ 2 w 109"/>
                <a:gd name="T95" fmla="*/ 34 h 138"/>
                <a:gd name="T96" fmla="*/ 0 w 109"/>
                <a:gd name="T97" fmla="*/ 38 h 138"/>
                <a:gd name="T98" fmla="*/ 0 w 109"/>
                <a:gd name="T99" fmla="*/ 38 h 138"/>
                <a:gd name="T100" fmla="*/ 1 w 109"/>
                <a:gd name="T101" fmla="*/ 38 h 138"/>
                <a:gd name="T102" fmla="*/ 1 w 109"/>
                <a:gd name="T103" fmla="*/ 38 h 138"/>
                <a:gd name="T104" fmla="*/ 1 w 109"/>
                <a:gd name="T105" fmla="*/ 38 h 138"/>
                <a:gd name="T106" fmla="*/ 1 w 109"/>
                <a:gd name="T107" fmla="*/ 38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138"/>
                <a:gd name="T164" fmla="*/ 109 w 109"/>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138">
                  <a:moveTo>
                    <a:pt x="2" y="76"/>
                  </a:moveTo>
                  <a:lnTo>
                    <a:pt x="7" y="64"/>
                  </a:lnTo>
                  <a:lnTo>
                    <a:pt x="12" y="53"/>
                  </a:lnTo>
                  <a:lnTo>
                    <a:pt x="18" y="42"/>
                  </a:lnTo>
                  <a:lnTo>
                    <a:pt x="25" y="31"/>
                  </a:lnTo>
                  <a:lnTo>
                    <a:pt x="32" y="22"/>
                  </a:lnTo>
                  <a:lnTo>
                    <a:pt x="40" y="15"/>
                  </a:lnTo>
                  <a:lnTo>
                    <a:pt x="49" y="10"/>
                  </a:lnTo>
                  <a:lnTo>
                    <a:pt x="59" y="8"/>
                  </a:lnTo>
                  <a:lnTo>
                    <a:pt x="68" y="8"/>
                  </a:lnTo>
                  <a:lnTo>
                    <a:pt x="77" y="11"/>
                  </a:lnTo>
                  <a:lnTo>
                    <a:pt x="83" y="18"/>
                  </a:lnTo>
                  <a:lnTo>
                    <a:pt x="89" y="30"/>
                  </a:lnTo>
                  <a:lnTo>
                    <a:pt x="91" y="44"/>
                  </a:lnTo>
                  <a:lnTo>
                    <a:pt x="89" y="60"/>
                  </a:lnTo>
                  <a:lnTo>
                    <a:pt x="82" y="75"/>
                  </a:lnTo>
                  <a:lnTo>
                    <a:pt x="72" y="88"/>
                  </a:lnTo>
                  <a:lnTo>
                    <a:pt x="59" y="102"/>
                  </a:lnTo>
                  <a:lnTo>
                    <a:pt x="47" y="114"/>
                  </a:lnTo>
                  <a:lnTo>
                    <a:pt x="33" y="123"/>
                  </a:lnTo>
                  <a:lnTo>
                    <a:pt x="20" y="130"/>
                  </a:lnTo>
                  <a:lnTo>
                    <a:pt x="18" y="132"/>
                  </a:lnTo>
                  <a:lnTo>
                    <a:pt x="15" y="135"/>
                  </a:lnTo>
                  <a:lnTo>
                    <a:pt x="15" y="137"/>
                  </a:lnTo>
                  <a:lnTo>
                    <a:pt x="17" y="138"/>
                  </a:lnTo>
                  <a:lnTo>
                    <a:pt x="36" y="136"/>
                  </a:lnTo>
                  <a:lnTo>
                    <a:pt x="56" y="128"/>
                  </a:lnTo>
                  <a:lnTo>
                    <a:pt x="73" y="115"/>
                  </a:lnTo>
                  <a:lnTo>
                    <a:pt x="89" y="98"/>
                  </a:lnTo>
                  <a:lnTo>
                    <a:pt x="101" y="79"/>
                  </a:lnTo>
                  <a:lnTo>
                    <a:pt x="109" y="60"/>
                  </a:lnTo>
                  <a:lnTo>
                    <a:pt x="109" y="40"/>
                  </a:lnTo>
                  <a:lnTo>
                    <a:pt x="103" y="20"/>
                  </a:lnTo>
                  <a:lnTo>
                    <a:pt x="97" y="11"/>
                  </a:lnTo>
                  <a:lnTo>
                    <a:pt x="91" y="5"/>
                  </a:lnTo>
                  <a:lnTo>
                    <a:pt x="83" y="2"/>
                  </a:lnTo>
                  <a:lnTo>
                    <a:pt x="77" y="0"/>
                  </a:lnTo>
                  <a:lnTo>
                    <a:pt x="68" y="0"/>
                  </a:lnTo>
                  <a:lnTo>
                    <a:pt x="59" y="1"/>
                  </a:lnTo>
                  <a:lnTo>
                    <a:pt x="51" y="3"/>
                  </a:lnTo>
                  <a:lnTo>
                    <a:pt x="42" y="8"/>
                  </a:lnTo>
                  <a:lnTo>
                    <a:pt x="34" y="12"/>
                  </a:lnTo>
                  <a:lnTo>
                    <a:pt x="28" y="20"/>
                  </a:lnTo>
                  <a:lnTo>
                    <a:pt x="22" y="29"/>
                  </a:lnTo>
                  <a:lnTo>
                    <a:pt x="17" y="38"/>
                  </a:lnTo>
                  <a:lnTo>
                    <a:pt x="12" y="48"/>
                  </a:lnTo>
                  <a:lnTo>
                    <a:pt x="9" y="58"/>
                  </a:lnTo>
                  <a:lnTo>
                    <a:pt x="4" y="68"/>
                  </a:lnTo>
                  <a:lnTo>
                    <a:pt x="0" y="76"/>
                  </a:lnTo>
                  <a:lnTo>
                    <a:pt x="2" y="76"/>
                  </a:lnTo>
                  <a:close/>
                </a:path>
              </a:pathLst>
            </a:custGeom>
            <a:solidFill>
              <a:srgbClr val="000000"/>
            </a:solidFill>
            <a:ln w="9525">
              <a:noFill/>
              <a:round/>
              <a:headEnd/>
              <a:tailEnd/>
            </a:ln>
          </p:spPr>
          <p:txBody>
            <a:bodyPr/>
            <a:lstStyle/>
            <a:p>
              <a:endParaRPr lang="zh-CN" altLang="en-US" sz="1800"/>
            </a:p>
          </p:txBody>
        </p:sp>
        <p:sp>
          <p:nvSpPr>
            <p:cNvPr id="82" name="Freeform 359"/>
            <p:cNvSpPr>
              <a:spLocks/>
            </p:cNvSpPr>
            <p:nvPr/>
          </p:nvSpPr>
          <p:spPr bwMode="auto">
            <a:xfrm>
              <a:off x="3390" y="2344"/>
              <a:ext cx="248" cy="268"/>
            </a:xfrm>
            <a:custGeom>
              <a:avLst/>
              <a:gdLst>
                <a:gd name="T0" fmla="*/ 0 w 497"/>
                <a:gd name="T1" fmla="*/ 22 h 536"/>
                <a:gd name="T2" fmla="*/ 2 w 497"/>
                <a:gd name="T3" fmla="*/ 70 h 536"/>
                <a:gd name="T4" fmla="*/ 11 w 497"/>
                <a:gd name="T5" fmla="*/ 102 h 536"/>
                <a:gd name="T6" fmla="*/ 22 w 497"/>
                <a:gd name="T7" fmla="*/ 120 h 536"/>
                <a:gd name="T8" fmla="*/ 37 w 497"/>
                <a:gd name="T9" fmla="*/ 136 h 536"/>
                <a:gd name="T10" fmla="*/ 53 w 497"/>
                <a:gd name="T11" fmla="*/ 150 h 536"/>
                <a:gd name="T12" fmla="*/ 67 w 497"/>
                <a:gd name="T13" fmla="*/ 160 h 536"/>
                <a:gd name="T14" fmla="*/ 79 w 497"/>
                <a:gd name="T15" fmla="*/ 167 h 536"/>
                <a:gd name="T16" fmla="*/ 90 w 497"/>
                <a:gd name="T17" fmla="*/ 174 h 536"/>
                <a:gd name="T18" fmla="*/ 101 w 497"/>
                <a:gd name="T19" fmla="*/ 179 h 536"/>
                <a:gd name="T20" fmla="*/ 113 w 497"/>
                <a:gd name="T21" fmla="*/ 185 h 536"/>
                <a:gd name="T22" fmla="*/ 125 w 497"/>
                <a:gd name="T23" fmla="*/ 190 h 536"/>
                <a:gd name="T24" fmla="*/ 137 w 497"/>
                <a:gd name="T25" fmla="*/ 195 h 536"/>
                <a:gd name="T26" fmla="*/ 149 w 497"/>
                <a:gd name="T27" fmla="*/ 200 h 536"/>
                <a:gd name="T28" fmla="*/ 161 w 497"/>
                <a:gd name="T29" fmla="*/ 206 h 536"/>
                <a:gd name="T30" fmla="*/ 174 w 497"/>
                <a:gd name="T31" fmla="*/ 213 h 536"/>
                <a:gd name="T32" fmla="*/ 186 w 497"/>
                <a:gd name="T33" fmla="*/ 220 h 536"/>
                <a:gd name="T34" fmla="*/ 198 w 497"/>
                <a:gd name="T35" fmla="*/ 227 h 536"/>
                <a:gd name="T36" fmla="*/ 209 w 497"/>
                <a:gd name="T37" fmla="*/ 235 h 536"/>
                <a:gd name="T38" fmla="*/ 221 w 497"/>
                <a:gd name="T39" fmla="*/ 244 h 536"/>
                <a:gd name="T40" fmla="*/ 232 w 497"/>
                <a:gd name="T41" fmla="*/ 253 h 536"/>
                <a:gd name="T42" fmla="*/ 242 w 497"/>
                <a:gd name="T43" fmla="*/ 263 h 536"/>
                <a:gd name="T44" fmla="*/ 248 w 497"/>
                <a:gd name="T45" fmla="*/ 268 h 536"/>
                <a:gd name="T46" fmla="*/ 248 w 497"/>
                <a:gd name="T47" fmla="*/ 267 h 536"/>
                <a:gd name="T48" fmla="*/ 240 w 497"/>
                <a:gd name="T49" fmla="*/ 259 h 536"/>
                <a:gd name="T50" fmla="*/ 224 w 497"/>
                <a:gd name="T51" fmla="*/ 243 h 536"/>
                <a:gd name="T52" fmla="*/ 207 w 497"/>
                <a:gd name="T53" fmla="*/ 229 h 536"/>
                <a:gd name="T54" fmla="*/ 190 w 497"/>
                <a:gd name="T55" fmla="*/ 216 h 536"/>
                <a:gd name="T56" fmla="*/ 170 w 497"/>
                <a:gd name="T57" fmla="*/ 202 h 536"/>
                <a:gd name="T58" fmla="*/ 149 w 497"/>
                <a:gd name="T59" fmla="*/ 190 h 536"/>
                <a:gd name="T60" fmla="*/ 126 w 497"/>
                <a:gd name="T61" fmla="*/ 178 h 536"/>
                <a:gd name="T62" fmla="*/ 104 w 497"/>
                <a:gd name="T63" fmla="*/ 166 h 536"/>
                <a:gd name="T64" fmla="*/ 83 w 497"/>
                <a:gd name="T65" fmla="*/ 154 h 536"/>
                <a:gd name="T66" fmla="*/ 64 w 497"/>
                <a:gd name="T67" fmla="*/ 141 h 536"/>
                <a:gd name="T68" fmla="*/ 47 w 497"/>
                <a:gd name="T69" fmla="*/ 126 h 536"/>
                <a:gd name="T70" fmla="*/ 30 w 497"/>
                <a:gd name="T71" fmla="*/ 110 h 536"/>
                <a:gd name="T72" fmla="*/ 15 w 497"/>
                <a:gd name="T73" fmla="*/ 90 h 536"/>
                <a:gd name="T74" fmla="*/ 6 w 497"/>
                <a:gd name="T75" fmla="*/ 66 h 536"/>
                <a:gd name="T76" fmla="*/ 2 w 497"/>
                <a:gd name="T77" fmla="*/ 39 h 536"/>
                <a:gd name="T78" fmla="*/ 2 w 497"/>
                <a:gd name="T79" fmla="*/ 12 h 536"/>
                <a:gd name="T80" fmla="*/ 5 w 497"/>
                <a:gd name="T81" fmla="*/ 0 h 536"/>
                <a:gd name="T82" fmla="*/ 5 w 497"/>
                <a:gd name="T83" fmla="*/ 0 h 536"/>
                <a:gd name="T84" fmla="*/ 5 w 497"/>
                <a:gd name="T85" fmla="*/ 0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7"/>
                <a:gd name="T130" fmla="*/ 0 h 536"/>
                <a:gd name="T131" fmla="*/ 497 w 497"/>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7" h="536">
                  <a:moveTo>
                    <a:pt x="10" y="0"/>
                  </a:moveTo>
                  <a:lnTo>
                    <a:pt x="1" y="45"/>
                  </a:lnTo>
                  <a:lnTo>
                    <a:pt x="0" y="93"/>
                  </a:lnTo>
                  <a:lnTo>
                    <a:pt x="4" y="141"/>
                  </a:lnTo>
                  <a:lnTo>
                    <a:pt x="14" y="185"/>
                  </a:lnTo>
                  <a:lnTo>
                    <a:pt x="22" y="205"/>
                  </a:lnTo>
                  <a:lnTo>
                    <a:pt x="33" y="223"/>
                  </a:lnTo>
                  <a:lnTo>
                    <a:pt x="45" y="241"/>
                  </a:lnTo>
                  <a:lnTo>
                    <a:pt x="59" y="258"/>
                  </a:lnTo>
                  <a:lnTo>
                    <a:pt x="74" y="273"/>
                  </a:lnTo>
                  <a:lnTo>
                    <a:pt x="91" y="287"/>
                  </a:lnTo>
                  <a:lnTo>
                    <a:pt x="107" y="301"/>
                  </a:lnTo>
                  <a:lnTo>
                    <a:pt x="125" y="313"/>
                  </a:lnTo>
                  <a:lnTo>
                    <a:pt x="135" y="321"/>
                  </a:lnTo>
                  <a:lnTo>
                    <a:pt x="147" y="328"/>
                  </a:lnTo>
                  <a:lnTo>
                    <a:pt x="158" y="335"/>
                  </a:lnTo>
                  <a:lnTo>
                    <a:pt x="170" y="341"/>
                  </a:lnTo>
                  <a:lnTo>
                    <a:pt x="180" y="348"/>
                  </a:lnTo>
                  <a:lnTo>
                    <a:pt x="192" y="354"/>
                  </a:lnTo>
                  <a:lnTo>
                    <a:pt x="203" y="359"/>
                  </a:lnTo>
                  <a:lnTo>
                    <a:pt x="216" y="365"/>
                  </a:lnTo>
                  <a:lnTo>
                    <a:pt x="227" y="370"/>
                  </a:lnTo>
                  <a:lnTo>
                    <a:pt x="239" y="376"/>
                  </a:lnTo>
                  <a:lnTo>
                    <a:pt x="250" y="380"/>
                  </a:lnTo>
                  <a:lnTo>
                    <a:pt x="263" y="386"/>
                  </a:lnTo>
                  <a:lnTo>
                    <a:pt x="275" y="390"/>
                  </a:lnTo>
                  <a:lnTo>
                    <a:pt x="286" y="396"/>
                  </a:lnTo>
                  <a:lnTo>
                    <a:pt x="299" y="401"/>
                  </a:lnTo>
                  <a:lnTo>
                    <a:pt x="310" y="407"/>
                  </a:lnTo>
                  <a:lnTo>
                    <a:pt x="323" y="412"/>
                  </a:lnTo>
                  <a:lnTo>
                    <a:pt x="336" y="419"/>
                  </a:lnTo>
                  <a:lnTo>
                    <a:pt x="348" y="426"/>
                  </a:lnTo>
                  <a:lnTo>
                    <a:pt x="361" y="433"/>
                  </a:lnTo>
                  <a:lnTo>
                    <a:pt x="373" y="440"/>
                  </a:lnTo>
                  <a:lnTo>
                    <a:pt x="384" y="448"/>
                  </a:lnTo>
                  <a:lnTo>
                    <a:pt x="396" y="455"/>
                  </a:lnTo>
                  <a:lnTo>
                    <a:pt x="408" y="463"/>
                  </a:lnTo>
                  <a:lnTo>
                    <a:pt x="419" y="471"/>
                  </a:lnTo>
                  <a:lnTo>
                    <a:pt x="430" y="480"/>
                  </a:lnTo>
                  <a:lnTo>
                    <a:pt x="442" y="488"/>
                  </a:lnTo>
                  <a:lnTo>
                    <a:pt x="452" y="498"/>
                  </a:lnTo>
                  <a:lnTo>
                    <a:pt x="464" y="507"/>
                  </a:lnTo>
                  <a:lnTo>
                    <a:pt x="474" y="516"/>
                  </a:lnTo>
                  <a:lnTo>
                    <a:pt x="484" y="525"/>
                  </a:lnTo>
                  <a:lnTo>
                    <a:pt x="495" y="536"/>
                  </a:lnTo>
                  <a:lnTo>
                    <a:pt x="496" y="536"/>
                  </a:lnTo>
                  <a:lnTo>
                    <a:pt x="496" y="534"/>
                  </a:lnTo>
                  <a:lnTo>
                    <a:pt x="497" y="534"/>
                  </a:lnTo>
                  <a:lnTo>
                    <a:pt x="497" y="533"/>
                  </a:lnTo>
                  <a:lnTo>
                    <a:pt x="481" y="517"/>
                  </a:lnTo>
                  <a:lnTo>
                    <a:pt x="466" y="502"/>
                  </a:lnTo>
                  <a:lnTo>
                    <a:pt x="449" y="487"/>
                  </a:lnTo>
                  <a:lnTo>
                    <a:pt x="432" y="472"/>
                  </a:lnTo>
                  <a:lnTo>
                    <a:pt x="415" y="458"/>
                  </a:lnTo>
                  <a:lnTo>
                    <a:pt x="398" y="446"/>
                  </a:lnTo>
                  <a:lnTo>
                    <a:pt x="381" y="432"/>
                  </a:lnTo>
                  <a:lnTo>
                    <a:pt x="362" y="419"/>
                  </a:lnTo>
                  <a:lnTo>
                    <a:pt x="340" y="405"/>
                  </a:lnTo>
                  <a:lnTo>
                    <a:pt x="320" y="393"/>
                  </a:lnTo>
                  <a:lnTo>
                    <a:pt x="298" y="380"/>
                  </a:lnTo>
                  <a:lnTo>
                    <a:pt x="275" y="369"/>
                  </a:lnTo>
                  <a:lnTo>
                    <a:pt x="253" y="357"/>
                  </a:lnTo>
                  <a:lnTo>
                    <a:pt x="231" y="344"/>
                  </a:lnTo>
                  <a:lnTo>
                    <a:pt x="209" y="333"/>
                  </a:lnTo>
                  <a:lnTo>
                    <a:pt x="187" y="320"/>
                  </a:lnTo>
                  <a:lnTo>
                    <a:pt x="167" y="308"/>
                  </a:lnTo>
                  <a:lnTo>
                    <a:pt x="148" y="295"/>
                  </a:lnTo>
                  <a:lnTo>
                    <a:pt x="129" y="282"/>
                  </a:lnTo>
                  <a:lnTo>
                    <a:pt x="111" y="268"/>
                  </a:lnTo>
                  <a:lnTo>
                    <a:pt x="94" y="253"/>
                  </a:lnTo>
                  <a:lnTo>
                    <a:pt x="78" y="237"/>
                  </a:lnTo>
                  <a:lnTo>
                    <a:pt x="61" y="221"/>
                  </a:lnTo>
                  <a:lnTo>
                    <a:pt x="46" y="203"/>
                  </a:lnTo>
                  <a:lnTo>
                    <a:pt x="31" y="181"/>
                  </a:lnTo>
                  <a:lnTo>
                    <a:pt x="21" y="157"/>
                  </a:lnTo>
                  <a:lnTo>
                    <a:pt x="12" y="132"/>
                  </a:lnTo>
                  <a:lnTo>
                    <a:pt x="6" y="106"/>
                  </a:lnTo>
                  <a:lnTo>
                    <a:pt x="4" y="79"/>
                  </a:lnTo>
                  <a:lnTo>
                    <a:pt x="3" y="52"/>
                  </a:lnTo>
                  <a:lnTo>
                    <a:pt x="5" y="25"/>
                  </a:lnTo>
                  <a:lnTo>
                    <a:pt x="10" y="0"/>
                  </a:lnTo>
                  <a:close/>
                </a:path>
              </a:pathLst>
            </a:custGeom>
            <a:solidFill>
              <a:srgbClr val="000000"/>
            </a:solidFill>
            <a:ln w="9525">
              <a:noFill/>
              <a:round/>
              <a:headEnd/>
              <a:tailEnd/>
            </a:ln>
          </p:spPr>
          <p:txBody>
            <a:bodyPr/>
            <a:lstStyle/>
            <a:p>
              <a:endParaRPr lang="zh-CN" altLang="en-US" sz="1800"/>
            </a:p>
          </p:txBody>
        </p:sp>
        <p:sp>
          <p:nvSpPr>
            <p:cNvPr id="83" name="Freeform 360"/>
            <p:cNvSpPr>
              <a:spLocks/>
            </p:cNvSpPr>
            <p:nvPr/>
          </p:nvSpPr>
          <p:spPr bwMode="auto">
            <a:xfrm>
              <a:off x="3297" y="2588"/>
              <a:ext cx="333" cy="428"/>
            </a:xfrm>
            <a:custGeom>
              <a:avLst/>
              <a:gdLst>
                <a:gd name="T0" fmla="*/ 327 w 665"/>
                <a:gd name="T1" fmla="*/ 29 h 856"/>
                <a:gd name="T2" fmla="*/ 314 w 665"/>
                <a:gd name="T3" fmla="*/ 87 h 856"/>
                <a:gd name="T4" fmla="*/ 295 w 665"/>
                <a:gd name="T5" fmla="*/ 144 h 856"/>
                <a:gd name="T6" fmla="*/ 272 w 665"/>
                <a:gd name="T7" fmla="*/ 198 h 856"/>
                <a:gd name="T8" fmla="*/ 247 w 665"/>
                <a:gd name="T9" fmla="*/ 243 h 856"/>
                <a:gd name="T10" fmla="*/ 223 w 665"/>
                <a:gd name="T11" fmla="*/ 278 h 856"/>
                <a:gd name="T12" fmla="*/ 196 w 665"/>
                <a:gd name="T13" fmla="*/ 310 h 856"/>
                <a:gd name="T14" fmla="*/ 166 w 665"/>
                <a:gd name="T15" fmla="*/ 338 h 856"/>
                <a:gd name="T16" fmla="*/ 134 w 665"/>
                <a:gd name="T17" fmla="*/ 363 h 856"/>
                <a:gd name="T18" fmla="*/ 99 w 665"/>
                <a:gd name="T19" fmla="*/ 385 h 856"/>
                <a:gd name="T20" fmla="*/ 61 w 665"/>
                <a:gd name="T21" fmla="*/ 404 h 856"/>
                <a:gd name="T22" fmla="*/ 22 w 665"/>
                <a:gd name="T23" fmla="*/ 419 h 856"/>
                <a:gd name="T24" fmla="*/ 1 w 665"/>
                <a:gd name="T25" fmla="*/ 425 h 856"/>
                <a:gd name="T26" fmla="*/ 0 w 665"/>
                <a:gd name="T27" fmla="*/ 428 h 856"/>
                <a:gd name="T28" fmla="*/ 12 w 665"/>
                <a:gd name="T29" fmla="*/ 426 h 856"/>
                <a:gd name="T30" fmla="*/ 34 w 665"/>
                <a:gd name="T31" fmla="*/ 421 h 856"/>
                <a:gd name="T32" fmla="*/ 56 w 665"/>
                <a:gd name="T33" fmla="*/ 415 h 856"/>
                <a:gd name="T34" fmla="*/ 77 w 665"/>
                <a:gd name="T35" fmla="*/ 408 h 856"/>
                <a:gd name="T36" fmla="*/ 98 w 665"/>
                <a:gd name="T37" fmla="*/ 398 h 856"/>
                <a:gd name="T38" fmla="*/ 118 w 665"/>
                <a:gd name="T39" fmla="*/ 389 h 856"/>
                <a:gd name="T40" fmla="*/ 137 w 665"/>
                <a:gd name="T41" fmla="*/ 377 h 856"/>
                <a:gd name="T42" fmla="*/ 156 w 665"/>
                <a:gd name="T43" fmla="*/ 365 h 856"/>
                <a:gd name="T44" fmla="*/ 173 w 665"/>
                <a:gd name="T45" fmla="*/ 352 h 856"/>
                <a:gd name="T46" fmla="*/ 188 w 665"/>
                <a:gd name="T47" fmla="*/ 339 h 856"/>
                <a:gd name="T48" fmla="*/ 202 w 665"/>
                <a:gd name="T49" fmla="*/ 325 h 856"/>
                <a:gd name="T50" fmla="*/ 216 w 665"/>
                <a:gd name="T51" fmla="*/ 311 h 856"/>
                <a:gd name="T52" fmla="*/ 228 w 665"/>
                <a:gd name="T53" fmla="*/ 295 h 856"/>
                <a:gd name="T54" fmla="*/ 240 w 665"/>
                <a:gd name="T55" fmla="*/ 280 h 856"/>
                <a:gd name="T56" fmla="*/ 252 w 665"/>
                <a:gd name="T57" fmla="*/ 263 h 856"/>
                <a:gd name="T58" fmla="*/ 262 w 665"/>
                <a:gd name="T59" fmla="*/ 246 h 856"/>
                <a:gd name="T60" fmla="*/ 281 w 665"/>
                <a:gd name="T61" fmla="*/ 210 h 856"/>
                <a:gd name="T62" fmla="*/ 303 w 665"/>
                <a:gd name="T63" fmla="*/ 152 h 856"/>
                <a:gd name="T64" fmla="*/ 318 w 665"/>
                <a:gd name="T65" fmla="*/ 93 h 856"/>
                <a:gd name="T66" fmla="*/ 329 w 665"/>
                <a:gd name="T67" fmla="*/ 31 h 856"/>
                <a:gd name="T68" fmla="*/ 333 w 665"/>
                <a:gd name="T69" fmla="*/ 0 h 856"/>
                <a:gd name="T70" fmla="*/ 333 w 665"/>
                <a:gd name="T71" fmla="*/ 0 h 856"/>
                <a:gd name="T72" fmla="*/ 333 w 665"/>
                <a:gd name="T73" fmla="*/ 0 h 8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5"/>
                <a:gd name="T112" fmla="*/ 0 h 856"/>
                <a:gd name="T113" fmla="*/ 665 w 665"/>
                <a:gd name="T114" fmla="*/ 856 h 8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5" h="856">
                  <a:moveTo>
                    <a:pt x="665" y="0"/>
                  </a:moveTo>
                  <a:lnTo>
                    <a:pt x="654" y="59"/>
                  </a:lnTo>
                  <a:lnTo>
                    <a:pt x="642" y="117"/>
                  </a:lnTo>
                  <a:lnTo>
                    <a:pt x="627" y="174"/>
                  </a:lnTo>
                  <a:lnTo>
                    <a:pt x="610" y="232"/>
                  </a:lnTo>
                  <a:lnTo>
                    <a:pt x="590" y="287"/>
                  </a:lnTo>
                  <a:lnTo>
                    <a:pt x="567" y="342"/>
                  </a:lnTo>
                  <a:lnTo>
                    <a:pt x="543" y="396"/>
                  </a:lnTo>
                  <a:lnTo>
                    <a:pt x="515" y="449"/>
                  </a:lnTo>
                  <a:lnTo>
                    <a:pt x="493" y="486"/>
                  </a:lnTo>
                  <a:lnTo>
                    <a:pt x="470" y="522"/>
                  </a:lnTo>
                  <a:lnTo>
                    <a:pt x="446" y="555"/>
                  </a:lnTo>
                  <a:lnTo>
                    <a:pt x="419" y="588"/>
                  </a:lnTo>
                  <a:lnTo>
                    <a:pt x="392" y="619"/>
                  </a:lnTo>
                  <a:lnTo>
                    <a:pt x="363" y="648"/>
                  </a:lnTo>
                  <a:lnTo>
                    <a:pt x="332" y="675"/>
                  </a:lnTo>
                  <a:lnTo>
                    <a:pt x="301" y="701"/>
                  </a:lnTo>
                  <a:lnTo>
                    <a:pt x="267" y="726"/>
                  </a:lnTo>
                  <a:lnTo>
                    <a:pt x="233" y="748"/>
                  </a:lnTo>
                  <a:lnTo>
                    <a:pt x="197" y="769"/>
                  </a:lnTo>
                  <a:lnTo>
                    <a:pt x="160" y="788"/>
                  </a:lnTo>
                  <a:lnTo>
                    <a:pt x="122" y="807"/>
                  </a:lnTo>
                  <a:lnTo>
                    <a:pt x="84" y="822"/>
                  </a:lnTo>
                  <a:lnTo>
                    <a:pt x="44" y="837"/>
                  </a:lnTo>
                  <a:lnTo>
                    <a:pt x="3" y="849"/>
                  </a:lnTo>
                  <a:lnTo>
                    <a:pt x="1" y="850"/>
                  </a:lnTo>
                  <a:lnTo>
                    <a:pt x="0" y="853"/>
                  </a:lnTo>
                  <a:lnTo>
                    <a:pt x="0" y="855"/>
                  </a:lnTo>
                  <a:lnTo>
                    <a:pt x="1" y="856"/>
                  </a:lnTo>
                  <a:lnTo>
                    <a:pt x="23" y="851"/>
                  </a:lnTo>
                  <a:lnTo>
                    <a:pt x="45" y="847"/>
                  </a:lnTo>
                  <a:lnTo>
                    <a:pt x="67" y="842"/>
                  </a:lnTo>
                  <a:lnTo>
                    <a:pt x="89" y="835"/>
                  </a:lnTo>
                  <a:lnTo>
                    <a:pt x="111" y="830"/>
                  </a:lnTo>
                  <a:lnTo>
                    <a:pt x="131" y="822"/>
                  </a:lnTo>
                  <a:lnTo>
                    <a:pt x="153" y="815"/>
                  </a:lnTo>
                  <a:lnTo>
                    <a:pt x="174" y="805"/>
                  </a:lnTo>
                  <a:lnTo>
                    <a:pt x="195" y="796"/>
                  </a:lnTo>
                  <a:lnTo>
                    <a:pt x="215" y="787"/>
                  </a:lnTo>
                  <a:lnTo>
                    <a:pt x="235" y="777"/>
                  </a:lnTo>
                  <a:lnTo>
                    <a:pt x="255" y="766"/>
                  </a:lnTo>
                  <a:lnTo>
                    <a:pt x="274" y="754"/>
                  </a:lnTo>
                  <a:lnTo>
                    <a:pt x="293" y="742"/>
                  </a:lnTo>
                  <a:lnTo>
                    <a:pt x="311" y="729"/>
                  </a:lnTo>
                  <a:lnTo>
                    <a:pt x="330" y="716"/>
                  </a:lnTo>
                  <a:lnTo>
                    <a:pt x="346" y="703"/>
                  </a:lnTo>
                  <a:lnTo>
                    <a:pt x="361" y="690"/>
                  </a:lnTo>
                  <a:lnTo>
                    <a:pt x="376" y="678"/>
                  </a:lnTo>
                  <a:lnTo>
                    <a:pt x="389" y="664"/>
                  </a:lnTo>
                  <a:lnTo>
                    <a:pt x="404" y="650"/>
                  </a:lnTo>
                  <a:lnTo>
                    <a:pt x="417" y="635"/>
                  </a:lnTo>
                  <a:lnTo>
                    <a:pt x="431" y="621"/>
                  </a:lnTo>
                  <a:lnTo>
                    <a:pt x="444" y="605"/>
                  </a:lnTo>
                  <a:lnTo>
                    <a:pt x="456" y="590"/>
                  </a:lnTo>
                  <a:lnTo>
                    <a:pt x="469" y="575"/>
                  </a:lnTo>
                  <a:lnTo>
                    <a:pt x="480" y="559"/>
                  </a:lnTo>
                  <a:lnTo>
                    <a:pt x="492" y="543"/>
                  </a:lnTo>
                  <a:lnTo>
                    <a:pt x="504" y="526"/>
                  </a:lnTo>
                  <a:lnTo>
                    <a:pt x="514" y="509"/>
                  </a:lnTo>
                  <a:lnTo>
                    <a:pt x="524" y="492"/>
                  </a:lnTo>
                  <a:lnTo>
                    <a:pt x="533" y="475"/>
                  </a:lnTo>
                  <a:lnTo>
                    <a:pt x="562" y="420"/>
                  </a:lnTo>
                  <a:lnTo>
                    <a:pt x="585" y="362"/>
                  </a:lnTo>
                  <a:lnTo>
                    <a:pt x="605" y="304"/>
                  </a:lnTo>
                  <a:lnTo>
                    <a:pt x="622" y="244"/>
                  </a:lnTo>
                  <a:lnTo>
                    <a:pt x="635" y="185"/>
                  </a:lnTo>
                  <a:lnTo>
                    <a:pt x="646" y="124"/>
                  </a:lnTo>
                  <a:lnTo>
                    <a:pt x="657" y="62"/>
                  </a:lnTo>
                  <a:lnTo>
                    <a:pt x="665" y="0"/>
                  </a:lnTo>
                  <a:close/>
                </a:path>
              </a:pathLst>
            </a:custGeom>
            <a:solidFill>
              <a:srgbClr val="000000"/>
            </a:solidFill>
            <a:ln w="9525">
              <a:noFill/>
              <a:round/>
              <a:headEnd/>
              <a:tailEnd/>
            </a:ln>
          </p:spPr>
          <p:txBody>
            <a:bodyPr/>
            <a:lstStyle/>
            <a:p>
              <a:endParaRPr lang="zh-CN" altLang="en-US" sz="1800"/>
            </a:p>
          </p:txBody>
        </p:sp>
        <p:sp>
          <p:nvSpPr>
            <p:cNvPr id="84" name="Freeform 361"/>
            <p:cNvSpPr>
              <a:spLocks/>
            </p:cNvSpPr>
            <p:nvPr/>
          </p:nvSpPr>
          <p:spPr bwMode="auto">
            <a:xfrm>
              <a:off x="3057" y="2729"/>
              <a:ext cx="46" cy="77"/>
            </a:xfrm>
            <a:custGeom>
              <a:avLst/>
              <a:gdLst>
                <a:gd name="T0" fmla="*/ 46 w 94"/>
                <a:gd name="T1" fmla="*/ 0 h 153"/>
                <a:gd name="T2" fmla="*/ 45 w 94"/>
                <a:gd name="T3" fmla="*/ 14 h 153"/>
                <a:gd name="T4" fmla="*/ 42 w 94"/>
                <a:gd name="T5" fmla="*/ 27 h 153"/>
                <a:gd name="T6" fmla="*/ 37 w 94"/>
                <a:gd name="T7" fmla="*/ 39 h 153"/>
                <a:gd name="T8" fmla="*/ 30 w 94"/>
                <a:gd name="T9" fmla="*/ 50 h 153"/>
                <a:gd name="T10" fmla="*/ 27 w 94"/>
                <a:gd name="T11" fmla="*/ 54 h 153"/>
                <a:gd name="T12" fmla="*/ 25 w 94"/>
                <a:gd name="T13" fmla="*/ 58 h 153"/>
                <a:gd name="T14" fmla="*/ 22 w 94"/>
                <a:gd name="T15" fmla="*/ 61 h 153"/>
                <a:gd name="T16" fmla="*/ 19 w 94"/>
                <a:gd name="T17" fmla="*/ 65 h 153"/>
                <a:gd name="T18" fmla="*/ 15 w 94"/>
                <a:gd name="T19" fmla="*/ 67 h 153"/>
                <a:gd name="T20" fmla="*/ 11 w 94"/>
                <a:gd name="T21" fmla="*/ 70 h 153"/>
                <a:gd name="T22" fmla="*/ 7 w 94"/>
                <a:gd name="T23" fmla="*/ 71 h 153"/>
                <a:gd name="T24" fmla="*/ 3 w 94"/>
                <a:gd name="T25" fmla="*/ 72 h 153"/>
                <a:gd name="T26" fmla="*/ 2 w 94"/>
                <a:gd name="T27" fmla="*/ 72 h 153"/>
                <a:gd name="T28" fmla="*/ 0 w 94"/>
                <a:gd name="T29" fmla="*/ 73 h 153"/>
                <a:gd name="T30" fmla="*/ 0 w 94"/>
                <a:gd name="T31" fmla="*/ 74 h 153"/>
                <a:gd name="T32" fmla="*/ 0 w 94"/>
                <a:gd name="T33" fmla="*/ 75 h 153"/>
                <a:gd name="T34" fmla="*/ 4 w 94"/>
                <a:gd name="T35" fmla="*/ 77 h 153"/>
                <a:gd name="T36" fmla="*/ 8 w 94"/>
                <a:gd name="T37" fmla="*/ 77 h 153"/>
                <a:gd name="T38" fmla="*/ 13 w 94"/>
                <a:gd name="T39" fmla="*/ 74 h 153"/>
                <a:gd name="T40" fmla="*/ 17 w 94"/>
                <a:gd name="T41" fmla="*/ 71 h 153"/>
                <a:gd name="T42" fmla="*/ 21 w 94"/>
                <a:gd name="T43" fmla="*/ 68 h 153"/>
                <a:gd name="T44" fmla="*/ 24 w 94"/>
                <a:gd name="T45" fmla="*/ 64 h 153"/>
                <a:gd name="T46" fmla="*/ 26 w 94"/>
                <a:gd name="T47" fmla="*/ 61 h 153"/>
                <a:gd name="T48" fmla="*/ 29 w 94"/>
                <a:gd name="T49" fmla="*/ 58 h 153"/>
                <a:gd name="T50" fmla="*/ 33 w 94"/>
                <a:gd name="T51" fmla="*/ 51 h 153"/>
                <a:gd name="T52" fmla="*/ 37 w 94"/>
                <a:gd name="T53" fmla="*/ 44 h 153"/>
                <a:gd name="T54" fmla="*/ 40 w 94"/>
                <a:gd name="T55" fmla="*/ 37 h 153"/>
                <a:gd name="T56" fmla="*/ 43 w 94"/>
                <a:gd name="T57" fmla="*/ 31 h 153"/>
                <a:gd name="T58" fmla="*/ 44 w 94"/>
                <a:gd name="T59" fmla="*/ 23 h 153"/>
                <a:gd name="T60" fmla="*/ 45 w 94"/>
                <a:gd name="T61" fmla="*/ 16 h 153"/>
                <a:gd name="T62" fmla="*/ 46 w 94"/>
                <a:gd name="T63" fmla="*/ 8 h 153"/>
                <a:gd name="T64" fmla="*/ 46 w 94"/>
                <a:gd name="T65" fmla="*/ 0 h 153"/>
                <a:gd name="T66" fmla="*/ 46 w 94"/>
                <a:gd name="T67" fmla="*/ 0 h 153"/>
                <a:gd name="T68" fmla="*/ 46 w 94"/>
                <a:gd name="T69" fmla="*/ 0 h 153"/>
                <a:gd name="T70" fmla="*/ 46 w 94"/>
                <a:gd name="T71" fmla="*/ 0 h 153"/>
                <a:gd name="T72" fmla="*/ 46 w 94"/>
                <a:gd name="T73" fmla="*/ 0 h 153"/>
                <a:gd name="T74" fmla="*/ 46 w 94"/>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3"/>
                <a:gd name="T116" fmla="*/ 94 w 9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3">
                  <a:moveTo>
                    <a:pt x="94" y="0"/>
                  </a:moveTo>
                  <a:lnTo>
                    <a:pt x="91" y="27"/>
                  </a:lnTo>
                  <a:lnTo>
                    <a:pt x="85" y="53"/>
                  </a:lnTo>
                  <a:lnTo>
                    <a:pt x="76" y="77"/>
                  </a:lnTo>
                  <a:lnTo>
                    <a:pt x="61" y="100"/>
                  </a:lnTo>
                  <a:lnTo>
                    <a:pt x="56" y="107"/>
                  </a:lnTo>
                  <a:lnTo>
                    <a:pt x="51" y="115"/>
                  </a:lnTo>
                  <a:lnTo>
                    <a:pt x="44" y="122"/>
                  </a:lnTo>
                  <a:lnTo>
                    <a:pt x="38" y="129"/>
                  </a:lnTo>
                  <a:lnTo>
                    <a:pt x="31" y="134"/>
                  </a:lnTo>
                  <a:lnTo>
                    <a:pt x="23" y="139"/>
                  </a:lnTo>
                  <a:lnTo>
                    <a:pt x="15" y="141"/>
                  </a:lnTo>
                  <a:lnTo>
                    <a:pt x="6" y="144"/>
                  </a:lnTo>
                  <a:lnTo>
                    <a:pt x="4" y="144"/>
                  </a:lnTo>
                  <a:lnTo>
                    <a:pt x="1" y="146"/>
                  </a:lnTo>
                  <a:lnTo>
                    <a:pt x="0" y="147"/>
                  </a:lnTo>
                  <a:lnTo>
                    <a:pt x="1" y="149"/>
                  </a:lnTo>
                  <a:lnTo>
                    <a:pt x="9" y="153"/>
                  </a:lnTo>
                  <a:lnTo>
                    <a:pt x="17" y="153"/>
                  </a:lnTo>
                  <a:lnTo>
                    <a:pt x="26" y="148"/>
                  </a:lnTo>
                  <a:lnTo>
                    <a:pt x="34" y="142"/>
                  </a:lnTo>
                  <a:lnTo>
                    <a:pt x="42" y="136"/>
                  </a:lnTo>
                  <a:lnTo>
                    <a:pt x="49" y="127"/>
                  </a:lnTo>
                  <a:lnTo>
                    <a:pt x="54" y="121"/>
                  </a:lnTo>
                  <a:lnTo>
                    <a:pt x="59" y="115"/>
                  </a:lnTo>
                  <a:lnTo>
                    <a:pt x="68" y="102"/>
                  </a:lnTo>
                  <a:lnTo>
                    <a:pt x="75" y="88"/>
                  </a:lnTo>
                  <a:lnTo>
                    <a:pt x="81" y="74"/>
                  </a:lnTo>
                  <a:lnTo>
                    <a:pt x="87" y="61"/>
                  </a:lnTo>
                  <a:lnTo>
                    <a:pt x="90" y="46"/>
                  </a:lnTo>
                  <a:lnTo>
                    <a:pt x="92" y="31"/>
                  </a:lnTo>
                  <a:lnTo>
                    <a:pt x="94" y="16"/>
                  </a:lnTo>
                  <a:lnTo>
                    <a:pt x="94" y="0"/>
                  </a:lnTo>
                  <a:close/>
                </a:path>
              </a:pathLst>
            </a:custGeom>
            <a:solidFill>
              <a:srgbClr val="000000"/>
            </a:solidFill>
            <a:ln w="9525">
              <a:noFill/>
              <a:round/>
              <a:headEnd/>
              <a:tailEnd/>
            </a:ln>
          </p:spPr>
          <p:txBody>
            <a:bodyPr/>
            <a:lstStyle/>
            <a:p>
              <a:endParaRPr lang="zh-CN" altLang="en-US" sz="1800"/>
            </a:p>
          </p:txBody>
        </p:sp>
        <p:sp>
          <p:nvSpPr>
            <p:cNvPr id="85" name="Freeform 362"/>
            <p:cNvSpPr>
              <a:spLocks/>
            </p:cNvSpPr>
            <p:nvPr/>
          </p:nvSpPr>
          <p:spPr bwMode="auto">
            <a:xfrm>
              <a:off x="3064" y="2745"/>
              <a:ext cx="60" cy="105"/>
            </a:xfrm>
            <a:custGeom>
              <a:avLst/>
              <a:gdLst>
                <a:gd name="T0" fmla="*/ 60 w 121"/>
                <a:gd name="T1" fmla="*/ 0 h 210"/>
                <a:gd name="T2" fmla="*/ 60 w 121"/>
                <a:gd name="T3" fmla="*/ 9 h 210"/>
                <a:gd name="T4" fmla="*/ 59 w 121"/>
                <a:gd name="T5" fmla="*/ 17 h 210"/>
                <a:gd name="T6" fmla="*/ 57 w 121"/>
                <a:gd name="T7" fmla="*/ 26 h 210"/>
                <a:gd name="T8" fmla="*/ 56 w 121"/>
                <a:gd name="T9" fmla="*/ 34 h 210"/>
                <a:gd name="T10" fmla="*/ 53 w 121"/>
                <a:gd name="T11" fmla="*/ 42 h 210"/>
                <a:gd name="T12" fmla="*/ 49 w 121"/>
                <a:gd name="T13" fmla="*/ 50 h 210"/>
                <a:gd name="T14" fmla="*/ 45 w 121"/>
                <a:gd name="T15" fmla="*/ 57 h 210"/>
                <a:gd name="T16" fmla="*/ 40 w 121"/>
                <a:gd name="T17" fmla="*/ 65 h 210"/>
                <a:gd name="T18" fmla="*/ 35 w 121"/>
                <a:gd name="T19" fmla="*/ 69 h 210"/>
                <a:gd name="T20" fmla="*/ 31 w 121"/>
                <a:gd name="T21" fmla="*/ 73 h 210"/>
                <a:gd name="T22" fmla="*/ 26 w 121"/>
                <a:gd name="T23" fmla="*/ 77 h 210"/>
                <a:gd name="T24" fmla="*/ 21 w 121"/>
                <a:gd name="T25" fmla="*/ 81 h 210"/>
                <a:gd name="T26" fmla="*/ 15 w 121"/>
                <a:gd name="T27" fmla="*/ 85 h 210"/>
                <a:gd name="T28" fmla="*/ 10 w 121"/>
                <a:gd name="T29" fmla="*/ 89 h 210"/>
                <a:gd name="T30" fmla="*/ 6 w 121"/>
                <a:gd name="T31" fmla="*/ 93 h 210"/>
                <a:gd name="T32" fmla="*/ 1 w 121"/>
                <a:gd name="T33" fmla="*/ 98 h 210"/>
                <a:gd name="T34" fmla="*/ 0 w 121"/>
                <a:gd name="T35" fmla="*/ 99 h 210"/>
                <a:gd name="T36" fmla="*/ 0 w 121"/>
                <a:gd name="T37" fmla="*/ 102 h 210"/>
                <a:gd name="T38" fmla="*/ 0 w 121"/>
                <a:gd name="T39" fmla="*/ 104 h 210"/>
                <a:gd name="T40" fmla="*/ 1 w 121"/>
                <a:gd name="T41" fmla="*/ 105 h 210"/>
                <a:gd name="T42" fmla="*/ 8 w 121"/>
                <a:gd name="T43" fmla="*/ 103 h 210"/>
                <a:gd name="T44" fmla="*/ 15 w 121"/>
                <a:gd name="T45" fmla="*/ 99 h 210"/>
                <a:gd name="T46" fmla="*/ 22 w 121"/>
                <a:gd name="T47" fmla="*/ 94 h 210"/>
                <a:gd name="T48" fmla="*/ 29 w 121"/>
                <a:gd name="T49" fmla="*/ 88 h 210"/>
                <a:gd name="T50" fmla="*/ 34 w 121"/>
                <a:gd name="T51" fmla="*/ 82 h 210"/>
                <a:gd name="T52" fmla="*/ 40 w 121"/>
                <a:gd name="T53" fmla="*/ 75 h 210"/>
                <a:gd name="T54" fmla="*/ 45 w 121"/>
                <a:gd name="T55" fmla="*/ 68 h 210"/>
                <a:gd name="T56" fmla="*/ 48 w 121"/>
                <a:gd name="T57" fmla="*/ 62 h 210"/>
                <a:gd name="T58" fmla="*/ 55 w 121"/>
                <a:gd name="T59" fmla="*/ 48 h 210"/>
                <a:gd name="T60" fmla="*/ 59 w 121"/>
                <a:gd name="T61" fmla="*/ 31 h 210"/>
                <a:gd name="T62" fmla="*/ 60 w 121"/>
                <a:gd name="T63" fmla="*/ 16 h 210"/>
                <a:gd name="T64" fmla="*/ 60 w 121"/>
                <a:gd name="T65" fmla="*/ 0 h 210"/>
                <a:gd name="T66" fmla="*/ 60 w 121"/>
                <a:gd name="T67" fmla="*/ 0 h 210"/>
                <a:gd name="T68" fmla="*/ 60 w 121"/>
                <a:gd name="T69" fmla="*/ 0 h 210"/>
                <a:gd name="T70" fmla="*/ 60 w 121"/>
                <a:gd name="T71" fmla="*/ 0 h 210"/>
                <a:gd name="T72" fmla="*/ 60 w 121"/>
                <a:gd name="T73" fmla="*/ 0 h 210"/>
                <a:gd name="T74" fmla="*/ 60 w 121"/>
                <a:gd name="T75" fmla="*/ 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210"/>
                <a:gd name="T116" fmla="*/ 121 w 121"/>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210">
                  <a:moveTo>
                    <a:pt x="121" y="0"/>
                  </a:moveTo>
                  <a:lnTo>
                    <a:pt x="120" y="17"/>
                  </a:lnTo>
                  <a:lnTo>
                    <a:pt x="118" y="34"/>
                  </a:lnTo>
                  <a:lnTo>
                    <a:pt x="115" y="52"/>
                  </a:lnTo>
                  <a:lnTo>
                    <a:pt x="112" y="68"/>
                  </a:lnTo>
                  <a:lnTo>
                    <a:pt x="106" y="84"/>
                  </a:lnTo>
                  <a:lnTo>
                    <a:pt x="99" y="100"/>
                  </a:lnTo>
                  <a:lnTo>
                    <a:pt x="91" y="115"/>
                  </a:lnTo>
                  <a:lnTo>
                    <a:pt x="81" y="129"/>
                  </a:lnTo>
                  <a:lnTo>
                    <a:pt x="71" y="138"/>
                  </a:lnTo>
                  <a:lnTo>
                    <a:pt x="62" y="146"/>
                  </a:lnTo>
                  <a:lnTo>
                    <a:pt x="52" y="154"/>
                  </a:lnTo>
                  <a:lnTo>
                    <a:pt x="42" y="161"/>
                  </a:lnTo>
                  <a:lnTo>
                    <a:pt x="31" y="169"/>
                  </a:lnTo>
                  <a:lnTo>
                    <a:pt x="21" y="177"/>
                  </a:lnTo>
                  <a:lnTo>
                    <a:pt x="12" y="185"/>
                  </a:lnTo>
                  <a:lnTo>
                    <a:pt x="3" y="195"/>
                  </a:lnTo>
                  <a:lnTo>
                    <a:pt x="1" y="198"/>
                  </a:lnTo>
                  <a:lnTo>
                    <a:pt x="0" y="204"/>
                  </a:lnTo>
                  <a:lnTo>
                    <a:pt x="0" y="208"/>
                  </a:lnTo>
                  <a:lnTo>
                    <a:pt x="3" y="210"/>
                  </a:lnTo>
                  <a:lnTo>
                    <a:pt x="17" y="205"/>
                  </a:lnTo>
                  <a:lnTo>
                    <a:pt x="31" y="198"/>
                  </a:lnTo>
                  <a:lnTo>
                    <a:pt x="45" y="188"/>
                  </a:lnTo>
                  <a:lnTo>
                    <a:pt x="58" y="176"/>
                  </a:lnTo>
                  <a:lnTo>
                    <a:pt x="69" y="163"/>
                  </a:lnTo>
                  <a:lnTo>
                    <a:pt x="81" y="150"/>
                  </a:lnTo>
                  <a:lnTo>
                    <a:pt x="90" y="136"/>
                  </a:lnTo>
                  <a:lnTo>
                    <a:pt x="97" y="124"/>
                  </a:lnTo>
                  <a:lnTo>
                    <a:pt x="110" y="95"/>
                  </a:lnTo>
                  <a:lnTo>
                    <a:pt x="118" y="63"/>
                  </a:lnTo>
                  <a:lnTo>
                    <a:pt x="121" y="32"/>
                  </a:lnTo>
                  <a:lnTo>
                    <a:pt x="121" y="0"/>
                  </a:lnTo>
                  <a:close/>
                </a:path>
              </a:pathLst>
            </a:custGeom>
            <a:solidFill>
              <a:srgbClr val="000000"/>
            </a:solidFill>
            <a:ln w="9525">
              <a:noFill/>
              <a:round/>
              <a:headEnd/>
              <a:tailEnd/>
            </a:ln>
          </p:spPr>
          <p:txBody>
            <a:bodyPr/>
            <a:lstStyle/>
            <a:p>
              <a:endParaRPr lang="zh-CN" altLang="en-US" sz="1800"/>
            </a:p>
          </p:txBody>
        </p:sp>
        <p:sp>
          <p:nvSpPr>
            <p:cNvPr id="86" name="Freeform 363"/>
            <p:cNvSpPr>
              <a:spLocks/>
            </p:cNvSpPr>
            <p:nvPr/>
          </p:nvSpPr>
          <p:spPr bwMode="auto">
            <a:xfrm>
              <a:off x="2929" y="2555"/>
              <a:ext cx="174" cy="197"/>
            </a:xfrm>
            <a:custGeom>
              <a:avLst/>
              <a:gdLst>
                <a:gd name="T0" fmla="*/ 169 w 348"/>
                <a:gd name="T1" fmla="*/ 190 h 395"/>
                <a:gd name="T2" fmla="*/ 160 w 348"/>
                <a:gd name="T3" fmla="*/ 177 h 395"/>
                <a:gd name="T4" fmla="*/ 152 w 348"/>
                <a:gd name="T5" fmla="*/ 163 h 395"/>
                <a:gd name="T6" fmla="*/ 143 w 348"/>
                <a:gd name="T7" fmla="*/ 149 h 395"/>
                <a:gd name="T8" fmla="*/ 137 w 348"/>
                <a:gd name="T9" fmla="*/ 133 h 395"/>
                <a:gd name="T10" fmla="*/ 134 w 348"/>
                <a:gd name="T11" fmla="*/ 113 h 395"/>
                <a:gd name="T12" fmla="*/ 130 w 348"/>
                <a:gd name="T13" fmla="*/ 95 h 395"/>
                <a:gd name="T14" fmla="*/ 123 w 348"/>
                <a:gd name="T15" fmla="*/ 78 h 395"/>
                <a:gd name="T16" fmla="*/ 115 w 348"/>
                <a:gd name="T17" fmla="*/ 67 h 395"/>
                <a:gd name="T18" fmla="*/ 110 w 348"/>
                <a:gd name="T19" fmla="*/ 61 h 395"/>
                <a:gd name="T20" fmla="*/ 103 w 348"/>
                <a:gd name="T21" fmla="*/ 55 h 395"/>
                <a:gd name="T22" fmla="*/ 96 w 348"/>
                <a:gd name="T23" fmla="*/ 49 h 395"/>
                <a:gd name="T24" fmla="*/ 91 w 348"/>
                <a:gd name="T25" fmla="*/ 43 h 395"/>
                <a:gd name="T26" fmla="*/ 85 w 348"/>
                <a:gd name="T27" fmla="*/ 38 h 395"/>
                <a:gd name="T28" fmla="*/ 80 w 348"/>
                <a:gd name="T29" fmla="*/ 35 h 395"/>
                <a:gd name="T30" fmla="*/ 73 w 348"/>
                <a:gd name="T31" fmla="*/ 31 h 395"/>
                <a:gd name="T32" fmla="*/ 61 w 348"/>
                <a:gd name="T33" fmla="*/ 27 h 395"/>
                <a:gd name="T34" fmla="*/ 44 w 348"/>
                <a:gd name="T35" fmla="*/ 20 h 395"/>
                <a:gd name="T36" fmla="*/ 26 w 348"/>
                <a:gd name="T37" fmla="*/ 13 h 395"/>
                <a:gd name="T38" fmla="*/ 10 w 348"/>
                <a:gd name="T39" fmla="*/ 5 h 395"/>
                <a:gd name="T40" fmla="*/ 1 w 348"/>
                <a:gd name="T41" fmla="*/ 0 h 395"/>
                <a:gd name="T42" fmla="*/ 0 w 348"/>
                <a:gd name="T43" fmla="*/ 3 h 395"/>
                <a:gd name="T44" fmla="*/ 6 w 348"/>
                <a:gd name="T45" fmla="*/ 9 h 395"/>
                <a:gd name="T46" fmla="*/ 20 w 348"/>
                <a:gd name="T47" fmla="*/ 19 h 395"/>
                <a:gd name="T48" fmla="*/ 33 w 348"/>
                <a:gd name="T49" fmla="*/ 26 h 395"/>
                <a:gd name="T50" fmla="*/ 47 w 348"/>
                <a:gd name="T51" fmla="*/ 33 h 395"/>
                <a:gd name="T52" fmla="*/ 59 w 348"/>
                <a:gd name="T53" fmla="*/ 38 h 395"/>
                <a:gd name="T54" fmla="*/ 68 w 348"/>
                <a:gd name="T55" fmla="*/ 41 h 395"/>
                <a:gd name="T56" fmla="*/ 77 w 348"/>
                <a:gd name="T57" fmla="*/ 45 h 395"/>
                <a:gd name="T58" fmla="*/ 84 w 348"/>
                <a:gd name="T59" fmla="*/ 50 h 395"/>
                <a:gd name="T60" fmla="*/ 91 w 348"/>
                <a:gd name="T61" fmla="*/ 57 h 395"/>
                <a:gd name="T62" fmla="*/ 97 w 348"/>
                <a:gd name="T63" fmla="*/ 62 h 395"/>
                <a:gd name="T64" fmla="*/ 104 w 348"/>
                <a:gd name="T65" fmla="*/ 67 h 395"/>
                <a:gd name="T66" fmla="*/ 111 w 348"/>
                <a:gd name="T67" fmla="*/ 72 h 395"/>
                <a:gd name="T68" fmla="*/ 121 w 348"/>
                <a:gd name="T69" fmla="*/ 82 h 395"/>
                <a:gd name="T70" fmla="*/ 129 w 348"/>
                <a:gd name="T71" fmla="*/ 99 h 395"/>
                <a:gd name="T72" fmla="*/ 132 w 348"/>
                <a:gd name="T73" fmla="*/ 119 h 395"/>
                <a:gd name="T74" fmla="*/ 136 w 348"/>
                <a:gd name="T75" fmla="*/ 137 h 395"/>
                <a:gd name="T76" fmla="*/ 143 w 348"/>
                <a:gd name="T77" fmla="*/ 153 h 395"/>
                <a:gd name="T78" fmla="*/ 151 w 348"/>
                <a:gd name="T79" fmla="*/ 166 h 395"/>
                <a:gd name="T80" fmla="*/ 160 w 348"/>
                <a:gd name="T81" fmla="*/ 179 h 395"/>
                <a:gd name="T82" fmla="*/ 169 w 348"/>
                <a:gd name="T83" fmla="*/ 191 h 395"/>
                <a:gd name="T84" fmla="*/ 174 w 348"/>
                <a:gd name="T85" fmla="*/ 197 h 395"/>
                <a:gd name="T86" fmla="*/ 174 w 348"/>
                <a:gd name="T87" fmla="*/ 197 h 395"/>
                <a:gd name="T88" fmla="*/ 174 w 348"/>
                <a:gd name="T89" fmla="*/ 197 h 3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8"/>
                <a:gd name="T136" fmla="*/ 0 h 395"/>
                <a:gd name="T137" fmla="*/ 348 w 348"/>
                <a:gd name="T138" fmla="*/ 395 h 3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8" h="395">
                  <a:moveTo>
                    <a:pt x="348" y="394"/>
                  </a:moveTo>
                  <a:lnTo>
                    <a:pt x="337" y="381"/>
                  </a:lnTo>
                  <a:lnTo>
                    <a:pt x="328" y="368"/>
                  </a:lnTo>
                  <a:lnTo>
                    <a:pt x="319" y="354"/>
                  </a:lnTo>
                  <a:lnTo>
                    <a:pt x="311" y="341"/>
                  </a:lnTo>
                  <a:lnTo>
                    <a:pt x="303" y="327"/>
                  </a:lnTo>
                  <a:lnTo>
                    <a:pt x="295" y="313"/>
                  </a:lnTo>
                  <a:lnTo>
                    <a:pt x="286" y="299"/>
                  </a:lnTo>
                  <a:lnTo>
                    <a:pt x="280" y="284"/>
                  </a:lnTo>
                  <a:lnTo>
                    <a:pt x="274" y="266"/>
                  </a:lnTo>
                  <a:lnTo>
                    <a:pt x="270" y="246"/>
                  </a:lnTo>
                  <a:lnTo>
                    <a:pt x="267" y="227"/>
                  </a:lnTo>
                  <a:lnTo>
                    <a:pt x="263" y="207"/>
                  </a:lnTo>
                  <a:lnTo>
                    <a:pt x="259" y="190"/>
                  </a:lnTo>
                  <a:lnTo>
                    <a:pt x="253" y="172"/>
                  </a:lnTo>
                  <a:lnTo>
                    <a:pt x="246" y="156"/>
                  </a:lnTo>
                  <a:lnTo>
                    <a:pt x="237" y="141"/>
                  </a:lnTo>
                  <a:lnTo>
                    <a:pt x="231" y="134"/>
                  </a:lnTo>
                  <a:lnTo>
                    <a:pt x="225" y="129"/>
                  </a:lnTo>
                  <a:lnTo>
                    <a:pt x="220" y="122"/>
                  </a:lnTo>
                  <a:lnTo>
                    <a:pt x="213" y="116"/>
                  </a:lnTo>
                  <a:lnTo>
                    <a:pt x="206" y="110"/>
                  </a:lnTo>
                  <a:lnTo>
                    <a:pt x="200" y="104"/>
                  </a:lnTo>
                  <a:lnTo>
                    <a:pt x="193" y="98"/>
                  </a:lnTo>
                  <a:lnTo>
                    <a:pt x="187" y="92"/>
                  </a:lnTo>
                  <a:lnTo>
                    <a:pt x="182" y="86"/>
                  </a:lnTo>
                  <a:lnTo>
                    <a:pt x="176" y="81"/>
                  </a:lnTo>
                  <a:lnTo>
                    <a:pt x="170" y="77"/>
                  </a:lnTo>
                  <a:lnTo>
                    <a:pt x="164" y="73"/>
                  </a:lnTo>
                  <a:lnTo>
                    <a:pt x="159" y="70"/>
                  </a:lnTo>
                  <a:lnTo>
                    <a:pt x="152" y="66"/>
                  </a:lnTo>
                  <a:lnTo>
                    <a:pt x="146" y="63"/>
                  </a:lnTo>
                  <a:lnTo>
                    <a:pt x="139" y="61"/>
                  </a:lnTo>
                  <a:lnTo>
                    <a:pt x="122" y="54"/>
                  </a:lnTo>
                  <a:lnTo>
                    <a:pt x="104" y="47"/>
                  </a:lnTo>
                  <a:lnTo>
                    <a:pt x="87" y="41"/>
                  </a:lnTo>
                  <a:lnTo>
                    <a:pt x="70" y="34"/>
                  </a:lnTo>
                  <a:lnTo>
                    <a:pt x="53" y="27"/>
                  </a:lnTo>
                  <a:lnTo>
                    <a:pt x="36" y="19"/>
                  </a:lnTo>
                  <a:lnTo>
                    <a:pt x="20" y="10"/>
                  </a:lnTo>
                  <a:lnTo>
                    <a:pt x="5" y="0"/>
                  </a:lnTo>
                  <a:lnTo>
                    <a:pt x="3" y="1"/>
                  </a:lnTo>
                  <a:lnTo>
                    <a:pt x="1" y="3"/>
                  </a:lnTo>
                  <a:lnTo>
                    <a:pt x="0" y="7"/>
                  </a:lnTo>
                  <a:lnTo>
                    <a:pt x="1" y="9"/>
                  </a:lnTo>
                  <a:lnTo>
                    <a:pt x="12" y="19"/>
                  </a:lnTo>
                  <a:lnTo>
                    <a:pt x="25" y="28"/>
                  </a:lnTo>
                  <a:lnTo>
                    <a:pt x="39" y="38"/>
                  </a:lnTo>
                  <a:lnTo>
                    <a:pt x="51" y="46"/>
                  </a:lnTo>
                  <a:lnTo>
                    <a:pt x="65" y="53"/>
                  </a:lnTo>
                  <a:lnTo>
                    <a:pt x="80" y="59"/>
                  </a:lnTo>
                  <a:lnTo>
                    <a:pt x="94" y="66"/>
                  </a:lnTo>
                  <a:lnTo>
                    <a:pt x="109" y="72"/>
                  </a:lnTo>
                  <a:lnTo>
                    <a:pt x="118" y="76"/>
                  </a:lnTo>
                  <a:lnTo>
                    <a:pt x="127" y="79"/>
                  </a:lnTo>
                  <a:lnTo>
                    <a:pt x="136" y="83"/>
                  </a:lnTo>
                  <a:lnTo>
                    <a:pt x="145" y="86"/>
                  </a:lnTo>
                  <a:lnTo>
                    <a:pt x="153" y="91"/>
                  </a:lnTo>
                  <a:lnTo>
                    <a:pt x="161" y="95"/>
                  </a:lnTo>
                  <a:lnTo>
                    <a:pt x="168" y="101"/>
                  </a:lnTo>
                  <a:lnTo>
                    <a:pt x="176" y="108"/>
                  </a:lnTo>
                  <a:lnTo>
                    <a:pt x="182" y="114"/>
                  </a:lnTo>
                  <a:lnTo>
                    <a:pt x="189" y="119"/>
                  </a:lnTo>
                  <a:lnTo>
                    <a:pt x="195" y="124"/>
                  </a:lnTo>
                  <a:lnTo>
                    <a:pt x="202" y="130"/>
                  </a:lnTo>
                  <a:lnTo>
                    <a:pt x="209" y="134"/>
                  </a:lnTo>
                  <a:lnTo>
                    <a:pt x="216" y="140"/>
                  </a:lnTo>
                  <a:lnTo>
                    <a:pt x="223" y="145"/>
                  </a:lnTo>
                  <a:lnTo>
                    <a:pt x="230" y="150"/>
                  </a:lnTo>
                  <a:lnTo>
                    <a:pt x="243" y="164"/>
                  </a:lnTo>
                  <a:lnTo>
                    <a:pt x="251" y="182"/>
                  </a:lnTo>
                  <a:lnTo>
                    <a:pt x="257" y="199"/>
                  </a:lnTo>
                  <a:lnTo>
                    <a:pt x="261" y="218"/>
                  </a:lnTo>
                  <a:lnTo>
                    <a:pt x="263" y="238"/>
                  </a:lnTo>
                  <a:lnTo>
                    <a:pt x="267" y="256"/>
                  </a:lnTo>
                  <a:lnTo>
                    <a:pt x="271" y="275"/>
                  </a:lnTo>
                  <a:lnTo>
                    <a:pt x="278" y="292"/>
                  </a:lnTo>
                  <a:lnTo>
                    <a:pt x="285" y="306"/>
                  </a:lnTo>
                  <a:lnTo>
                    <a:pt x="293" y="319"/>
                  </a:lnTo>
                  <a:lnTo>
                    <a:pt x="301" y="332"/>
                  </a:lnTo>
                  <a:lnTo>
                    <a:pt x="310" y="345"/>
                  </a:lnTo>
                  <a:lnTo>
                    <a:pt x="319" y="358"/>
                  </a:lnTo>
                  <a:lnTo>
                    <a:pt x="327" y="370"/>
                  </a:lnTo>
                  <a:lnTo>
                    <a:pt x="337" y="382"/>
                  </a:lnTo>
                  <a:lnTo>
                    <a:pt x="348" y="395"/>
                  </a:lnTo>
                  <a:lnTo>
                    <a:pt x="348" y="394"/>
                  </a:lnTo>
                  <a:close/>
                </a:path>
              </a:pathLst>
            </a:custGeom>
            <a:solidFill>
              <a:srgbClr val="000000"/>
            </a:solidFill>
            <a:ln w="9525">
              <a:noFill/>
              <a:round/>
              <a:headEnd/>
              <a:tailEnd/>
            </a:ln>
          </p:spPr>
          <p:txBody>
            <a:bodyPr/>
            <a:lstStyle/>
            <a:p>
              <a:endParaRPr lang="zh-CN" altLang="en-US" sz="1800"/>
            </a:p>
          </p:txBody>
        </p:sp>
        <p:sp>
          <p:nvSpPr>
            <p:cNvPr id="87" name="Freeform 364"/>
            <p:cNvSpPr>
              <a:spLocks/>
            </p:cNvSpPr>
            <p:nvPr/>
          </p:nvSpPr>
          <p:spPr bwMode="auto">
            <a:xfrm>
              <a:off x="2983" y="2680"/>
              <a:ext cx="91" cy="118"/>
            </a:xfrm>
            <a:custGeom>
              <a:avLst/>
              <a:gdLst>
                <a:gd name="T0" fmla="*/ 2 w 183"/>
                <a:gd name="T1" fmla="*/ 9 h 237"/>
                <a:gd name="T2" fmla="*/ 3 w 183"/>
                <a:gd name="T3" fmla="*/ 29 h 237"/>
                <a:gd name="T4" fmla="*/ 4 w 183"/>
                <a:gd name="T5" fmla="*/ 49 h 237"/>
                <a:gd name="T6" fmla="*/ 9 w 183"/>
                <a:gd name="T7" fmla="*/ 67 h 237"/>
                <a:gd name="T8" fmla="*/ 19 w 183"/>
                <a:gd name="T9" fmla="*/ 80 h 237"/>
                <a:gd name="T10" fmla="*/ 26 w 183"/>
                <a:gd name="T11" fmla="*/ 87 h 237"/>
                <a:gd name="T12" fmla="*/ 35 w 183"/>
                <a:gd name="T13" fmla="*/ 93 h 237"/>
                <a:gd name="T14" fmla="*/ 44 w 183"/>
                <a:gd name="T15" fmla="*/ 97 h 237"/>
                <a:gd name="T16" fmla="*/ 51 w 183"/>
                <a:gd name="T17" fmla="*/ 100 h 237"/>
                <a:gd name="T18" fmla="*/ 55 w 183"/>
                <a:gd name="T19" fmla="*/ 102 h 237"/>
                <a:gd name="T20" fmla="*/ 61 w 183"/>
                <a:gd name="T21" fmla="*/ 103 h 237"/>
                <a:gd name="T22" fmla="*/ 66 w 183"/>
                <a:gd name="T23" fmla="*/ 104 h 237"/>
                <a:gd name="T24" fmla="*/ 70 w 183"/>
                <a:gd name="T25" fmla="*/ 107 h 237"/>
                <a:gd name="T26" fmla="*/ 75 w 183"/>
                <a:gd name="T27" fmla="*/ 110 h 237"/>
                <a:gd name="T28" fmla="*/ 80 w 183"/>
                <a:gd name="T29" fmla="*/ 114 h 237"/>
                <a:gd name="T30" fmla="*/ 85 w 183"/>
                <a:gd name="T31" fmla="*/ 116 h 237"/>
                <a:gd name="T32" fmla="*/ 89 w 183"/>
                <a:gd name="T33" fmla="*/ 118 h 237"/>
                <a:gd name="T34" fmla="*/ 91 w 183"/>
                <a:gd name="T35" fmla="*/ 116 h 237"/>
                <a:gd name="T36" fmla="*/ 88 w 183"/>
                <a:gd name="T37" fmla="*/ 111 h 237"/>
                <a:gd name="T38" fmla="*/ 83 w 183"/>
                <a:gd name="T39" fmla="*/ 104 h 237"/>
                <a:gd name="T40" fmla="*/ 78 w 183"/>
                <a:gd name="T41" fmla="*/ 98 h 237"/>
                <a:gd name="T42" fmla="*/ 72 w 183"/>
                <a:gd name="T43" fmla="*/ 93 h 237"/>
                <a:gd name="T44" fmla="*/ 62 w 183"/>
                <a:gd name="T45" fmla="*/ 89 h 237"/>
                <a:gd name="T46" fmla="*/ 53 w 183"/>
                <a:gd name="T47" fmla="*/ 85 h 237"/>
                <a:gd name="T48" fmla="*/ 44 w 183"/>
                <a:gd name="T49" fmla="*/ 80 h 237"/>
                <a:gd name="T50" fmla="*/ 35 w 183"/>
                <a:gd name="T51" fmla="*/ 74 h 237"/>
                <a:gd name="T52" fmla="*/ 24 w 183"/>
                <a:gd name="T53" fmla="*/ 63 h 237"/>
                <a:gd name="T54" fmla="*/ 14 w 183"/>
                <a:gd name="T55" fmla="*/ 47 h 237"/>
                <a:gd name="T56" fmla="*/ 9 w 183"/>
                <a:gd name="T57" fmla="*/ 28 h 237"/>
                <a:gd name="T58" fmla="*/ 4 w 183"/>
                <a:gd name="T59" fmla="*/ 9 h 237"/>
                <a:gd name="T60" fmla="*/ 0 w 183"/>
                <a:gd name="T61" fmla="*/ 0 h 237"/>
                <a:gd name="T62" fmla="*/ 0 w 183"/>
                <a:gd name="T63" fmla="*/ 0 h 237"/>
                <a:gd name="T64" fmla="*/ 0 w 183"/>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237"/>
                <a:gd name="T101" fmla="*/ 183 w 183"/>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237">
                  <a:moveTo>
                    <a:pt x="0" y="0"/>
                  </a:moveTo>
                  <a:lnTo>
                    <a:pt x="4" y="19"/>
                  </a:lnTo>
                  <a:lnTo>
                    <a:pt x="5" y="39"/>
                  </a:lnTo>
                  <a:lnTo>
                    <a:pt x="7" y="58"/>
                  </a:lnTo>
                  <a:lnTo>
                    <a:pt x="8" y="79"/>
                  </a:lnTo>
                  <a:lnTo>
                    <a:pt x="9" y="99"/>
                  </a:lnTo>
                  <a:lnTo>
                    <a:pt x="14" y="117"/>
                  </a:lnTo>
                  <a:lnTo>
                    <a:pt x="19" y="135"/>
                  </a:lnTo>
                  <a:lnTo>
                    <a:pt x="31" y="153"/>
                  </a:lnTo>
                  <a:lnTo>
                    <a:pt x="38" y="161"/>
                  </a:lnTo>
                  <a:lnTo>
                    <a:pt x="46" y="168"/>
                  </a:lnTo>
                  <a:lnTo>
                    <a:pt x="53" y="175"/>
                  </a:lnTo>
                  <a:lnTo>
                    <a:pt x="61" y="180"/>
                  </a:lnTo>
                  <a:lnTo>
                    <a:pt x="70" y="186"/>
                  </a:lnTo>
                  <a:lnTo>
                    <a:pt x="78" y="191"/>
                  </a:lnTo>
                  <a:lnTo>
                    <a:pt x="88" y="195"/>
                  </a:lnTo>
                  <a:lnTo>
                    <a:pt x="98" y="200"/>
                  </a:lnTo>
                  <a:lnTo>
                    <a:pt x="102" y="201"/>
                  </a:lnTo>
                  <a:lnTo>
                    <a:pt x="107" y="203"/>
                  </a:lnTo>
                  <a:lnTo>
                    <a:pt x="111" y="205"/>
                  </a:lnTo>
                  <a:lnTo>
                    <a:pt x="117" y="206"/>
                  </a:lnTo>
                  <a:lnTo>
                    <a:pt x="122" y="207"/>
                  </a:lnTo>
                  <a:lnTo>
                    <a:pt x="126" y="208"/>
                  </a:lnTo>
                  <a:lnTo>
                    <a:pt x="132" y="209"/>
                  </a:lnTo>
                  <a:lnTo>
                    <a:pt x="137" y="211"/>
                  </a:lnTo>
                  <a:lnTo>
                    <a:pt x="141" y="214"/>
                  </a:lnTo>
                  <a:lnTo>
                    <a:pt x="146" y="217"/>
                  </a:lnTo>
                  <a:lnTo>
                    <a:pt x="151" y="221"/>
                  </a:lnTo>
                  <a:lnTo>
                    <a:pt x="156" y="224"/>
                  </a:lnTo>
                  <a:lnTo>
                    <a:pt x="161" y="228"/>
                  </a:lnTo>
                  <a:lnTo>
                    <a:pt x="166" y="230"/>
                  </a:lnTo>
                  <a:lnTo>
                    <a:pt x="170" y="233"/>
                  </a:lnTo>
                  <a:lnTo>
                    <a:pt x="175" y="237"/>
                  </a:lnTo>
                  <a:lnTo>
                    <a:pt x="178" y="237"/>
                  </a:lnTo>
                  <a:lnTo>
                    <a:pt x="181" y="235"/>
                  </a:lnTo>
                  <a:lnTo>
                    <a:pt x="183" y="232"/>
                  </a:lnTo>
                  <a:lnTo>
                    <a:pt x="182" y="229"/>
                  </a:lnTo>
                  <a:lnTo>
                    <a:pt x="176" y="222"/>
                  </a:lnTo>
                  <a:lnTo>
                    <a:pt x="171" y="216"/>
                  </a:lnTo>
                  <a:lnTo>
                    <a:pt x="167" y="209"/>
                  </a:lnTo>
                  <a:lnTo>
                    <a:pt x="161" y="202"/>
                  </a:lnTo>
                  <a:lnTo>
                    <a:pt x="156" y="197"/>
                  </a:lnTo>
                  <a:lnTo>
                    <a:pt x="150" y="192"/>
                  </a:lnTo>
                  <a:lnTo>
                    <a:pt x="144" y="186"/>
                  </a:lnTo>
                  <a:lnTo>
                    <a:pt x="136" y="183"/>
                  </a:lnTo>
                  <a:lnTo>
                    <a:pt x="125" y="178"/>
                  </a:lnTo>
                  <a:lnTo>
                    <a:pt x="116" y="173"/>
                  </a:lnTo>
                  <a:lnTo>
                    <a:pt x="107" y="170"/>
                  </a:lnTo>
                  <a:lnTo>
                    <a:pt x="98" y="165"/>
                  </a:lnTo>
                  <a:lnTo>
                    <a:pt x="88" y="161"/>
                  </a:lnTo>
                  <a:lnTo>
                    <a:pt x="79" y="156"/>
                  </a:lnTo>
                  <a:lnTo>
                    <a:pt x="71" y="149"/>
                  </a:lnTo>
                  <a:lnTo>
                    <a:pt x="62" y="142"/>
                  </a:lnTo>
                  <a:lnTo>
                    <a:pt x="48" y="127"/>
                  </a:lnTo>
                  <a:lnTo>
                    <a:pt x="37" y="111"/>
                  </a:lnTo>
                  <a:lnTo>
                    <a:pt x="29" y="94"/>
                  </a:lnTo>
                  <a:lnTo>
                    <a:pt x="23" y="76"/>
                  </a:lnTo>
                  <a:lnTo>
                    <a:pt x="18" y="57"/>
                  </a:lnTo>
                  <a:lnTo>
                    <a:pt x="14" y="38"/>
                  </a:lnTo>
                  <a:lnTo>
                    <a:pt x="8" y="19"/>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88" name="Freeform 365"/>
            <p:cNvSpPr>
              <a:spLocks/>
            </p:cNvSpPr>
            <p:nvPr/>
          </p:nvSpPr>
          <p:spPr bwMode="auto">
            <a:xfrm>
              <a:off x="2945" y="2660"/>
              <a:ext cx="68" cy="36"/>
            </a:xfrm>
            <a:custGeom>
              <a:avLst/>
              <a:gdLst>
                <a:gd name="T0" fmla="*/ 1 w 136"/>
                <a:gd name="T1" fmla="*/ 36 h 72"/>
                <a:gd name="T2" fmla="*/ 0 w 136"/>
                <a:gd name="T3" fmla="*/ 29 h 72"/>
                <a:gd name="T4" fmla="*/ 2 w 136"/>
                <a:gd name="T5" fmla="*/ 24 h 72"/>
                <a:gd name="T6" fmla="*/ 5 w 136"/>
                <a:gd name="T7" fmla="*/ 20 h 72"/>
                <a:gd name="T8" fmla="*/ 10 w 136"/>
                <a:gd name="T9" fmla="*/ 18 h 72"/>
                <a:gd name="T10" fmla="*/ 16 w 136"/>
                <a:gd name="T11" fmla="*/ 15 h 72"/>
                <a:gd name="T12" fmla="*/ 22 w 136"/>
                <a:gd name="T13" fmla="*/ 15 h 72"/>
                <a:gd name="T14" fmla="*/ 27 w 136"/>
                <a:gd name="T15" fmla="*/ 14 h 72"/>
                <a:gd name="T16" fmla="*/ 33 w 136"/>
                <a:gd name="T17" fmla="*/ 13 h 72"/>
                <a:gd name="T18" fmla="*/ 37 w 136"/>
                <a:gd name="T19" fmla="*/ 12 h 72"/>
                <a:gd name="T20" fmla="*/ 41 w 136"/>
                <a:gd name="T21" fmla="*/ 11 h 72"/>
                <a:gd name="T22" fmla="*/ 45 w 136"/>
                <a:gd name="T23" fmla="*/ 10 h 72"/>
                <a:gd name="T24" fmla="*/ 49 w 136"/>
                <a:gd name="T25" fmla="*/ 9 h 72"/>
                <a:gd name="T26" fmla="*/ 53 w 136"/>
                <a:gd name="T27" fmla="*/ 7 h 72"/>
                <a:gd name="T28" fmla="*/ 57 w 136"/>
                <a:gd name="T29" fmla="*/ 6 h 72"/>
                <a:gd name="T30" fmla="*/ 61 w 136"/>
                <a:gd name="T31" fmla="*/ 5 h 72"/>
                <a:gd name="T32" fmla="*/ 66 w 136"/>
                <a:gd name="T33" fmla="*/ 3 h 72"/>
                <a:gd name="T34" fmla="*/ 67 w 136"/>
                <a:gd name="T35" fmla="*/ 3 h 72"/>
                <a:gd name="T36" fmla="*/ 68 w 136"/>
                <a:gd name="T37" fmla="*/ 2 h 72"/>
                <a:gd name="T38" fmla="*/ 68 w 136"/>
                <a:gd name="T39" fmla="*/ 1 h 72"/>
                <a:gd name="T40" fmla="*/ 67 w 136"/>
                <a:gd name="T41" fmla="*/ 0 h 72"/>
                <a:gd name="T42" fmla="*/ 58 w 136"/>
                <a:gd name="T43" fmla="*/ 1 h 72"/>
                <a:gd name="T44" fmla="*/ 47 w 136"/>
                <a:gd name="T45" fmla="*/ 2 h 72"/>
                <a:gd name="T46" fmla="*/ 35 w 136"/>
                <a:gd name="T47" fmla="*/ 4 h 72"/>
                <a:gd name="T48" fmla="*/ 23 w 136"/>
                <a:gd name="T49" fmla="*/ 7 h 72"/>
                <a:gd name="T50" fmla="*/ 12 w 136"/>
                <a:gd name="T51" fmla="*/ 11 h 72"/>
                <a:gd name="T52" fmla="*/ 4 w 136"/>
                <a:gd name="T53" fmla="*/ 18 h 72"/>
                <a:gd name="T54" fmla="*/ 0 w 136"/>
                <a:gd name="T55" fmla="*/ 25 h 72"/>
                <a:gd name="T56" fmla="*/ 0 w 136"/>
                <a:gd name="T57" fmla="*/ 36 h 72"/>
                <a:gd name="T58" fmla="*/ 0 w 136"/>
                <a:gd name="T59" fmla="*/ 36 h 72"/>
                <a:gd name="T60" fmla="*/ 1 w 136"/>
                <a:gd name="T61" fmla="*/ 36 h 72"/>
                <a:gd name="T62" fmla="*/ 1 w 136"/>
                <a:gd name="T63" fmla="*/ 36 h 72"/>
                <a:gd name="T64" fmla="*/ 1 w 136"/>
                <a:gd name="T65" fmla="*/ 36 h 72"/>
                <a:gd name="T66" fmla="*/ 1 w 136"/>
                <a:gd name="T67" fmla="*/ 36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72"/>
                <a:gd name="T104" fmla="*/ 136 w 136"/>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72">
                  <a:moveTo>
                    <a:pt x="1" y="72"/>
                  </a:moveTo>
                  <a:lnTo>
                    <a:pt x="0" y="58"/>
                  </a:lnTo>
                  <a:lnTo>
                    <a:pt x="4" y="48"/>
                  </a:lnTo>
                  <a:lnTo>
                    <a:pt x="11" y="40"/>
                  </a:lnTo>
                  <a:lnTo>
                    <a:pt x="21" y="35"/>
                  </a:lnTo>
                  <a:lnTo>
                    <a:pt x="32" y="31"/>
                  </a:lnTo>
                  <a:lnTo>
                    <a:pt x="44" y="30"/>
                  </a:lnTo>
                  <a:lnTo>
                    <a:pt x="55" y="28"/>
                  </a:lnTo>
                  <a:lnTo>
                    <a:pt x="65" y="27"/>
                  </a:lnTo>
                  <a:lnTo>
                    <a:pt x="74" y="25"/>
                  </a:lnTo>
                  <a:lnTo>
                    <a:pt x="82" y="22"/>
                  </a:lnTo>
                  <a:lnTo>
                    <a:pt x="90" y="20"/>
                  </a:lnTo>
                  <a:lnTo>
                    <a:pt x="99" y="18"/>
                  </a:lnTo>
                  <a:lnTo>
                    <a:pt x="107" y="15"/>
                  </a:lnTo>
                  <a:lnTo>
                    <a:pt x="115" y="13"/>
                  </a:lnTo>
                  <a:lnTo>
                    <a:pt x="123" y="10"/>
                  </a:lnTo>
                  <a:lnTo>
                    <a:pt x="131" y="7"/>
                  </a:lnTo>
                  <a:lnTo>
                    <a:pt x="133" y="6"/>
                  </a:lnTo>
                  <a:lnTo>
                    <a:pt x="135" y="4"/>
                  </a:lnTo>
                  <a:lnTo>
                    <a:pt x="136" y="2"/>
                  </a:lnTo>
                  <a:lnTo>
                    <a:pt x="133" y="0"/>
                  </a:lnTo>
                  <a:lnTo>
                    <a:pt x="117" y="3"/>
                  </a:lnTo>
                  <a:lnTo>
                    <a:pt x="95" y="5"/>
                  </a:lnTo>
                  <a:lnTo>
                    <a:pt x="71" y="8"/>
                  </a:lnTo>
                  <a:lnTo>
                    <a:pt x="47" y="14"/>
                  </a:lnTo>
                  <a:lnTo>
                    <a:pt x="25" y="23"/>
                  </a:lnTo>
                  <a:lnTo>
                    <a:pt x="9" y="35"/>
                  </a:lnTo>
                  <a:lnTo>
                    <a:pt x="0" y="51"/>
                  </a:lnTo>
                  <a:lnTo>
                    <a:pt x="0" y="72"/>
                  </a:lnTo>
                  <a:lnTo>
                    <a:pt x="1" y="72"/>
                  </a:lnTo>
                  <a:close/>
                </a:path>
              </a:pathLst>
            </a:custGeom>
            <a:solidFill>
              <a:srgbClr val="000000"/>
            </a:solidFill>
            <a:ln w="9525">
              <a:noFill/>
              <a:round/>
              <a:headEnd/>
              <a:tailEnd/>
            </a:ln>
          </p:spPr>
          <p:txBody>
            <a:bodyPr/>
            <a:lstStyle/>
            <a:p>
              <a:endParaRPr lang="zh-CN" altLang="en-US" sz="1800"/>
            </a:p>
          </p:txBody>
        </p:sp>
        <p:sp>
          <p:nvSpPr>
            <p:cNvPr id="89" name="Freeform 366"/>
            <p:cNvSpPr>
              <a:spLocks/>
            </p:cNvSpPr>
            <p:nvPr/>
          </p:nvSpPr>
          <p:spPr bwMode="auto">
            <a:xfrm>
              <a:off x="2963" y="2687"/>
              <a:ext cx="32" cy="21"/>
            </a:xfrm>
            <a:custGeom>
              <a:avLst/>
              <a:gdLst>
                <a:gd name="T0" fmla="*/ 0 w 63"/>
                <a:gd name="T1" fmla="*/ 1 h 41"/>
                <a:gd name="T2" fmla="*/ 3 w 63"/>
                <a:gd name="T3" fmla="*/ 3 h 41"/>
                <a:gd name="T4" fmla="*/ 6 w 63"/>
                <a:gd name="T5" fmla="*/ 7 h 41"/>
                <a:gd name="T6" fmla="*/ 10 w 63"/>
                <a:gd name="T7" fmla="*/ 10 h 41"/>
                <a:gd name="T8" fmla="*/ 14 w 63"/>
                <a:gd name="T9" fmla="*/ 13 h 41"/>
                <a:gd name="T10" fmla="*/ 17 w 63"/>
                <a:gd name="T11" fmla="*/ 15 h 41"/>
                <a:gd name="T12" fmla="*/ 20 w 63"/>
                <a:gd name="T13" fmla="*/ 17 h 41"/>
                <a:gd name="T14" fmla="*/ 24 w 63"/>
                <a:gd name="T15" fmla="*/ 20 h 41"/>
                <a:gd name="T16" fmla="*/ 27 w 63"/>
                <a:gd name="T17" fmla="*/ 21 h 41"/>
                <a:gd name="T18" fmla="*/ 29 w 63"/>
                <a:gd name="T19" fmla="*/ 21 h 41"/>
                <a:gd name="T20" fmla="*/ 31 w 63"/>
                <a:gd name="T21" fmla="*/ 20 h 41"/>
                <a:gd name="T22" fmla="*/ 32 w 63"/>
                <a:gd name="T23" fmla="*/ 17 h 41"/>
                <a:gd name="T24" fmla="*/ 32 w 63"/>
                <a:gd name="T25" fmla="*/ 16 h 41"/>
                <a:gd name="T26" fmla="*/ 32 w 63"/>
                <a:gd name="T27" fmla="*/ 16 h 41"/>
                <a:gd name="T28" fmla="*/ 32 w 63"/>
                <a:gd name="T29" fmla="*/ 15 h 41"/>
                <a:gd name="T30" fmla="*/ 32 w 63"/>
                <a:gd name="T31" fmla="*/ 15 h 41"/>
                <a:gd name="T32" fmla="*/ 32 w 63"/>
                <a:gd name="T33" fmla="*/ 15 h 41"/>
                <a:gd name="T34" fmla="*/ 31 w 63"/>
                <a:gd name="T35" fmla="*/ 14 h 41"/>
                <a:gd name="T36" fmla="*/ 31 w 63"/>
                <a:gd name="T37" fmla="*/ 14 h 41"/>
                <a:gd name="T38" fmla="*/ 31 w 63"/>
                <a:gd name="T39" fmla="*/ 13 h 41"/>
                <a:gd name="T40" fmla="*/ 30 w 63"/>
                <a:gd name="T41" fmla="*/ 13 h 41"/>
                <a:gd name="T42" fmla="*/ 27 w 63"/>
                <a:gd name="T43" fmla="*/ 12 h 41"/>
                <a:gd name="T44" fmla="*/ 23 w 63"/>
                <a:gd name="T45" fmla="*/ 11 h 41"/>
                <a:gd name="T46" fmla="*/ 20 w 63"/>
                <a:gd name="T47" fmla="*/ 10 h 41"/>
                <a:gd name="T48" fmla="*/ 16 w 63"/>
                <a:gd name="T49" fmla="*/ 9 h 41"/>
                <a:gd name="T50" fmla="*/ 12 w 63"/>
                <a:gd name="T51" fmla="*/ 7 h 41"/>
                <a:gd name="T52" fmla="*/ 7 w 63"/>
                <a:gd name="T53" fmla="*/ 5 h 41"/>
                <a:gd name="T54" fmla="*/ 4 w 63"/>
                <a:gd name="T55" fmla="*/ 3 h 41"/>
                <a:gd name="T56" fmla="*/ 0 w 63"/>
                <a:gd name="T57" fmla="*/ 0 h 41"/>
                <a:gd name="T58" fmla="*/ 0 w 63"/>
                <a:gd name="T59" fmla="*/ 0 h 41"/>
                <a:gd name="T60" fmla="*/ 0 w 63"/>
                <a:gd name="T61" fmla="*/ 0 h 41"/>
                <a:gd name="T62" fmla="*/ 0 w 63"/>
                <a:gd name="T63" fmla="*/ 0 h 41"/>
                <a:gd name="T64" fmla="*/ 0 w 63"/>
                <a:gd name="T65" fmla="*/ 1 h 41"/>
                <a:gd name="T66" fmla="*/ 0 w 63"/>
                <a:gd name="T67" fmla="*/ 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1"/>
                <a:gd name="T104" fmla="*/ 63 w 6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1">
                  <a:moveTo>
                    <a:pt x="0" y="1"/>
                  </a:moveTo>
                  <a:lnTo>
                    <a:pt x="5" y="6"/>
                  </a:lnTo>
                  <a:lnTo>
                    <a:pt x="12" y="13"/>
                  </a:lnTo>
                  <a:lnTo>
                    <a:pt x="19" y="19"/>
                  </a:lnTo>
                  <a:lnTo>
                    <a:pt x="27" y="25"/>
                  </a:lnTo>
                  <a:lnTo>
                    <a:pt x="33" y="29"/>
                  </a:lnTo>
                  <a:lnTo>
                    <a:pt x="40" y="34"/>
                  </a:lnTo>
                  <a:lnTo>
                    <a:pt x="47" y="39"/>
                  </a:lnTo>
                  <a:lnTo>
                    <a:pt x="54" y="41"/>
                  </a:lnTo>
                  <a:lnTo>
                    <a:pt x="57" y="41"/>
                  </a:lnTo>
                  <a:lnTo>
                    <a:pt x="61" y="39"/>
                  </a:lnTo>
                  <a:lnTo>
                    <a:pt x="63" y="34"/>
                  </a:lnTo>
                  <a:lnTo>
                    <a:pt x="63" y="31"/>
                  </a:lnTo>
                  <a:lnTo>
                    <a:pt x="63" y="29"/>
                  </a:lnTo>
                  <a:lnTo>
                    <a:pt x="62" y="28"/>
                  </a:lnTo>
                  <a:lnTo>
                    <a:pt x="62" y="27"/>
                  </a:lnTo>
                  <a:lnTo>
                    <a:pt x="61" y="26"/>
                  </a:lnTo>
                  <a:lnTo>
                    <a:pt x="59" y="26"/>
                  </a:lnTo>
                  <a:lnTo>
                    <a:pt x="53" y="24"/>
                  </a:lnTo>
                  <a:lnTo>
                    <a:pt x="46" y="21"/>
                  </a:lnTo>
                  <a:lnTo>
                    <a:pt x="39" y="20"/>
                  </a:lnTo>
                  <a:lnTo>
                    <a:pt x="32" y="18"/>
                  </a:lnTo>
                  <a:lnTo>
                    <a:pt x="23" y="14"/>
                  </a:lnTo>
                  <a:lnTo>
                    <a:pt x="14" y="10"/>
                  </a:lnTo>
                  <a:lnTo>
                    <a:pt x="8" y="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90" name="Freeform 367"/>
            <p:cNvSpPr>
              <a:spLocks/>
            </p:cNvSpPr>
            <p:nvPr/>
          </p:nvSpPr>
          <p:spPr bwMode="auto">
            <a:xfrm>
              <a:off x="2947" y="2698"/>
              <a:ext cx="54" cy="39"/>
            </a:xfrm>
            <a:custGeom>
              <a:avLst/>
              <a:gdLst>
                <a:gd name="T0" fmla="*/ 0 w 107"/>
                <a:gd name="T1" fmla="*/ 1 h 78"/>
                <a:gd name="T2" fmla="*/ 3 w 107"/>
                <a:gd name="T3" fmla="*/ 3 h 78"/>
                <a:gd name="T4" fmla="*/ 5 w 107"/>
                <a:gd name="T5" fmla="*/ 5 h 78"/>
                <a:gd name="T6" fmla="*/ 8 w 107"/>
                <a:gd name="T7" fmla="*/ 7 h 78"/>
                <a:gd name="T8" fmla="*/ 11 w 107"/>
                <a:gd name="T9" fmla="*/ 9 h 78"/>
                <a:gd name="T10" fmla="*/ 14 w 107"/>
                <a:gd name="T11" fmla="*/ 10 h 78"/>
                <a:gd name="T12" fmla="*/ 17 w 107"/>
                <a:gd name="T13" fmla="*/ 12 h 78"/>
                <a:gd name="T14" fmla="*/ 19 w 107"/>
                <a:gd name="T15" fmla="*/ 14 h 78"/>
                <a:gd name="T16" fmla="*/ 22 w 107"/>
                <a:gd name="T17" fmla="*/ 16 h 78"/>
                <a:gd name="T18" fmla="*/ 26 w 107"/>
                <a:gd name="T19" fmla="*/ 19 h 78"/>
                <a:gd name="T20" fmla="*/ 30 w 107"/>
                <a:gd name="T21" fmla="*/ 21 h 78"/>
                <a:gd name="T22" fmla="*/ 34 w 107"/>
                <a:gd name="T23" fmla="*/ 24 h 78"/>
                <a:gd name="T24" fmla="*/ 38 w 107"/>
                <a:gd name="T25" fmla="*/ 26 h 78"/>
                <a:gd name="T26" fmla="*/ 42 w 107"/>
                <a:gd name="T27" fmla="*/ 29 h 78"/>
                <a:gd name="T28" fmla="*/ 46 w 107"/>
                <a:gd name="T29" fmla="*/ 33 h 78"/>
                <a:gd name="T30" fmla="*/ 49 w 107"/>
                <a:gd name="T31" fmla="*/ 36 h 78"/>
                <a:gd name="T32" fmla="*/ 53 w 107"/>
                <a:gd name="T33" fmla="*/ 39 h 78"/>
                <a:gd name="T34" fmla="*/ 54 w 107"/>
                <a:gd name="T35" fmla="*/ 39 h 78"/>
                <a:gd name="T36" fmla="*/ 54 w 107"/>
                <a:gd name="T37" fmla="*/ 38 h 78"/>
                <a:gd name="T38" fmla="*/ 54 w 107"/>
                <a:gd name="T39" fmla="*/ 38 h 78"/>
                <a:gd name="T40" fmla="*/ 54 w 107"/>
                <a:gd name="T41" fmla="*/ 37 h 78"/>
                <a:gd name="T42" fmla="*/ 51 w 107"/>
                <a:gd name="T43" fmla="*/ 34 h 78"/>
                <a:gd name="T44" fmla="*/ 48 w 107"/>
                <a:gd name="T45" fmla="*/ 31 h 78"/>
                <a:gd name="T46" fmla="*/ 45 w 107"/>
                <a:gd name="T47" fmla="*/ 28 h 78"/>
                <a:gd name="T48" fmla="*/ 42 w 107"/>
                <a:gd name="T49" fmla="*/ 26 h 78"/>
                <a:gd name="T50" fmla="*/ 39 w 107"/>
                <a:gd name="T51" fmla="*/ 24 h 78"/>
                <a:gd name="T52" fmla="*/ 36 w 107"/>
                <a:gd name="T53" fmla="*/ 21 h 78"/>
                <a:gd name="T54" fmla="*/ 33 w 107"/>
                <a:gd name="T55" fmla="*/ 19 h 78"/>
                <a:gd name="T56" fmla="*/ 29 w 107"/>
                <a:gd name="T57" fmla="*/ 17 h 78"/>
                <a:gd name="T58" fmla="*/ 26 w 107"/>
                <a:gd name="T59" fmla="*/ 15 h 78"/>
                <a:gd name="T60" fmla="*/ 22 w 107"/>
                <a:gd name="T61" fmla="*/ 13 h 78"/>
                <a:gd name="T62" fmla="*/ 18 w 107"/>
                <a:gd name="T63" fmla="*/ 11 h 78"/>
                <a:gd name="T64" fmla="*/ 14 w 107"/>
                <a:gd name="T65" fmla="*/ 10 h 78"/>
                <a:gd name="T66" fmla="*/ 10 w 107"/>
                <a:gd name="T67" fmla="*/ 7 h 78"/>
                <a:gd name="T68" fmla="*/ 7 w 107"/>
                <a:gd name="T69" fmla="*/ 5 h 78"/>
                <a:gd name="T70" fmla="*/ 3 w 107"/>
                <a:gd name="T71" fmla="*/ 3 h 78"/>
                <a:gd name="T72" fmla="*/ 0 w 107"/>
                <a:gd name="T73" fmla="*/ 0 h 78"/>
                <a:gd name="T74" fmla="*/ 0 w 107"/>
                <a:gd name="T75" fmla="*/ 0 h 78"/>
                <a:gd name="T76" fmla="*/ 0 w 107"/>
                <a:gd name="T77" fmla="*/ 0 h 78"/>
                <a:gd name="T78" fmla="*/ 0 w 107"/>
                <a:gd name="T79" fmla="*/ 1 h 78"/>
                <a:gd name="T80" fmla="*/ 0 w 107"/>
                <a:gd name="T81" fmla="*/ 1 h 78"/>
                <a:gd name="T82" fmla="*/ 0 w 107"/>
                <a:gd name="T83" fmla="*/ 1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78"/>
                <a:gd name="T128" fmla="*/ 107 w 107"/>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78">
                  <a:moveTo>
                    <a:pt x="0" y="2"/>
                  </a:moveTo>
                  <a:lnTo>
                    <a:pt x="5" y="6"/>
                  </a:lnTo>
                  <a:lnTo>
                    <a:pt x="9" y="11"/>
                  </a:lnTo>
                  <a:lnTo>
                    <a:pt x="15" y="14"/>
                  </a:lnTo>
                  <a:lnTo>
                    <a:pt x="21" y="18"/>
                  </a:lnTo>
                  <a:lnTo>
                    <a:pt x="27" y="21"/>
                  </a:lnTo>
                  <a:lnTo>
                    <a:pt x="33" y="25"/>
                  </a:lnTo>
                  <a:lnTo>
                    <a:pt x="38" y="28"/>
                  </a:lnTo>
                  <a:lnTo>
                    <a:pt x="44" y="32"/>
                  </a:lnTo>
                  <a:lnTo>
                    <a:pt x="52" y="37"/>
                  </a:lnTo>
                  <a:lnTo>
                    <a:pt x="60" y="42"/>
                  </a:lnTo>
                  <a:lnTo>
                    <a:pt x="68" y="48"/>
                  </a:lnTo>
                  <a:lnTo>
                    <a:pt x="75" y="53"/>
                  </a:lnTo>
                  <a:lnTo>
                    <a:pt x="83" y="59"/>
                  </a:lnTo>
                  <a:lnTo>
                    <a:pt x="91" y="66"/>
                  </a:lnTo>
                  <a:lnTo>
                    <a:pt x="98" y="72"/>
                  </a:lnTo>
                  <a:lnTo>
                    <a:pt x="106" y="78"/>
                  </a:lnTo>
                  <a:lnTo>
                    <a:pt x="107" y="78"/>
                  </a:lnTo>
                  <a:lnTo>
                    <a:pt x="107" y="76"/>
                  </a:lnTo>
                  <a:lnTo>
                    <a:pt x="107" y="75"/>
                  </a:lnTo>
                  <a:lnTo>
                    <a:pt x="107" y="74"/>
                  </a:lnTo>
                  <a:lnTo>
                    <a:pt x="102" y="68"/>
                  </a:lnTo>
                  <a:lnTo>
                    <a:pt x="96" y="63"/>
                  </a:lnTo>
                  <a:lnTo>
                    <a:pt x="90" y="57"/>
                  </a:lnTo>
                  <a:lnTo>
                    <a:pt x="84" y="52"/>
                  </a:lnTo>
                  <a:lnTo>
                    <a:pt x="77" y="48"/>
                  </a:lnTo>
                  <a:lnTo>
                    <a:pt x="72" y="43"/>
                  </a:lnTo>
                  <a:lnTo>
                    <a:pt x="65" y="38"/>
                  </a:lnTo>
                  <a:lnTo>
                    <a:pt x="58" y="34"/>
                  </a:lnTo>
                  <a:lnTo>
                    <a:pt x="51" y="30"/>
                  </a:lnTo>
                  <a:lnTo>
                    <a:pt x="43" y="27"/>
                  </a:lnTo>
                  <a:lnTo>
                    <a:pt x="36" y="23"/>
                  </a:lnTo>
                  <a:lnTo>
                    <a:pt x="28" y="19"/>
                  </a:lnTo>
                  <a:lnTo>
                    <a:pt x="20" y="15"/>
                  </a:lnTo>
                  <a:lnTo>
                    <a:pt x="13" y="11"/>
                  </a:lnTo>
                  <a:lnTo>
                    <a:pt x="6" y="6"/>
                  </a:lnTo>
                  <a:lnTo>
                    <a:pt x="0" y="0"/>
                  </a:lnTo>
                  <a:lnTo>
                    <a:pt x="0" y="2"/>
                  </a:lnTo>
                  <a:close/>
                </a:path>
              </a:pathLst>
            </a:custGeom>
            <a:solidFill>
              <a:srgbClr val="000000"/>
            </a:solidFill>
            <a:ln w="9525">
              <a:noFill/>
              <a:round/>
              <a:headEnd/>
              <a:tailEnd/>
            </a:ln>
          </p:spPr>
          <p:txBody>
            <a:bodyPr/>
            <a:lstStyle/>
            <a:p>
              <a:endParaRPr lang="zh-CN" altLang="en-US" sz="1800"/>
            </a:p>
          </p:txBody>
        </p:sp>
        <p:sp>
          <p:nvSpPr>
            <p:cNvPr id="91" name="Freeform 368"/>
            <p:cNvSpPr>
              <a:spLocks/>
            </p:cNvSpPr>
            <p:nvPr/>
          </p:nvSpPr>
          <p:spPr bwMode="auto">
            <a:xfrm>
              <a:off x="2940" y="2645"/>
              <a:ext cx="84" cy="37"/>
            </a:xfrm>
            <a:custGeom>
              <a:avLst/>
              <a:gdLst>
                <a:gd name="T0" fmla="*/ 3 w 170"/>
                <a:gd name="T1" fmla="*/ 37 h 73"/>
                <a:gd name="T2" fmla="*/ 1 w 170"/>
                <a:gd name="T3" fmla="*/ 28 h 73"/>
                <a:gd name="T4" fmla="*/ 2 w 170"/>
                <a:gd name="T5" fmla="*/ 22 h 73"/>
                <a:gd name="T6" fmla="*/ 6 w 170"/>
                <a:gd name="T7" fmla="*/ 17 h 73"/>
                <a:gd name="T8" fmla="*/ 12 w 170"/>
                <a:gd name="T9" fmla="*/ 14 h 73"/>
                <a:gd name="T10" fmla="*/ 19 w 170"/>
                <a:gd name="T11" fmla="*/ 13 h 73"/>
                <a:gd name="T12" fmla="*/ 27 w 170"/>
                <a:gd name="T13" fmla="*/ 12 h 73"/>
                <a:gd name="T14" fmla="*/ 34 w 170"/>
                <a:gd name="T15" fmla="*/ 12 h 73"/>
                <a:gd name="T16" fmla="*/ 41 w 170"/>
                <a:gd name="T17" fmla="*/ 11 h 73"/>
                <a:gd name="T18" fmla="*/ 45 w 170"/>
                <a:gd name="T19" fmla="*/ 11 h 73"/>
                <a:gd name="T20" fmla="*/ 51 w 170"/>
                <a:gd name="T21" fmla="*/ 10 h 73"/>
                <a:gd name="T22" fmla="*/ 56 w 170"/>
                <a:gd name="T23" fmla="*/ 9 h 73"/>
                <a:gd name="T24" fmla="*/ 62 w 170"/>
                <a:gd name="T25" fmla="*/ 7 h 73"/>
                <a:gd name="T26" fmla="*/ 67 w 170"/>
                <a:gd name="T27" fmla="*/ 6 h 73"/>
                <a:gd name="T28" fmla="*/ 73 w 170"/>
                <a:gd name="T29" fmla="*/ 5 h 73"/>
                <a:gd name="T30" fmla="*/ 78 w 170"/>
                <a:gd name="T31" fmla="*/ 5 h 73"/>
                <a:gd name="T32" fmla="*/ 83 w 170"/>
                <a:gd name="T33" fmla="*/ 5 h 73"/>
                <a:gd name="T34" fmla="*/ 84 w 170"/>
                <a:gd name="T35" fmla="*/ 5 h 73"/>
                <a:gd name="T36" fmla="*/ 84 w 170"/>
                <a:gd name="T37" fmla="*/ 5 h 73"/>
                <a:gd name="T38" fmla="*/ 84 w 170"/>
                <a:gd name="T39" fmla="*/ 4 h 73"/>
                <a:gd name="T40" fmla="*/ 84 w 170"/>
                <a:gd name="T41" fmla="*/ 4 h 73"/>
                <a:gd name="T42" fmla="*/ 81 w 170"/>
                <a:gd name="T43" fmla="*/ 2 h 73"/>
                <a:gd name="T44" fmla="*/ 78 w 170"/>
                <a:gd name="T45" fmla="*/ 2 h 73"/>
                <a:gd name="T46" fmla="*/ 75 w 170"/>
                <a:gd name="T47" fmla="*/ 1 h 73"/>
                <a:gd name="T48" fmla="*/ 71 w 170"/>
                <a:gd name="T49" fmla="*/ 0 h 73"/>
                <a:gd name="T50" fmla="*/ 69 w 170"/>
                <a:gd name="T51" fmla="*/ 0 h 73"/>
                <a:gd name="T52" fmla="*/ 65 w 170"/>
                <a:gd name="T53" fmla="*/ 1 h 73"/>
                <a:gd name="T54" fmla="*/ 62 w 170"/>
                <a:gd name="T55" fmla="*/ 1 h 73"/>
                <a:gd name="T56" fmla="*/ 59 w 170"/>
                <a:gd name="T57" fmla="*/ 1 h 73"/>
                <a:gd name="T58" fmla="*/ 54 w 170"/>
                <a:gd name="T59" fmla="*/ 1 h 73"/>
                <a:gd name="T60" fmla="*/ 48 w 170"/>
                <a:gd name="T61" fmla="*/ 2 h 73"/>
                <a:gd name="T62" fmla="*/ 43 w 170"/>
                <a:gd name="T63" fmla="*/ 2 h 73"/>
                <a:gd name="T64" fmla="*/ 39 w 170"/>
                <a:gd name="T65" fmla="*/ 2 h 73"/>
                <a:gd name="T66" fmla="*/ 34 w 170"/>
                <a:gd name="T67" fmla="*/ 3 h 73"/>
                <a:gd name="T68" fmla="*/ 29 w 170"/>
                <a:gd name="T69" fmla="*/ 3 h 73"/>
                <a:gd name="T70" fmla="*/ 24 w 170"/>
                <a:gd name="T71" fmla="*/ 5 h 73"/>
                <a:gd name="T72" fmla="*/ 18 w 170"/>
                <a:gd name="T73" fmla="*/ 6 h 73"/>
                <a:gd name="T74" fmla="*/ 13 w 170"/>
                <a:gd name="T75" fmla="*/ 7 h 73"/>
                <a:gd name="T76" fmla="*/ 8 w 170"/>
                <a:gd name="T77" fmla="*/ 10 h 73"/>
                <a:gd name="T78" fmla="*/ 4 w 170"/>
                <a:gd name="T79" fmla="*/ 13 h 73"/>
                <a:gd name="T80" fmla="*/ 2 w 170"/>
                <a:gd name="T81" fmla="*/ 17 h 73"/>
                <a:gd name="T82" fmla="*/ 0 w 170"/>
                <a:gd name="T83" fmla="*/ 22 h 73"/>
                <a:gd name="T84" fmla="*/ 0 w 170"/>
                <a:gd name="T85" fmla="*/ 26 h 73"/>
                <a:gd name="T86" fmla="*/ 1 w 170"/>
                <a:gd name="T87" fmla="*/ 32 h 73"/>
                <a:gd name="T88" fmla="*/ 3 w 170"/>
                <a:gd name="T89" fmla="*/ 37 h 73"/>
                <a:gd name="T90" fmla="*/ 3 w 170"/>
                <a:gd name="T91" fmla="*/ 37 h 73"/>
                <a:gd name="T92" fmla="*/ 3 w 170"/>
                <a:gd name="T93" fmla="*/ 37 h 73"/>
                <a:gd name="T94" fmla="*/ 3 w 170"/>
                <a:gd name="T95" fmla="*/ 37 h 73"/>
                <a:gd name="T96" fmla="*/ 3 w 170"/>
                <a:gd name="T97" fmla="*/ 37 h 73"/>
                <a:gd name="T98" fmla="*/ 3 w 170"/>
                <a:gd name="T99" fmla="*/ 3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73"/>
                <a:gd name="T152" fmla="*/ 170 w 170"/>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73">
                  <a:moveTo>
                    <a:pt x="7" y="73"/>
                  </a:moveTo>
                  <a:lnTo>
                    <a:pt x="3" y="56"/>
                  </a:lnTo>
                  <a:lnTo>
                    <a:pt x="5" y="43"/>
                  </a:lnTo>
                  <a:lnTo>
                    <a:pt x="13" y="34"/>
                  </a:lnTo>
                  <a:lnTo>
                    <a:pt x="24" y="28"/>
                  </a:lnTo>
                  <a:lnTo>
                    <a:pt x="39" y="25"/>
                  </a:lnTo>
                  <a:lnTo>
                    <a:pt x="54" y="23"/>
                  </a:lnTo>
                  <a:lnTo>
                    <a:pt x="69" y="23"/>
                  </a:lnTo>
                  <a:lnTo>
                    <a:pt x="82" y="22"/>
                  </a:lnTo>
                  <a:lnTo>
                    <a:pt x="92" y="21"/>
                  </a:lnTo>
                  <a:lnTo>
                    <a:pt x="103" y="19"/>
                  </a:lnTo>
                  <a:lnTo>
                    <a:pt x="114" y="17"/>
                  </a:lnTo>
                  <a:lnTo>
                    <a:pt x="125" y="13"/>
                  </a:lnTo>
                  <a:lnTo>
                    <a:pt x="135" y="11"/>
                  </a:lnTo>
                  <a:lnTo>
                    <a:pt x="147" y="9"/>
                  </a:lnTo>
                  <a:lnTo>
                    <a:pt x="157" y="9"/>
                  </a:lnTo>
                  <a:lnTo>
                    <a:pt x="167" y="10"/>
                  </a:lnTo>
                  <a:lnTo>
                    <a:pt x="169" y="10"/>
                  </a:lnTo>
                  <a:lnTo>
                    <a:pt x="170" y="9"/>
                  </a:lnTo>
                  <a:lnTo>
                    <a:pt x="170" y="7"/>
                  </a:lnTo>
                  <a:lnTo>
                    <a:pt x="164" y="4"/>
                  </a:lnTo>
                  <a:lnTo>
                    <a:pt x="157" y="3"/>
                  </a:lnTo>
                  <a:lnTo>
                    <a:pt x="151" y="2"/>
                  </a:lnTo>
                  <a:lnTo>
                    <a:pt x="144" y="0"/>
                  </a:lnTo>
                  <a:lnTo>
                    <a:pt x="139" y="0"/>
                  </a:lnTo>
                  <a:lnTo>
                    <a:pt x="132" y="2"/>
                  </a:lnTo>
                  <a:lnTo>
                    <a:pt x="126" y="2"/>
                  </a:lnTo>
                  <a:lnTo>
                    <a:pt x="119" y="2"/>
                  </a:lnTo>
                  <a:lnTo>
                    <a:pt x="109" y="2"/>
                  </a:lnTo>
                  <a:lnTo>
                    <a:pt x="98" y="3"/>
                  </a:lnTo>
                  <a:lnTo>
                    <a:pt x="88" y="3"/>
                  </a:lnTo>
                  <a:lnTo>
                    <a:pt x="79" y="4"/>
                  </a:lnTo>
                  <a:lnTo>
                    <a:pt x="68" y="5"/>
                  </a:lnTo>
                  <a:lnTo>
                    <a:pt x="58" y="6"/>
                  </a:lnTo>
                  <a:lnTo>
                    <a:pt x="48" y="9"/>
                  </a:lnTo>
                  <a:lnTo>
                    <a:pt x="37" y="11"/>
                  </a:lnTo>
                  <a:lnTo>
                    <a:pt x="26" y="14"/>
                  </a:lnTo>
                  <a:lnTo>
                    <a:pt x="16" y="19"/>
                  </a:lnTo>
                  <a:lnTo>
                    <a:pt x="8" y="26"/>
                  </a:lnTo>
                  <a:lnTo>
                    <a:pt x="4" y="34"/>
                  </a:lnTo>
                  <a:lnTo>
                    <a:pt x="0" y="43"/>
                  </a:lnTo>
                  <a:lnTo>
                    <a:pt x="0" y="52"/>
                  </a:lnTo>
                  <a:lnTo>
                    <a:pt x="3" y="63"/>
                  </a:lnTo>
                  <a:lnTo>
                    <a:pt x="7" y="73"/>
                  </a:lnTo>
                  <a:close/>
                </a:path>
              </a:pathLst>
            </a:custGeom>
            <a:solidFill>
              <a:srgbClr val="000000"/>
            </a:solidFill>
            <a:ln w="9525">
              <a:noFill/>
              <a:round/>
              <a:headEnd/>
              <a:tailEnd/>
            </a:ln>
          </p:spPr>
          <p:txBody>
            <a:bodyPr/>
            <a:lstStyle/>
            <a:p>
              <a:endParaRPr lang="zh-CN" altLang="en-US" sz="1800"/>
            </a:p>
          </p:txBody>
        </p:sp>
        <p:sp>
          <p:nvSpPr>
            <p:cNvPr id="92" name="Freeform 369"/>
            <p:cNvSpPr>
              <a:spLocks/>
            </p:cNvSpPr>
            <p:nvPr/>
          </p:nvSpPr>
          <p:spPr bwMode="auto">
            <a:xfrm>
              <a:off x="2949" y="2620"/>
              <a:ext cx="82" cy="32"/>
            </a:xfrm>
            <a:custGeom>
              <a:avLst/>
              <a:gdLst>
                <a:gd name="T0" fmla="*/ 1 w 162"/>
                <a:gd name="T1" fmla="*/ 32 h 64"/>
                <a:gd name="T2" fmla="*/ 2 w 162"/>
                <a:gd name="T3" fmla="*/ 24 h 64"/>
                <a:gd name="T4" fmla="*/ 5 w 162"/>
                <a:gd name="T5" fmla="*/ 19 h 64"/>
                <a:gd name="T6" fmla="*/ 10 w 162"/>
                <a:gd name="T7" fmla="*/ 15 h 64"/>
                <a:gd name="T8" fmla="*/ 18 w 162"/>
                <a:gd name="T9" fmla="*/ 13 h 64"/>
                <a:gd name="T10" fmla="*/ 20 w 162"/>
                <a:gd name="T11" fmla="*/ 13 h 64"/>
                <a:gd name="T12" fmla="*/ 23 w 162"/>
                <a:gd name="T13" fmla="*/ 13 h 64"/>
                <a:gd name="T14" fmla="*/ 25 w 162"/>
                <a:gd name="T15" fmla="*/ 13 h 64"/>
                <a:gd name="T16" fmla="*/ 27 w 162"/>
                <a:gd name="T17" fmla="*/ 13 h 64"/>
                <a:gd name="T18" fmla="*/ 30 w 162"/>
                <a:gd name="T19" fmla="*/ 13 h 64"/>
                <a:gd name="T20" fmla="*/ 32 w 162"/>
                <a:gd name="T21" fmla="*/ 13 h 64"/>
                <a:gd name="T22" fmla="*/ 34 w 162"/>
                <a:gd name="T23" fmla="*/ 14 h 64"/>
                <a:gd name="T24" fmla="*/ 36 w 162"/>
                <a:gd name="T25" fmla="*/ 14 h 64"/>
                <a:gd name="T26" fmla="*/ 43 w 162"/>
                <a:gd name="T27" fmla="*/ 14 h 64"/>
                <a:gd name="T28" fmla="*/ 48 w 162"/>
                <a:gd name="T29" fmla="*/ 14 h 64"/>
                <a:gd name="T30" fmla="*/ 54 w 162"/>
                <a:gd name="T31" fmla="*/ 14 h 64"/>
                <a:gd name="T32" fmla="*/ 59 w 162"/>
                <a:gd name="T33" fmla="*/ 14 h 64"/>
                <a:gd name="T34" fmla="*/ 65 w 162"/>
                <a:gd name="T35" fmla="*/ 15 h 64"/>
                <a:gd name="T36" fmla="*/ 70 w 162"/>
                <a:gd name="T37" fmla="*/ 15 h 64"/>
                <a:gd name="T38" fmla="*/ 76 w 162"/>
                <a:gd name="T39" fmla="*/ 16 h 64"/>
                <a:gd name="T40" fmla="*/ 81 w 162"/>
                <a:gd name="T41" fmla="*/ 17 h 64"/>
                <a:gd name="T42" fmla="*/ 82 w 162"/>
                <a:gd name="T43" fmla="*/ 17 h 64"/>
                <a:gd name="T44" fmla="*/ 82 w 162"/>
                <a:gd name="T45" fmla="*/ 16 h 64"/>
                <a:gd name="T46" fmla="*/ 82 w 162"/>
                <a:gd name="T47" fmla="*/ 16 h 64"/>
                <a:gd name="T48" fmla="*/ 82 w 162"/>
                <a:gd name="T49" fmla="*/ 16 h 64"/>
                <a:gd name="T50" fmla="*/ 78 w 162"/>
                <a:gd name="T51" fmla="*/ 14 h 64"/>
                <a:gd name="T52" fmla="*/ 74 w 162"/>
                <a:gd name="T53" fmla="*/ 13 h 64"/>
                <a:gd name="T54" fmla="*/ 70 w 162"/>
                <a:gd name="T55" fmla="*/ 12 h 64"/>
                <a:gd name="T56" fmla="*/ 66 w 162"/>
                <a:gd name="T57" fmla="*/ 11 h 64"/>
                <a:gd name="T58" fmla="*/ 62 w 162"/>
                <a:gd name="T59" fmla="*/ 10 h 64"/>
                <a:gd name="T60" fmla="*/ 58 w 162"/>
                <a:gd name="T61" fmla="*/ 9 h 64"/>
                <a:gd name="T62" fmla="*/ 54 w 162"/>
                <a:gd name="T63" fmla="*/ 8 h 64"/>
                <a:gd name="T64" fmla="*/ 50 w 162"/>
                <a:gd name="T65" fmla="*/ 7 h 64"/>
                <a:gd name="T66" fmla="*/ 46 w 162"/>
                <a:gd name="T67" fmla="*/ 6 h 64"/>
                <a:gd name="T68" fmla="*/ 43 w 162"/>
                <a:gd name="T69" fmla="*/ 4 h 64"/>
                <a:gd name="T70" fmla="*/ 38 w 162"/>
                <a:gd name="T71" fmla="*/ 3 h 64"/>
                <a:gd name="T72" fmla="*/ 35 w 162"/>
                <a:gd name="T73" fmla="*/ 2 h 64"/>
                <a:gd name="T74" fmla="*/ 31 w 162"/>
                <a:gd name="T75" fmla="*/ 1 h 64"/>
                <a:gd name="T76" fmla="*/ 27 w 162"/>
                <a:gd name="T77" fmla="*/ 0 h 64"/>
                <a:gd name="T78" fmla="*/ 23 w 162"/>
                <a:gd name="T79" fmla="*/ 0 h 64"/>
                <a:gd name="T80" fmla="*/ 19 w 162"/>
                <a:gd name="T81" fmla="*/ 1 h 64"/>
                <a:gd name="T82" fmla="*/ 17 w 162"/>
                <a:gd name="T83" fmla="*/ 1 h 64"/>
                <a:gd name="T84" fmla="*/ 14 w 162"/>
                <a:gd name="T85" fmla="*/ 2 h 64"/>
                <a:gd name="T86" fmla="*/ 11 w 162"/>
                <a:gd name="T87" fmla="*/ 3 h 64"/>
                <a:gd name="T88" fmla="*/ 9 w 162"/>
                <a:gd name="T89" fmla="*/ 4 h 64"/>
                <a:gd name="T90" fmla="*/ 7 w 162"/>
                <a:gd name="T91" fmla="*/ 6 h 64"/>
                <a:gd name="T92" fmla="*/ 4 w 162"/>
                <a:gd name="T93" fmla="*/ 8 h 64"/>
                <a:gd name="T94" fmla="*/ 2 w 162"/>
                <a:gd name="T95" fmla="*/ 10 h 64"/>
                <a:gd name="T96" fmla="*/ 1 w 162"/>
                <a:gd name="T97" fmla="*/ 12 h 64"/>
                <a:gd name="T98" fmla="*/ 0 w 162"/>
                <a:gd name="T99" fmla="*/ 17 h 64"/>
                <a:gd name="T100" fmla="*/ 0 w 162"/>
                <a:gd name="T101" fmla="*/ 22 h 64"/>
                <a:gd name="T102" fmla="*/ 1 w 162"/>
                <a:gd name="T103" fmla="*/ 27 h 64"/>
                <a:gd name="T104" fmla="*/ 1 w 162"/>
                <a:gd name="T105" fmla="*/ 32 h 64"/>
                <a:gd name="T106" fmla="*/ 1 w 162"/>
                <a:gd name="T107" fmla="*/ 32 h 64"/>
                <a:gd name="T108" fmla="*/ 1 w 162"/>
                <a:gd name="T109" fmla="*/ 32 h 64"/>
                <a:gd name="T110" fmla="*/ 1 w 162"/>
                <a:gd name="T111" fmla="*/ 32 h 64"/>
                <a:gd name="T112" fmla="*/ 1 w 162"/>
                <a:gd name="T113" fmla="*/ 32 h 64"/>
                <a:gd name="T114" fmla="*/ 1 w 162"/>
                <a:gd name="T115" fmla="*/ 32 h 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64"/>
                <a:gd name="T176" fmla="*/ 162 w 162"/>
                <a:gd name="T177" fmla="*/ 64 h 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64">
                  <a:moveTo>
                    <a:pt x="2" y="64"/>
                  </a:moveTo>
                  <a:lnTo>
                    <a:pt x="4" y="49"/>
                  </a:lnTo>
                  <a:lnTo>
                    <a:pt x="10" y="39"/>
                  </a:lnTo>
                  <a:lnTo>
                    <a:pt x="19" y="31"/>
                  </a:lnTo>
                  <a:lnTo>
                    <a:pt x="36" y="27"/>
                  </a:lnTo>
                  <a:lnTo>
                    <a:pt x="40" y="26"/>
                  </a:lnTo>
                  <a:lnTo>
                    <a:pt x="45" y="26"/>
                  </a:lnTo>
                  <a:lnTo>
                    <a:pt x="49" y="26"/>
                  </a:lnTo>
                  <a:lnTo>
                    <a:pt x="54" y="26"/>
                  </a:lnTo>
                  <a:lnTo>
                    <a:pt x="59" y="27"/>
                  </a:lnTo>
                  <a:lnTo>
                    <a:pt x="63" y="27"/>
                  </a:lnTo>
                  <a:lnTo>
                    <a:pt x="68" y="29"/>
                  </a:lnTo>
                  <a:lnTo>
                    <a:pt x="72" y="29"/>
                  </a:lnTo>
                  <a:lnTo>
                    <a:pt x="84" y="29"/>
                  </a:lnTo>
                  <a:lnTo>
                    <a:pt x="94" y="29"/>
                  </a:lnTo>
                  <a:lnTo>
                    <a:pt x="106" y="29"/>
                  </a:lnTo>
                  <a:lnTo>
                    <a:pt x="117" y="29"/>
                  </a:lnTo>
                  <a:lnTo>
                    <a:pt x="129" y="30"/>
                  </a:lnTo>
                  <a:lnTo>
                    <a:pt x="139" y="31"/>
                  </a:lnTo>
                  <a:lnTo>
                    <a:pt x="151" y="32"/>
                  </a:lnTo>
                  <a:lnTo>
                    <a:pt x="161" y="35"/>
                  </a:lnTo>
                  <a:lnTo>
                    <a:pt x="162" y="35"/>
                  </a:lnTo>
                  <a:lnTo>
                    <a:pt x="162" y="33"/>
                  </a:lnTo>
                  <a:lnTo>
                    <a:pt x="162" y="32"/>
                  </a:lnTo>
                  <a:lnTo>
                    <a:pt x="154" y="29"/>
                  </a:lnTo>
                  <a:lnTo>
                    <a:pt x="147" y="26"/>
                  </a:lnTo>
                  <a:lnTo>
                    <a:pt x="139" y="24"/>
                  </a:lnTo>
                  <a:lnTo>
                    <a:pt x="130" y="22"/>
                  </a:lnTo>
                  <a:lnTo>
                    <a:pt x="122" y="20"/>
                  </a:lnTo>
                  <a:lnTo>
                    <a:pt x="114" y="18"/>
                  </a:lnTo>
                  <a:lnTo>
                    <a:pt x="106" y="17"/>
                  </a:lnTo>
                  <a:lnTo>
                    <a:pt x="98" y="15"/>
                  </a:lnTo>
                  <a:lnTo>
                    <a:pt x="91" y="12"/>
                  </a:lnTo>
                  <a:lnTo>
                    <a:pt x="84" y="9"/>
                  </a:lnTo>
                  <a:lnTo>
                    <a:pt x="76" y="7"/>
                  </a:lnTo>
                  <a:lnTo>
                    <a:pt x="69" y="4"/>
                  </a:lnTo>
                  <a:lnTo>
                    <a:pt x="61" y="2"/>
                  </a:lnTo>
                  <a:lnTo>
                    <a:pt x="53" y="0"/>
                  </a:lnTo>
                  <a:lnTo>
                    <a:pt x="46" y="0"/>
                  </a:lnTo>
                  <a:lnTo>
                    <a:pt x="38" y="1"/>
                  </a:lnTo>
                  <a:lnTo>
                    <a:pt x="33" y="2"/>
                  </a:lnTo>
                  <a:lnTo>
                    <a:pt x="28" y="4"/>
                  </a:lnTo>
                  <a:lnTo>
                    <a:pt x="22" y="7"/>
                  </a:lnTo>
                  <a:lnTo>
                    <a:pt x="17" y="9"/>
                  </a:lnTo>
                  <a:lnTo>
                    <a:pt x="13" y="12"/>
                  </a:lnTo>
                  <a:lnTo>
                    <a:pt x="8" y="16"/>
                  </a:lnTo>
                  <a:lnTo>
                    <a:pt x="4" y="20"/>
                  </a:lnTo>
                  <a:lnTo>
                    <a:pt x="2" y="25"/>
                  </a:lnTo>
                  <a:lnTo>
                    <a:pt x="0" y="35"/>
                  </a:lnTo>
                  <a:lnTo>
                    <a:pt x="0" y="45"/>
                  </a:lnTo>
                  <a:lnTo>
                    <a:pt x="1" y="54"/>
                  </a:lnTo>
                  <a:lnTo>
                    <a:pt x="2" y="64"/>
                  </a:lnTo>
                  <a:close/>
                </a:path>
              </a:pathLst>
            </a:custGeom>
            <a:solidFill>
              <a:srgbClr val="000000"/>
            </a:solidFill>
            <a:ln w="9525">
              <a:noFill/>
              <a:round/>
              <a:headEnd/>
              <a:tailEnd/>
            </a:ln>
          </p:spPr>
          <p:txBody>
            <a:bodyPr/>
            <a:lstStyle/>
            <a:p>
              <a:endParaRPr lang="zh-CN" altLang="en-US" sz="1800"/>
            </a:p>
          </p:txBody>
        </p:sp>
        <p:sp>
          <p:nvSpPr>
            <p:cNvPr id="93" name="Freeform 370"/>
            <p:cNvSpPr>
              <a:spLocks/>
            </p:cNvSpPr>
            <p:nvPr/>
          </p:nvSpPr>
          <p:spPr bwMode="auto">
            <a:xfrm>
              <a:off x="3001" y="2661"/>
              <a:ext cx="22" cy="26"/>
            </a:xfrm>
            <a:custGeom>
              <a:avLst/>
              <a:gdLst>
                <a:gd name="T0" fmla="*/ 0 w 45"/>
                <a:gd name="T1" fmla="*/ 2 h 53"/>
                <a:gd name="T2" fmla="*/ 2 w 45"/>
                <a:gd name="T3" fmla="*/ 2 h 53"/>
                <a:gd name="T4" fmla="*/ 5 w 45"/>
                <a:gd name="T5" fmla="*/ 2 h 53"/>
                <a:gd name="T6" fmla="*/ 7 w 45"/>
                <a:gd name="T7" fmla="*/ 2 h 53"/>
                <a:gd name="T8" fmla="*/ 10 w 45"/>
                <a:gd name="T9" fmla="*/ 3 h 53"/>
                <a:gd name="T10" fmla="*/ 12 w 45"/>
                <a:gd name="T11" fmla="*/ 4 h 53"/>
                <a:gd name="T12" fmla="*/ 14 w 45"/>
                <a:gd name="T13" fmla="*/ 5 h 53"/>
                <a:gd name="T14" fmla="*/ 16 w 45"/>
                <a:gd name="T15" fmla="*/ 7 h 53"/>
                <a:gd name="T16" fmla="*/ 17 w 45"/>
                <a:gd name="T17" fmla="*/ 9 h 53"/>
                <a:gd name="T18" fmla="*/ 18 w 45"/>
                <a:gd name="T19" fmla="*/ 13 h 53"/>
                <a:gd name="T20" fmla="*/ 20 w 45"/>
                <a:gd name="T21" fmla="*/ 17 h 53"/>
                <a:gd name="T22" fmla="*/ 20 w 45"/>
                <a:gd name="T23" fmla="*/ 21 h 53"/>
                <a:gd name="T24" fmla="*/ 20 w 45"/>
                <a:gd name="T25" fmla="*/ 25 h 53"/>
                <a:gd name="T26" fmla="*/ 20 w 45"/>
                <a:gd name="T27" fmla="*/ 26 h 53"/>
                <a:gd name="T28" fmla="*/ 21 w 45"/>
                <a:gd name="T29" fmla="*/ 25 h 53"/>
                <a:gd name="T30" fmla="*/ 22 w 45"/>
                <a:gd name="T31" fmla="*/ 25 h 53"/>
                <a:gd name="T32" fmla="*/ 22 w 45"/>
                <a:gd name="T33" fmla="*/ 24 h 53"/>
                <a:gd name="T34" fmla="*/ 22 w 45"/>
                <a:gd name="T35" fmla="*/ 19 h 53"/>
                <a:gd name="T36" fmla="*/ 22 w 45"/>
                <a:gd name="T37" fmla="*/ 14 h 53"/>
                <a:gd name="T38" fmla="*/ 22 w 45"/>
                <a:gd name="T39" fmla="*/ 9 h 53"/>
                <a:gd name="T40" fmla="*/ 20 w 45"/>
                <a:gd name="T41" fmla="*/ 5 h 53"/>
                <a:gd name="T42" fmla="*/ 18 w 45"/>
                <a:gd name="T43" fmla="*/ 2 h 53"/>
                <a:gd name="T44" fmla="*/ 16 w 45"/>
                <a:gd name="T45" fmla="*/ 1 h 53"/>
                <a:gd name="T46" fmla="*/ 13 w 45"/>
                <a:gd name="T47" fmla="*/ 0 h 53"/>
                <a:gd name="T48" fmla="*/ 11 w 45"/>
                <a:gd name="T49" fmla="*/ 0 h 53"/>
                <a:gd name="T50" fmla="*/ 8 w 45"/>
                <a:gd name="T51" fmla="*/ 0 h 53"/>
                <a:gd name="T52" fmla="*/ 5 w 45"/>
                <a:gd name="T53" fmla="*/ 1 h 53"/>
                <a:gd name="T54" fmla="*/ 3 w 45"/>
                <a:gd name="T55" fmla="*/ 1 h 53"/>
                <a:gd name="T56" fmla="*/ 0 w 45"/>
                <a:gd name="T57" fmla="*/ 2 h 53"/>
                <a:gd name="T58" fmla="*/ 0 w 45"/>
                <a:gd name="T59" fmla="*/ 2 h 53"/>
                <a:gd name="T60" fmla="*/ 0 w 45"/>
                <a:gd name="T61" fmla="*/ 2 h 53"/>
                <a:gd name="T62" fmla="*/ 0 w 45"/>
                <a:gd name="T63" fmla="*/ 2 h 53"/>
                <a:gd name="T64" fmla="*/ 0 w 45"/>
                <a:gd name="T65" fmla="*/ 2 h 53"/>
                <a:gd name="T66" fmla="*/ 0 w 45"/>
                <a:gd name="T67" fmla="*/ 2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53"/>
                <a:gd name="T104" fmla="*/ 45 w 45"/>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53">
                  <a:moveTo>
                    <a:pt x="0" y="5"/>
                  </a:moveTo>
                  <a:lnTo>
                    <a:pt x="5" y="4"/>
                  </a:lnTo>
                  <a:lnTo>
                    <a:pt x="11" y="4"/>
                  </a:lnTo>
                  <a:lnTo>
                    <a:pt x="15" y="4"/>
                  </a:lnTo>
                  <a:lnTo>
                    <a:pt x="20" y="6"/>
                  </a:lnTo>
                  <a:lnTo>
                    <a:pt x="25" y="9"/>
                  </a:lnTo>
                  <a:lnTo>
                    <a:pt x="28" y="11"/>
                  </a:lnTo>
                  <a:lnTo>
                    <a:pt x="32" y="15"/>
                  </a:lnTo>
                  <a:lnTo>
                    <a:pt x="34" y="19"/>
                  </a:lnTo>
                  <a:lnTo>
                    <a:pt x="37" y="26"/>
                  </a:lnTo>
                  <a:lnTo>
                    <a:pt x="40" y="34"/>
                  </a:lnTo>
                  <a:lnTo>
                    <a:pt x="40" y="43"/>
                  </a:lnTo>
                  <a:lnTo>
                    <a:pt x="41" y="51"/>
                  </a:lnTo>
                  <a:lnTo>
                    <a:pt x="41" y="53"/>
                  </a:lnTo>
                  <a:lnTo>
                    <a:pt x="43" y="51"/>
                  </a:lnTo>
                  <a:lnTo>
                    <a:pt x="44" y="50"/>
                  </a:lnTo>
                  <a:lnTo>
                    <a:pt x="44" y="49"/>
                  </a:lnTo>
                  <a:lnTo>
                    <a:pt x="45" y="39"/>
                  </a:lnTo>
                  <a:lnTo>
                    <a:pt x="45" y="28"/>
                  </a:lnTo>
                  <a:lnTo>
                    <a:pt x="44" y="19"/>
                  </a:lnTo>
                  <a:lnTo>
                    <a:pt x="40" y="10"/>
                  </a:lnTo>
                  <a:lnTo>
                    <a:pt x="36" y="5"/>
                  </a:lnTo>
                  <a:lnTo>
                    <a:pt x="32" y="2"/>
                  </a:lnTo>
                  <a:lnTo>
                    <a:pt x="27" y="0"/>
                  </a:lnTo>
                  <a:lnTo>
                    <a:pt x="22" y="0"/>
                  </a:lnTo>
                  <a:lnTo>
                    <a:pt x="17" y="0"/>
                  </a:lnTo>
                  <a:lnTo>
                    <a:pt x="11" y="2"/>
                  </a:lnTo>
                  <a:lnTo>
                    <a:pt x="6" y="3"/>
                  </a:lnTo>
                  <a:lnTo>
                    <a:pt x="0" y="5"/>
                  </a:lnTo>
                  <a:close/>
                </a:path>
              </a:pathLst>
            </a:custGeom>
            <a:solidFill>
              <a:srgbClr val="000000"/>
            </a:solidFill>
            <a:ln w="9525">
              <a:noFill/>
              <a:round/>
              <a:headEnd/>
              <a:tailEnd/>
            </a:ln>
          </p:spPr>
          <p:txBody>
            <a:bodyPr/>
            <a:lstStyle/>
            <a:p>
              <a:endParaRPr lang="zh-CN" altLang="en-US" sz="1800"/>
            </a:p>
          </p:txBody>
        </p:sp>
        <p:sp>
          <p:nvSpPr>
            <p:cNvPr id="94" name="Freeform 371"/>
            <p:cNvSpPr>
              <a:spLocks/>
            </p:cNvSpPr>
            <p:nvPr/>
          </p:nvSpPr>
          <p:spPr bwMode="auto">
            <a:xfrm>
              <a:off x="3015" y="2648"/>
              <a:ext cx="23" cy="20"/>
            </a:xfrm>
            <a:custGeom>
              <a:avLst/>
              <a:gdLst>
                <a:gd name="T0" fmla="*/ 0 w 46"/>
                <a:gd name="T1" fmla="*/ 0 h 42"/>
                <a:gd name="T2" fmla="*/ 4 w 46"/>
                <a:gd name="T3" fmla="*/ 1 h 42"/>
                <a:gd name="T4" fmla="*/ 8 w 46"/>
                <a:gd name="T5" fmla="*/ 2 h 42"/>
                <a:gd name="T6" fmla="*/ 12 w 46"/>
                <a:gd name="T7" fmla="*/ 4 h 42"/>
                <a:gd name="T8" fmla="*/ 15 w 46"/>
                <a:gd name="T9" fmla="*/ 7 h 42"/>
                <a:gd name="T10" fmla="*/ 18 w 46"/>
                <a:gd name="T11" fmla="*/ 10 h 42"/>
                <a:gd name="T12" fmla="*/ 20 w 46"/>
                <a:gd name="T13" fmla="*/ 12 h 42"/>
                <a:gd name="T14" fmla="*/ 22 w 46"/>
                <a:gd name="T15" fmla="*/ 16 h 42"/>
                <a:gd name="T16" fmla="*/ 23 w 46"/>
                <a:gd name="T17" fmla="*/ 20 h 42"/>
                <a:gd name="T18" fmla="*/ 23 w 46"/>
                <a:gd name="T19" fmla="*/ 20 h 42"/>
                <a:gd name="T20" fmla="*/ 23 w 46"/>
                <a:gd name="T21" fmla="*/ 20 h 42"/>
                <a:gd name="T22" fmla="*/ 23 w 46"/>
                <a:gd name="T23" fmla="*/ 20 h 42"/>
                <a:gd name="T24" fmla="*/ 23 w 46"/>
                <a:gd name="T25" fmla="*/ 19 h 42"/>
                <a:gd name="T26" fmla="*/ 23 w 46"/>
                <a:gd name="T27" fmla="*/ 15 h 42"/>
                <a:gd name="T28" fmla="*/ 22 w 46"/>
                <a:gd name="T29" fmla="*/ 12 h 42"/>
                <a:gd name="T30" fmla="*/ 20 w 46"/>
                <a:gd name="T31" fmla="*/ 10 h 42"/>
                <a:gd name="T32" fmla="*/ 18 w 46"/>
                <a:gd name="T33" fmla="*/ 7 h 42"/>
                <a:gd name="T34" fmla="*/ 15 w 46"/>
                <a:gd name="T35" fmla="*/ 5 h 42"/>
                <a:gd name="T36" fmla="*/ 13 w 46"/>
                <a:gd name="T37" fmla="*/ 4 h 42"/>
                <a:gd name="T38" fmla="*/ 12 w 46"/>
                <a:gd name="T39" fmla="*/ 3 h 42"/>
                <a:gd name="T40" fmla="*/ 10 w 46"/>
                <a:gd name="T41" fmla="*/ 2 h 42"/>
                <a:gd name="T42" fmla="*/ 7 w 46"/>
                <a:gd name="T43" fmla="*/ 1 h 42"/>
                <a:gd name="T44" fmla="*/ 5 w 46"/>
                <a:gd name="T45" fmla="*/ 0 h 42"/>
                <a:gd name="T46" fmla="*/ 3 w 46"/>
                <a:gd name="T47" fmla="*/ 0 h 42"/>
                <a:gd name="T48" fmla="*/ 0 w 46"/>
                <a:gd name="T49" fmla="*/ 0 h 42"/>
                <a:gd name="T50" fmla="*/ 0 w 46"/>
                <a:gd name="T51" fmla="*/ 0 h 42"/>
                <a:gd name="T52" fmla="*/ 0 w 46"/>
                <a:gd name="T53" fmla="*/ 0 h 42"/>
                <a:gd name="T54" fmla="*/ 0 w 46"/>
                <a:gd name="T55" fmla="*/ 0 h 42"/>
                <a:gd name="T56" fmla="*/ 0 w 46"/>
                <a:gd name="T57" fmla="*/ 0 h 42"/>
                <a:gd name="T58" fmla="*/ 0 w 46"/>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2"/>
                <a:gd name="T92" fmla="*/ 46 w 4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2">
                  <a:moveTo>
                    <a:pt x="0" y="0"/>
                  </a:moveTo>
                  <a:lnTo>
                    <a:pt x="8" y="2"/>
                  </a:lnTo>
                  <a:lnTo>
                    <a:pt x="16" y="5"/>
                  </a:lnTo>
                  <a:lnTo>
                    <a:pt x="23" y="8"/>
                  </a:lnTo>
                  <a:lnTo>
                    <a:pt x="30" y="14"/>
                  </a:lnTo>
                  <a:lnTo>
                    <a:pt x="35" y="20"/>
                  </a:lnTo>
                  <a:lnTo>
                    <a:pt x="39" y="25"/>
                  </a:lnTo>
                  <a:lnTo>
                    <a:pt x="43" y="33"/>
                  </a:lnTo>
                  <a:lnTo>
                    <a:pt x="45" y="42"/>
                  </a:lnTo>
                  <a:lnTo>
                    <a:pt x="46" y="42"/>
                  </a:lnTo>
                  <a:lnTo>
                    <a:pt x="46" y="40"/>
                  </a:lnTo>
                  <a:lnTo>
                    <a:pt x="45" y="32"/>
                  </a:lnTo>
                  <a:lnTo>
                    <a:pt x="43" y="25"/>
                  </a:lnTo>
                  <a:lnTo>
                    <a:pt x="39" y="20"/>
                  </a:lnTo>
                  <a:lnTo>
                    <a:pt x="35" y="14"/>
                  </a:lnTo>
                  <a:lnTo>
                    <a:pt x="31" y="10"/>
                  </a:lnTo>
                  <a:lnTo>
                    <a:pt x="27" y="8"/>
                  </a:lnTo>
                  <a:lnTo>
                    <a:pt x="23" y="6"/>
                  </a:lnTo>
                  <a:lnTo>
                    <a:pt x="19" y="4"/>
                  </a:lnTo>
                  <a:lnTo>
                    <a:pt x="14" y="2"/>
                  </a:lnTo>
                  <a:lnTo>
                    <a:pt x="9" y="1"/>
                  </a:lnTo>
                  <a:lnTo>
                    <a:pt x="5" y="0"/>
                  </a:lnTo>
                  <a:lnTo>
                    <a:pt x="0" y="0"/>
                  </a:lnTo>
                  <a:close/>
                </a:path>
              </a:pathLst>
            </a:custGeom>
            <a:solidFill>
              <a:srgbClr val="000000"/>
            </a:solidFill>
            <a:ln w="9525">
              <a:noFill/>
              <a:round/>
              <a:headEnd/>
              <a:tailEnd/>
            </a:ln>
          </p:spPr>
          <p:txBody>
            <a:bodyPr/>
            <a:lstStyle/>
            <a:p>
              <a:endParaRPr lang="zh-CN" altLang="en-US" sz="1800"/>
            </a:p>
          </p:txBody>
        </p:sp>
        <p:sp>
          <p:nvSpPr>
            <p:cNvPr id="95" name="Freeform 372"/>
            <p:cNvSpPr>
              <a:spLocks/>
            </p:cNvSpPr>
            <p:nvPr/>
          </p:nvSpPr>
          <p:spPr bwMode="auto">
            <a:xfrm>
              <a:off x="3023" y="2635"/>
              <a:ext cx="23" cy="21"/>
            </a:xfrm>
            <a:custGeom>
              <a:avLst/>
              <a:gdLst>
                <a:gd name="T0" fmla="*/ 0 w 45"/>
                <a:gd name="T1" fmla="*/ 0 h 42"/>
                <a:gd name="T2" fmla="*/ 4 w 45"/>
                <a:gd name="T3" fmla="*/ 1 h 42"/>
                <a:gd name="T4" fmla="*/ 8 w 45"/>
                <a:gd name="T5" fmla="*/ 2 h 42"/>
                <a:gd name="T6" fmla="*/ 12 w 45"/>
                <a:gd name="T7" fmla="*/ 4 h 42"/>
                <a:gd name="T8" fmla="*/ 15 w 45"/>
                <a:gd name="T9" fmla="*/ 7 h 42"/>
                <a:gd name="T10" fmla="*/ 17 w 45"/>
                <a:gd name="T11" fmla="*/ 10 h 42"/>
                <a:gd name="T12" fmla="*/ 18 w 45"/>
                <a:gd name="T13" fmla="*/ 13 h 42"/>
                <a:gd name="T14" fmla="*/ 19 w 45"/>
                <a:gd name="T15" fmla="*/ 17 h 42"/>
                <a:gd name="T16" fmla="*/ 21 w 45"/>
                <a:gd name="T17" fmla="*/ 21 h 42"/>
                <a:gd name="T18" fmla="*/ 21 w 45"/>
                <a:gd name="T19" fmla="*/ 21 h 42"/>
                <a:gd name="T20" fmla="*/ 22 w 45"/>
                <a:gd name="T21" fmla="*/ 21 h 42"/>
                <a:gd name="T22" fmla="*/ 23 w 45"/>
                <a:gd name="T23" fmla="*/ 20 h 42"/>
                <a:gd name="T24" fmla="*/ 23 w 45"/>
                <a:gd name="T25" fmla="*/ 20 h 42"/>
                <a:gd name="T26" fmla="*/ 22 w 45"/>
                <a:gd name="T27" fmla="*/ 16 h 42"/>
                <a:gd name="T28" fmla="*/ 21 w 45"/>
                <a:gd name="T29" fmla="*/ 12 h 42"/>
                <a:gd name="T30" fmla="*/ 20 w 45"/>
                <a:gd name="T31" fmla="*/ 9 h 42"/>
                <a:gd name="T32" fmla="*/ 18 w 45"/>
                <a:gd name="T33" fmla="*/ 5 h 42"/>
                <a:gd name="T34" fmla="*/ 14 w 45"/>
                <a:gd name="T35" fmla="*/ 2 h 42"/>
                <a:gd name="T36" fmla="*/ 10 w 45"/>
                <a:gd name="T37" fmla="*/ 1 h 42"/>
                <a:gd name="T38" fmla="*/ 5 w 45"/>
                <a:gd name="T39" fmla="*/ 1 h 42"/>
                <a:gd name="T40" fmla="*/ 1 w 45"/>
                <a:gd name="T41" fmla="*/ 0 h 42"/>
                <a:gd name="T42" fmla="*/ 1 w 45"/>
                <a:gd name="T43" fmla="*/ 0 h 42"/>
                <a:gd name="T44" fmla="*/ 1 w 45"/>
                <a:gd name="T45" fmla="*/ 0 h 42"/>
                <a:gd name="T46" fmla="*/ 0 w 45"/>
                <a:gd name="T47" fmla="*/ 0 h 42"/>
                <a:gd name="T48" fmla="*/ 0 w 45"/>
                <a:gd name="T49" fmla="*/ 0 h 42"/>
                <a:gd name="T50" fmla="*/ 0 w 45"/>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42"/>
                <a:gd name="T80" fmla="*/ 45 w 45"/>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42">
                  <a:moveTo>
                    <a:pt x="0" y="0"/>
                  </a:moveTo>
                  <a:lnTo>
                    <a:pt x="8" y="2"/>
                  </a:lnTo>
                  <a:lnTo>
                    <a:pt x="16" y="4"/>
                  </a:lnTo>
                  <a:lnTo>
                    <a:pt x="23" y="8"/>
                  </a:lnTo>
                  <a:lnTo>
                    <a:pt x="29" y="14"/>
                  </a:lnTo>
                  <a:lnTo>
                    <a:pt x="33" y="20"/>
                  </a:lnTo>
                  <a:lnTo>
                    <a:pt x="36" y="27"/>
                  </a:lnTo>
                  <a:lnTo>
                    <a:pt x="38" y="34"/>
                  </a:lnTo>
                  <a:lnTo>
                    <a:pt x="42" y="41"/>
                  </a:lnTo>
                  <a:lnTo>
                    <a:pt x="42" y="42"/>
                  </a:lnTo>
                  <a:lnTo>
                    <a:pt x="44" y="41"/>
                  </a:lnTo>
                  <a:lnTo>
                    <a:pt x="45" y="40"/>
                  </a:lnTo>
                  <a:lnTo>
                    <a:pt x="45" y="39"/>
                  </a:lnTo>
                  <a:lnTo>
                    <a:pt x="44" y="32"/>
                  </a:lnTo>
                  <a:lnTo>
                    <a:pt x="42" y="24"/>
                  </a:lnTo>
                  <a:lnTo>
                    <a:pt x="40" y="17"/>
                  </a:lnTo>
                  <a:lnTo>
                    <a:pt x="35" y="10"/>
                  </a:lnTo>
                  <a:lnTo>
                    <a:pt x="28" y="4"/>
                  </a:lnTo>
                  <a:lnTo>
                    <a:pt x="19" y="2"/>
                  </a:lnTo>
                  <a:lnTo>
                    <a:pt x="10" y="1"/>
                  </a:lnTo>
                  <a:lnTo>
                    <a:pt x="2" y="0"/>
                  </a:lnTo>
                  <a:lnTo>
                    <a:pt x="0" y="0"/>
                  </a:lnTo>
                  <a:close/>
                </a:path>
              </a:pathLst>
            </a:custGeom>
            <a:solidFill>
              <a:srgbClr val="000000"/>
            </a:solidFill>
            <a:ln w="9525">
              <a:noFill/>
              <a:round/>
              <a:headEnd/>
              <a:tailEnd/>
            </a:ln>
          </p:spPr>
          <p:txBody>
            <a:bodyPr/>
            <a:lstStyle/>
            <a:p>
              <a:endParaRPr lang="zh-CN" altLang="en-US" sz="1800"/>
            </a:p>
          </p:txBody>
        </p:sp>
        <p:sp>
          <p:nvSpPr>
            <p:cNvPr id="96" name="Freeform 373"/>
            <p:cNvSpPr>
              <a:spLocks/>
            </p:cNvSpPr>
            <p:nvPr/>
          </p:nvSpPr>
          <p:spPr bwMode="auto">
            <a:xfrm>
              <a:off x="3054" y="2809"/>
              <a:ext cx="272" cy="209"/>
            </a:xfrm>
            <a:custGeom>
              <a:avLst/>
              <a:gdLst>
                <a:gd name="T0" fmla="*/ 9 w 544"/>
                <a:gd name="T1" fmla="*/ 13 h 418"/>
                <a:gd name="T2" fmla="*/ 28 w 544"/>
                <a:gd name="T3" fmla="*/ 38 h 418"/>
                <a:gd name="T4" fmla="*/ 48 w 544"/>
                <a:gd name="T5" fmla="*/ 62 h 418"/>
                <a:gd name="T6" fmla="*/ 69 w 544"/>
                <a:gd name="T7" fmla="*/ 86 h 418"/>
                <a:gd name="T8" fmla="*/ 91 w 544"/>
                <a:gd name="T9" fmla="*/ 108 h 418"/>
                <a:gd name="T10" fmla="*/ 115 w 544"/>
                <a:gd name="T11" fmla="*/ 130 h 418"/>
                <a:gd name="T12" fmla="*/ 139 w 544"/>
                <a:gd name="T13" fmla="*/ 149 h 418"/>
                <a:gd name="T14" fmla="*/ 165 w 544"/>
                <a:gd name="T15" fmla="*/ 166 h 418"/>
                <a:gd name="T16" fmla="*/ 187 w 544"/>
                <a:gd name="T17" fmla="*/ 179 h 418"/>
                <a:gd name="T18" fmla="*/ 202 w 544"/>
                <a:gd name="T19" fmla="*/ 186 h 418"/>
                <a:gd name="T20" fmla="*/ 217 w 544"/>
                <a:gd name="T21" fmla="*/ 193 h 418"/>
                <a:gd name="T22" fmla="*/ 233 w 544"/>
                <a:gd name="T23" fmla="*/ 199 h 418"/>
                <a:gd name="T24" fmla="*/ 243 w 544"/>
                <a:gd name="T25" fmla="*/ 202 h 418"/>
                <a:gd name="T26" fmla="*/ 247 w 544"/>
                <a:gd name="T27" fmla="*/ 204 h 418"/>
                <a:gd name="T28" fmla="*/ 252 w 544"/>
                <a:gd name="T29" fmla="*/ 206 h 418"/>
                <a:gd name="T30" fmla="*/ 257 w 544"/>
                <a:gd name="T31" fmla="*/ 207 h 418"/>
                <a:gd name="T32" fmla="*/ 262 w 544"/>
                <a:gd name="T33" fmla="*/ 208 h 418"/>
                <a:gd name="T34" fmla="*/ 268 w 544"/>
                <a:gd name="T35" fmla="*/ 209 h 418"/>
                <a:gd name="T36" fmla="*/ 270 w 544"/>
                <a:gd name="T37" fmla="*/ 209 h 418"/>
                <a:gd name="T38" fmla="*/ 272 w 544"/>
                <a:gd name="T39" fmla="*/ 206 h 418"/>
                <a:gd name="T40" fmla="*/ 271 w 544"/>
                <a:gd name="T41" fmla="*/ 203 h 418"/>
                <a:gd name="T42" fmla="*/ 266 w 544"/>
                <a:gd name="T43" fmla="*/ 199 h 418"/>
                <a:gd name="T44" fmla="*/ 259 w 544"/>
                <a:gd name="T45" fmla="*/ 198 h 418"/>
                <a:gd name="T46" fmla="*/ 253 w 544"/>
                <a:gd name="T47" fmla="*/ 196 h 418"/>
                <a:gd name="T48" fmla="*/ 243 w 544"/>
                <a:gd name="T49" fmla="*/ 193 h 418"/>
                <a:gd name="T50" fmla="*/ 227 w 544"/>
                <a:gd name="T51" fmla="*/ 187 h 418"/>
                <a:gd name="T52" fmla="*/ 211 w 544"/>
                <a:gd name="T53" fmla="*/ 181 h 418"/>
                <a:gd name="T54" fmla="*/ 196 w 544"/>
                <a:gd name="T55" fmla="*/ 174 h 418"/>
                <a:gd name="T56" fmla="*/ 175 w 544"/>
                <a:gd name="T57" fmla="*/ 163 h 418"/>
                <a:gd name="T58" fmla="*/ 147 w 544"/>
                <a:gd name="T59" fmla="*/ 146 h 418"/>
                <a:gd name="T60" fmla="*/ 121 w 544"/>
                <a:gd name="T61" fmla="*/ 127 h 418"/>
                <a:gd name="T62" fmla="*/ 96 w 544"/>
                <a:gd name="T63" fmla="*/ 107 h 418"/>
                <a:gd name="T64" fmla="*/ 73 w 544"/>
                <a:gd name="T65" fmla="*/ 86 h 418"/>
                <a:gd name="T66" fmla="*/ 51 w 544"/>
                <a:gd name="T67" fmla="*/ 62 h 418"/>
                <a:gd name="T68" fmla="*/ 29 w 544"/>
                <a:gd name="T69" fmla="*/ 39 h 418"/>
                <a:gd name="T70" fmla="*/ 10 w 544"/>
                <a:gd name="T71" fmla="*/ 13 h 418"/>
                <a:gd name="T72" fmla="*/ 0 w 544"/>
                <a:gd name="T73" fmla="*/ 0 h 418"/>
                <a:gd name="T74" fmla="*/ 0 w 544"/>
                <a:gd name="T75" fmla="*/ 0 h 418"/>
                <a:gd name="T76" fmla="*/ 0 w 544"/>
                <a:gd name="T77" fmla="*/ 0 h 4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4"/>
                <a:gd name="T118" fmla="*/ 0 h 418"/>
                <a:gd name="T119" fmla="*/ 544 w 544"/>
                <a:gd name="T120" fmla="*/ 418 h 4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4" h="418">
                  <a:moveTo>
                    <a:pt x="0" y="0"/>
                  </a:moveTo>
                  <a:lnTo>
                    <a:pt x="19" y="25"/>
                  </a:lnTo>
                  <a:lnTo>
                    <a:pt x="37" y="50"/>
                  </a:lnTo>
                  <a:lnTo>
                    <a:pt x="56" y="76"/>
                  </a:lnTo>
                  <a:lnTo>
                    <a:pt x="75" y="101"/>
                  </a:lnTo>
                  <a:lnTo>
                    <a:pt x="96" y="125"/>
                  </a:lnTo>
                  <a:lnTo>
                    <a:pt x="117" y="148"/>
                  </a:lnTo>
                  <a:lnTo>
                    <a:pt x="138" y="172"/>
                  </a:lnTo>
                  <a:lnTo>
                    <a:pt x="159" y="194"/>
                  </a:lnTo>
                  <a:lnTo>
                    <a:pt x="183" y="217"/>
                  </a:lnTo>
                  <a:lnTo>
                    <a:pt x="206" y="238"/>
                  </a:lnTo>
                  <a:lnTo>
                    <a:pt x="230" y="259"/>
                  </a:lnTo>
                  <a:lnTo>
                    <a:pt x="254" y="278"/>
                  </a:lnTo>
                  <a:lnTo>
                    <a:pt x="279" y="298"/>
                  </a:lnTo>
                  <a:lnTo>
                    <a:pt x="305" y="315"/>
                  </a:lnTo>
                  <a:lnTo>
                    <a:pt x="331" y="332"/>
                  </a:lnTo>
                  <a:lnTo>
                    <a:pt x="359" y="349"/>
                  </a:lnTo>
                  <a:lnTo>
                    <a:pt x="374" y="357"/>
                  </a:lnTo>
                  <a:lnTo>
                    <a:pt x="389" y="365"/>
                  </a:lnTo>
                  <a:lnTo>
                    <a:pt x="404" y="372"/>
                  </a:lnTo>
                  <a:lnTo>
                    <a:pt x="419" y="379"/>
                  </a:lnTo>
                  <a:lnTo>
                    <a:pt x="435" y="385"/>
                  </a:lnTo>
                  <a:lnTo>
                    <a:pt x="450" y="391"/>
                  </a:lnTo>
                  <a:lnTo>
                    <a:pt x="466" y="397"/>
                  </a:lnTo>
                  <a:lnTo>
                    <a:pt x="481" y="403"/>
                  </a:lnTo>
                  <a:lnTo>
                    <a:pt x="486" y="404"/>
                  </a:lnTo>
                  <a:lnTo>
                    <a:pt x="490" y="406"/>
                  </a:lnTo>
                  <a:lnTo>
                    <a:pt x="495" y="407"/>
                  </a:lnTo>
                  <a:lnTo>
                    <a:pt x="501" y="408"/>
                  </a:lnTo>
                  <a:lnTo>
                    <a:pt x="505" y="411"/>
                  </a:lnTo>
                  <a:lnTo>
                    <a:pt x="510" y="412"/>
                  </a:lnTo>
                  <a:lnTo>
                    <a:pt x="514" y="413"/>
                  </a:lnTo>
                  <a:lnTo>
                    <a:pt x="519" y="414"/>
                  </a:lnTo>
                  <a:lnTo>
                    <a:pt x="524" y="415"/>
                  </a:lnTo>
                  <a:lnTo>
                    <a:pt x="529" y="415"/>
                  </a:lnTo>
                  <a:lnTo>
                    <a:pt x="535" y="417"/>
                  </a:lnTo>
                  <a:lnTo>
                    <a:pt x="537" y="417"/>
                  </a:lnTo>
                  <a:lnTo>
                    <a:pt x="540" y="418"/>
                  </a:lnTo>
                  <a:lnTo>
                    <a:pt x="543" y="415"/>
                  </a:lnTo>
                  <a:lnTo>
                    <a:pt x="544" y="412"/>
                  </a:lnTo>
                  <a:lnTo>
                    <a:pt x="544" y="408"/>
                  </a:lnTo>
                  <a:lnTo>
                    <a:pt x="541" y="405"/>
                  </a:lnTo>
                  <a:lnTo>
                    <a:pt x="536" y="402"/>
                  </a:lnTo>
                  <a:lnTo>
                    <a:pt x="531" y="398"/>
                  </a:lnTo>
                  <a:lnTo>
                    <a:pt x="525" y="396"/>
                  </a:lnTo>
                  <a:lnTo>
                    <a:pt x="518" y="395"/>
                  </a:lnTo>
                  <a:lnTo>
                    <a:pt x="512" y="392"/>
                  </a:lnTo>
                  <a:lnTo>
                    <a:pt x="506" y="391"/>
                  </a:lnTo>
                  <a:lnTo>
                    <a:pt x="501" y="390"/>
                  </a:lnTo>
                  <a:lnTo>
                    <a:pt x="486" y="385"/>
                  </a:lnTo>
                  <a:lnTo>
                    <a:pt x="469" y="380"/>
                  </a:lnTo>
                  <a:lnTo>
                    <a:pt x="454" y="374"/>
                  </a:lnTo>
                  <a:lnTo>
                    <a:pt x="438" y="368"/>
                  </a:lnTo>
                  <a:lnTo>
                    <a:pt x="423" y="361"/>
                  </a:lnTo>
                  <a:lnTo>
                    <a:pt x="408" y="354"/>
                  </a:lnTo>
                  <a:lnTo>
                    <a:pt x="393" y="347"/>
                  </a:lnTo>
                  <a:lnTo>
                    <a:pt x="378" y="341"/>
                  </a:lnTo>
                  <a:lnTo>
                    <a:pt x="350" y="326"/>
                  </a:lnTo>
                  <a:lnTo>
                    <a:pt x="322" y="309"/>
                  </a:lnTo>
                  <a:lnTo>
                    <a:pt x="294" y="292"/>
                  </a:lnTo>
                  <a:lnTo>
                    <a:pt x="268" y="274"/>
                  </a:lnTo>
                  <a:lnTo>
                    <a:pt x="242" y="255"/>
                  </a:lnTo>
                  <a:lnTo>
                    <a:pt x="217" y="236"/>
                  </a:lnTo>
                  <a:lnTo>
                    <a:pt x="193" y="215"/>
                  </a:lnTo>
                  <a:lnTo>
                    <a:pt x="169" y="193"/>
                  </a:lnTo>
                  <a:lnTo>
                    <a:pt x="146" y="171"/>
                  </a:lnTo>
                  <a:lnTo>
                    <a:pt x="124" y="148"/>
                  </a:lnTo>
                  <a:lnTo>
                    <a:pt x="102" y="125"/>
                  </a:lnTo>
                  <a:lnTo>
                    <a:pt x="80" y="101"/>
                  </a:lnTo>
                  <a:lnTo>
                    <a:pt x="59" y="77"/>
                  </a:lnTo>
                  <a:lnTo>
                    <a:pt x="40" y="51"/>
                  </a:lnTo>
                  <a:lnTo>
                    <a:pt x="20" y="26"/>
                  </a:lnTo>
                  <a:lnTo>
                    <a:pt x="0" y="0"/>
                  </a:lnTo>
                  <a:close/>
                </a:path>
              </a:pathLst>
            </a:custGeom>
            <a:solidFill>
              <a:srgbClr val="000000"/>
            </a:solidFill>
            <a:ln w="9525">
              <a:noFill/>
              <a:round/>
              <a:headEnd/>
              <a:tailEnd/>
            </a:ln>
          </p:spPr>
          <p:txBody>
            <a:bodyPr/>
            <a:lstStyle/>
            <a:p>
              <a:endParaRPr lang="zh-CN" altLang="en-US" sz="1800"/>
            </a:p>
          </p:txBody>
        </p:sp>
        <p:sp>
          <p:nvSpPr>
            <p:cNvPr id="97" name="Freeform 374"/>
            <p:cNvSpPr>
              <a:spLocks/>
            </p:cNvSpPr>
            <p:nvPr/>
          </p:nvSpPr>
          <p:spPr bwMode="auto">
            <a:xfrm>
              <a:off x="3103" y="2733"/>
              <a:ext cx="239" cy="190"/>
            </a:xfrm>
            <a:custGeom>
              <a:avLst/>
              <a:gdLst>
                <a:gd name="T0" fmla="*/ 6 w 478"/>
                <a:gd name="T1" fmla="*/ 6 h 381"/>
                <a:gd name="T2" fmla="*/ 17 w 478"/>
                <a:gd name="T3" fmla="*/ 20 h 381"/>
                <a:gd name="T4" fmla="*/ 27 w 478"/>
                <a:gd name="T5" fmla="*/ 35 h 381"/>
                <a:gd name="T6" fmla="*/ 40 w 478"/>
                <a:gd name="T7" fmla="*/ 47 h 381"/>
                <a:gd name="T8" fmla="*/ 56 w 478"/>
                <a:gd name="T9" fmla="*/ 57 h 381"/>
                <a:gd name="T10" fmla="*/ 76 w 478"/>
                <a:gd name="T11" fmla="*/ 65 h 381"/>
                <a:gd name="T12" fmla="*/ 95 w 478"/>
                <a:gd name="T13" fmla="*/ 71 h 381"/>
                <a:gd name="T14" fmla="*/ 115 w 478"/>
                <a:gd name="T15" fmla="*/ 75 h 381"/>
                <a:gd name="T16" fmla="*/ 130 w 478"/>
                <a:gd name="T17" fmla="*/ 78 h 381"/>
                <a:gd name="T18" fmla="*/ 140 w 478"/>
                <a:gd name="T19" fmla="*/ 81 h 381"/>
                <a:gd name="T20" fmla="*/ 150 w 478"/>
                <a:gd name="T21" fmla="*/ 85 h 381"/>
                <a:gd name="T22" fmla="*/ 159 w 478"/>
                <a:gd name="T23" fmla="*/ 89 h 381"/>
                <a:gd name="T24" fmla="*/ 168 w 478"/>
                <a:gd name="T25" fmla="*/ 95 h 381"/>
                <a:gd name="T26" fmla="*/ 176 w 478"/>
                <a:gd name="T27" fmla="*/ 100 h 381"/>
                <a:gd name="T28" fmla="*/ 184 w 478"/>
                <a:gd name="T29" fmla="*/ 107 h 381"/>
                <a:gd name="T30" fmla="*/ 192 w 478"/>
                <a:gd name="T31" fmla="*/ 113 h 381"/>
                <a:gd name="T32" fmla="*/ 205 w 478"/>
                <a:gd name="T33" fmla="*/ 123 h 381"/>
                <a:gd name="T34" fmla="*/ 218 w 478"/>
                <a:gd name="T35" fmla="*/ 139 h 381"/>
                <a:gd name="T36" fmla="*/ 228 w 478"/>
                <a:gd name="T37" fmla="*/ 158 h 381"/>
                <a:gd name="T38" fmla="*/ 235 w 478"/>
                <a:gd name="T39" fmla="*/ 179 h 381"/>
                <a:gd name="T40" fmla="*/ 237 w 478"/>
                <a:gd name="T41" fmla="*/ 190 h 381"/>
                <a:gd name="T42" fmla="*/ 239 w 478"/>
                <a:gd name="T43" fmla="*/ 189 h 381"/>
                <a:gd name="T44" fmla="*/ 238 w 478"/>
                <a:gd name="T45" fmla="*/ 179 h 381"/>
                <a:gd name="T46" fmla="*/ 234 w 478"/>
                <a:gd name="T47" fmla="*/ 161 h 381"/>
                <a:gd name="T48" fmla="*/ 228 w 478"/>
                <a:gd name="T49" fmla="*/ 145 h 381"/>
                <a:gd name="T50" fmla="*/ 219 w 478"/>
                <a:gd name="T51" fmla="*/ 129 h 381"/>
                <a:gd name="T52" fmla="*/ 210 w 478"/>
                <a:gd name="T53" fmla="*/ 118 h 381"/>
                <a:gd name="T54" fmla="*/ 202 w 478"/>
                <a:gd name="T55" fmla="*/ 111 h 381"/>
                <a:gd name="T56" fmla="*/ 195 w 478"/>
                <a:gd name="T57" fmla="*/ 104 h 381"/>
                <a:gd name="T58" fmla="*/ 187 w 478"/>
                <a:gd name="T59" fmla="*/ 98 h 381"/>
                <a:gd name="T60" fmla="*/ 180 w 478"/>
                <a:gd name="T61" fmla="*/ 92 h 381"/>
                <a:gd name="T62" fmla="*/ 172 w 478"/>
                <a:gd name="T63" fmla="*/ 86 h 381"/>
                <a:gd name="T64" fmla="*/ 164 w 478"/>
                <a:gd name="T65" fmla="*/ 81 h 381"/>
                <a:gd name="T66" fmla="*/ 155 w 478"/>
                <a:gd name="T67" fmla="*/ 76 h 381"/>
                <a:gd name="T68" fmla="*/ 140 w 478"/>
                <a:gd name="T69" fmla="*/ 70 h 381"/>
                <a:gd name="T70" fmla="*/ 118 w 478"/>
                <a:gd name="T71" fmla="*/ 65 h 381"/>
                <a:gd name="T72" fmla="*/ 96 w 478"/>
                <a:gd name="T73" fmla="*/ 61 h 381"/>
                <a:gd name="T74" fmla="*/ 74 w 478"/>
                <a:gd name="T75" fmla="*/ 56 h 381"/>
                <a:gd name="T76" fmla="*/ 58 w 478"/>
                <a:gd name="T77" fmla="*/ 50 h 381"/>
                <a:gd name="T78" fmla="*/ 48 w 478"/>
                <a:gd name="T79" fmla="*/ 46 h 381"/>
                <a:gd name="T80" fmla="*/ 40 w 478"/>
                <a:gd name="T81" fmla="*/ 40 h 381"/>
                <a:gd name="T82" fmla="*/ 31 w 478"/>
                <a:gd name="T83" fmla="*/ 33 h 381"/>
                <a:gd name="T84" fmla="*/ 24 w 478"/>
                <a:gd name="T85" fmla="*/ 25 h 381"/>
                <a:gd name="T86" fmla="*/ 17 w 478"/>
                <a:gd name="T87" fmla="*/ 17 h 381"/>
                <a:gd name="T88" fmla="*/ 10 w 478"/>
                <a:gd name="T89" fmla="*/ 10 h 381"/>
                <a:gd name="T90" fmla="*/ 3 w 478"/>
                <a:gd name="T91" fmla="*/ 3 h 381"/>
                <a:gd name="T92" fmla="*/ 0 w 478"/>
                <a:gd name="T93" fmla="*/ 0 h 381"/>
                <a:gd name="T94" fmla="*/ 0 w 478"/>
                <a:gd name="T95" fmla="*/ 0 h 381"/>
                <a:gd name="T96" fmla="*/ 0 w 478"/>
                <a:gd name="T97" fmla="*/ 0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381"/>
                <a:gd name="T149" fmla="*/ 478 w 478"/>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381">
                  <a:moveTo>
                    <a:pt x="0" y="1"/>
                  </a:moveTo>
                  <a:lnTo>
                    <a:pt x="11" y="13"/>
                  </a:lnTo>
                  <a:lnTo>
                    <a:pt x="23" y="27"/>
                  </a:lnTo>
                  <a:lnTo>
                    <a:pt x="33" y="41"/>
                  </a:lnTo>
                  <a:lnTo>
                    <a:pt x="43" y="56"/>
                  </a:lnTo>
                  <a:lnTo>
                    <a:pt x="54" y="70"/>
                  </a:lnTo>
                  <a:lnTo>
                    <a:pt x="66" y="82"/>
                  </a:lnTo>
                  <a:lnTo>
                    <a:pt x="79" y="94"/>
                  </a:lnTo>
                  <a:lnTo>
                    <a:pt x="94" y="104"/>
                  </a:lnTo>
                  <a:lnTo>
                    <a:pt x="112" y="115"/>
                  </a:lnTo>
                  <a:lnTo>
                    <a:pt x="131" y="123"/>
                  </a:lnTo>
                  <a:lnTo>
                    <a:pt x="151" y="131"/>
                  </a:lnTo>
                  <a:lnTo>
                    <a:pt x="169" y="137"/>
                  </a:lnTo>
                  <a:lnTo>
                    <a:pt x="189" y="142"/>
                  </a:lnTo>
                  <a:lnTo>
                    <a:pt x="209" y="147"/>
                  </a:lnTo>
                  <a:lnTo>
                    <a:pt x="229" y="150"/>
                  </a:lnTo>
                  <a:lnTo>
                    <a:pt x="250" y="155"/>
                  </a:lnTo>
                  <a:lnTo>
                    <a:pt x="260" y="157"/>
                  </a:lnTo>
                  <a:lnTo>
                    <a:pt x="270" y="160"/>
                  </a:lnTo>
                  <a:lnTo>
                    <a:pt x="280" y="163"/>
                  </a:lnTo>
                  <a:lnTo>
                    <a:pt x="290" y="167"/>
                  </a:lnTo>
                  <a:lnTo>
                    <a:pt x="299" y="171"/>
                  </a:lnTo>
                  <a:lnTo>
                    <a:pt x="308" y="175"/>
                  </a:lnTo>
                  <a:lnTo>
                    <a:pt x="318" y="179"/>
                  </a:lnTo>
                  <a:lnTo>
                    <a:pt x="327" y="184"/>
                  </a:lnTo>
                  <a:lnTo>
                    <a:pt x="336" y="190"/>
                  </a:lnTo>
                  <a:lnTo>
                    <a:pt x="344" y="195"/>
                  </a:lnTo>
                  <a:lnTo>
                    <a:pt x="352" y="201"/>
                  </a:lnTo>
                  <a:lnTo>
                    <a:pt x="360" y="208"/>
                  </a:lnTo>
                  <a:lnTo>
                    <a:pt x="367" y="214"/>
                  </a:lnTo>
                  <a:lnTo>
                    <a:pt x="375" y="221"/>
                  </a:lnTo>
                  <a:lnTo>
                    <a:pt x="383" y="226"/>
                  </a:lnTo>
                  <a:lnTo>
                    <a:pt x="391" y="232"/>
                  </a:lnTo>
                  <a:lnTo>
                    <a:pt x="409" y="246"/>
                  </a:lnTo>
                  <a:lnTo>
                    <a:pt x="424" y="262"/>
                  </a:lnTo>
                  <a:lnTo>
                    <a:pt x="436" y="278"/>
                  </a:lnTo>
                  <a:lnTo>
                    <a:pt x="447" y="297"/>
                  </a:lnTo>
                  <a:lnTo>
                    <a:pt x="456" y="316"/>
                  </a:lnTo>
                  <a:lnTo>
                    <a:pt x="463" y="336"/>
                  </a:lnTo>
                  <a:lnTo>
                    <a:pt x="470" y="358"/>
                  </a:lnTo>
                  <a:lnTo>
                    <a:pt x="474" y="380"/>
                  </a:lnTo>
                  <a:lnTo>
                    <a:pt x="474" y="381"/>
                  </a:lnTo>
                  <a:lnTo>
                    <a:pt x="477" y="380"/>
                  </a:lnTo>
                  <a:lnTo>
                    <a:pt x="478" y="378"/>
                  </a:lnTo>
                  <a:lnTo>
                    <a:pt x="478" y="377"/>
                  </a:lnTo>
                  <a:lnTo>
                    <a:pt x="476" y="359"/>
                  </a:lnTo>
                  <a:lnTo>
                    <a:pt x="472" y="342"/>
                  </a:lnTo>
                  <a:lnTo>
                    <a:pt x="467" y="323"/>
                  </a:lnTo>
                  <a:lnTo>
                    <a:pt x="462" y="306"/>
                  </a:lnTo>
                  <a:lnTo>
                    <a:pt x="455" y="290"/>
                  </a:lnTo>
                  <a:lnTo>
                    <a:pt x="447" y="274"/>
                  </a:lnTo>
                  <a:lnTo>
                    <a:pt x="437" y="258"/>
                  </a:lnTo>
                  <a:lnTo>
                    <a:pt x="426" y="244"/>
                  </a:lnTo>
                  <a:lnTo>
                    <a:pt x="419" y="237"/>
                  </a:lnTo>
                  <a:lnTo>
                    <a:pt x="412" y="230"/>
                  </a:lnTo>
                  <a:lnTo>
                    <a:pt x="404" y="223"/>
                  </a:lnTo>
                  <a:lnTo>
                    <a:pt x="397" y="216"/>
                  </a:lnTo>
                  <a:lnTo>
                    <a:pt x="389" y="209"/>
                  </a:lnTo>
                  <a:lnTo>
                    <a:pt x="381" y="202"/>
                  </a:lnTo>
                  <a:lnTo>
                    <a:pt x="374" y="196"/>
                  </a:lnTo>
                  <a:lnTo>
                    <a:pt x="366" y="190"/>
                  </a:lnTo>
                  <a:lnTo>
                    <a:pt x="359" y="184"/>
                  </a:lnTo>
                  <a:lnTo>
                    <a:pt x="351" y="177"/>
                  </a:lnTo>
                  <a:lnTo>
                    <a:pt x="343" y="172"/>
                  </a:lnTo>
                  <a:lnTo>
                    <a:pt x="335" y="167"/>
                  </a:lnTo>
                  <a:lnTo>
                    <a:pt x="327" y="162"/>
                  </a:lnTo>
                  <a:lnTo>
                    <a:pt x="318" y="157"/>
                  </a:lnTo>
                  <a:lnTo>
                    <a:pt x="310" y="153"/>
                  </a:lnTo>
                  <a:lnTo>
                    <a:pt x="300" y="149"/>
                  </a:lnTo>
                  <a:lnTo>
                    <a:pt x="280" y="141"/>
                  </a:lnTo>
                  <a:lnTo>
                    <a:pt x="258" y="135"/>
                  </a:lnTo>
                  <a:lnTo>
                    <a:pt x="236" y="130"/>
                  </a:lnTo>
                  <a:lnTo>
                    <a:pt x="214" y="126"/>
                  </a:lnTo>
                  <a:lnTo>
                    <a:pt x="192" y="122"/>
                  </a:lnTo>
                  <a:lnTo>
                    <a:pt x="170" y="118"/>
                  </a:lnTo>
                  <a:lnTo>
                    <a:pt x="148" y="112"/>
                  </a:lnTo>
                  <a:lnTo>
                    <a:pt x="126" y="105"/>
                  </a:lnTo>
                  <a:lnTo>
                    <a:pt x="116" y="101"/>
                  </a:lnTo>
                  <a:lnTo>
                    <a:pt x="107" y="96"/>
                  </a:lnTo>
                  <a:lnTo>
                    <a:pt x="96" y="92"/>
                  </a:lnTo>
                  <a:lnTo>
                    <a:pt x="87" y="86"/>
                  </a:lnTo>
                  <a:lnTo>
                    <a:pt x="79" y="80"/>
                  </a:lnTo>
                  <a:lnTo>
                    <a:pt x="70" y="73"/>
                  </a:lnTo>
                  <a:lnTo>
                    <a:pt x="62" y="66"/>
                  </a:lnTo>
                  <a:lnTo>
                    <a:pt x="54" y="58"/>
                  </a:lnTo>
                  <a:lnTo>
                    <a:pt x="47" y="51"/>
                  </a:lnTo>
                  <a:lnTo>
                    <a:pt x="40" y="43"/>
                  </a:lnTo>
                  <a:lnTo>
                    <a:pt x="34" y="35"/>
                  </a:lnTo>
                  <a:lnTo>
                    <a:pt x="27" y="28"/>
                  </a:lnTo>
                  <a:lnTo>
                    <a:pt x="20" y="20"/>
                  </a:lnTo>
                  <a:lnTo>
                    <a:pt x="13" y="13"/>
                  </a:lnTo>
                  <a:lnTo>
                    <a:pt x="6" y="6"/>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98" name="Freeform 375"/>
            <p:cNvSpPr>
              <a:spLocks/>
            </p:cNvSpPr>
            <p:nvPr/>
          </p:nvSpPr>
          <p:spPr bwMode="auto">
            <a:xfrm>
              <a:off x="3315" y="2591"/>
              <a:ext cx="288" cy="262"/>
            </a:xfrm>
            <a:custGeom>
              <a:avLst/>
              <a:gdLst>
                <a:gd name="T0" fmla="*/ 269 w 578"/>
                <a:gd name="T1" fmla="*/ 2 h 524"/>
                <a:gd name="T2" fmla="*/ 239 w 578"/>
                <a:gd name="T3" fmla="*/ 0 h 524"/>
                <a:gd name="T4" fmla="*/ 210 w 578"/>
                <a:gd name="T5" fmla="*/ 1 h 524"/>
                <a:gd name="T6" fmla="*/ 180 w 578"/>
                <a:gd name="T7" fmla="*/ 4 h 524"/>
                <a:gd name="T8" fmla="*/ 150 w 578"/>
                <a:gd name="T9" fmla="*/ 8 h 524"/>
                <a:gd name="T10" fmla="*/ 123 w 578"/>
                <a:gd name="T11" fmla="*/ 14 h 524"/>
                <a:gd name="T12" fmla="*/ 95 w 578"/>
                <a:gd name="T13" fmla="*/ 23 h 524"/>
                <a:gd name="T14" fmla="*/ 69 w 578"/>
                <a:gd name="T15" fmla="*/ 37 h 524"/>
                <a:gd name="T16" fmla="*/ 44 w 578"/>
                <a:gd name="T17" fmla="*/ 52 h 524"/>
                <a:gd name="T18" fmla="*/ 24 w 578"/>
                <a:gd name="T19" fmla="*/ 70 h 524"/>
                <a:gd name="T20" fmla="*/ 9 w 578"/>
                <a:gd name="T21" fmla="*/ 93 h 524"/>
                <a:gd name="T22" fmla="*/ 2 w 578"/>
                <a:gd name="T23" fmla="*/ 144 h 524"/>
                <a:gd name="T24" fmla="*/ 18 w 578"/>
                <a:gd name="T25" fmla="*/ 174 h 524"/>
                <a:gd name="T26" fmla="*/ 37 w 578"/>
                <a:gd name="T27" fmla="*/ 188 h 524"/>
                <a:gd name="T28" fmla="*/ 59 w 578"/>
                <a:gd name="T29" fmla="*/ 199 h 524"/>
                <a:gd name="T30" fmla="*/ 70 w 578"/>
                <a:gd name="T31" fmla="*/ 206 h 524"/>
                <a:gd name="T32" fmla="*/ 75 w 578"/>
                <a:gd name="T33" fmla="*/ 215 h 524"/>
                <a:gd name="T34" fmla="*/ 67 w 578"/>
                <a:gd name="T35" fmla="*/ 220 h 524"/>
                <a:gd name="T36" fmla="*/ 59 w 578"/>
                <a:gd name="T37" fmla="*/ 222 h 524"/>
                <a:gd name="T38" fmla="*/ 47 w 578"/>
                <a:gd name="T39" fmla="*/ 227 h 524"/>
                <a:gd name="T40" fmla="*/ 38 w 578"/>
                <a:gd name="T41" fmla="*/ 247 h 524"/>
                <a:gd name="T42" fmla="*/ 47 w 578"/>
                <a:gd name="T43" fmla="*/ 262 h 524"/>
                <a:gd name="T44" fmla="*/ 47 w 578"/>
                <a:gd name="T45" fmla="*/ 261 h 524"/>
                <a:gd name="T46" fmla="*/ 40 w 578"/>
                <a:gd name="T47" fmla="*/ 243 h 524"/>
                <a:gd name="T48" fmla="*/ 49 w 578"/>
                <a:gd name="T49" fmla="*/ 229 h 524"/>
                <a:gd name="T50" fmla="*/ 65 w 578"/>
                <a:gd name="T51" fmla="*/ 224 h 524"/>
                <a:gd name="T52" fmla="*/ 77 w 578"/>
                <a:gd name="T53" fmla="*/ 220 h 524"/>
                <a:gd name="T54" fmla="*/ 80 w 578"/>
                <a:gd name="T55" fmla="*/ 201 h 524"/>
                <a:gd name="T56" fmla="*/ 68 w 578"/>
                <a:gd name="T57" fmla="*/ 185 h 524"/>
                <a:gd name="T58" fmla="*/ 49 w 578"/>
                <a:gd name="T59" fmla="*/ 171 h 524"/>
                <a:gd name="T60" fmla="*/ 31 w 578"/>
                <a:gd name="T61" fmla="*/ 158 h 524"/>
                <a:gd name="T62" fmla="*/ 20 w 578"/>
                <a:gd name="T63" fmla="*/ 134 h 524"/>
                <a:gd name="T64" fmla="*/ 22 w 578"/>
                <a:gd name="T65" fmla="*/ 108 h 524"/>
                <a:gd name="T66" fmla="*/ 31 w 578"/>
                <a:gd name="T67" fmla="*/ 84 h 524"/>
                <a:gd name="T68" fmla="*/ 46 w 578"/>
                <a:gd name="T69" fmla="*/ 66 h 524"/>
                <a:gd name="T70" fmla="*/ 65 w 578"/>
                <a:gd name="T71" fmla="*/ 50 h 524"/>
                <a:gd name="T72" fmla="*/ 88 w 578"/>
                <a:gd name="T73" fmla="*/ 36 h 524"/>
                <a:gd name="T74" fmla="*/ 117 w 578"/>
                <a:gd name="T75" fmla="*/ 24 h 524"/>
                <a:gd name="T76" fmla="*/ 145 w 578"/>
                <a:gd name="T77" fmla="*/ 15 h 524"/>
                <a:gd name="T78" fmla="*/ 171 w 578"/>
                <a:gd name="T79" fmla="*/ 9 h 524"/>
                <a:gd name="T80" fmla="*/ 198 w 578"/>
                <a:gd name="T81" fmla="*/ 4 h 524"/>
                <a:gd name="T82" fmla="*/ 225 w 578"/>
                <a:gd name="T83" fmla="*/ 2 h 524"/>
                <a:gd name="T84" fmla="*/ 252 w 578"/>
                <a:gd name="T85" fmla="*/ 2 h 524"/>
                <a:gd name="T86" fmla="*/ 279 w 578"/>
                <a:gd name="T87" fmla="*/ 4 h 524"/>
                <a:gd name="T88" fmla="*/ 288 w 578"/>
                <a:gd name="T89" fmla="*/ 5 h 524"/>
                <a:gd name="T90" fmla="*/ 288 w 578"/>
                <a:gd name="T91" fmla="*/ 5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524"/>
                <a:gd name="T140" fmla="*/ 578 w 578"/>
                <a:gd name="T141" fmla="*/ 524 h 5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524">
                  <a:moveTo>
                    <a:pt x="578" y="11"/>
                  </a:moveTo>
                  <a:lnTo>
                    <a:pt x="558" y="7"/>
                  </a:lnTo>
                  <a:lnTo>
                    <a:pt x="539" y="4"/>
                  </a:lnTo>
                  <a:lnTo>
                    <a:pt x="519" y="2"/>
                  </a:lnTo>
                  <a:lnTo>
                    <a:pt x="499" y="0"/>
                  </a:lnTo>
                  <a:lnTo>
                    <a:pt x="480" y="0"/>
                  </a:lnTo>
                  <a:lnTo>
                    <a:pt x="460" y="0"/>
                  </a:lnTo>
                  <a:lnTo>
                    <a:pt x="441" y="0"/>
                  </a:lnTo>
                  <a:lnTo>
                    <a:pt x="421" y="1"/>
                  </a:lnTo>
                  <a:lnTo>
                    <a:pt x="400" y="4"/>
                  </a:lnTo>
                  <a:lnTo>
                    <a:pt x="381" y="5"/>
                  </a:lnTo>
                  <a:lnTo>
                    <a:pt x="361" y="8"/>
                  </a:lnTo>
                  <a:lnTo>
                    <a:pt x="342" y="11"/>
                  </a:lnTo>
                  <a:lnTo>
                    <a:pt x="322" y="13"/>
                  </a:lnTo>
                  <a:lnTo>
                    <a:pt x="302" y="16"/>
                  </a:lnTo>
                  <a:lnTo>
                    <a:pt x="284" y="20"/>
                  </a:lnTo>
                  <a:lnTo>
                    <a:pt x="264" y="23"/>
                  </a:lnTo>
                  <a:lnTo>
                    <a:pt x="246" y="28"/>
                  </a:lnTo>
                  <a:lnTo>
                    <a:pt x="226" y="34"/>
                  </a:lnTo>
                  <a:lnTo>
                    <a:pt x="208" y="39"/>
                  </a:lnTo>
                  <a:lnTo>
                    <a:pt x="191" y="47"/>
                  </a:lnTo>
                  <a:lnTo>
                    <a:pt x="172" y="57"/>
                  </a:lnTo>
                  <a:lnTo>
                    <a:pt x="155" y="66"/>
                  </a:lnTo>
                  <a:lnTo>
                    <a:pt x="138" y="75"/>
                  </a:lnTo>
                  <a:lnTo>
                    <a:pt x="121" y="84"/>
                  </a:lnTo>
                  <a:lnTo>
                    <a:pt x="105" y="95"/>
                  </a:lnTo>
                  <a:lnTo>
                    <a:pt x="89" y="105"/>
                  </a:lnTo>
                  <a:lnTo>
                    <a:pt x="74" y="115"/>
                  </a:lnTo>
                  <a:lnTo>
                    <a:pt x="62" y="127"/>
                  </a:lnTo>
                  <a:lnTo>
                    <a:pt x="49" y="140"/>
                  </a:lnTo>
                  <a:lnTo>
                    <a:pt x="37" y="153"/>
                  </a:lnTo>
                  <a:lnTo>
                    <a:pt x="27" y="168"/>
                  </a:lnTo>
                  <a:lnTo>
                    <a:pt x="18" y="186"/>
                  </a:lnTo>
                  <a:lnTo>
                    <a:pt x="5" y="219"/>
                  </a:lnTo>
                  <a:lnTo>
                    <a:pt x="0" y="254"/>
                  </a:lnTo>
                  <a:lnTo>
                    <a:pt x="4" y="288"/>
                  </a:lnTo>
                  <a:lnTo>
                    <a:pt x="17" y="322"/>
                  </a:lnTo>
                  <a:lnTo>
                    <a:pt x="26" y="337"/>
                  </a:lnTo>
                  <a:lnTo>
                    <a:pt x="36" y="348"/>
                  </a:lnTo>
                  <a:lnTo>
                    <a:pt x="49" y="358"/>
                  </a:lnTo>
                  <a:lnTo>
                    <a:pt x="62" y="368"/>
                  </a:lnTo>
                  <a:lnTo>
                    <a:pt x="75" y="376"/>
                  </a:lnTo>
                  <a:lnTo>
                    <a:pt x="89" y="383"/>
                  </a:lnTo>
                  <a:lnTo>
                    <a:pt x="104" y="391"/>
                  </a:lnTo>
                  <a:lnTo>
                    <a:pt x="119" y="398"/>
                  </a:lnTo>
                  <a:lnTo>
                    <a:pt x="127" y="402"/>
                  </a:lnTo>
                  <a:lnTo>
                    <a:pt x="134" y="407"/>
                  </a:lnTo>
                  <a:lnTo>
                    <a:pt x="141" y="413"/>
                  </a:lnTo>
                  <a:lnTo>
                    <a:pt x="148" y="418"/>
                  </a:lnTo>
                  <a:lnTo>
                    <a:pt x="151" y="424"/>
                  </a:lnTo>
                  <a:lnTo>
                    <a:pt x="151" y="430"/>
                  </a:lnTo>
                  <a:lnTo>
                    <a:pt x="148" y="433"/>
                  </a:lnTo>
                  <a:lnTo>
                    <a:pt x="142" y="437"/>
                  </a:lnTo>
                  <a:lnTo>
                    <a:pt x="135" y="440"/>
                  </a:lnTo>
                  <a:lnTo>
                    <a:pt x="128" y="441"/>
                  </a:lnTo>
                  <a:lnTo>
                    <a:pt x="123" y="442"/>
                  </a:lnTo>
                  <a:lnTo>
                    <a:pt x="118" y="444"/>
                  </a:lnTo>
                  <a:lnTo>
                    <a:pt x="109" y="446"/>
                  </a:lnTo>
                  <a:lnTo>
                    <a:pt x="102" y="451"/>
                  </a:lnTo>
                  <a:lnTo>
                    <a:pt x="94" y="455"/>
                  </a:lnTo>
                  <a:lnTo>
                    <a:pt x="88" y="462"/>
                  </a:lnTo>
                  <a:lnTo>
                    <a:pt x="78" y="477"/>
                  </a:lnTo>
                  <a:lnTo>
                    <a:pt x="77" y="494"/>
                  </a:lnTo>
                  <a:lnTo>
                    <a:pt x="82" y="510"/>
                  </a:lnTo>
                  <a:lnTo>
                    <a:pt x="94" y="524"/>
                  </a:lnTo>
                  <a:lnTo>
                    <a:pt x="95" y="524"/>
                  </a:lnTo>
                  <a:lnTo>
                    <a:pt x="95" y="523"/>
                  </a:lnTo>
                  <a:lnTo>
                    <a:pt x="95" y="522"/>
                  </a:lnTo>
                  <a:lnTo>
                    <a:pt x="87" y="510"/>
                  </a:lnTo>
                  <a:lnTo>
                    <a:pt x="82" y="499"/>
                  </a:lnTo>
                  <a:lnTo>
                    <a:pt x="81" y="487"/>
                  </a:lnTo>
                  <a:lnTo>
                    <a:pt x="83" y="476"/>
                  </a:lnTo>
                  <a:lnTo>
                    <a:pt x="89" y="467"/>
                  </a:lnTo>
                  <a:lnTo>
                    <a:pt x="98" y="459"/>
                  </a:lnTo>
                  <a:lnTo>
                    <a:pt x="109" y="453"/>
                  </a:lnTo>
                  <a:lnTo>
                    <a:pt x="123" y="449"/>
                  </a:lnTo>
                  <a:lnTo>
                    <a:pt x="131" y="448"/>
                  </a:lnTo>
                  <a:lnTo>
                    <a:pt x="139" y="446"/>
                  </a:lnTo>
                  <a:lnTo>
                    <a:pt x="147" y="444"/>
                  </a:lnTo>
                  <a:lnTo>
                    <a:pt x="154" y="440"/>
                  </a:lnTo>
                  <a:lnTo>
                    <a:pt x="162" y="430"/>
                  </a:lnTo>
                  <a:lnTo>
                    <a:pt x="163" y="417"/>
                  </a:lnTo>
                  <a:lnTo>
                    <a:pt x="161" y="403"/>
                  </a:lnTo>
                  <a:lnTo>
                    <a:pt x="155" y="392"/>
                  </a:lnTo>
                  <a:lnTo>
                    <a:pt x="147" y="380"/>
                  </a:lnTo>
                  <a:lnTo>
                    <a:pt x="136" y="370"/>
                  </a:lnTo>
                  <a:lnTo>
                    <a:pt x="124" y="361"/>
                  </a:lnTo>
                  <a:lnTo>
                    <a:pt x="111" y="351"/>
                  </a:lnTo>
                  <a:lnTo>
                    <a:pt x="98" y="343"/>
                  </a:lnTo>
                  <a:lnTo>
                    <a:pt x="86" y="334"/>
                  </a:lnTo>
                  <a:lnTo>
                    <a:pt x="73" y="325"/>
                  </a:lnTo>
                  <a:lnTo>
                    <a:pt x="63" y="316"/>
                  </a:lnTo>
                  <a:lnTo>
                    <a:pt x="52" y="301"/>
                  </a:lnTo>
                  <a:lnTo>
                    <a:pt x="44" y="286"/>
                  </a:lnTo>
                  <a:lnTo>
                    <a:pt x="41" y="269"/>
                  </a:lnTo>
                  <a:lnTo>
                    <a:pt x="40" y="251"/>
                  </a:lnTo>
                  <a:lnTo>
                    <a:pt x="42" y="234"/>
                  </a:lnTo>
                  <a:lnTo>
                    <a:pt x="44" y="217"/>
                  </a:lnTo>
                  <a:lnTo>
                    <a:pt x="49" y="199"/>
                  </a:lnTo>
                  <a:lnTo>
                    <a:pt x="55" y="183"/>
                  </a:lnTo>
                  <a:lnTo>
                    <a:pt x="62" y="169"/>
                  </a:lnTo>
                  <a:lnTo>
                    <a:pt x="70" y="156"/>
                  </a:lnTo>
                  <a:lnTo>
                    <a:pt x="81" y="143"/>
                  </a:lnTo>
                  <a:lnTo>
                    <a:pt x="93" y="131"/>
                  </a:lnTo>
                  <a:lnTo>
                    <a:pt x="105" y="121"/>
                  </a:lnTo>
                  <a:lnTo>
                    <a:pt x="118" y="111"/>
                  </a:lnTo>
                  <a:lnTo>
                    <a:pt x="131" y="100"/>
                  </a:lnTo>
                  <a:lnTo>
                    <a:pt x="143" y="91"/>
                  </a:lnTo>
                  <a:lnTo>
                    <a:pt x="160" y="81"/>
                  </a:lnTo>
                  <a:lnTo>
                    <a:pt x="177" y="72"/>
                  </a:lnTo>
                  <a:lnTo>
                    <a:pt x="195" y="62"/>
                  </a:lnTo>
                  <a:lnTo>
                    <a:pt x="215" y="55"/>
                  </a:lnTo>
                  <a:lnTo>
                    <a:pt x="234" y="49"/>
                  </a:lnTo>
                  <a:lnTo>
                    <a:pt x="254" y="43"/>
                  </a:lnTo>
                  <a:lnTo>
                    <a:pt x="274" y="37"/>
                  </a:lnTo>
                  <a:lnTo>
                    <a:pt x="292" y="31"/>
                  </a:lnTo>
                  <a:lnTo>
                    <a:pt x="309" y="27"/>
                  </a:lnTo>
                  <a:lnTo>
                    <a:pt x="327" y="22"/>
                  </a:lnTo>
                  <a:lnTo>
                    <a:pt x="344" y="19"/>
                  </a:lnTo>
                  <a:lnTo>
                    <a:pt x="361" y="15"/>
                  </a:lnTo>
                  <a:lnTo>
                    <a:pt x="380" y="12"/>
                  </a:lnTo>
                  <a:lnTo>
                    <a:pt x="397" y="9"/>
                  </a:lnTo>
                  <a:lnTo>
                    <a:pt x="415" y="7"/>
                  </a:lnTo>
                  <a:lnTo>
                    <a:pt x="433" y="6"/>
                  </a:lnTo>
                  <a:lnTo>
                    <a:pt x="451" y="5"/>
                  </a:lnTo>
                  <a:lnTo>
                    <a:pt x="468" y="5"/>
                  </a:lnTo>
                  <a:lnTo>
                    <a:pt x="487" y="5"/>
                  </a:lnTo>
                  <a:lnTo>
                    <a:pt x="505" y="5"/>
                  </a:lnTo>
                  <a:lnTo>
                    <a:pt x="524" y="6"/>
                  </a:lnTo>
                  <a:lnTo>
                    <a:pt x="541" y="7"/>
                  </a:lnTo>
                  <a:lnTo>
                    <a:pt x="559" y="8"/>
                  </a:lnTo>
                  <a:lnTo>
                    <a:pt x="578" y="11"/>
                  </a:lnTo>
                  <a:close/>
                </a:path>
              </a:pathLst>
            </a:custGeom>
            <a:solidFill>
              <a:srgbClr val="000000"/>
            </a:solidFill>
            <a:ln w="9525">
              <a:noFill/>
              <a:round/>
              <a:headEnd/>
              <a:tailEnd/>
            </a:ln>
          </p:spPr>
          <p:txBody>
            <a:bodyPr/>
            <a:lstStyle/>
            <a:p>
              <a:endParaRPr lang="zh-CN" altLang="en-US" sz="1800"/>
            </a:p>
          </p:txBody>
        </p:sp>
        <p:sp>
          <p:nvSpPr>
            <p:cNvPr id="99" name="Freeform 376"/>
            <p:cNvSpPr>
              <a:spLocks/>
            </p:cNvSpPr>
            <p:nvPr/>
          </p:nvSpPr>
          <p:spPr bwMode="auto">
            <a:xfrm>
              <a:off x="3186" y="2422"/>
              <a:ext cx="226" cy="397"/>
            </a:xfrm>
            <a:custGeom>
              <a:avLst/>
              <a:gdLst>
                <a:gd name="T0" fmla="*/ 214 w 452"/>
                <a:gd name="T1" fmla="*/ 8 h 792"/>
                <a:gd name="T2" fmla="*/ 190 w 452"/>
                <a:gd name="T3" fmla="*/ 24 h 792"/>
                <a:gd name="T4" fmla="*/ 166 w 452"/>
                <a:gd name="T5" fmla="*/ 42 h 792"/>
                <a:gd name="T6" fmla="*/ 145 w 452"/>
                <a:gd name="T7" fmla="*/ 61 h 792"/>
                <a:gd name="T8" fmla="*/ 125 w 452"/>
                <a:gd name="T9" fmla="*/ 81 h 792"/>
                <a:gd name="T10" fmla="*/ 108 w 452"/>
                <a:gd name="T11" fmla="*/ 103 h 792"/>
                <a:gd name="T12" fmla="*/ 91 w 452"/>
                <a:gd name="T13" fmla="*/ 125 h 792"/>
                <a:gd name="T14" fmla="*/ 75 w 452"/>
                <a:gd name="T15" fmla="*/ 148 h 792"/>
                <a:gd name="T16" fmla="*/ 52 w 452"/>
                <a:gd name="T17" fmla="*/ 187 h 792"/>
                <a:gd name="T18" fmla="*/ 28 w 452"/>
                <a:gd name="T19" fmla="*/ 244 h 792"/>
                <a:gd name="T20" fmla="*/ 11 w 452"/>
                <a:gd name="T21" fmla="*/ 304 h 792"/>
                <a:gd name="T22" fmla="*/ 2 w 452"/>
                <a:gd name="T23" fmla="*/ 365 h 792"/>
                <a:gd name="T24" fmla="*/ 1 w 452"/>
                <a:gd name="T25" fmla="*/ 397 h 792"/>
                <a:gd name="T26" fmla="*/ 3 w 452"/>
                <a:gd name="T27" fmla="*/ 396 h 792"/>
                <a:gd name="T28" fmla="*/ 5 w 452"/>
                <a:gd name="T29" fmla="*/ 380 h 792"/>
                <a:gd name="T30" fmla="*/ 8 w 452"/>
                <a:gd name="T31" fmla="*/ 351 h 792"/>
                <a:gd name="T32" fmla="*/ 13 w 452"/>
                <a:gd name="T33" fmla="*/ 322 h 792"/>
                <a:gd name="T34" fmla="*/ 18 w 452"/>
                <a:gd name="T35" fmla="*/ 293 h 792"/>
                <a:gd name="T36" fmla="*/ 26 w 452"/>
                <a:gd name="T37" fmla="*/ 263 h 792"/>
                <a:gd name="T38" fmla="*/ 35 w 452"/>
                <a:gd name="T39" fmla="*/ 234 h 792"/>
                <a:gd name="T40" fmla="*/ 47 w 452"/>
                <a:gd name="T41" fmla="*/ 206 h 792"/>
                <a:gd name="T42" fmla="*/ 60 w 452"/>
                <a:gd name="T43" fmla="*/ 177 h 792"/>
                <a:gd name="T44" fmla="*/ 75 w 452"/>
                <a:gd name="T45" fmla="*/ 153 h 792"/>
                <a:gd name="T46" fmla="*/ 90 w 452"/>
                <a:gd name="T47" fmla="*/ 129 h 792"/>
                <a:gd name="T48" fmla="*/ 106 w 452"/>
                <a:gd name="T49" fmla="*/ 107 h 792"/>
                <a:gd name="T50" fmla="*/ 123 w 452"/>
                <a:gd name="T51" fmla="*/ 85 h 792"/>
                <a:gd name="T52" fmla="*/ 138 w 452"/>
                <a:gd name="T53" fmla="*/ 69 h 792"/>
                <a:gd name="T54" fmla="*/ 148 w 452"/>
                <a:gd name="T55" fmla="*/ 59 h 792"/>
                <a:gd name="T56" fmla="*/ 159 w 452"/>
                <a:gd name="T57" fmla="*/ 48 h 792"/>
                <a:gd name="T58" fmla="*/ 171 w 452"/>
                <a:gd name="T59" fmla="*/ 39 h 792"/>
                <a:gd name="T60" fmla="*/ 183 w 452"/>
                <a:gd name="T61" fmla="*/ 30 h 792"/>
                <a:gd name="T62" fmla="*/ 195 w 452"/>
                <a:gd name="T63" fmla="*/ 21 h 792"/>
                <a:gd name="T64" fmla="*/ 207 w 452"/>
                <a:gd name="T65" fmla="*/ 13 h 792"/>
                <a:gd name="T66" fmla="*/ 219 w 452"/>
                <a:gd name="T67" fmla="*/ 4 h 792"/>
                <a:gd name="T68" fmla="*/ 226 w 452"/>
                <a:gd name="T69" fmla="*/ 0 h 792"/>
                <a:gd name="T70" fmla="*/ 226 w 452"/>
                <a:gd name="T71" fmla="*/ 0 h 792"/>
                <a:gd name="T72" fmla="*/ 226 w 452"/>
                <a:gd name="T73" fmla="*/ 0 h 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2"/>
                <a:gd name="T112" fmla="*/ 0 h 792"/>
                <a:gd name="T113" fmla="*/ 452 w 452"/>
                <a:gd name="T114" fmla="*/ 792 h 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2" h="792">
                  <a:moveTo>
                    <a:pt x="451" y="0"/>
                  </a:moveTo>
                  <a:lnTo>
                    <a:pt x="427" y="16"/>
                  </a:lnTo>
                  <a:lnTo>
                    <a:pt x="403" y="32"/>
                  </a:lnTo>
                  <a:lnTo>
                    <a:pt x="379" y="48"/>
                  </a:lnTo>
                  <a:lnTo>
                    <a:pt x="355" y="65"/>
                  </a:lnTo>
                  <a:lnTo>
                    <a:pt x="332" y="83"/>
                  </a:lnTo>
                  <a:lnTo>
                    <a:pt x="310" y="101"/>
                  </a:lnTo>
                  <a:lnTo>
                    <a:pt x="290" y="121"/>
                  </a:lnTo>
                  <a:lnTo>
                    <a:pt x="269" y="141"/>
                  </a:lnTo>
                  <a:lnTo>
                    <a:pt x="250" y="162"/>
                  </a:lnTo>
                  <a:lnTo>
                    <a:pt x="232" y="183"/>
                  </a:lnTo>
                  <a:lnTo>
                    <a:pt x="215" y="205"/>
                  </a:lnTo>
                  <a:lnTo>
                    <a:pt x="197" y="227"/>
                  </a:lnTo>
                  <a:lnTo>
                    <a:pt x="181" y="250"/>
                  </a:lnTo>
                  <a:lnTo>
                    <a:pt x="165" y="273"/>
                  </a:lnTo>
                  <a:lnTo>
                    <a:pt x="150" y="296"/>
                  </a:lnTo>
                  <a:lnTo>
                    <a:pt x="135" y="319"/>
                  </a:lnTo>
                  <a:lnTo>
                    <a:pt x="104" y="373"/>
                  </a:lnTo>
                  <a:lnTo>
                    <a:pt x="78" y="428"/>
                  </a:lnTo>
                  <a:lnTo>
                    <a:pt x="55" y="486"/>
                  </a:lnTo>
                  <a:lnTo>
                    <a:pt x="36" y="546"/>
                  </a:lnTo>
                  <a:lnTo>
                    <a:pt x="21" y="606"/>
                  </a:lnTo>
                  <a:lnTo>
                    <a:pt x="11" y="667"/>
                  </a:lnTo>
                  <a:lnTo>
                    <a:pt x="4" y="729"/>
                  </a:lnTo>
                  <a:lnTo>
                    <a:pt x="0" y="791"/>
                  </a:lnTo>
                  <a:lnTo>
                    <a:pt x="1" y="792"/>
                  </a:lnTo>
                  <a:lnTo>
                    <a:pt x="4" y="792"/>
                  </a:lnTo>
                  <a:lnTo>
                    <a:pt x="5" y="791"/>
                  </a:lnTo>
                  <a:lnTo>
                    <a:pt x="6" y="789"/>
                  </a:lnTo>
                  <a:lnTo>
                    <a:pt x="10" y="759"/>
                  </a:lnTo>
                  <a:lnTo>
                    <a:pt x="13" y="730"/>
                  </a:lnTo>
                  <a:lnTo>
                    <a:pt x="16" y="700"/>
                  </a:lnTo>
                  <a:lnTo>
                    <a:pt x="20" y="671"/>
                  </a:lnTo>
                  <a:lnTo>
                    <a:pt x="25" y="642"/>
                  </a:lnTo>
                  <a:lnTo>
                    <a:pt x="30" y="612"/>
                  </a:lnTo>
                  <a:lnTo>
                    <a:pt x="36" y="584"/>
                  </a:lnTo>
                  <a:lnTo>
                    <a:pt x="43" y="555"/>
                  </a:lnTo>
                  <a:lnTo>
                    <a:pt x="51" y="525"/>
                  </a:lnTo>
                  <a:lnTo>
                    <a:pt x="59" y="495"/>
                  </a:lnTo>
                  <a:lnTo>
                    <a:pt x="69" y="466"/>
                  </a:lnTo>
                  <a:lnTo>
                    <a:pt x="81" y="437"/>
                  </a:lnTo>
                  <a:lnTo>
                    <a:pt x="93" y="410"/>
                  </a:lnTo>
                  <a:lnTo>
                    <a:pt x="106" y="382"/>
                  </a:lnTo>
                  <a:lnTo>
                    <a:pt x="120" y="354"/>
                  </a:lnTo>
                  <a:lnTo>
                    <a:pt x="135" y="328"/>
                  </a:lnTo>
                  <a:lnTo>
                    <a:pt x="150" y="305"/>
                  </a:lnTo>
                  <a:lnTo>
                    <a:pt x="165" y="281"/>
                  </a:lnTo>
                  <a:lnTo>
                    <a:pt x="180" y="258"/>
                  </a:lnTo>
                  <a:lnTo>
                    <a:pt x="196" y="236"/>
                  </a:lnTo>
                  <a:lnTo>
                    <a:pt x="212" y="214"/>
                  </a:lnTo>
                  <a:lnTo>
                    <a:pt x="230" y="192"/>
                  </a:lnTo>
                  <a:lnTo>
                    <a:pt x="247" y="170"/>
                  </a:lnTo>
                  <a:lnTo>
                    <a:pt x="264" y="149"/>
                  </a:lnTo>
                  <a:lnTo>
                    <a:pt x="275" y="138"/>
                  </a:lnTo>
                  <a:lnTo>
                    <a:pt x="285" y="128"/>
                  </a:lnTo>
                  <a:lnTo>
                    <a:pt x="295" y="117"/>
                  </a:lnTo>
                  <a:lnTo>
                    <a:pt x="307" y="107"/>
                  </a:lnTo>
                  <a:lnTo>
                    <a:pt x="317" y="96"/>
                  </a:lnTo>
                  <a:lnTo>
                    <a:pt x="329" y="87"/>
                  </a:lnTo>
                  <a:lnTo>
                    <a:pt x="341" y="78"/>
                  </a:lnTo>
                  <a:lnTo>
                    <a:pt x="353" y="69"/>
                  </a:lnTo>
                  <a:lnTo>
                    <a:pt x="365" y="60"/>
                  </a:lnTo>
                  <a:lnTo>
                    <a:pt x="377" y="50"/>
                  </a:lnTo>
                  <a:lnTo>
                    <a:pt x="389" y="42"/>
                  </a:lnTo>
                  <a:lnTo>
                    <a:pt x="401" y="33"/>
                  </a:lnTo>
                  <a:lnTo>
                    <a:pt x="414" y="25"/>
                  </a:lnTo>
                  <a:lnTo>
                    <a:pt x="427" y="17"/>
                  </a:lnTo>
                  <a:lnTo>
                    <a:pt x="438" y="8"/>
                  </a:lnTo>
                  <a:lnTo>
                    <a:pt x="451" y="0"/>
                  </a:lnTo>
                  <a:lnTo>
                    <a:pt x="452" y="0"/>
                  </a:lnTo>
                  <a:lnTo>
                    <a:pt x="451" y="0"/>
                  </a:lnTo>
                  <a:close/>
                </a:path>
              </a:pathLst>
            </a:custGeom>
            <a:solidFill>
              <a:srgbClr val="000000"/>
            </a:solidFill>
            <a:ln w="9525">
              <a:noFill/>
              <a:round/>
              <a:headEnd/>
              <a:tailEnd/>
            </a:ln>
          </p:spPr>
          <p:txBody>
            <a:bodyPr/>
            <a:lstStyle/>
            <a:p>
              <a:endParaRPr lang="zh-CN" altLang="en-US" sz="1800"/>
            </a:p>
          </p:txBody>
        </p:sp>
        <p:sp>
          <p:nvSpPr>
            <p:cNvPr id="100" name="Freeform 377"/>
            <p:cNvSpPr>
              <a:spLocks/>
            </p:cNvSpPr>
            <p:nvPr/>
          </p:nvSpPr>
          <p:spPr bwMode="auto">
            <a:xfrm>
              <a:off x="3331" y="2448"/>
              <a:ext cx="86" cy="144"/>
            </a:xfrm>
            <a:custGeom>
              <a:avLst/>
              <a:gdLst>
                <a:gd name="T0" fmla="*/ 85 w 173"/>
                <a:gd name="T1" fmla="*/ 0 h 288"/>
                <a:gd name="T2" fmla="*/ 78 w 173"/>
                <a:gd name="T3" fmla="*/ 9 h 288"/>
                <a:gd name="T4" fmla="*/ 71 w 173"/>
                <a:gd name="T5" fmla="*/ 17 h 288"/>
                <a:gd name="T6" fmla="*/ 64 w 173"/>
                <a:gd name="T7" fmla="*/ 25 h 288"/>
                <a:gd name="T8" fmla="*/ 57 w 173"/>
                <a:gd name="T9" fmla="*/ 34 h 288"/>
                <a:gd name="T10" fmla="*/ 51 w 173"/>
                <a:gd name="T11" fmla="*/ 43 h 288"/>
                <a:gd name="T12" fmla="*/ 45 w 173"/>
                <a:gd name="T13" fmla="*/ 51 h 288"/>
                <a:gd name="T14" fmla="*/ 38 w 173"/>
                <a:gd name="T15" fmla="*/ 60 h 288"/>
                <a:gd name="T16" fmla="*/ 32 w 173"/>
                <a:gd name="T17" fmla="*/ 70 h 288"/>
                <a:gd name="T18" fmla="*/ 27 w 173"/>
                <a:gd name="T19" fmla="*/ 78 h 288"/>
                <a:gd name="T20" fmla="*/ 22 w 173"/>
                <a:gd name="T21" fmla="*/ 87 h 288"/>
                <a:gd name="T22" fmla="*/ 16 w 173"/>
                <a:gd name="T23" fmla="*/ 96 h 288"/>
                <a:gd name="T24" fmla="*/ 12 w 173"/>
                <a:gd name="T25" fmla="*/ 104 h 288"/>
                <a:gd name="T26" fmla="*/ 8 w 173"/>
                <a:gd name="T27" fmla="*/ 113 h 288"/>
                <a:gd name="T28" fmla="*/ 4 w 173"/>
                <a:gd name="T29" fmla="*/ 123 h 288"/>
                <a:gd name="T30" fmla="*/ 2 w 173"/>
                <a:gd name="T31" fmla="*/ 133 h 288"/>
                <a:gd name="T32" fmla="*/ 0 w 173"/>
                <a:gd name="T33" fmla="*/ 143 h 288"/>
                <a:gd name="T34" fmla="*/ 0 w 173"/>
                <a:gd name="T35" fmla="*/ 144 h 288"/>
                <a:gd name="T36" fmla="*/ 1 w 173"/>
                <a:gd name="T37" fmla="*/ 144 h 288"/>
                <a:gd name="T38" fmla="*/ 3 w 173"/>
                <a:gd name="T39" fmla="*/ 143 h 288"/>
                <a:gd name="T40" fmla="*/ 3 w 173"/>
                <a:gd name="T41" fmla="*/ 142 h 288"/>
                <a:gd name="T42" fmla="*/ 6 w 173"/>
                <a:gd name="T43" fmla="*/ 133 h 288"/>
                <a:gd name="T44" fmla="*/ 9 w 173"/>
                <a:gd name="T45" fmla="*/ 123 h 288"/>
                <a:gd name="T46" fmla="*/ 12 w 173"/>
                <a:gd name="T47" fmla="*/ 114 h 288"/>
                <a:gd name="T48" fmla="*/ 16 w 173"/>
                <a:gd name="T49" fmla="*/ 105 h 288"/>
                <a:gd name="T50" fmla="*/ 20 w 173"/>
                <a:gd name="T51" fmla="*/ 97 h 288"/>
                <a:gd name="T52" fmla="*/ 25 w 173"/>
                <a:gd name="T53" fmla="*/ 88 h 288"/>
                <a:gd name="T54" fmla="*/ 30 w 173"/>
                <a:gd name="T55" fmla="*/ 79 h 288"/>
                <a:gd name="T56" fmla="*/ 35 w 173"/>
                <a:gd name="T57" fmla="*/ 72 h 288"/>
                <a:gd name="T58" fmla="*/ 41 w 173"/>
                <a:gd name="T59" fmla="*/ 62 h 288"/>
                <a:gd name="T60" fmla="*/ 46 w 173"/>
                <a:gd name="T61" fmla="*/ 53 h 288"/>
                <a:gd name="T62" fmla="*/ 52 w 173"/>
                <a:gd name="T63" fmla="*/ 44 h 288"/>
                <a:gd name="T64" fmla="*/ 58 w 173"/>
                <a:gd name="T65" fmla="*/ 35 h 288"/>
                <a:gd name="T66" fmla="*/ 65 w 173"/>
                <a:gd name="T67" fmla="*/ 26 h 288"/>
                <a:gd name="T68" fmla="*/ 72 w 173"/>
                <a:gd name="T69" fmla="*/ 18 h 288"/>
                <a:gd name="T70" fmla="*/ 79 w 173"/>
                <a:gd name="T71" fmla="*/ 9 h 288"/>
                <a:gd name="T72" fmla="*/ 86 w 173"/>
                <a:gd name="T73" fmla="*/ 1 h 288"/>
                <a:gd name="T74" fmla="*/ 86 w 173"/>
                <a:gd name="T75" fmla="*/ 1 h 288"/>
                <a:gd name="T76" fmla="*/ 86 w 173"/>
                <a:gd name="T77" fmla="*/ 0 h 288"/>
                <a:gd name="T78" fmla="*/ 86 w 173"/>
                <a:gd name="T79" fmla="*/ 0 h 288"/>
                <a:gd name="T80" fmla="*/ 85 w 173"/>
                <a:gd name="T81" fmla="*/ 0 h 288"/>
                <a:gd name="T82" fmla="*/ 85 w 173"/>
                <a:gd name="T83" fmla="*/ 0 h 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288"/>
                <a:gd name="T128" fmla="*/ 173 w 173"/>
                <a:gd name="T129" fmla="*/ 288 h 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288">
                  <a:moveTo>
                    <a:pt x="171" y="0"/>
                  </a:moveTo>
                  <a:lnTo>
                    <a:pt x="156" y="17"/>
                  </a:lnTo>
                  <a:lnTo>
                    <a:pt x="143" y="33"/>
                  </a:lnTo>
                  <a:lnTo>
                    <a:pt x="129" y="50"/>
                  </a:lnTo>
                  <a:lnTo>
                    <a:pt x="115" y="67"/>
                  </a:lnTo>
                  <a:lnTo>
                    <a:pt x="102" y="86"/>
                  </a:lnTo>
                  <a:lnTo>
                    <a:pt x="90" y="103"/>
                  </a:lnTo>
                  <a:lnTo>
                    <a:pt x="77" y="121"/>
                  </a:lnTo>
                  <a:lnTo>
                    <a:pt x="65" y="140"/>
                  </a:lnTo>
                  <a:lnTo>
                    <a:pt x="54" y="157"/>
                  </a:lnTo>
                  <a:lnTo>
                    <a:pt x="44" y="174"/>
                  </a:lnTo>
                  <a:lnTo>
                    <a:pt x="33" y="192"/>
                  </a:lnTo>
                  <a:lnTo>
                    <a:pt x="24" y="209"/>
                  </a:lnTo>
                  <a:lnTo>
                    <a:pt x="16" y="227"/>
                  </a:lnTo>
                  <a:lnTo>
                    <a:pt x="9" y="246"/>
                  </a:lnTo>
                  <a:lnTo>
                    <a:pt x="4" y="265"/>
                  </a:lnTo>
                  <a:lnTo>
                    <a:pt x="0" y="286"/>
                  </a:lnTo>
                  <a:lnTo>
                    <a:pt x="1" y="288"/>
                  </a:lnTo>
                  <a:lnTo>
                    <a:pt x="3" y="288"/>
                  </a:lnTo>
                  <a:lnTo>
                    <a:pt x="6" y="286"/>
                  </a:lnTo>
                  <a:lnTo>
                    <a:pt x="7" y="284"/>
                  </a:lnTo>
                  <a:lnTo>
                    <a:pt x="12" y="265"/>
                  </a:lnTo>
                  <a:lnTo>
                    <a:pt x="18" y="247"/>
                  </a:lnTo>
                  <a:lnTo>
                    <a:pt x="25" y="229"/>
                  </a:lnTo>
                  <a:lnTo>
                    <a:pt x="33" y="211"/>
                  </a:lnTo>
                  <a:lnTo>
                    <a:pt x="41" y="194"/>
                  </a:lnTo>
                  <a:lnTo>
                    <a:pt x="50" y="177"/>
                  </a:lnTo>
                  <a:lnTo>
                    <a:pt x="60" y="159"/>
                  </a:lnTo>
                  <a:lnTo>
                    <a:pt x="70" y="143"/>
                  </a:lnTo>
                  <a:lnTo>
                    <a:pt x="82" y="125"/>
                  </a:lnTo>
                  <a:lnTo>
                    <a:pt x="93" y="106"/>
                  </a:lnTo>
                  <a:lnTo>
                    <a:pt x="105" y="88"/>
                  </a:lnTo>
                  <a:lnTo>
                    <a:pt x="117" y="70"/>
                  </a:lnTo>
                  <a:lnTo>
                    <a:pt x="130" y="52"/>
                  </a:lnTo>
                  <a:lnTo>
                    <a:pt x="144" y="35"/>
                  </a:lnTo>
                  <a:lnTo>
                    <a:pt x="158" y="18"/>
                  </a:lnTo>
                  <a:lnTo>
                    <a:pt x="173" y="2"/>
                  </a:lnTo>
                  <a:lnTo>
                    <a:pt x="173" y="0"/>
                  </a:lnTo>
                  <a:lnTo>
                    <a:pt x="171" y="0"/>
                  </a:lnTo>
                  <a:close/>
                </a:path>
              </a:pathLst>
            </a:custGeom>
            <a:solidFill>
              <a:srgbClr val="000000"/>
            </a:solidFill>
            <a:ln w="9525">
              <a:noFill/>
              <a:round/>
              <a:headEnd/>
              <a:tailEnd/>
            </a:ln>
          </p:spPr>
          <p:txBody>
            <a:bodyPr/>
            <a:lstStyle/>
            <a:p>
              <a:endParaRPr lang="zh-CN" altLang="en-US" sz="1800"/>
            </a:p>
          </p:txBody>
        </p:sp>
        <p:sp>
          <p:nvSpPr>
            <p:cNvPr id="101" name="Freeform 378"/>
            <p:cNvSpPr>
              <a:spLocks/>
            </p:cNvSpPr>
            <p:nvPr/>
          </p:nvSpPr>
          <p:spPr bwMode="auto">
            <a:xfrm>
              <a:off x="3245" y="2584"/>
              <a:ext cx="96" cy="30"/>
            </a:xfrm>
            <a:custGeom>
              <a:avLst/>
              <a:gdLst>
                <a:gd name="T0" fmla="*/ 1 w 191"/>
                <a:gd name="T1" fmla="*/ 30 h 60"/>
                <a:gd name="T2" fmla="*/ 6 w 191"/>
                <a:gd name="T3" fmla="*/ 26 h 60"/>
                <a:gd name="T4" fmla="*/ 11 w 191"/>
                <a:gd name="T5" fmla="*/ 22 h 60"/>
                <a:gd name="T6" fmla="*/ 16 w 191"/>
                <a:gd name="T7" fmla="*/ 19 h 60"/>
                <a:gd name="T8" fmla="*/ 22 w 191"/>
                <a:gd name="T9" fmla="*/ 17 h 60"/>
                <a:gd name="T10" fmla="*/ 28 w 191"/>
                <a:gd name="T11" fmla="*/ 14 h 60"/>
                <a:gd name="T12" fmla="*/ 34 w 191"/>
                <a:gd name="T13" fmla="*/ 13 h 60"/>
                <a:gd name="T14" fmla="*/ 40 w 191"/>
                <a:gd name="T15" fmla="*/ 11 h 60"/>
                <a:gd name="T16" fmla="*/ 46 w 191"/>
                <a:gd name="T17" fmla="*/ 10 h 60"/>
                <a:gd name="T18" fmla="*/ 52 w 191"/>
                <a:gd name="T19" fmla="*/ 9 h 60"/>
                <a:gd name="T20" fmla="*/ 58 w 191"/>
                <a:gd name="T21" fmla="*/ 8 h 60"/>
                <a:gd name="T22" fmla="*/ 64 w 191"/>
                <a:gd name="T23" fmla="*/ 8 h 60"/>
                <a:gd name="T24" fmla="*/ 70 w 191"/>
                <a:gd name="T25" fmla="*/ 8 h 60"/>
                <a:gd name="T26" fmla="*/ 76 w 191"/>
                <a:gd name="T27" fmla="*/ 8 h 60"/>
                <a:gd name="T28" fmla="*/ 82 w 191"/>
                <a:gd name="T29" fmla="*/ 8 h 60"/>
                <a:gd name="T30" fmla="*/ 87 w 191"/>
                <a:gd name="T31" fmla="*/ 7 h 60"/>
                <a:gd name="T32" fmla="*/ 93 w 191"/>
                <a:gd name="T33" fmla="*/ 7 h 60"/>
                <a:gd name="T34" fmla="*/ 94 w 191"/>
                <a:gd name="T35" fmla="*/ 6 h 60"/>
                <a:gd name="T36" fmla="*/ 96 w 191"/>
                <a:gd name="T37" fmla="*/ 4 h 60"/>
                <a:gd name="T38" fmla="*/ 96 w 191"/>
                <a:gd name="T39" fmla="*/ 2 h 60"/>
                <a:gd name="T40" fmla="*/ 95 w 191"/>
                <a:gd name="T41" fmla="*/ 1 h 60"/>
                <a:gd name="T42" fmla="*/ 88 w 191"/>
                <a:gd name="T43" fmla="*/ 0 h 60"/>
                <a:gd name="T44" fmla="*/ 82 w 191"/>
                <a:gd name="T45" fmla="*/ 0 h 60"/>
                <a:gd name="T46" fmla="*/ 76 w 191"/>
                <a:gd name="T47" fmla="*/ 0 h 60"/>
                <a:gd name="T48" fmla="*/ 69 w 191"/>
                <a:gd name="T49" fmla="*/ 2 h 60"/>
                <a:gd name="T50" fmla="*/ 63 w 191"/>
                <a:gd name="T51" fmla="*/ 3 h 60"/>
                <a:gd name="T52" fmla="*/ 56 w 191"/>
                <a:gd name="T53" fmla="*/ 4 h 60"/>
                <a:gd name="T54" fmla="*/ 49 w 191"/>
                <a:gd name="T55" fmla="*/ 6 h 60"/>
                <a:gd name="T56" fmla="*/ 43 w 191"/>
                <a:gd name="T57" fmla="*/ 7 h 60"/>
                <a:gd name="T58" fmla="*/ 38 w 191"/>
                <a:gd name="T59" fmla="*/ 9 h 60"/>
                <a:gd name="T60" fmla="*/ 31 w 191"/>
                <a:gd name="T61" fmla="*/ 11 h 60"/>
                <a:gd name="T62" fmla="*/ 26 w 191"/>
                <a:gd name="T63" fmla="*/ 13 h 60"/>
                <a:gd name="T64" fmla="*/ 20 w 191"/>
                <a:gd name="T65" fmla="*/ 15 h 60"/>
                <a:gd name="T66" fmla="*/ 15 w 191"/>
                <a:gd name="T67" fmla="*/ 19 h 60"/>
                <a:gd name="T68" fmla="*/ 10 w 191"/>
                <a:gd name="T69" fmla="*/ 22 h 60"/>
                <a:gd name="T70" fmla="*/ 5 w 191"/>
                <a:gd name="T71" fmla="*/ 26 h 60"/>
                <a:gd name="T72" fmla="*/ 0 w 191"/>
                <a:gd name="T73" fmla="*/ 30 h 60"/>
                <a:gd name="T74" fmla="*/ 0 w 191"/>
                <a:gd name="T75" fmla="*/ 30 h 60"/>
                <a:gd name="T76" fmla="*/ 0 w 191"/>
                <a:gd name="T77" fmla="*/ 30 h 60"/>
                <a:gd name="T78" fmla="*/ 0 w 191"/>
                <a:gd name="T79" fmla="*/ 30 h 60"/>
                <a:gd name="T80" fmla="*/ 1 w 191"/>
                <a:gd name="T81" fmla="*/ 30 h 60"/>
                <a:gd name="T82" fmla="*/ 1 w 191"/>
                <a:gd name="T83" fmla="*/ 3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60"/>
                <a:gd name="T128" fmla="*/ 191 w 191"/>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60">
                  <a:moveTo>
                    <a:pt x="1" y="60"/>
                  </a:moveTo>
                  <a:lnTo>
                    <a:pt x="12" y="52"/>
                  </a:lnTo>
                  <a:lnTo>
                    <a:pt x="22" y="44"/>
                  </a:lnTo>
                  <a:lnTo>
                    <a:pt x="32" y="38"/>
                  </a:lnTo>
                  <a:lnTo>
                    <a:pt x="44" y="33"/>
                  </a:lnTo>
                  <a:lnTo>
                    <a:pt x="55" y="28"/>
                  </a:lnTo>
                  <a:lnTo>
                    <a:pt x="68" y="25"/>
                  </a:lnTo>
                  <a:lnTo>
                    <a:pt x="80" y="21"/>
                  </a:lnTo>
                  <a:lnTo>
                    <a:pt x="92" y="19"/>
                  </a:lnTo>
                  <a:lnTo>
                    <a:pt x="104" y="18"/>
                  </a:lnTo>
                  <a:lnTo>
                    <a:pt x="115" y="16"/>
                  </a:lnTo>
                  <a:lnTo>
                    <a:pt x="128" y="15"/>
                  </a:lnTo>
                  <a:lnTo>
                    <a:pt x="139" y="15"/>
                  </a:lnTo>
                  <a:lnTo>
                    <a:pt x="151" y="15"/>
                  </a:lnTo>
                  <a:lnTo>
                    <a:pt x="163" y="15"/>
                  </a:lnTo>
                  <a:lnTo>
                    <a:pt x="174" y="14"/>
                  </a:lnTo>
                  <a:lnTo>
                    <a:pt x="186" y="13"/>
                  </a:lnTo>
                  <a:lnTo>
                    <a:pt x="188" y="11"/>
                  </a:lnTo>
                  <a:lnTo>
                    <a:pt x="191" y="7"/>
                  </a:lnTo>
                  <a:lnTo>
                    <a:pt x="191" y="4"/>
                  </a:lnTo>
                  <a:lnTo>
                    <a:pt x="189" y="1"/>
                  </a:lnTo>
                  <a:lnTo>
                    <a:pt x="176" y="0"/>
                  </a:lnTo>
                  <a:lnTo>
                    <a:pt x="164" y="0"/>
                  </a:lnTo>
                  <a:lnTo>
                    <a:pt x="151" y="0"/>
                  </a:lnTo>
                  <a:lnTo>
                    <a:pt x="137" y="3"/>
                  </a:lnTo>
                  <a:lnTo>
                    <a:pt x="125" y="5"/>
                  </a:lnTo>
                  <a:lnTo>
                    <a:pt x="111" y="8"/>
                  </a:lnTo>
                  <a:lnTo>
                    <a:pt x="98" y="11"/>
                  </a:lnTo>
                  <a:lnTo>
                    <a:pt x="86" y="14"/>
                  </a:lnTo>
                  <a:lnTo>
                    <a:pt x="75" y="18"/>
                  </a:lnTo>
                  <a:lnTo>
                    <a:pt x="62" y="21"/>
                  </a:lnTo>
                  <a:lnTo>
                    <a:pt x="52" y="26"/>
                  </a:lnTo>
                  <a:lnTo>
                    <a:pt x="40" y="31"/>
                  </a:lnTo>
                  <a:lnTo>
                    <a:pt x="30" y="37"/>
                  </a:lnTo>
                  <a:lnTo>
                    <a:pt x="20" y="43"/>
                  </a:lnTo>
                  <a:lnTo>
                    <a:pt x="9" y="51"/>
                  </a:lnTo>
                  <a:lnTo>
                    <a:pt x="0" y="59"/>
                  </a:lnTo>
                  <a:lnTo>
                    <a:pt x="0" y="60"/>
                  </a:lnTo>
                  <a:lnTo>
                    <a:pt x="1" y="60"/>
                  </a:lnTo>
                  <a:close/>
                </a:path>
              </a:pathLst>
            </a:custGeom>
            <a:solidFill>
              <a:srgbClr val="000000"/>
            </a:solidFill>
            <a:ln w="9525">
              <a:noFill/>
              <a:round/>
              <a:headEnd/>
              <a:tailEnd/>
            </a:ln>
          </p:spPr>
          <p:txBody>
            <a:bodyPr/>
            <a:lstStyle/>
            <a:p>
              <a:endParaRPr lang="zh-CN" altLang="en-US" sz="1800"/>
            </a:p>
          </p:txBody>
        </p:sp>
        <p:sp>
          <p:nvSpPr>
            <p:cNvPr id="102" name="Freeform 379"/>
            <p:cNvSpPr>
              <a:spLocks/>
            </p:cNvSpPr>
            <p:nvPr/>
          </p:nvSpPr>
          <p:spPr bwMode="auto">
            <a:xfrm>
              <a:off x="3239" y="2602"/>
              <a:ext cx="58" cy="66"/>
            </a:xfrm>
            <a:custGeom>
              <a:avLst/>
              <a:gdLst>
                <a:gd name="T0" fmla="*/ 0 w 115"/>
                <a:gd name="T1" fmla="*/ 0 h 133"/>
                <a:gd name="T2" fmla="*/ 6 w 115"/>
                <a:gd name="T3" fmla="*/ 8 h 133"/>
                <a:gd name="T4" fmla="*/ 13 w 115"/>
                <a:gd name="T5" fmla="*/ 17 h 133"/>
                <a:gd name="T6" fmla="*/ 20 w 115"/>
                <a:gd name="T7" fmla="*/ 25 h 133"/>
                <a:gd name="T8" fmla="*/ 27 w 115"/>
                <a:gd name="T9" fmla="*/ 33 h 133"/>
                <a:gd name="T10" fmla="*/ 34 w 115"/>
                <a:gd name="T11" fmla="*/ 40 h 133"/>
                <a:gd name="T12" fmla="*/ 41 w 115"/>
                <a:gd name="T13" fmla="*/ 48 h 133"/>
                <a:gd name="T14" fmla="*/ 48 w 115"/>
                <a:gd name="T15" fmla="*/ 57 h 133"/>
                <a:gd name="T16" fmla="*/ 54 w 115"/>
                <a:gd name="T17" fmla="*/ 65 h 133"/>
                <a:gd name="T18" fmla="*/ 55 w 115"/>
                <a:gd name="T19" fmla="*/ 66 h 133"/>
                <a:gd name="T20" fmla="*/ 56 w 115"/>
                <a:gd name="T21" fmla="*/ 65 h 133"/>
                <a:gd name="T22" fmla="*/ 58 w 115"/>
                <a:gd name="T23" fmla="*/ 64 h 133"/>
                <a:gd name="T24" fmla="*/ 58 w 115"/>
                <a:gd name="T25" fmla="*/ 63 h 133"/>
                <a:gd name="T26" fmla="*/ 53 w 115"/>
                <a:gd name="T27" fmla="*/ 53 h 133"/>
                <a:gd name="T28" fmla="*/ 47 w 115"/>
                <a:gd name="T29" fmla="*/ 45 h 133"/>
                <a:gd name="T30" fmla="*/ 39 w 115"/>
                <a:gd name="T31" fmla="*/ 37 h 133"/>
                <a:gd name="T32" fmla="*/ 31 w 115"/>
                <a:gd name="T33" fmla="*/ 30 h 133"/>
                <a:gd name="T34" fmla="*/ 23 w 115"/>
                <a:gd name="T35" fmla="*/ 23 h 133"/>
                <a:gd name="T36" fmla="*/ 15 w 115"/>
                <a:gd name="T37" fmla="*/ 15 h 133"/>
                <a:gd name="T38" fmla="*/ 8 w 115"/>
                <a:gd name="T39" fmla="*/ 8 h 133"/>
                <a:gd name="T40" fmla="*/ 1 w 115"/>
                <a:gd name="T41" fmla="*/ 0 h 133"/>
                <a:gd name="T42" fmla="*/ 1 w 115"/>
                <a:gd name="T43" fmla="*/ 0 h 133"/>
                <a:gd name="T44" fmla="*/ 1 w 115"/>
                <a:gd name="T45" fmla="*/ 0 h 133"/>
                <a:gd name="T46" fmla="*/ 0 w 115"/>
                <a:gd name="T47" fmla="*/ 0 h 133"/>
                <a:gd name="T48" fmla="*/ 0 w 115"/>
                <a:gd name="T49" fmla="*/ 0 h 133"/>
                <a:gd name="T50" fmla="*/ 0 w 115"/>
                <a:gd name="T51" fmla="*/ 0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33"/>
                <a:gd name="T80" fmla="*/ 115 w 115"/>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33">
                  <a:moveTo>
                    <a:pt x="0" y="0"/>
                  </a:moveTo>
                  <a:lnTo>
                    <a:pt x="11" y="17"/>
                  </a:lnTo>
                  <a:lnTo>
                    <a:pt x="25" y="35"/>
                  </a:lnTo>
                  <a:lnTo>
                    <a:pt x="39" y="51"/>
                  </a:lnTo>
                  <a:lnTo>
                    <a:pt x="54" y="66"/>
                  </a:lnTo>
                  <a:lnTo>
                    <a:pt x="68" y="81"/>
                  </a:lnTo>
                  <a:lnTo>
                    <a:pt x="82" y="97"/>
                  </a:lnTo>
                  <a:lnTo>
                    <a:pt x="95" y="114"/>
                  </a:lnTo>
                  <a:lnTo>
                    <a:pt x="107" y="131"/>
                  </a:lnTo>
                  <a:lnTo>
                    <a:pt x="109" y="133"/>
                  </a:lnTo>
                  <a:lnTo>
                    <a:pt x="112" y="131"/>
                  </a:lnTo>
                  <a:lnTo>
                    <a:pt x="115" y="128"/>
                  </a:lnTo>
                  <a:lnTo>
                    <a:pt x="115" y="126"/>
                  </a:lnTo>
                  <a:lnTo>
                    <a:pt x="106" y="106"/>
                  </a:lnTo>
                  <a:lnTo>
                    <a:pt x="93" y="90"/>
                  </a:lnTo>
                  <a:lnTo>
                    <a:pt x="78" y="74"/>
                  </a:lnTo>
                  <a:lnTo>
                    <a:pt x="62" y="60"/>
                  </a:lnTo>
                  <a:lnTo>
                    <a:pt x="46" y="46"/>
                  </a:lnTo>
                  <a:lnTo>
                    <a:pt x="29" y="31"/>
                  </a:lnTo>
                  <a:lnTo>
                    <a:pt x="15" y="16"/>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03" name="Freeform 380"/>
            <p:cNvSpPr>
              <a:spLocks/>
            </p:cNvSpPr>
            <p:nvPr/>
          </p:nvSpPr>
          <p:spPr bwMode="auto">
            <a:xfrm>
              <a:off x="3208" y="2665"/>
              <a:ext cx="87" cy="138"/>
            </a:xfrm>
            <a:custGeom>
              <a:avLst/>
              <a:gdLst>
                <a:gd name="T0" fmla="*/ 0 w 174"/>
                <a:gd name="T1" fmla="*/ 138 h 275"/>
                <a:gd name="T2" fmla="*/ 2 w 174"/>
                <a:gd name="T3" fmla="*/ 132 h 275"/>
                <a:gd name="T4" fmla="*/ 3 w 174"/>
                <a:gd name="T5" fmla="*/ 127 h 275"/>
                <a:gd name="T6" fmla="*/ 6 w 174"/>
                <a:gd name="T7" fmla="*/ 122 h 275"/>
                <a:gd name="T8" fmla="*/ 8 w 174"/>
                <a:gd name="T9" fmla="*/ 116 h 275"/>
                <a:gd name="T10" fmla="*/ 11 w 174"/>
                <a:gd name="T11" fmla="*/ 112 h 275"/>
                <a:gd name="T12" fmla="*/ 13 w 174"/>
                <a:gd name="T13" fmla="*/ 107 h 275"/>
                <a:gd name="T14" fmla="*/ 16 w 174"/>
                <a:gd name="T15" fmla="*/ 102 h 275"/>
                <a:gd name="T16" fmla="*/ 19 w 174"/>
                <a:gd name="T17" fmla="*/ 97 h 275"/>
                <a:gd name="T18" fmla="*/ 22 w 174"/>
                <a:gd name="T19" fmla="*/ 93 h 275"/>
                <a:gd name="T20" fmla="*/ 24 w 174"/>
                <a:gd name="T21" fmla="*/ 88 h 275"/>
                <a:gd name="T22" fmla="*/ 26 w 174"/>
                <a:gd name="T23" fmla="*/ 84 h 275"/>
                <a:gd name="T24" fmla="*/ 29 w 174"/>
                <a:gd name="T25" fmla="*/ 80 h 275"/>
                <a:gd name="T26" fmla="*/ 32 w 174"/>
                <a:gd name="T27" fmla="*/ 76 h 275"/>
                <a:gd name="T28" fmla="*/ 35 w 174"/>
                <a:gd name="T29" fmla="*/ 72 h 275"/>
                <a:gd name="T30" fmla="*/ 38 w 174"/>
                <a:gd name="T31" fmla="*/ 68 h 275"/>
                <a:gd name="T32" fmla="*/ 41 w 174"/>
                <a:gd name="T33" fmla="*/ 63 h 275"/>
                <a:gd name="T34" fmla="*/ 44 w 174"/>
                <a:gd name="T35" fmla="*/ 59 h 275"/>
                <a:gd name="T36" fmla="*/ 45 w 174"/>
                <a:gd name="T37" fmla="*/ 55 h 275"/>
                <a:gd name="T38" fmla="*/ 48 w 174"/>
                <a:gd name="T39" fmla="*/ 51 h 275"/>
                <a:gd name="T40" fmla="*/ 51 w 174"/>
                <a:gd name="T41" fmla="*/ 47 h 275"/>
                <a:gd name="T42" fmla="*/ 53 w 174"/>
                <a:gd name="T43" fmla="*/ 43 h 275"/>
                <a:gd name="T44" fmla="*/ 56 w 174"/>
                <a:gd name="T45" fmla="*/ 39 h 275"/>
                <a:gd name="T46" fmla="*/ 60 w 174"/>
                <a:gd name="T47" fmla="*/ 35 h 275"/>
                <a:gd name="T48" fmla="*/ 63 w 174"/>
                <a:gd name="T49" fmla="*/ 32 h 275"/>
                <a:gd name="T50" fmla="*/ 67 w 174"/>
                <a:gd name="T51" fmla="*/ 29 h 275"/>
                <a:gd name="T52" fmla="*/ 69 w 174"/>
                <a:gd name="T53" fmla="*/ 27 h 275"/>
                <a:gd name="T54" fmla="*/ 73 w 174"/>
                <a:gd name="T55" fmla="*/ 24 h 275"/>
                <a:gd name="T56" fmla="*/ 76 w 174"/>
                <a:gd name="T57" fmla="*/ 21 h 275"/>
                <a:gd name="T58" fmla="*/ 78 w 174"/>
                <a:gd name="T59" fmla="*/ 19 h 275"/>
                <a:gd name="T60" fmla="*/ 81 w 174"/>
                <a:gd name="T61" fmla="*/ 16 h 275"/>
                <a:gd name="T62" fmla="*/ 83 w 174"/>
                <a:gd name="T63" fmla="*/ 12 h 275"/>
                <a:gd name="T64" fmla="*/ 86 w 174"/>
                <a:gd name="T65" fmla="*/ 9 h 275"/>
                <a:gd name="T66" fmla="*/ 87 w 174"/>
                <a:gd name="T67" fmla="*/ 5 h 275"/>
                <a:gd name="T68" fmla="*/ 86 w 174"/>
                <a:gd name="T69" fmla="*/ 2 h 275"/>
                <a:gd name="T70" fmla="*/ 84 w 174"/>
                <a:gd name="T71" fmla="*/ 0 h 275"/>
                <a:gd name="T72" fmla="*/ 80 w 174"/>
                <a:gd name="T73" fmla="*/ 1 h 275"/>
                <a:gd name="T74" fmla="*/ 71 w 174"/>
                <a:gd name="T75" fmla="*/ 8 h 275"/>
                <a:gd name="T76" fmla="*/ 63 w 174"/>
                <a:gd name="T77" fmla="*/ 16 h 275"/>
                <a:gd name="T78" fmla="*/ 56 w 174"/>
                <a:gd name="T79" fmla="*/ 24 h 275"/>
                <a:gd name="T80" fmla="*/ 51 w 174"/>
                <a:gd name="T81" fmla="*/ 32 h 275"/>
                <a:gd name="T82" fmla="*/ 45 w 174"/>
                <a:gd name="T83" fmla="*/ 42 h 275"/>
                <a:gd name="T84" fmla="*/ 40 w 174"/>
                <a:gd name="T85" fmla="*/ 51 h 275"/>
                <a:gd name="T86" fmla="*/ 35 w 174"/>
                <a:gd name="T87" fmla="*/ 61 h 275"/>
                <a:gd name="T88" fmla="*/ 30 w 174"/>
                <a:gd name="T89" fmla="*/ 70 h 275"/>
                <a:gd name="T90" fmla="*/ 27 w 174"/>
                <a:gd name="T91" fmla="*/ 75 h 275"/>
                <a:gd name="T92" fmla="*/ 25 w 174"/>
                <a:gd name="T93" fmla="*/ 80 h 275"/>
                <a:gd name="T94" fmla="*/ 22 w 174"/>
                <a:gd name="T95" fmla="*/ 84 h 275"/>
                <a:gd name="T96" fmla="*/ 21 w 174"/>
                <a:gd name="T97" fmla="*/ 89 h 275"/>
                <a:gd name="T98" fmla="*/ 19 w 174"/>
                <a:gd name="T99" fmla="*/ 94 h 275"/>
                <a:gd name="T100" fmla="*/ 16 w 174"/>
                <a:gd name="T101" fmla="*/ 99 h 275"/>
                <a:gd name="T102" fmla="*/ 13 w 174"/>
                <a:gd name="T103" fmla="*/ 104 h 275"/>
                <a:gd name="T104" fmla="*/ 11 w 174"/>
                <a:gd name="T105" fmla="*/ 108 h 275"/>
                <a:gd name="T106" fmla="*/ 7 w 174"/>
                <a:gd name="T107" fmla="*/ 115 h 275"/>
                <a:gd name="T108" fmla="*/ 3 w 174"/>
                <a:gd name="T109" fmla="*/ 122 h 275"/>
                <a:gd name="T110" fmla="*/ 1 w 174"/>
                <a:gd name="T111" fmla="*/ 130 h 275"/>
                <a:gd name="T112" fmla="*/ 0 w 174"/>
                <a:gd name="T113" fmla="*/ 138 h 275"/>
                <a:gd name="T114" fmla="*/ 0 w 174"/>
                <a:gd name="T115" fmla="*/ 138 h 275"/>
                <a:gd name="T116" fmla="*/ 0 w 174"/>
                <a:gd name="T117" fmla="*/ 138 h 275"/>
                <a:gd name="T118" fmla="*/ 0 w 174"/>
                <a:gd name="T119" fmla="*/ 138 h 275"/>
                <a:gd name="T120" fmla="*/ 0 w 174"/>
                <a:gd name="T121" fmla="*/ 138 h 275"/>
                <a:gd name="T122" fmla="*/ 0 w 174"/>
                <a:gd name="T123" fmla="*/ 138 h 2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275"/>
                <a:gd name="T188" fmla="*/ 174 w 174"/>
                <a:gd name="T189" fmla="*/ 275 h 2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275">
                  <a:moveTo>
                    <a:pt x="0" y="275"/>
                  </a:moveTo>
                  <a:lnTo>
                    <a:pt x="4" y="264"/>
                  </a:lnTo>
                  <a:lnTo>
                    <a:pt x="7" y="253"/>
                  </a:lnTo>
                  <a:lnTo>
                    <a:pt x="12" y="243"/>
                  </a:lnTo>
                  <a:lnTo>
                    <a:pt x="16" y="232"/>
                  </a:lnTo>
                  <a:lnTo>
                    <a:pt x="21" y="223"/>
                  </a:lnTo>
                  <a:lnTo>
                    <a:pt x="27" y="213"/>
                  </a:lnTo>
                  <a:lnTo>
                    <a:pt x="32" y="204"/>
                  </a:lnTo>
                  <a:lnTo>
                    <a:pt x="38" y="193"/>
                  </a:lnTo>
                  <a:lnTo>
                    <a:pt x="43" y="185"/>
                  </a:lnTo>
                  <a:lnTo>
                    <a:pt x="49" y="176"/>
                  </a:lnTo>
                  <a:lnTo>
                    <a:pt x="53" y="168"/>
                  </a:lnTo>
                  <a:lnTo>
                    <a:pt x="59" y="160"/>
                  </a:lnTo>
                  <a:lnTo>
                    <a:pt x="64" y="151"/>
                  </a:lnTo>
                  <a:lnTo>
                    <a:pt x="69" y="143"/>
                  </a:lnTo>
                  <a:lnTo>
                    <a:pt x="75" y="135"/>
                  </a:lnTo>
                  <a:lnTo>
                    <a:pt x="81" y="126"/>
                  </a:lnTo>
                  <a:lnTo>
                    <a:pt x="87" y="118"/>
                  </a:lnTo>
                  <a:lnTo>
                    <a:pt x="91" y="110"/>
                  </a:lnTo>
                  <a:lnTo>
                    <a:pt x="97" y="101"/>
                  </a:lnTo>
                  <a:lnTo>
                    <a:pt x="102" y="93"/>
                  </a:lnTo>
                  <a:lnTo>
                    <a:pt x="107" y="85"/>
                  </a:lnTo>
                  <a:lnTo>
                    <a:pt x="113" y="78"/>
                  </a:lnTo>
                  <a:lnTo>
                    <a:pt x="120" y="70"/>
                  </a:lnTo>
                  <a:lnTo>
                    <a:pt x="127" y="63"/>
                  </a:lnTo>
                  <a:lnTo>
                    <a:pt x="133" y="57"/>
                  </a:lnTo>
                  <a:lnTo>
                    <a:pt x="138" y="53"/>
                  </a:lnTo>
                  <a:lnTo>
                    <a:pt x="145" y="47"/>
                  </a:lnTo>
                  <a:lnTo>
                    <a:pt x="151" y="41"/>
                  </a:lnTo>
                  <a:lnTo>
                    <a:pt x="156" y="37"/>
                  </a:lnTo>
                  <a:lnTo>
                    <a:pt x="161" y="31"/>
                  </a:lnTo>
                  <a:lnTo>
                    <a:pt x="166" y="24"/>
                  </a:lnTo>
                  <a:lnTo>
                    <a:pt x="171" y="18"/>
                  </a:lnTo>
                  <a:lnTo>
                    <a:pt x="174" y="10"/>
                  </a:lnTo>
                  <a:lnTo>
                    <a:pt x="172" y="3"/>
                  </a:lnTo>
                  <a:lnTo>
                    <a:pt x="167" y="0"/>
                  </a:lnTo>
                  <a:lnTo>
                    <a:pt x="159" y="2"/>
                  </a:lnTo>
                  <a:lnTo>
                    <a:pt x="142" y="15"/>
                  </a:lnTo>
                  <a:lnTo>
                    <a:pt x="127" y="31"/>
                  </a:lnTo>
                  <a:lnTo>
                    <a:pt x="113" y="47"/>
                  </a:lnTo>
                  <a:lnTo>
                    <a:pt x="102" y="64"/>
                  </a:lnTo>
                  <a:lnTo>
                    <a:pt x="90" y="84"/>
                  </a:lnTo>
                  <a:lnTo>
                    <a:pt x="80" y="102"/>
                  </a:lnTo>
                  <a:lnTo>
                    <a:pt x="70" y="122"/>
                  </a:lnTo>
                  <a:lnTo>
                    <a:pt x="60" y="140"/>
                  </a:lnTo>
                  <a:lnTo>
                    <a:pt x="55" y="149"/>
                  </a:lnTo>
                  <a:lnTo>
                    <a:pt x="50" y="159"/>
                  </a:lnTo>
                  <a:lnTo>
                    <a:pt x="45" y="168"/>
                  </a:lnTo>
                  <a:lnTo>
                    <a:pt x="42" y="178"/>
                  </a:lnTo>
                  <a:lnTo>
                    <a:pt x="37" y="188"/>
                  </a:lnTo>
                  <a:lnTo>
                    <a:pt x="32" y="197"/>
                  </a:lnTo>
                  <a:lnTo>
                    <a:pt x="27" y="207"/>
                  </a:lnTo>
                  <a:lnTo>
                    <a:pt x="22" y="216"/>
                  </a:lnTo>
                  <a:lnTo>
                    <a:pt x="14" y="230"/>
                  </a:lnTo>
                  <a:lnTo>
                    <a:pt x="7" y="244"/>
                  </a:lnTo>
                  <a:lnTo>
                    <a:pt x="2" y="259"/>
                  </a:lnTo>
                  <a:lnTo>
                    <a:pt x="0" y="275"/>
                  </a:lnTo>
                  <a:close/>
                </a:path>
              </a:pathLst>
            </a:custGeom>
            <a:solidFill>
              <a:srgbClr val="000000"/>
            </a:solidFill>
            <a:ln w="9525">
              <a:noFill/>
              <a:round/>
              <a:headEnd/>
              <a:tailEnd/>
            </a:ln>
          </p:spPr>
          <p:txBody>
            <a:bodyPr/>
            <a:lstStyle/>
            <a:p>
              <a:endParaRPr lang="zh-CN" altLang="en-US" sz="1800"/>
            </a:p>
          </p:txBody>
        </p:sp>
        <p:sp>
          <p:nvSpPr>
            <p:cNvPr id="104" name="Freeform 381"/>
            <p:cNvSpPr>
              <a:spLocks/>
            </p:cNvSpPr>
            <p:nvPr/>
          </p:nvSpPr>
          <p:spPr bwMode="auto">
            <a:xfrm>
              <a:off x="2929" y="2560"/>
              <a:ext cx="60" cy="48"/>
            </a:xfrm>
            <a:custGeom>
              <a:avLst/>
              <a:gdLst>
                <a:gd name="T0" fmla="*/ 0 w 120"/>
                <a:gd name="T1" fmla="*/ 0 h 97"/>
                <a:gd name="T2" fmla="*/ 2 w 120"/>
                <a:gd name="T3" fmla="*/ 11 h 97"/>
                <a:gd name="T4" fmla="*/ 6 w 120"/>
                <a:gd name="T5" fmla="*/ 19 h 97"/>
                <a:gd name="T6" fmla="*/ 13 w 120"/>
                <a:gd name="T7" fmla="*/ 26 h 97"/>
                <a:gd name="T8" fmla="*/ 21 w 120"/>
                <a:gd name="T9" fmla="*/ 31 h 97"/>
                <a:gd name="T10" fmla="*/ 30 w 120"/>
                <a:gd name="T11" fmla="*/ 36 h 97"/>
                <a:gd name="T12" fmla="*/ 41 w 120"/>
                <a:gd name="T13" fmla="*/ 40 h 97"/>
                <a:gd name="T14" fmla="*/ 50 w 120"/>
                <a:gd name="T15" fmla="*/ 44 h 97"/>
                <a:gd name="T16" fmla="*/ 59 w 120"/>
                <a:gd name="T17" fmla="*/ 48 h 97"/>
                <a:gd name="T18" fmla="*/ 60 w 120"/>
                <a:gd name="T19" fmla="*/ 48 h 97"/>
                <a:gd name="T20" fmla="*/ 60 w 120"/>
                <a:gd name="T21" fmla="*/ 48 h 97"/>
                <a:gd name="T22" fmla="*/ 60 w 120"/>
                <a:gd name="T23" fmla="*/ 47 h 97"/>
                <a:gd name="T24" fmla="*/ 60 w 120"/>
                <a:gd name="T25" fmla="*/ 46 h 97"/>
                <a:gd name="T26" fmla="*/ 57 w 120"/>
                <a:gd name="T27" fmla="*/ 44 h 97"/>
                <a:gd name="T28" fmla="*/ 53 w 120"/>
                <a:gd name="T29" fmla="*/ 41 h 97"/>
                <a:gd name="T30" fmla="*/ 50 w 120"/>
                <a:gd name="T31" fmla="*/ 39 h 97"/>
                <a:gd name="T32" fmla="*/ 47 w 120"/>
                <a:gd name="T33" fmla="*/ 37 h 97"/>
                <a:gd name="T34" fmla="*/ 43 w 120"/>
                <a:gd name="T35" fmla="*/ 35 h 97"/>
                <a:gd name="T36" fmla="*/ 39 w 120"/>
                <a:gd name="T37" fmla="*/ 33 h 97"/>
                <a:gd name="T38" fmla="*/ 36 w 120"/>
                <a:gd name="T39" fmla="*/ 31 h 97"/>
                <a:gd name="T40" fmla="*/ 31 w 120"/>
                <a:gd name="T41" fmla="*/ 29 h 97"/>
                <a:gd name="T42" fmla="*/ 26 w 120"/>
                <a:gd name="T43" fmla="*/ 27 h 97"/>
                <a:gd name="T44" fmla="*/ 21 w 120"/>
                <a:gd name="T45" fmla="*/ 24 h 97"/>
                <a:gd name="T46" fmla="*/ 15 w 120"/>
                <a:gd name="T47" fmla="*/ 21 h 97"/>
                <a:gd name="T48" fmla="*/ 11 w 120"/>
                <a:gd name="T49" fmla="*/ 18 h 97"/>
                <a:gd name="T50" fmla="*/ 7 w 120"/>
                <a:gd name="T51" fmla="*/ 15 h 97"/>
                <a:gd name="T52" fmla="*/ 4 w 120"/>
                <a:gd name="T53" fmla="*/ 10 h 97"/>
                <a:gd name="T54" fmla="*/ 2 w 120"/>
                <a:gd name="T55" fmla="*/ 5 h 97"/>
                <a:gd name="T56" fmla="*/ 0 w 120"/>
                <a:gd name="T57" fmla="*/ 0 h 97"/>
                <a:gd name="T58" fmla="*/ 0 w 120"/>
                <a:gd name="T59" fmla="*/ 0 h 97"/>
                <a:gd name="T60" fmla="*/ 0 w 120"/>
                <a:gd name="T61" fmla="*/ 0 h 97"/>
                <a:gd name="T62" fmla="*/ 0 w 120"/>
                <a:gd name="T63" fmla="*/ 0 h 97"/>
                <a:gd name="T64" fmla="*/ 0 w 120"/>
                <a:gd name="T65" fmla="*/ 0 h 97"/>
                <a:gd name="T66" fmla="*/ 0 w 120"/>
                <a:gd name="T67" fmla="*/ 0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97"/>
                <a:gd name="T104" fmla="*/ 120 w 120"/>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97">
                  <a:moveTo>
                    <a:pt x="0" y="0"/>
                  </a:moveTo>
                  <a:lnTo>
                    <a:pt x="4" y="22"/>
                  </a:lnTo>
                  <a:lnTo>
                    <a:pt x="12" y="39"/>
                  </a:lnTo>
                  <a:lnTo>
                    <a:pt x="26" y="52"/>
                  </a:lnTo>
                  <a:lnTo>
                    <a:pt x="42" y="63"/>
                  </a:lnTo>
                  <a:lnTo>
                    <a:pt x="61" y="73"/>
                  </a:lnTo>
                  <a:lnTo>
                    <a:pt x="81" y="81"/>
                  </a:lnTo>
                  <a:lnTo>
                    <a:pt x="99" y="89"/>
                  </a:lnTo>
                  <a:lnTo>
                    <a:pt x="118" y="97"/>
                  </a:lnTo>
                  <a:lnTo>
                    <a:pt x="119" y="97"/>
                  </a:lnTo>
                  <a:lnTo>
                    <a:pt x="120" y="96"/>
                  </a:lnTo>
                  <a:lnTo>
                    <a:pt x="120" y="94"/>
                  </a:lnTo>
                  <a:lnTo>
                    <a:pt x="120" y="93"/>
                  </a:lnTo>
                  <a:lnTo>
                    <a:pt x="113" y="88"/>
                  </a:lnTo>
                  <a:lnTo>
                    <a:pt x="106" y="83"/>
                  </a:lnTo>
                  <a:lnTo>
                    <a:pt x="99" y="78"/>
                  </a:lnTo>
                  <a:lnTo>
                    <a:pt x="93" y="74"/>
                  </a:lnTo>
                  <a:lnTo>
                    <a:pt x="86" y="70"/>
                  </a:lnTo>
                  <a:lnTo>
                    <a:pt x="78" y="66"/>
                  </a:lnTo>
                  <a:lnTo>
                    <a:pt x="71" y="62"/>
                  </a:lnTo>
                  <a:lnTo>
                    <a:pt x="63" y="59"/>
                  </a:lnTo>
                  <a:lnTo>
                    <a:pt x="52" y="54"/>
                  </a:lnTo>
                  <a:lnTo>
                    <a:pt x="42" y="48"/>
                  </a:lnTo>
                  <a:lnTo>
                    <a:pt x="31" y="43"/>
                  </a:lnTo>
                  <a:lnTo>
                    <a:pt x="22" y="37"/>
                  </a:lnTo>
                  <a:lnTo>
                    <a:pt x="14" y="30"/>
                  </a:lnTo>
                  <a:lnTo>
                    <a:pt x="7" y="21"/>
                  </a:lnTo>
                  <a:lnTo>
                    <a:pt x="3" y="11"/>
                  </a:lnTo>
                  <a:lnTo>
                    <a:pt x="0" y="0"/>
                  </a:lnTo>
                  <a:close/>
                </a:path>
              </a:pathLst>
            </a:custGeom>
            <a:solidFill>
              <a:srgbClr val="000000"/>
            </a:solidFill>
            <a:ln w="9525">
              <a:noFill/>
              <a:round/>
              <a:headEnd/>
              <a:tailEnd/>
            </a:ln>
          </p:spPr>
          <p:txBody>
            <a:bodyPr/>
            <a:lstStyle/>
            <a:p>
              <a:endParaRPr lang="zh-CN" altLang="en-US" sz="1800"/>
            </a:p>
          </p:txBody>
        </p:sp>
        <p:sp>
          <p:nvSpPr>
            <p:cNvPr id="105" name="Freeform 382"/>
            <p:cNvSpPr>
              <a:spLocks/>
            </p:cNvSpPr>
            <p:nvPr/>
          </p:nvSpPr>
          <p:spPr bwMode="auto">
            <a:xfrm>
              <a:off x="2978" y="2601"/>
              <a:ext cx="42" cy="34"/>
            </a:xfrm>
            <a:custGeom>
              <a:avLst/>
              <a:gdLst>
                <a:gd name="T0" fmla="*/ 0 w 84"/>
                <a:gd name="T1" fmla="*/ 0 h 68"/>
                <a:gd name="T2" fmla="*/ 3 w 84"/>
                <a:gd name="T3" fmla="*/ 1 h 68"/>
                <a:gd name="T4" fmla="*/ 5 w 84"/>
                <a:gd name="T5" fmla="*/ 4 h 68"/>
                <a:gd name="T6" fmla="*/ 7 w 84"/>
                <a:gd name="T7" fmla="*/ 6 h 68"/>
                <a:gd name="T8" fmla="*/ 10 w 84"/>
                <a:gd name="T9" fmla="*/ 8 h 68"/>
                <a:gd name="T10" fmla="*/ 11 w 84"/>
                <a:gd name="T11" fmla="*/ 10 h 68"/>
                <a:gd name="T12" fmla="*/ 14 w 84"/>
                <a:gd name="T13" fmla="*/ 12 h 68"/>
                <a:gd name="T14" fmla="*/ 15 w 84"/>
                <a:gd name="T15" fmla="*/ 15 h 68"/>
                <a:gd name="T16" fmla="*/ 18 w 84"/>
                <a:gd name="T17" fmla="*/ 17 h 68"/>
                <a:gd name="T18" fmla="*/ 21 w 84"/>
                <a:gd name="T19" fmla="*/ 19 h 68"/>
                <a:gd name="T20" fmla="*/ 23 w 84"/>
                <a:gd name="T21" fmla="*/ 22 h 68"/>
                <a:gd name="T22" fmla="*/ 25 w 84"/>
                <a:gd name="T23" fmla="*/ 24 h 68"/>
                <a:gd name="T24" fmla="*/ 28 w 84"/>
                <a:gd name="T25" fmla="*/ 26 h 68"/>
                <a:gd name="T26" fmla="*/ 30 w 84"/>
                <a:gd name="T27" fmla="*/ 28 h 68"/>
                <a:gd name="T28" fmla="*/ 34 w 84"/>
                <a:gd name="T29" fmla="*/ 30 h 68"/>
                <a:gd name="T30" fmla="*/ 37 w 84"/>
                <a:gd name="T31" fmla="*/ 32 h 68"/>
                <a:gd name="T32" fmla="*/ 40 w 84"/>
                <a:gd name="T33" fmla="*/ 34 h 68"/>
                <a:gd name="T34" fmla="*/ 41 w 84"/>
                <a:gd name="T35" fmla="*/ 34 h 68"/>
                <a:gd name="T36" fmla="*/ 42 w 84"/>
                <a:gd name="T37" fmla="*/ 34 h 68"/>
                <a:gd name="T38" fmla="*/ 42 w 84"/>
                <a:gd name="T39" fmla="*/ 32 h 68"/>
                <a:gd name="T40" fmla="*/ 42 w 84"/>
                <a:gd name="T41" fmla="*/ 31 h 68"/>
                <a:gd name="T42" fmla="*/ 40 w 84"/>
                <a:gd name="T43" fmla="*/ 28 h 68"/>
                <a:gd name="T44" fmla="*/ 37 w 84"/>
                <a:gd name="T45" fmla="*/ 26 h 68"/>
                <a:gd name="T46" fmla="*/ 35 w 84"/>
                <a:gd name="T47" fmla="*/ 23 h 68"/>
                <a:gd name="T48" fmla="*/ 32 w 84"/>
                <a:gd name="T49" fmla="*/ 21 h 68"/>
                <a:gd name="T50" fmla="*/ 29 w 84"/>
                <a:gd name="T51" fmla="*/ 19 h 68"/>
                <a:gd name="T52" fmla="*/ 26 w 84"/>
                <a:gd name="T53" fmla="*/ 17 h 68"/>
                <a:gd name="T54" fmla="*/ 24 w 84"/>
                <a:gd name="T55" fmla="*/ 15 h 68"/>
                <a:gd name="T56" fmla="*/ 21 w 84"/>
                <a:gd name="T57" fmla="*/ 14 h 68"/>
                <a:gd name="T58" fmla="*/ 19 w 84"/>
                <a:gd name="T59" fmla="*/ 12 h 68"/>
                <a:gd name="T60" fmla="*/ 17 w 84"/>
                <a:gd name="T61" fmla="*/ 10 h 68"/>
                <a:gd name="T62" fmla="*/ 13 w 84"/>
                <a:gd name="T63" fmla="*/ 9 h 68"/>
                <a:gd name="T64" fmla="*/ 11 w 84"/>
                <a:gd name="T65" fmla="*/ 7 h 68"/>
                <a:gd name="T66" fmla="*/ 8 w 84"/>
                <a:gd name="T67" fmla="*/ 5 h 68"/>
                <a:gd name="T68" fmla="*/ 6 w 84"/>
                <a:gd name="T69" fmla="*/ 3 h 68"/>
                <a:gd name="T70" fmla="*/ 3 w 84"/>
                <a:gd name="T71" fmla="*/ 1 h 68"/>
                <a:gd name="T72" fmla="*/ 1 w 84"/>
                <a:gd name="T73" fmla="*/ 0 h 68"/>
                <a:gd name="T74" fmla="*/ 0 w 84"/>
                <a:gd name="T75" fmla="*/ 0 h 68"/>
                <a:gd name="T76" fmla="*/ 0 w 84"/>
                <a:gd name="T77" fmla="*/ 0 h 68"/>
                <a:gd name="T78" fmla="*/ 0 w 84"/>
                <a:gd name="T79" fmla="*/ 0 h 68"/>
                <a:gd name="T80" fmla="*/ 0 w 84"/>
                <a:gd name="T81" fmla="*/ 0 h 68"/>
                <a:gd name="T82" fmla="*/ 0 w 8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68"/>
                <a:gd name="T128" fmla="*/ 84 w 8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68">
                  <a:moveTo>
                    <a:pt x="0" y="0"/>
                  </a:moveTo>
                  <a:lnTo>
                    <a:pt x="5" y="3"/>
                  </a:lnTo>
                  <a:lnTo>
                    <a:pt x="11" y="8"/>
                  </a:lnTo>
                  <a:lnTo>
                    <a:pt x="14" y="13"/>
                  </a:lnTo>
                  <a:lnTo>
                    <a:pt x="19" y="16"/>
                  </a:lnTo>
                  <a:lnTo>
                    <a:pt x="23" y="21"/>
                  </a:lnTo>
                  <a:lnTo>
                    <a:pt x="28" y="25"/>
                  </a:lnTo>
                  <a:lnTo>
                    <a:pt x="31" y="30"/>
                  </a:lnTo>
                  <a:lnTo>
                    <a:pt x="36" y="34"/>
                  </a:lnTo>
                  <a:lnTo>
                    <a:pt x="41" y="39"/>
                  </a:lnTo>
                  <a:lnTo>
                    <a:pt x="46" y="44"/>
                  </a:lnTo>
                  <a:lnTo>
                    <a:pt x="51" y="48"/>
                  </a:lnTo>
                  <a:lnTo>
                    <a:pt x="57" y="52"/>
                  </a:lnTo>
                  <a:lnTo>
                    <a:pt x="61" y="56"/>
                  </a:lnTo>
                  <a:lnTo>
                    <a:pt x="67" y="60"/>
                  </a:lnTo>
                  <a:lnTo>
                    <a:pt x="73" y="64"/>
                  </a:lnTo>
                  <a:lnTo>
                    <a:pt x="79" y="68"/>
                  </a:lnTo>
                  <a:lnTo>
                    <a:pt x="81" y="68"/>
                  </a:lnTo>
                  <a:lnTo>
                    <a:pt x="83" y="67"/>
                  </a:lnTo>
                  <a:lnTo>
                    <a:pt x="84" y="64"/>
                  </a:lnTo>
                  <a:lnTo>
                    <a:pt x="83" y="62"/>
                  </a:lnTo>
                  <a:lnTo>
                    <a:pt x="79" y="57"/>
                  </a:lnTo>
                  <a:lnTo>
                    <a:pt x="74" y="52"/>
                  </a:lnTo>
                  <a:lnTo>
                    <a:pt x="69" y="47"/>
                  </a:lnTo>
                  <a:lnTo>
                    <a:pt x="64" y="43"/>
                  </a:lnTo>
                  <a:lnTo>
                    <a:pt x="59" y="39"/>
                  </a:lnTo>
                  <a:lnTo>
                    <a:pt x="53" y="34"/>
                  </a:lnTo>
                  <a:lnTo>
                    <a:pt x="49" y="31"/>
                  </a:lnTo>
                  <a:lnTo>
                    <a:pt x="43" y="28"/>
                  </a:lnTo>
                  <a:lnTo>
                    <a:pt x="37" y="24"/>
                  </a:lnTo>
                  <a:lnTo>
                    <a:pt x="33" y="21"/>
                  </a:lnTo>
                  <a:lnTo>
                    <a:pt x="27" y="17"/>
                  </a:lnTo>
                  <a:lnTo>
                    <a:pt x="22" y="14"/>
                  </a:lnTo>
                  <a:lnTo>
                    <a:pt x="16" y="10"/>
                  </a:lnTo>
                  <a:lnTo>
                    <a:pt x="12" y="7"/>
                  </a:lnTo>
                  <a:lnTo>
                    <a:pt x="6" y="3"/>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06" name="Freeform 383"/>
            <p:cNvSpPr>
              <a:spLocks/>
            </p:cNvSpPr>
            <p:nvPr/>
          </p:nvSpPr>
          <p:spPr bwMode="auto">
            <a:xfrm>
              <a:off x="2807" y="2376"/>
              <a:ext cx="171" cy="253"/>
            </a:xfrm>
            <a:custGeom>
              <a:avLst/>
              <a:gdLst>
                <a:gd name="T0" fmla="*/ 11 w 342"/>
                <a:gd name="T1" fmla="*/ 18 h 506"/>
                <a:gd name="T2" fmla="*/ 31 w 342"/>
                <a:gd name="T3" fmla="*/ 52 h 506"/>
                <a:gd name="T4" fmla="*/ 53 w 342"/>
                <a:gd name="T5" fmla="*/ 85 h 506"/>
                <a:gd name="T6" fmla="*/ 74 w 342"/>
                <a:gd name="T7" fmla="*/ 119 h 506"/>
                <a:gd name="T8" fmla="*/ 89 w 342"/>
                <a:gd name="T9" fmla="*/ 144 h 506"/>
                <a:gd name="T10" fmla="*/ 98 w 342"/>
                <a:gd name="T11" fmla="*/ 161 h 506"/>
                <a:gd name="T12" fmla="*/ 107 w 342"/>
                <a:gd name="T13" fmla="*/ 178 h 506"/>
                <a:gd name="T14" fmla="*/ 116 w 342"/>
                <a:gd name="T15" fmla="*/ 195 h 506"/>
                <a:gd name="T16" fmla="*/ 125 w 342"/>
                <a:gd name="T17" fmla="*/ 211 h 506"/>
                <a:gd name="T18" fmla="*/ 134 w 342"/>
                <a:gd name="T19" fmla="*/ 224 h 506"/>
                <a:gd name="T20" fmla="*/ 140 w 342"/>
                <a:gd name="T21" fmla="*/ 235 h 506"/>
                <a:gd name="T22" fmla="*/ 144 w 342"/>
                <a:gd name="T23" fmla="*/ 242 h 506"/>
                <a:gd name="T24" fmla="*/ 149 w 342"/>
                <a:gd name="T25" fmla="*/ 248 h 506"/>
                <a:gd name="T26" fmla="*/ 155 w 342"/>
                <a:gd name="T27" fmla="*/ 252 h 506"/>
                <a:gd name="T28" fmla="*/ 164 w 342"/>
                <a:gd name="T29" fmla="*/ 253 h 506"/>
                <a:gd name="T30" fmla="*/ 171 w 342"/>
                <a:gd name="T31" fmla="*/ 243 h 506"/>
                <a:gd name="T32" fmla="*/ 169 w 342"/>
                <a:gd name="T33" fmla="*/ 235 h 506"/>
                <a:gd name="T34" fmla="*/ 164 w 342"/>
                <a:gd name="T35" fmla="*/ 229 h 506"/>
                <a:gd name="T36" fmla="*/ 159 w 342"/>
                <a:gd name="T37" fmla="*/ 223 h 506"/>
                <a:gd name="T38" fmla="*/ 154 w 342"/>
                <a:gd name="T39" fmla="*/ 217 h 506"/>
                <a:gd name="T40" fmla="*/ 150 w 342"/>
                <a:gd name="T41" fmla="*/ 211 h 506"/>
                <a:gd name="T42" fmla="*/ 144 w 342"/>
                <a:gd name="T43" fmla="*/ 204 h 506"/>
                <a:gd name="T44" fmla="*/ 139 w 342"/>
                <a:gd name="T45" fmla="*/ 197 h 506"/>
                <a:gd name="T46" fmla="*/ 134 w 342"/>
                <a:gd name="T47" fmla="*/ 190 h 506"/>
                <a:gd name="T48" fmla="*/ 125 w 342"/>
                <a:gd name="T49" fmla="*/ 180 h 506"/>
                <a:gd name="T50" fmla="*/ 114 w 342"/>
                <a:gd name="T51" fmla="*/ 164 h 506"/>
                <a:gd name="T52" fmla="*/ 104 w 342"/>
                <a:gd name="T53" fmla="*/ 148 h 506"/>
                <a:gd name="T54" fmla="*/ 93 w 342"/>
                <a:gd name="T55" fmla="*/ 133 h 506"/>
                <a:gd name="T56" fmla="*/ 76 w 342"/>
                <a:gd name="T57" fmla="*/ 110 h 506"/>
                <a:gd name="T58" fmla="*/ 53 w 342"/>
                <a:gd name="T59" fmla="*/ 79 h 506"/>
                <a:gd name="T60" fmla="*/ 31 w 342"/>
                <a:gd name="T61" fmla="*/ 48 h 506"/>
                <a:gd name="T62" fmla="*/ 11 w 342"/>
                <a:gd name="T63" fmla="*/ 17 h 506"/>
                <a:gd name="T64" fmla="*/ 0 w 342"/>
                <a:gd name="T65" fmla="*/ 0 h 506"/>
                <a:gd name="T66" fmla="*/ 0 w 342"/>
                <a:gd name="T67" fmla="*/ 0 h 506"/>
                <a:gd name="T68" fmla="*/ 0 w 342"/>
                <a:gd name="T69" fmla="*/ 0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2"/>
                <a:gd name="T106" fmla="*/ 0 h 506"/>
                <a:gd name="T107" fmla="*/ 342 w 342"/>
                <a:gd name="T108" fmla="*/ 506 h 5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2" h="506">
                  <a:moveTo>
                    <a:pt x="0" y="0"/>
                  </a:moveTo>
                  <a:lnTo>
                    <a:pt x="21" y="35"/>
                  </a:lnTo>
                  <a:lnTo>
                    <a:pt x="42" y="68"/>
                  </a:lnTo>
                  <a:lnTo>
                    <a:pt x="62" y="103"/>
                  </a:lnTo>
                  <a:lnTo>
                    <a:pt x="84" y="136"/>
                  </a:lnTo>
                  <a:lnTo>
                    <a:pt x="106" y="170"/>
                  </a:lnTo>
                  <a:lnTo>
                    <a:pt x="127" y="204"/>
                  </a:lnTo>
                  <a:lnTo>
                    <a:pt x="148" y="238"/>
                  </a:lnTo>
                  <a:lnTo>
                    <a:pt x="168" y="272"/>
                  </a:lnTo>
                  <a:lnTo>
                    <a:pt x="178" y="288"/>
                  </a:lnTo>
                  <a:lnTo>
                    <a:pt x="187" y="306"/>
                  </a:lnTo>
                  <a:lnTo>
                    <a:pt x="196" y="322"/>
                  </a:lnTo>
                  <a:lnTo>
                    <a:pt x="205" y="339"/>
                  </a:lnTo>
                  <a:lnTo>
                    <a:pt x="214" y="355"/>
                  </a:lnTo>
                  <a:lnTo>
                    <a:pt x="224" y="372"/>
                  </a:lnTo>
                  <a:lnTo>
                    <a:pt x="233" y="389"/>
                  </a:lnTo>
                  <a:lnTo>
                    <a:pt x="242" y="406"/>
                  </a:lnTo>
                  <a:lnTo>
                    <a:pt x="250" y="421"/>
                  </a:lnTo>
                  <a:lnTo>
                    <a:pt x="258" y="435"/>
                  </a:lnTo>
                  <a:lnTo>
                    <a:pt x="267" y="448"/>
                  </a:lnTo>
                  <a:lnTo>
                    <a:pt x="275" y="463"/>
                  </a:lnTo>
                  <a:lnTo>
                    <a:pt x="279" y="469"/>
                  </a:lnTo>
                  <a:lnTo>
                    <a:pt x="284" y="476"/>
                  </a:lnTo>
                  <a:lnTo>
                    <a:pt x="288" y="483"/>
                  </a:lnTo>
                  <a:lnTo>
                    <a:pt x="293" y="489"/>
                  </a:lnTo>
                  <a:lnTo>
                    <a:pt x="297" y="495"/>
                  </a:lnTo>
                  <a:lnTo>
                    <a:pt x="303" y="499"/>
                  </a:lnTo>
                  <a:lnTo>
                    <a:pt x="310" y="504"/>
                  </a:lnTo>
                  <a:lnTo>
                    <a:pt x="317" y="506"/>
                  </a:lnTo>
                  <a:lnTo>
                    <a:pt x="328" y="505"/>
                  </a:lnTo>
                  <a:lnTo>
                    <a:pt x="338" y="498"/>
                  </a:lnTo>
                  <a:lnTo>
                    <a:pt x="342" y="486"/>
                  </a:lnTo>
                  <a:lnTo>
                    <a:pt x="341" y="475"/>
                  </a:lnTo>
                  <a:lnTo>
                    <a:pt x="338" y="469"/>
                  </a:lnTo>
                  <a:lnTo>
                    <a:pt x="333" y="462"/>
                  </a:lnTo>
                  <a:lnTo>
                    <a:pt x="328" y="457"/>
                  </a:lnTo>
                  <a:lnTo>
                    <a:pt x="324" y="451"/>
                  </a:lnTo>
                  <a:lnTo>
                    <a:pt x="318" y="445"/>
                  </a:lnTo>
                  <a:lnTo>
                    <a:pt x="312" y="439"/>
                  </a:lnTo>
                  <a:lnTo>
                    <a:pt x="308" y="433"/>
                  </a:lnTo>
                  <a:lnTo>
                    <a:pt x="303" y="428"/>
                  </a:lnTo>
                  <a:lnTo>
                    <a:pt x="299" y="421"/>
                  </a:lnTo>
                  <a:lnTo>
                    <a:pt x="293" y="414"/>
                  </a:lnTo>
                  <a:lnTo>
                    <a:pt x="288" y="407"/>
                  </a:lnTo>
                  <a:lnTo>
                    <a:pt x="282" y="400"/>
                  </a:lnTo>
                  <a:lnTo>
                    <a:pt x="278" y="394"/>
                  </a:lnTo>
                  <a:lnTo>
                    <a:pt x="272" y="387"/>
                  </a:lnTo>
                  <a:lnTo>
                    <a:pt x="267" y="380"/>
                  </a:lnTo>
                  <a:lnTo>
                    <a:pt x="263" y="374"/>
                  </a:lnTo>
                  <a:lnTo>
                    <a:pt x="251" y="359"/>
                  </a:lnTo>
                  <a:lnTo>
                    <a:pt x="241" y="342"/>
                  </a:lnTo>
                  <a:lnTo>
                    <a:pt x="229" y="327"/>
                  </a:lnTo>
                  <a:lnTo>
                    <a:pt x="219" y="311"/>
                  </a:lnTo>
                  <a:lnTo>
                    <a:pt x="209" y="296"/>
                  </a:lnTo>
                  <a:lnTo>
                    <a:pt x="197" y="281"/>
                  </a:lnTo>
                  <a:lnTo>
                    <a:pt x="187" y="265"/>
                  </a:lnTo>
                  <a:lnTo>
                    <a:pt x="175" y="250"/>
                  </a:lnTo>
                  <a:lnTo>
                    <a:pt x="152" y="220"/>
                  </a:lnTo>
                  <a:lnTo>
                    <a:pt x="130" y="189"/>
                  </a:lnTo>
                  <a:lnTo>
                    <a:pt x="107" y="158"/>
                  </a:lnTo>
                  <a:lnTo>
                    <a:pt x="85" y="127"/>
                  </a:lnTo>
                  <a:lnTo>
                    <a:pt x="63" y="96"/>
                  </a:lnTo>
                  <a:lnTo>
                    <a:pt x="42" y="65"/>
                  </a:lnTo>
                  <a:lnTo>
                    <a:pt x="21" y="33"/>
                  </a:lnTo>
                  <a:lnTo>
                    <a:pt x="0" y="0"/>
                  </a:lnTo>
                  <a:close/>
                </a:path>
              </a:pathLst>
            </a:custGeom>
            <a:solidFill>
              <a:srgbClr val="000000"/>
            </a:solidFill>
            <a:ln w="9525">
              <a:noFill/>
              <a:round/>
              <a:headEnd/>
              <a:tailEnd/>
            </a:ln>
          </p:spPr>
          <p:txBody>
            <a:bodyPr/>
            <a:lstStyle/>
            <a:p>
              <a:endParaRPr lang="zh-CN" altLang="en-US" sz="1800"/>
            </a:p>
          </p:txBody>
        </p:sp>
        <p:sp>
          <p:nvSpPr>
            <p:cNvPr id="107" name="Freeform 384"/>
            <p:cNvSpPr>
              <a:spLocks/>
            </p:cNvSpPr>
            <p:nvPr/>
          </p:nvSpPr>
          <p:spPr bwMode="auto">
            <a:xfrm>
              <a:off x="3233" y="2369"/>
              <a:ext cx="34" cy="15"/>
            </a:xfrm>
            <a:custGeom>
              <a:avLst/>
              <a:gdLst>
                <a:gd name="T0" fmla="*/ 0 w 68"/>
                <a:gd name="T1" fmla="*/ 0 h 30"/>
                <a:gd name="T2" fmla="*/ 1 w 68"/>
                <a:gd name="T3" fmla="*/ 1 h 30"/>
                <a:gd name="T4" fmla="*/ 2 w 68"/>
                <a:gd name="T5" fmla="*/ 2 h 30"/>
                <a:gd name="T6" fmla="*/ 3 w 68"/>
                <a:gd name="T7" fmla="*/ 4 h 30"/>
                <a:gd name="T8" fmla="*/ 4 w 68"/>
                <a:gd name="T9" fmla="*/ 4 h 30"/>
                <a:gd name="T10" fmla="*/ 7 w 68"/>
                <a:gd name="T11" fmla="*/ 5 h 30"/>
                <a:gd name="T12" fmla="*/ 9 w 68"/>
                <a:gd name="T13" fmla="*/ 7 h 30"/>
                <a:gd name="T14" fmla="*/ 12 w 68"/>
                <a:gd name="T15" fmla="*/ 8 h 30"/>
                <a:gd name="T16" fmla="*/ 14 w 68"/>
                <a:gd name="T17" fmla="*/ 10 h 30"/>
                <a:gd name="T18" fmla="*/ 16 w 68"/>
                <a:gd name="T19" fmla="*/ 12 h 30"/>
                <a:gd name="T20" fmla="*/ 18 w 68"/>
                <a:gd name="T21" fmla="*/ 13 h 30"/>
                <a:gd name="T22" fmla="*/ 20 w 68"/>
                <a:gd name="T23" fmla="*/ 14 h 30"/>
                <a:gd name="T24" fmla="*/ 22 w 68"/>
                <a:gd name="T25" fmla="*/ 14 h 30"/>
                <a:gd name="T26" fmla="*/ 25 w 68"/>
                <a:gd name="T27" fmla="*/ 15 h 30"/>
                <a:gd name="T28" fmla="*/ 27 w 68"/>
                <a:gd name="T29" fmla="*/ 15 h 30"/>
                <a:gd name="T30" fmla="*/ 30 w 68"/>
                <a:gd name="T31" fmla="*/ 15 h 30"/>
                <a:gd name="T32" fmla="*/ 33 w 68"/>
                <a:gd name="T33" fmla="*/ 15 h 30"/>
                <a:gd name="T34" fmla="*/ 33 w 68"/>
                <a:gd name="T35" fmla="*/ 15 h 30"/>
                <a:gd name="T36" fmla="*/ 34 w 68"/>
                <a:gd name="T37" fmla="*/ 14 h 30"/>
                <a:gd name="T38" fmla="*/ 34 w 68"/>
                <a:gd name="T39" fmla="*/ 13 h 30"/>
                <a:gd name="T40" fmla="*/ 34 w 68"/>
                <a:gd name="T41" fmla="*/ 13 h 30"/>
                <a:gd name="T42" fmla="*/ 31 w 68"/>
                <a:gd name="T43" fmla="*/ 13 h 30"/>
                <a:gd name="T44" fmla="*/ 28 w 68"/>
                <a:gd name="T45" fmla="*/ 12 h 30"/>
                <a:gd name="T46" fmla="*/ 26 w 68"/>
                <a:gd name="T47" fmla="*/ 12 h 30"/>
                <a:gd name="T48" fmla="*/ 23 w 68"/>
                <a:gd name="T49" fmla="*/ 12 h 30"/>
                <a:gd name="T50" fmla="*/ 20 w 68"/>
                <a:gd name="T51" fmla="*/ 12 h 30"/>
                <a:gd name="T52" fmla="*/ 18 w 68"/>
                <a:gd name="T53" fmla="*/ 10 h 30"/>
                <a:gd name="T54" fmla="*/ 16 w 68"/>
                <a:gd name="T55" fmla="*/ 8 h 30"/>
                <a:gd name="T56" fmla="*/ 14 w 68"/>
                <a:gd name="T57" fmla="*/ 6 h 30"/>
                <a:gd name="T58" fmla="*/ 12 w 68"/>
                <a:gd name="T59" fmla="*/ 5 h 30"/>
                <a:gd name="T60" fmla="*/ 10 w 68"/>
                <a:gd name="T61" fmla="*/ 5 h 30"/>
                <a:gd name="T62" fmla="*/ 8 w 68"/>
                <a:gd name="T63" fmla="*/ 4 h 30"/>
                <a:gd name="T64" fmla="*/ 6 w 68"/>
                <a:gd name="T65" fmla="*/ 4 h 30"/>
                <a:gd name="T66" fmla="*/ 4 w 68"/>
                <a:gd name="T67" fmla="*/ 3 h 30"/>
                <a:gd name="T68" fmla="*/ 3 w 68"/>
                <a:gd name="T69" fmla="*/ 2 h 30"/>
                <a:gd name="T70" fmla="*/ 1 w 68"/>
                <a:gd name="T71" fmla="*/ 1 h 30"/>
                <a:gd name="T72" fmla="*/ 0 w 68"/>
                <a:gd name="T73" fmla="*/ 0 h 30"/>
                <a:gd name="T74" fmla="*/ 0 w 68"/>
                <a:gd name="T75" fmla="*/ 0 h 30"/>
                <a:gd name="T76" fmla="*/ 0 w 68"/>
                <a:gd name="T77" fmla="*/ 0 h 30"/>
                <a:gd name="T78" fmla="*/ 0 w 68"/>
                <a:gd name="T79" fmla="*/ 0 h 30"/>
                <a:gd name="T80" fmla="*/ 0 w 68"/>
                <a:gd name="T81" fmla="*/ 0 h 30"/>
                <a:gd name="T82" fmla="*/ 0 w 68"/>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0"/>
                <a:gd name="T128" fmla="*/ 68 w 68"/>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0">
                  <a:moveTo>
                    <a:pt x="0" y="0"/>
                  </a:moveTo>
                  <a:lnTo>
                    <a:pt x="2" y="2"/>
                  </a:lnTo>
                  <a:lnTo>
                    <a:pt x="5" y="4"/>
                  </a:lnTo>
                  <a:lnTo>
                    <a:pt x="6" y="7"/>
                  </a:lnTo>
                  <a:lnTo>
                    <a:pt x="8" y="8"/>
                  </a:lnTo>
                  <a:lnTo>
                    <a:pt x="14" y="10"/>
                  </a:lnTo>
                  <a:lnTo>
                    <a:pt x="18" y="14"/>
                  </a:lnTo>
                  <a:lnTo>
                    <a:pt x="24" y="16"/>
                  </a:lnTo>
                  <a:lnTo>
                    <a:pt x="29" y="19"/>
                  </a:lnTo>
                  <a:lnTo>
                    <a:pt x="32" y="23"/>
                  </a:lnTo>
                  <a:lnTo>
                    <a:pt x="37" y="25"/>
                  </a:lnTo>
                  <a:lnTo>
                    <a:pt x="41" y="27"/>
                  </a:lnTo>
                  <a:lnTo>
                    <a:pt x="45" y="28"/>
                  </a:lnTo>
                  <a:lnTo>
                    <a:pt x="50" y="30"/>
                  </a:lnTo>
                  <a:lnTo>
                    <a:pt x="54" y="30"/>
                  </a:lnTo>
                  <a:lnTo>
                    <a:pt x="60" y="30"/>
                  </a:lnTo>
                  <a:lnTo>
                    <a:pt x="65" y="30"/>
                  </a:lnTo>
                  <a:lnTo>
                    <a:pt x="66" y="30"/>
                  </a:lnTo>
                  <a:lnTo>
                    <a:pt x="67" y="27"/>
                  </a:lnTo>
                  <a:lnTo>
                    <a:pt x="68" y="26"/>
                  </a:lnTo>
                  <a:lnTo>
                    <a:pt x="67" y="26"/>
                  </a:lnTo>
                  <a:lnTo>
                    <a:pt x="62" y="25"/>
                  </a:lnTo>
                  <a:lnTo>
                    <a:pt x="56" y="24"/>
                  </a:lnTo>
                  <a:lnTo>
                    <a:pt x="52" y="24"/>
                  </a:lnTo>
                  <a:lnTo>
                    <a:pt x="46" y="24"/>
                  </a:lnTo>
                  <a:lnTo>
                    <a:pt x="40" y="23"/>
                  </a:lnTo>
                  <a:lnTo>
                    <a:pt x="37" y="19"/>
                  </a:lnTo>
                  <a:lnTo>
                    <a:pt x="32" y="16"/>
                  </a:lnTo>
                  <a:lnTo>
                    <a:pt x="29" y="12"/>
                  </a:lnTo>
                  <a:lnTo>
                    <a:pt x="25" y="10"/>
                  </a:lnTo>
                  <a:lnTo>
                    <a:pt x="21" y="9"/>
                  </a:lnTo>
                  <a:lnTo>
                    <a:pt x="16" y="8"/>
                  </a:lnTo>
                  <a:lnTo>
                    <a:pt x="13" y="7"/>
                  </a:lnTo>
                  <a:lnTo>
                    <a:pt x="9" y="5"/>
                  </a:lnTo>
                  <a:lnTo>
                    <a:pt x="7" y="3"/>
                  </a:lnTo>
                  <a:lnTo>
                    <a:pt x="3" y="2"/>
                  </a:lnTo>
                  <a:lnTo>
                    <a:pt x="0" y="0"/>
                  </a:lnTo>
                  <a:close/>
                </a:path>
              </a:pathLst>
            </a:custGeom>
            <a:solidFill>
              <a:srgbClr val="000000"/>
            </a:solidFill>
            <a:ln w="9525">
              <a:noFill/>
              <a:round/>
              <a:headEnd/>
              <a:tailEnd/>
            </a:ln>
          </p:spPr>
          <p:txBody>
            <a:bodyPr/>
            <a:lstStyle/>
            <a:p>
              <a:endParaRPr lang="zh-CN" altLang="en-US" sz="1800"/>
            </a:p>
          </p:txBody>
        </p:sp>
        <p:sp>
          <p:nvSpPr>
            <p:cNvPr id="108" name="Freeform 385"/>
            <p:cNvSpPr>
              <a:spLocks/>
            </p:cNvSpPr>
            <p:nvPr/>
          </p:nvSpPr>
          <p:spPr bwMode="auto">
            <a:xfrm>
              <a:off x="3241" y="2380"/>
              <a:ext cx="24" cy="20"/>
            </a:xfrm>
            <a:custGeom>
              <a:avLst/>
              <a:gdLst>
                <a:gd name="T0" fmla="*/ 0 w 48"/>
                <a:gd name="T1" fmla="*/ 1 h 42"/>
                <a:gd name="T2" fmla="*/ 1 w 48"/>
                <a:gd name="T3" fmla="*/ 3 h 42"/>
                <a:gd name="T4" fmla="*/ 1 w 48"/>
                <a:gd name="T5" fmla="*/ 6 h 42"/>
                <a:gd name="T6" fmla="*/ 1 w 48"/>
                <a:gd name="T7" fmla="*/ 8 h 42"/>
                <a:gd name="T8" fmla="*/ 1 w 48"/>
                <a:gd name="T9" fmla="*/ 10 h 42"/>
                <a:gd name="T10" fmla="*/ 1 w 48"/>
                <a:gd name="T11" fmla="*/ 12 h 42"/>
                <a:gd name="T12" fmla="*/ 1 w 48"/>
                <a:gd name="T13" fmla="*/ 12 h 42"/>
                <a:gd name="T14" fmla="*/ 1 w 48"/>
                <a:gd name="T15" fmla="*/ 13 h 42"/>
                <a:gd name="T16" fmla="*/ 0 w 48"/>
                <a:gd name="T17" fmla="*/ 14 h 42"/>
                <a:gd name="T18" fmla="*/ 0 w 48"/>
                <a:gd name="T19" fmla="*/ 17 h 42"/>
                <a:gd name="T20" fmla="*/ 1 w 48"/>
                <a:gd name="T21" fmla="*/ 18 h 42"/>
                <a:gd name="T22" fmla="*/ 3 w 48"/>
                <a:gd name="T23" fmla="*/ 20 h 42"/>
                <a:gd name="T24" fmla="*/ 5 w 48"/>
                <a:gd name="T25" fmla="*/ 20 h 42"/>
                <a:gd name="T26" fmla="*/ 7 w 48"/>
                <a:gd name="T27" fmla="*/ 20 h 42"/>
                <a:gd name="T28" fmla="*/ 9 w 48"/>
                <a:gd name="T29" fmla="*/ 18 h 42"/>
                <a:gd name="T30" fmla="*/ 11 w 48"/>
                <a:gd name="T31" fmla="*/ 17 h 42"/>
                <a:gd name="T32" fmla="*/ 12 w 48"/>
                <a:gd name="T33" fmla="*/ 15 h 42"/>
                <a:gd name="T34" fmla="*/ 15 w 48"/>
                <a:gd name="T35" fmla="*/ 12 h 42"/>
                <a:gd name="T36" fmla="*/ 18 w 48"/>
                <a:gd name="T37" fmla="*/ 10 h 42"/>
                <a:gd name="T38" fmla="*/ 21 w 48"/>
                <a:gd name="T39" fmla="*/ 7 h 42"/>
                <a:gd name="T40" fmla="*/ 24 w 48"/>
                <a:gd name="T41" fmla="*/ 6 h 42"/>
                <a:gd name="T42" fmla="*/ 24 w 48"/>
                <a:gd name="T43" fmla="*/ 5 h 42"/>
                <a:gd name="T44" fmla="*/ 24 w 48"/>
                <a:gd name="T45" fmla="*/ 4 h 42"/>
                <a:gd name="T46" fmla="*/ 24 w 48"/>
                <a:gd name="T47" fmla="*/ 3 h 42"/>
                <a:gd name="T48" fmla="*/ 24 w 48"/>
                <a:gd name="T49" fmla="*/ 3 h 42"/>
                <a:gd name="T50" fmla="*/ 20 w 48"/>
                <a:gd name="T51" fmla="*/ 5 h 42"/>
                <a:gd name="T52" fmla="*/ 16 w 48"/>
                <a:gd name="T53" fmla="*/ 7 h 42"/>
                <a:gd name="T54" fmla="*/ 12 w 48"/>
                <a:gd name="T55" fmla="*/ 10 h 42"/>
                <a:gd name="T56" fmla="*/ 10 w 48"/>
                <a:gd name="T57" fmla="*/ 12 h 42"/>
                <a:gd name="T58" fmla="*/ 9 w 48"/>
                <a:gd name="T59" fmla="*/ 13 h 42"/>
                <a:gd name="T60" fmla="*/ 7 w 48"/>
                <a:gd name="T61" fmla="*/ 14 h 42"/>
                <a:gd name="T62" fmla="*/ 6 w 48"/>
                <a:gd name="T63" fmla="*/ 15 h 42"/>
                <a:gd name="T64" fmla="*/ 4 w 48"/>
                <a:gd name="T65" fmla="*/ 14 h 42"/>
                <a:gd name="T66" fmla="*/ 3 w 48"/>
                <a:gd name="T67" fmla="*/ 14 h 42"/>
                <a:gd name="T68" fmla="*/ 3 w 48"/>
                <a:gd name="T69" fmla="*/ 13 h 42"/>
                <a:gd name="T70" fmla="*/ 3 w 48"/>
                <a:gd name="T71" fmla="*/ 11 h 42"/>
                <a:gd name="T72" fmla="*/ 3 w 48"/>
                <a:gd name="T73" fmla="*/ 10 h 42"/>
                <a:gd name="T74" fmla="*/ 3 w 48"/>
                <a:gd name="T75" fmla="*/ 7 h 42"/>
                <a:gd name="T76" fmla="*/ 3 w 48"/>
                <a:gd name="T77" fmla="*/ 5 h 42"/>
                <a:gd name="T78" fmla="*/ 1 w 48"/>
                <a:gd name="T79" fmla="*/ 2 h 42"/>
                <a:gd name="T80" fmla="*/ 0 w 48"/>
                <a:gd name="T81" fmla="*/ 0 h 42"/>
                <a:gd name="T82" fmla="*/ 0 w 48"/>
                <a:gd name="T83" fmla="*/ 0 h 42"/>
                <a:gd name="T84" fmla="*/ 0 w 48"/>
                <a:gd name="T85" fmla="*/ 0 h 42"/>
                <a:gd name="T86" fmla="*/ 0 w 48"/>
                <a:gd name="T87" fmla="*/ 0 h 42"/>
                <a:gd name="T88" fmla="*/ 0 w 48"/>
                <a:gd name="T89" fmla="*/ 1 h 42"/>
                <a:gd name="T90" fmla="*/ 0 w 48"/>
                <a:gd name="T91" fmla="*/ 1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2"/>
                <a:gd name="T140" fmla="*/ 48 w 48"/>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2">
                  <a:moveTo>
                    <a:pt x="0" y="2"/>
                  </a:moveTo>
                  <a:lnTo>
                    <a:pt x="1" y="6"/>
                  </a:lnTo>
                  <a:lnTo>
                    <a:pt x="2" y="12"/>
                  </a:lnTo>
                  <a:lnTo>
                    <a:pt x="2" y="17"/>
                  </a:lnTo>
                  <a:lnTo>
                    <a:pt x="2" y="22"/>
                  </a:lnTo>
                  <a:lnTo>
                    <a:pt x="2" y="25"/>
                  </a:lnTo>
                  <a:lnTo>
                    <a:pt x="1" y="26"/>
                  </a:lnTo>
                  <a:lnTo>
                    <a:pt x="1" y="28"/>
                  </a:lnTo>
                  <a:lnTo>
                    <a:pt x="0" y="30"/>
                  </a:lnTo>
                  <a:lnTo>
                    <a:pt x="0" y="35"/>
                  </a:lnTo>
                  <a:lnTo>
                    <a:pt x="2" y="38"/>
                  </a:lnTo>
                  <a:lnTo>
                    <a:pt x="6" y="42"/>
                  </a:lnTo>
                  <a:lnTo>
                    <a:pt x="9" y="42"/>
                  </a:lnTo>
                  <a:lnTo>
                    <a:pt x="14" y="41"/>
                  </a:lnTo>
                  <a:lnTo>
                    <a:pt x="18" y="38"/>
                  </a:lnTo>
                  <a:lnTo>
                    <a:pt x="22" y="35"/>
                  </a:lnTo>
                  <a:lnTo>
                    <a:pt x="25" y="32"/>
                  </a:lnTo>
                  <a:lnTo>
                    <a:pt x="31" y="26"/>
                  </a:lnTo>
                  <a:lnTo>
                    <a:pt x="36" y="21"/>
                  </a:lnTo>
                  <a:lnTo>
                    <a:pt x="41" y="15"/>
                  </a:lnTo>
                  <a:lnTo>
                    <a:pt x="47" y="12"/>
                  </a:lnTo>
                  <a:lnTo>
                    <a:pt x="47" y="11"/>
                  </a:lnTo>
                  <a:lnTo>
                    <a:pt x="48" y="8"/>
                  </a:lnTo>
                  <a:lnTo>
                    <a:pt x="48" y="7"/>
                  </a:lnTo>
                  <a:lnTo>
                    <a:pt x="47" y="7"/>
                  </a:lnTo>
                  <a:lnTo>
                    <a:pt x="39" y="10"/>
                  </a:lnTo>
                  <a:lnTo>
                    <a:pt x="32" y="14"/>
                  </a:lnTo>
                  <a:lnTo>
                    <a:pt x="25" y="20"/>
                  </a:lnTo>
                  <a:lnTo>
                    <a:pt x="20" y="26"/>
                  </a:lnTo>
                  <a:lnTo>
                    <a:pt x="17" y="28"/>
                  </a:lnTo>
                  <a:lnTo>
                    <a:pt x="15" y="30"/>
                  </a:lnTo>
                  <a:lnTo>
                    <a:pt x="12" y="32"/>
                  </a:lnTo>
                  <a:lnTo>
                    <a:pt x="8" y="30"/>
                  </a:lnTo>
                  <a:lnTo>
                    <a:pt x="7" y="29"/>
                  </a:lnTo>
                  <a:lnTo>
                    <a:pt x="6" y="27"/>
                  </a:lnTo>
                  <a:lnTo>
                    <a:pt x="6" y="23"/>
                  </a:lnTo>
                  <a:lnTo>
                    <a:pt x="6" y="21"/>
                  </a:lnTo>
                  <a:lnTo>
                    <a:pt x="6" y="15"/>
                  </a:lnTo>
                  <a:lnTo>
                    <a:pt x="5" y="11"/>
                  </a:lnTo>
                  <a:lnTo>
                    <a:pt x="2" y="5"/>
                  </a:lnTo>
                  <a:lnTo>
                    <a:pt x="0" y="0"/>
                  </a:lnTo>
                  <a:lnTo>
                    <a:pt x="0" y="2"/>
                  </a:lnTo>
                  <a:close/>
                </a:path>
              </a:pathLst>
            </a:custGeom>
            <a:solidFill>
              <a:srgbClr val="000000"/>
            </a:solidFill>
            <a:ln w="9525">
              <a:noFill/>
              <a:round/>
              <a:headEnd/>
              <a:tailEnd/>
            </a:ln>
          </p:spPr>
          <p:txBody>
            <a:bodyPr/>
            <a:lstStyle/>
            <a:p>
              <a:endParaRPr lang="zh-CN" altLang="en-US" sz="1800"/>
            </a:p>
          </p:txBody>
        </p:sp>
        <p:sp>
          <p:nvSpPr>
            <p:cNvPr id="109" name="Freeform 386"/>
            <p:cNvSpPr>
              <a:spLocks/>
            </p:cNvSpPr>
            <p:nvPr/>
          </p:nvSpPr>
          <p:spPr bwMode="auto">
            <a:xfrm>
              <a:off x="3157" y="2499"/>
              <a:ext cx="105" cy="298"/>
            </a:xfrm>
            <a:custGeom>
              <a:avLst/>
              <a:gdLst>
                <a:gd name="T0" fmla="*/ 98 w 211"/>
                <a:gd name="T1" fmla="*/ 7 h 595"/>
                <a:gd name="T2" fmla="*/ 87 w 211"/>
                <a:gd name="T3" fmla="*/ 22 h 595"/>
                <a:gd name="T4" fmla="*/ 76 w 211"/>
                <a:gd name="T5" fmla="*/ 38 h 595"/>
                <a:gd name="T6" fmla="*/ 65 w 211"/>
                <a:gd name="T7" fmla="*/ 54 h 595"/>
                <a:gd name="T8" fmla="*/ 53 w 211"/>
                <a:gd name="T9" fmla="*/ 72 h 595"/>
                <a:gd name="T10" fmla="*/ 42 w 211"/>
                <a:gd name="T11" fmla="*/ 91 h 595"/>
                <a:gd name="T12" fmla="*/ 32 w 211"/>
                <a:gd name="T13" fmla="*/ 110 h 595"/>
                <a:gd name="T14" fmla="*/ 24 w 211"/>
                <a:gd name="T15" fmla="*/ 130 h 595"/>
                <a:gd name="T16" fmla="*/ 17 w 211"/>
                <a:gd name="T17" fmla="*/ 151 h 595"/>
                <a:gd name="T18" fmla="*/ 11 w 211"/>
                <a:gd name="T19" fmla="*/ 171 h 595"/>
                <a:gd name="T20" fmla="*/ 7 w 211"/>
                <a:gd name="T21" fmla="*/ 193 h 595"/>
                <a:gd name="T22" fmla="*/ 2 w 211"/>
                <a:gd name="T23" fmla="*/ 214 h 595"/>
                <a:gd name="T24" fmla="*/ 0 w 211"/>
                <a:gd name="T25" fmla="*/ 241 h 595"/>
                <a:gd name="T26" fmla="*/ 1 w 211"/>
                <a:gd name="T27" fmla="*/ 277 h 595"/>
                <a:gd name="T28" fmla="*/ 9 w 211"/>
                <a:gd name="T29" fmla="*/ 297 h 595"/>
                <a:gd name="T30" fmla="*/ 16 w 211"/>
                <a:gd name="T31" fmla="*/ 298 h 595"/>
                <a:gd name="T32" fmla="*/ 26 w 211"/>
                <a:gd name="T33" fmla="*/ 290 h 595"/>
                <a:gd name="T34" fmla="*/ 34 w 211"/>
                <a:gd name="T35" fmla="*/ 277 h 595"/>
                <a:gd name="T36" fmla="*/ 37 w 211"/>
                <a:gd name="T37" fmla="*/ 262 h 595"/>
                <a:gd name="T38" fmla="*/ 39 w 211"/>
                <a:gd name="T39" fmla="*/ 247 h 595"/>
                <a:gd name="T40" fmla="*/ 41 w 211"/>
                <a:gd name="T41" fmla="*/ 218 h 595"/>
                <a:gd name="T42" fmla="*/ 47 w 211"/>
                <a:gd name="T43" fmla="*/ 179 h 595"/>
                <a:gd name="T44" fmla="*/ 53 w 211"/>
                <a:gd name="T45" fmla="*/ 149 h 595"/>
                <a:gd name="T46" fmla="*/ 58 w 211"/>
                <a:gd name="T47" fmla="*/ 129 h 595"/>
                <a:gd name="T48" fmla="*/ 62 w 211"/>
                <a:gd name="T49" fmla="*/ 108 h 595"/>
                <a:gd name="T50" fmla="*/ 68 w 211"/>
                <a:gd name="T51" fmla="*/ 88 h 595"/>
                <a:gd name="T52" fmla="*/ 74 w 211"/>
                <a:gd name="T53" fmla="*/ 68 h 595"/>
                <a:gd name="T54" fmla="*/ 80 w 211"/>
                <a:gd name="T55" fmla="*/ 47 h 595"/>
                <a:gd name="T56" fmla="*/ 88 w 211"/>
                <a:gd name="T57" fmla="*/ 28 h 595"/>
                <a:gd name="T58" fmla="*/ 98 w 211"/>
                <a:gd name="T59" fmla="*/ 9 h 595"/>
                <a:gd name="T60" fmla="*/ 105 w 211"/>
                <a:gd name="T61" fmla="*/ 0 h 595"/>
                <a:gd name="T62" fmla="*/ 105 w 211"/>
                <a:gd name="T63" fmla="*/ 0 h 595"/>
                <a:gd name="T64" fmla="*/ 105 w 211"/>
                <a:gd name="T65" fmla="*/ 0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95"/>
                <a:gd name="T101" fmla="*/ 211 w 211"/>
                <a:gd name="T102" fmla="*/ 595 h 5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95">
                  <a:moveTo>
                    <a:pt x="211" y="0"/>
                  </a:moveTo>
                  <a:lnTo>
                    <a:pt x="197" y="14"/>
                  </a:lnTo>
                  <a:lnTo>
                    <a:pt x="185" y="29"/>
                  </a:lnTo>
                  <a:lnTo>
                    <a:pt x="174" y="44"/>
                  </a:lnTo>
                  <a:lnTo>
                    <a:pt x="162" y="60"/>
                  </a:lnTo>
                  <a:lnTo>
                    <a:pt x="152" y="76"/>
                  </a:lnTo>
                  <a:lnTo>
                    <a:pt x="140" y="92"/>
                  </a:lnTo>
                  <a:lnTo>
                    <a:pt x="130" y="108"/>
                  </a:lnTo>
                  <a:lnTo>
                    <a:pt x="120" y="124"/>
                  </a:lnTo>
                  <a:lnTo>
                    <a:pt x="107" y="143"/>
                  </a:lnTo>
                  <a:lnTo>
                    <a:pt x="97" y="161"/>
                  </a:lnTo>
                  <a:lnTo>
                    <a:pt x="85" y="181"/>
                  </a:lnTo>
                  <a:lnTo>
                    <a:pt x="76" y="199"/>
                  </a:lnTo>
                  <a:lnTo>
                    <a:pt x="65" y="219"/>
                  </a:lnTo>
                  <a:lnTo>
                    <a:pt x="57" y="239"/>
                  </a:lnTo>
                  <a:lnTo>
                    <a:pt x="49" y="259"/>
                  </a:lnTo>
                  <a:lnTo>
                    <a:pt x="41" y="280"/>
                  </a:lnTo>
                  <a:lnTo>
                    <a:pt x="34" y="301"/>
                  </a:lnTo>
                  <a:lnTo>
                    <a:pt x="29" y="321"/>
                  </a:lnTo>
                  <a:lnTo>
                    <a:pt x="23" y="342"/>
                  </a:lnTo>
                  <a:lnTo>
                    <a:pt x="18" y="364"/>
                  </a:lnTo>
                  <a:lnTo>
                    <a:pt x="14" y="385"/>
                  </a:lnTo>
                  <a:lnTo>
                    <a:pt x="9" y="406"/>
                  </a:lnTo>
                  <a:lnTo>
                    <a:pt x="5" y="427"/>
                  </a:lnTo>
                  <a:lnTo>
                    <a:pt x="3" y="449"/>
                  </a:lnTo>
                  <a:lnTo>
                    <a:pt x="0" y="482"/>
                  </a:lnTo>
                  <a:lnTo>
                    <a:pt x="0" y="518"/>
                  </a:lnTo>
                  <a:lnTo>
                    <a:pt x="3" y="554"/>
                  </a:lnTo>
                  <a:lnTo>
                    <a:pt x="14" y="586"/>
                  </a:lnTo>
                  <a:lnTo>
                    <a:pt x="18" y="593"/>
                  </a:lnTo>
                  <a:lnTo>
                    <a:pt x="25" y="595"/>
                  </a:lnTo>
                  <a:lnTo>
                    <a:pt x="33" y="595"/>
                  </a:lnTo>
                  <a:lnTo>
                    <a:pt x="40" y="592"/>
                  </a:lnTo>
                  <a:lnTo>
                    <a:pt x="52" y="580"/>
                  </a:lnTo>
                  <a:lnTo>
                    <a:pt x="61" y="568"/>
                  </a:lnTo>
                  <a:lnTo>
                    <a:pt x="68" y="554"/>
                  </a:lnTo>
                  <a:lnTo>
                    <a:pt x="72" y="539"/>
                  </a:lnTo>
                  <a:lnTo>
                    <a:pt x="75" y="524"/>
                  </a:lnTo>
                  <a:lnTo>
                    <a:pt x="77" y="509"/>
                  </a:lnTo>
                  <a:lnTo>
                    <a:pt x="78" y="493"/>
                  </a:lnTo>
                  <a:lnTo>
                    <a:pt x="79" y="477"/>
                  </a:lnTo>
                  <a:lnTo>
                    <a:pt x="83" y="436"/>
                  </a:lnTo>
                  <a:lnTo>
                    <a:pt x="88" y="397"/>
                  </a:lnTo>
                  <a:lnTo>
                    <a:pt x="95" y="357"/>
                  </a:lnTo>
                  <a:lnTo>
                    <a:pt x="103" y="318"/>
                  </a:lnTo>
                  <a:lnTo>
                    <a:pt x="107" y="297"/>
                  </a:lnTo>
                  <a:lnTo>
                    <a:pt x="112" y="276"/>
                  </a:lnTo>
                  <a:lnTo>
                    <a:pt x="116" y="257"/>
                  </a:lnTo>
                  <a:lnTo>
                    <a:pt x="121" y="236"/>
                  </a:lnTo>
                  <a:lnTo>
                    <a:pt x="125" y="216"/>
                  </a:lnTo>
                  <a:lnTo>
                    <a:pt x="131" y="197"/>
                  </a:lnTo>
                  <a:lnTo>
                    <a:pt x="137" y="176"/>
                  </a:lnTo>
                  <a:lnTo>
                    <a:pt x="143" y="157"/>
                  </a:lnTo>
                  <a:lnTo>
                    <a:pt x="148" y="136"/>
                  </a:lnTo>
                  <a:lnTo>
                    <a:pt x="154" y="115"/>
                  </a:lnTo>
                  <a:lnTo>
                    <a:pt x="161" y="94"/>
                  </a:lnTo>
                  <a:lnTo>
                    <a:pt x="168" y="75"/>
                  </a:lnTo>
                  <a:lnTo>
                    <a:pt x="176" y="55"/>
                  </a:lnTo>
                  <a:lnTo>
                    <a:pt x="185" y="36"/>
                  </a:lnTo>
                  <a:lnTo>
                    <a:pt x="197" y="17"/>
                  </a:lnTo>
                  <a:lnTo>
                    <a:pt x="211" y="1"/>
                  </a:lnTo>
                  <a:lnTo>
                    <a:pt x="211" y="0"/>
                  </a:lnTo>
                  <a:close/>
                </a:path>
              </a:pathLst>
            </a:custGeom>
            <a:solidFill>
              <a:srgbClr val="000000"/>
            </a:solidFill>
            <a:ln w="9525">
              <a:noFill/>
              <a:round/>
              <a:headEnd/>
              <a:tailEnd/>
            </a:ln>
          </p:spPr>
          <p:txBody>
            <a:bodyPr/>
            <a:lstStyle/>
            <a:p>
              <a:endParaRPr lang="zh-CN" altLang="en-US" sz="1800"/>
            </a:p>
          </p:txBody>
        </p:sp>
        <p:sp>
          <p:nvSpPr>
            <p:cNvPr id="110" name="Freeform 387"/>
            <p:cNvSpPr>
              <a:spLocks/>
            </p:cNvSpPr>
            <p:nvPr/>
          </p:nvSpPr>
          <p:spPr bwMode="auto">
            <a:xfrm>
              <a:off x="3269" y="2425"/>
              <a:ext cx="9" cy="60"/>
            </a:xfrm>
            <a:custGeom>
              <a:avLst/>
              <a:gdLst>
                <a:gd name="T0" fmla="*/ 0 w 20"/>
                <a:gd name="T1" fmla="*/ 0 h 119"/>
                <a:gd name="T2" fmla="*/ 0 w 20"/>
                <a:gd name="T3" fmla="*/ 15 h 119"/>
                <a:gd name="T4" fmla="*/ 2 w 20"/>
                <a:gd name="T5" fmla="*/ 30 h 119"/>
                <a:gd name="T6" fmla="*/ 5 w 20"/>
                <a:gd name="T7" fmla="*/ 45 h 119"/>
                <a:gd name="T8" fmla="*/ 7 w 20"/>
                <a:gd name="T9" fmla="*/ 59 h 119"/>
                <a:gd name="T10" fmla="*/ 7 w 20"/>
                <a:gd name="T11" fmla="*/ 60 h 119"/>
                <a:gd name="T12" fmla="*/ 8 w 20"/>
                <a:gd name="T13" fmla="*/ 59 h 119"/>
                <a:gd name="T14" fmla="*/ 9 w 20"/>
                <a:gd name="T15" fmla="*/ 59 h 119"/>
                <a:gd name="T16" fmla="*/ 9 w 20"/>
                <a:gd name="T17" fmla="*/ 58 h 119"/>
                <a:gd name="T18" fmla="*/ 7 w 20"/>
                <a:gd name="T19" fmla="*/ 44 h 119"/>
                <a:gd name="T20" fmla="*/ 5 w 20"/>
                <a:gd name="T21" fmla="*/ 29 h 119"/>
                <a:gd name="T22" fmla="*/ 2 w 20"/>
                <a:gd name="T23" fmla="*/ 15 h 119"/>
                <a:gd name="T24" fmla="*/ 0 w 20"/>
                <a:gd name="T25" fmla="*/ 0 h 119"/>
                <a:gd name="T26" fmla="*/ 0 w 20"/>
                <a:gd name="T27" fmla="*/ 0 h 119"/>
                <a:gd name="T28" fmla="*/ 0 w 20"/>
                <a:gd name="T29" fmla="*/ 0 h 119"/>
                <a:gd name="T30" fmla="*/ 0 w 20"/>
                <a:gd name="T31" fmla="*/ 0 h 119"/>
                <a:gd name="T32" fmla="*/ 0 w 20"/>
                <a:gd name="T33" fmla="*/ 0 h 119"/>
                <a:gd name="T34" fmla="*/ 0 w 20"/>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19"/>
                <a:gd name="T56" fmla="*/ 20 w 20"/>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19">
                  <a:moveTo>
                    <a:pt x="0" y="0"/>
                  </a:moveTo>
                  <a:lnTo>
                    <a:pt x="1" y="30"/>
                  </a:lnTo>
                  <a:lnTo>
                    <a:pt x="5" y="60"/>
                  </a:lnTo>
                  <a:lnTo>
                    <a:pt x="10" y="89"/>
                  </a:lnTo>
                  <a:lnTo>
                    <a:pt x="15" y="118"/>
                  </a:lnTo>
                  <a:lnTo>
                    <a:pt x="16" y="119"/>
                  </a:lnTo>
                  <a:lnTo>
                    <a:pt x="18" y="118"/>
                  </a:lnTo>
                  <a:lnTo>
                    <a:pt x="20" y="117"/>
                  </a:lnTo>
                  <a:lnTo>
                    <a:pt x="20" y="116"/>
                  </a:lnTo>
                  <a:lnTo>
                    <a:pt x="15" y="87"/>
                  </a:lnTo>
                  <a:lnTo>
                    <a:pt x="10" y="58"/>
                  </a:lnTo>
                  <a:lnTo>
                    <a:pt x="4" y="29"/>
                  </a:lnTo>
                  <a:lnTo>
                    <a:pt x="0" y="0"/>
                  </a:lnTo>
                  <a:close/>
                </a:path>
              </a:pathLst>
            </a:custGeom>
            <a:solidFill>
              <a:srgbClr val="000000"/>
            </a:solidFill>
            <a:ln w="9525">
              <a:noFill/>
              <a:round/>
              <a:headEnd/>
              <a:tailEnd/>
            </a:ln>
          </p:spPr>
          <p:txBody>
            <a:bodyPr/>
            <a:lstStyle/>
            <a:p>
              <a:endParaRPr lang="zh-CN" altLang="en-US" sz="1800"/>
            </a:p>
          </p:txBody>
        </p:sp>
        <p:sp>
          <p:nvSpPr>
            <p:cNvPr id="111" name="Freeform 388"/>
            <p:cNvSpPr>
              <a:spLocks/>
            </p:cNvSpPr>
            <p:nvPr/>
          </p:nvSpPr>
          <p:spPr bwMode="auto">
            <a:xfrm>
              <a:off x="3247" y="2425"/>
              <a:ext cx="150" cy="68"/>
            </a:xfrm>
            <a:custGeom>
              <a:avLst/>
              <a:gdLst>
                <a:gd name="T0" fmla="*/ 150 w 299"/>
                <a:gd name="T1" fmla="*/ 0 h 136"/>
                <a:gd name="T2" fmla="*/ 146 w 299"/>
                <a:gd name="T3" fmla="*/ 2 h 136"/>
                <a:gd name="T4" fmla="*/ 142 w 299"/>
                <a:gd name="T5" fmla="*/ 3 h 136"/>
                <a:gd name="T6" fmla="*/ 139 w 299"/>
                <a:gd name="T7" fmla="*/ 6 h 136"/>
                <a:gd name="T8" fmla="*/ 135 w 299"/>
                <a:gd name="T9" fmla="*/ 7 h 136"/>
                <a:gd name="T10" fmla="*/ 132 w 299"/>
                <a:gd name="T11" fmla="*/ 10 h 136"/>
                <a:gd name="T12" fmla="*/ 128 w 299"/>
                <a:gd name="T13" fmla="*/ 13 h 136"/>
                <a:gd name="T14" fmla="*/ 126 w 299"/>
                <a:gd name="T15" fmla="*/ 15 h 136"/>
                <a:gd name="T16" fmla="*/ 122 w 299"/>
                <a:gd name="T17" fmla="*/ 17 h 136"/>
                <a:gd name="T18" fmla="*/ 118 w 299"/>
                <a:gd name="T19" fmla="*/ 21 h 136"/>
                <a:gd name="T20" fmla="*/ 113 w 299"/>
                <a:gd name="T21" fmla="*/ 24 h 136"/>
                <a:gd name="T22" fmla="*/ 108 w 299"/>
                <a:gd name="T23" fmla="*/ 26 h 136"/>
                <a:gd name="T24" fmla="*/ 104 w 299"/>
                <a:gd name="T25" fmla="*/ 29 h 136"/>
                <a:gd name="T26" fmla="*/ 99 w 299"/>
                <a:gd name="T27" fmla="*/ 31 h 136"/>
                <a:gd name="T28" fmla="*/ 94 w 299"/>
                <a:gd name="T29" fmla="*/ 34 h 136"/>
                <a:gd name="T30" fmla="*/ 89 w 299"/>
                <a:gd name="T31" fmla="*/ 36 h 136"/>
                <a:gd name="T32" fmla="*/ 84 w 299"/>
                <a:gd name="T33" fmla="*/ 37 h 136"/>
                <a:gd name="T34" fmla="*/ 74 w 299"/>
                <a:gd name="T35" fmla="*/ 41 h 136"/>
                <a:gd name="T36" fmla="*/ 65 w 299"/>
                <a:gd name="T37" fmla="*/ 44 h 136"/>
                <a:gd name="T38" fmla="*/ 54 w 299"/>
                <a:gd name="T39" fmla="*/ 47 h 136"/>
                <a:gd name="T40" fmla="*/ 44 w 299"/>
                <a:gd name="T41" fmla="*/ 49 h 136"/>
                <a:gd name="T42" fmla="*/ 34 w 299"/>
                <a:gd name="T43" fmla="*/ 52 h 136"/>
                <a:gd name="T44" fmla="*/ 24 w 299"/>
                <a:gd name="T45" fmla="*/ 55 h 136"/>
                <a:gd name="T46" fmla="*/ 14 w 299"/>
                <a:gd name="T47" fmla="*/ 57 h 136"/>
                <a:gd name="T48" fmla="*/ 4 w 299"/>
                <a:gd name="T49" fmla="*/ 60 h 136"/>
                <a:gd name="T50" fmla="*/ 2 w 299"/>
                <a:gd name="T51" fmla="*/ 62 h 136"/>
                <a:gd name="T52" fmla="*/ 0 w 299"/>
                <a:gd name="T53" fmla="*/ 66 h 136"/>
                <a:gd name="T54" fmla="*/ 0 w 299"/>
                <a:gd name="T55" fmla="*/ 68 h 136"/>
                <a:gd name="T56" fmla="*/ 3 w 299"/>
                <a:gd name="T57" fmla="*/ 68 h 136"/>
                <a:gd name="T58" fmla="*/ 13 w 299"/>
                <a:gd name="T59" fmla="*/ 67 h 136"/>
                <a:gd name="T60" fmla="*/ 22 w 299"/>
                <a:gd name="T61" fmla="*/ 65 h 136"/>
                <a:gd name="T62" fmla="*/ 32 w 299"/>
                <a:gd name="T63" fmla="*/ 62 h 136"/>
                <a:gd name="T64" fmla="*/ 43 w 299"/>
                <a:gd name="T65" fmla="*/ 58 h 136"/>
                <a:gd name="T66" fmla="*/ 52 w 299"/>
                <a:gd name="T67" fmla="*/ 54 h 136"/>
                <a:gd name="T68" fmla="*/ 62 w 299"/>
                <a:gd name="T69" fmla="*/ 50 h 136"/>
                <a:gd name="T70" fmla="*/ 71 w 299"/>
                <a:gd name="T71" fmla="*/ 47 h 136"/>
                <a:gd name="T72" fmla="*/ 80 w 299"/>
                <a:gd name="T73" fmla="*/ 43 h 136"/>
                <a:gd name="T74" fmla="*/ 84 w 299"/>
                <a:gd name="T75" fmla="*/ 41 h 136"/>
                <a:gd name="T76" fmla="*/ 88 w 299"/>
                <a:gd name="T77" fmla="*/ 39 h 136"/>
                <a:gd name="T78" fmla="*/ 92 w 299"/>
                <a:gd name="T79" fmla="*/ 37 h 136"/>
                <a:gd name="T80" fmla="*/ 96 w 299"/>
                <a:gd name="T81" fmla="*/ 35 h 136"/>
                <a:gd name="T82" fmla="*/ 99 w 299"/>
                <a:gd name="T83" fmla="*/ 34 h 136"/>
                <a:gd name="T84" fmla="*/ 103 w 299"/>
                <a:gd name="T85" fmla="*/ 31 h 136"/>
                <a:gd name="T86" fmla="*/ 107 w 299"/>
                <a:gd name="T87" fmla="*/ 29 h 136"/>
                <a:gd name="T88" fmla="*/ 110 w 299"/>
                <a:gd name="T89" fmla="*/ 26 h 136"/>
                <a:gd name="T90" fmla="*/ 115 w 299"/>
                <a:gd name="T91" fmla="*/ 23 h 136"/>
                <a:gd name="T92" fmla="*/ 120 w 299"/>
                <a:gd name="T93" fmla="*/ 20 h 136"/>
                <a:gd name="T94" fmla="*/ 125 w 299"/>
                <a:gd name="T95" fmla="*/ 17 h 136"/>
                <a:gd name="T96" fmla="*/ 130 w 299"/>
                <a:gd name="T97" fmla="*/ 13 h 136"/>
                <a:gd name="T98" fmla="*/ 135 w 299"/>
                <a:gd name="T99" fmla="*/ 9 h 136"/>
                <a:gd name="T100" fmla="*/ 139 w 299"/>
                <a:gd name="T101" fmla="*/ 6 h 136"/>
                <a:gd name="T102" fmla="*/ 145 w 299"/>
                <a:gd name="T103" fmla="*/ 3 h 136"/>
                <a:gd name="T104" fmla="*/ 150 w 299"/>
                <a:gd name="T105" fmla="*/ 0 h 136"/>
                <a:gd name="T106" fmla="*/ 150 w 299"/>
                <a:gd name="T107" fmla="*/ 0 h 136"/>
                <a:gd name="T108" fmla="*/ 150 w 299"/>
                <a:gd name="T109" fmla="*/ 0 h 136"/>
                <a:gd name="T110" fmla="*/ 150 w 299"/>
                <a:gd name="T111" fmla="*/ 0 h 136"/>
                <a:gd name="T112" fmla="*/ 150 w 299"/>
                <a:gd name="T113" fmla="*/ 0 h 136"/>
                <a:gd name="T114" fmla="*/ 150 w 299"/>
                <a:gd name="T115" fmla="*/ 0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9"/>
                <a:gd name="T175" fmla="*/ 0 h 136"/>
                <a:gd name="T176" fmla="*/ 299 w 299"/>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9" h="136">
                  <a:moveTo>
                    <a:pt x="299" y="0"/>
                  </a:moveTo>
                  <a:lnTo>
                    <a:pt x="292" y="4"/>
                  </a:lnTo>
                  <a:lnTo>
                    <a:pt x="284" y="7"/>
                  </a:lnTo>
                  <a:lnTo>
                    <a:pt x="277" y="12"/>
                  </a:lnTo>
                  <a:lnTo>
                    <a:pt x="270" y="15"/>
                  </a:lnTo>
                  <a:lnTo>
                    <a:pt x="263" y="21"/>
                  </a:lnTo>
                  <a:lnTo>
                    <a:pt x="256" y="26"/>
                  </a:lnTo>
                  <a:lnTo>
                    <a:pt x="251" y="30"/>
                  </a:lnTo>
                  <a:lnTo>
                    <a:pt x="244" y="35"/>
                  </a:lnTo>
                  <a:lnTo>
                    <a:pt x="235" y="42"/>
                  </a:lnTo>
                  <a:lnTo>
                    <a:pt x="225" y="48"/>
                  </a:lnTo>
                  <a:lnTo>
                    <a:pt x="216" y="53"/>
                  </a:lnTo>
                  <a:lnTo>
                    <a:pt x="207" y="58"/>
                  </a:lnTo>
                  <a:lnTo>
                    <a:pt x="198" y="63"/>
                  </a:lnTo>
                  <a:lnTo>
                    <a:pt x="187" y="67"/>
                  </a:lnTo>
                  <a:lnTo>
                    <a:pt x="178" y="72"/>
                  </a:lnTo>
                  <a:lnTo>
                    <a:pt x="168" y="75"/>
                  </a:lnTo>
                  <a:lnTo>
                    <a:pt x="148" y="82"/>
                  </a:lnTo>
                  <a:lnTo>
                    <a:pt x="129" y="89"/>
                  </a:lnTo>
                  <a:lnTo>
                    <a:pt x="108" y="94"/>
                  </a:lnTo>
                  <a:lnTo>
                    <a:pt x="88" y="99"/>
                  </a:lnTo>
                  <a:lnTo>
                    <a:pt x="67" y="104"/>
                  </a:lnTo>
                  <a:lnTo>
                    <a:pt x="47" y="110"/>
                  </a:lnTo>
                  <a:lnTo>
                    <a:pt x="27" y="114"/>
                  </a:lnTo>
                  <a:lnTo>
                    <a:pt x="8" y="121"/>
                  </a:lnTo>
                  <a:lnTo>
                    <a:pt x="3" y="125"/>
                  </a:lnTo>
                  <a:lnTo>
                    <a:pt x="0" y="131"/>
                  </a:lnTo>
                  <a:lnTo>
                    <a:pt x="0" y="135"/>
                  </a:lnTo>
                  <a:lnTo>
                    <a:pt x="5" y="136"/>
                  </a:lnTo>
                  <a:lnTo>
                    <a:pt x="25" y="134"/>
                  </a:lnTo>
                  <a:lnTo>
                    <a:pt x="44" y="129"/>
                  </a:lnTo>
                  <a:lnTo>
                    <a:pt x="64" y="124"/>
                  </a:lnTo>
                  <a:lnTo>
                    <a:pt x="85" y="117"/>
                  </a:lnTo>
                  <a:lnTo>
                    <a:pt x="103" y="109"/>
                  </a:lnTo>
                  <a:lnTo>
                    <a:pt x="123" y="101"/>
                  </a:lnTo>
                  <a:lnTo>
                    <a:pt x="141" y="94"/>
                  </a:lnTo>
                  <a:lnTo>
                    <a:pt x="160" y="86"/>
                  </a:lnTo>
                  <a:lnTo>
                    <a:pt x="168" y="82"/>
                  </a:lnTo>
                  <a:lnTo>
                    <a:pt x="175" y="79"/>
                  </a:lnTo>
                  <a:lnTo>
                    <a:pt x="183" y="75"/>
                  </a:lnTo>
                  <a:lnTo>
                    <a:pt x="191" y="71"/>
                  </a:lnTo>
                  <a:lnTo>
                    <a:pt x="198" y="67"/>
                  </a:lnTo>
                  <a:lnTo>
                    <a:pt x="206" y="63"/>
                  </a:lnTo>
                  <a:lnTo>
                    <a:pt x="213" y="58"/>
                  </a:lnTo>
                  <a:lnTo>
                    <a:pt x="220" y="53"/>
                  </a:lnTo>
                  <a:lnTo>
                    <a:pt x="230" y="46"/>
                  </a:lnTo>
                  <a:lnTo>
                    <a:pt x="239" y="40"/>
                  </a:lnTo>
                  <a:lnTo>
                    <a:pt x="250" y="33"/>
                  </a:lnTo>
                  <a:lnTo>
                    <a:pt x="259" y="26"/>
                  </a:lnTo>
                  <a:lnTo>
                    <a:pt x="269" y="19"/>
                  </a:lnTo>
                  <a:lnTo>
                    <a:pt x="278" y="12"/>
                  </a:lnTo>
                  <a:lnTo>
                    <a:pt x="289" y="6"/>
                  </a:lnTo>
                  <a:lnTo>
                    <a:pt x="299" y="0"/>
                  </a:lnTo>
                  <a:close/>
                </a:path>
              </a:pathLst>
            </a:custGeom>
            <a:solidFill>
              <a:srgbClr val="000000"/>
            </a:solidFill>
            <a:ln w="9525">
              <a:noFill/>
              <a:round/>
              <a:headEnd/>
              <a:tailEnd/>
            </a:ln>
          </p:spPr>
          <p:txBody>
            <a:bodyPr/>
            <a:lstStyle/>
            <a:p>
              <a:endParaRPr lang="zh-CN" altLang="en-US" sz="1800"/>
            </a:p>
          </p:txBody>
        </p:sp>
        <p:sp>
          <p:nvSpPr>
            <p:cNvPr id="112" name="Freeform 389"/>
            <p:cNvSpPr>
              <a:spLocks/>
            </p:cNvSpPr>
            <p:nvPr/>
          </p:nvSpPr>
          <p:spPr bwMode="auto">
            <a:xfrm>
              <a:off x="3266" y="2481"/>
              <a:ext cx="10" cy="67"/>
            </a:xfrm>
            <a:custGeom>
              <a:avLst/>
              <a:gdLst>
                <a:gd name="T0" fmla="*/ 2 w 19"/>
                <a:gd name="T1" fmla="*/ 0 h 136"/>
                <a:gd name="T2" fmla="*/ 1 w 19"/>
                <a:gd name="T3" fmla="*/ 16 h 136"/>
                <a:gd name="T4" fmla="*/ 0 w 19"/>
                <a:gd name="T5" fmla="*/ 34 h 136"/>
                <a:gd name="T6" fmla="*/ 1 w 19"/>
                <a:gd name="T7" fmla="*/ 52 h 136"/>
                <a:gd name="T8" fmla="*/ 6 w 19"/>
                <a:gd name="T9" fmla="*/ 67 h 136"/>
                <a:gd name="T10" fmla="*/ 8 w 19"/>
                <a:gd name="T11" fmla="*/ 67 h 136"/>
                <a:gd name="T12" fmla="*/ 9 w 19"/>
                <a:gd name="T13" fmla="*/ 67 h 136"/>
                <a:gd name="T14" fmla="*/ 10 w 19"/>
                <a:gd name="T15" fmla="*/ 66 h 136"/>
                <a:gd name="T16" fmla="*/ 10 w 19"/>
                <a:gd name="T17" fmla="*/ 65 h 136"/>
                <a:gd name="T18" fmla="*/ 6 w 19"/>
                <a:gd name="T19" fmla="*/ 49 h 136"/>
                <a:gd name="T20" fmla="*/ 4 w 19"/>
                <a:gd name="T21" fmla="*/ 33 h 136"/>
                <a:gd name="T22" fmla="*/ 3 w 19"/>
                <a:gd name="T23" fmla="*/ 16 h 136"/>
                <a:gd name="T24" fmla="*/ 2 w 19"/>
                <a:gd name="T25" fmla="*/ 0 h 136"/>
                <a:gd name="T26" fmla="*/ 2 w 19"/>
                <a:gd name="T27" fmla="*/ 0 h 136"/>
                <a:gd name="T28" fmla="*/ 2 w 19"/>
                <a:gd name="T29" fmla="*/ 0 h 136"/>
                <a:gd name="T30" fmla="*/ 2 w 19"/>
                <a:gd name="T31" fmla="*/ 0 h 136"/>
                <a:gd name="T32" fmla="*/ 2 w 19"/>
                <a:gd name="T33" fmla="*/ 0 h 136"/>
                <a:gd name="T34" fmla="*/ 2 w 19"/>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36"/>
                <a:gd name="T56" fmla="*/ 19 w 19"/>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36">
                  <a:moveTo>
                    <a:pt x="4" y="0"/>
                  </a:moveTo>
                  <a:lnTo>
                    <a:pt x="2" y="33"/>
                  </a:lnTo>
                  <a:lnTo>
                    <a:pt x="0" y="69"/>
                  </a:lnTo>
                  <a:lnTo>
                    <a:pt x="2" y="105"/>
                  </a:lnTo>
                  <a:lnTo>
                    <a:pt x="12" y="136"/>
                  </a:lnTo>
                  <a:lnTo>
                    <a:pt x="15" y="136"/>
                  </a:lnTo>
                  <a:lnTo>
                    <a:pt x="17" y="135"/>
                  </a:lnTo>
                  <a:lnTo>
                    <a:pt x="19" y="134"/>
                  </a:lnTo>
                  <a:lnTo>
                    <a:pt x="19" y="131"/>
                  </a:lnTo>
                  <a:lnTo>
                    <a:pt x="11" y="99"/>
                  </a:lnTo>
                  <a:lnTo>
                    <a:pt x="7" y="67"/>
                  </a:lnTo>
                  <a:lnTo>
                    <a:pt x="5" y="33"/>
                  </a:lnTo>
                  <a:lnTo>
                    <a:pt x="4" y="0"/>
                  </a:lnTo>
                  <a:close/>
                </a:path>
              </a:pathLst>
            </a:custGeom>
            <a:solidFill>
              <a:srgbClr val="000000"/>
            </a:solidFill>
            <a:ln w="9525">
              <a:noFill/>
              <a:round/>
              <a:headEnd/>
              <a:tailEnd/>
            </a:ln>
          </p:spPr>
          <p:txBody>
            <a:bodyPr/>
            <a:lstStyle/>
            <a:p>
              <a:endParaRPr lang="zh-CN" altLang="en-US" sz="1800"/>
            </a:p>
          </p:txBody>
        </p:sp>
        <p:sp>
          <p:nvSpPr>
            <p:cNvPr id="113" name="Freeform 390"/>
            <p:cNvSpPr>
              <a:spLocks/>
            </p:cNvSpPr>
            <p:nvPr/>
          </p:nvSpPr>
          <p:spPr bwMode="auto">
            <a:xfrm>
              <a:off x="3236" y="2475"/>
              <a:ext cx="48" cy="55"/>
            </a:xfrm>
            <a:custGeom>
              <a:avLst/>
              <a:gdLst>
                <a:gd name="T0" fmla="*/ 0 w 95"/>
                <a:gd name="T1" fmla="*/ 55 h 111"/>
                <a:gd name="T2" fmla="*/ 4 w 95"/>
                <a:gd name="T3" fmla="*/ 54 h 111"/>
                <a:gd name="T4" fmla="*/ 6 w 95"/>
                <a:gd name="T5" fmla="*/ 53 h 111"/>
                <a:gd name="T6" fmla="*/ 9 w 95"/>
                <a:gd name="T7" fmla="*/ 52 h 111"/>
                <a:gd name="T8" fmla="*/ 12 w 95"/>
                <a:gd name="T9" fmla="*/ 52 h 111"/>
                <a:gd name="T10" fmla="*/ 14 w 95"/>
                <a:gd name="T11" fmla="*/ 51 h 111"/>
                <a:gd name="T12" fmla="*/ 16 w 95"/>
                <a:gd name="T13" fmla="*/ 50 h 111"/>
                <a:gd name="T14" fmla="*/ 18 w 95"/>
                <a:gd name="T15" fmla="*/ 49 h 111"/>
                <a:gd name="T16" fmla="*/ 20 w 95"/>
                <a:gd name="T17" fmla="*/ 48 h 111"/>
                <a:gd name="T18" fmla="*/ 23 w 95"/>
                <a:gd name="T19" fmla="*/ 48 h 111"/>
                <a:gd name="T20" fmla="*/ 24 w 95"/>
                <a:gd name="T21" fmla="*/ 47 h 111"/>
                <a:gd name="T22" fmla="*/ 26 w 95"/>
                <a:gd name="T23" fmla="*/ 45 h 111"/>
                <a:gd name="T24" fmla="*/ 28 w 95"/>
                <a:gd name="T25" fmla="*/ 44 h 111"/>
                <a:gd name="T26" fmla="*/ 28 w 95"/>
                <a:gd name="T27" fmla="*/ 44 h 111"/>
                <a:gd name="T28" fmla="*/ 30 w 95"/>
                <a:gd name="T29" fmla="*/ 43 h 111"/>
                <a:gd name="T30" fmla="*/ 30 w 95"/>
                <a:gd name="T31" fmla="*/ 42 h 111"/>
                <a:gd name="T32" fmla="*/ 31 w 95"/>
                <a:gd name="T33" fmla="*/ 41 h 111"/>
                <a:gd name="T34" fmla="*/ 32 w 95"/>
                <a:gd name="T35" fmla="*/ 41 h 111"/>
                <a:gd name="T36" fmla="*/ 33 w 95"/>
                <a:gd name="T37" fmla="*/ 41 h 111"/>
                <a:gd name="T38" fmla="*/ 33 w 95"/>
                <a:gd name="T39" fmla="*/ 41 h 111"/>
                <a:gd name="T40" fmla="*/ 32 w 95"/>
                <a:gd name="T41" fmla="*/ 41 h 111"/>
                <a:gd name="T42" fmla="*/ 36 w 95"/>
                <a:gd name="T43" fmla="*/ 40 h 111"/>
                <a:gd name="T44" fmla="*/ 40 w 95"/>
                <a:gd name="T45" fmla="*/ 37 h 111"/>
                <a:gd name="T46" fmla="*/ 44 w 95"/>
                <a:gd name="T47" fmla="*/ 33 h 111"/>
                <a:gd name="T48" fmla="*/ 46 w 95"/>
                <a:gd name="T49" fmla="*/ 28 h 111"/>
                <a:gd name="T50" fmla="*/ 47 w 95"/>
                <a:gd name="T51" fmla="*/ 24 h 111"/>
                <a:gd name="T52" fmla="*/ 48 w 95"/>
                <a:gd name="T53" fmla="*/ 18 h 111"/>
                <a:gd name="T54" fmla="*/ 47 w 95"/>
                <a:gd name="T55" fmla="*/ 14 h 111"/>
                <a:gd name="T56" fmla="*/ 46 w 95"/>
                <a:gd name="T57" fmla="*/ 9 h 111"/>
                <a:gd name="T58" fmla="*/ 42 w 95"/>
                <a:gd name="T59" fmla="*/ 5 h 111"/>
                <a:gd name="T60" fmla="*/ 38 w 95"/>
                <a:gd name="T61" fmla="*/ 2 h 111"/>
                <a:gd name="T62" fmla="*/ 32 w 95"/>
                <a:gd name="T63" fmla="*/ 0 h 111"/>
                <a:gd name="T64" fmla="*/ 27 w 95"/>
                <a:gd name="T65" fmla="*/ 0 h 111"/>
                <a:gd name="T66" fmla="*/ 21 w 95"/>
                <a:gd name="T67" fmla="*/ 1 h 111"/>
                <a:gd name="T68" fmla="*/ 17 w 95"/>
                <a:gd name="T69" fmla="*/ 4 h 111"/>
                <a:gd name="T70" fmla="*/ 12 w 95"/>
                <a:gd name="T71" fmla="*/ 7 h 111"/>
                <a:gd name="T72" fmla="*/ 9 w 95"/>
                <a:gd name="T73" fmla="*/ 12 h 111"/>
                <a:gd name="T74" fmla="*/ 6 w 95"/>
                <a:gd name="T75" fmla="*/ 17 h 111"/>
                <a:gd name="T76" fmla="*/ 5 w 95"/>
                <a:gd name="T77" fmla="*/ 23 h 111"/>
                <a:gd name="T78" fmla="*/ 4 w 95"/>
                <a:gd name="T79" fmla="*/ 28 h 111"/>
                <a:gd name="T80" fmla="*/ 4 w 95"/>
                <a:gd name="T81" fmla="*/ 34 h 111"/>
                <a:gd name="T82" fmla="*/ 4 w 95"/>
                <a:gd name="T83" fmla="*/ 36 h 111"/>
                <a:gd name="T84" fmla="*/ 2 w 95"/>
                <a:gd name="T85" fmla="*/ 37 h 111"/>
                <a:gd name="T86" fmla="*/ 2 w 95"/>
                <a:gd name="T87" fmla="*/ 40 h 111"/>
                <a:gd name="T88" fmla="*/ 1 w 95"/>
                <a:gd name="T89" fmla="*/ 41 h 111"/>
                <a:gd name="T90" fmla="*/ 1 w 95"/>
                <a:gd name="T91" fmla="*/ 45 h 111"/>
                <a:gd name="T92" fmla="*/ 1 w 95"/>
                <a:gd name="T93" fmla="*/ 48 h 111"/>
                <a:gd name="T94" fmla="*/ 0 w 95"/>
                <a:gd name="T95" fmla="*/ 52 h 111"/>
                <a:gd name="T96" fmla="*/ 0 w 95"/>
                <a:gd name="T97" fmla="*/ 55 h 111"/>
                <a:gd name="T98" fmla="*/ 0 w 95"/>
                <a:gd name="T99" fmla="*/ 55 h 111"/>
                <a:gd name="T100" fmla="*/ 0 w 95"/>
                <a:gd name="T101" fmla="*/ 55 h 111"/>
                <a:gd name="T102" fmla="*/ 0 w 95"/>
                <a:gd name="T103" fmla="*/ 55 h 111"/>
                <a:gd name="T104" fmla="*/ 0 w 95"/>
                <a:gd name="T105" fmla="*/ 55 h 111"/>
                <a:gd name="T106" fmla="*/ 0 w 95"/>
                <a:gd name="T107" fmla="*/ 55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
                <a:gd name="T163" fmla="*/ 0 h 111"/>
                <a:gd name="T164" fmla="*/ 95 w 95"/>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 h="111">
                  <a:moveTo>
                    <a:pt x="0" y="111"/>
                  </a:moveTo>
                  <a:lnTo>
                    <a:pt x="7" y="109"/>
                  </a:lnTo>
                  <a:lnTo>
                    <a:pt x="11" y="106"/>
                  </a:lnTo>
                  <a:lnTo>
                    <a:pt x="17" y="105"/>
                  </a:lnTo>
                  <a:lnTo>
                    <a:pt x="23" y="104"/>
                  </a:lnTo>
                  <a:lnTo>
                    <a:pt x="27" y="102"/>
                  </a:lnTo>
                  <a:lnTo>
                    <a:pt x="32" y="101"/>
                  </a:lnTo>
                  <a:lnTo>
                    <a:pt x="35" y="98"/>
                  </a:lnTo>
                  <a:lnTo>
                    <a:pt x="40" y="97"/>
                  </a:lnTo>
                  <a:lnTo>
                    <a:pt x="45" y="96"/>
                  </a:lnTo>
                  <a:lnTo>
                    <a:pt x="48" y="94"/>
                  </a:lnTo>
                  <a:lnTo>
                    <a:pt x="52" y="91"/>
                  </a:lnTo>
                  <a:lnTo>
                    <a:pt x="55" y="89"/>
                  </a:lnTo>
                  <a:lnTo>
                    <a:pt x="56" y="88"/>
                  </a:lnTo>
                  <a:lnTo>
                    <a:pt x="59" y="86"/>
                  </a:lnTo>
                  <a:lnTo>
                    <a:pt x="60" y="85"/>
                  </a:lnTo>
                  <a:lnTo>
                    <a:pt x="61" y="83"/>
                  </a:lnTo>
                  <a:lnTo>
                    <a:pt x="63" y="82"/>
                  </a:lnTo>
                  <a:lnTo>
                    <a:pt x="65" y="82"/>
                  </a:lnTo>
                  <a:lnTo>
                    <a:pt x="63" y="83"/>
                  </a:lnTo>
                  <a:lnTo>
                    <a:pt x="72" y="80"/>
                  </a:lnTo>
                  <a:lnTo>
                    <a:pt x="80" y="74"/>
                  </a:lnTo>
                  <a:lnTo>
                    <a:pt x="87" y="66"/>
                  </a:lnTo>
                  <a:lnTo>
                    <a:pt x="92" y="57"/>
                  </a:lnTo>
                  <a:lnTo>
                    <a:pt x="94" y="48"/>
                  </a:lnTo>
                  <a:lnTo>
                    <a:pt x="95" y="37"/>
                  </a:lnTo>
                  <a:lnTo>
                    <a:pt x="94" y="28"/>
                  </a:lnTo>
                  <a:lnTo>
                    <a:pt x="91" y="19"/>
                  </a:lnTo>
                  <a:lnTo>
                    <a:pt x="84" y="10"/>
                  </a:lnTo>
                  <a:lnTo>
                    <a:pt x="75" y="4"/>
                  </a:lnTo>
                  <a:lnTo>
                    <a:pt x="64" y="0"/>
                  </a:lnTo>
                  <a:lnTo>
                    <a:pt x="54" y="0"/>
                  </a:lnTo>
                  <a:lnTo>
                    <a:pt x="42" y="3"/>
                  </a:lnTo>
                  <a:lnTo>
                    <a:pt x="33" y="9"/>
                  </a:lnTo>
                  <a:lnTo>
                    <a:pt x="24" y="15"/>
                  </a:lnTo>
                  <a:lnTo>
                    <a:pt x="17" y="25"/>
                  </a:lnTo>
                  <a:lnTo>
                    <a:pt x="12" y="35"/>
                  </a:lnTo>
                  <a:lnTo>
                    <a:pt x="10" y="47"/>
                  </a:lnTo>
                  <a:lnTo>
                    <a:pt x="8" y="57"/>
                  </a:lnTo>
                  <a:lnTo>
                    <a:pt x="7" y="68"/>
                  </a:lnTo>
                  <a:lnTo>
                    <a:pt x="7" y="72"/>
                  </a:lnTo>
                  <a:lnTo>
                    <a:pt x="4" y="75"/>
                  </a:lnTo>
                  <a:lnTo>
                    <a:pt x="3" y="80"/>
                  </a:lnTo>
                  <a:lnTo>
                    <a:pt x="2" y="83"/>
                  </a:lnTo>
                  <a:lnTo>
                    <a:pt x="1" y="90"/>
                  </a:lnTo>
                  <a:lnTo>
                    <a:pt x="1" y="97"/>
                  </a:lnTo>
                  <a:lnTo>
                    <a:pt x="0" y="104"/>
                  </a:lnTo>
                  <a:lnTo>
                    <a:pt x="0" y="111"/>
                  </a:lnTo>
                  <a:close/>
                </a:path>
              </a:pathLst>
            </a:custGeom>
            <a:solidFill>
              <a:srgbClr val="000000"/>
            </a:solidFill>
            <a:ln w="9525">
              <a:noFill/>
              <a:round/>
              <a:headEnd/>
              <a:tailEnd/>
            </a:ln>
          </p:spPr>
          <p:txBody>
            <a:bodyPr/>
            <a:lstStyle/>
            <a:p>
              <a:endParaRPr lang="zh-CN" altLang="en-US" sz="1800"/>
            </a:p>
          </p:txBody>
        </p:sp>
        <p:sp>
          <p:nvSpPr>
            <p:cNvPr id="114" name="Freeform 391"/>
            <p:cNvSpPr>
              <a:spLocks/>
            </p:cNvSpPr>
            <p:nvPr/>
          </p:nvSpPr>
          <p:spPr bwMode="auto">
            <a:xfrm>
              <a:off x="3210" y="2484"/>
              <a:ext cx="58" cy="29"/>
            </a:xfrm>
            <a:custGeom>
              <a:avLst/>
              <a:gdLst>
                <a:gd name="T0" fmla="*/ 0 w 115"/>
                <a:gd name="T1" fmla="*/ 29 h 58"/>
                <a:gd name="T2" fmla="*/ 3 w 115"/>
                <a:gd name="T3" fmla="*/ 28 h 58"/>
                <a:gd name="T4" fmla="*/ 5 w 115"/>
                <a:gd name="T5" fmla="*/ 27 h 58"/>
                <a:gd name="T6" fmla="*/ 7 w 115"/>
                <a:gd name="T7" fmla="*/ 26 h 58"/>
                <a:gd name="T8" fmla="*/ 9 w 115"/>
                <a:gd name="T9" fmla="*/ 24 h 58"/>
                <a:gd name="T10" fmla="*/ 11 w 115"/>
                <a:gd name="T11" fmla="*/ 23 h 58"/>
                <a:gd name="T12" fmla="*/ 13 w 115"/>
                <a:gd name="T13" fmla="*/ 22 h 58"/>
                <a:gd name="T14" fmla="*/ 16 w 115"/>
                <a:gd name="T15" fmla="*/ 20 h 58"/>
                <a:gd name="T16" fmla="*/ 17 w 115"/>
                <a:gd name="T17" fmla="*/ 19 h 58"/>
                <a:gd name="T18" fmla="*/ 22 w 115"/>
                <a:gd name="T19" fmla="*/ 15 h 58"/>
                <a:gd name="T20" fmla="*/ 26 w 115"/>
                <a:gd name="T21" fmla="*/ 13 h 58"/>
                <a:gd name="T22" fmla="*/ 31 w 115"/>
                <a:gd name="T23" fmla="*/ 11 h 58"/>
                <a:gd name="T24" fmla="*/ 35 w 115"/>
                <a:gd name="T25" fmla="*/ 9 h 58"/>
                <a:gd name="T26" fmla="*/ 40 w 115"/>
                <a:gd name="T27" fmla="*/ 7 h 58"/>
                <a:gd name="T28" fmla="*/ 45 w 115"/>
                <a:gd name="T29" fmla="*/ 7 h 58"/>
                <a:gd name="T30" fmla="*/ 50 w 115"/>
                <a:gd name="T31" fmla="*/ 6 h 58"/>
                <a:gd name="T32" fmla="*/ 55 w 115"/>
                <a:gd name="T33" fmla="*/ 5 h 58"/>
                <a:gd name="T34" fmla="*/ 56 w 115"/>
                <a:gd name="T35" fmla="*/ 4 h 58"/>
                <a:gd name="T36" fmla="*/ 57 w 115"/>
                <a:gd name="T37" fmla="*/ 3 h 58"/>
                <a:gd name="T38" fmla="*/ 58 w 115"/>
                <a:gd name="T39" fmla="*/ 1 h 58"/>
                <a:gd name="T40" fmla="*/ 57 w 115"/>
                <a:gd name="T41" fmla="*/ 1 h 58"/>
                <a:gd name="T42" fmla="*/ 53 w 115"/>
                <a:gd name="T43" fmla="*/ 0 h 58"/>
                <a:gd name="T44" fmla="*/ 49 w 115"/>
                <a:gd name="T45" fmla="*/ 0 h 58"/>
                <a:gd name="T46" fmla="*/ 46 w 115"/>
                <a:gd name="T47" fmla="*/ 0 h 58"/>
                <a:gd name="T48" fmla="*/ 42 w 115"/>
                <a:gd name="T49" fmla="*/ 1 h 58"/>
                <a:gd name="T50" fmla="*/ 39 w 115"/>
                <a:gd name="T51" fmla="*/ 1 h 58"/>
                <a:gd name="T52" fmla="*/ 35 w 115"/>
                <a:gd name="T53" fmla="*/ 3 h 58"/>
                <a:gd name="T54" fmla="*/ 32 w 115"/>
                <a:gd name="T55" fmla="*/ 4 h 58"/>
                <a:gd name="T56" fmla="*/ 29 w 115"/>
                <a:gd name="T57" fmla="*/ 5 h 58"/>
                <a:gd name="T58" fmla="*/ 25 w 115"/>
                <a:gd name="T59" fmla="*/ 8 h 58"/>
                <a:gd name="T60" fmla="*/ 22 w 115"/>
                <a:gd name="T61" fmla="*/ 11 h 58"/>
                <a:gd name="T62" fmla="*/ 18 w 115"/>
                <a:gd name="T63" fmla="*/ 14 h 58"/>
                <a:gd name="T64" fmla="*/ 15 w 115"/>
                <a:gd name="T65" fmla="*/ 17 h 58"/>
                <a:gd name="T66" fmla="*/ 12 w 115"/>
                <a:gd name="T67" fmla="*/ 21 h 58"/>
                <a:gd name="T68" fmla="*/ 8 w 115"/>
                <a:gd name="T69" fmla="*/ 24 h 58"/>
                <a:gd name="T70" fmla="*/ 4 w 115"/>
                <a:gd name="T71" fmla="*/ 27 h 58"/>
                <a:gd name="T72" fmla="*/ 0 w 115"/>
                <a:gd name="T73" fmla="*/ 29 h 58"/>
                <a:gd name="T74" fmla="*/ 0 w 115"/>
                <a:gd name="T75" fmla="*/ 29 h 58"/>
                <a:gd name="T76" fmla="*/ 0 w 115"/>
                <a:gd name="T77" fmla="*/ 29 h 58"/>
                <a:gd name="T78" fmla="*/ 0 w 115"/>
                <a:gd name="T79" fmla="*/ 29 h 58"/>
                <a:gd name="T80" fmla="*/ 0 w 115"/>
                <a:gd name="T81" fmla="*/ 29 h 58"/>
                <a:gd name="T82" fmla="*/ 0 w 115"/>
                <a:gd name="T83" fmla="*/ 29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58"/>
                <a:gd name="T128" fmla="*/ 115 w 115"/>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58">
                  <a:moveTo>
                    <a:pt x="0" y="58"/>
                  </a:moveTo>
                  <a:lnTo>
                    <a:pt x="5" y="55"/>
                  </a:lnTo>
                  <a:lnTo>
                    <a:pt x="9" y="54"/>
                  </a:lnTo>
                  <a:lnTo>
                    <a:pt x="14" y="52"/>
                  </a:lnTo>
                  <a:lnTo>
                    <a:pt x="18" y="48"/>
                  </a:lnTo>
                  <a:lnTo>
                    <a:pt x="22" y="46"/>
                  </a:lnTo>
                  <a:lnTo>
                    <a:pt x="26" y="44"/>
                  </a:lnTo>
                  <a:lnTo>
                    <a:pt x="31" y="40"/>
                  </a:lnTo>
                  <a:lnTo>
                    <a:pt x="34" y="37"/>
                  </a:lnTo>
                  <a:lnTo>
                    <a:pt x="44" y="31"/>
                  </a:lnTo>
                  <a:lnTo>
                    <a:pt x="52" y="25"/>
                  </a:lnTo>
                  <a:lnTo>
                    <a:pt x="61" y="21"/>
                  </a:lnTo>
                  <a:lnTo>
                    <a:pt x="70" y="17"/>
                  </a:lnTo>
                  <a:lnTo>
                    <a:pt x="79" y="15"/>
                  </a:lnTo>
                  <a:lnTo>
                    <a:pt x="90" y="13"/>
                  </a:lnTo>
                  <a:lnTo>
                    <a:pt x="99" y="11"/>
                  </a:lnTo>
                  <a:lnTo>
                    <a:pt x="109" y="9"/>
                  </a:lnTo>
                  <a:lnTo>
                    <a:pt x="112" y="7"/>
                  </a:lnTo>
                  <a:lnTo>
                    <a:pt x="114" y="5"/>
                  </a:lnTo>
                  <a:lnTo>
                    <a:pt x="115" y="2"/>
                  </a:lnTo>
                  <a:lnTo>
                    <a:pt x="113" y="1"/>
                  </a:lnTo>
                  <a:lnTo>
                    <a:pt x="106" y="0"/>
                  </a:lnTo>
                  <a:lnTo>
                    <a:pt x="98" y="0"/>
                  </a:lnTo>
                  <a:lnTo>
                    <a:pt x="91" y="0"/>
                  </a:lnTo>
                  <a:lnTo>
                    <a:pt x="84" y="1"/>
                  </a:lnTo>
                  <a:lnTo>
                    <a:pt x="77" y="2"/>
                  </a:lnTo>
                  <a:lnTo>
                    <a:pt x="70" y="5"/>
                  </a:lnTo>
                  <a:lnTo>
                    <a:pt x="64" y="7"/>
                  </a:lnTo>
                  <a:lnTo>
                    <a:pt x="58" y="10"/>
                  </a:lnTo>
                  <a:lnTo>
                    <a:pt x="49" y="16"/>
                  </a:lnTo>
                  <a:lnTo>
                    <a:pt x="43" y="22"/>
                  </a:lnTo>
                  <a:lnTo>
                    <a:pt x="36" y="28"/>
                  </a:lnTo>
                  <a:lnTo>
                    <a:pt x="29" y="34"/>
                  </a:lnTo>
                  <a:lnTo>
                    <a:pt x="23" y="41"/>
                  </a:lnTo>
                  <a:lnTo>
                    <a:pt x="16" y="47"/>
                  </a:lnTo>
                  <a:lnTo>
                    <a:pt x="8" y="53"/>
                  </a:lnTo>
                  <a:lnTo>
                    <a:pt x="0" y="58"/>
                  </a:lnTo>
                  <a:close/>
                </a:path>
              </a:pathLst>
            </a:custGeom>
            <a:solidFill>
              <a:srgbClr val="000000"/>
            </a:solidFill>
            <a:ln w="9525">
              <a:noFill/>
              <a:round/>
              <a:headEnd/>
              <a:tailEnd/>
            </a:ln>
          </p:spPr>
          <p:txBody>
            <a:bodyPr/>
            <a:lstStyle/>
            <a:p>
              <a:endParaRPr lang="zh-CN" altLang="en-US" sz="1800"/>
            </a:p>
          </p:txBody>
        </p:sp>
        <p:sp>
          <p:nvSpPr>
            <p:cNvPr id="115" name="Freeform 392"/>
            <p:cNvSpPr>
              <a:spLocks/>
            </p:cNvSpPr>
            <p:nvPr/>
          </p:nvSpPr>
          <p:spPr bwMode="auto">
            <a:xfrm>
              <a:off x="3152" y="2449"/>
              <a:ext cx="98" cy="347"/>
            </a:xfrm>
            <a:custGeom>
              <a:avLst/>
              <a:gdLst>
                <a:gd name="T0" fmla="*/ 98 w 195"/>
                <a:gd name="T1" fmla="*/ 0 h 693"/>
                <a:gd name="T2" fmla="*/ 91 w 195"/>
                <a:gd name="T3" fmla="*/ 9 h 693"/>
                <a:gd name="T4" fmla="*/ 85 w 195"/>
                <a:gd name="T5" fmla="*/ 19 h 693"/>
                <a:gd name="T6" fmla="*/ 78 w 195"/>
                <a:gd name="T7" fmla="*/ 28 h 693"/>
                <a:gd name="T8" fmla="*/ 72 w 195"/>
                <a:gd name="T9" fmla="*/ 38 h 693"/>
                <a:gd name="T10" fmla="*/ 66 w 195"/>
                <a:gd name="T11" fmla="*/ 48 h 693"/>
                <a:gd name="T12" fmla="*/ 59 w 195"/>
                <a:gd name="T13" fmla="*/ 58 h 693"/>
                <a:gd name="T14" fmla="*/ 54 w 195"/>
                <a:gd name="T15" fmla="*/ 68 h 693"/>
                <a:gd name="T16" fmla="*/ 48 w 195"/>
                <a:gd name="T17" fmla="*/ 78 h 693"/>
                <a:gd name="T18" fmla="*/ 43 w 195"/>
                <a:gd name="T19" fmla="*/ 87 h 693"/>
                <a:gd name="T20" fmla="*/ 38 w 195"/>
                <a:gd name="T21" fmla="*/ 97 h 693"/>
                <a:gd name="T22" fmla="*/ 35 w 195"/>
                <a:gd name="T23" fmla="*/ 107 h 693"/>
                <a:gd name="T24" fmla="*/ 31 w 195"/>
                <a:gd name="T25" fmla="*/ 118 h 693"/>
                <a:gd name="T26" fmla="*/ 27 w 195"/>
                <a:gd name="T27" fmla="*/ 128 h 693"/>
                <a:gd name="T28" fmla="*/ 24 w 195"/>
                <a:gd name="T29" fmla="*/ 139 h 693"/>
                <a:gd name="T30" fmla="*/ 21 w 195"/>
                <a:gd name="T31" fmla="*/ 149 h 693"/>
                <a:gd name="T32" fmla="*/ 18 w 195"/>
                <a:gd name="T33" fmla="*/ 160 h 693"/>
                <a:gd name="T34" fmla="*/ 12 w 195"/>
                <a:gd name="T35" fmla="*/ 183 h 693"/>
                <a:gd name="T36" fmla="*/ 7 w 195"/>
                <a:gd name="T37" fmla="*/ 206 h 693"/>
                <a:gd name="T38" fmla="*/ 4 w 195"/>
                <a:gd name="T39" fmla="*/ 229 h 693"/>
                <a:gd name="T40" fmla="*/ 2 w 195"/>
                <a:gd name="T41" fmla="*/ 253 h 693"/>
                <a:gd name="T42" fmla="*/ 0 w 195"/>
                <a:gd name="T43" fmla="*/ 276 h 693"/>
                <a:gd name="T44" fmla="*/ 0 w 195"/>
                <a:gd name="T45" fmla="*/ 299 h 693"/>
                <a:gd name="T46" fmla="*/ 1 w 195"/>
                <a:gd name="T47" fmla="*/ 323 h 693"/>
                <a:gd name="T48" fmla="*/ 4 w 195"/>
                <a:gd name="T49" fmla="*/ 346 h 693"/>
                <a:gd name="T50" fmla="*/ 5 w 195"/>
                <a:gd name="T51" fmla="*/ 347 h 693"/>
                <a:gd name="T52" fmla="*/ 7 w 195"/>
                <a:gd name="T53" fmla="*/ 346 h 693"/>
                <a:gd name="T54" fmla="*/ 9 w 195"/>
                <a:gd name="T55" fmla="*/ 345 h 693"/>
                <a:gd name="T56" fmla="*/ 9 w 195"/>
                <a:gd name="T57" fmla="*/ 343 h 693"/>
                <a:gd name="T58" fmla="*/ 12 w 195"/>
                <a:gd name="T59" fmla="*/ 296 h 693"/>
                <a:gd name="T60" fmla="*/ 14 w 195"/>
                <a:gd name="T61" fmla="*/ 250 h 693"/>
                <a:gd name="T62" fmla="*/ 18 w 195"/>
                <a:gd name="T63" fmla="*/ 204 h 693"/>
                <a:gd name="T64" fmla="*/ 26 w 195"/>
                <a:gd name="T65" fmla="*/ 158 h 693"/>
                <a:gd name="T66" fmla="*/ 29 w 195"/>
                <a:gd name="T67" fmla="*/ 147 h 693"/>
                <a:gd name="T68" fmla="*/ 32 w 195"/>
                <a:gd name="T69" fmla="*/ 137 h 693"/>
                <a:gd name="T70" fmla="*/ 35 w 195"/>
                <a:gd name="T71" fmla="*/ 126 h 693"/>
                <a:gd name="T72" fmla="*/ 38 w 195"/>
                <a:gd name="T73" fmla="*/ 115 h 693"/>
                <a:gd name="T74" fmla="*/ 41 w 195"/>
                <a:gd name="T75" fmla="*/ 104 h 693"/>
                <a:gd name="T76" fmla="*/ 46 w 195"/>
                <a:gd name="T77" fmla="*/ 95 h 693"/>
                <a:gd name="T78" fmla="*/ 50 w 195"/>
                <a:gd name="T79" fmla="*/ 84 h 693"/>
                <a:gd name="T80" fmla="*/ 55 w 195"/>
                <a:gd name="T81" fmla="*/ 74 h 693"/>
                <a:gd name="T82" fmla="*/ 60 w 195"/>
                <a:gd name="T83" fmla="*/ 65 h 693"/>
                <a:gd name="T84" fmla="*/ 65 w 195"/>
                <a:gd name="T85" fmla="*/ 55 h 693"/>
                <a:gd name="T86" fmla="*/ 71 w 195"/>
                <a:gd name="T87" fmla="*/ 46 h 693"/>
                <a:gd name="T88" fmla="*/ 77 w 195"/>
                <a:gd name="T89" fmla="*/ 37 h 693"/>
                <a:gd name="T90" fmla="*/ 82 w 195"/>
                <a:gd name="T91" fmla="*/ 28 h 693"/>
                <a:gd name="T92" fmla="*/ 88 w 195"/>
                <a:gd name="T93" fmla="*/ 19 h 693"/>
                <a:gd name="T94" fmla="*/ 93 w 195"/>
                <a:gd name="T95" fmla="*/ 9 h 693"/>
                <a:gd name="T96" fmla="*/ 98 w 195"/>
                <a:gd name="T97" fmla="*/ 0 h 693"/>
                <a:gd name="T98" fmla="*/ 98 w 195"/>
                <a:gd name="T99" fmla="*/ 0 h 693"/>
                <a:gd name="T100" fmla="*/ 98 w 195"/>
                <a:gd name="T101" fmla="*/ 0 h 693"/>
                <a:gd name="T102" fmla="*/ 98 w 195"/>
                <a:gd name="T103" fmla="*/ 0 h 693"/>
                <a:gd name="T104" fmla="*/ 98 w 195"/>
                <a:gd name="T105" fmla="*/ 0 h 693"/>
                <a:gd name="T106" fmla="*/ 98 w 195"/>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
                <a:gd name="T163" fmla="*/ 0 h 693"/>
                <a:gd name="T164" fmla="*/ 195 w 195"/>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 h="693">
                  <a:moveTo>
                    <a:pt x="195" y="0"/>
                  </a:moveTo>
                  <a:lnTo>
                    <a:pt x="182" y="18"/>
                  </a:lnTo>
                  <a:lnTo>
                    <a:pt x="169" y="38"/>
                  </a:lnTo>
                  <a:lnTo>
                    <a:pt x="156" y="56"/>
                  </a:lnTo>
                  <a:lnTo>
                    <a:pt x="144" y="76"/>
                  </a:lnTo>
                  <a:lnTo>
                    <a:pt x="131" y="95"/>
                  </a:lnTo>
                  <a:lnTo>
                    <a:pt x="118" y="116"/>
                  </a:lnTo>
                  <a:lnTo>
                    <a:pt x="107" y="136"/>
                  </a:lnTo>
                  <a:lnTo>
                    <a:pt x="95" y="155"/>
                  </a:lnTo>
                  <a:lnTo>
                    <a:pt x="85" y="174"/>
                  </a:lnTo>
                  <a:lnTo>
                    <a:pt x="76" y="194"/>
                  </a:lnTo>
                  <a:lnTo>
                    <a:pt x="69" y="214"/>
                  </a:lnTo>
                  <a:lnTo>
                    <a:pt x="61" y="235"/>
                  </a:lnTo>
                  <a:lnTo>
                    <a:pt x="54" y="256"/>
                  </a:lnTo>
                  <a:lnTo>
                    <a:pt x="48" y="277"/>
                  </a:lnTo>
                  <a:lnTo>
                    <a:pt x="42" y="298"/>
                  </a:lnTo>
                  <a:lnTo>
                    <a:pt x="35" y="319"/>
                  </a:lnTo>
                  <a:lnTo>
                    <a:pt x="23" y="365"/>
                  </a:lnTo>
                  <a:lnTo>
                    <a:pt x="14" y="411"/>
                  </a:lnTo>
                  <a:lnTo>
                    <a:pt x="8" y="458"/>
                  </a:lnTo>
                  <a:lnTo>
                    <a:pt x="3" y="505"/>
                  </a:lnTo>
                  <a:lnTo>
                    <a:pt x="0" y="552"/>
                  </a:lnTo>
                  <a:lnTo>
                    <a:pt x="0" y="598"/>
                  </a:lnTo>
                  <a:lnTo>
                    <a:pt x="2" y="645"/>
                  </a:lnTo>
                  <a:lnTo>
                    <a:pt x="8" y="691"/>
                  </a:lnTo>
                  <a:lnTo>
                    <a:pt x="10" y="693"/>
                  </a:lnTo>
                  <a:lnTo>
                    <a:pt x="13" y="691"/>
                  </a:lnTo>
                  <a:lnTo>
                    <a:pt x="17" y="689"/>
                  </a:lnTo>
                  <a:lnTo>
                    <a:pt x="18" y="685"/>
                  </a:lnTo>
                  <a:lnTo>
                    <a:pt x="23" y="592"/>
                  </a:lnTo>
                  <a:lnTo>
                    <a:pt x="27" y="500"/>
                  </a:lnTo>
                  <a:lnTo>
                    <a:pt x="35" y="408"/>
                  </a:lnTo>
                  <a:lnTo>
                    <a:pt x="51" y="315"/>
                  </a:lnTo>
                  <a:lnTo>
                    <a:pt x="57" y="294"/>
                  </a:lnTo>
                  <a:lnTo>
                    <a:pt x="63" y="273"/>
                  </a:lnTo>
                  <a:lnTo>
                    <a:pt x="69" y="251"/>
                  </a:lnTo>
                  <a:lnTo>
                    <a:pt x="76" y="230"/>
                  </a:lnTo>
                  <a:lnTo>
                    <a:pt x="82" y="208"/>
                  </a:lnTo>
                  <a:lnTo>
                    <a:pt x="91" y="189"/>
                  </a:lnTo>
                  <a:lnTo>
                    <a:pt x="99" y="168"/>
                  </a:lnTo>
                  <a:lnTo>
                    <a:pt x="109" y="148"/>
                  </a:lnTo>
                  <a:lnTo>
                    <a:pt x="119" y="130"/>
                  </a:lnTo>
                  <a:lnTo>
                    <a:pt x="130" y="110"/>
                  </a:lnTo>
                  <a:lnTo>
                    <a:pt x="141" y="92"/>
                  </a:lnTo>
                  <a:lnTo>
                    <a:pt x="153" y="74"/>
                  </a:lnTo>
                  <a:lnTo>
                    <a:pt x="163" y="56"/>
                  </a:lnTo>
                  <a:lnTo>
                    <a:pt x="175" y="38"/>
                  </a:lnTo>
                  <a:lnTo>
                    <a:pt x="185" y="18"/>
                  </a:lnTo>
                  <a:lnTo>
                    <a:pt x="195" y="0"/>
                  </a:lnTo>
                  <a:close/>
                </a:path>
              </a:pathLst>
            </a:custGeom>
            <a:solidFill>
              <a:srgbClr val="000000"/>
            </a:solidFill>
            <a:ln w="9525">
              <a:noFill/>
              <a:round/>
              <a:headEnd/>
              <a:tailEnd/>
            </a:ln>
          </p:spPr>
          <p:txBody>
            <a:bodyPr/>
            <a:lstStyle/>
            <a:p>
              <a:endParaRPr lang="zh-CN" altLang="en-US" sz="1800"/>
            </a:p>
          </p:txBody>
        </p:sp>
        <p:sp>
          <p:nvSpPr>
            <p:cNvPr id="116" name="Freeform 393"/>
            <p:cNvSpPr>
              <a:spLocks/>
            </p:cNvSpPr>
            <p:nvPr/>
          </p:nvSpPr>
          <p:spPr bwMode="auto">
            <a:xfrm>
              <a:off x="3159" y="2455"/>
              <a:ext cx="92" cy="93"/>
            </a:xfrm>
            <a:custGeom>
              <a:avLst/>
              <a:gdLst>
                <a:gd name="T0" fmla="*/ 92 w 185"/>
                <a:gd name="T1" fmla="*/ 0 h 188"/>
                <a:gd name="T2" fmla="*/ 89 w 185"/>
                <a:gd name="T3" fmla="*/ 1 h 188"/>
                <a:gd name="T4" fmla="*/ 86 w 185"/>
                <a:gd name="T5" fmla="*/ 2 h 188"/>
                <a:gd name="T6" fmla="*/ 83 w 185"/>
                <a:gd name="T7" fmla="*/ 4 h 188"/>
                <a:gd name="T8" fmla="*/ 80 w 185"/>
                <a:gd name="T9" fmla="*/ 6 h 188"/>
                <a:gd name="T10" fmla="*/ 77 w 185"/>
                <a:gd name="T11" fmla="*/ 7 h 188"/>
                <a:gd name="T12" fmla="*/ 75 w 185"/>
                <a:gd name="T13" fmla="*/ 9 h 188"/>
                <a:gd name="T14" fmla="*/ 72 w 185"/>
                <a:gd name="T15" fmla="*/ 11 h 188"/>
                <a:gd name="T16" fmla="*/ 69 w 185"/>
                <a:gd name="T17" fmla="*/ 13 h 188"/>
                <a:gd name="T18" fmla="*/ 66 w 185"/>
                <a:gd name="T19" fmla="*/ 15 h 188"/>
                <a:gd name="T20" fmla="*/ 63 w 185"/>
                <a:gd name="T21" fmla="*/ 18 h 188"/>
                <a:gd name="T22" fmla="*/ 60 w 185"/>
                <a:gd name="T23" fmla="*/ 20 h 188"/>
                <a:gd name="T24" fmla="*/ 56 w 185"/>
                <a:gd name="T25" fmla="*/ 23 h 188"/>
                <a:gd name="T26" fmla="*/ 53 w 185"/>
                <a:gd name="T27" fmla="*/ 26 h 188"/>
                <a:gd name="T28" fmla="*/ 50 w 185"/>
                <a:gd name="T29" fmla="*/ 28 h 188"/>
                <a:gd name="T30" fmla="*/ 47 w 185"/>
                <a:gd name="T31" fmla="*/ 31 h 188"/>
                <a:gd name="T32" fmla="*/ 45 w 185"/>
                <a:gd name="T33" fmla="*/ 34 h 188"/>
                <a:gd name="T34" fmla="*/ 41 w 185"/>
                <a:gd name="T35" fmla="*/ 38 h 188"/>
                <a:gd name="T36" fmla="*/ 39 w 185"/>
                <a:gd name="T37" fmla="*/ 41 h 188"/>
                <a:gd name="T38" fmla="*/ 35 w 185"/>
                <a:gd name="T39" fmla="*/ 45 h 188"/>
                <a:gd name="T40" fmla="*/ 32 w 185"/>
                <a:gd name="T41" fmla="*/ 48 h 188"/>
                <a:gd name="T42" fmla="*/ 28 w 185"/>
                <a:gd name="T43" fmla="*/ 52 h 188"/>
                <a:gd name="T44" fmla="*/ 25 w 185"/>
                <a:gd name="T45" fmla="*/ 56 h 188"/>
                <a:gd name="T46" fmla="*/ 22 w 185"/>
                <a:gd name="T47" fmla="*/ 60 h 188"/>
                <a:gd name="T48" fmla="*/ 18 w 185"/>
                <a:gd name="T49" fmla="*/ 63 h 188"/>
                <a:gd name="T50" fmla="*/ 15 w 185"/>
                <a:gd name="T51" fmla="*/ 67 h 188"/>
                <a:gd name="T52" fmla="*/ 13 w 185"/>
                <a:gd name="T53" fmla="*/ 70 h 188"/>
                <a:gd name="T54" fmla="*/ 11 w 185"/>
                <a:gd name="T55" fmla="*/ 74 h 188"/>
                <a:gd name="T56" fmla="*/ 9 w 185"/>
                <a:gd name="T57" fmla="*/ 77 h 188"/>
                <a:gd name="T58" fmla="*/ 7 w 185"/>
                <a:gd name="T59" fmla="*/ 81 h 188"/>
                <a:gd name="T60" fmla="*/ 5 w 185"/>
                <a:gd name="T61" fmla="*/ 84 h 188"/>
                <a:gd name="T62" fmla="*/ 3 w 185"/>
                <a:gd name="T63" fmla="*/ 87 h 188"/>
                <a:gd name="T64" fmla="*/ 0 w 185"/>
                <a:gd name="T65" fmla="*/ 91 h 188"/>
                <a:gd name="T66" fmla="*/ 0 w 185"/>
                <a:gd name="T67" fmla="*/ 92 h 188"/>
                <a:gd name="T68" fmla="*/ 0 w 185"/>
                <a:gd name="T69" fmla="*/ 93 h 188"/>
                <a:gd name="T70" fmla="*/ 1 w 185"/>
                <a:gd name="T71" fmla="*/ 93 h 188"/>
                <a:gd name="T72" fmla="*/ 2 w 185"/>
                <a:gd name="T73" fmla="*/ 93 h 188"/>
                <a:gd name="T74" fmla="*/ 6 w 185"/>
                <a:gd name="T75" fmla="*/ 89 h 188"/>
                <a:gd name="T76" fmla="*/ 10 w 185"/>
                <a:gd name="T77" fmla="*/ 84 h 188"/>
                <a:gd name="T78" fmla="*/ 13 w 185"/>
                <a:gd name="T79" fmla="*/ 79 h 188"/>
                <a:gd name="T80" fmla="*/ 15 w 185"/>
                <a:gd name="T81" fmla="*/ 74 h 188"/>
                <a:gd name="T82" fmla="*/ 18 w 185"/>
                <a:gd name="T83" fmla="*/ 70 h 188"/>
                <a:gd name="T84" fmla="*/ 21 w 185"/>
                <a:gd name="T85" fmla="*/ 66 h 188"/>
                <a:gd name="T86" fmla="*/ 24 w 185"/>
                <a:gd name="T87" fmla="*/ 62 h 188"/>
                <a:gd name="T88" fmla="*/ 27 w 185"/>
                <a:gd name="T89" fmla="*/ 58 h 188"/>
                <a:gd name="T90" fmla="*/ 30 w 185"/>
                <a:gd name="T91" fmla="*/ 54 h 188"/>
                <a:gd name="T92" fmla="*/ 33 w 185"/>
                <a:gd name="T93" fmla="*/ 51 h 188"/>
                <a:gd name="T94" fmla="*/ 37 w 185"/>
                <a:gd name="T95" fmla="*/ 47 h 188"/>
                <a:gd name="T96" fmla="*/ 40 w 185"/>
                <a:gd name="T97" fmla="*/ 44 h 188"/>
                <a:gd name="T98" fmla="*/ 45 w 185"/>
                <a:gd name="T99" fmla="*/ 37 h 188"/>
                <a:gd name="T100" fmla="*/ 51 w 185"/>
                <a:gd name="T101" fmla="*/ 31 h 188"/>
                <a:gd name="T102" fmla="*/ 57 w 185"/>
                <a:gd name="T103" fmla="*/ 25 h 188"/>
                <a:gd name="T104" fmla="*/ 63 w 185"/>
                <a:gd name="T105" fmla="*/ 18 h 188"/>
                <a:gd name="T106" fmla="*/ 70 w 185"/>
                <a:gd name="T107" fmla="*/ 13 h 188"/>
                <a:gd name="T108" fmla="*/ 77 w 185"/>
                <a:gd name="T109" fmla="*/ 8 h 188"/>
                <a:gd name="T110" fmla="*/ 85 w 185"/>
                <a:gd name="T111" fmla="*/ 3 h 188"/>
                <a:gd name="T112" fmla="*/ 92 w 185"/>
                <a:gd name="T113" fmla="*/ 0 h 188"/>
                <a:gd name="T114" fmla="*/ 92 w 185"/>
                <a:gd name="T115" fmla="*/ 0 h 188"/>
                <a:gd name="T116" fmla="*/ 92 w 185"/>
                <a:gd name="T117" fmla="*/ 0 h 188"/>
                <a:gd name="T118" fmla="*/ 92 w 185"/>
                <a:gd name="T119" fmla="*/ 0 h 188"/>
                <a:gd name="T120" fmla="*/ 92 w 185"/>
                <a:gd name="T121" fmla="*/ 0 h 188"/>
                <a:gd name="T122" fmla="*/ 92 w 185"/>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
                <a:gd name="T187" fmla="*/ 0 h 188"/>
                <a:gd name="T188" fmla="*/ 185 w 185"/>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 h="188">
                  <a:moveTo>
                    <a:pt x="185" y="0"/>
                  </a:moveTo>
                  <a:lnTo>
                    <a:pt x="179" y="2"/>
                  </a:lnTo>
                  <a:lnTo>
                    <a:pt x="172" y="5"/>
                  </a:lnTo>
                  <a:lnTo>
                    <a:pt x="166" y="8"/>
                  </a:lnTo>
                  <a:lnTo>
                    <a:pt x="161" y="12"/>
                  </a:lnTo>
                  <a:lnTo>
                    <a:pt x="155" y="15"/>
                  </a:lnTo>
                  <a:lnTo>
                    <a:pt x="150" y="19"/>
                  </a:lnTo>
                  <a:lnTo>
                    <a:pt x="144" y="22"/>
                  </a:lnTo>
                  <a:lnTo>
                    <a:pt x="139" y="27"/>
                  </a:lnTo>
                  <a:lnTo>
                    <a:pt x="133" y="31"/>
                  </a:lnTo>
                  <a:lnTo>
                    <a:pt x="126" y="36"/>
                  </a:lnTo>
                  <a:lnTo>
                    <a:pt x="120" y="40"/>
                  </a:lnTo>
                  <a:lnTo>
                    <a:pt x="113" y="46"/>
                  </a:lnTo>
                  <a:lnTo>
                    <a:pt x="106" y="52"/>
                  </a:lnTo>
                  <a:lnTo>
                    <a:pt x="101" y="57"/>
                  </a:lnTo>
                  <a:lnTo>
                    <a:pt x="95" y="62"/>
                  </a:lnTo>
                  <a:lnTo>
                    <a:pt x="90" y="68"/>
                  </a:lnTo>
                  <a:lnTo>
                    <a:pt x="83" y="76"/>
                  </a:lnTo>
                  <a:lnTo>
                    <a:pt x="78" y="83"/>
                  </a:lnTo>
                  <a:lnTo>
                    <a:pt x="71" y="91"/>
                  </a:lnTo>
                  <a:lnTo>
                    <a:pt x="64" y="98"/>
                  </a:lnTo>
                  <a:lnTo>
                    <a:pt x="57" y="106"/>
                  </a:lnTo>
                  <a:lnTo>
                    <a:pt x="50" y="113"/>
                  </a:lnTo>
                  <a:lnTo>
                    <a:pt x="44" y="121"/>
                  </a:lnTo>
                  <a:lnTo>
                    <a:pt x="37" y="128"/>
                  </a:lnTo>
                  <a:lnTo>
                    <a:pt x="31" y="135"/>
                  </a:lnTo>
                  <a:lnTo>
                    <a:pt x="27" y="142"/>
                  </a:lnTo>
                  <a:lnTo>
                    <a:pt x="23" y="149"/>
                  </a:lnTo>
                  <a:lnTo>
                    <a:pt x="19" y="156"/>
                  </a:lnTo>
                  <a:lnTo>
                    <a:pt x="15" y="163"/>
                  </a:lnTo>
                  <a:lnTo>
                    <a:pt x="11" y="169"/>
                  </a:lnTo>
                  <a:lnTo>
                    <a:pt x="6" y="176"/>
                  </a:lnTo>
                  <a:lnTo>
                    <a:pt x="1" y="183"/>
                  </a:lnTo>
                  <a:lnTo>
                    <a:pt x="0" y="186"/>
                  </a:lnTo>
                  <a:lnTo>
                    <a:pt x="1" y="188"/>
                  </a:lnTo>
                  <a:lnTo>
                    <a:pt x="3" y="188"/>
                  </a:lnTo>
                  <a:lnTo>
                    <a:pt x="5" y="187"/>
                  </a:lnTo>
                  <a:lnTo>
                    <a:pt x="13" y="179"/>
                  </a:lnTo>
                  <a:lnTo>
                    <a:pt x="20" y="169"/>
                  </a:lnTo>
                  <a:lnTo>
                    <a:pt x="26" y="159"/>
                  </a:lnTo>
                  <a:lnTo>
                    <a:pt x="31" y="150"/>
                  </a:lnTo>
                  <a:lnTo>
                    <a:pt x="36" y="142"/>
                  </a:lnTo>
                  <a:lnTo>
                    <a:pt x="42" y="134"/>
                  </a:lnTo>
                  <a:lnTo>
                    <a:pt x="48" y="126"/>
                  </a:lnTo>
                  <a:lnTo>
                    <a:pt x="54" y="118"/>
                  </a:lnTo>
                  <a:lnTo>
                    <a:pt x="60" y="110"/>
                  </a:lnTo>
                  <a:lnTo>
                    <a:pt x="67" y="103"/>
                  </a:lnTo>
                  <a:lnTo>
                    <a:pt x="74" y="95"/>
                  </a:lnTo>
                  <a:lnTo>
                    <a:pt x="80" y="88"/>
                  </a:lnTo>
                  <a:lnTo>
                    <a:pt x="90" y="75"/>
                  </a:lnTo>
                  <a:lnTo>
                    <a:pt x="102" y="62"/>
                  </a:lnTo>
                  <a:lnTo>
                    <a:pt x="114" y="50"/>
                  </a:lnTo>
                  <a:lnTo>
                    <a:pt x="127" y="37"/>
                  </a:lnTo>
                  <a:lnTo>
                    <a:pt x="141" y="27"/>
                  </a:lnTo>
                  <a:lnTo>
                    <a:pt x="155" y="16"/>
                  </a:lnTo>
                  <a:lnTo>
                    <a:pt x="170" y="7"/>
                  </a:lnTo>
                  <a:lnTo>
                    <a:pt x="185" y="0"/>
                  </a:lnTo>
                  <a:close/>
                </a:path>
              </a:pathLst>
            </a:custGeom>
            <a:solidFill>
              <a:srgbClr val="000000"/>
            </a:solidFill>
            <a:ln w="9525">
              <a:noFill/>
              <a:round/>
              <a:headEnd/>
              <a:tailEnd/>
            </a:ln>
          </p:spPr>
          <p:txBody>
            <a:bodyPr/>
            <a:lstStyle/>
            <a:p>
              <a:endParaRPr lang="zh-CN" altLang="en-US" sz="1800"/>
            </a:p>
          </p:txBody>
        </p:sp>
        <p:sp>
          <p:nvSpPr>
            <p:cNvPr id="117" name="Freeform 394"/>
            <p:cNvSpPr>
              <a:spLocks/>
            </p:cNvSpPr>
            <p:nvPr/>
          </p:nvSpPr>
          <p:spPr bwMode="auto">
            <a:xfrm>
              <a:off x="3155" y="2550"/>
              <a:ext cx="25" cy="46"/>
            </a:xfrm>
            <a:custGeom>
              <a:avLst/>
              <a:gdLst>
                <a:gd name="T0" fmla="*/ 0 w 50"/>
                <a:gd name="T1" fmla="*/ 1 h 92"/>
                <a:gd name="T2" fmla="*/ 3 w 50"/>
                <a:gd name="T3" fmla="*/ 6 h 92"/>
                <a:gd name="T4" fmla="*/ 6 w 50"/>
                <a:gd name="T5" fmla="*/ 11 h 92"/>
                <a:gd name="T6" fmla="*/ 10 w 50"/>
                <a:gd name="T7" fmla="*/ 17 h 92"/>
                <a:gd name="T8" fmla="*/ 12 w 50"/>
                <a:gd name="T9" fmla="*/ 23 h 92"/>
                <a:gd name="T10" fmla="*/ 14 w 50"/>
                <a:gd name="T11" fmla="*/ 28 h 92"/>
                <a:gd name="T12" fmla="*/ 17 w 50"/>
                <a:gd name="T13" fmla="*/ 34 h 92"/>
                <a:gd name="T14" fmla="*/ 19 w 50"/>
                <a:gd name="T15" fmla="*/ 40 h 92"/>
                <a:gd name="T16" fmla="*/ 22 w 50"/>
                <a:gd name="T17" fmla="*/ 46 h 92"/>
                <a:gd name="T18" fmla="*/ 23 w 50"/>
                <a:gd name="T19" fmla="*/ 46 h 92"/>
                <a:gd name="T20" fmla="*/ 24 w 50"/>
                <a:gd name="T21" fmla="*/ 45 h 92"/>
                <a:gd name="T22" fmla="*/ 25 w 50"/>
                <a:gd name="T23" fmla="*/ 44 h 92"/>
                <a:gd name="T24" fmla="*/ 25 w 50"/>
                <a:gd name="T25" fmla="*/ 43 h 92"/>
                <a:gd name="T26" fmla="*/ 23 w 50"/>
                <a:gd name="T27" fmla="*/ 37 h 92"/>
                <a:gd name="T28" fmla="*/ 21 w 50"/>
                <a:gd name="T29" fmla="*/ 30 h 92"/>
                <a:gd name="T30" fmla="*/ 19 w 50"/>
                <a:gd name="T31" fmla="*/ 25 h 92"/>
                <a:gd name="T32" fmla="*/ 15 w 50"/>
                <a:gd name="T33" fmla="*/ 20 h 92"/>
                <a:gd name="T34" fmla="*/ 13 w 50"/>
                <a:gd name="T35" fmla="*/ 14 h 92"/>
                <a:gd name="T36" fmla="*/ 10 w 50"/>
                <a:gd name="T37" fmla="*/ 10 h 92"/>
                <a:gd name="T38" fmla="*/ 5 w 50"/>
                <a:gd name="T39" fmla="*/ 4 h 92"/>
                <a:gd name="T40" fmla="*/ 0 w 50"/>
                <a:gd name="T41" fmla="*/ 0 h 92"/>
                <a:gd name="T42" fmla="*/ 0 w 50"/>
                <a:gd name="T43" fmla="*/ 0 h 92"/>
                <a:gd name="T44" fmla="*/ 0 w 50"/>
                <a:gd name="T45" fmla="*/ 0 h 92"/>
                <a:gd name="T46" fmla="*/ 0 w 50"/>
                <a:gd name="T47" fmla="*/ 0 h 92"/>
                <a:gd name="T48" fmla="*/ 0 w 50"/>
                <a:gd name="T49" fmla="*/ 1 h 92"/>
                <a:gd name="T50" fmla="*/ 0 w 50"/>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92"/>
                <a:gd name="T80" fmla="*/ 50 w 50"/>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92">
                  <a:moveTo>
                    <a:pt x="0" y="1"/>
                  </a:moveTo>
                  <a:lnTo>
                    <a:pt x="7" y="12"/>
                  </a:lnTo>
                  <a:lnTo>
                    <a:pt x="13" y="22"/>
                  </a:lnTo>
                  <a:lnTo>
                    <a:pt x="19" y="34"/>
                  </a:lnTo>
                  <a:lnTo>
                    <a:pt x="24" y="45"/>
                  </a:lnTo>
                  <a:lnTo>
                    <a:pt x="29" y="57"/>
                  </a:lnTo>
                  <a:lnTo>
                    <a:pt x="34" y="68"/>
                  </a:lnTo>
                  <a:lnTo>
                    <a:pt x="38" y="80"/>
                  </a:lnTo>
                  <a:lnTo>
                    <a:pt x="44" y="91"/>
                  </a:lnTo>
                  <a:lnTo>
                    <a:pt x="46" y="92"/>
                  </a:lnTo>
                  <a:lnTo>
                    <a:pt x="48" y="90"/>
                  </a:lnTo>
                  <a:lnTo>
                    <a:pt x="50" y="88"/>
                  </a:lnTo>
                  <a:lnTo>
                    <a:pt x="50" y="85"/>
                  </a:lnTo>
                  <a:lnTo>
                    <a:pt x="46" y="74"/>
                  </a:lnTo>
                  <a:lnTo>
                    <a:pt x="42" y="61"/>
                  </a:lnTo>
                  <a:lnTo>
                    <a:pt x="37" y="50"/>
                  </a:lnTo>
                  <a:lnTo>
                    <a:pt x="31" y="39"/>
                  </a:lnTo>
                  <a:lnTo>
                    <a:pt x="26" y="28"/>
                  </a:lnTo>
                  <a:lnTo>
                    <a:pt x="19" y="19"/>
                  </a:lnTo>
                  <a:lnTo>
                    <a:pt x="9" y="8"/>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18" name="Freeform 395"/>
            <p:cNvSpPr>
              <a:spLocks/>
            </p:cNvSpPr>
            <p:nvPr/>
          </p:nvSpPr>
          <p:spPr bwMode="auto">
            <a:xfrm>
              <a:off x="3120" y="2597"/>
              <a:ext cx="64" cy="32"/>
            </a:xfrm>
            <a:custGeom>
              <a:avLst/>
              <a:gdLst>
                <a:gd name="T0" fmla="*/ 0 w 128"/>
                <a:gd name="T1" fmla="*/ 32 h 63"/>
                <a:gd name="T2" fmla="*/ 7 w 128"/>
                <a:gd name="T3" fmla="*/ 28 h 63"/>
                <a:gd name="T4" fmla="*/ 15 w 128"/>
                <a:gd name="T5" fmla="*/ 24 h 63"/>
                <a:gd name="T6" fmla="*/ 22 w 128"/>
                <a:gd name="T7" fmla="*/ 20 h 63"/>
                <a:gd name="T8" fmla="*/ 30 w 128"/>
                <a:gd name="T9" fmla="*/ 16 h 63"/>
                <a:gd name="T10" fmla="*/ 37 w 128"/>
                <a:gd name="T11" fmla="*/ 13 h 63"/>
                <a:gd name="T12" fmla="*/ 45 w 128"/>
                <a:gd name="T13" fmla="*/ 10 h 63"/>
                <a:gd name="T14" fmla="*/ 53 w 128"/>
                <a:gd name="T15" fmla="*/ 7 h 63"/>
                <a:gd name="T16" fmla="*/ 61 w 128"/>
                <a:gd name="T17" fmla="*/ 5 h 63"/>
                <a:gd name="T18" fmla="*/ 63 w 128"/>
                <a:gd name="T19" fmla="*/ 4 h 63"/>
                <a:gd name="T20" fmla="*/ 64 w 128"/>
                <a:gd name="T21" fmla="*/ 2 h 63"/>
                <a:gd name="T22" fmla="*/ 64 w 128"/>
                <a:gd name="T23" fmla="*/ 1 h 63"/>
                <a:gd name="T24" fmla="*/ 62 w 128"/>
                <a:gd name="T25" fmla="*/ 0 h 63"/>
                <a:gd name="T26" fmla="*/ 53 w 128"/>
                <a:gd name="T27" fmla="*/ 1 h 63"/>
                <a:gd name="T28" fmla="*/ 45 w 128"/>
                <a:gd name="T29" fmla="*/ 3 h 63"/>
                <a:gd name="T30" fmla="*/ 37 w 128"/>
                <a:gd name="T31" fmla="*/ 6 h 63"/>
                <a:gd name="T32" fmla="*/ 29 w 128"/>
                <a:gd name="T33" fmla="*/ 10 h 63"/>
                <a:gd name="T34" fmla="*/ 21 w 128"/>
                <a:gd name="T35" fmla="*/ 16 h 63"/>
                <a:gd name="T36" fmla="*/ 14 w 128"/>
                <a:gd name="T37" fmla="*/ 21 h 63"/>
                <a:gd name="T38" fmla="*/ 7 w 128"/>
                <a:gd name="T39" fmla="*/ 27 h 63"/>
                <a:gd name="T40" fmla="*/ 0 w 128"/>
                <a:gd name="T41" fmla="*/ 32 h 63"/>
                <a:gd name="T42" fmla="*/ 0 w 128"/>
                <a:gd name="T43" fmla="*/ 32 h 63"/>
                <a:gd name="T44" fmla="*/ 0 w 128"/>
                <a:gd name="T45" fmla="*/ 32 h 63"/>
                <a:gd name="T46" fmla="*/ 0 w 128"/>
                <a:gd name="T47" fmla="*/ 32 h 63"/>
                <a:gd name="T48" fmla="*/ 0 w 128"/>
                <a:gd name="T49" fmla="*/ 32 h 63"/>
                <a:gd name="T50" fmla="*/ 0 w 128"/>
                <a:gd name="T51" fmla="*/ 3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63"/>
                <a:gd name="T80" fmla="*/ 128 w 128"/>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63">
                  <a:moveTo>
                    <a:pt x="0" y="63"/>
                  </a:moveTo>
                  <a:lnTo>
                    <a:pt x="15" y="55"/>
                  </a:lnTo>
                  <a:lnTo>
                    <a:pt x="30" y="47"/>
                  </a:lnTo>
                  <a:lnTo>
                    <a:pt x="45" y="39"/>
                  </a:lnTo>
                  <a:lnTo>
                    <a:pt x="60" y="32"/>
                  </a:lnTo>
                  <a:lnTo>
                    <a:pt x="75" y="25"/>
                  </a:lnTo>
                  <a:lnTo>
                    <a:pt x="90" y="19"/>
                  </a:lnTo>
                  <a:lnTo>
                    <a:pt x="106" y="14"/>
                  </a:lnTo>
                  <a:lnTo>
                    <a:pt x="122" y="9"/>
                  </a:lnTo>
                  <a:lnTo>
                    <a:pt x="126" y="7"/>
                  </a:lnTo>
                  <a:lnTo>
                    <a:pt x="128" y="4"/>
                  </a:lnTo>
                  <a:lnTo>
                    <a:pt x="128" y="1"/>
                  </a:lnTo>
                  <a:lnTo>
                    <a:pt x="124" y="0"/>
                  </a:lnTo>
                  <a:lnTo>
                    <a:pt x="107" y="1"/>
                  </a:lnTo>
                  <a:lnTo>
                    <a:pt x="90" y="5"/>
                  </a:lnTo>
                  <a:lnTo>
                    <a:pt x="74" y="12"/>
                  </a:lnTo>
                  <a:lnTo>
                    <a:pt x="59" y="20"/>
                  </a:lnTo>
                  <a:lnTo>
                    <a:pt x="43" y="31"/>
                  </a:lnTo>
                  <a:lnTo>
                    <a:pt x="29" y="41"/>
                  </a:lnTo>
                  <a:lnTo>
                    <a:pt x="14" y="53"/>
                  </a:lnTo>
                  <a:lnTo>
                    <a:pt x="0" y="63"/>
                  </a:lnTo>
                  <a:close/>
                </a:path>
              </a:pathLst>
            </a:custGeom>
            <a:solidFill>
              <a:srgbClr val="000000"/>
            </a:solidFill>
            <a:ln w="9525">
              <a:noFill/>
              <a:round/>
              <a:headEnd/>
              <a:tailEnd/>
            </a:ln>
          </p:spPr>
          <p:txBody>
            <a:bodyPr/>
            <a:lstStyle/>
            <a:p>
              <a:endParaRPr lang="zh-CN" altLang="en-US" sz="1800"/>
            </a:p>
          </p:txBody>
        </p:sp>
        <p:sp>
          <p:nvSpPr>
            <p:cNvPr id="119" name="Freeform 396"/>
            <p:cNvSpPr>
              <a:spLocks/>
            </p:cNvSpPr>
            <p:nvPr/>
          </p:nvSpPr>
          <p:spPr bwMode="auto">
            <a:xfrm>
              <a:off x="3120" y="2623"/>
              <a:ext cx="29" cy="160"/>
            </a:xfrm>
            <a:custGeom>
              <a:avLst/>
              <a:gdLst>
                <a:gd name="T0" fmla="*/ 4 w 59"/>
                <a:gd name="T1" fmla="*/ 0 h 319"/>
                <a:gd name="T2" fmla="*/ 0 w 59"/>
                <a:gd name="T3" fmla="*/ 21 h 319"/>
                <a:gd name="T4" fmla="*/ 0 w 59"/>
                <a:gd name="T5" fmla="*/ 42 h 319"/>
                <a:gd name="T6" fmla="*/ 1 w 59"/>
                <a:gd name="T7" fmla="*/ 63 h 319"/>
                <a:gd name="T8" fmla="*/ 4 w 59"/>
                <a:gd name="T9" fmla="*/ 84 h 319"/>
                <a:gd name="T10" fmla="*/ 6 w 59"/>
                <a:gd name="T11" fmla="*/ 93 h 319"/>
                <a:gd name="T12" fmla="*/ 8 w 59"/>
                <a:gd name="T13" fmla="*/ 103 h 319"/>
                <a:gd name="T14" fmla="*/ 10 w 59"/>
                <a:gd name="T15" fmla="*/ 113 h 319"/>
                <a:gd name="T16" fmla="*/ 12 w 59"/>
                <a:gd name="T17" fmla="*/ 123 h 319"/>
                <a:gd name="T18" fmla="*/ 15 w 59"/>
                <a:gd name="T19" fmla="*/ 133 h 319"/>
                <a:gd name="T20" fmla="*/ 18 w 59"/>
                <a:gd name="T21" fmla="*/ 142 h 319"/>
                <a:gd name="T22" fmla="*/ 22 w 59"/>
                <a:gd name="T23" fmla="*/ 150 h 319"/>
                <a:gd name="T24" fmla="*/ 27 w 59"/>
                <a:gd name="T25" fmla="*/ 159 h 319"/>
                <a:gd name="T26" fmla="*/ 27 w 59"/>
                <a:gd name="T27" fmla="*/ 160 h 319"/>
                <a:gd name="T28" fmla="*/ 29 w 59"/>
                <a:gd name="T29" fmla="*/ 159 h 319"/>
                <a:gd name="T30" fmla="*/ 29 w 59"/>
                <a:gd name="T31" fmla="*/ 158 h 319"/>
                <a:gd name="T32" fmla="*/ 29 w 59"/>
                <a:gd name="T33" fmla="*/ 157 h 319"/>
                <a:gd name="T34" fmla="*/ 26 w 59"/>
                <a:gd name="T35" fmla="*/ 149 h 319"/>
                <a:gd name="T36" fmla="*/ 22 w 59"/>
                <a:gd name="T37" fmla="*/ 141 h 319"/>
                <a:gd name="T38" fmla="*/ 19 w 59"/>
                <a:gd name="T39" fmla="*/ 133 h 319"/>
                <a:gd name="T40" fmla="*/ 16 w 59"/>
                <a:gd name="T41" fmla="*/ 124 h 319"/>
                <a:gd name="T42" fmla="*/ 14 w 59"/>
                <a:gd name="T43" fmla="*/ 116 h 319"/>
                <a:gd name="T44" fmla="*/ 12 w 59"/>
                <a:gd name="T45" fmla="*/ 108 h 319"/>
                <a:gd name="T46" fmla="*/ 10 w 59"/>
                <a:gd name="T47" fmla="*/ 99 h 319"/>
                <a:gd name="T48" fmla="*/ 8 w 59"/>
                <a:gd name="T49" fmla="*/ 91 h 319"/>
                <a:gd name="T50" fmla="*/ 4 w 59"/>
                <a:gd name="T51" fmla="*/ 69 h 319"/>
                <a:gd name="T52" fmla="*/ 2 w 59"/>
                <a:gd name="T53" fmla="*/ 46 h 319"/>
                <a:gd name="T54" fmla="*/ 2 w 59"/>
                <a:gd name="T55" fmla="*/ 23 h 319"/>
                <a:gd name="T56" fmla="*/ 4 w 59"/>
                <a:gd name="T57" fmla="*/ 0 h 319"/>
                <a:gd name="T58" fmla="*/ 4 w 59"/>
                <a:gd name="T59" fmla="*/ 0 h 319"/>
                <a:gd name="T60" fmla="*/ 4 w 59"/>
                <a:gd name="T61" fmla="*/ 0 h 319"/>
                <a:gd name="T62" fmla="*/ 4 w 59"/>
                <a:gd name="T63" fmla="*/ 0 h 319"/>
                <a:gd name="T64" fmla="*/ 4 w 59"/>
                <a:gd name="T65" fmla="*/ 0 h 319"/>
                <a:gd name="T66" fmla="*/ 4 w 59"/>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319"/>
                <a:gd name="T104" fmla="*/ 59 w 59"/>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319">
                  <a:moveTo>
                    <a:pt x="9" y="0"/>
                  </a:moveTo>
                  <a:lnTo>
                    <a:pt x="1" y="41"/>
                  </a:lnTo>
                  <a:lnTo>
                    <a:pt x="0" y="84"/>
                  </a:lnTo>
                  <a:lnTo>
                    <a:pt x="3" y="126"/>
                  </a:lnTo>
                  <a:lnTo>
                    <a:pt x="9" y="168"/>
                  </a:lnTo>
                  <a:lnTo>
                    <a:pt x="13" y="186"/>
                  </a:lnTo>
                  <a:lnTo>
                    <a:pt x="16" y="206"/>
                  </a:lnTo>
                  <a:lnTo>
                    <a:pt x="20" y="225"/>
                  </a:lnTo>
                  <a:lnTo>
                    <a:pt x="25" y="245"/>
                  </a:lnTo>
                  <a:lnTo>
                    <a:pt x="30" y="265"/>
                  </a:lnTo>
                  <a:lnTo>
                    <a:pt x="37" y="283"/>
                  </a:lnTo>
                  <a:lnTo>
                    <a:pt x="45" y="300"/>
                  </a:lnTo>
                  <a:lnTo>
                    <a:pt x="54" y="318"/>
                  </a:lnTo>
                  <a:lnTo>
                    <a:pt x="55" y="319"/>
                  </a:lnTo>
                  <a:lnTo>
                    <a:pt x="58" y="318"/>
                  </a:lnTo>
                  <a:lnTo>
                    <a:pt x="59" y="315"/>
                  </a:lnTo>
                  <a:lnTo>
                    <a:pt x="59" y="314"/>
                  </a:lnTo>
                  <a:lnTo>
                    <a:pt x="52" y="298"/>
                  </a:lnTo>
                  <a:lnTo>
                    <a:pt x="45" y="282"/>
                  </a:lnTo>
                  <a:lnTo>
                    <a:pt x="38" y="266"/>
                  </a:lnTo>
                  <a:lnTo>
                    <a:pt x="33" y="248"/>
                  </a:lnTo>
                  <a:lnTo>
                    <a:pt x="28" y="232"/>
                  </a:lnTo>
                  <a:lnTo>
                    <a:pt x="24" y="215"/>
                  </a:lnTo>
                  <a:lnTo>
                    <a:pt x="20" y="198"/>
                  </a:lnTo>
                  <a:lnTo>
                    <a:pt x="16" y="181"/>
                  </a:lnTo>
                  <a:lnTo>
                    <a:pt x="8" y="137"/>
                  </a:lnTo>
                  <a:lnTo>
                    <a:pt x="5" y="92"/>
                  </a:lnTo>
                  <a:lnTo>
                    <a:pt x="5" y="46"/>
                  </a:lnTo>
                  <a:lnTo>
                    <a:pt x="9" y="0"/>
                  </a:lnTo>
                  <a:close/>
                </a:path>
              </a:pathLst>
            </a:custGeom>
            <a:solidFill>
              <a:srgbClr val="000000"/>
            </a:solidFill>
            <a:ln w="9525">
              <a:noFill/>
              <a:round/>
              <a:headEnd/>
              <a:tailEnd/>
            </a:ln>
          </p:spPr>
          <p:txBody>
            <a:bodyPr/>
            <a:lstStyle/>
            <a:p>
              <a:endParaRPr lang="zh-CN" altLang="en-US" sz="1800"/>
            </a:p>
          </p:txBody>
        </p:sp>
        <p:sp>
          <p:nvSpPr>
            <p:cNvPr id="120" name="Freeform 397"/>
            <p:cNvSpPr>
              <a:spLocks/>
            </p:cNvSpPr>
            <p:nvPr/>
          </p:nvSpPr>
          <p:spPr bwMode="auto">
            <a:xfrm>
              <a:off x="3098" y="2457"/>
              <a:ext cx="139" cy="61"/>
            </a:xfrm>
            <a:custGeom>
              <a:avLst/>
              <a:gdLst>
                <a:gd name="T0" fmla="*/ 136 w 279"/>
                <a:gd name="T1" fmla="*/ 3 h 121"/>
                <a:gd name="T2" fmla="*/ 130 w 279"/>
                <a:gd name="T3" fmla="*/ 8 h 121"/>
                <a:gd name="T4" fmla="*/ 124 w 279"/>
                <a:gd name="T5" fmla="*/ 12 h 121"/>
                <a:gd name="T6" fmla="*/ 118 w 279"/>
                <a:gd name="T7" fmla="*/ 17 h 121"/>
                <a:gd name="T8" fmla="*/ 111 w 279"/>
                <a:gd name="T9" fmla="*/ 23 h 121"/>
                <a:gd name="T10" fmla="*/ 101 w 279"/>
                <a:gd name="T11" fmla="*/ 28 h 121"/>
                <a:gd name="T12" fmla="*/ 90 w 279"/>
                <a:gd name="T13" fmla="*/ 32 h 121"/>
                <a:gd name="T14" fmla="*/ 79 w 279"/>
                <a:gd name="T15" fmla="*/ 35 h 121"/>
                <a:gd name="T16" fmla="*/ 69 w 279"/>
                <a:gd name="T17" fmla="*/ 38 h 121"/>
                <a:gd name="T18" fmla="*/ 61 w 279"/>
                <a:gd name="T19" fmla="*/ 41 h 121"/>
                <a:gd name="T20" fmla="*/ 53 w 279"/>
                <a:gd name="T21" fmla="*/ 42 h 121"/>
                <a:gd name="T22" fmla="*/ 45 w 279"/>
                <a:gd name="T23" fmla="*/ 44 h 121"/>
                <a:gd name="T24" fmla="*/ 36 w 279"/>
                <a:gd name="T25" fmla="*/ 46 h 121"/>
                <a:gd name="T26" fmla="*/ 27 w 279"/>
                <a:gd name="T27" fmla="*/ 49 h 121"/>
                <a:gd name="T28" fmla="*/ 18 w 279"/>
                <a:gd name="T29" fmla="*/ 50 h 121"/>
                <a:gd name="T30" fmla="*/ 8 w 279"/>
                <a:gd name="T31" fmla="*/ 52 h 121"/>
                <a:gd name="T32" fmla="*/ 2 w 279"/>
                <a:gd name="T33" fmla="*/ 53 h 121"/>
                <a:gd name="T34" fmla="*/ 0 w 279"/>
                <a:gd name="T35" fmla="*/ 56 h 121"/>
                <a:gd name="T36" fmla="*/ 4 w 279"/>
                <a:gd name="T37" fmla="*/ 60 h 121"/>
                <a:gd name="T38" fmla="*/ 10 w 279"/>
                <a:gd name="T39" fmla="*/ 61 h 121"/>
                <a:gd name="T40" fmla="*/ 16 w 279"/>
                <a:gd name="T41" fmla="*/ 59 h 121"/>
                <a:gd name="T42" fmla="*/ 23 w 279"/>
                <a:gd name="T43" fmla="*/ 57 h 121"/>
                <a:gd name="T44" fmla="*/ 32 w 279"/>
                <a:gd name="T45" fmla="*/ 54 h 121"/>
                <a:gd name="T46" fmla="*/ 44 w 279"/>
                <a:gd name="T47" fmla="*/ 51 h 121"/>
                <a:gd name="T48" fmla="*/ 55 w 279"/>
                <a:gd name="T49" fmla="*/ 47 h 121"/>
                <a:gd name="T50" fmla="*/ 67 w 279"/>
                <a:gd name="T51" fmla="*/ 44 h 121"/>
                <a:gd name="T52" fmla="*/ 77 w 279"/>
                <a:gd name="T53" fmla="*/ 40 h 121"/>
                <a:gd name="T54" fmla="*/ 86 w 279"/>
                <a:gd name="T55" fmla="*/ 36 h 121"/>
                <a:gd name="T56" fmla="*/ 95 w 279"/>
                <a:gd name="T57" fmla="*/ 33 h 121"/>
                <a:gd name="T58" fmla="*/ 105 w 279"/>
                <a:gd name="T59" fmla="*/ 30 h 121"/>
                <a:gd name="T60" fmla="*/ 113 w 279"/>
                <a:gd name="T61" fmla="*/ 24 h 121"/>
                <a:gd name="T62" fmla="*/ 121 w 279"/>
                <a:gd name="T63" fmla="*/ 19 h 121"/>
                <a:gd name="T64" fmla="*/ 128 w 279"/>
                <a:gd name="T65" fmla="*/ 12 h 121"/>
                <a:gd name="T66" fmla="*/ 135 w 279"/>
                <a:gd name="T67" fmla="*/ 4 h 121"/>
                <a:gd name="T68" fmla="*/ 139 w 279"/>
                <a:gd name="T69" fmla="*/ 0 h 121"/>
                <a:gd name="T70" fmla="*/ 139 w 279"/>
                <a:gd name="T71" fmla="*/ 0 h 121"/>
                <a:gd name="T72" fmla="*/ 139 w 279"/>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121"/>
                <a:gd name="T113" fmla="*/ 279 w 279"/>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121">
                  <a:moveTo>
                    <a:pt x="278" y="0"/>
                  </a:moveTo>
                  <a:lnTo>
                    <a:pt x="272" y="5"/>
                  </a:lnTo>
                  <a:lnTo>
                    <a:pt x="266" y="9"/>
                  </a:lnTo>
                  <a:lnTo>
                    <a:pt x="260" y="15"/>
                  </a:lnTo>
                  <a:lnTo>
                    <a:pt x="255" y="20"/>
                  </a:lnTo>
                  <a:lnTo>
                    <a:pt x="249" y="24"/>
                  </a:lnTo>
                  <a:lnTo>
                    <a:pt x="243" y="30"/>
                  </a:lnTo>
                  <a:lnTo>
                    <a:pt x="237" y="34"/>
                  </a:lnTo>
                  <a:lnTo>
                    <a:pt x="232" y="39"/>
                  </a:lnTo>
                  <a:lnTo>
                    <a:pt x="222" y="46"/>
                  </a:lnTo>
                  <a:lnTo>
                    <a:pt x="212" y="51"/>
                  </a:lnTo>
                  <a:lnTo>
                    <a:pt x="202" y="55"/>
                  </a:lnTo>
                  <a:lnTo>
                    <a:pt x="191" y="60"/>
                  </a:lnTo>
                  <a:lnTo>
                    <a:pt x="180" y="63"/>
                  </a:lnTo>
                  <a:lnTo>
                    <a:pt x="169" y="67"/>
                  </a:lnTo>
                  <a:lnTo>
                    <a:pt x="158" y="70"/>
                  </a:lnTo>
                  <a:lnTo>
                    <a:pt x="148" y="74"/>
                  </a:lnTo>
                  <a:lnTo>
                    <a:pt x="139" y="76"/>
                  </a:lnTo>
                  <a:lnTo>
                    <a:pt x="131" y="78"/>
                  </a:lnTo>
                  <a:lnTo>
                    <a:pt x="123" y="81"/>
                  </a:lnTo>
                  <a:lnTo>
                    <a:pt x="115" y="83"/>
                  </a:lnTo>
                  <a:lnTo>
                    <a:pt x="106" y="84"/>
                  </a:lnTo>
                  <a:lnTo>
                    <a:pt x="98" y="86"/>
                  </a:lnTo>
                  <a:lnTo>
                    <a:pt x="90" y="87"/>
                  </a:lnTo>
                  <a:lnTo>
                    <a:pt x="82" y="90"/>
                  </a:lnTo>
                  <a:lnTo>
                    <a:pt x="73" y="92"/>
                  </a:lnTo>
                  <a:lnTo>
                    <a:pt x="63" y="94"/>
                  </a:lnTo>
                  <a:lnTo>
                    <a:pt x="54" y="97"/>
                  </a:lnTo>
                  <a:lnTo>
                    <a:pt x="45" y="98"/>
                  </a:lnTo>
                  <a:lnTo>
                    <a:pt x="36" y="100"/>
                  </a:lnTo>
                  <a:lnTo>
                    <a:pt x="25" y="102"/>
                  </a:lnTo>
                  <a:lnTo>
                    <a:pt x="17" y="104"/>
                  </a:lnTo>
                  <a:lnTo>
                    <a:pt x="8" y="104"/>
                  </a:lnTo>
                  <a:lnTo>
                    <a:pt x="5" y="105"/>
                  </a:lnTo>
                  <a:lnTo>
                    <a:pt x="1" y="108"/>
                  </a:lnTo>
                  <a:lnTo>
                    <a:pt x="0" y="112"/>
                  </a:lnTo>
                  <a:lnTo>
                    <a:pt x="1" y="115"/>
                  </a:lnTo>
                  <a:lnTo>
                    <a:pt x="8" y="119"/>
                  </a:lnTo>
                  <a:lnTo>
                    <a:pt x="14" y="121"/>
                  </a:lnTo>
                  <a:lnTo>
                    <a:pt x="21" y="121"/>
                  </a:lnTo>
                  <a:lnTo>
                    <a:pt x="27" y="120"/>
                  </a:lnTo>
                  <a:lnTo>
                    <a:pt x="33" y="117"/>
                  </a:lnTo>
                  <a:lnTo>
                    <a:pt x="39" y="115"/>
                  </a:lnTo>
                  <a:lnTo>
                    <a:pt x="46" y="113"/>
                  </a:lnTo>
                  <a:lnTo>
                    <a:pt x="53" y="111"/>
                  </a:lnTo>
                  <a:lnTo>
                    <a:pt x="65" y="108"/>
                  </a:lnTo>
                  <a:lnTo>
                    <a:pt x="76" y="105"/>
                  </a:lnTo>
                  <a:lnTo>
                    <a:pt x="88" y="101"/>
                  </a:lnTo>
                  <a:lnTo>
                    <a:pt x="99" y="98"/>
                  </a:lnTo>
                  <a:lnTo>
                    <a:pt x="111" y="94"/>
                  </a:lnTo>
                  <a:lnTo>
                    <a:pt x="122" y="91"/>
                  </a:lnTo>
                  <a:lnTo>
                    <a:pt x="134" y="87"/>
                  </a:lnTo>
                  <a:lnTo>
                    <a:pt x="145" y="83"/>
                  </a:lnTo>
                  <a:lnTo>
                    <a:pt x="154" y="79"/>
                  </a:lnTo>
                  <a:lnTo>
                    <a:pt x="164" y="76"/>
                  </a:lnTo>
                  <a:lnTo>
                    <a:pt x="173" y="72"/>
                  </a:lnTo>
                  <a:lnTo>
                    <a:pt x="182" y="69"/>
                  </a:lnTo>
                  <a:lnTo>
                    <a:pt x="191" y="66"/>
                  </a:lnTo>
                  <a:lnTo>
                    <a:pt x="201" y="62"/>
                  </a:lnTo>
                  <a:lnTo>
                    <a:pt x="210" y="59"/>
                  </a:lnTo>
                  <a:lnTo>
                    <a:pt x="218" y="54"/>
                  </a:lnTo>
                  <a:lnTo>
                    <a:pt x="227" y="48"/>
                  </a:lnTo>
                  <a:lnTo>
                    <a:pt x="235" y="43"/>
                  </a:lnTo>
                  <a:lnTo>
                    <a:pt x="242" y="37"/>
                  </a:lnTo>
                  <a:lnTo>
                    <a:pt x="250" y="30"/>
                  </a:lnTo>
                  <a:lnTo>
                    <a:pt x="257" y="23"/>
                  </a:lnTo>
                  <a:lnTo>
                    <a:pt x="264" y="15"/>
                  </a:lnTo>
                  <a:lnTo>
                    <a:pt x="271" y="8"/>
                  </a:lnTo>
                  <a:lnTo>
                    <a:pt x="278" y="0"/>
                  </a:lnTo>
                  <a:lnTo>
                    <a:pt x="279" y="0"/>
                  </a:lnTo>
                  <a:lnTo>
                    <a:pt x="278" y="0"/>
                  </a:lnTo>
                  <a:close/>
                </a:path>
              </a:pathLst>
            </a:custGeom>
            <a:solidFill>
              <a:srgbClr val="000000"/>
            </a:solidFill>
            <a:ln w="9525">
              <a:noFill/>
              <a:round/>
              <a:headEnd/>
              <a:tailEnd/>
            </a:ln>
          </p:spPr>
          <p:txBody>
            <a:bodyPr/>
            <a:lstStyle/>
            <a:p>
              <a:endParaRPr lang="zh-CN" altLang="en-US" sz="1800"/>
            </a:p>
          </p:txBody>
        </p:sp>
        <p:sp>
          <p:nvSpPr>
            <p:cNvPr id="121" name="Freeform 398"/>
            <p:cNvSpPr>
              <a:spLocks/>
            </p:cNvSpPr>
            <p:nvPr/>
          </p:nvSpPr>
          <p:spPr bwMode="auto">
            <a:xfrm>
              <a:off x="3083" y="2555"/>
              <a:ext cx="25" cy="191"/>
            </a:xfrm>
            <a:custGeom>
              <a:avLst/>
              <a:gdLst>
                <a:gd name="T0" fmla="*/ 8 w 52"/>
                <a:gd name="T1" fmla="*/ 0 h 381"/>
                <a:gd name="T2" fmla="*/ 2 w 52"/>
                <a:gd name="T3" fmla="*/ 32 h 381"/>
                <a:gd name="T4" fmla="*/ 0 w 52"/>
                <a:gd name="T5" fmla="*/ 65 h 381"/>
                <a:gd name="T6" fmla="*/ 0 w 52"/>
                <a:gd name="T7" fmla="*/ 98 h 381"/>
                <a:gd name="T8" fmla="*/ 4 w 52"/>
                <a:gd name="T9" fmla="*/ 131 h 381"/>
                <a:gd name="T10" fmla="*/ 6 w 52"/>
                <a:gd name="T11" fmla="*/ 142 h 381"/>
                <a:gd name="T12" fmla="*/ 8 w 52"/>
                <a:gd name="T13" fmla="*/ 153 h 381"/>
                <a:gd name="T14" fmla="*/ 11 w 52"/>
                <a:gd name="T15" fmla="*/ 164 h 381"/>
                <a:gd name="T16" fmla="*/ 13 w 52"/>
                <a:gd name="T17" fmla="*/ 175 h 381"/>
                <a:gd name="T18" fmla="*/ 14 w 52"/>
                <a:gd name="T19" fmla="*/ 179 h 381"/>
                <a:gd name="T20" fmla="*/ 16 w 52"/>
                <a:gd name="T21" fmla="*/ 183 h 381"/>
                <a:gd name="T22" fmla="*/ 19 w 52"/>
                <a:gd name="T23" fmla="*/ 187 h 381"/>
                <a:gd name="T24" fmla="*/ 22 w 52"/>
                <a:gd name="T25" fmla="*/ 191 h 381"/>
                <a:gd name="T26" fmla="*/ 23 w 52"/>
                <a:gd name="T27" fmla="*/ 191 h 381"/>
                <a:gd name="T28" fmla="*/ 25 w 52"/>
                <a:gd name="T29" fmla="*/ 190 h 381"/>
                <a:gd name="T30" fmla="*/ 25 w 52"/>
                <a:gd name="T31" fmla="*/ 188 h 381"/>
                <a:gd name="T32" fmla="*/ 25 w 52"/>
                <a:gd name="T33" fmla="*/ 187 h 381"/>
                <a:gd name="T34" fmla="*/ 22 w 52"/>
                <a:gd name="T35" fmla="*/ 182 h 381"/>
                <a:gd name="T36" fmla="*/ 21 w 52"/>
                <a:gd name="T37" fmla="*/ 177 h 381"/>
                <a:gd name="T38" fmla="*/ 19 w 52"/>
                <a:gd name="T39" fmla="*/ 172 h 381"/>
                <a:gd name="T40" fmla="*/ 18 w 52"/>
                <a:gd name="T41" fmla="*/ 167 h 381"/>
                <a:gd name="T42" fmla="*/ 15 w 52"/>
                <a:gd name="T43" fmla="*/ 157 h 381"/>
                <a:gd name="T44" fmla="*/ 12 w 52"/>
                <a:gd name="T45" fmla="*/ 148 h 381"/>
                <a:gd name="T46" fmla="*/ 10 w 52"/>
                <a:gd name="T47" fmla="*/ 138 h 381"/>
                <a:gd name="T48" fmla="*/ 8 w 52"/>
                <a:gd name="T49" fmla="*/ 128 h 381"/>
                <a:gd name="T50" fmla="*/ 3 w 52"/>
                <a:gd name="T51" fmla="*/ 96 h 381"/>
                <a:gd name="T52" fmla="*/ 2 w 52"/>
                <a:gd name="T53" fmla="*/ 64 h 381"/>
                <a:gd name="T54" fmla="*/ 3 w 52"/>
                <a:gd name="T55" fmla="*/ 32 h 381"/>
                <a:gd name="T56" fmla="*/ 8 w 52"/>
                <a:gd name="T57" fmla="*/ 0 h 381"/>
                <a:gd name="T58" fmla="*/ 8 w 52"/>
                <a:gd name="T59" fmla="*/ 0 h 381"/>
                <a:gd name="T60" fmla="*/ 8 w 52"/>
                <a:gd name="T61" fmla="*/ 0 h 381"/>
                <a:gd name="T62" fmla="*/ 8 w 52"/>
                <a:gd name="T63" fmla="*/ 0 h 381"/>
                <a:gd name="T64" fmla="*/ 8 w 52"/>
                <a:gd name="T65" fmla="*/ 0 h 381"/>
                <a:gd name="T66" fmla="*/ 8 w 52"/>
                <a:gd name="T67" fmla="*/ 0 h 3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81"/>
                <a:gd name="T104" fmla="*/ 52 w 52"/>
                <a:gd name="T105" fmla="*/ 381 h 3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81">
                  <a:moveTo>
                    <a:pt x="17" y="0"/>
                  </a:moveTo>
                  <a:lnTo>
                    <a:pt x="5" y="64"/>
                  </a:lnTo>
                  <a:lnTo>
                    <a:pt x="0" y="130"/>
                  </a:lnTo>
                  <a:lnTo>
                    <a:pt x="1" y="196"/>
                  </a:lnTo>
                  <a:lnTo>
                    <a:pt x="8" y="261"/>
                  </a:lnTo>
                  <a:lnTo>
                    <a:pt x="12" y="283"/>
                  </a:lnTo>
                  <a:lnTo>
                    <a:pt x="16" y="305"/>
                  </a:lnTo>
                  <a:lnTo>
                    <a:pt x="22" y="327"/>
                  </a:lnTo>
                  <a:lnTo>
                    <a:pt x="28" y="349"/>
                  </a:lnTo>
                  <a:lnTo>
                    <a:pt x="30" y="358"/>
                  </a:lnTo>
                  <a:lnTo>
                    <a:pt x="33" y="366"/>
                  </a:lnTo>
                  <a:lnTo>
                    <a:pt x="39" y="374"/>
                  </a:lnTo>
                  <a:lnTo>
                    <a:pt x="46" y="381"/>
                  </a:lnTo>
                  <a:lnTo>
                    <a:pt x="48" y="381"/>
                  </a:lnTo>
                  <a:lnTo>
                    <a:pt x="51" y="379"/>
                  </a:lnTo>
                  <a:lnTo>
                    <a:pt x="52" y="375"/>
                  </a:lnTo>
                  <a:lnTo>
                    <a:pt x="51" y="373"/>
                  </a:lnTo>
                  <a:lnTo>
                    <a:pt x="46" y="364"/>
                  </a:lnTo>
                  <a:lnTo>
                    <a:pt x="43" y="353"/>
                  </a:lnTo>
                  <a:lnTo>
                    <a:pt x="40" y="343"/>
                  </a:lnTo>
                  <a:lnTo>
                    <a:pt x="37" y="334"/>
                  </a:lnTo>
                  <a:lnTo>
                    <a:pt x="31" y="314"/>
                  </a:lnTo>
                  <a:lnTo>
                    <a:pt x="25" y="295"/>
                  </a:lnTo>
                  <a:lnTo>
                    <a:pt x="21" y="275"/>
                  </a:lnTo>
                  <a:lnTo>
                    <a:pt x="16" y="255"/>
                  </a:lnTo>
                  <a:lnTo>
                    <a:pt x="6" y="192"/>
                  </a:lnTo>
                  <a:lnTo>
                    <a:pt x="4" y="128"/>
                  </a:lnTo>
                  <a:lnTo>
                    <a:pt x="7" y="63"/>
                  </a:lnTo>
                  <a:lnTo>
                    <a:pt x="17" y="0"/>
                  </a:lnTo>
                  <a:close/>
                </a:path>
              </a:pathLst>
            </a:custGeom>
            <a:solidFill>
              <a:srgbClr val="000000"/>
            </a:solidFill>
            <a:ln w="9525">
              <a:noFill/>
              <a:round/>
              <a:headEnd/>
              <a:tailEnd/>
            </a:ln>
          </p:spPr>
          <p:txBody>
            <a:bodyPr/>
            <a:lstStyle/>
            <a:p>
              <a:endParaRPr lang="zh-CN" altLang="en-US" sz="1800"/>
            </a:p>
          </p:txBody>
        </p:sp>
        <p:sp>
          <p:nvSpPr>
            <p:cNvPr id="122" name="Freeform 399"/>
            <p:cNvSpPr>
              <a:spLocks/>
            </p:cNvSpPr>
            <p:nvPr/>
          </p:nvSpPr>
          <p:spPr bwMode="auto">
            <a:xfrm>
              <a:off x="2696" y="2611"/>
              <a:ext cx="51" cy="85"/>
            </a:xfrm>
            <a:custGeom>
              <a:avLst/>
              <a:gdLst>
                <a:gd name="T0" fmla="*/ 50 w 102"/>
                <a:gd name="T1" fmla="*/ 0 h 171"/>
                <a:gd name="T2" fmla="*/ 50 w 102"/>
                <a:gd name="T3" fmla="*/ 15 h 171"/>
                <a:gd name="T4" fmla="*/ 50 w 102"/>
                <a:gd name="T5" fmla="*/ 30 h 171"/>
                <a:gd name="T6" fmla="*/ 47 w 102"/>
                <a:gd name="T7" fmla="*/ 44 h 171"/>
                <a:gd name="T8" fmla="*/ 40 w 102"/>
                <a:gd name="T9" fmla="*/ 58 h 171"/>
                <a:gd name="T10" fmla="*/ 37 w 102"/>
                <a:gd name="T11" fmla="*/ 62 h 171"/>
                <a:gd name="T12" fmla="*/ 32 w 102"/>
                <a:gd name="T13" fmla="*/ 65 h 171"/>
                <a:gd name="T14" fmla="*/ 27 w 102"/>
                <a:gd name="T15" fmla="*/ 67 h 171"/>
                <a:gd name="T16" fmla="*/ 23 w 102"/>
                <a:gd name="T17" fmla="*/ 70 h 171"/>
                <a:gd name="T18" fmla="*/ 18 w 102"/>
                <a:gd name="T19" fmla="*/ 72 h 171"/>
                <a:gd name="T20" fmla="*/ 13 w 102"/>
                <a:gd name="T21" fmla="*/ 74 h 171"/>
                <a:gd name="T22" fmla="*/ 7 w 102"/>
                <a:gd name="T23" fmla="*/ 76 h 171"/>
                <a:gd name="T24" fmla="*/ 3 w 102"/>
                <a:gd name="T25" fmla="*/ 78 h 171"/>
                <a:gd name="T26" fmla="*/ 1 w 102"/>
                <a:gd name="T27" fmla="*/ 80 h 171"/>
                <a:gd name="T28" fmla="*/ 0 w 102"/>
                <a:gd name="T29" fmla="*/ 82 h 171"/>
                <a:gd name="T30" fmla="*/ 0 w 102"/>
                <a:gd name="T31" fmla="*/ 85 h 171"/>
                <a:gd name="T32" fmla="*/ 2 w 102"/>
                <a:gd name="T33" fmla="*/ 85 h 171"/>
                <a:gd name="T34" fmla="*/ 9 w 102"/>
                <a:gd name="T35" fmla="*/ 83 h 171"/>
                <a:gd name="T36" fmla="*/ 15 w 102"/>
                <a:gd name="T37" fmla="*/ 82 h 171"/>
                <a:gd name="T38" fmla="*/ 21 w 102"/>
                <a:gd name="T39" fmla="*/ 79 h 171"/>
                <a:gd name="T40" fmla="*/ 27 w 102"/>
                <a:gd name="T41" fmla="*/ 75 h 171"/>
                <a:gd name="T42" fmla="*/ 32 w 102"/>
                <a:gd name="T43" fmla="*/ 71 h 171"/>
                <a:gd name="T44" fmla="*/ 37 w 102"/>
                <a:gd name="T45" fmla="*/ 67 h 171"/>
                <a:gd name="T46" fmla="*/ 41 w 102"/>
                <a:gd name="T47" fmla="*/ 62 h 171"/>
                <a:gd name="T48" fmla="*/ 45 w 102"/>
                <a:gd name="T49" fmla="*/ 56 h 171"/>
                <a:gd name="T50" fmla="*/ 50 w 102"/>
                <a:gd name="T51" fmla="*/ 44 h 171"/>
                <a:gd name="T52" fmla="*/ 51 w 102"/>
                <a:gd name="T53" fmla="*/ 29 h 171"/>
                <a:gd name="T54" fmla="*/ 51 w 102"/>
                <a:gd name="T55" fmla="*/ 14 h 171"/>
                <a:gd name="T56" fmla="*/ 50 w 102"/>
                <a:gd name="T57" fmla="*/ 0 h 171"/>
                <a:gd name="T58" fmla="*/ 50 w 102"/>
                <a:gd name="T59" fmla="*/ 0 h 171"/>
                <a:gd name="T60" fmla="*/ 50 w 102"/>
                <a:gd name="T61" fmla="*/ 0 h 171"/>
                <a:gd name="T62" fmla="*/ 50 w 102"/>
                <a:gd name="T63" fmla="*/ 0 h 171"/>
                <a:gd name="T64" fmla="*/ 50 w 102"/>
                <a:gd name="T65" fmla="*/ 0 h 171"/>
                <a:gd name="T66" fmla="*/ 50 w 102"/>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71"/>
                <a:gd name="T104" fmla="*/ 102 w 102"/>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71">
                  <a:moveTo>
                    <a:pt x="99" y="1"/>
                  </a:moveTo>
                  <a:lnTo>
                    <a:pt x="99" y="30"/>
                  </a:lnTo>
                  <a:lnTo>
                    <a:pt x="99" y="60"/>
                  </a:lnTo>
                  <a:lnTo>
                    <a:pt x="93" y="89"/>
                  </a:lnTo>
                  <a:lnTo>
                    <a:pt x="80" y="116"/>
                  </a:lnTo>
                  <a:lnTo>
                    <a:pt x="74" y="124"/>
                  </a:lnTo>
                  <a:lnTo>
                    <a:pt x="64" y="130"/>
                  </a:lnTo>
                  <a:lnTo>
                    <a:pt x="55" y="135"/>
                  </a:lnTo>
                  <a:lnTo>
                    <a:pt x="46" y="140"/>
                  </a:lnTo>
                  <a:lnTo>
                    <a:pt x="36" y="144"/>
                  </a:lnTo>
                  <a:lnTo>
                    <a:pt x="25" y="149"/>
                  </a:lnTo>
                  <a:lnTo>
                    <a:pt x="15" y="152"/>
                  </a:lnTo>
                  <a:lnTo>
                    <a:pt x="6" y="157"/>
                  </a:lnTo>
                  <a:lnTo>
                    <a:pt x="2" y="160"/>
                  </a:lnTo>
                  <a:lnTo>
                    <a:pt x="0" y="165"/>
                  </a:lnTo>
                  <a:lnTo>
                    <a:pt x="0" y="170"/>
                  </a:lnTo>
                  <a:lnTo>
                    <a:pt x="4" y="171"/>
                  </a:lnTo>
                  <a:lnTo>
                    <a:pt x="17" y="167"/>
                  </a:lnTo>
                  <a:lnTo>
                    <a:pt x="30" y="164"/>
                  </a:lnTo>
                  <a:lnTo>
                    <a:pt x="42" y="158"/>
                  </a:lnTo>
                  <a:lnTo>
                    <a:pt x="54" y="151"/>
                  </a:lnTo>
                  <a:lnTo>
                    <a:pt x="64" y="143"/>
                  </a:lnTo>
                  <a:lnTo>
                    <a:pt x="74" y="134"/>
                  </a:lnTo>
                  <a:lnTo>
                    <a:pt x="82" y="124"/>
                  </a:lnTo>
                  <a:lnTo>
                    <a:pt x="90" y="113"/>
                  </a:lnTo>
                  <a:lnTo>
                    <a:pt x="100" y="88"/>
                  </a:lnTo>
                  <a:lnTo>
                    <a:pt x="102" y="58"/>
                  </a:lnTo>
                  <a:lnTo>
                    <a:pt x="101" y="28"/>
                  </a:lnTo>
                  <a:lnTo>
                    <a:pt x="99" y="0"/>
                  </a:lnTo>
                  <a:lnTo>
                    <a:pt x="99" y="1"/>
                  </a:lnTo>
                  <a:close/>
                </a:path>
              </a:pathLst>
            </a:custGeom>
            <a:solidFill>
              <a:srgbClr val="000000"/>
            </a:solidFill>
            <a:ln w="9525">
              <a:noFill/>
              <a:round/>
              <a:headEnd/>
              <a:tailEnd/>
            </a:ln>
          </p:spPr>
          <p:txBody>
            <a:bodyPr/>
            <a:lstStyle/>
            <a:p>
              <a:endParaRPr lang="zh-CN" altLang="en-US" sz="1800"/>
            </a:p>
          </p:txBody>
        </p:sp>
        <p:sp>
          <p:nvSpPr>
            <p:cNvPr id="123" name="Freeform 400"/>
            <p:cNvSpPr>
              <a:spLocks/>
            </p:cNvSpPr>
            <p:nvPr/>
          </p:nvSpPr>
          <p:spPr bwMode="auto">
            <a:xfrm>
              <a:off x="2729" y="2643"/>
              <a:ext cx="48" cy="87"/>
            </a:xfrm>
            <a:custGeom>
              <a:avLst/>
              <a:gdLst>
                <a:gd name="T0" fmla="*/ 40 w 96"/>
                <a:gd name="T1" fmla="*/ 0 h 174"/>
                <a:gd name="T2" fmla="*/ 44 w 96"/>
                <a:gd name="T3" fmla="*/ 9 h 174"/>
                <a:gd name="T4" fmla="*/ 45 w 96"/>
                <a:gd name="T5" fmla="*/ 18 h 174"/>
                <a:gd name="T6" fmla="*/ 46 w 96"/>
                <a:gd name="T7" fmla="*/ 26 h 174"/>
                <a:gd name="T8" fmla="*/ 45 w 96"/>
                <a:gd name="T9" fmla="*/ 35 h 174"/>
                <a:gd name="T10" fmla="*/ 43 w 96"/>
                <a:gd name="T11" fmla="*/ 43 h 174"/>
                <a:gd name="T12" fmla="*/ 39 w 96"/>
                <a:gd name="T13" fmla="*/ 50 h 174"/>
                <a:gd name="T14" fmla="*/ 34 w 96"/>
                <a:gd name="T15" fmla="*/ 57 h 174"/>
                <a:gd name="T16" fmla="*/ 27 w 96"/>
                <a:gd name="T17" fmla="*/ 65 h 174"/>
                <a:gd name="T18" fmla="*/ 24 w 96"/>
                <a:gd name="T19" fmla="*/ 67 h 174"/>
                <a:gd name="T20" fmla="*/ 22 w 96"/>
                <a:gd name="T21" fmla="*/ 69 h 174"/>
                <a:gd name="T22" fmla="*/ 18 w 96"/>
                <a:gd name="T23" fmla="*/ 72 h 174"/>
                <a:gd name="T24" fmla="*/ 15 w 96"/>
                <a:gd name="T25" fmla="*/ 74 h 174"/>
                <a:gd name="T26" fmla="*/ 12 w 96"/>
                <a:gd name="T27" fmla="*/ 76 h 174"/>
                <a:gd name="T28" fmla="*/ 9 w 96"/>
                <a:gd name="T29" fmla="*/ 78 h 174"/>
                <a:gd name="T30" fmla="*/ 6 w 96"/>
                <a:gd name="T31" fmla="*/ 80 h 174"/>
                <a:gd name="T32" fmla="*/ 3 w 96"/>
                <a:gd name="T33" fmla="*/ 82 h 174"/>
                <a:gd name="T34" fmla="*/ 2 w 96"/>
                <a:gd name="T35" fmla="*/ 83 h 174"/>
                <a:gd name="T36" fmla="*/ 0 w 96"/>
                <a:gd name="T37" fmla="*/ 84 h 174"/>
                <a:gd name="T38" fmla="*/ 0 w 96"/>
                <a:gd name="T39" fmla="*/ 86 h 174"/>
                <a:gd name="T40" fmla="*/ 2 w 96"/>
                <a:gd name="T41" fmla="*/ 87 h 174"/>
                <a:gd name="T42" fmla="*/ 6 w 96"/>
                <a:gd name="T43" fmla="*/ 87 h 174"/>
                <a:gd name="T44" fmla="*/ 10 w 96"/>
                <a:gd name="T45" fmla="*/ 85 h 174"/>
                <a:gd name="T46" fmla="*/ 13 w 96"/>
                <a:gd name="T47" fmla="*/ 84 h 174"/>
                <a:gd name="T48" fmla="*/ 16 w 96"/>
                <a:gd name="T49" fmla="*/ 81 h 174"/>
                <a:gd name="T50" fmla="*/ 20 w 96"/>
                <a:gd name="T51" fmla="*/ 78 h 174"/>
                <a:gd name="T52" fmla="*/ 22 w 96"/>
                <a:gd name="T53" fmla="*/ 76 h 174"/>
                <a:gd name="T54" fmla="*/ 25 w 96"/>
                <a:gd name="T55" fmla="*/ 73 h 174"/>
                <a:gd name="T56" fmla="*/ 28 w 96"/>
                <a:gd name="T57" fmla="*/ 70 h 174"/>
                <a:gd name="T58" fmla="*/ 31 w 96"/>
                <a:gd name="T59" fmla="*/ 67 h 174"/>
                <a:gd name="T60" fmla="*/ 34 w 96"/>
                <a:gd name="T61" fmla="*/ 63 h 174"/>
                <a:gd name="T62" fmla="*/ 37 w 96"/>
                <a:gd name="T63" fmla="*/ 60 h 174"/>
                <a:gd name="T64" fmla="*/ 39 w 96"/>
                <a:gd name="T65" fmla="*/ 57 h 174"/>
                <a:gd name="T66" fmla="*/ 46 w 96"/>
                <a:gd name="T67" fmla="*/ 43 h 174"/>
                <a:gd name="T68" fmla="*/ 48 w 96"/>
                <a:gd name="T69" fmla="*/ 28 h 174"/>
                <a:gd name="T70" fmla="*/ 46 w 96"/>
                <a:gd name="T71" fmla="*/ 14 h 174"/>
                <a:gd name="T72" fmla="*/ 40 w 96"/>
                <a:gd name="T73" fmla="*/ 0 h 174"/>
                <a:gd name="T74" fmla="*/ 40 w 96"/>
                <a:gd name="T75" fmla="*/ 0 h 174"/>
                <a:gd name="T76" fmla="*/ 40 w 96"/>
                <a:gd name="T77" fmla="*/ 0 h 174"/>
                <a:gd name="T78" fmla="*/ 40 w 96"/>
                <a:gd name="T79" fmla="*/ 0 h 174"/>
                <a:gd name="T80" fmla="*/ 40 w 96"/>
                <a:gd name="T81" fmla="*/ 0 h 174"/>
                <a:gd name="T82" fmla="*/ 40 w 96"/>
                <a:gd name="T83" fmla="*/ 0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
                <a:gd name="T127" fmla="*/ 0 h 174"/>
                <a:gd name="T128" fmla="*/ 96 w 96"/>
                <a:gd name="T129" fmla="*/ 174 h 1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 h="174">
                  <a:moveTo>
                    <a:pt x="80" y="0"/>
                  </a:moveTo>
                  <a:lnTo>
                    <a:pt x="87" y="18"/>
                  </a:lnTo>
                  <a:lnTo>
                    <a:pt x="90" y="36"/>
                  </a:lnTo>
                  <a:lnTo>
                    <a:pt x="92" y="52"/>
                  </a:lnTo>
                  <a:lnTo>
                    <a:pt x="90" y="69"/>
                  </a:lnTo>
                  <a:lnTo>
                    <a:pt x="86" y="85"/>
                  </a:lnTo>
                  <a:lnTo>
                    <a:pt x="78" y="100"/>
                  </a:lnTo>
                  <a:lnTo>
                    <a:pt x="67" y="115"/>
                  </a:lnTo>
                  <a:lnTo>
                    <a:pt x="55" y="129"/>
                  </a:lnTo>
                  <a:lnTo>
                    <a:pt x="49" y="133"/>
                  </a:lnTo>
                  <a:lnTo>
                    <a:pt x="43" y="138"/>
                  </a:lnTo>
                  <a:lnTo>
                    <a:pt x="36" y="143"/>
                  </a:lnTo>
                  <a:lnTo>
                    <a:pt x="30" y="147"/>
                  </a:lnTo>
                  <a:lnTo>
                    <a:pt x="24" y="151"/>
                  </a:lnTo>
                  <a:lnTo>
                    <a:pt x="18" y="155"/>
                  </a:lnTo>
                  <a:lnTo>
                    <a:pt x="11" y="160"/>
                  </a:lnTo>
                  <a:lnTo>
                    <a:pt x="5" y="163"/>
                  </a:lnTo>
                  <a:lnTo>
                    <a:pt x="3" y="166"/>
                  </a:lnTo>
                  <a:lnTo>
                    <a:pt x="0" y="168"/>
                  </a:lnTo>
                  <a:lnTo>
                    <a:pt x="0" y="171"/>
                  </a:lnTo>
                  <a:lnTo>
                    <a:pt x="3" y="174"/>
                  </a:lnTo>
                  <a:lnTo>
                    <a:pt x="11" y="174"/>
                  </a:lnTo>
                  <a:lnTo>
                    <a:pt x="19" y="170"/>
                  </a:lnTo>
                  <a:lnTo>
                    <a:pt x="26" y="167"/>
                  </a:lnTo>
                  <a:lnTo>
                    <a:pt x="32" y="161"/>
                  </a:lnTo>
                  <a:lnTo>
                    <a:pt x="39" y="155"/>
                  </a:lnTo>
                  <a:lnTo>
                    <a:pt x="44" y="151"/>
                  </a:lnTo>
                  <a:lnTo>
                    <a:pt x="51" y="145"/>
                  </a:lnTo>
                  <a:lnTo>
                    <a:pt x="57" y="139"/>
                  </a:lnTo>
                  <a:lnTo>
                    <a:pt x="63" y="133"/>
                  </a:lnTo>
                  <a:lnTo>
                    <a:pt x="68" y="127"/>
                  </a:lnTo>
                  <a:lnTo>
                    <a:pt x="73" y="121"/>
                  </a:lnTo>
                  <a:lnTo>
                    <a:pt x="78" y="114"/>
                  </a:lnTo>
                  <a:lnTo>
                    <a:pt x="92" y="85"/>
                  </a:lnTo>
                  <a:lnTo>
                    <a:pt x="96" y="57"/>
                  </a:lnTo>
                  <a:lnTo>
                    <a:pt x="92" y="29"/>
                  </a:lnTo>
                  <a:lnTo>
                    <a:pt x="80" y="0"/>
                  </a:lnTo>
                  <a:close/>
                </a:path>
              </a:pathLst>
            </a:custGeom>
            <a:solidFill>
              <a:srgbClr val="000000"/>
            </a:solidFill>
            <a:ln w="9525">
              <a:noFill/>
              <a:round/>
              <a:headEnd/>
              <a:tailEnd/>
            </a:ln>
          </p:spPr>
          <p:txBody>
            <a:bodyPr/>
            <a:lstStyle/>
            <a:p>
              <a:endParaRPr lang="zh-CN" altLang="en-US" sz="1800"/>
            </a:p>
          </p:txBody>
        </p:sp>
        <p:sp>
          <p:nvSpPr>
            <p:cNvPr id="124" name="Freeform 401"/>
            <p:cNvSpPr>
              <a:spLocks/>
            </p:cNvSpPr>
            <p:nvPr/>
          </p:nvSpPr>
          <p:spPr bwMode="auto">
            <a:xfrm>
              <a:off x="2693" y="2669"/>
              <a:ext cx="277" cy="213"/>
            </a:xfrm>
            <a:custGeom>
              <a:avLst/>
              <a:gdLst>
                <a:gd name="T0" fmla="*/ 8 w 553"/>
                <a:gd name="T1" fmla="*/ 13 h 426"/>
                <a:gd name="T2" fmla="*/ 25 w 553"/>
                <a:gd name="T3" fmla="*/ 39 h 426"/>
                <a:gd name="T4" fmla="*/ 43 w 553"/>
                <a:gd name="T5" fmla="*/ 63 h 426"/>
                <a:gd name="T6" fmla="*/ 63 w 553"/>
                <a:gd name="T7" fmla="*/ 87 h 426"/>
                <a:gd name="T8" fmla="*/ 84 w 553"/>
                <a:gd name="T9" fmla="*/ 108 h 426"/>
                <a:gd name="T10" fmla="*/ 106 w 553"/>
                <a:gd name="T11" fmla="*/ 130 h 426"/>
                <a:gd name="T12" fmla="*/ 130 w 553"/>
                <a:gd name="T13" fmla="*/ 149 h 426"/>
                <a:gd name="T14" fmla="*/ 155 w 553"/>
                <a:gd name="T15" fmla="*/ 167 h 426"/>
                <a:gd name="T16" fmla="*/ 177 w 553"/>
                <a:gd name="T17" fmla="*/ 179 h 426"/>
                <a:gd name="T18" fmla="*/ 193 w 553"/>
                <a:gd name="T19" fmla="*/ 187 h 426"/>
                <a:gd name="T20" fmla="*/ 210 w 553"/>
                <a:gd name="T21" fmla="*/ 195 h 426"/>
                <a:gd name="T22" fmla="*/ 227 w 553"/>
                <a:gd name="T23" fmla="*/ 202 h 426"/>
                <a:gd name="T24" fmla="*/ 239 w 553"/>
                <a:gd name="T25" fmla="*/ 206 h 426"/>
                <a:gd name="T26" fmla="*/ 244 w 553"/>
                <a:gd name="T27" fmla="*/ 207 h 426"/>
                <a:gd name="T28" fmla="*/ 249 w 553"/>
                <a:gd name="T29" fmla="*/ 209 h 426"/>
                <a:gd name="T30" fmla="*/ 254 w 553"/>
                <a:gd name="T31" fmla="*/ 211 h 426"/>
                <a:gd name="T32" fmla="*/ 259 w 553"/>
                <a:gd name="T33" fmla="*/ 212 h 426"/>
                <a:gd name="T34" fmla="*/ 263 w 553"/>
                <a:gd name="T35" fmla="*/ 213 h 426"/>
                <a:gd name="T36" fmla="*/ 266 w 553"/>
                <a:gd name="T37" fmla="*/ 213 h 426"/>
                <a:gd name="T38" fmla="*/ 269 w 553"/>
                <a:gd name="T39" fmla="*/ 213 h 426"/>
                <a:gd name="T40" fmla="*/ 272 w 553"/>
                <a:gd name="T41" fmla="*/ 211 h 426"/>
                <a:gd name="T42" fmla="*/ 277 w 553"/>
                <a:gd name="T43" fmla="*/ 205 h 426"/>
                <a:gd name="T44" fmla="*/ 276 w 553"/>
                <a:gd name="T45" fmla="*/ 202 h 426"/>
                <a:gd name="T46" fmla="*/ 275 w 553"/>
                <a:gd name="T47" fmla="*/ 201 h 426"/>
                <a:gd name="T48" fmla="*/ 272 w 553"/>
                <a:gd name="T49" fmla="*/ 199 h 426"/>
                <a:gd name="T50" fmla="*/ 268 w 553"/>
                <a:gd name="T51" fmla="*/ 198 h 426"/>
                <a:gd name="T52" fmla="*/ 264 w 553"/>
                <a:gd name="T53" fmla="*/ 197 h 426"/>
                <a:gd name="T54" fmla="*/ 259 w 553"/>
                <a:gd name="T55" fmla="*/ 195 h 426"/>
                <a:gd name="T56" fmla="*/ 254 w 553"/>
                <a:gd name="T57" fmla="*/ 194 h 426"/>
                <a:gd name="T58" fmla="*/ 249 w 553"/>
                <a:gd name="T59" fmla="*/ 192 h 426"/>
                <a:gd name="T60" fmla="*/ 238 w 553"/>
                <a:gd name="T61" fmla="*/ 188 h 426"/>
                <a:gd name="T62" fmla="*/ 220 w 553"/>
                <a:gd name="T63" fmla="*/ 182 h 426"/>
                <a:gd name="T64" fmla="*/ 204 w 553"/>
                <a:gd name="T65" fmla="*/ 175 h 426"/>
                <a:gd name="T66" fmla="*/ 188 w 553"/>
                <a:gd name="T67" fmla="*/ 167 h 426"/>
                <a:gd name="T68" fmla="*/ 166 w 553"/>
                <a:gd name="T69" fmla="*/ 156 h 426"/>
                <a:gd name="T70" fmla="*/ 140 w 553"/>
                <a:gd name="T71" fmla="*/ 140 h 426"/>
                <a:gd name="T72" fmla="*/ 115 w 553"/>
                <a:gd name="T73" fmla="*/ 122 h 426"/>
                <a:gd name="T74" fmla="*/ 91 w 553"/>
                <a:gd name="T75" fmla="*/ 103 h 426"/>
                <a:gd name="T76" fmla="*/ 68 w 553"/>
                <a:gd name="T77" fmla="*/ 83 h 426"/>
                <a:gd name="T78" fmla="*/ 47 w 553"/>
                <a:gd name="T79" fmla="*/ 61 h 426"/>
                <a:gd name="T80" fmla="*/ 27 w 553"/>
                <a:gd name="T81" fmla="*/ 38 h 426"/>
                <a:gd name="T82" fmla="*/ 9 w 553"/>
                <a:gd name="T83" fmla="*/ 13 h 426"/>
                <a:gd name="T84" fmla="*/ 0 w 553"/>
                <a:gd name="T85" fmla="*/ 0 h 426"/>
                <a:gd name="T86" fmla="*/ 0 w 553"/>
                <a:gd name="T87" fmla="*/ 0 h 426"/>
                <a:gd name="T88" fmla="*/ 0 w 553"/>
                <a:gd name="T89" fmla="*/ 1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3"/>
                <a:gd name="T136" fmla="*/ 0 h 426"/>
                <a:gd name="T137" fmla="*/ 553 w 553"/>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3" h="426">
                  <a:moveTo>
                    <a:pt x="0" y="1"/>
                  </a:moveTo>
                  <a:lnTo>
                    <a:pt x="16" y="27"/>
                  </a:lnTo>
                  <a:lnTo>
                    <a:pt x="32" y="53"/>
                  </a:lnTo>
                  <a:lnTo>
                    <a:pt x="50" y="78"/>
                  </a:lnTo>
                  <a:lnTo>
                    <a:pt x="68" y="102"/>
                  </a:lnTo>
                  <a:lnTo>
                    <a:pt x="86" y="126"/>
                  </a:lnTo>
                  <a:lnTo>
                    <a:pt x="105" y="151"/>
                  </a:lnTo>
                  <a:lnTo>
                    <a:pt x="126" y="174"/>
                  </a:lnTo>
                  <a:lnTo>
                    <a:pt x="146" y="195"/>
                  </a:lnTo>
                  <a:lnTo>
                    <a:pt x="167" y="217"/>
                  </a:lnTo>
                  <a:lnTo>
                    <a:pt x="189" y="239"/>
                  </a:lnTo>
                  <a:lnTo>
                    <a:pt x="212" y="259"/>
                  </a:lnTo>
                  <a:lnTo>
                    <a:pt x="235" y="278"/>
                  </a:lnTo>
                  <a:lnTo>
                    <a:pt x="259" y="298"/>
                  </a:lnTo>
                  <a:lnTo>
                    <a:pt x="285" y="315"/>
                  </a:lnTo>
                  <a:lnTo>
                    <a:pt x="310" y="333"/>
                  </a:lnTo>
                  <a:lnTo>
                    <a:pt x="337" y="349"/>
                  </a:lnTo>
                  <a:lnTo>
                    <a:pt x="353" y="358"/>
                  </a:lnTo>
                  <a:lnTo>
                    <a:pt x="369" y="366"/>
                  </a:lnTo>
                  <a:lnTo>
                    <a:pt x="386" y="374"/>
                  </a:lnTo>
                  <a:lnTo>
                    <a:pt x="402" y="382"/>
                  </a:lnTo>
                  <a:lnTo>
                    <a:pt x="420" y="390"/>
                  </a:lnTo>
                  <a:lnTo>
                    <a:pt x="437" y="397"/>
                  </a:lnTo>
                  <a:lnTo>
                    <a:pt x="454" y="404"/>
                  </a:lnTo>
                  <a:lnTo>
                    <a:pt x="471" y="410"/>
                  </a:lnTo>
                  <a:lnTo>
                    <a:pt x="477" y="411"/>
                  </a:lnTo>
                  <a:lnTo>
                    <a:pt x="482" y="413"/>
                  </a:lnTo>
                  <a:lnTo>
                    <a:pt x="488" y="414"/>
                  </a:lnTo>
                  <a:lnTo>
                    <a:pt x="492" y="417"/>
                  </a:lnTo>
                  <a:lnTo>
                    <a:pt x="498" y="418"/>
                  </a:lnTo>
                  <a:lnTo>
                    <a:pt x="502" y="420"/>
                  </a:lnTo>
                  <a:lnTo>
                    <a:pt x="508" y="421"/>
                  </a:lnTo>
                  <a:lnTo>
                    <a:pt x="514" y="422"/>
                  </a:lnTo>
                  <a:lnTo>
                    <a:pt x="517" y="424"/>
                  </a:lnTo>
                  <a:lnTo>
                    <a:pt x="522" y="424"/>
                  </a:lnTo>
                  <a:lnTo>
                    <a:pt x="526" y="425"/>
                  </a:lnTo>
                  <a:lnTo>
                    <a:pt x="529" y="425"/>
                  </a:lnTo>
                  <a:lnTo>
                    <a:pt x="532" y="425"/>
                  </a:lnTo>
                  <a:lnTo>
                    <a:pt x="537" y="426"/>
                  </a:lnTo>
                  <a:lnTo>
                    <a:pt x="538" y="425"/>
                  </a:lnTo>
                  <a:lnTo>
                    <a:pt x="535" y="424"/>
                  </a:lnTo>
                  <a:lnTo>
                    <a:pt x="543" y="422"/>
                  </a:lnTo>
                  <a:lnTo>
                    <a:pt x="551" y="417"/>
                  </a:lnTo>
                  <a:lnTo>
                    <a:pt x="553" y="409"/>
                  </a:lnTo>
                  <a:lnTo>
                    <a:pt x="549" y="403"/>
                  </a:lnTo>
                  <a:lnTo>
                    <a:pt x="552" y="404"/>
                  </a:lnTo>
                  <a:lnTo>
                    <a:pt x="551" y="403"/>
                  </a:lnTo>
                  <a:lnTo>
                    <a:pt x="549" y="402"/>
                  </a:lnTo>
                  <a:lnTo>
                    <a:pt x="546" y="401"/>
                  </a:lnTo>
                  <a:lnTo>
                    <a:pt x="543" y="398"/>
                  </a:lnTo>
                  <a:lnTo>
                    <a:pt x="539" y="397"/>
                  </a:lnTo>
                  <a:lnTo>
                    <a:pt x="536" y="396"/>
                  </a:lnTo>
                  <a:lnTo>
                    <a:pt x="532" y="395"/>
                  </a:lnTo>
                  <a:lnTo>
                    <a:pt x="528" y="394"/>
                  </a:lnTo>
                  <a:lnTo>
                    <a:pt x="522" y="392"/>
                  </a:lnTo>
                  <a:lnTo>
                    <a:pt x="517" y="390"/>
                  </a:lnTo>
                  <a:lnTo>
                    <a:pt x="513" y="389"/>
                  </a:lnTo>
                  <a:lnTo>
                    <a:pt x="507" y="387"/>
                  </a:lnTo>
                  <a:lnTo>
                    <a:pt x="502" y="386"/>
                  </a:lnTo>
                  <a:lnTo>
                    <a:pt x="497" y="383"/>
                  </a:lnTo>
                  <a:lnTo>
                    <a:pt x="492" y="382"/>
                  </a:lnTo>
                  <a:lnTo>
                    <a:pt x="475" y="376"/>
                  </a:lnTo>
                  <a:lnTo>
                    <a:pt x="458" y="371"/>
                  </a:lnTo>
                  <a:lnTo>
                    <a:pt x="440" y="364"/>
                  </a:lnTo>
                  <a:lnTo>
                    <a:pt x="424" y="357"/>
                  </a:lnTo>
                  <a:lnTo>
                    <a:pt x="407" y="349"/>
                  </a:lnTo>
                  <a:lnTo>
                    <a:pt x="391" y="342"/>
                  </a:lnTo>
                  <a:lnTo>
                    <a:pt x="375" y="334"/>
                  </a:lnTo>
                  <a:lnTo>
                    <a:pt x="358" y="326"/>
                  </a:lnTo>
                  <a:lnTo>
                    <a:pt x="332" y="311"/>
                  </a:lnTo>
                  <a:lnTo>
                    <a:pt x="305" y="296"/>
                  </a:lnTo>
                  <a:lnTo>
                    <a:pt x="279" y="280"/>
                  </a:lnTo>
                  <a:lnTo>
                    <a:pt x="254" y="262"/>
                  </a:lnTo>
                  <a:lnTo>
                    <a:pt x="229" y="244"/>
                  </a:lnTo>
                  <a:lnTo>
                    <a:pt x="205" y="225"/>
                  </a:lnTo>
                  <a:lnTo>
                    <a:pt x="181" y="206"/>
                  </a:lnTo>
                  <a:lnTo>
                    <a:pt x="159" y="186"/>
                  </a:lnTo>
                  <a:lnTo>
                    <a:pt x="136" y="166"/>
                  </a:lnTo>
                  <a:lnTo>
                    <a:pt x="114" y="144"/>
                  </a:lnTo>
                  <a:lnTo>
                    <a:pt x="93" y="122"/>
                  </a:lnTo>
                  <a:lnTo>
                    <a:pt x="74" y="99"/>
                  </a:lnTo>
                  <a:lnTo>
                    <a:pt x="54" y="75"/>
                  </a:lnTo>
                  <a:lnTo>
                    <a:pt x="36" y="50"/>
                  </a:lnTo>
                  <a:lnTo>
                    <a:pt x="17" y="2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25" name="Freeform 402"/>
            <p:cNvSpPr>
              <a:spLocks/>
            </p:cNvSpPr>
            <p:nvPr/>
          </p:nvSpPr>
          <p:spPr bwMode="auto">
            <a:xfrm>
              <a:off x="2737" y="2608"/>
              <a:ext cx="253" cy="187"/>
            </a:xfrm>
            <a:custGeom>
              <a:avLst/>
              <a:gdLst>
                <a:gd name="T0" fmla="*/ 3 w 507"/>
                <a:gd name="T1" fmla="*/ 6 h 374"/>
                <a:gd name="T2" fmla="*/ 10 w 507"/>
                <a:gd name="T3" fmla="*/ 15 h 374"/>
                <a:gd name="T4" fmla="*/ 16 w 507"/>
                <a:gd name="T5" fmla="*/ 23 h 374"/>
                <a:gd name="T6" fmla="*/ 20 w 507"/>
                <a:gd name="T7" fmla="*/ 28 h 374"/>
                <a:gd name="T8" fmla="*/ 25 w 507"/>
                <a:gd name="T9" fmla="*/ 33 h 374"/>
                <a:gd name="T10" fmla="*/ 30 w 507"/>
                <a:gd name="T11" fmla="*/ 37 h 374"/>
                <a:gd name="T12" fmla="*/ 38 w 507"/>
                <a:gd name="T13" fmla="*/ 44 h 374"/>
                <a:gd name="T14" fmla="*/ 50 w 507"/>
                <a:gd name="T15" fmla="*/ 52 h 374"/>
                <a:gd name="T16" fmla="*/ 62 w 507"/>
                <a:gd name="T17" fmla="*/ 59 h 374"/>
                <a:gd name="T18" fmla="*/ 75 w 507"/>
                <a:gd name="T19" fmla="*/ 66 h 374"/>
                <a:gd name="T20" fmla="*/ 88 w 507"/>
                <a:gd name="T21" fmla="*/ 71 h 374"/>
                <a:gd name="T22" fmla="*/ 101 w 507"/>
                <a:gd name="T23" fmla="*/ 75 h 374"/>
                <a:gd name="T24" fmla="*/ 114 w 507"/>
                <a:gd name="T25" fmla="*/ 78 h 374"/>
                <a:gd name="T26" fmla="*/ 127 w 507"/>
                <a:gd name="T27" fmla="*/ 81 h 374"/>
                <a:gd name="T28" fmla="*/ 140 w 507"/>
                <a:gd name="T29" fmla="*/ 85 h 374"/>
                <a:gd name="T30" fmla="*/ 153 w 507"/>
                <a:gd name="T31" fmla="*/ 89 h 374"/>
                <a:gd name="T32" fmla="*/ 165 w 507"/>
                <a:gd name="T33" fmla="*/ 94 h 374"/>
                <a:gd name="T34" fmla="*/ 177 w 507"/>
                <a:gd name="T35" fmla="*/ 100 h 374"/>
                <a:gd name="T36" fmla="*/ 194 w 507"/>
                <a:gd name="T37" fmla="*/ 111 h 374"/>
                <a:gd name="T38" fmla="*/ 215 w 507"/>
                <a:gd name="T39" fmla="*/ 130 h 374"/>
                <a:gd name="T40" fmla="*/ 232 w 507"/>
                <a:gd name="T41" fmla="*/ 150 h 374"/>
                <a:gd name="T42" fmla="*/ 246 w 507"/>
                <a:gd name="T43" fmla="*/ 174 h 374"/>
                <a:gd name="T44" fmla="*/ 253 w 507"/>
                <a:gd name="T45" fmla="*/ 187 h 374"/>
                <a:gd name="T46" fmla="*/ 253 w 507"/>
                <a:gd name="T47" fmla="*/ 187 h 374"/>
                <a:gd name="T48" fmla="*/ 248 w 507"/>
                <a:gd name="T49" fmla="*/ 174 h 374"/>
                <a:gd name="T50" fmla="*/ 237 w 507"/>
                <a:gd name="T51" fmla="*/ 150 h 374"/>
                <a:gd name="T52" fmla="*/ 223 w 507"/>
                <a:gd name="T53" fmla="*/ 130 h 374"/>
                <a:gd name="T54" fmla="*/ 206 w 507"/>
                <a:gd name="T55" fmla="*/ 110 h 374"/>
                <a:gd name="T56" fmla="*/ 185 w 507"/>
                <a:gd name="T57" fmla="*/ 95 h 374"/>
                <a:gd name="T58" fmla="*/ 163 w 507"/>
                <a:gd name="T59" fmla="*/ 84 h 374"/>
                <a:gd name="T60" fmla="*/ 141 w 507"/>
                <a:gd name="T61" fmla="*/ 75 h 374"/>
                <a:gd name="T62" fmla="*/ 117 w 507"/>
                <a:gd name="T63" fmla="*/ 70 h 374"/>
                <a:gd name="T64" fmla="*/ 97 w 507"/>
                <a:gd name="T65" fmla="*/ 65 h 374"/>
                <a:gd name="T66" fmla="*/ 81 w 507"/>
                <a:gd name="T67" fmla="*/ 60 h 374"/>
                <a:gd name="T68" fmla="*/ 67 w 507"/>
                <a:gd name="T69" fmla="*/ 54 h 374"/>
                <a:gd name="T70" fmla="*/ 53 w 507"/>
                <a:gd name="T71" fmla="*/ 48 h 374"/>
                <a:gd name="T72" fmla="*/ 42 w 507"/>
                <a:gd name="T73" fmla="*/ 43 h 374"/>
                <a:gd name="T74" fmla="*/ 35 w 507"/>
                <a:gd name="T75" fmla="*/ 38 h 374"/>
                <a:gd name="T76" fmla="*/ 28 w 507"/>
                <a:gd name="T77" fmla="*/ 32 h 374"/>
                <a:gd name="T78" fmla="*/ 21 w 507"/>
                <a:gd name="T79" fmla="*/ 27 h 374"/>
                <a:gd name="T80" fmla="*/ 15 w 507"/>
                <a:gd name="T81" fmla="*/ 21 h 374"/>
                <a:gd name="T82" fmla="*/ 11 w 507"/>
                <a:gd name="T83" fmla="*/ 15 h 374"/>
                <a:gd name="T84" fmla="*/ 6 w 507"/>
                <a:gd name="T85" fmla="*/ 9 h 374"/>
                <a:gd name="T86" fmla="*/ 2 w 507"/>
                <a:gd name="T87" fmla="*/ 3 h 374"/>
                <a:gd name="T88" fmla="*/ 0 w 507"/>
                <a:gd name="T89" fmla="*/ 0 h 374"/>
                <a:gd name="T90" fmla="*/ 0 w 507"/>
                <a:gd name="T91" fmla="*/ 0 h 374"/>
                <a:gd name="T92" fmla="*/ 0 w 50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7"/>
                <a:gd name="T142" fmla="*/ 0 h 374"/>
                <a:gd name="T143" fmla="*/ 507 w 50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7" h="374">
                  <a:moveTo>
                    <a:pt x="0" y="1"/>
                  </a:moveTo>
                  <a:lnTo>
                    <a:pt x="7" y="11"/>
                  </a:lnTo>
                  <a:lnTo>
                    <a:pt x="13" y="20"/>
                  </a:lnTo>
                  <a:lnTo>
                    <a:pt x="20" y="31"/>
                  </a:lnTo>
                  <a:lnTo>
                    <a:pt x="28" y="41"/>
                  </a:lnTo>
                  <a:lnTo>
                    <a:pt x="32" y="46"/>
                  </a:lnTo>
                  <a:lnTo>
                    <a:pt x="36" y="50"/>
                  </a:lnTo>
                  <a:lnTo>
                    <a:pt x="41" y="56"/>
                  </a:lnTo>
                  <a:lnTo>
                    <a:pt x="46" y="61"/>
                  </a:lnTo>
                  <a:lnTo>
                    <a:pt x="50" y="65"/>
                  </a:lnTo>
                  <a:lnTo>
                    <a:pt x="55" y="70"/>
                  </a:lnTo>
                  <a:lnTo>
                    <a:pt x="60" y="73"/>
                  </a:lnTo>
                  <a:lnTo>
                    <a:pt x="64" y="78"/>
                  </a:lnTo>
                  <a:lnTo>
                    <a:pt x="76" y="87"/>
                  </a:lnTo>
                  <a:lnTo>
                    <a:pt x="87" y="96"/>
                  </a:lnTo>
                  <a:lnTo>
                    <a:pt x="100" y="104"/>
                  </a:lnTo>
                  <a:lnTo>
                    <a:pt x="113" y="112"/>
                  </a:lnTo>
                  <a:lnTo>
                    <a:pt x="125" y="119"/>
                  </a:lnTo>
                  <a:lnTo>
                    <a:pt x="138" y="126"/>
                  </a:lnTo>
                  <a:lnTo>
                    <a:pt x="151" y="132"/>
                  </a:lnTo>
                  <a:lnTo>
                    <a:pt x="164" y="138"/>
                  </a:lnTo>
                  <a:lnTo>
                    <a:pt x="177" y="142"/>
                  </a:lnTo>
                  <a:lnTo>
                    <a:pt x="190" y="147"/>
                  </a:lnTo>
                  <a:lnTo>
                    <a:pt x="202" y="149"/>
                  </a:lnTo>
                  <a:lnTo>
                    <a:pt x="215" y="153"/>
                  </a:lnTo>
                  <a:lnTo>
                    <a:pt x="229" y="155"/>
                  </a:lnTo>
                  <a:lnTo>
                    <a:pt x="242" y="159"/>
                  </a:lnTo>
                  <a:lnTo>
                    <a:pt x="255" y="161"/>
                  </a:lnTo>
                  <a:lnTo>
                    <a:pt x="268" y="164"/>
                  </a:lnTo>
                  <a:lnTo>
                    <a:pt x="281" y="169"/>
                  </a:lnTo>
                  <a:lnTo>
                    <a:pt x="293" y="172"/>
                  </a:lnTo>
                  <a:lnTo>
                    <a:pt x="306" y="177"/>
                  </a:lnTo>
                  <a:lnTo>
                    <a:pt x="319" y="183"/>
                  </a:lnTo>
                  <a:lnTo>
                    <a:pt x="330" y="188"/>
                  </a:lnTo>
                  <a:lnTo>
                    <a:pt x="343" y="194"/>
                  </a:lnTo>
                  <a:lnTo>
                    <a:pt x="355" y="200"/>
                  </a:lnTo>
                  <a:lnTo>
                    <a:pt x="366" y="207"/>
                  </a:lnTo>
                  <a:lnTo>
                    <a:pt x="389" y="222"/>
                  </a:lnTo>
                  <a:lnTo>
                    <a:pt x="411" y="239"/>
                  </a:lnTo>
                  <a:lnTo>
                    <a:pt x="431" y="259"/>
                  </a:lnTo>
                  <a:lnTo>
                    <a:pt x="449" y="278"/>
                  </a:lnTo>
                  <a:lnTo>
                    <a:pt x="465" y="300"/>
                  </a:lnTo>
                  <a:lnTo>
                    <a:pt x="479" y="323"/>
                  </a:lnTo>
                  <a:lnTo>
                    <a:pt x="493" y="347"/>
                  </a:lnTo>
                  <a:lnTo>
                    <a:pt x="504" y="373"/>
                  </a:lnTo>
                  <a:lnTo>
                    <a:pt x="506" y="374"/>
                  </a:lnTo>
                  <a:lnTo>
                    <a:pt x="507" y="373"/>
                  </a:lnTo>
                  <a:lnTo>
                    <a:pt x="507" y="372"/>
                  </a:lnTo>
                  <a:lnTo>
                    <a:pt x="497" y="347"/>
                  </a:lnTo>
                  <a:lnTo>
                    <a:pt x="487" y="323"/>
                  </a:lnTo>
                  <a:lnTo>
                    <a:pt x="474" y="300"/>
                  </a:lnTo>
                  <a:lnTo>
                    <a:pt x="462" y="278"/>
                  </a:lnTo>
                  <a:lnTo>
                    <a:pt x="447" y="259"/>
                  </a:lnTo>
                  <a:lnTo>
                    <a:pt x="431" y="239"/>
                  </a:lnTo>
                  <a:lnTo>
                    <a:pt x="412" y="221"/>
                  </a:lnTo>
                  <a:lnTo>
                    <a:pt x="391" y="203"/>
                  </a:lnTo>
                  <a:lnTo>
                    <a:pt x="371" y="190"/>
                  </a:lnTo>
                  <a:lnTo>
                    <a:pt x="350" y="177"/>
                  </a:lnTo>
                  <a:lnTo>
                    <a:pt x="327" y="167"/>
                  </a:lnTo>
                  <a:lnTo>
                    <a:pt x="305" y="159"/>
                  </a:lnTo>
                  <a:lnTo>
                    <a:pt x="282" y="150"/>
                  </a:lnTo>
                  <a:lnTo>
                    <a:pt x="258" y="145"/>
                  </a:lnTo>
                  <a:lnTo>
                    <a:pt x="234" y="139"/>
                  </a:lnTo>
                  <a:lnTo>
                    <a:pt x="209" y="133"/>
                  </a:lnTo>
                  <a:lnTo>
                    <a:pt x="194" y="130"/>
                  </a:lnTo>
                  <a:lnTo>
                    <a:pt x="178" y="125"/>
                  </a:lnTo>
                  <a:lnTo>
                    <a:pt x="163" y="121"/>
                  </a:lnTo>
                  <a:lnTo>
                    <a:pt x="149" y="115"/>
                  </a:lnTo>
                  <a:lnTo>
                    <a:pt x="134" y="109"/>
                  </a:lnTo>
                  <a:lnTo>
                    <a:pt x="119" y="103"/>
                  </a:lnTo>
                  <a:lnTo>
                    <a:pt x="106" y="96"/>
                  </a:lnTo>
                  <a:lnTo>
                    <a:pt x="92" y="89"/>
                  </a:lnTo>
                  <a:lnTo>
                    <a:pt x="84" y="85"/>
                  </a:lnTo>
                  <a:lnTo>
                    <a:pt x="77" y="80"/>
                  </a:lnTo>
                  <a:lnTo>
                    <a:pt x="70" y="76"/>
                  </a:lnTo>
                  <a:lnTo>
                    <a:pt x="63" y="70"/>
                  </a:lnTo>
                  <a:lnTo>
                    <a:pt x="56" y="64"/>
                  </a:lnTo>
                  <a:lnTo>
                    <a:pt x="49" y="59"/>
                  </a:lnTo>
                  <a:lnTo>
                    <a:pt x="42" y="54"/>
                  </a:lnTo>
                  <a:lnTo>
                    <a:pt x="36" y="48"/>
                  </a:lnTo>
                  <a:lnTo>
                    <a:pt x="31" y="42"/>
                  </a:lnTo>
                  <a:lnTo>
                    <a:pt x="26" y="36"/>
                  </a:lnTo>
                  <a:lnTo>
                    <a:pt x="22" y="31"/>
                  </a:lnTo>
                  <a:lnTo>
                    <a:pt x="18" y="24"/>
                  </a:lnTo>
                  <a:lnTo>
                    <a:pt x="13" y="18"/>
                  </a:lnTo>
                  <a:lnTo>
                    <a:pt x="9" y="12"/>
                  </a:lnTo>
                  <a:lnTo>
                    <a:pt x="4" y="5"/>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26" name="Freeform 403"/>
            <p:cNvSpPr>
              <a:spLocks/>
            </p:cNvSpPr>
            <p:nvPr/>
          </p:nvSpPr>
          <p:spPr bwMode="auto">
            <a:xfrm>
              <a:off x="3030" y="2513"/>
              <a:ext cx="65" cy="95"/>
            </a:xfrm>
            <a:custGeom>
              <a:avLst/>
              <a:gdLst>
                <a:gd name="T0" fmla="*/ 65 w 130"/>
                <a:gd name="T1" fmla="*/ 0 h 190"/>
                <a:gd name="T2" fmla="*/ 62 w 130"/>
                <a:gd name="T3" fmla="*/ 6 h 190"/>
                <a:gd name="T4" fmla="*/ 59 w 130"/>
                <a:gd name="T5" fmla="*/ 12 h 190"/>
                <a:gd name="T6" fmla="*/ 56 w 130"/>
                <a:gd name="T7" fmla="*/ 17 h 190"/>
                <a:gd name="T8" fmla="*/ 53 w 130"/>
                <a:gd name="T9" fmla="*/ 23 h 190"/>
                <a:gd name="T10" fmla="*/ 49 w 130"/>
                <a:gd name="T11" fmla="*/ 28 h 190"/>
                <a:gd name="T12" fmla="*/ 47 w 130"/>
                <a:gd name="T13" fmla="*/ 35 h 190"/>
                <a:gd name="T14" fmla="*/ 44 w 130"/>
                <a:gd name="T15" fmla="*/ 41 h 190"/>
                <a:gd name="T16" fmla="*/ 40 w 130"/>
                <a:gd name="T17" fmla="*/ 47 h 190"/>
                <a:gd name="T18" fmla="*/ 36 w 130"/>
                <a:gd name="T19" fmla="*/ 52 h 190"/>
                <a:gd name="T20" fmla="*/ 33 w 130"/>
                <a:gd name="T21" fmla="*/ 58 h 190"/>
                <a:gd name="T22" fmla="*/ 27 w 130"/>
                <a:gd name="T23" fmla="*/ 63 h 190"/>
                <a:gd name="T24" fmla="*/ 22 w 130"/>
                <a:gd name="T25" fmla="*/ 69 h 190"/>
                <a:gd name="T26" fmla="*/ 17 w 130"/>
                <a:gd name="T27" fmla="*/ 73 h 190"/>
                <a:gd name="T28" fmla="*/ 12 w 130"/>
                <a:gd name="T29" fmla="*/ 78 h 190"/>
                <a:gd name="T30" fmla="*/ 7 w 130"/>
                <a:gd name="T31" fmla="*/ 83 h 190"/>
                <a:gd name="T32" fmla="*/ 2 w 130"/>
                <a:gd name="T33" fmla="*/ 88 h 190"/>
                <a:gd name="T34" fmla="*/ 1 w 130"/>
                <a:gd name="T35" fmla="*/ 90 h 190"/>
                <a:gd name="T36" fmla="*/ 0 w 130"/>
                <a:gd name="T37" fmla="*/ 93 h 190"/>
                <a:gd name="T38" fmla="*/ 1 w 130"/>
                <a:gd name="T39" fmla="*/ 95 h 190"/>
                <a:gd name="T40" fmla="*/ 3 w 130"/>
                <a:gd name="T41" fmla="*/ 95 h 190"/>
                <a:gd name="T42" fmla="*/ 8 w 130"/>
                <a:gd name="T43" fmla="*/ 92 h 190"/>
                <a:gd name="T44" fmla="*/ 14 w 130"/>
                <a:gd name="T45" fmla="*/ 88 h 190"/>
                <a:gd name="T46" fmla="*/ 18 w 130"/>
                <a:gd name="T47" fmla="*/ 83 h 190"/>
                <a:gd name="T48" fmla="*/ 22 w 130"/>
                <a:gd name="T49" fmla="*/ 78 h 190"/>
                <a:gd name="T50" fmla="*/ 27 w 130"/>
                <a:gd name="T51" fmla="*/ 73 h 190"/>
                <a:gd name="T52" fmla="*/ 30 w 130"/>
                <a:gd name="T53" fmla="*/ 67 h 190"/>
                <a:gd name="T54" fmla="*/ 34 w 130"/>
                <a:gd name="T55" fmla="*/ 62 h 190"/>
                <a:gd name="T56" fmla="*/ 38 w 130"/>
                <a:gd name="T57" fmla="*/ 57 h 190"/>
                <a:gd name="T58" fmla="*/ 42 w 130"/>
                <a:gd name="T59" fmla="*/ 50 h 190"/>
                <a:gd name="T60" fmla="*/ 45 w 130"/>
                <a:gd name="T61" fmla="*/ 43 h 190"/>
                <a:gd name="T62" fmla="*/ 49 w 130"/>
                <a:gd name="T63" fmla="*/ 36 h 190"/>
                <a:gd name="T64" fmla="*/ 52 w 130"/>
                <a:gd name="T65" fmla="*/ 28 h 190"/>
                <a:gd name="T66" fmla="*/ 55 w 130"/>
                <a:gd name="T67" fmla="*/ 21 h 190"/>
                <a:gd name="T68" fmla="*/ 58 w 130"/>
                <a:gd name="T69" fmla="*/ 14 h 190"/>
                <a:gd name="T70" fmla="*/ 62 w 130"/>
                <a:gd name="T71" fmla="*/ 6 h 190"/>
                <a:gd name="T72" fmla="*/ 65 w 130"/>
                <a:gd name="T73" fmla="*/ 0 h 190"/>
                <a:gd name="T74" fmla="*/ 65 w 130"/>
                <a:gd name="T75" fmla="*/ 0 h 190"/>
                <a:gd name="T76" fmla="*/ 65 w 130"/>
                <a:gd name="T77" fmla="*/ 0 h 190"/>
                <a:gd name="T78" fmla="*/ 65 w 130"/>
                <a:gd name="T79" fmla="*/ 0 h 190"/>
                <a:gd name="T80" fmla="*/ 65 w 130"/>
                <a:gd name="T81" fmla="*/ 0 h 190"/>
                <a:gd name="T82" fmla="*/ 65 w 130"/>
                <a:gd name="T83" fmla="*/ 0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90"/>
                <a:gd name="T128" fmla="*/ 130 w 130"/>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90">
                  <a:moveTo>
                    <a:pt x="130" y="0"/>
                  </a:moveTo>
                  <a:lnTo>
                    <a:pt x="124" y="11"/>
                  </a:lnTo>
                  <a:lnTo>
                    <a:pt x="118" y="23"/>
                  </a:lnTo>
                  <a:lnTo>
                    <a:pt x="112" y="34"/>
                  </a:lnTo>
                  <a:lnTo>
                    <a:pt x="106" y="46"/>
                  </a:lnTo>
                  <a:lnTo>
                    <a:pt x="99" y="57"/>
                  </a:lnTo>
                  <a:lnTo>
                    <a:pt x="94" y="70"/>
                  </a:lnTo>
                  <a:lnTo>
                    <a:pt x="88" y="81"/>
                  </a:lnTo>
                  <a:lnTo>
                    <a:pt x="81" y="93"/>
                  </a:lnTo>
                  <a:lnTo>
                    <a:pt x="73" y="104"/>
                  </a:lnTo>
                  <a:lnTo>
                    <a:pt x="65" y="116"/>
                  </a:lnTo>
                  <a:lnTo>
                    <a:pt x="54" y="126"/>
                  </a:lnTo>
                  <a:lnTo>
                    <a:pt x="45" y="137"/>
                  </a:lnTo>
                  <a:lnTo>
                    <a:pt x="35" y="146"/>
                  </a:lnTo>
                  <a:lnTo>
                    <a:pt x="24" y="155"/>
                  </a:lnTo>
                  <a:lnTo>
                    <a:pt x="14" y="166"/>
                  </a:lnTo>
                  <a:lnTo>
                    <a:pt x="4" y="175"/>
                  </a:lnTo>
                  <a:lnTo>
                    <a:pt x="1" y="179"/>
                  </a:lnTo>
                  <a:lnTo>
                    <a:pt x="0" y="185"/>
                  </a:lnTo>
                  <a:lnTo>
                    <a:pt x="2" y="190"/>
                  </a:lnTo>
                  <a:lnTo>
                    <a:pt x="7" y="190"/>
                  </a:lnTo>
                  <a:lnTo>
                    <a:pt x="17" y="183"/>
                  </a:lnTo>
                  <a:lnTo>
                    <a:pt x="28" y="175"/>
                  </a:lnTo>
                  <a:lnTo>
                    <a:pt x="37" y="166"/>
                  </a:lnTo>
                  <a:lnTo>
                    <a:pt x="45" y="155"/>
                  </a:lnTo>
                  <a:lnTo>
                    <a:pt x="54" y="145"/>
                  </a:lnTo>
                  <a:lnTo>
                    <a:pt x="61" y="134"/>
                  </a:lnTo>
                  <a:lnTo>
                    <a:pt x="69" y="124"/>
                  </a:lnTo>
                  <a:lnTo>
                    <a:pt x="76" y="114"/>
                  </a:lnTo>
                  <a:lnTo>
                    <a:pt x="84" y="100"/>
                  </a:lnTo>
                  <a:lnTo>
                    <a:pt x="91" y="86"/>
                  </a:lnTo>
                  <a:lnTo>
                    <a:pt x="98" y="71"/>
                  </a:lnTo>
                  <a:lnTo>
                    <a:pt x="104" y="57"/>
                  </a:lnTo>
                  <a:lnTo>
                    <a:pt x="110" y="42"/>
                  </a:lnTo>
                  <a:lnTo>
                    <a:pt x="117" y="28"/>
                  </a:lnTo>
                  <a:lnTo>
                    <a:pt x="124" y="13"/>
                  </a:lnTo>
                  <a:lnTo>
                    <a:pt x="130" y="0"/>
                  </a:lnTo>
                  <a:close/>
                </a:path>
              </a:pathLst>
            </a:custGeom>
            <a:solidFill>
              <a:srgbClr val="000000"/>
            </a:solidFill>
            <a:ln w="9525">
              <a:noFill/>
              <a:round/>
              <a:headEnd/>
              <a:tailEnd/>
            </a:ln>
          </p:spPr>
          <p:txBody>
            <a:bodyPr/>
            <a:lstStyle/>
            <a:p>
              <a:endParaRPr lang="zh-CN" altLang="en-US" sz="1800"/>
            </a:p>
          </p:txBody>
        </p:sp>
        <p:sp>
          <p:nvSpPr>
            <p:cNvPr id="127" name="Freeform 404"/>
            <p:cNvSpPr>
              <a:spLocks/>
            </p:cNvSpPr>
            <p:nvPr/>
          </p:nvSpPr>
          <p:spPr bwMode="auto">
            <a:xfrm>
              <a:off x="2958" y="2820"/>
              <a:ext cx="104" cy="58"/>
            </a:xfrm>
            <a:custGeom>
              <a:avLst/>
              <a:gdLst>
                <a:gd name="T0" fmla="*/ 104 w 209"/>
                <a:gd name="T1" fmla="*/ 0 h 115"/>
                <a:gd name="T2" fmla="*/ 97 w 209"/>
                <a:gd name="T3" fmla="*/ 5 h 115"/>
                <a:gd name="T4" fmla="*/ 90 w 209"/>
                <a:gd name="T5" fmla="*/ 9 h 115"/>
                <a:gd name="T6" fmla="*/ 83 w 209"/>
                <a:gd name="T7" fmla="*/ 14 h 115"/>
                <a:gd name="T8" fmla="*/ 76 w 209"/>
                <a:gd name="T9" fmla="*/ 19 h 115"/>
                <a:gd name="T10" fmla="*/ 69 w 209"/>
                <a:gd name="T11" fmla="*/ 24 h 115"/>
                <a:gd name="T12" fmla="*/ 62 w 209"/>
                <a:gd name="T13" fmla="*/ 28 h 115"/>
                <a:gd name="T14" fmla="*/ 55 w 209"/>
                <a:gd name="T15" fmla="*/ 32 h 115"/>
                <a:gd name="T16" fmla="*/ 48 w 209"/>
                <a:gd name="T17" fmla="*/ 36 h 115"/>
                <a:gd name="T18" fmla="*/ 42 w 209"/>
                <a:gd name="T19" fmla="*/ 39 h 115"/>
                <a:gd name="T20" fmla="*/ 36 w 209"/>
                <a:gd name="T21" fmla="*/ 41 h 115"/>
                <a:gd name="T22" fmla="*/ 31 w 209"/>
                <a:gd name="T23" fmla="*/ 43 h 115"/>
                <a:gd name="T24" fmla="*/ 25 w 209"/>
                <a:gd name="T25" fmla="*/ 45 h 115"/>
                <a:gd name="T26" fmla="*/ 20 w 209"/>
                <a:gd name="T27" fmla="*/ 47 h 115"/>
                <a:gd name="T28" fmla="*/ 14 w 209"/>
                <a:gd name="T29" fmla="*/ 49 h 115"/>
                <a:gd name="T30" fmla="*/ 8 w 209"/>
                <a:gd name="T31" fmla="*/ 51 h 115"/>
                <a:gd name="T32" fmla="*/ 2 w 209"/>
                <a:gd name="T33" fmla="*/ 53 h 115"/>
                <a:gd name="T34" fmla="*/ 1 w 209"/>
                <a:gd name="T35" fmla="*/ 54 h 115"/>
                <a:gd name="T36" fmla="*/ 0 w 209"/>
                <a:gd name="T37" fmla="*/ 55 h 115"/>
                <a:gd name="T38" fmla="*/ 0 w 209"/>
                <a:gd name="T39" fmla="*/ 57 h 115"/>
                <a:gd name="T40" fmla="*/ 2 w 209"/>
                <a:gd name="T41" fmla="*/ 58 h 115"/>
                <a:gd name="T42" fmla="*/ 8 w 209"/>
                <a:gd name="T43" fmla="*/ 58 h 115"/>
                <a:gd name="T44" fmla="*/ 16 w 209"/>
                <a:gd name="T45" fmla="*/ 56 h 115"/>
                <a:gd name="T46" fmla="*/ 23 w 209"/>
                <a:gd name="T47" fmla="*/ 54 h 115"/>
                <a:gd name="T48" fmla="*/ 31 w 209"/>
                <a:gd name="T49" fmla="*/ 51 h 115"/>
                <a:gd name="T50" fmla="*/ 38 w 209"/>
                <a:gd name="T51" fmla="*/ 47 h 115"/>
                <a:gd name="T52" fmla="*/ 45 w 209"/>
                <a:gd name="T53" fmla="*/ 43 h 115"/>
                <a:gd name="T54" fmla="*/ 52 w 209"/>
                <a:gd name="T55" fmla="*/ 40 h 115"/>
                <a:gd name="T56" fmla="*/ 58 w 209"/>
                <a:gd name="T57" fmla="*/ 36 h 115"/>
                <a:gd name="T58" fmla="*/ 64 w 209"/>
                <a:gd name="T59" fmla="*/ 33 h 115"/>
                <a:gd name="T60" fmla="*/ 71 w 209"/>
                <a:gd name="T61" fmla="*/ 29 h 115"/>
                <a:gd name="T62" fmla="*/ 76 w 209"/>
                <a:gd name="T63" fmla="*/ 24 h 115"/>
                <a:gd name="T64" fmla="*/ 82 w 209"/>
                <a:gd name="T65" fmla="*/ 20 h 115"/>
                <a:gd name="T66" fmla="*/ 88 w 209"/>
                <a:gd name="T67" fmla="*/ 15 h 115"/>
                <a:gd name="T68" fmla="*/ 94 w 209"/>
                <a:gd name="T69" fmla="*/ 10 h 115"/>
                <a:gd name="T70" fmla="*/ 99 w 209"/>
                <a:gd name="T71" fmla="*/ 5 h 115"/>
                <a:gd name="T72" fmla="*/ 104 w 209"/>
                <a:gd name="T73" fmla="*/ 0 h 115"/>
                <a:gd name="T74" fmla="*/ 104 w 209"/>
                <a:gd name="T75" fmla="*/ 0 h 115"/>
                <a:gd name="T76" fmla="*/ 104 w 209"/>
                <a:gd name="T77" fmla="*/ 0 h 115"/>
                <a:gd name="T78" fmla="*/ 104 w 209"/>
                <a:gd name="T79" fmla="*/ 0 h 115"/>
                <a:gd name="T80" fmla="*/ 104 w 209"/>
                <a:gd name="T81" fmla="*/ 0 h 115"/>
                <a:gd name="T82" fmla="*/ 104 w 209"/>
                <a:gd name="T83" fmla="*/ 0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115"/>
                <a:gd name="T128" fmla="*/ 209 w 209"/>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115">
                  <a:moveTo>
                    <a:pt x="209" y="0"/>
                  </a:moveTo>
                  <a:lnTo>
                    <a:pt x="195" y="9"/>
                  </a:lnTo>
                  <a:lnTo>
                    <a:pt x="180" y="18"/>
                  </a:lnTo>
                  <a:lnTo>
                    <a:pt x="166" y="28"/>
                  </a:lnTo>
                  <a:lnTo>
                    <a:pt x="152" y="38"/>
                  </a:lnTo>
                  <a:lnTo>
                    <a:pt x="138" y="47"/>
                  </a:lnTo>
                  <a:lnTo>
                    <a:pt x="125" y="56"/>
                  </a:lnTo>
                  <a:lnTo>
                    <a:pt x="111" y="64"/>
                  </a:lnTo>
                  <a:lnTo>
                    <a:pt x="97" y="71"/>
                  </a:lnTo>
                  <a:lnTo>
                    <a:pt x="84" y="77"/>
                  </a:lnTo>
                  <a:lnTo>
                    <a:pt x="73" y="81"/>
                  </a:lnTo>
                  <a:lnTo>
                    <a:pt x="62" y="86"/>
                  </a:lnTo>
                  <a:lnTo>
                    <a:pt x="51" y="89"/>
                  </a:lnTo>
                  <a:lnTo>
                    <a:pt x="40" y="94"/>
                  </a:lnTo>
                  <a:lnTo>
                    <a:pt x="29" y="98"/>
                  </a:lnTo>
                  <a:lnTo>
                    <a:pt x="17" y="101"/>
                  </a:lnTo>
                  <a:lnTo>
                    <a:pt x="5" y="106"/>
                  </a:lnTo>
                  <a:lnTo>
                    <a:pt x="2" y="108"/>
                  </a:lnTo>
                  <a:lnTo>
                    <a:pt x="0" y="110"/>
                  </a:lnTo>
                  <a:lnTo>
                    <a:pt x="0" y="114"/>
                  </a:lnTo>
                  <a:lnTo>
                    <a:pt x="4" y="115"/>
                  </a:lnTo>
                  <a:lnTo>
                    <a:pt x="17" y="115"/>
                  </a:lnTo>
                  <a:lnTo>
                    <a:pt x="32" y="111"/>
                  </a:lnTo>
                  <a:lnTo>
                    <a:pt x="47" y="107"/>
                  </a:lnTo>
                  <a:lnTo>
                    <a:pt x="62" y="101"/>
                  </a:lnTo>
                  <a:lnTo>
                    <a:pt x="76" y="94"/>
                  </a:lnTo>
                  <a:lnTo>
                    <a:pt x="90" y="86"/>
                  </a:lnTo>
                  <a:lnTo>
                    <a:pt x="104" y="79"/>
                  </a:lnTo>
                  <a:lnTo>
                    <a:pt x="117" y="72"/>
                  </a:lnTo>
                  <a:lnTo>
                    <a:pt x="129" y="65"/>
                  </a:lnTo>
                  <a:lnTo>
                    <a:pt x="142" y="57"/>
                  </a:lnTo>
                  <a:lnTo>
                    <a:pt x="153" y="48"/>
                  </a:lnTo>
                  <a:lnTo>
                    <a:pt x="165" y="39"/>
                  </a:lnTo>
                  <a:lnTo>
                    <a:pt x="176" y="30"/>
                  </a:lnTo>
                  <a:lnTo>
                    <a:pt x="188" y="19"/>
                  </a:lnTo>
                  <a:lnTo>
                    <a:pt x="198" y="10"/>
                  </a:lnTo>
                  <a:lnTo>
                    <a:pt x="209" y="0"/>
                  </a:lnTo>
                  <a:close/>
                </a:path>
              </a:pathLst>
            </a:custGeom>
            <a:solidFill>
              <a:srgbClr val="000000"/>
            </a:solidFill>
            <a:ln w="9525">
              <a:noFill/>
              <a:round/>
              <a:headEnd/>
              <a:tailEnd/>
            </a:ln>
          </p:spPr>
          <p:txBody>
            <a:bodyPr/>
            <a:lstStyle/>
            <a:p>
              <a:endParaRPr lang="zh-CN" altLang="en-US" sz="1800"/>
            </a:p>
          </p:txBody>
        </p:sp>
        <p:sp>
          <p:nvSpPr>
            <p:cNvPr id="128" name="Freeform 405"/>
            <p:cNvSpPr>
              <a:spLocks/>
            </p:cNvSpPr>
            <p:nvPr/>
          </p:nvSpPr>
          <p:spPr bwMode="auto">
            <a:xfrm>
              <a:off x="2594" y="2459"/>
              <a:ext cx="155" cy="174"/>
            </a:xfrm>
            <a:custGeom>
              <a:avLst/>
              <a:gdLst>
                <a:gd name="T0" fmla="*/ 150 w 309"/>
                <a:gd name="T1" fmla="*/ 166 h 349"/>
                <a:gd name="T2" fmla="*/ 142 w 309"/>
                <a:gd name="T3" fmla="*/ 151 h 349"/>
                <a:gd name="T4" fmla="*/ 135 w 309"/>
                <a:gd name="T5" fmla="*/ 135 h 349"/>
                <a:gd name="T6" fmla="*/ 129 w 309"/>
                <a:gd name="T7" fmla="*/ 119 h 349"/>
                <a:gd name="T8" fmla="*/ 124 w 309"/>
                <a:gd name="T9" fmla="*/ 104 h 349"/>
                <a:gd name="T10" fmla="*/ 121 w 309"/>
                <a:gd name="T11" fmla="*/ 92 h 349"/>
                <a:gd name="T12" fmla="*/ 116 w 309"/>
                <a:gd name="T13" fmla="*/ 80 h 349"/>
                <a:gd name="T14" fmla="*/ 109 w 309"/>
                <a:gd name="T15" fmla="*/ 70 h 349"/>
                <a:gd name="T16" fmla="*/ 101 w 309"/>
                <a:gd name="T17" fmla="*/ 64 h 349"/>
                <a:gd name="T18" fmla="*/ 95 w 309"/>
                <a:gd name="T19" fmla="*/ 60 h 349"/>
                <a:gd name="T20" fmla="*/ 90 w 309"/>
                <a:gd name="T21" fmla="*/ 56 h 349"/>
                <a:gd name="T22" fmla="*/ 83 w 309"/>
                <a:gd name="T23" fmla="*/ 52 h 349"/>
                <a:gd name="T24" fmla="*/ 78 w 309"/>
                <a:gd name="T25" fmla="*/ 48 h 349"/>
                <a:gd name="T26" fmla="*/ 74 w 309"/>
                <a:gd name="T27" fmla="*/ 43 h 349"/>
                <a:gd name="T28" fmla="*/ 69 w 309"/>
                <a:gd name="T29" fmla="*/ 39 h 349"/>
                <a:gd name="T30" fmla="*/ 65 w 309"/>
                <a:gd name="T31" fmla="*/ 36 h 349"/>
                <a:gd name="T32" fmla="*/ 58 w 309"/>
                <a:gd name="T33" fmla="*/ 32 h 349"/>
                <a:gd name="T34" fmla="*/ 50 w 309"/>
                <a:gd name="T35" fmla="*/ 29 h 349"/>
                <a:gd name="T36" fmla="*/ 42 w 309"/>
                <a:gd name="T37" fmla="*/ 25 h 349"/>
                <a:gd name="T38" fmla="*/ 34 w 309"/>
                <a:gd name="T39" fmla="*/ 21 h 349"/>
                <a:gd name="T40" fmla="*/ 27 w 309"/>
                <a:gd name="T41" fmla="*/ 17 h 349"/>
                <a:gd name="T42" fmla="*/ 20 w 309"/>
                <a:gd name="T43" fmla="*/ 11 h 349"/>
                <a:gd name="T44" fmla="*/ 14 w 309"/>
                <a:gd name="T45" fmla="*/ 6 h 349"/>
                <a:gd name="T46" fmla="*/ 7 w 309"/>
                <a:gd name="T47" fmla="*/ 2 h 349"/>
                <a:gd name="T48" fmla="*/ 2 w 309"/>
                <a:gd name="T49" fmla="*/ 0 h 349"/>
                <a:gd name="T50" fmla="*/ 0 w 309"/>
                <a:gd name="T51" fmla="*/ 3 h 349"/>
                <a:gd name="T52" fmla="*/ 5 w 309"/>
                <a:gd name="T53" fmla="*/ 9 h 349"/>
                <a:gd name="T54" fmla="*/ 16 w 309"/>
                <a:gd name="T55" fmla="*/ 18 h 349"/>
                <a:gd name="T56" fmla="*/ 28 w 309"/>
                <a:gd name="T57" fmla="*/ 26 h 349"/>
                <a:gd name="T58" fmla="*/ 41 w 309"/>
                <a:gd name="T59" fmla="*/ 32 h 349"/>
                <a:gd name="T60" fmla="*/ 50 w 309"/>
                <a:gd name="T61" fmla="*/ 36 h 349"/>
                <a:gd name="T62" fmla="*/ 58 w 309"/>
                <a:gd name="T63" fmla="*/ 40 h 349"/>
                <a:gd name="T64" fmla="*/ 64 w 309"/>
                <a:gd name="T65" fmla="*/ 44 h 349"/>
                <a:gd name="T66" fmla="*/ 71 w 309"/>
                <a:gd name="T67" fmla="*/ 49 h 349"/>
                <a:gd name="T68" fmla="*/ 77 w 309"/>
                <a:gd name="T69" fmla="*/ 53 h 349"/>
                <a:gd name="T70" fmla="*/ 83 w 309"/>
                <a:gd name="T71" fmla="*/ 57 h 349"/>
                <a:gd name="T72" fmla="*/ 89 w 309"/>
                <a:gd name="T73" fmla="*/ 61 h 349"/>
                <a:gd name="T74" fmla="*/ 95 w 309"/>
                <a:gd name="T75" fmla="*/ 65 h 349"/>
                <a:gd name="T76" fmla="*/ 104 w 309"/>
                <a:gd name="T77" fmla="*/ 72 h 349"/>
                <a:gd name="T78" fmla="*/ 113 w 309"/>
                <a:gd name="T79" fmla="*/ 83 h 349"/>
                <a:gd name="T80" fmla="*/ 118 w 309"/>
                <a:gd name="T81" fmla="*/ 96 h 349"/>
                <a:gd name="T82" fmla="*/ 122 w 309"/>
                <a:gd name="T83" fmla="*/ 110 h 349"/>
                <a:gd name="T84" fmla="*/ 127 w 309"/>
                <a:gd name="T85" fmla="*/ 125 h 349"/>
                <a:gd name="T86" fmla="*/ 133 w 309"/>
                <a:gd name="T87" fmla="*/ 140 h 349"/>
                <a:gd name="T88" fmla="*/ 141 w 309"/>
                <a:gd name="T89" fmla="*/ 154 h 349"/>
                <a:gd name="T90" fmla="*/ 150 w 309"/>
                <a:gd name="T91" fmla="*/ 168 h 349"/>
                <a:gd name="T92" fmla="*/ 155 w 309"/>
                <a:gd name="T93" fmla="*/ 174 h 349"/>
                <a:gd name="T94" fmla="*/ 155 w 309"/>
                <a:gd name="T95" fmla="*/ 174 h 349"/>
                <a:gd name="T96" fmla="*/ 155 w 309"/>
                <a:gd name="T97" fmla="*/ 174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349"/>
                <a:gd name="T149" fmla="*/ 309 w 309"/>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349">
                  <a:moveTo>
                    <a:pt x="309" y="349"/>
                  </a:moveTo>
                  <a:lnTo>
                    <a:pt x="300" y="333"/>
                  </a:lnTo>
                  <a:lnTo>
                    <a:pt x="290" y="318"/>
                  </a:lnTo>
                  <a:lnTo>
                    <a:pt x="283" y="302"/>
                  </a:lnTo>
                  <a:lnTo>
                    <a:pt x="277" y="286"/>
                  </a:lnTo>
                  <a:lnTo>
                    <a:pt x="270" y="271"/>
                  </a:lnTo>
                  <a:lnTo>
                    <a:pt x="263" y="254"/>
                  </a:lnTo>
                  <a:lnTo>
                    <a:pt x="257" y="238"/>
                  </a:lnTo>
                  <a:lnTo>
                    <a:pt x="251" y="220"/>
                  </a:lnTo>
                  <a:lnTo>
                    <a:pt x="248" y="209"/>
                  </a:lnTo>
                  <a:lnTo>
                    <a:pt x="244" y="196"/>
                  </a:lnTo>
                  <a:lnTo>
                    <a:pt x="241" y="185"/>
                  </a:lnTo>
                  <a:lnTo>
                    <a:pt x="236" y="172"/>
                  </a:lnTo>
                  <a:lnTo>
                    <a:pt x="232" y="160"/>
                  </a:lnTo>
                  <a:lnTo>
                    <a:pt x="225" y="150"/>
                  </a:lnTo>
                  <a:lnTo>
                    <a:pt x="217" y="141"/>
                  </a:lnTo>
                  <a:lnTo>
                    <a:pt x="207" y="133"/>
                  </a:lnTo>
                  <a:lnTo>
                    <a:pt x="202" y="128"/>
                  </a:lnTo>
                  <a:lnTo>
                    <a:pt x="196" y="125"/>
                  </a:lnTo>
                  <a:lnTo>
                    <a:pt x="190" y="120"/>
                  </a:lnTo>
                  <a:lnTo>
                    <a:pt x="184" y="115"/>
                  </a:lnTo>
                  <a:lnTo>
                    <a:pt x="179" y="112"/>
                  </a:lnTo>
                  <a:lnTo>
                    <a:pt x="172" y="107"/>
                  </a:lnTo>
                  <a:lnTo>
                    <a:pt x="166" y="104"/>
                  </a:lnTo>
                  <a:lnTo>
                    <a:pt x="160" y="99"/>
                  </a:lnTo>
                  <a:lnTo>
                    <a:pt x="156" y="96"/>
                  </a:lnTo>
                  <a:lnTo>
                    <a:pt x="151" y="91"/>
                  </a:lnTo>
                  <a:lnTo>
                    <a:pt x="147" y="87"/>
                  </a:lnTo>
                  <a:lnTo>
                    <a:pt x="143" y="82"/>
                  </a:lnTo>
                  <a:lnTo>
                    <a:pt x="138" y="79"/>
                  </a:lnTo>
                  <a:lnTo>
                    <a:pt x="134" y="74"/>
                  </a:lnTo>
                  <a:lnTo>
                    <a:pt x="129" y="72"/>
                  </a:lnTo>
                  <a:lnTo>
                    <a:pt x="123" y="68"/>
                  </a:lnTo>
                  <a:lnTo>
                    <a:pt x="115" y="65"/>
                  </a:lnTo>
                  <a:lnTo>
                    <a:pt x="107" y="61"/>
                  </a:lnTo>
                  <a:lnTo>
                    <a:pt x="99" y="58"/>
                  </a:lnTo>
                  <a:lnTo>
                    <a:pt x="91" y="54"/>
                  </a:lnTo>
                  <a:lnTo>
                    <a:pt x="83" y="51"/>
                  </a:lnTo>
                  <a:lnTo>
                    <a:pt x="75" y="46"/>
                  </a:lnTo>
                  <a:lnTo>
                    <a:pt x="68" y="43"/>
                  </a:lnTo>
                  <a:lnTo>
                    <a:pt x="60" y="38"/>
                  </a:lnTo>
                  <a:lnTo>
                    <a:pt x="53" y="34"/>
                  </a:lnTo>
                  <a:lnTo>
                    <a:pt x="46" y="29"/>
                  </a:lnTo>
                  <a:lnTo>
                    <a:pt x="40" y="23"/>
                  </a:lnTo>
                  <a:lnTo>
                    <a:pt x="33" y="19"/>
                  </a:lnTo>
                  <a:lnTo>
                    <a:pt x="28" y="13"/>
                  </a:lnTo>
                  <a:lnTo>
                    <a:pt x="21" y="8"/>
                  </a:lnTo>
                  <a:lnTo>
                    <a:pt x="14" y="4"/>
                  </a:lnTo>
                  <a:lnTo>
                    <a:pt x="6" y="0"/>
                  </a:lnTo>
                  <a:lnTo>
                    <a:pt x="3" y="1"/>
                  </a:lnTo>
                  <a:lnTo>
                    <a:pt x="1" y="4"/>
                  </a:lnTo>
                  <a:lnTo>
                    <a:pt x="0" y="7"/>
                  </a:lnTo>
                  <a:lnTo>
                    <a:pt x="0" y="9"/>
                  </a:lnTo>
                  <a:lnTo>
                    <a:pt x="10" y="19"/>
                  </a:lnTo>
                  <a:lnTo>
                    <a:pt x="22" y="28"/>
                  </a:lnTo>
                  <a:lnTo>
                    <a:pt x="32" y="36"/>
                  </a:lnTo>
                  <a:lnTo>
                    <a:pt x="44" y="44"/>
                  </a:lnTo>
                  <a:lnTo>
                    <a:pt x="55" y="52"/>
                  </a:lnTo>
                  <a:lnTo>
                    <a:pt x="68" y="58"/>
                  </a:lnTo>
                  <a:lnTo>
                    <a:pt x="81" y="65"/>
                  </a:lnTo>
                  <a:lnTo>
                    <a:pt x="93" y="69"/>
                  </a:lnTo>
                  <a:lnTo>
                    <a:pt x="100" y="72"/>
                  </a:lnTo>
                  <a:lnTo>
                    <a:pt x="108" y="75"/>
                  </a:lnTo>
                  <a:lnTo>
                    <a:pt x="115" y="80"/>
                  </a:lnTo>
                  <a:lnTo>
                    <a:pt x="122" y="83"/>
                  </a:lnTo>
                  <a:lnTo>
                    <a:pt x="128" y="88"/>
                  </a:lnTo>
                  <a:lnTo>
                    <a:pt x="135" y="92"/>
                  </a:lnTo>
                  <a:lnTo>
                    <a:pt x="142" y="98"/>
                  </a:lnTo>
                  <a:lnTo>
                    <a:pt x="147" y="103"/>
                  </a:lnTo>
                  <a:lnTo>
                    <a:pt x="153" y="107"/>
                  </a:lnTo>
                  <a:lnTo>
                    <a:pt x="159" y="112"/>
                  </a:lnTo>
                  <a:lnTo>
                    <a:pt x="165" y="115"/>
                  </a:lnTo>
                  <a:lnTo>
                    <a:pt x="171" y="120"/>
                  </a:lnTo>
                  <a:lnTo>
                    <a:pt x="177" y="123"/>
                  </a:lnTo>
                  <a:lnTo>
                    <a:pt x="183" y="127"/>
                  </a:lnTo>
                  <a:lnTo>
                    <a:pt x="190" y="130"/>
                  </a:lnTo>
                  <a:lnTo>
                    <a:pt x="196" y="135"/>
                  </a:lnTo>
                  <a:lnTo>
                    <a:pt x="207" y="144"/>
                  </a:lnTo>
                  <a:lnTo>
                    <a:pt x="217" y="155"/>
                  </a:lnTo>
                  <a:lnTo>
                    <a:pt x="225" y="166"/>
                  </a:lnTo>
                  <a:lnTo>
                    <a:pt x="230" y="179"/>
                  </a:lnTo>
                  <a:lnTo>
                    <a:pt x="236" y="193"/>
                  </a:lnTo>
                  <a:lnTo>
                    <a:pt x="241" y="206"/>
                  </a:lnTo>
                  <a:lnTo>
                    <a:pt x="244" y="220"/>
                  </a:lnTo>
                  <a:lnTo>
                    <a:pt x="249" y="234"/>
                  </a:lnTo>
                  <a:lnTo>
                    <a:pt x="253" y="250"/>
                  </a:lnTo>
                  <a:lnTo>
                    <a:pt x="259" y="265"/>
                  </a:lnTo>
                  <a:lnTo>
                    <a:pt x="266" y="280"/>
                  </a:lnTo>
                  <a:lnTo>
                    <a:pt x="274" y="295"/>
                  </a:lnTo>
                  <a:lnTo>
                    <a:pt x="282" y="309"/>
                  </a:lnTo>
                  <a:lnTo>
                    <a:pt x="290" y="323"/>
                  </a:lnTo>
                  <a:lnTo>
                    <a:pt x="300" y="337"/>
                  </a:lnTo>
                  <a:lnTo>
                    <a:pt x="309" y="349"/>
                  </a:lnTo>
                  <a:close/>
                </a:path>
              </a:pathLst>
            </a:custGeom>
            <a:solidFill>
              <a:srgbClr val="000000"/>
            </a:solidFill>
            <a:ln w="9525">
              <a:noFill/>
              <a:round/>
              <a:headEnd/>
              <a:tailEnd/>
            </a:ln>
          </p:spPr>
          <p:txBody>
            <a:bodyPr/>
            <a:lstStyle/>
            <a:p>
              <a:endParaRPr lang="zh-CN" altLang="en-US" sz="1800"/>
            </a:p>
          </p:txBody>
        </p:sp>
        <p:sp>
          <p:nvSpPr>
            <p:cNvPr id="129" name="Freeform 406"/>
            <p:cNvSpPr>
              <a:spLocks/>
            </p:cNvSpPr>
            <p:nvPr/>
          </p:nvSpPr>
          <p:spPr bwMode="auto">
            <a:xfrm>
              <a:off x="2593" y="2467"/>
              <a:ext cx="81" cy="66"/>
            </a:xfrm>
            <a:custGeom>
              <a:avLst/>
              <a:gdLst>
                <a:gd name="T0" fmla="*/ 0 w 161"/>
                <a:gd name="T1" fmla="*/ 0 h 133"/>
                <a:gd name="T2" fmla="*/ 2 w 161"/>
                <a:gd name="T3" fmla="*/ 6 h 133"/>
                <a:gd name="T4" fmla="*/ 5 w 161"/>
                <a:gd name="T5" fmla="*/ 11 h 133"/>
                <a:gd name="T6" fmla="*/ 7 w 161"/>
                <a:gd name="T7" fmla="*/ 15 h 133"/>
                <a:gd name="T8" fmla="*/ 10 w 161"/>
                <a:gd name="T9" fmla="*/ 18 h 133"/>
                <a:gd name="T10" fmla="*/ 15 w 161"/>
                <a:gd name="T11" fmla="*/ 22 h 133"/>
                <a:gd name="T12" fmla="*/ 20 w 161"/>
                <a:gd name="T13" fmla="*/ 25 h 133"/>
                <a:gd name="T14" fmla="*/ 26 w 161"/>
                <a:gd name="T15" fmla="*/ 29 h 133"/>
                <a:gd name="T16" fmla="*/ 33 w 161"/>
                <a:gd name="T17" fmla="*/ 32 h 133"/>
                <a:gd name="T18" fmla="*/ 36 w 161"/>
                <a:gd name="T19" fmla="*/ 34 h 133"/>
                <a:gd name="T20" fmla="*/ 39 w 161"/>
                <a:gd name="T21" fmla="*/ 36 h 133"/>
                <a:gd name="T22" fmla="*/ 42 w 161"/>
                <a:gd name="T23" fmla="*/ 38 h 133"/>
                <a:gd name="T24" fmla="*/ 45 w 161"/>
                <a:gd name="T25" fmla="*/ 40 h 133"/>
                <a:gd name="T26" fmla="*/ 48 w 161"/>
                <a:gd name="T27" fmla="*/ 43 h 133"/>
                <a:gd name="T28" fmla="*/ 51 w 161"/>
                <a:gd name="T29" fmla="*/ 45 h 133"/>
                <a:gd name="T30" fmla="*/ 54 w 161"/>
                <a:gd name="T31" fmla="*/ 48 h 133"/>
                <a:gd name="T32" fmla="*/ 57 w 161"/>
                <a:gd name="T33" fmla="*/ 50 h 133"/>
                <a:gd name="T34" fmla="*/ 59 w 161"/>
                <a:gd name="T35" fmla="*/ 52 h 133"/>
                <a:gd name="T36" fmla="*/ 62 w 161"/>
                <a:gd name="T37" fmla="*/ 55 h 133"/>
                <a:gd name="T38" fmla="*/ 65 w 161"/>
                <a:gd name="T39" fmla="*/ 56 h 133"/>
                <a:gd name="T40" fmla="*/ 67 w 161"/>
                <a:gd name="T41" fmla="*/ 58 h 133"/>
                <a:gd name="T42" fmla="*/ 70 w 161"/>
                <a:gd name="T43" fmla="*/ 60 h 133"/>
                <a:gd name="T44" fmla="*/ 73 w 161"/>
                <a:gd name="T45" fmla="*/ 62 h 133"/>
                <a:gd name="T46" fmla="*/ 76 w 161"/>
                <a:gd name="T47" fmla="*/ 64 h 133"/>
                <a:gd name="T48" fmla="*/ 78 w 161"/>
                <a:gd name="T49" fmla="*/ 66 h 133"/>
                <a:gd name="T50" fmla="*/ 79 w 161"/>
                <a:gd name="T51" fmla="*/ 66 h 133"/>
                <a:gd name="T52" fmla="*/ 80 w 161"/>
                <a:gd name="T53" fmla="*/ 66 h 133"/>
                <a:gd name="T54" fmla="*/ 81 w 161"/>
                <a:gd name="T55" fmla="*/ 65 h 133"/>
                <a:gd name="T56" fmla="*/ 80 w 161"/>
                <a:gd name="T57" fmla="*/ 64 h 133"/>
                <a:gd name="T58" fmla="*/ 76 w 161"/>
                <a:gd name="T59" fmla="*/ 60 h 133"/>
                <a:gd name="T60" fmla="*/ 71 w 161"/>
                <a:gd name="T61" fmla="*/ 57 h 133"/>
                <a:gd name="T62" fmla="*/ 66 w 161"/>
                <a:gd name="T63" fmla="*/ 53 h 133"/>
                <a:gd name="T64" fmla="*/ 61 w 161"/>
                <a:gd name="T65" fmla="*/ 50 h 133"/>
                <a:gd name="T66" fmla="*/ 57 w 161"/>
                <a:gd name="T67" fmla="*/ 47 h 133"/>
                <a:gd name="T68" fmla="*/ 51 w 161"/>
                <a:gd name="T69" fmla="*/ 43 h 133"/>
                <a:gd name="T70" fmla="*/ 47 w 161"/>
                <a:gd name="T71" fmla="*/ 39 h 133"/>
                <a:gd name="T72" fmla="*/ 42 w 161"/>
                <a:gd name="T73" fmla="*/ 35 h 133"/>
                <a:gd name="T74" fmla="*/ 40 w 161"/>
                <a:gd name="T75" fmla="*/ 33 h 133"/>
                <a:gd name="T76" fmla="*/ 38 w 161"/>
                <a:gd name="T77" fmla="*/ 32 h 133"/>
                <a:gd name="T78" fmla="*/ 35 w 161"/>
                <a:gd name="T79" fmla="*/ 30 h 133"/>
                <a:gd name="T80" fmla="*/ 33 w 161"/>
                <a:gd name="T81" fmla="*/ 29 h 133"/>
                <a:gd name="T82" fmla="*/ 30 w 161"/>
                <a:gd name="T83" fmla="*/ 28 h 133"/>
                <a:gd name="T84" fmla="*/ 28 w 161"/>
                <a:gd name="T85" fmla="*/ 28 h 133"/>
                <a:gd name="T86" fmla="*/ 25 w 161"/>
                <a:gd name="T87" fmla="*/ 26 h 133"/>
                <a:gd name="T88" fmla="*/ 23 w 161"/>
                <a:gd name="T89" fmla="*/ 25 h 133"/>
                <a:gd name="T90" fmla="*/ 19 w 161"/>
                <a:gd name="T91" fmla="*/ 23 h 133"/>
                <a:gd name="T92" fmla="*/ 16 w 161"/>
                <a:gd name="T93" fmla="*/ 21 h 133"/>
                <a:gd name="T94" fmla="*/ 13 w 161"/>
                <a:gd name="T95" fmla="*/ 18 h 133"/>
                <a:gd name="T96" fmla="*/ 10 w 161"/>
                <a:gd name="T97" fmla="*/ 14 h 133"/>
                <a:gd name="T98" fmla="*/ 7 w 161"/>
                <a:gd name="T99" fmla="*/ 11 h 133"/>
                <a:gd name="T100" fmla="*/ 4 w 161"/>
                <a:gd name="T101" fmla="*/ 7 h 133"/>
                <a:gd name="T102" fmla="*/ 2 w 161"/>
                <a:gd name="T103" fmla="*/ 3 h 133"/>
                <a:gd name="T104" fmla="*/ 0 w 161"/>
                <a:gd name="T105" fmla="*/ 0 h 133"/>
                <a:gd name="T106" fmla="*/ 0 w 161"/>
                <a:gd name="T107" fmla="*/ 0 h 133"/>
                <a:gd name="T108" fmla="*/ 0 w 161"/>
                <a:gd name="T109" fmla="*/ 0 h 133"/>
                <a:gd name="T110" fmla="*/ 0 w 161"/>
                <a:gd name="T111" fmla="*/ 0 h 133"/>
                <a:gd name="T112" fmla="*/ 0 w 161"/>
                <a:gd name="T113" fmla="*/ 0 h 133"/>
                <a:gd name="T114" fmla="*/ 0 w 161"/>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3"/>
                <a:gd name="T176" fmla="*/ 161 w 161"/>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3">
                  <a:moveTo>
                    <a:pt x="0" y="0"/>
                  </a:moveTo>
                  <a:lnTo>
                    <a:pt x="4" y="12"/>
                  </a:lnTo>
                  <a:lnTo>
                    <a:pt x="9" y="22"/>
                  </a:lnTo>
                  <a:lnTo>
                    <a:pt x="13" y="30"/>
                  </a:lnTo>
                  <a:lnTo>
                    <a:pt x="20" y="37"/>
                  </a:lnTo>
                  <a:lnTo>
                    <a:pt x="30" y="44"/>
                  </a:lnTo>
                  <a:lnTo>
                    <a:pt x="39" y="51"/>
                  </a:lnTo>
                  <a:lnTo>
                    <a:pt x="52" y="58"/>
                  </a:lnTo>
                  <a:lnTo>
                    <a:pt x="65" y="65"/>
                  </a:lnTo>
                  <a:lnTo>
                    <a:pt x="72" y="68"/>
                  </a:lnTo>
                  <a:lnTo>
                    <a:pt x="78" y="72"/>
                  </a:lnTo>
                  <a:lnTo>
                    <a:pt x="84" y="76"/>
                  </a:lnTo>
                  <a:lnTo>
                    <a:pt x="90" y="81"/>
                  </a:lnTo>
                  <a:lnTo>
                    <a:pt x="95" y="86"/>
                  </a:lnTo>
                  <a:lnTo>
                    <a:pt x="101" y="90"/>
                  </a:lnTo>
                  <a:lnTo>
                    <a:pt x="107" y="96"/>
                  </a:lnTo>
                  <a:lnTo>
                    <a:pt x="113" y="101"/>
                  </a:lnTo>
                  <a:lnTo>
                    <a:pt x="118" y="105"/>
                  </a:lnTo>
                  <a:lnTo>
                    <a:pt x="123" y="110"/>
                  </a:lnTo>
                  <a:lnTo>
                    <a:pt x="129" y="113"/>
                  </a:lnTo>
                  <a:lnTo>
                    <a:pt x="134" y="117"/>
                  </a:lnTo>
                  <a:lnTo>
                    <a:pt x="139" y="121"/>
                  </a:lnTo>
                  <a:lnTo>
                    <a:pt x="145" y="125"/>
                  </a:lnTo>
                  <a:lnTo>
                    <a:pt x="151" y="128"/>
                  </a:lnTo>
                  <a:lnTo>
                    <a:pt x="156" y="133"/>
                  </a:lnTo>
                  <a:lnTo>
                    <a:pt x="158" y="133"/>
                  </a:lnTo>
                  <a:lnTo>
                    <a:pt x="160" y="133"/>
                  </a:lnTo>
                  <a:lnTo>
                    <a:pt x="161" y="131"/>
                  </a:lnTo>
                  <a:lnTo>
                    <a:pt x="160" y="129"/>
                  </a:lnTo>
                  <a:lnTo>
                    <a:pt x="151" y="121"/>
                  </a:lnTo>
                  <a:lnTo>
                    <a:pt x="141" y="114"/>
                  </a:lnTo>
                  <a:lnTo>
                    <a:pt x="131" y="107"/>
                  </a:lnTo>
                  <a:lnTo>
                    <a:pt x="122" y="101"/>
                  </a:lnTo>
                  <a:lnTo>
                    <a:pt x="113" y="94"/>
                  </a:lnTo>
                  <a:lnTo>
                    <a:pt x="102" y="86"/>
                  </a:lnTo>
                  <a:lnTo>
                    <a:pt x="93" y="79"/>
                  </a:lnTo>
                  <a:lnTo>
                    <a:pt x="84" y="71"/>
                  </a:lnTo>
                  <a:lnTo>
                    <a:pt x="79" y="67"/>
                  </a:lnTo>
                  <a:lnTo>
                    <a:pt x="75" y="65"/>
                  </a:lnTo>
                  <a:lnTo>
                    <a:pt x="70" y="61"/>
                  </a:lnTo>
                  <a:lnTo>
                    <a:pt x="65" y="59"/>
                  </a:lnTo>
                  <a:lnTo>
                    <a:pt x="60" y="57"/>
                  </a:lnTo>
                  <a:lnTo>
                    <a:pt x="55" y="56"/>
                  </a:lnTo>
                  <a:lnTo>
                    <a:pt x="49" y="53"/>
                  </a:lnTo>
                  <a:lnTo>
                    <a:pt x="45" y="51"/>
                  </a:lnTo>
                  <a:lnTo>
                    <a:pt x="38" y="46"/>
                  </a:lnTo>
                  <a:lnTo>
                    <a:pt x="31" y="42"/>
                  </a:lnTo>
                  <a:lnTo>
                    <a:pt x="25" y="36"/>
                  </a:lnTo>
                  <a:lnTo>
                    <a:pt x="19" y="29"/>
                  </a:lnTo>
                  <a:lnTo>
                    <a:pt x="13" y="22"/>
                  </a:lnTo>
                  <a:lnTo>
                    <a:pt x="8" y="14"/>
                  </a:lnTo>
                  <a:lnTo>
                    <a:pt x="3" y="7"/>
                  </a:lnTo>
                  <a:lnTo>
                    <a:pt x="0" y="0"/>
                  </a:lnTo>
                  <a:close/>
                </a:path>
              </a:pathLst>
            </a:custGeom>
            <a:solidFill>
              <a:srgbClr val="000000"/>
            </a:solidFill>
            <a:ln w="9525">
              <a:noFill/>
              <a:round/>
              <a:headEnd/>
              <a:tailEnd/>
            </a:ln>
          </p:spPr>
          <p:txBody>
            <a:bodyPr/>
            <a:lstStyle/>
            <a:p>
              <a:endParaRPr lang="zh-CN" altLang="en-US" sz="1800"/>
            </a:p>
          </p:txBody>
        </p:sp>
        <p:sp>
          <p:nvSpPr>
            <p:cNvPr id="130" name="Freeform 407"/>
            <p:cNvSpPr>
              <a:spLocks/>
            </p:cNvSpPr>
            <p:nvPr/>
          </p:nvSpPr>
          <p:spPr bwMode="auto">
            <a:xfrm>
              <a:off x="2617" y="2514"/>
              <a:ext cx="86" cy="75"/>
            </a:xfrm>
            <a:custGeom>
              <a:avLst/>
              <a:gdLst>
                <a:gd name="T0" fmla="*/ 86 w 172"/>
                <a:gd name="T1" fmla="*/ 75 h 150"/>
                <a:gd name="T2" fmla="*/ 84 w 172"/>
                <a:gd name="T3" fmla="*/ 69 h 150"/>
                <a:gd name="T4" fmla="*/ 82 w 172"/>
                <a:gd name="T5" fmla="*/ 63 h 150"/>
                <a:gd name="T6" fmla="*/ 80 w 172"/>
                <a:gd name="T7" fmla="*/ 57 h 150"/>
                <a:gd name="T8" fmla="*/ 77 w 172"/>
                <a:gd name="T9" fmla="*/ 51 h 150"/>
                <a:gd name="T10" fmla="*/ 73 w 172"/>
                <a:gd name="T11" fmla="*/ 45 h 150"/>
                <a:gd name="T12" fmla="*/ 69 w 172"/>
                <a:gd name="T13" fmla="*/ 40 h 150"/>
                <a:gd name="T14" fmla="*/ 65 w 172"/>
                <a:gd name="T15" fmla="*/ 36 h 150"/>
                <a:gd name="T16" fmla="*/ 60 w 172"/>
                <a:gd name="T17" fmla="*/ 31 h 150"/>
                <a:gd name="T18" fmla="*/ 53 w 172"/>
                <a:gd name="T19" fmla="*/ 27 h 150"/>
                <a:gd name="T20" fmla="*/ 45 w 172"/>
                <a:gd name="T21" fmla="*/ 23 h 150"/>
                <a:gd name="T22" fmla="*/ 38 w 172"/>
                <a:gd name="T23" fmla="*/ 19 h 150"/>
                <a:gd name="T24" fmla="*/ 31 w 172"/>
                <a:gd name="T25" fmla="*/ 15 h 150"/>
                <a:gd name="T26" fmla="*/ 23 w 172"/>
                <a:gd name="T27" fmla="*/ 12 h 150"/>
                <a:gd name="T28" fmla="*/ 16 w 172"/>
                <a:gd name="T29" fmla="*/ 8 h 150"/>
                <a:gd name="T30" fmla="*/ 9 w 172"/>
                <a:gd name="T31" fmla="*/ 4 h 150"/>
                <a:gd name="T32" fmla="*/ 1 w 172"/>
                <a:gd name="T33" fmla="*/ 0 h 150"/>
                <a:gd name="T34" fmla="*/ 1 w 172"/>
                <a:gd name="T35" fmla="*/ 0 h 150"/>
                <a:gd name="T36" fmla="*/ 0 w 172"/>
                <a:gd name="T37" fmla="*/ 1 h 150"/>
                <a:gd name="T38" fmla="*/ 0 w 172"/>
                <a:gd name="T39" fmla="*/ 2 h 150"/>
                <a:gd name="T40" fmla="*/ 0 w 172"/>
                <a:gd name="T41" fmla="*/ 3 h 150"/>
                <a:gd name="T42" fmla="*/ 5 w 172"/>
                <a:gd name="T43" fmla="*/ 7 h 150"/>
                <a:gd name="T44" fmla="*/ 11 w 172"/>
                <a:gd name="T45" fmla="*/ 11 h 150"/>
                <a:gd name="T46" fmla="*/ 17 w 172"/>
                <a:gd name="T47" fmla="*/ 15 h 150"/>
                <a:gd name="T48" fmla="*/ 22 w 172"/>
                <a:gd name="T49" fmla="*/ 19 h 150"/>
                <a:gd name="T50" fmla="*/ 29 w 172"/>
                <a:gd name="T51" fmla="*/ 22 h 150"/>
                <a:gd name="T52" fmla="*/ 35 w 172"/>
                <a:gd name="T53" fmla="*/ 25 h 150"/>
                <a:gd name="T54" fmla="*/ 41 w 172"/>
                <a:gd name="T55" fmla="*/ 28 h 150"/>
                <a:gd name="T56" fmla="*/ 47 w 172"/>
                <a:gd name="T57" fmla="*/ 31 h 150"/>
                <a:gd name="T58" fmla="*/ 54 w 172"/>
                <a:gd name="T59" fmla="*/ 35 h 150"/>
                <a:gd name="T60" fmla="*/ 60 w 172"/>
                <a:gd name="T61" fmla="*/ 39 h 150"/>
                <a:gd name="T62" fmla="*/ 66 w 172"/>
                <a:gd name="T63" fmla="*/ 44 h 150"/>
                <a:gd name="T64" fmla="*/ 71 w 172"/>
                <a:gd name="T65" fmla="*/ 49 h 150"/>
                <a:gd name="T66" fmla="*/ 76 w 172"/>
                <a:gd name="T67" fmla="*/ 54 h 150"/>
                <a:gd name="T68" fmla="*/ 79 w 172"/>
                <a:gd name="T69" fmla="*/ 60 h 150"/>
                <a:gd name="T70" fmla="*/ 83 w 172"/>
                <a:gd name="T71" fmla="*/ 68 h 150"/>
                <a:gd name="T72" fmla="*/ 85 w 172"/>
                <a:gd name="T73" fmla="*/ 75 h 150"/>
                <a:gd name="T74" fmla="*/ 85 w 172"/>
                <a:gd name="T75" fmla="*/ 75 h 150"/>
                <a:gd name="T76" fmla="*/ 86 w 172"/>
                <a:gd name="T77" fmla="*/ 75 h 150"/>
                <a:gd name="T78" fmla="*/ 86 w 172"/>
                <a:gd name="T79" fmla="*/ 75 h 150"/>
                <a:gd name="T80" fmla="*/ 86 w 172"/>
                <a:gd name="T81" fmla="*/ 75 h 150"/>
                <a:gd name="T82" fmla="*/ 86 w 172"/>
                <a:gd name="T83" fmla="*/ 75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50"/>
                <a:gd name="T128" fmla="*/ 172 w 172"/>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50">
                  <a:moveTo>
                    <a:pt x="172" y="150"/>
                  </a:moveTo>
                  <a:lnTo>
                    <a:pt x="168" y="138"/>
                  </a:lnTo>
                  <a:lnTo>
                    <a:pt x="164" y="127"/>
                  </a:lnTo>
                  <a:lnTo>
                    <a:pt x="159" y="114"/>
                  </a:lnTo>
                  <a:lnTo>
                    <a:pt x="153" y="102"/>
                  </a:lnTo>
                  <a:lnTo>
                    <a:pt x="146" y="91"/>
                  </a:lnTo>
                  <a:lnTo>
                    <a:pt x="138" y="81"/>
                  </a:lnTo>
                  <a:lnTo>
                    <a:pt x="129" y="71"/>
                  </a:lnTo>
                  <a:lnTo>
                    <a:pt x="120" y="63"/>
                  </a:lnTo>
                  <a:lnTo>
                    <a:pt x="106" y="55"/>
                  </a:lnTo>
                  <a:lnTo>
                    <a:pt x="91" y="47"/>
                  </a:lnTo>
                  <a:lnTo>
                    <a:pt x="76" y="39"/>
                  </a:lnTo>
                  <a:lnTo>
                    <a:pt x="62" y="31"/>
                  </a:lnTo>
                  <a:lnTo>
                    <a:pt x="47" y="24"/>
                  </a:lnTo>
                  <a:lnTo>
                    <a:pt x="32" y="16"/>
                  </a:lnTo>
                  <a:lnTo>
                    <a:pt x="17" y="8"/>
                  </a:lnTo>
                  <a:lnTo>
                    <a:pt x="3" y="0"/>
                  </a:lnTo>
                  <a:lnTo>
                    <a:pt x="2" y="0"/>
                  </a:lnTo>
                  <a:lnTo>
                    <a:pt x="0" y="1"/>
                  </a:lnTo>
                  <a:lnTo>
                    <a:pt x="0" y="5"/>
                  </a:lnTo>
                  <a:lnTo>
                    <a:pt x="0" y="6"/>
                  </a:lnTo>
                  <a:lnTo>
                    <a:pt x="10" y="15"/>
                  </a:lnTo>
                  <a:lnTo>
                    <a:pt x="22" y="23"/>
                  </a:lnTo>
                  <a:lnTo>
                    <a:pt x="33" y="31"/>
                  </a:lnTo>
                  <a:lnTo>
                    <a:pt x="45" y="38"/>
                  </a:lnTo>
                  <a:lnTo>
                    <a:pt x="58" y="44"/>
                  </a:lnTo>
                  <a:lnTo>
                    <a:pt x="70" y="51"/>
                  </a:lnTo>
                  <a:lnTo>
                    <a:pt x="82" y="56"/>
                  </a:lnTo>
                  <a:lnTo>
                    <a:pt x="94" y="62"/>
                  </a:lnTo>
                  <a:lnTo>
                    <a:pt x="108" y="70"/>
                  </a:lnTo>
                  <a:lnTo>
                    <a:pt x="121" y="78"/>
                  </a:lnTo>
                  <a:lnTo>
                    <a:pt x="132" y="88"/>
                  </a:lnTo>
                  <a:lnTo>
                    <a:pt x="142" y="98"/>
                  </a:lnTo>
                  <a:lnTo>
                    <a:pt x="151" y="109"/>
                  </a:lnTo>
                  <a:lnTo>
                    <a:pt x="158" y="121"/>
                  </a:lnTo>
                  <a:lnTo>
                    <a:pt x="165" y="135"/>
                  </a:lnTo>
                  <a:lnTo>
                    <a:pt x="170" y="150"/>
                  </a:lnTo>
                  <a:lnTo>
                    <a:pt x="172" y="150"/>
                  </a:lnTo>
                  <a:close/>
                </a:path>
              </a:pathLst>
            </a:custGeom>
            <a:solidFill>
              <a:srgbClr val="000000"/>
            </a:solidFill>
            <a:ln w="9525">
              <a:noFill/>
              <a:round/>
              <a:headEnd/>
              <a:tailEnd/>
            </a:ln>
          </p:spPr>
          <p:txBody>
            <a:bodyPr/>
            <a:lstStyle/>
            <a:p>
              <a:endParaRPr lang="zh-CN" altLang="en-US" sz="1800"/>
            </a:p>
          </p:txBody>
        </p:sp>
        <p:sp>
          <p:nvSpPr>
            <p:cNvPr id="131" name="Freeform 408"/>
            <p:cNvSpPr>
              <a:spLocks/>
            </p:cNvSpPr>
            <p:nvPr/>
          </p:nvSpPr>
          <p:spPr bwMode="auto">
            <a:xfrm>
              <a:off x="2615" y="2524"/>
              <a:ext cx="101" cy="124"/>
            </a:xfrm>
            <a:custGeom>
              <a:avLst/>
              <a:gdLst>
                <a:gd name="T0" fmla="*/ 0 w 202"/>
                <a:gd name="T1" fmla="*/ 0 h 246"/>
                <a:gd name="T2" fmla="*/ 3 w 202"/>
                <a:gd name="T3" fmla="*/ 4 h 246"/>
                <a:gd name="T4" fmla="*/ 6 w 202"/>
                <a:gd name="T5" fmla="*/ 8 h 246"/>
                <a:gd name="T6" fmla="*/ 10 w 202"/>
                <a:gd name="T7" fmla="*/ 12 h 246"/>
                <a:gd name="T8" fmla="*/ 13 w 202"/>
                <a:gd name="T9" fmla="*/ 16 h 246"/>
                <a:gd name="T10" fmla="*/ 16 w 202"/>
                <a:gd name="T11" fmla="*/ 20 h 246"/>
                <a:gd name="T12" fmla="*/ 20 w 202"/>
                <a:gd name="T13" fmla="*/ 23 h 246"/>
                <a:gd name="T14" fmla="*/ 24 w 202"/>
                <a:gd name="T15" fmla="*/ 27 h 246"/>
                <a:gd name="T16" fmla="*/ 27 w 202"/>
                <a:gd name="T17" fmla="*/ 30 h 246"/>
                <a:gd name="T18" fmla="*/ 31 w 202"/>
                <a:gd name="T19" fmla="*/ 34 h 246"/>
                <a:gd name="T20" fmla="*/ 36 w 202"/>
                <a:gd name="T21" fmla="*/ 39 h 246"/>
                <a:gd name="T22" fmla="*/ 39 w 202"/>
                <a:gd name="T23" fmla="*/ 43 h 246"/>
                <a:gd name="T24" fmla="*/ 41 w 202"/>
                <a:gd name="T25" fmla="*/ 48 h 246"/>
                <a:gd name="T26" fmla="*/ 44 w 202"/>
                <a:gd name="T27" fmla="*/ 53 h 246"/>
                <a:gd name="T28" fmla="*/ 46 w 202"/>
                <a:gd name="T29" fmla="*/ 58 h 246"/>
                <a:gd name="T30" fmla="*/ 48 w 202"/>
                <a:gd name="T31" fmla="*/ 64 h 246"/>
                <a:gd name="T32" fmla="*/ 49 w 202"/>
                <a:gd name="T33" fmla="*/ 70 h 246"/>
                <a:gd name="T34" fmla="*/ 52 w 202"/>
                <a:gd name="T35" fmla="*/ 79 h 246"/>
                <a:gd name="T36" fmla="*/ 56 w 202"/>
                <a:gd name="T37" fmla="*/ 87 h 246"/>
                <a:gd name="T38" fmla="*/ 60 w 202"/>
                <a:gd name="T39" fmla="*/ 96 h 246"/>
                <a:gd name="T40" fmla="*/ 66 w 202"/>
                <a:gd name="T41" fmla="*/ 103 h 246"/>
                <a:gd name="T42" fmla="*/ 73 w 202"/>
                <a:gd name="T43" fmla="*/ 110 h 246"/>
                <a:gd name="T44" fmla="*/ 80 w 202"/>
                <a:gd name="T45" fmla="*/ 116 h 246"/>
                <a:gd name="T46" fmla="*/ 88 w 202"/>
                <a:gd name="T47" fmla="*/ 120 h 246"/>
                <a:gd name="T48" fmla="*/ 97 w 202"/>
                <a:gd name="T49" fmla="*/ 124 h 246"/>
                <a:gd name="T50" fmla="*/ 99 w 202"/>
                <a:gd name="T51" fmla="*/ 123 h 246"/>
                <a:gd name="T52" fmla="*/ 101 w 202"/>
                <a:gd name="T53" fmla="*/ 121 h 246"/>
                <a:gd name="T54" fmla="*/ 101 w 202"/>
                <a:gd name="T55" fmla="*/ 119 h 246"/>
                <a:gd name="T56" fmla="*/ 101 w 202"/>
                <a:gd name="T57" fmla="*/ 117 h 246"/>
                <a:gd name="T58" fmla="*/ 97 w 202"/>
                <a:gd name="T59" fmla="*/ 114 h 246"/>
                <a:gd name="T60" fmla="*/ 93 w 202"/>
                <a:gd name="T61" fmla="*/ 111 h 246"/>
                <a:gd name="T62" fmla="*/ 89 w 202"/>
                <a:gd name="T63" fmla="*/ 108 h 246"/>
                <a:gd name="T64" fmla="*/ 85 w 202"/>
                <a:gd name="T65" fmla="*/ 106 h 246"/>
                <a:gd name="T66" fmla="*/ 81 w 202"/>
                <a:gd name="T67" fmla="*/ 103 h 246"/>
                <a:gd name="T68" fmla="*/ 77 w 202"/>
                <a:gd name="T69" fmla="*/ 101 h 246"/>
                <a:gd name="T70" fmla="*/ 73 w 202"/>
                <a:gd name="T71" fmla="*/ 97 h 246"/>
                <a:gd name="T72" fmla="*/ 69 w 202"/>
                <a:gd name="T73" fmla="*/ 94 h 246"/>
                <a:gd name="T74" fmla="*/ 66 w 202"/>
                <a:gd name="T75" fmla="*/ 90 h 246"/>
                <a:gd name="T76" fmla="*/ 62 w 202"/>
                <a:gd name="T77" fmla="*/ 85 h 246"/>
                <a:gd name="T78" fmla="*/ 60 w 202"/>
                <a:gd name="T79" fmla="*/ 81 h 246"/>
                <a:gd name="T80" fmla="*/ 58 w 202"/>
                <a:gd name="T81" fmla="*/ 76 h 246"/>
                <a:gd name="T82" fmla="*/ 55 w 202"/>
                <a:gd name="T83" fmla="*/ 71 h 246"/>
                <a:gd name="T84" fmla="*/ 54 w 202"/>
                <a:gd name="T85" fmla="*/ 67 h 246"/>
                <a:gd name="T86" fmla="*/ 52 w 202"/>
                <a:gd name="T87" fmla="*/ 61 h 246"/>
                <a:gd name="T88" fmla="*/ 51 w 202"/>
                <a:gd name="T89" fmla="*/ 56 h 246"/>
                <a:gd name="T90" fmla="*/ 48 w 202"/>
                <a:gd name="T91" fmla="*/ 50 h 246"/>
                <a:gd name="T92" fmla="*/ 44 w 202"/>
                <a:gd name="T93" fmla="*/ 43 h 246"/>
                <a:gd name="T94" fmla="*/ 40 w 202"/>
                <a:gd name="T95" fmla="*/ 37 h 246"/>
                <a:gd name="T96" fmla="*/ 34 w 202"/>
                <a:gd name="T97" fmla="*/ 32 h 246"/>
                <a:gd name="T98" fmla="*/ 28 w 202"/>
                <a:gd name="T99" fmla="*/ 29 h 246"/>
                <a:gd name="T100" fmla="*/ 24 w 202"/>
                <a:gd name="T101" fmla="*/ 25 h 246"/>
                <a:gd name="T102" fmla="*/ 20 w 202"/>
                <a:gd name="T103" fmla="*/ 21 h 246"/>
                <a:gd name="T104" fmla="*/ 15 w 202"/>
                <a:gd name="T105" fmla="*/ 17 h 246"/>
                <a:gd name="T106" fmla="*/ 11 w 202"/>
                <a:gd name="T107" fmla="*/ 13 h 246"/>
                <a:gd name="T108" fmla="*/ 7 w 202"/>
                <a:gd name="T109" fmla="*/ 9 h 246"/>
                <a:gd name="T110" fmla="*/ 3 w 202"/>
                <a:gd name="T111" fmla="*/ 5 h 246"/>
                <a:gd name="T112" fmla="*/ 0 w 202"/>
                <a:gd name="T113" fmla="*/ 0 h 246"/>
                <a:gd name="T114" fmla="*/ 0 w 202"/>
                <a:gd name="T115" fmla="*/ 0 h 246"/>
                <a:gd name="T116" fmla="*/ 0 w 202"/>
                <a:gd name="T117" fmla="*/ 0 h 246"/>
                <a:gd name="T118" fmla="*/ 0 w 202"/>
                <a:gd name="T119" fmla="*/ 0 h 246"/>
                <a:gd name="T120" fmla="*/ 0 w 202"/>
                <a:gd name="T121" fmla="*/ 0 h 246"/>
                <a:gd name="T122" fmla="*/ 0 w 202"/>
                <a:gd name="T123" fmla="*/ 0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
                <a:gd name="T187" fmla="*/ 0 h 246"/>
                <a:gd name="T188" fmla="*/ 202 w 202"/>
                <a:gd name="T189" fmla="*/ 246 h 2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 h="246">
                  <a:moveTo>
                    <a:pt x="0" y="0"/>
                  </a:moveTo>
                  <a:lnTo>
                    <a:pt x="6" y="8"/>
                  </a:lnTo>
                  <a:lnTo>
                    <a:pt x="13" y="16"/>
                  </a:lnTo>
                  <a:lnTo>
                    <a:pt x="19" y="23"/>
                  </a:lnTo>
                  <a:lnTo>
                    <a:pt x="26" y="31"/>
                  </a:lnTo>
                  <a:lnTo>
                    <a:pt x="32" y="39"/>
                  </a:lnTo>
                  <a:lnTo>
                    <a:pt x="40" y="46"/>
                  </a:lnTo>
                  <a:lnTo>
                    <a:pt x="47" y="53"/>
                  </a:lnTo>
                  <a:lnTo>
                    <a:pt x="55" y="59"/>
                  </a:lnTo>
                  <a:lnTo>
                    <a:pt x="63" y="68"/>
                  </a:lnTo>
                  <a:lnTo>
                    <a:pt x="71" y="77"/>
                  </a:lnTo>
                  <a:lnTo>
                    <a:pt x="77" y="86"/>
                  </a:lnTo>
                  <a:lnTo>
                    <a:pt x="82" y="95"/>
                  </a:lnTo>
                  <a:lnTo>
                    <a:pt x="87" y="106"/>
                  </a:lnTo>
                  <a:lnTo>
                    <a:pt x="91" y="116"/>
                  </a:lnTo>
                  <a:lnTo>
                    <a:pt x="95" y="127"/>
                  </a:lnTo>
                  <a:lnTo>
                    <a:pt x="98" y="139"/>
                  </a:lnTo>
                  <a:lnTo>
                    <a:pt x="104" y="157"/>
                  </a:lnTo>
                  <a:lnTo>
                    <a:pt x="112" y="173"/>
                  </a:lnTo>
                  <a:lnTo>
                    <a:pt x="121" y="190"/>
                  </a:lnTo>
                  <a:lnTo>
                    <a:pt x="132" y="205"/>
                  </a:lnTo>
                  <a:lnTo>
                    <a:pt x="145" y="218"/>
                  </a:lnTo>
                  <a:lnTo>
                    <a:pt x="159" y="230"/>
                  </a:lnTo>
                  <a:lnTo>
                    <a:pt x="176" y="239"/>
                  </a:lnTo>
                  <a:lnTo>
                    <a:pt x="194" y="246"/>
                  </a:lnTo>
                  <a:lnTo>
                    <a:pt x="198" y="245"/>
                  </a:lnTo>
                  <a:lnTo>
                    <a:pt x="201" y="241"/>
                  </a:lnTo>
                  <a:lnTo>
                    <a:pt x="202" y="237"/>
                  </a:lnTo>
                  <a:lnTo>
                    <a:pt x="201" y="233"/>
                  </a:lnTo>
                  <a:lnTo>
                    <a:pt x="193" y="226"/>
                  </a:lnTo>
                  <a:lnTo>
                    <a:pt x="185" y="221"/>
                  </a:lnTo>
                  <a:lnTo>
                    <a:pt x="177" y="215"/>
                  </a:lnTo>
                  <a:lnTo>
                    <a:pt x="169" y="210"/>
                  </a:lnTo>
                  <a:lnTo>
                    <a:pt x="161" y="205"/>
                  </a:lnTo>
                  <a:lnTo>
                    <a:pt x="153" y="200"/>
                  </a:lnTo>
                  <a:lnTo>
                    <a:pt x="145" y="193"/>
                  </a:lnTo>
                  <a:lnTo>
                    <a:pt x="138" y="186"/>
                  </a:lnTo>
                  <a:lnTo>
                    <a:pt x="131" y="178"/>
                  </a:lnTo>
                  <a:lnTo>
                    <a:pt x="125" y="169"/>
                  </a:lnTo>
                  <a:lnTo>
                    <a:pt x="120" y="161"/>
                  </a:lnTo>
                  <a:lnTo>
                    <a:pt x="116" y="150"/>
                  </a:lnTo>
                  <a:lnTo>
                    <a:pt x="111" y="141"/>
                  </a:lnTo>
                  <a:lnTo>
                    <a:pt x="108" y="132"/>
                  </a:lnTo>
                  <a:lnTo>
                    <a:pt x="104" y="122"/>
                  </a:lnTo>
                  <a:lnTo>
                    <a:pt x="101" y="112"/>
                  </a:lnTo>
                  <a:lnTo>
                    <a:pt x="95" y="99"/>
                  </a:lnTo>
                  <a:lnTo>
                    <a:pt x="88" y="86"/>
                  </a:lnTo>
                  <a:lnTo>
                    <a:pt x="79" y="73"/>
                  </a:lnTo>
                  <a:lnTo>
                    <a:pt x="67" y="64"/>
                  </a:lnTo>
                  <a:lnTo>
                    <a:pt x="57" y="57"/>
                  </a:lnTo>
                  <a:lnTo>
                    <a:pt x="48" y="50"/>
                  </a:lnTo>
                  <a:lnTo>
                    <a:pt x="40" y="42"/>
                  </a:lnTo>
                  <a:lnTo>
                    <a:pt x="30" y="34"/>
                  </a:lnTo>
                  <a:lnTo>
                    <a:pt x="22" y="26"/>
                  </a:lnTo>
                  <a:lnTo>
                    <a:pt x="15" y="17"/>
                  </a:lnTo>
                  <a:lnTo>
                    <a:pt x="7" y="9"/>
                  </a:lnTo>
                  <a:lnTo>
                    <a:pt x="0" y="0"/>
                  </a:lnTo>
                  <a:close/>
                </a:path>
              </a:pathLst>
            </a:custGeom>
            <a:solidFill>
              <a:srgbClr val="000000"/>
            </a:solidFill>
            <a:ln w="9525">
              <a:noFill/>
              <a:round/>
              <a:headEnd/>
              <a:tailEnd/>
            </a:ln>
          </p:spPr>
          <p:txBody>
            <a:bodyPr/>
            <a:lstStyle/>
            <a:p>
              <a:endParaRPr lang="zh-CN" altLang="en-US" sz="1800"/>
            </a:p>
          </p:txBody>
        </p:sp>
        <p:sp>
          <p:nvSpPr>
            <p:cNvPr id="132" name="Freeform 409"/>
            <p:cNvSpPr>
              <a:spLocks/>
            </p:cNvSpPr>
            <p:nvPr/>
          </p:nvSpPr>
          <p:spPr bwMode="auto">
            <a:xfrm>
              <a:off x="2617" y="2543"/>
              <a:ext cx="48" cy="49"/>
            </a:xfrm>
            <a:custGeom>
              <a:avLst/>
              <a:gdLst>
                <a:gd name="T0" fmla="*/ 6 w 96"/>
                <a:gd name="T1" fmla="*/ 0 h 98"/>
                <a:gd name="T2" fmla="*/ 3 w 96"/>
                <a:gd name="T3" fmla="*/ 6 h 98"/>
                <a:gd name="T4" fmla="*/ 0 w 96"/>
                <a:gd name="T5" fmla="*/ 12 h 98"/>
                <a:gd name="T6" fmla="*/ 0 w 96"/>
                <a:gd name="T7" fmla="*/ 19 h 98"/>
                <a:gd name="T8" fmla="*/ 4 w 96"/>
                <a:gd name="T9" fmla="*/ 25 h 98"/>
                <a:gd name="T10" fmla="*/ 8 w 96"/>
                <a:gd name="T11" fmla="*/ 29 h 98"/>
                <a:gd name="T12" fmla="*/ 12 w 96"/>
                <a:gd name="T13" fmla="*/ 33 h 98"/>
                <a:gd name="T14" fmla="*/ 17 w 96"/>
                <a:gd name="T15" fmla="*/ 37 h 98"/>
                <a:gd name="T16" fmla="*/ 22 w 96"/>
                <a:gd name="T17" fmla="*/ 40 h 98"/>
                <a:gd name="T18" fmla="*/ 27 w 96"/>
                <a:gd name="T19" fmla="*/ 43 h 98"/>
                <a:gd name="T20" fmla="*/ 32 w 96"/>
                <a:gd name="T21" fmla="*/ 45 h 98"/>
                <a:gd name="T22" fmla="*/ 38 w 96"/>
                <a:gd name="T23" fmla="*/ 48 h 98"/>
                <a:gd name="T24" fmla="*/ 43 w 96"/>
                <a:gd name="T25" fmla="*/ 49 h 98"/>
                <a:gd name="T26" fmla="*/ 45 w 96"/>
                <a:gd name="T27" fmla="*/ 49 h 98"/>
                <a:gd name="T28" fmla="*/ 47 w 96"/>
                <a:gd name="T29" fmla="*/ 48 h 98"/>
                <a:gd name="T30" fmla="*/ 48 w 96"/>
                <a:gd name="T31" fmla="*/ 47 h 98"/>
                <a:gd name="T32" fmla="*/ 47 w 96"/>
                <a:gd name="T33" fmla="*/ 45 h 98"/>
                <a:gd name="T34" fmla="*/ 44 w 96"/>
                <a:gd name="T35" fmla="*/ 42 h 98"/>
                <a:gd name="T36" fmla="*/ 41 w 96"/>
                <a:gd name="T37" fmla="*/ 40 h 98"/>
                <a:gd name="T38" fmla="*/ 37 w 96"/>
                <a:gd name="T39" fmla="*/ 37 h 98"/>
                <a:gd name="T40" fmla="*/ 32 w 96"/>
                <a:gd name="T41" fmla="*/ 35 h 98"/>
                <a:gd name="T42" fmla="*/ 29 w 96"/>
                <a:gd name="T43" fmla="*/ 33 h 98"/>
                <a:gd name="T44" fmla="*/ 24 w 96"/>
                <a:gd name="T45" fmla="*/ 30 h 98"/>
                <a:gd name="T46" fmla="*/ 21 w 96"/>
                <a:gd name="T47" fmla="*/ 28 h 98"/>
                <a:gd name="T48" fmla="*/ 17 w 96"/>
                <a:gd name="T49" fmla="*/ 26 h 98"/>
                <a:gd name="T50" fmla="*/ 14 w 96"/>
                <a:gd name="T51" fmla="*/ 23 h 98"/>
                <a:gd name="T52" fmla="*/ 10 w 96"/>
                <a:gd name="T53" fmla="*/ 21 h 98"/>
                <a:gd name="T54" fmla="*/ 6 w 96"/>
                <a:gd name="T55" fmla="*/ 18 h 98"/>
                <a:gd name="T56" fmla="*/ 4 w 96"/>
                <a:gd name="T57" fmla="*/ 13 h 98"/>
                <a:gd name="T58" fmla="*/ 4 w 96"/>
                <a:gd name="T59" fmla="*/ 10 h 98"/>
                <a:gd name="T60" fmla="*/ 5 w 96"/>
                <a:gd name="T61" fmla="*/ 6 h 98"/>
                <a:gd name="T62" fmla="*/ 5 w 96"/>
                <a:gd name="T63" fmla="*/ 3 h 98"/>
                <a:gd name="T64" fmla="*/ 6 w 96"/>
                <a:gd name="T65" fmla="*/ 0 h 98"/>
                <a:gd name="T66" fmla="*/ 6 w 96"/>
                <a:gd name="T67" fmla="*/ 0 h 98"/>
                <a:gd name="T68" fmla="*/ 6 w 96"/>
                <a:gd name="T69" fmla="*/ 0 h 98"/>
                <a:gd name="T70" fmla="*/ 6 w 96"/>
                <a:gd name="T71" fmla="*/ 0 h 98"/>
                <a:gd name="T72" fmla="*/ 6 w 96"/>
                <a:gd name="T73" fmla="*/ 0 h 98"/>
                <a:gd name="T74" fmla="*/ 6 w 96"/>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98"/>
                <a:gd name="T116" fmla="*/ 96 w 96"/>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98">
                  <a:moveTo>
                    <a:pt x="13" y="0"/>
                  </a:moveTo>
                  <a:lnTo>
                    <a:pt x="6" y="13"/>
                  </a:lnTo>
                  <a:lnTo>
                    <a:pt x="0" y="25"/>
                  </a:lnTo>
                  <a:lnTo>
                    <a:pt x="0" y="37"/>
                  </a:lnTo>
                  <a:lnTo>
                    <a:pt x="8" y="50"/>
                  </a:lnTo>
                  <a:lnTo>
                    <a:pt x="16" y="58"/>
                  </a:lnTo>
                  <a:lnTo>
                    <a:pt x="24" y="65"/>
                  </a:lnTo>
                  <a:lnTo>
                    <a:pt x="34" y="73"/>
                  </a:lnTo>
                  <a:lnTo>
                    <a:pt x="44" y="79"/>
                  </a:lnTo>
                  <a:lnTo>
                    <a:pt x="54" y="86"/>
                  </a:lnTo>
                  <a:lnTo>
                    <a:pt x="64" y="90"/>
                  </a:lnTo>
                  <a:lnTo>
                    <a:pt x="75" y="95"/>
                  </a:lnTo>
                  <a:lnTo>
                    <a:pt x="85" y="98"/>
                  </a:lnTo>
                  <a:lnTo>
                    <a:pt x="89" y="98"/>
                  </a:lnTo>
                  <a:lnTo>
                    <a:pt x="93" y="96"/>
                  </a:lnTo>
                  <a:lnTo>
                    <a:pt x="96" y="93"/>
                  </a:lnTo>
                  <a:lnTo>
                    <a:pt x="94" y="89"/>
                  </a:lnTo>
                  <a:lnTo>
                    <a:pt x="87" y="83"/>
                  </a:lnTo>
                  <a:lnTo>
                    <a:pt x="81" y="79"/>
                  </a:lnTo>
                  <a:lnTo>
                    <a:pt x="73" y="74"/>
                  </a:lnTo>
                  <a:lnTo>
                    <a:pt x="64" y="70"/>
                  </a:lnTo>
                  <a:lnTo>
                    <a:pt x="58" y="65"/>
                  </a:lnTo>
                  <a:lnTo>
                    <a:pt x="49" y="60"/>
                  </a:lnTo>
                  <a:lnTo>
                    <a:pt x="41" y="57"/>
                  </a:lnTo>
                  <a:lnTo>
                    <a:pt x="34" y="52"/>
                  </a:lnTo>
                  <a:lnTo>
                    <a:pt x="28" y="46"/>
                  </a:lnTo>
                  <a:lnTo>
                    <a:pt x="19" y="41"/>
                  </a:lnTo>
                  <a:lnTo>
                    <a:pt x="13" y="35"/>
                  </a:lnTo>
                  <a:lnTo>
                    <a:pt x="8" y="27"/>
                  </a:lnTo>
                  <a:lnTo>
                    <a:pt x="8" y="20"/>
                  </a:lnTo>
                  <a:lnTo>
                    <a:pt x="9" y="13"/>
                  </a:lnTo>
                  <a:lnTo>
                    <a:pt x="10" y="6"/>
                  </a:lnTo>
                  <a:lnTo>
                    <a:pt x="13" y="0"/>
                  </a:lnTo>
                  <a:close/>
                </a:path>
              </a:pathLst>
            </a:custGeom>
            <a:solidFill>
              <a:srgbClr val="000000"/>
            </a:solidFill>
            <a:ln w="9525">
              <a:noFill/>
              <a:round/>
              <a:headEnd/>
              <a:tailEnd/>
            </a:ln>
          </p:spPr>
          <p:txBody>
            <a:bodyPr/>
            <a:lstStyle/>
            <a:p>
              <a:endParaRPr lang="zh-CN" altLang="en-US" sz="1800"/>
            </a:p>
          </p:txBody>
        </p:sp>
        <p:sp>
          <p:nvSpPr>
            <p:cNvPr id="133" name="Freeform 410"/>
            <p:cNvSpPr>
              <a:spLocks/>
            </p:cNvSpPr>
            <p:nvPr/>
          </p:nvSpPr>
          <p:spPr bwMode="auto">
            <a:xfrm>
              <a:off x="2611" y="2565"/>
              <a:ext cx="53" cy="43"/>
            </a:xfrm>
            <a:custGeom>
              <a:avLst/>
              <a:gdLst>
                <a:gd name="T0" fmla="*/ 2 w 105"/>
                <a:gd name="T1" fmla="*/ 0 h 87"/>
                <a:gd name="T2" fmla="*/ 1 w 105"/>
                <a:gd name="T3" fmla="*/ 5 h 87"/>
                <a:gd name="T4" fmla="*/ 0 w 105"/>
                <a:gd name="T5" fmla="*/ 10 h 87"/>
                <a:gd name="T6" fmla="*/ 1 w 105"/>
                <a:gd name="T7" fmla="*/ 15 h 87"/>
                <a:gd name="T8" fmla="*/ 3 w 105"/>
                <a:gd name="T9" fmla="*/ 21 h 87"/>
                <a:gd name="T10" fmla="*/ 6 w 105"/>
                <a:gd name="T11" fmla="*/ 25 h 87"/>
                <a:gd name="T12" fmla="*/ 10 w 105"/>
                <a:gd name="T13" fmla="*/ 27 h 87"/>
                <a:gd name="T14" fmla="*/ 15 w 105"/>
                <a:gd name="T15" fmla="*/ 30 h 87"/>
                <a:gd name="T16" fmla="*/ 19 w 105"/>
                <a:gd name="T17" fmla="*/ 33 h 87"/>
                <a:gd name="T18" fmla="*/ 23 w 105"/>
                <a:gd name="T19" fmla="*/ 36 h 87"/>
                <a:gd name="T20" fmla="*/ 27 w 105"/>
                <a:gd name="T21" fmla="*/ 38 h 87"/>
                <a:gd name="T22" fmla="*/ 31 w 105"/>
                <a:gd name="T23" fmla="*/ 41 h 87"/>
                <a:gd name="T24" fmla="*/ 36 w 105"/>
                <a:gd name="T25" fmla="*/ 42 h 87"/>
                <a:gd name="T26" fmla="*/ 40 w 105"/>
                <a:gd name="T27" fmla="*/ 43 h 87"/>
                <a:gd name="T28" fmla="*/ 44 w 105"/>
                <a:gd name="T29" fmla="*/ 42 h 87"/>
                <a:gd name="T30" fmla="*/ 48 w 105"/>
                <a:gd name="T31" fmla="*/ 41 h 87"/>
                <a:gd name="T32" fmla="*/ 52 w 105"/>
                <a:gd name="T33" fmla="*/ 37 h 87"/>
                <a:gd name="T34" fmla="*/ 52 w 105"/>
                <a:gd name="T35" fmla="*/ 36 h 87"/>
                <a:gd name="T36" fmla="*/ 53 w 105"/>
                <a:gd name="T37" fmla="*/ 34 h 87"/>
                <a:gd name="T38" fmla="*/ 53 w 105"/>
                <a:gd name="T39" fmla="*/ 33 h 87"/>
                <a:gd name="T40" fmla="*/ 51 w 105"/>
                <a:gd name="T41" fmla="*/ 33 h 87"/>
                <a:gd name="T42" fmla="*/ 48 w 105"/>
                <a:gd name="T43" fmla="*/ 34 h 87"/>
                <a:gd name="T44" fmla="*/ 44 w 105"/>
                <a:gd name="T45" fmla="*/ 34 h 87"/>
                <a:gd name="T46" fmla="*/ 40 w 105"/>
                <a:gd name="T47" fmla="*/ 33 h 87"/>
                <a:gd name="T48" fmla="*/ 36 w 105"/>
                <a:gd name="T49" fmla="*/ 32 h 87"/>
                <a:gd name="T50" fmla="*/ 32 w 105"/>
                <a:gd name="T51" fmla="*/ 30 h 87"/>
                <a:gd name="T52" fmla="*/ 29 w 105"/>
                <a:gd name="T53" fmla="*/ 29 h 87"/>
                <a:gd name="T54" fmla="*/ 25 w 105"/>
                <a:gd name="T55" fmla="*/ 26 h 87"/>
                <a:gd name="T56" fmla="*/ 22 w 105"/>
                <a:gd name="T57" fmla="*/ 25 h 87"/>
                <a:gd name="T58" fmla="*/ 19 w 105"/>
                <a:gd name="T59" fmla="*/ 23 h 87"/>
                <a:gd name="T60" fmla="*/ 16 w 105"/>
                <a:gd name="T61" fmla="*/ 22 h 87"/>
                <a:gd name="T62" fmla="*/ 13 w 105"/>
                <a:gd name="T63" fmla="*/ 21 h 87"/>
                <a:gd name="T64" fmla="*/ 10 w 105"/>
                <a:gd name="T65" fmla="*/ 19 h 87"/>
                <a:gd name="T66" fmla="*/ 6 w 105"/>
                <a:gd name="T67" fmla="*/ 15 h 87"/>
                <a:gd name="T68" fmla="*/ 3 w 105"/>
                <a:gd name="T69" fmla="*/ 11 h 87"/>
                <a:gd name="T70" fmla="*/ 2 w 105"/>
                <a:gd name="T71" fmla="*/ 6 h 87"/>
                <a:gd name="T72" fmla="*/ 2 w 105"/>
                <a:gd name="T73" fmla="*/ 0 h 87"/>
                <a:gd name="T74" fmla="*/ 2 w 105"/>
                <a:gd name="T75" fmla="*/ 0 h 87"/>
                <a:gd name="T76" fmla="*/ 2 w 105"/>
                <a:gd name="T77" fmla="*/ 0 h 87"/>
                <a:gd name="T78" fmla="*/ 2 w 105"/>
                <a:gd name="T79" fmla="*/ 0 h 87"/>
                <a:gd name="T80" fmla="*/ 2 w 105"/>
                <a:gd name="T81" fmla="*/ 0 h 87"/>
                <a:gd name="T82" fmla="*/ 2 w 105"/>
                <a:gd name="T83" fmla="*/ 0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87"/>
                <a:gd name="T128" fmla="*/ 105 w 105"/>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87">
                  <a:moveTo>
                    <a:pt x="3" y="0"/>
                  </a:moveTo>
                  <a:lnTo>
                    <a:pt x="2" y="11"/>
                  </a:lnTo>
                  <a:lnTo>
                    <a:pt x="0" y="21"/>
                  </a:lnTo>
                  <a:lnTo>
                    <a:pt x="2" y="31"/>
                  </a:lnTo>
                  <a:lnTo>
                    <a:pt x="5" y="42"/>
                  </a:lnTo>
                  <a:lnTo>
                    <a:pt x="11" y="50"/>
                  </a:lnTo>
                  <a:lnTo>
                    <a:pt x="20" y="55"/>
                  </a:lnTo>
                  <a:lnTo>
                    <a:pt x="29" y="61"/>
                  </a:lnTo>
                  <a:lnTo>
                    <a:pt x="38" y="67"/>
                  </a:lnTo>
                  <a:lnTo>
                    <a:pt x="45" y="73"/>
                  </a:lnTo>
                  <a:lnTo>
                    <a:pt x="53" y="77"/>
                  </a:lnTo>
                  <a:lnTo>
                    <a:pt x="61" y="82"/>
                  </a:lnTo>
                  <a:lnTo>
                    <a:pt x="71" y="84"/>
                  </a:lnTo>
                  <a:lnTo>
                    <a:pt x="80" y="87"/>
                  </a:lnTo>
                  <a:lnTo>
                    <a:pt x="88" y="85"/>
                  </a:lnTo>
                  <a:lnTo>
                    <a:pt x="96" y="82"/>
                  </a:lnTo>
                  <a:lnTo>
                    <a:pt x="103" y="75"/>
                  </a:lnTo>
                  <a:lnTo>
                    <a:pt x="104" y="72"/>
                  </a:lnTo>
                  <a:lnTo>
                    <a:pt x="105" y="68"/>
                  </a:lnTo>
                  <a:lnTo>
                    <a:pt x="105" y="66"/>
                  </a:lnTo>
                  <a:lnTo>
                    <a:pt x="102" y="67"/>
                  </a:lnTo>
                  <a:lnTo>
                    <a:pt x="95" y="68"/>
                  </a:lnTo>
                  <a:lnTo>
                    <a:pt x="87" y="68"/>
                  </a:lnTo>
                  <a:lnTo>
                    <a:pt x="79" y="67"/>
                  </a:lnTo>
                  <a:lnTo>
                    <a:pt x="72" y="65"/>
                  </a:lnTo>
                  <a:lnTo>
                    <a:pt x="64" y="61"/>
                  </a:lnTo>
                  <a:lnTo>
                    <a:pt x="57" y="58"/>
                  </a:lnTo>
                  <a:lnTo>
                    <a:pt x="50" y="53"/>
                  </a:lnTo>
                  <a:lnTo>
                    <a:pt x="44" y="50"/>
                  </a:lnTo>
                  <a:lnTo>
                    <a:pt x="38" y="46"/>
                  </a:lnTo>
                  <a:lnTo>
                    <a:pt x="31" y="44"/>
                  </a:lnTo>
                  <a:lnTo>
                    <a:pt x="25" y="42"/>
                  </a:lnTo>
                  <a:lnTo>
                    <a:pt x="19" y="38"/>
                  </a:lnTo>
                  <a:lnTo>
                    <a:pt x="11" y="31"/>
                  </a:lnTo>
                  <a:lnTo>
                    <a:pt x="6" y="22"/>
                  </a:lnTo>
                  <a:lnTo>
                    <a:pt x="4" y="12"/>
                  </a:lnTo>
                  <a:lnTo>
                    <a:pt x="3" y="0"/>
                  </a:lnTo>
                  <a:close/>
                </a:path>
              </a:pathLst>
            </a:custGeom>
            <a:solidFill>
              <a:srgbClr val="000000"/>
            </a:solidFill>
            <a:ln w="9525">
              <a:noFill/>
              <a:round/>
              <a:headEnd/>
              <a:tailEnd/>
            </a:ln>
          </p:spPr>
          <p:txBody>
            <a:bodyPr/>
            <a:lstStyle/>
            <a:p>
              <a:endParaRPr lang="zh-CN" altLang="en-US" sz="1800"/>
            </a:p>
          </p:txBody>
        </p:sp>
        <p:sp>
          <p:nvSpPr>
            <p:cNvPr id="134" name="Freeform 411"/>
            <p:cNvSpPr>
              <a:spLocks/>
            </p:cNvSpPr>
            <p:nvPr/>
          </p:nvSpPr>
          <p:spPr bwMode="auto">
            <a:xfrm>
              <a:off x="2615" y="2597"/>
              <a:ext cx="57" cy="28"/>
            </a:xfrm>
            <a:custGeom>
              <a:avLst/>
              <a:gdLst>
                <a:gd name="T0" fmla="*/ 1 w 114"/>
                <a:gd name="T1" fmla="*/ 0 h 55"/>
                <a:gd name="T2" fmla="*/ 0 w 114"/>
                <a:gd name="T3" fmla="*/ 5 h 55"/>
                <a:gd name="T4" fmla="*/ 2 w 114"/>
                <a:gd name="T5" fmla="*/ 9 h 55"/>
                <a:gd name="T6" fmla="*/ 4 w 114"/>
                <a:gd name="T7" fmla="*/ 12 h 55"/>
                <a:gd name="T8" fmla="*/ 7 w 114"/>
                <a:gd name="T9" fmla="*/ 15 h 55"/>
                <a:gd name="T10" fmla="*/ 11 w 114"/>
                <a:gd name="T11" fmla="*/ 17 h 55"/>
                <a:gd name="T12" fmla="*/ 14 w 114"/>
                <a:gd name="T13" fmla="*/ 20 h 55"/>
                <a:gd name="T14" fmla="*/ 19 w 114"/>
                <a:gd name="T15" fmla="*/ 22 h 55"/>
                <a:gd name="T16" fmla="*/ 22 w 114"/>
                <a:gd name="T17" fmla="*/ 24 h 55"/>
                <a:gd name="T18" fmla="*/ 25 w 114"/>
                <a:gd name="T19" fmla="*/ 25 h 55"/>
                <a:gd name="T20" fmla="*/ 27 w 114"/>
                <a:gd name="T21" fmla="*/ 26 h 55"/>
                <a:gd name="T22" fmla="*/ 29 w 114"/>
                <a:gd name="T23" fmla="*/ 27 h 55"/>
                <a:gd name="T24" fmla="*/ 33 w 114"/>
                <a:gd name="T25" fmla="*/ 27 h 55"/>
                <a:gd name="T26" fmla="*/ 36 w 114"/>
                <a:gd name="T27" fmla="*/ 28 h 55"/>
                <a:gd name="T28" fmla="*/ 39 w 114"/>
                <a:gd name="T29" fmla="*/ 28 h 55"/>
                <a:gd name="T30" fmla="*/ 42 w 114"/>
                <a:gd name="T31" fmla="*/ 28 h 55"/>
                <a:gd name="T32" fmla="*/ 44 w 114"/>
                <a:gd name="T33" fmla="*/ 28 h 55"/>
                <a:gd name="T34" fmla="*/ 49 w 114"/>
                <a:gd name="T35" fmla="*/ 26 h 55"/>
                <a:gd name="T36" fmla="*/ 52 w 114"/>
                <a:gd name="T37" fmla="*/ 23 h 55"/>
                <a:gd name="T38" fmla="*/ 54 w 114"/>
                <a:gd name="T39" fmla="*/ 19 h 55"/>
                <a:gd name="T40" fmla="*/ 57 w 114"/>
                <a:gd name="T41" fmla="*/ 15 h 55"/>
                <a:gd name="T42" fmla="*/ 57 w 114"/>
                <a:gd name="T43" fmla="*/ 13 h 55"/>
                <a:gd name="T44" fmla="*/ 57 w 114"/>
                <a:gd name="T45" fmla="*/ 13 h 55"/>
                <a:gd name="T46" fmla="*/ 56 w 114"/>
                <a:gd name="T47" fmla="*/ 13 h 55"/>
                <a:gd name="T48" fmla="*/ 55 w 114"/>
                <a:gd name="T49" fmla="*/ 13 h 55"/>
                <a:gd name="T50" fmla="*/ 53 w 114"/>
                <a:gd name="T51" fmla="*/ 15 h 55"/>
                <a:gd name="T52" fmla="*/ 51 w 114"/>
                <a:gd name="T53" fmla="*/ 17 h 55"/>
                <a:gd name="T54" fmla="*/ 49 w 114"/>
                <a:gd name="T55" fmla="*/ 19 h 55"/>
                <a:gd name="T56" fmla="*/ 47 w 114"/>
                <a:gd name="T57" fmla="*/ 20 h 55"/>
                <a:gd name="T58" fmla="*/ 45 w 114"/>
                <a:gd name="T59" fmla="*/ 21 h 55"/>
                <a:gd name="T60" fmla="*/ 42 w 114"/>
                <a:gd name="T61" fmla="*/ 21 h 55"/>
                <a:gd name="T62" fmla="*/ 40 w 114"/>
                <a:gd name="T63" fmla="*/ 21 h 55"/>
                <a:gd name="T64" fmla="*/ 37 w 114"/>
                <a:gd name="T65" fmla="*/ 21 h 55"/>
                <a:gd name="T66" fmla="*/ 34 w 114"/>
                <a:gd name="T67" fmla="*/ 20 h 55"/>
                <a:gd name="T68" fmla="*/ 30 w 114"/>
                <a:gd name="T69" fmla="*/ 20 h 55"/>
                <a:gd name="T70" fmla="*/ 27 w 114"/>
                <a:gd name="T71" fmla="*/ 19 h 55"/>
                <a:gd name="T72" fmla="*/ 23 w 114"/>
                <a:gd name="T73" fmla="*/ 18 h 55"/>
                <a:gd name="T74" fmla="*/ 21 w 114"/>
                <a:gd name="T75" fmla="*/ 17 h 55"/>
                <a:gd name="T76" fmla="*/ 17 w 114"/>
                <a:gd name="T77" fmla="*/ 15 h 55"/>
                <a:gd name="T78" fmla="*/ 13 w 114"/>
                <a:gd name="T79" fmla="*/ 13 h 55"/>
                <a:gd name="T80" fmla="*/ 10 w 114"/>
                <a:gd name="T81" fmla="*/ 12 h 55"/>
                <a:gd name="T82" fmla="*/ 7 w 114"/>
                <a:gd name="T83" fmla="*/ 9 h 55"/>
                <a:gd name="T84" fmla="*/ 4 w 114"/>
                <a:gd name="T85" fmla="*/ 7 h 55"/>
                <a:gd name="T86" fmla="*/ 2 w 114"/>
                <a:gd name="T87" fmla="*/ 4 h 55"/>
                <a:gd name="T88" fmla="*/ 2 w 114"/>
                <a:gd name="T89" fmla="*/ 0 h 55"/>
                <a:gd name="T90" fmla="*/ 2 w 114"/>
                <a:gd name="T91" fmla="*/ 0 h 55"/>
                <a:gd name="T92" fmla="*/ 2 w 114"/>
                <a:gd name="T93" fmla="*/ 0 h 55"/>
                <a:gd name="T94" fmla="*/ 1 w 114"/>
                <a:gd name="T95" fmla="*/ 0 h 55"/>
                <a:gd name="T96" fmla="*/ 1 w 114"/>
                <a:gd name="T97" fmla="*/ 0 h 55"/>
                <a:gd name="T98" fmla="*/ 1 w 114"/>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
                <a:gd name="T151" fmla="*/ 0 h 55"/>
                <a:gd name="T152" fmla="*/ 114 w 114"/>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 h="55">
                  <a:moveTo>
                    <a:pt x="1" y="0"/>
                  </a:moveTo>
                  <a:lnTo>
                    <a:pt x="0" y="9"/>
                  </a:lnTo>
                  <a:lnTo>
                    <a:pt x="3" y="17"/>
                  </a:lnTo>
                  <a:lnTo>
                    <a:pt x="7" y="24"/>
                  </a:lnTo>
                  <a:lnTo>
                    <a:pt x="14" y="30"/>
                  </a:lnTo>
                  <a:lnTo>
                    <a:pt x="21" y="34"/>
                  </a:lnTo>
                  <a:lnTo>
                    <a:pt x="29" y="39"/>
                  </a:lnTo>
                  <a:lnTo>
                    <a:pt x="37" y="44"/>
                  </a:lnTo>
                  <a:lnTo>
                    <a:pt x="44" y="47"/>
                  </a:lnTo>
                  <a:lnTo>
                    <a:pt x="49" y="49"/>
                  </a:lnTo>
                  <a:lnTo>
                    <a:pt x="53" y="51"/>
                  </a:lnTo>
                  <a:lnTo>
                    <a:pt x="59" y="53"/>
                  </a:lnTo>
                  <a:lnTo>
                    <a:pt x="66" y="54"/>
                  </a:lnTo>
                  <a:lnTo>
                    <a:pt x="72" y="55"/>
                  </a:lnTo>
                  <a:lnTo>
                    <a:pt x="78" y="55"/>
                  </a:lnTo>
                  <a:lnTo>
                    <a:pt x="83" y="55"/>
                  </a:lnTo>
                  <a:lnTo>
                    <a:pt x="88" y="55"/>
                  </a:lnTo>
                  <a:lnTo>
                    <a:pt x="97" y="52"/>
                  </a:lnTo>
                  <a:lnTo>
                    <a:pt x="103" y="45"/>
                  </a:lnTo>
                  <a:lnTo>
                    <a:pt x="107" y="37"/>
                  </a:lnTo>
                  <a:lnTo>
                    <a:pt x="113" y="29"/>
                  </a:lnTo>
                  <a:lnTo>
                    <a:pt x="114" y="26"/>
                  </a:lnTo>
                  <a:lnTo>
                    <a:pt x="113" y="25"/>
                  </a:lnTo>
                  <a:lnTo>
                    <a:pt x="111" y="25"/>
                  </a:lnTo>
                  <a:lnTo>
                    <a:pt x="109" y="26"/>
                  </a:lnTo>
                  <a:lnTo>
                    <a:pt x="105" y="30"/>
                  </a:lnTo>
                  <a:lnTo>
                    <a:pt x="101" y="33"/>
                  </a:lnTo>
                  <a:lnTo>
                    <a:pt x="97" y="37"/>
                  </a:lnTo>
                  <a:lnTo>
                    <a:pt x="94" y="39"/>
                  </a:lnTo>
                  <a:lnTo>
                    <a:pt x="89" y="41"/>
                  </a:lnTo>
                  <a:lnTo>
                    <a:pt x="84" y="41"/>
                  </a:lnTo>
                  <a:lnTo>
                    <a:pt x="80" y="42"/>
                  </a:lnTo>
                  <a:lnTo>
                    <a:pt x="74" y="41"/>
                  </a:lnTo>
                  <a:lnTo>
                    <a:pt x="67" y="40"/>
                  </a:lnTo>
                  <a:lnTo>
                    <a:pt x="60" y="39"/>
                  </a:lnTo>
                  <a:lnTo>
                    <a:pt x="53" y="38"/>
                  </a:lnTo>
                  <a:lnTo>
                    <a:pt x="46" y="36"/>
                  </a:lnTo>
                  <a:lnTo>
                    <a:pt x="41" y="33"/>
                  </a:lnTo>
                  <a:lnTo>
                    <a:pt x="34" y="30"/>
                  </a:lnTo>
                  <a:lnTo>
                    <a:pt x="26" y="26"/>
                  </a:lnTo>
                  <a:lnTo>
                    <a:pt x="19" y="23"/>
                  </a:lnTo>
                  <a:lnTo>
                    <a:pt x="13" y="18"/>
                  </a:lnTo>
                  <a:lnTo>
                    <a:pt x="7" y="13"/>
                  </a:lnTo>
                  <a:lnTo>
                    <a:pt x="4" y="7"/>
                  </a:lnTo>
                  <a:lnTo>
                    <a:pt x="3" y="0"/>
                  </a:lnTo>
                  <a:lnTo>
                    <a:pt x="1" y="0"/>
                  </a:lnTo>
                  <a:close/>
                </a:path>
              </a:pathLst>
            </a:custGeom>
            <a:solidFill>
              <a:srgbClr val="000000"/>
            </a:solidFill>
            <a:ln w="9525">
              <a:noFill/>
              <a:round/>
              <a:headEnd/>
              <a:tailEnd/>
            </a:ln>
          </p:spPr>
          <p:txBody>
            <a:bodyPr/>
            <a:lstStyle/>
            <a:p>
              <a:endParaRPr lang="zh-CN" altLang="en-US" sz="1800"/>
            </a:p>
          </p:txBody>
        </p:sp>
        <p:sp>
          <p:nvSpPr>
            <p:cNvPr id="135" name="Freeform 412"/>
            <p:cNvSpPr>
              <a:spLocks/>
            </p:cNvSpPr>
            <p:nvPr/>
          </p:nvSpPr>
          <p:spPr bwMode="auto">
            <a:xfrm>
              <a:off x="2653" y="2595"/>
              <a:ext cx="73" cy="83"/>
            </a:xfrm>
            <a:custGeom>
              <a:avLst/>
              <a:gdLst>
                <a:gd name="T0" fmla="*/ 0 w 145"/>
                <a:gd name="T1" fmla="*/ 0 h 167"/>
                <a:gd name="T2" fmla="*/ 2 w 145"/>
                <a:gd name="T3" fmla="*/ 7 h 167"/>
                <a:gd name="T4" fmla="*/ 3 w 145"/>
                <a:gd name="T5" fmla="*/ 14 h 167"/>
                <a:gd name="T6" fmla="*/ 5 w 145"/>
                <a:gd name="T7" fmla="*/ 21 h 167"/>
                <a:gd name="T8" fmla="*/ 7 w 145"/>
                <a:gd name="T9" fmla="*/ 28 h 167"/>
                <a:gd name="T10" fmla="*/ 10 w 145"/>
                <a:gd name="T11" fmla="*/ 35 h 167"/>
                <a:gd name="T12" fmla="*/ 14 w 145"/>
                <a:gd name="T13" fmla="*/ 41 h 167"/>
                <a:gd name="T14" fmla="*/ 18 w 145"/>
                <a:gd name="T15" fmla="*/ 47 h 167"/>
                <a:gd name="T16" fmla="*/ 22 w 145"/>
                <a:gd name="T17" fmla="*/ 52 h 167"/>
                <a:gd name="T18" fmla="*/ 28 w 145"/>
                <a:gd name="T19" fmla="*/ 57 h 167"/>
                <a:gd name="T20" fmla="*/ 34 w 145"/>
                <a:gd name="T21" fmla="*/ 61 h 167"/>
                <a:gd name="T22" fmla="*/ 40 w 145"/>
                <a:gd name="T23" fmla="*/ 64 h 167"/>
                <a:gd name="T24" fmla="*/ 47 w 145"/>
                <a:gd name="T25" fmla="*/ 67 h 167"/>
                <a:gd name="T26" fmla="*/ 53 w 145"/>
                <a:gd name="T27" fmla="*/ 70 h 167"/>
                <a:gd name="T28" fmla="*/ 59 w 145"/>
                <a:gd name="T29" fmla="*/ 74 h 167"/>
                <a:gd name="T30" fmla="*/ 65 w 145"/>
                <a:gd name="T31" fmla="*/ 78 h 167"/>
                <a:gd name="T32" fmla="*/ 70 w 145"/>
                <a:gd name="T33" fmla="*/ 83 h 167"/>
                <a:gd name="T34" fmla="*/ 71 w 145"/>
                <a:gd name="T35" fmla="*/ 83 h 167"/>
                <a:gd name="T36" fmla="*/ 72 w 145"/>
                <a:gd name="T37" fmla="*/ 83 h 167"/>
                <a:gd name="T38" fmla="*/ 73 w 145"/>
                <a:gd name="T39" fmla="*/ 82 h 167"/>
                <a:gd name="T40" fmla="*/ 73 w 145"/>
                <a:gd name="T41" fmla="*/ 81 h 167"/>
                <a:gd name="T42" fmla="*/ 69 w 145"/>
                <a:gd name="T43" fmla="*/ 75 h 167"/>
                <a:gd name="T44" fmla="*/ 66 w 145"/>
                <a:gd name="T45" fmla="*/ 68 h 167"/>
                <a:gd name="T46" fmla="*/ 62 w 145"/>
                <a:gd name="T47" fmla="*/ 63 h 167"/>
                <a:gd name="T48" fmla="*/ 56 w 145"/>
                <a:gd name="T49" fmla="*/ 59 h 167"/>
                <a:gd name="T50" fmla="*/ 54 w 145"/>
                <a:gd name="T51" fmla="*/ 57 h 167"/>
                <a:gd name="T52" fmla="*/ 51 w 145"/>
                <a:gd name="T53" fmla="*/ 56 h 167"/>
                <a:gd name="T54" fmla="*/ 48 w 145"/>
                <a:gd name="T55" fmla="*/ 55 h 167"/>
                <a:gd name="T56" fmla="*/ 46 w 145"/>
                <a:gd name="T57" fmla="*/ 55 h 167"/>
                <a:gd name="T58" fmla="*/ 43 w 145"/>
                <a:gd name="T59" fmla="*/ 53 h 167"/>
                <a:gd name="T60" fmla="*/ 40 w 145"/>
                <a:gd name="T61" fmla="*/ 52 h 167"/>
                <a:gd name="T62" fmla="*/ 38 w 145"/>
                <a:gd name="T63" fmla="*/ 50 h 167"/>
                <a:gd name="T64" fmla="*/ 36 w 145"/>
                <a:gd name="T65" fmla="*/ 49 h 167"/>
                <a:gd name="T66" fmla="*/ 33 w 145"/>
                <a:gd name="T67" fmla="*/ 47 h 167"/>
                <a:gd name="T68" fmla="*/ 31 w 145"/>
                <a:gd name="T69" fmla="*/ 45 h 167"/>
                <a:gd name="T70" fmla="*/ 28 w 145"/>
                <a:gd name="T71" fmla="*/ 43 h 167"/>
                <a:gd name="T72" fmla="*/ 25 w 145"/>
                <a:gd name="T73" fmla="*/ 41 h 167"/>
                <a:gd name="T74" fmla="*/ 22 w 145"/>
                <a:gd name="T75" fmla="*/ 40 h 167"/>
                <a:gd name="T76" fmla="*/ 20 w 145"/>
                <a:gd name="T77" fmla="*/ 37 h 167"/>
                <a:gd name="T78" fmla="*/ 17 w 145"/>
                <a:gd name="T79" fmla="*/ 35 h 167"/>
                <a:gd name="T80" fmla="*/ 15 w 145"/>
                <a:gd name="T81" fmla="*/ 33 h 167"/>
                <a:gd name="T82" fmla="*/ 10 w 145"/>
                <a:gd name="T83" fmla="*/ 25 h 167"/>
                <a:gd name="T84" fmla="*/ 6 w 145"/>
                <a:gd name="T85" fmla="*/ 17 h 167"/>
                <a:gd name="T86" fmla="*/ 3 w 145"/>
                <a:gd name="T87" fmla="*/ 8 h 167"/>
                <a:gd name="T88" fmla="*/ 1 w 145"/>
                <a:gd name="T89" fmla="*/ 0 h 167"/>
                <a:gd name="T90" fmla="*/ 0 w 145"/>
                <a:gd name="T91" fmla="*/ 0 h 167"/>
                <a:gd name="T92" fmla="*/ 0 w 145"/>
                <a:gd name="T93" fmla="*/ 0 h 167"/>
                <a:gd name="T94" fmla="*/ 0 w 145"/>
                <a:gd name="T95" fmla="*/ 0 h 167"/>
                <a:gd name="T96" fmla="*/ 0 w 145"/>
                <a:gd name="T97" fmla="*/ 0 h 167"/>
                <a:gd name="T98" fmla="*/ 0 w 145"/>
                <a:gd name="T99" fmla="*/ 0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67"/>
                <a:gd name="T152" fmla="*/ 145 w 145"/>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67">
                  <a:moveTo>
                    <a:pt x="0" y="0"/>
                  </a:moveTo>
                  <a:lnTo>
                    <a:pt x="3" y="14"/>
                  </a:lnTo>
                  <a:lnTo>
                    <a:pt x="6" y="29"/>
                  </a:lnTo>
                  <a:lnTo>
                    <a:pt x="10" y="43"/>
                  </a:lnTo>
                  <a:lnTo>
                    <a:pt x="14" y="57"/>
                  </a:lnTo>
                  <a:lnTo>
                    <a:pt x="20" y="70"/>
                  </a:lnTo>
                  <a:lnTo>
                    <a:pt x="27" y="83"/>
                  </a:lnTo>
                  <a:lnTo>
                    <a:pt x="35" y="95"/>
                  </a:lnTo>
                  <a:lnTo>
                    <a:pt x="44" y="105"/>
                  </a:lnTo>
                  <a:lnTo>
                    <a:pt x="56" y="114"/>
                  </a:lnTo>
                  <a:lnTo>
                    <a:pt x="68" y="122"/>
                  </a:lnTo>
                  <a:lnTo>
                    <a:pt x="80" y="129"/>
                  </a:lnTo>
                  <a:lnTo>
                    <a:pt x="93" y="135"/>
                  </a:lnTo>
                  <a:lnTo>
                    <a:pt x="106" y="141"/>
                  </a:lnTo>
                  <a:lnTo>
                    <a:pt x="117" y="149"/>
                  </a:lnTo>
                  <a:lnTo>
                    <a:pt x="129" y="157"/>
                  </a:lnTo>
                  <a:lnTo>
                    <a:pt x="139" y="167"/>
                  </a:lnTo>
                  <a:lnTo>
                    <a:pt x="141" y="167"/>
                  </a:lnTo>
                  <a:lnTo>
                    <a:pt x="144" y="166"/>
                  </a:lnTo>
                  <a:lnTo>
                    <a:pt x="145" y="165"/>
                  </a:lnTo>
                  <a:lnTo>
                    <a:pt x="145" y="162"/>
                  </a:lnTo>
                  <a:lnTo>
                    <a:pt x="138" y="150"/>
                  </a:lnTo>
                  <a:lnTo>
                    <a:pt x="132" y="137"/>
                  </a:lnTo>
                  <a:lnTo>
                    <a:pt x="123" y="127"/>
                  </a:lnTo>
                  <a:lnTo>
                    <a:pt x="111" y="118"/>
                  </a:lnTo>
                  <a:lnTo>
                    <a:pt x="107" y="115"/>
                  </a:lnTo>
                  <a:lnTo>
                    <a:pt x="101" y="113"/>
                  </a:lnTo>
                  <a:lnTo>
                    <a:pt x="96" y="111"/>
                  </a:lnTo>
                  <a:lnTo>
                    <a:pt x="91" y="110"/>
                  </a:lnTo>
                  <a:lnTo>
                    <a:pt x="86" y="107"/>
                  </a:lnTo>
                  <a:lnTo>
                    <a:pt x="80" y="105"/>
                  </a:lnTo>
                  <a:lnTo>
                    <a:pt x="76" y="101"/>
                  </a:lnTo>
                  <a:lnTo>
                    <a:pt x="71" y="98"/>
                  </a:lnTo>
                  <a:lnTo>
                    <a:pt x="65" y="95"/>
                  </a:lnTo>
                  <a:lnTo>
                    <a:pt x="61" y="91"/>
                  </a:lnTo>
                  <a:lnTo>
                    <a:pt x="55" y="86"/>
                  </a:lnTo>
                  <a:lnTo>
                    <a:pt x="50" y="83"/>
                  </a:lnTo>
                  <a:lnTo>
                    <a:pt x="44" y="80"/>
                  </a:lnTo>
                  <a:lnTo>
                    <a:pt x="40" y="75"/>
                  </a:lnTo>
                  <a:lnTo>
                    <a:pt x="34" y="70"/>
                  </a:lnTo>
                  <a:lnTo>
                    <a:pt x="29" y="66"/>
                  </a:lnTo>
                  <a:lnTo>
                    <a:pt x="19" y="51"/>
                  </a:lnTo>
                  <a:lnTo>
                    <a:pt x="11" y="35"/>
                  </a:lnTo>
                  <a:lnTo>
                    <a:pt x="5" y="17"/>
                  </a:lnTo>
                  <a:lnTo>
                    <a:pt x="1" y="0"/>
                  </a:lnTo>
                  <a:lnTo>
                    <a:pt x="0" y="0"/>
                  </a:lnTo>
                  <a:close/>
                </a:path>
              </a:pathLst>
            </a:custGeom>
            <a:solidFill>
              <a:srgbClr val="000000"/>
            </a:solidFill>
            <a:ln w="9525">
              <a:noFill/>
              <a:round/>
              <a:headEnd/>
              <a:tailEnd/>
            </a:ln>
          </p:spPr>
          <p:txBody>
            <a:bodyPr/>
            <a:lstStyle/>
            <a:p>
              <a:endParaRPr lang="zh-CN" altLang="en-US" sz="1800"/>
            </a:p>
          </p:txBody>
        </p:sp>
        <p:sp>
          <p:nvSpPr>
            <p:cNvPr id="136" name="Freeform 413"/>
            <p:cNvSpPr>
              <a:spLocks/>
            </p:cNvSpPr>
            <p:nvPr/>
          </p:nvSpPr>
          <p:spPr bwMode="auto">
            <a:xfrm>
              <a:off x="2932" y="2077"/>
              <a:ext cx="10" cy="374"/>
            </a:xfrm>
            <a:custGeom>
              <a:avLst/>
              <a:gdLst>
                <a:gd name="T0" fmla="*/ 0 w 20"/>
                <a:gd name="T1" fmla="*/ 1 h 748"/>
                <a:gd name="T2" fmla="*/ 0 w 20"/>
                <a:gd name="T3" fmla="*/ 94 h 748"/>
                <a:gd name="T4" fmla="*/ 0 w 20"/>
                <a:gd name="T5" fmla="*/ 187 h 748"/>
                <a:gd name="T6" fmla="*/ 1 w 20"/>
                <a:gd name="T7" fmla="*/ 280 h 748"/>
                <a:gd name="T8" fmla="*/ 6 w 20"/>
                <a:gd name="T9" fmla="*/ 373 h 748"/>
                <a:gd name="T10" fmla="*/ 6 w 20"/>
                <a:gd name="T11" fmla="*/ 374 h 748"/>
                <a:gd name="T12" fmla="*/ 7 w 20"/>
                <a:gd name="T13" fmla="*/ 374 h 748"/>
                <a:gd name="T14" fmla="*/ 9 w 20"/>
                <a:gd name="T15" fmla="*/ 373 h 748"/>
                <a:gd name="T16" fmla="*/ 10 w 20"/>
                <a:gd name="T17" fmla="*/ 372 h 748"/>
                <a:gd name="T18" fmla="*/ 10 w 20"/>
                <a:gd name="T19" fmla="*/ 326 h 748"/>
                <a:gd name="T20" fmla="*/ 9 w 20"/>
                <a:gd name="T21" fmla="*/ 280 h 748"/>
                <a:gd name="T22" fmla="*/ 7 w 20"/>
                <a:gd name="T23" fmla="*/ 233 h 748"/>
                <a:gd name="T24" fmla="*/ 6 w 20"/>
                <a:gd name="T25" fmla="*/ 187 h 748"/>
                <a:gd name="T26" fmla="*/ 5 w 20"/>
                <a:gd name="T27" fmla="*/ 141 h 748"/>
                <a:gd name="T28" fmla="*/ 4 w 20"/>
                <a:gd name="T29" fmla="*/ 94 h 748"/>
                <a:gd name="T30" fmla="*/ 3 w 20"/>
                <a:gd name="T31" fmla="*/ 47 h 748"/>
                <a:gd name="T32" fmla="*/ 1 w 20"/>
                <a:gd name="T33" fmla="*/ 0 h 748"/>
                <a:gd name="T34" fmla="*/ 1 w 20"/>
                <a:gd name="T35" fmla="*/ 0 h 748"/>
                <a:gd name="T36" fmla="*/ 1 w 20"/>
                <a:gd name="T37" fmla="*/ 0 h 748"/>
                <a:gd name="T38" fmla="*/ 0 w 20"/>
                <a:gd name="T39" fmla="*/ 1 h 748"/>
                <a:gd name="T40" fmla="*/ 0 w 20"/>
                <a:gd name="T41" fmla="*/ 1 h 748"/>
                <a:gd name="T42" fmla="*/ 0 w 20"/>
                <a:gd name="T43" fmla="*/ 1 h 7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748"/>
                <a:gd name="T68" fmla="*/ 20 w 20"/>
                <a:gd name="T69" fmla="*/ 748 h 7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748">
                  <a:moveTo>
                    <a:pt x="0" y="1"/>
                  </a:moveTo>
                  <a:lnTo>
                    <a:pt x="0" y="187"/>
                  </a:lnTo>
                  <a:lnTo>
                    <a:pt x="0" y="373"/>
                  </a:lnTo>
                  <a:lnTo>
                    <a:pt x="3" y="559"/>
                  </a:lnTo>
                  <a:lnTo>
                    <a:pt x="12" y="746"/>
                  </a:lnTo>
                  <a:lnTo>
                    <a:pt x="13" y="748"/>
                  </a:lnTo>
                  <a:lnTo>
                    <a:pt x="15" y="747"/>
                  </a:lnTo>
                  <a:lnTo>
                    <a:pt x="18" y="746"/>
                  </a:lnTo>
                  <a:lnTo>
                    <a:pt x="19" y="744"/>
                  </a:lnTo>
                  <a:lnTo>
                    <a:pt x="20" y="652"/>
                  </a:lnTo>
                  <a:lnTo>
                    <a:pt x="18" y="559"/>
                  </a:lnTo>
                  <a:lnTo>
                    <a:pt x="14" y="467"/>
                  </a:lnTo>
                  <a:lnTo>
                    <a:pt x="12" y="375"/>
                  </a:lnTo>
                  <a:lnTo>
                    <a:pt x="11" y="282"/>
                  </a:lnTo>
                  <a:lnTo>
                    <a:pt x="8" y="187"/>
                  </a:lnTo>
                  <a:lnTo>
                    <a:pt x="6" y="93"/>
                  </a:lnTo>
                  <a:lnTo>
                    <a:pt x="1" y="0"/>
                  </a:lnTo>
                  <a:lnTo>
                    <a:pt x="0" y="1"/>
                  </a:lnTo>
                  <a:close/>
                </a:path>
              </a:pathLst>
            </a:custGeom>
            <a:solidFill>
              <a:srgbClr val="000000"/>
            </a:solidFill>
            <a:ln w="9525">
              <a:noFill/>
              <a:round/>
              <a:headEnd/>
              <a:tailEnd/>
            </a:ln>
          </p:spPr>
          <p:txBody>
            <a:bodyPr/>
            <a:lstStyle/>
            <a:p>
              <a:endParaRPr lang="zh-CN" altLang="en-US" sz="1800"/>
            </a:p>
          </p:txBody>
        </p:sp>
        <p:sp>
          <p:nvSpPr>
            <p:cNvPr id="137" name="Freeform 414"/>
            <p:cNvSpPr>
              <a:spLocks/>
            </p:cNvSpPr>
            <p:nvPr/>
          </p:nvSpPr>
          <p:spPr bwMode="auto">
            <a:xfrm>
              <a:off x="2952" y="2033"/>
              <a:ext cx="10" cy="444"/>
            </a:xfrm>
            <a:custGeom>
              <a:avLst/>
              <a:gdLst>
                <a:gd name="T0" fmla="*/ 0 w 19"/>
                <a:gd name="T1" fmla="*/ 1 h 888"/>
                <a:gd name="T2" fmla="*/ 1 w 19"/>
                <a:gd name="T3" fmla="*/ 52 h 888"/>
                <a:gd name="T4" fmla="*/ 1 w 19"/>
                <a:gd name="T5" fmla="*/ 103 h 888"/>
                <a:gd name="T6" fmla="*/ 1 w 19"/>
                <a:gd name="T7" fmla="*/ 153 h 888"/>
                <a:gd name="T8" fmla="*/ 1 w 19"/>
                <a:gd name="T9" fmla="*/ 205 h 888"/>
                <a:gd name="T10" fmla="*/ 2 w 19"/>
                <a:gd name="T11" fmla="*/ 264 h 888"/>
                <a:gd name="T12" fmla="*/ 2 w 19"/>
                <a:gd name="T13" fmla="*/ 324 h 888"/>
                <a:gd name="T14" fmla="*/ 4 w 19"/>
                <a:gd name="T15" fmla="*/ 383 h 888"/>
                <a:gd name="T16" fmla="*/ 6 w 19"/>
                <a:gd name="T17" fmla="*/ 443 h 888"/>
                <a:gd name="T18" fmla="*/ 7 w 19"/>
                <a:gd name="T19" fmla="*/ 444 h 888"/>
                <a:gd name="T20" fmla="*/ 8 w 19"/>
                <a:gd name="T21" fmla="*/ 444 h 888"/>
                <a:gd name="T22" fmla="*/ 9 w 19"/>
                <a:gd name="T23" fmla="*/ 443 h 888"/>
                <a:gd name="T24" fmla="*/ 9 w 19"/>
                <a:gd name="T25" fmla="*/ 442 h 888"/>
                <a:gd name="T26" fmla="*/ 10 w 19"/>
                <a:gd name="T27" fmla="*/ 407 h 888"/>
                <a:gd name="T28" fmla="*/ 9 w 19"/>
                <a:gd name="T29" fmla="*/ 372 h 888"/>
                <a:gd name="T30" fmla="*/ 7 w 19"/>
                <a:gd name="T31" fmla="*/ 337 h 888"/>
                <a:gd name="T32" fmla="*/ 6 w 19"/>
                <a:gd name="T33" fmla="*/ 301 h 888"/>
                <a:gd name="T34" fmla="*/ 6 w 19"/>
                <a:gd name="T35" fmla="*/ 277 h 888"/>
                <a:gd name="T36" fmla="*/ 6 w 19"/>
                <a:gd name="T37" fmla="*/ 252 h 888"/>
                <a:gd name="T38" fmla="*/ 7 w 19"/>
                <a:gd name="T39" fmla="*/ 228 h 888"/>
                <a:gd name="T40" fmla="*/ 7 w 19"/>
                <a:gd name="T41" fmla="*/ 204 h 888"/>
                <a:gd name="T42" fmla="*/ 6 w 19"/>
                <a:gd name="T43" fmla="*/ 152 h 888"/>
                <a:gd name="T44" fmla="*/ 5 w 19"/>
                <a:gd name="T45" fmla="*/ 100 h 888"/>
                <a:gd name="T46" fmla="*/ 3 w 19"/>
                <a:gd name="T47" fmla="*/ 49 h 888"/>
                <a:gd name="T48" fmla="*/ 0 w 19"/>
                <a:gd name="T49" fmla="*/ 0 h 888"/>
                <a:gd name="T50" fmla="*/ 0 w 19"/>
                <a:gd name="T51" fmla="*/ 0 h 888"/>
                <a:gd name="T52" fmla="*/ 0 w 19"/>
                <a:gd name="T53" fmla="*/ 0 h 888"/>
                <a:gd name="T54" fmla="*/ 0 w 19"/>
                <a:gd name="T55" fmla="*/ 0 h 888"/>
                <a:gd name="T56" fmla="*/ 0 w 19"/>
                <a:gd name="T57" fmla="*/ 1 h 888"/>
                <a:gd name="T58" fmla="*/ 0 w 19"/>
                <a:gd name="T59" fmla="*/ 1 h 8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888"/>
                <a:gd name="T92" fmla="*/ 19 w 19"/>
                <a:gd name="T93" fmla="*/ 888 h 8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888">
                  <a:moveTo>
                    <a:pt x="0" y="1"/>
                  </a:moveTo>
                  <a:lnTo>
                    <a:pt x="1" y="103"/>
                  </a:lnTo>
                  <a:lnTo>
                    <a:pt x="1" y="205"/>
                  </a:lnTo>
                  <a:lnTo>
                    <a:pt x="2" y="306"/>
                  </a:lnTo>
                  <a:lnTo>
                    <a:pt x="2" y="409"/>
                  </a:lnTo>
                  <a:lnTo>
                    <a:pt x="3" y="528"/>
                  </a:lnTo>
                  <a:lnTo>
                    <a:pt x="4" y="647"/>
                  </a:lnTo>
                  <a:lnTo>
                    <a:pt x="7" y="766"/>
                  </a:lnTo>
                  <a:lnTo>
                    <a:pt x="12" y="886"/>
                  </a:lnTo>
                  <a:lnTo>
                    <a:pt x="13" y="888"/>
                  </a:lnTo>
                  <a:lnTo>
                    <a:pt x="16" y="887"/>
                  </a:lnTo>
                  <a:lnTo>
                    <a:pt x="17" y="886"/>
                  </a:lnTo>
                  <a:lnTo>
                    <a:pt x="18" y="883"/>
                  </a:lnTo>
                  <a:lnTo>
                    <a:pt x="19" y="813"/>
                  </a:lnTo>
                  <a:lnTo>
                    <a:pt x="17" y="743"/>
                  </a:lnTo>
                  <a:lnTo>
                    <a:pt x="13" y="673"/>
                  </a:lnTo>
                  <a:lnTo>
                    <a:pt x="11" y="602"/>
                  </a:lnTo>
                  <a:lnTo>
                    <a:pt x="11" y="554"/>
                  </a:lnTo>
                  <a:lnTo>
                    <a:pt x="12" y="505"/>
                  </a:lnTo>
                  <a:lnTo>
                    <a:pt x="13" y="456"/>
                  </a:lnTo>
                  <a:lnTo>
                    <a:pt x="13" y="408"/>
                  </a:lnTo>
                  <a:lnTo>
                    <a:pt x="11" y="304"/>
                  </a:lnTo>
                  <a:lnTo>
                    <a:pt x="9" y="199"/>
                  </a:lnTo>
                  <a:lnTo>
                    <a:pt x="5" y="97"/>
                  </a:lnTo>
                  <a:lnTo>
                    <a:pt x="0" y="0"/>
                  </a:lnTo>
                  <a:lnTo>
                    <a:pt x="0" y="1"/>
                  </a:lnTo>
                  <a:close/>
                </a:path>
              </a:pathLst>
            </a:custGeom>
            <a:solidFill>
              <a:srgbClr val="000000"/>
            </a:solidFill>
            <a:ln w="9525">
              <a:noFill/>
              <a:round/>
              <a:headEnd/>
              <a:tailEnd/>
            </a:ln>
          </p:spPr>
          <p:txBody>
            <a:bodyPr/>
            <a:lstStyle/>
            <a:p>
              <a:endParaRPr lang="zh-CN" altLang="en-US" sz="1800"/>
            </a:p>
          </p:txBody>
        </p:sp>
        <p:sp>
          <p:nvSpPr>
            <p:cNvPr id="138" name="Freeform 415"/>
            <p:cNvSpPr>
              <a:spLocks/>
            </p:cNvSpPr>
            <p:nvPr/>
          </p:nvSpPr>
          <p:spPr bwMode="auto">
            <a:xfrm>
              <a:off x="2537" y="2075"/>
              <a:ext cx="411" cy="16"/>
            </a:xfrm>
            <a:custGeom>
              <a:avLst/>
              <a:gdLst>
                <a:gd name="T0" fmla="*/ 15 w 823"/>
                <a:gd name="T1" fmla="*/ 1 h 31"/>
                <a:gd name="T2" fmla="*/ 54 w 823"/>
                <a:gd name="T3" fmla="*/ 3 h 31"/>
                <a:gd name="T4" fmla="*/ 103 w 823"/>
                <a:gd name="T5" fmla="*/ 4 h 31"/>
                <a:gd name="T6" fmla="*/ 156 w 823"/>
                <a:gd name="T7" fmla="*/ 6 h 31"/>
                <a:gd name="T8" fmla="*/ 209 w 823"/>
                <a:gd name="T9" fmla="*/ 8 h 31"/>
                <a:gd name="T10" fmla="*/ 259 w 823"/>
                <a:gd name="T11" fmla="*/ 10 h 31"/>
                <a:gd name="T12" fmla="*/ 302 w 823"/>
                <a:gd name="T13" fmla="*/ 11 h 31"/>
                <a:gd name="T14" fmla="*/ 333 w 823"/>
                <a:gd name="T15" fmla="*/ 12 h 31"/>
                <a:gd name="T16" fmla="*/ 351 w 823"/>
                <a:gd name="T17" fmla="*/ 13 h 31"/>
                <a:gd name="T18" fmla="*/ 367 w 823"/>
                <a:gd name="T19" fmla="*/ 14 h 31"/>
                <a:gd name="T20" fmla="*/ 383 w 823"/>
                <a:gd name="T21" fmla="*/ 15 h 31"/>
                <a:gd name="T22" fmla="*/ 399 w 823"/>
                <a:gd name="T23" fmla="*/ 15 h 31"/>
                <a:gd name="T24" fmla="*/ 408 w 823"/>
                <a:gd name="T25" fmla="*/ 13 h 31"/>
                <a:gd name="T26" fmla="*/ 411 w 823"/>
                <a:gd name="T27" fmla="*/ 10 h 31"/>
                <a:gd name="T28" fmla="*/ 408 w 823"/>
                <a:gd name="T29" fmla="*/ 7 h 31"/>
                <a:gd name="T30" fmla="*/ 404 w 823"/>
                <a:gd name="T31" fmla="*/ 5 h 31"/>
                <a:gd name="T32" fmla="*/ 399 w 823"/>
                <a:gd name="T33" fmla="*/ 5 h 31"/>
                <a:gd name="T34" fmla="*/ 394 w 823"/>
                <a:gd name="T35" fmla="*/ 5 h 31"/>
                <a:gd name="T36" fmla="*/ 387 w 823"/>
                <a:gd name="T37" fmla="*/ 5 h 31"/>
                <a:gd name="T38" fmla="*/ 376 w 823"/>
                <a:gd name="T39" fmla="*/ 5 h 31"/>
                <a:gd name="T40" fmla="*/ 366 w 823"/>
                <a:gd name="T41" fmla="*/ 4 h 31"/>
                <a:gd name="T42" fmla="*/ 356 w 823"/>
                <a:gd name="T43" fmla="*/ 4 h 31"/>
                <a:gd name="T44" fmla="*/ 344 w 823"/>
                <a:gd name="T45" fmla="*/ 4 h 31"/>
                <a:gd name="T46" fmla="*/ 328 w 823"/>
                <a:gd name="T47" fmla="*/ 4 h 31"/>
                <a:gd name="T48" fmla="*/ 312 w 823"/>
                <a:gd name="T49" fmla="*/ 4 h 31"/>
                <a:gd name="T50" fmla="*/ 298 w 823"/>
                <a:gd name="T51" fmla="*/ 3 h 31"/>
                <a:gd name="T52" fmla="*/ 282 w 823"/>
                <a:gd name="T53" fmla="*/ 3 h 31"/>
                <a:gd name="T54" fmla="*/ 267 w 823"/>
                <a:gd name="T55" fmla="*/ 3 h 31"/>
                <a:gd name="T56" fmla="*/ 251 w 823"/>
                <a:gd name="T57" fmla="*/ 3 h 31"/>
                <a:gd name="T58" fmla="*/ 236 w 823"/>
                <a:gd name="T59" fmla="*/ 3 h 31"/>
                <a:gd name="T60" fmla="*/ 215 w 823"/>
                <a:gd name="T61" fmla="*/ 3 h 31"/>
                <a:gd name="T62" fmla="*/ 186 w 823"/>
                <a:gd name="T63" fmla="*/ 2 h 31"/>
                <a:gd name="T64" fmla="*/ 157 w 823"/>
                <a:gd name="T65" fmla="*/ 1 h 31"/>
                <a:gd name="T66" fmla="*/ 129 w 823"/>
                <a:gd name="T67" fmla="*/ 1 h 31"/>
                <a:gd name="T68" fmla="*/ 100 w 823"/>
                <a:gd name="T69" fmla="*/ 1 h 31"/>
                <a:gd name="T70" fmla="*/ 71 w 823"/>
                <a:gd name="T71" fmla="*/ 0 h 31"/>
                <a:gd name="T72" fmla="*/ 42 w 823"/>
                <a:gd name="T73" fmla="*/ 0 h 31"/>
                <a:gd name="T74" fmla="*/ 14 w 823"/>
                <a:gd name="T75" fmla="*/ 1 h 31"/>
                <a:gd name="T76" fmla="*/ 0 w 823"/>
                <a:gd name="T77" fmla="*/ 1 h 31"/>
                <a:gd name="T78" fmla="*/ 0 w 823"/>
                <a:gd name="T79" fmla="*/ 1 h 31"/>
                <a:gd name="T80" fmla="*/ 0 w 823"/>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3"/>
                <a:gd name="T124" fmla="*/ 0 h 31"/>
                <a:gd name="T125" fmla="*/ 823 w 823"/>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3" h="31">
                  <a:moveTo>
                    <a:pt x="0" y="1"/>
                  </a:moveTo>
                  <a:lnTo>
                    <a:pt x="30" y="2"/>
                  </a:lnTo>
                  <a:lnTo>
                    <a:pt x="67" y="4"/>
                  </a:lnTo>
                  <a:lnTo>
                    <a:pt x="109" y="5"/>
                  </a:lnTo>
                  <a:lnTo>
                    <a:pt x="155" y="7"/>
                  </a:lnTo>
                  <a:lnTo>
                    <a:pt x="206" y="8"/>
                  </a:lnTo>
                  <a:lnTo>
                    <a:pt x="258" y="9"/>
                  </a:lnTo>
                  <a:lnTo>
                    <a:pt x="312" y="12"/>
                  </a:lnTo>
                  <a:lnTo>
                    <a:pt x="365" y="13"/>
                  </a:lnTo>
                  <a:lnTo>
                    <a:pt x="419" y="15"/>
                  </a:lnTo>
                  <a:lnTo>
                    <a:pt x="470" y="16"/>
                  </a:lnTo>
                  <a:lnTo>
                    <a:pt x="519" y="19"/>
                  </a:lnTo>
                  <a:lnTo>
                    <a:pt x="564" y="20"/>
                  </a:lnTo>
                  <a:lnTo>
                    <a:pt x="604" y="21"/>
                  </a:lnTo>
                  <a:lnTo>
                    <a:pt x="638" y="22"/>
                  </a:lnTo>
                  <a:lnTo>
                    <a:pt x="666" y="23"/>
                  </a:lnTo>
                  <a:lnTo>
                    <a:pt x="685" y="24"/>
                  </a:lnTo>
                  <a:lnTo>
                    <a:pt x="702" y="25"/>
                  </a:lnTo>
                  <a:lnTo>
                    <a:pt x="718" y="27"/>
                  </a:lnTo>
                  <a:lnTo>
                    <a:pt x="734" y="28"/>
                  </a:lnTo>
                  <a:lnTo>
                    <a:pt x="750" y="29"/>
                  </a:lnTo>
                  <a:lnTo>
                    <a:pt x="766" y="30"/>
                  </a:lnTo>
                  <a:lnTo>
                    <a:pt x="782" y="31"/>
                  </a:lnTo>
                  <a:lnTo>
                    <a:pt x="798" y="30"/>
                  </a:lnTo>
                  <a:lnTo>
                    <a:pt x="813" y="28"/>
                  </a:lnTo>
                  <a:lnTo>
                    <a:pt x="817" y="25"/>
                  </a:lnTo>
                  <a:lnTo>
                    <a:pt x="820" y="22"/>
                  </a:lnTo>
                  <a:lnTo>
                    <a:pt x="823" y="19"/>
                  </a:lnTo>
                  <a:lnTo>
                    <a:pt x="820" y="15"/>
                  </a:lnTo>
                  <a:lnTo>
                    <a:pt x="817" y="13"/>
                  </a:lnTo>
                  <a:lnTo>
                    <a:pt x="812" y="12"/>
                  </a:lnTo>
                  <a:lnTo>
                    <a:pt x="808" y="10"/>
                  </a:lnTo>
                  <a:lnTo>
                    <a:pt x="803" y="10"/>
                  </a:lnTo>
                  <a:lnTo>
                    <a:pt x="798" y="10"/>
                  </a:lnTo>
                  <a:lnTo>
                    <a:pt x="794" y="9"/>
                  </a:lnTo>
                  <a:lnTo>
                    <a:pt x="789" y="9"/>
                  </a:lnTo>
                  <a:lnTo>
                    <a:pt x="785" y="9"/>
                  </a:lnTo>
                  <a:lnTo>
                    <a:pt x="774" y="9"/>
                  </a:lnTo>
                  <a:lnTo>
                    <a:pt x="764" y="9"/>
                  </a:lnTo>
                  <a:lnTo>
                    <a:pt x="753" y="9"/>
                  </a:lnTo>
                  <a:lnTo>
                    <a:pt x="743" y="8"/>
                  </a:lnTo>
                  <a:lnTo>
                    <a:pt x="733" y="8"/>
                  </a:lnTo>
                  <a:lnTo>
                    <a:pt x="722" y="8"/>
                  </a:lnTo>
                  <a:lnTo>
                    <a:pt x="713" y="8"/>
                  </a:lnTo>
                  <a:lnTo>
                    <a:pt x="703" y="8"/>
                  </a:lnTo>
                  <a:lnTo>
                    <a:pt x="688" y="8"/>
                  </a:lnTo>
                  <a:lnTo>
                    <a:pt x="672" y="7"/>
                  </a:lnTo>
                  <a:lnTo>
                    <a:pt x="657" y="7"/>
                  </a:lnTo>
                  <a:lnTo>
                    <a:pt x="642" y="7"/>
                  </a:lnTo>
                  <a:lnTo>
                    <a:pt x="625" y="7"/>
                  </a:lnTo>
                  <a:lnTo>
                    <a:pt x="611" y="6"/>
                  </a:lnTo>
                  <a:lnTo>
                    <a:pt x="596" y="6"/>
                  </a:lnTo>
                  <a:lnTo>
                    <a:pt x="581" y="6"/>
                  </a:lnTo>
                  <a:lnTo>
                    <a:pt x="564" y="6"/>
                  </a:lnTo>
                  <a:lnTo>
                    <a:pt x="549" y="6"/>
                  </a:lnTo>
                  <a:lnTo>
                    <a:pt x="534" y="6"/>
                  </a:lnTo>
                  <a:lnTo>
                    <a:pt x="519" y="6"/>
                  </a:lnTo>
                  <a:lnTo>
                    <a:pt x="503" y="5"/>
                  </a:lnTo>
                  <a:lnTo>
                    <a:pt x="488" y="5"/>
                  </a:lnTo>
                  <a:lnTo>
                    <a:pt x="473" y="5"/>
                  </a:lnTo>
                  <a:lnTo>
                    <a:pt x="458" y="5"/>
                  </a:lnTo>
                  <a:lnTo>
                    <a:pt x="430" y="5"/>
                  </a:lnTo>
                  <a:lnTo>
                    <a:pt x="401" y="4"/>
                  </a:lnTo>
                  <a:lnTo>
                    <a:pt x="372" y="4"/>
                  </a:lnTo>
                  <a:lnTo>
                    <a:pt x="343" y="2"/>
                  </a:lnTo>
                  <a:lnTo>
                    <a:pt x="314" y="2"/>
                  </a:lnTo>
                  <a:lnTo>
                    <a:pt x="286" y="2"/>
                  </a:lnTo>
                  <a:lnTo>
                    <a:pt x="258" y="1"/>
                  </a:lnTo>
                  <a:lnTo>
                    <a:pt x="229" y="1"/>
                  </a:lnTo>
                  <a:lnTo>
                    <a:pt x="200" y="1"/>
                  </a:lnTo>
                  <a:lnTo>
                    <a:pt x="171" y="1"/>
                  </a:lnTo>
                  <a:lnTo>
                    <a:pt x="143" y="0"/>
                  </a:lnTo>
                  <a:lnTo>
                    <a:pt x="114" y="0"/>
                  </a:lnTo>
                  <a:lnTo>
                    <a:pt x="85" y="0"/>
                  </a:lnTo>
                  <a:lnTo>
                    <a:pt x="57" y="0"/>
                  </a:lnTo>
                  <a:lnTo>
                    <a:pt x="29" y="1"/>
                  </a:lnTo>
                  <a:lnTo>
                    <a:pt x="0" y="1"/>
                  </a:lnTo>
                  <a:close/>
                </a:path>
              </a:pathLst>
            </a:custGeom>
            <a:solidFill>
              <a:srgbClr val="000000"/>
            </a:solidFill>
            <a:ln w="9525">
              <a:noFill/>
              <a:round/>
              <a:headEnd/>
              <a:tailEnd/>
            </a:ln>
          </p:spPr>
          <p:txBody>
            <a:bodyPr/>
            <a:lstStyle/>
            <a:p>
              <a:endParaRPr lang="zh-CN" altLang="en-US" sz="1800"/>
            </a:p>
          </p:txBody>
        </p:sp>
        <p:sp>
          <p:nvSpPr>
            <p:cNvPr id="139" name="Freeform 416"/>
            <p:cNvSpPr>
              <a:spLocks/>
            </p:cNvSpPr>
            <p:nvPr/>
          </p:nvSpPr>
          <p:spPr bwMode="auto">
            <a:xfrm>
              <a:off x="2545" y="2049"/>
              <a:ext cx="412" cy="15"/>
            </a:xfrm>
            <a:custGeom>
              <a:avLst/>
              <a:gdLst>
                <a:gd name="T0" fmla="*/ 15 w 824"/>
                <a:gd name="T1" fmla="*/ 2 h 31"/>
                <a:gd name="T2" fmla="*/ 54 w 824"/>
                <a:gd name="T3" fmla="*/ 4 h 31"/>
                <a:gd name="T4" fmla="*/ 103 w 824"/>
                <a:gd name="T5" fmla="*/ 6 h 31"/>
                <a:gd name="T6" fmla="*/ 156 w 824"/>
                <a:gd name="T7" fmla="*/ 7 h 31"/>
                <a:gd name="T8" fmla="*/ 209 w 824"/>
                <a:gd name="T9" fmla="*/ 8 h 31"/>
                <a:gd name="T10" fmla="*/ 260 w 824"/>
                <a:gd name="T11" fmla="*/ 10 h 31"/>
                <a:gd name="T12" fmla="*/ 303 w 824"/>
                <a:gd name="T13" fmla="*/ 11 h 31"/>
                <a:gd name="T14" fmla="*/ 334 w 824"/>
                <a:gd name="T15" fmla="*/ 11 h 31"/>
                <a:gd name="T16" fmla="*/ 351 w 824"/>
                <a:gd name="T17" fmla="*/ 12 h 31"/>
                <a:gd name="T18" fmla="*/ 367 w 824"/>
                <a:gd name="T19" fmla="*/ 14 h 31"/>
                <a:gd name="T20" fmla="*/ 384 w 824"/>
                <a:gd name="T21" fmla="*/ 15 h 31"/>
                <a:gd name="T22" fmla="*/ 400 w 824"/>
                <a:gd name="T23" fmla="*/ 15 h 31"/>
                <a:gd name="T24" fmla="*/ 409 w 824"/>
                <a:gd name="T25" fmla="*/ 13 h 31"/>
                <a:gd name="T26" fmla="*/ 412 w 824"/>
                <a:gd name="T27" fmla="*/ 10 h 31"/>
                <a:gd name="T28" fmla="*/ 409 w 824"/>
                <a:gd name="T29" fmla="*/ 7 h 31"/>
                <a:gd name="T30" fmla="*/ 404 w 824"/>
                <a:gd name="T31" fmla="*/ 6 h 31"/>
                <a:gd name="T32" fmla="*/ 400 w 824"/>
                <a:gd name="T33" fmla="*/ 5 h 31"/>
                <a:gd name="T34" fmla="*/ 395 w 824"/>
                <a:gd name="T35" fmla="*/ 5 h 31"/>
                <a:gd name="T36" fmla="*/ 388 w 824"/>
                <a:gd name="T37" fmla="*/ 5 h 31"/>
                <a:gd name="T38" fmla="*/ 378 w 824"/>
                <a:gd name="T39" fmla="*/ 4 h 31"/>
                <a:gd name="T40" fmla="*/ 367 w 824"/>
                <a:gd name="T41" fmla="*/ 4 h 31"/>
                <a:gd name="T42" fmla="*/ 357 w 824"/>
                <a:gd name="T43" fmla="*/ 4 h 31"/>
                <a:gd name="T44" fmla="*/ 344 w 824"/>
                <a:gd name="T45" fmla="*/ 4 h 31"/>
                <a:gd name="T46" fmla="*/ 329 w 824"/>
                <a:gd name="T47" fmla="*/ 3 h 31"/>
                <a:gd name="T48" fmla="*/ 314 w 824"/>
                <a:gd name="T49" fmla="*/ 3 h 31"/>
                <a:gd name="T50" fmla="*/ 299 w 824"/>
                <a:gd name="T51" fmla="*/ 3 h 31"/>
                <a:gd name="T52" fmla="*/ 283 w 824"/>
                <a:gd name="T53" fmla="*/ 3 h 31"/>
                <a:gd name="T54" fmla="*/ 268 w 824"/>
                <a:gd name="T55" fmla="*/ 3 h 31"/>
                <a:gd name="T56" fmla="*/ 252 w 824"/>
                <a:gd name="T57" fmla="*/ 3 h 31"/>
                <a:gd name="T58" fmla="*/ 236 w 824"/>
                <a:gd name="T59" fmla="*/ 2 h 31"/>
                <a:gd name="T60" fmla="*/ 215 w 824"/>
                <a:gd name="T61" fmla="*/ 2 h 31"/>
                <a:gd name="T62" fmla="*/ 187 w 824"/>
                <a:gd name="T63" fmla="*/ 2 h 31"/>
                <a:gd name="T64" fmla="*/ 158 w 824"/>
                <a:gd name="T65" fmla="*/ 1 h 31"/>
                <a:gd name="T66" fmla="*/ 129 w 824"/>
                <a:gd name="T67" fmla="*/ 1 h 31"/>
                <a:gd name="T68" fmla="*/ 100 w 824"/>
                <a:gd name="T69" fmla="*/ 0 h 31"/>
                <a:gd name="T70" fmla="*/ 72 w 824"/>
                <a:gd name="T71" fmla="*/ 0 h 31"/>
                <a:gd name="T72" fmla="*/ 43 w 824"/>
                <a:gd name="T73" fmla="*/ 0 h 31"/>
                <a:gd name="T74" fmla="*/ 14 w 824"/>
                <a:gd name="T75" fmla="*/ 0 h 31"/>
                <a:gd name="T76" fmla="*/ 0 w 824"/>
                <a:gd name="T77" fmla="*/ 0 h 31"/>
                <a:gd name="T78" fmla="*/ 0 w 824"/>
                <a:gd name="T79" fmla="*/ 1 h 31"/>
                <a:gd name="T80" fmla="*/ 0 w 824"/>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4"/>
                <a:gd name="T124" fmla="*/ 0 h 31"/>
                <a:gd name="T125" fmla="*/ 824 w 824"/>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4" h="31">
                  <a:moveTo>
                    <a:pt x="0" y="2"/>
                  </a:moveTo>
                  <a:lnTo>
                    <a:pt x="30" y="5"/>
                  </a:lnTo>
                  <a:lnTo>
                    <a:pt x="67" y="7"/>
                  </a:lnTo>
                  <a:lnTo>
                    <a:pt x="109" y="8"/>
                  </a:lnTo>
                  <a:lnTo>
                    <a:pt x="155" y="10"/>
                  </a:lnTo>
                  <a:lnTo>
                    <a:pt x="206" y="12"/>
                  </a:lnTo>
                  <a:lnTo>
                    <a:pt x="258" y="13"/>
                  </a:lnTo>
                  <a:lnTo>
                    <a:pt x="312" y="15"/>
                  </a:lnTo>
                  <a:lnTo>
                    <a:pt x="366" y="16"/>
                  </a:lnTo>
                  <a:lnTo>
                    <a:pt x="419" y="17"/>
                  </a:lnTo>
                  <a:lnTo>
                    <a:pt x="471" y="19"/>
                  </a:lnTo>
                  <a:lnTo>
                    <a:pt x="520" y="20"/>
                  </a:lnTo>
                  <a:lnTo>
                    <a:pt x="565" y="21"/>
                  </a:lnTo>
                  <a:lnTo>
                    <a:pt x="605" y="22"/>
                  </a:lnTo>
                  <a:lnTo>
                    <a:pt x="639" y="22"/>
                  </a:lnTo>
                  <a:lnTo>
                    <a:pt x="667" y="23"/>
                  </a:lnTo>
                  <a:lnTo>
                    <a:pt x="687" y="24"/>
                  </a:lnTo>
                  <a:lnTo>
                    <a:pt x="702" y="25"/>
                  </a:lnTo>
                  <a:lnTo>
                    <a:pt x="718" y="27"/>
                  </a:lnTo>
                  <a:lnTo>
                    <a:pt x="734" y="29"/>
                  </a:lnTo>
                  <a:lnTo>
                    <a:pt x="751" y="30"/>
                  </a:lnTo>
                  <a:lnTo>
                    <a:pt x="767" y="31"/>
                  </a:lnTo>
                  <a:lnTo>
                    <a:pt x="784" y="31"/>
                  </a:lnTo>
                  <a:lnTo>
                    <a:pt x="800" y="30"/>
                  </a:lnTo>
                  <a:lnTo>
                    <a:pt x="815" y="28"/>
                  </a:lnTo>
                  <a:lnTo>
                    <a:pt x="818" y="27"/>
                  </a:lnTo>
                  <a:lnTo>
                    <a:pt x="822" y="23"/>
                  </a:lnTo>
                  <a:lnTo>
                    <a:pt x="824" y="20"/>
                  </a:lnTo>
                  <a:lnTo>
                    <a:pt x="822" y="16"/>
                  </a:lnTo>
                  <a:lnTo>
                    <a:pt x="817" y="14"/>
                  </a:lnTo>
                  <a:lnTo>
                    <a:pt x="812" y="13"/>
                  </a:lnTo>
                  <a:lnTo>
                    <a:pt x="808" y="12"/>
                  </a:lnTo>
                  <a:lnTo>
                    <a:pt x="804" y="10"/>
                  </a:lnTo>
                  <a:lnTo>
                    <a:pt x="800" y="10"/>
                  </a:lnTo>
                  <a:lnTo>
                    <a:pt x="795" y="10"/>
                  </a:lnTo>
                  <a:lnTo>
                    <a:pt x="790" y="10"/>
                  </a:lnTo>
                  <a:lnTo>
                    <a:pt x="786" y="10"/>
                  </a:lnTo>
                  <a:lnTo>
                    <a:pt x="775" y="10"/>
                  </a:lnTo>
                  <a:lnTo>
                    <a:pt x="765" y="9"/>
                  </a:lnTo>
                  <a:lnTo>
                    <a:pt x="755" y="9"/>
                  </a:lnTo>
                  <a:lnTo>
                    <a:pt x="744" y="9"/>
                  </a:lnTo>
                  <a:lnTo>
                    <a:pt x="734" y="9"/>
                  </a:lnTo>
                  <a:lnTo>
                    <a:pt x="724" y="9"/>
                  </a:lnTo>
                  <a:lnTo>
                    <a:pt x="713" y="8"/>
                  </a:lnTo>
                  <a:lnTo>
                    <a:pt x="703" y="8"/>
                  </a:lnTo>
                  <a:lnTo>
                    <a:pt x="688" y="8"/>
                  </a:lnTo>
                  <a:lnTo>
                    <a:pt x="673" y="8"/>
                  </a:lnTo>
                  <a:lnTo>
                    <a:pt x="658" y="7"/>
                  </a:lnTo>
                  <a:lnTo>
                    <a:pt x="642" y="7"/>
                  </a:lnTo>
                  <a:lnTo>
                    <a:pt x="627" y="7"/>
                  </a:lnTo>
                  <a:lnTo>
                    <a:pt x="612" y="7"/>
                  </a:lnTo>
                  <a:lnTo>
                    <a:pt x="597" y="7"/>
                  </a:lnTo>
                  <a:lnTo>
                    <a:pt x="581" y="6"/>
                  </a:lnTo>
                  <a:lnTo>
                    <a:pt x="566" y="6"/>
                  </a:lnTo>
                  <a:lnTo>
                    <a:pt x="551" y="6"/>
                  </a:lnTo>
                  <a:lnTo>
                    <a:pt x="536" y="6"/>
                  </a:lnTo>
                  <a:lnTo>
                    <a:pt x="520" y="6"/>
                  </a:lnTo>
                  <a:lnTo>
                    <a:pt x="505" y="6"/>
                  </a:lnTo>
                  <a:lnTo>
                    <a:pt x="490" y="5"/>
                  </a:lnTo>
                  <a:lnTo>
                    <a:pt x="473" y="5"/>
                  </a:lnTo>
                  <a:lnTo>
                    <a:pt x="459" y="5"/>
                  </a:lnTo>
                  <a:lnTo>
                    <a:pt x="430" y="5"/>
                  </a:lnTo>
                  <a:lnTo>
                    <a:pt x="401" y="5"/>
                  </a:lnTo>
                  <a:lnTo>
                    <a:pt x="373" y="4"/>
                  </a:lnTo>
                  <a:lnTo>
                    <a:pt x="344" y="4"/>
                  </a:lnTo>
                  <a:lnTo>
                    <a:pt x="316" y="2"/>
                  </a:lnTo>
                  <a:lnTo>
                    <a:pt x="287" y="2"/>
                  </a:lnTo>
                  <a:lnTo>
                    <a:pt x="258" y="2"/>
                  </a:lnTo>
                  <a:lnTo>
                    <a:pt x="229" y="1"/>
                  </a:lnTo>
                  <a:lnTo>
                    <a:pt x="200" y="1"/>
                  </a:lnTo>
                  <a:lnTo>
                    <a:pt x="173" y="1"/>
                  </a:lnTo>
                  <a:lnTo>
                    <a:pt x="144" y="1"/>
                  </a:lnTo>
                  <a:lnTo>
                    <a:pt x="115" y="0"/>
                  </a:lnTo>
                  <a:lnTo>
                    <a:pt x="86" y="0"/>
                  </a:lnTo>
                  <a:lnTo>
                    <a:pt x="57" y="1"/>
                  </a:lnTo>
                  <a:lnTo>
                    <a:pt x="29" y="1"/>
                  </a:lnTo>
                  <a:lnTo>
                    <a:pt x="0" y="1"/>
                  </a:lnTo>
                  <a:lnTo>
                    <a:pt x="0" y="2"/>
                  </a:lnTo>
                  <a:close/>
                </a:path>
              </a:pathLst>
            </a:custGeom>
            <a:solidFill>
              <a:srgbClr val="000000"/>
            </a:solidFill>
            <a:ln w="9525">
              <a:noFill/>
              <a:round/>
              <a:headEnd/>
              <a:tailEnd/>
            </a:ln>
          </p:spPr>
          <p:txBody>
            <a:bodyPr/>
            <a:lstStyle/>
            <a:p>
              <a:endParaRPr lang="zh-CN" altLang="en-US" sz="1800"/>
            </a:p>
          </p:txBody>
        </p:sp>
      </p:grpSp>
      <p:sp>
        <p:nvSpPr>
          <p:cNvPr id="140" name="AutoShape 417"/>
          <p:cNvSpPr>
            <a:spLocks noChangeArrowheads="1"/>
          </p:cNvSpPr>
          <p:nvPr/>
        </p:nvSpPr>
        <p:spPr bwMode="auto">
          <a:xfrm flipH="1">
            <a:off x="5796136" y="3068836"/>
            <a:ext cx="3203846" cy="792212"/>
          </a:xfrm>
          <a:prstGeom prst="cloudCallout">
            <a:avLst>
              <a:gd name="adj1" fmla="val -271"/>
              <a:gd name="adj2" fmla="val 142167"/>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a:defRPr/>
            </a:pPr>
            <a:r>
              <a:rPr lang="zh-CN" altLang="en-US" sz="2400" b="1" dirty="0">
                <a:effectLst>
                  <a:outerShdw blurRad="38100" dist="38100" dir="2700000" algn="tl">
                    <a:srgbClr val="FFFFFF"/>
                  </a:outerShdw>
                </a:effectLst>
                <a:latin typeface="微软雅黑" pitchFamily="34" charset="-122"/>
                <a:ea typeface="微软雅黑" pitchFamily="34" charset="-122"/>
              </a:rPr>
              <a:t>分清要与不要</a:t>
            </a:r>
          </a:p>
        </p:txBody>
      </p:sp>
      <p:sp>
        <p:nvSpPr>
          <p:cNvPr id="141"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217458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971600" y="404664"/>
            <a:ext cx="8016952" cy="559352"/>
          </a:xfrm>
        </p:spPr>
        <p:txBody>
          <a:bodyPr/>
          <a:lstStyle/>
          <a:p>
            <a:pPr eaLnBrk="1" hangingPunct="1">
              <a:defRPr/>
            </a:pPr>
            <a:r>
              <a:rPr lang="zh-CN" altLang="en-US" sz="2800" b="1" dirty="0" smtClean="0">
                <a:solidFill>
                  <a:srgbClr val="FF0000"/>
                </a:solidFill>
                <a:latin typeface="微软雅黑" pitchFamily="34" charset="-122"/>
                <a:ea typeface="微软雅黑" pitchFamily="34" charset="-122"/>
              </a:rPr>
              <a:t>整顿的含义、作用</a:t>
            </a:r>
            <a:endParaRPr lang="zh-CN" altLang="en-US" sz="2800" dirty="0">
              <a:solidFill>
                <a:srgbClr val="FF0000"/>
              </a:solidFill>
              <a:latin typeface="微软雅黑" pitchFamily="34" charset="-122"/>
              <a:ea typeface="微软雅黑" pitchFamily="34" charset="-122"/>
            </a:endParaRPr>
          </a:p>
        </p:txBody>
      </p:sp>
      <p:sp>
        <p:nvSpPr>
          <p:cNvPr id="4" name="Text Box 418"/>
          <p:cNvSpPr txBox="1">
            <a:spLocks noChangeArrowheads="1"/>
          </p:cNvSpPr>
          <p:nvPr/>
        </p:nvSpPr>
        <p:spPr bwMode="auto">
          <a:xfrm>
            <a:off x="251520" y="1340768"/>
            <a:ext cx="8569325" cy="1627561"/>
          </a:xfrm>
          <a:prstGeom prst="rect">
            <a:avLst/>
          </a:prstGeom>
          <a:noFill/>
          <a:ln w="9525" algn="ctr">
            <a:noFill/>
            <a:miter lim="800000"/>
            <a:headEnd/>
            <a:tailEnd/>
          </a:ln>
          <a:effectLst/>
        </p:spPr>
        <p:txBody>
          <a:bodyPr>
            <a:spAutoFit/>
          </a:bodyPr>
          <a:lstStyle/>
          <a:p>
            <a:pPr>
              <a:lnSpc>
                <a:spcPts val="3500"/>
              </a:lnSpc>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b="1" dirty="0" smtClean="0">
                <a:solidFill>
                  <a:srgbClr val="FF0000"/>
                </a:solidFill>
                <a:latin typeface="微软雅黑" pitchFamily="34" charset="-122"/>
                <a:ea typeface="微软雅黑" pitchFamily="34" charset="-122"/>
              </a:rPr>
              <a:t>：</a:t>
            </a:r>
            <a:endParaRPr lang="en-US" altLang="zh-CN" sz="2800" b="1" dirty="0" smtClean="0">
              <a:solidFill>
                <a:srgbClr val="FF0000"/>
              </a:solidFill>
              <a:latin typeface="微软雅黑" pitchFamily="34" charset="-122"/>
              <a:ea typeface="微软雅黑" pitchFamily="34" charset="-122"/>
            </a:endParaRPr>
          </a:p>
          <a:p>
            <a:pPr>
              <a:lnSpc>
                <a:spcPts val="3500"/>
              </a:lnSpc>
              <a:spcBef>
                <a:spcPct val="50000"/>
              </a:spcBef>
              <a:defRPr/>
            </a:pPr>
            <a:r>
              <a:rPr lang="zh-CN" altLang="en-US" sz="2800" b="1" dirty="0" smtClean="0">
                <a:latin typeface="微软雅黑" pitchFamily="34" charset="-122"/>
                <a:ea typeface="微软雅黑" pitchFamily="34" charset="-122"/>
              </a:rPr>
              <a:t>所谓</a:t>
            </a:r>
            <a:r>
              <a:rPr lang="zh-CN" altLang="en-US" sz="2800" b="1" dirty="0">
                <a:latin typeface="微软雅黑" pitchFamily="34" charset="-122"/>
                <a:ea typeface="微软雅黑" pitchFamily="34" charset="-122"/>
              </a:rPr>
              <a:t>“整顿”是将主体中的要物，依需求量及工作形态需求，正确的放置、标识。</a:t>
            </a:r>
          </a:p>
        </p:txBody>
      </p:sp>
      <p:pic>
        <p:nvPicPr>
          <p:cNvPr id="74756" name="Picture 6"/>
          <p:cNvPicPr>
            <a:picLocks noChangeAspect="1" noChangeArrowheads="1"/>
          </p:cNvPicPr>
          <p:nvPr/>
        </p:nvPicPr>
        <p:blipFill>
          <a:blip r:embed="rId2" cstate="email"/>
          <a:srcRect/>
          <a:stretch>
            <a:fillRect/>
          </a:stretch>
        </p:blipFill>
        <p:spPr bwMode="auto">
          <a:xfrm>
            <a:off x="5940152" y="3284984"/>
            <a:ext cx="2951559" cy="2934765"/>
          </a:xfrm>
          <a:prstGeom prst="rect">
            <a:avLst/>
          </a:prstGeom>
          <a:noFill/>
          <a:ln w="9525" algn="ctr">
            <a:noFill/>
            <a:miter lim="800000"/>
            <a:headEnd/>
            <a:tailEnd/>
          </a:ln>
        </p:spPr>
      </p:pic>
      <p:sp>
        <p:nvSpPr>
          <p:cNvPr id="7" name="AutoShape 143"/>
          <p:cNvSpPr>
            <a:spLocks noChangeArrowheads="1"/>
          </p:cNvSpPr>
          <p:nvPr/>
        </p:nvSpPr>
        <p:spPr bwMode="auto">
          <a:xfrm flipH="1">
            <a:off x="2771800" y="3068960"/>
            <a:ext cx="3744664" cy="1367606"/>
          </a:xfrm>
          <a:prstGeom prst="cloudCallout">
            <a:avLst>
              <a:gd name="adj1" fmla="val -44079"/>
              <a:gd name="adj2" fmla="val 74214"/>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a:defRPr/>
            </a:pPr>
            <a:r>
              <a:rPr kumimoji="1" lang="zh-CN" altLang="en-US" sz="2400" b="1" dirty="0" smtClean="0">
                <a:latin typeface="微软雅黑" pitchFamily="34" charset="-122"/>
                <a:ea typeface="微软雅黑" pitchFamily="34" charset="-122"/>
              </a:rPr>
              <a:t>不浪费“时间”寻找需要的物品</a:t>
            </a:r>
            <a:endParaRPr lang="zh-CN" altLang="en-US" sz="2400" b="1" dirty="0">
              <a:effectLst>
                <a:outerShdw blurRad="38100" dist="38100" dir="2700000" algn="tl">
                  <a:srgbClr val="000000"/>
                </a:outerShdw>
              </a:effectLst>
              <a:latin typeface="微软雅黑" pitchFamily="34" charset="-122"/>
              <a:ea typeface="微软雅黑" pitchFamily="34" charset="-122"/>
            </a:endParaRPr>
          </a:p>
        </p:txBody>
      </p:sp>
      <p:sp>
        <p:nvSpPr>
          <p:cNvPr id="11" name="矩形 10"/>
          <p:cNvSpPr/>
          <p:nvPr/>
        </p:nvSpPr>
        <p:spPr>
          <a:xfrm>
            <a:off x="251520" y="4581128"/>
            <a:ext cx="5328592" cy="1438855"/>
          </a:xfrm>
          <a:prstGeom prst="rect">
            <a:avLst/>
          </a:prstGeom>
        </p:spPr>
        <p:txBody>
          <a:bodyPr wrap="square">
            <a:spAutoFit/>
          </a:bodyPr>
          <a:lstStyle/>
          <a:p>
            <a:pPr>
              <a:lnSpc>
                <a:spcPts val="3500"/>
              </a:lnSpc>
            </a:pPr>
            <a:r>
              <a:rPr lang="zh-CN" altLang="en-US" sz="2800" b="1" dirty="0" smtClean="0">
                <a:solidFill>
                  <a:srgbClr val="FF0000"/>
                </a:solidFill>
                <a:latin typeface="微软雅黑" pitchFamily="34" charset="-122"/>
                <a:ea typeface="微软雅黑" pitchFamily="34" charset="-122"/>
              </a:rPr>
              <a:t>要点：</a:t>
            </a:r>
            <a:endParaRPr lang="en-US" altLang="zh-CN" sz="2800" b="1" dirty="0" smtClean="0">
              <a:solidFill>
                <a:srgbClr val="FF0000"/>
              </a:solidFill>
              <a:latin typeface="微软雅黑" pitchFamily="34" charset="-122"/>
              <a:ea typeface="微软雅黑" pitchFamily="34" charset="-122"/>
            </a:endParaRPr>
          </a:p>
          <a:p>
            <a:pPr>
              <a:lnSpc>
                <a:spcPts val="3500"/>
              </a:lnSpc>
            </a:pPr>
            <a:r>
              <a:rPr lang="zh-CN" altLang="en-US" sz="2800" b="1" dirty="0" smtClean="0">
                <a:latin typeface="微软雅黑" pitchFamily="34" charset="-122"/>
                <a:ea typeface="微软雅黑" pitchFamily="34" charset="-122"/>
              </a:rPr>
              <a:t>让工作时所需要的物品在需要的时候能在“零时间”找到。</a:t>
            </a:r>
            <a:endParaRPr lang="zh-CN" altLang="en-US" sz="2800" b="1" dirty="0">
              <a:latin typeface="微软雅黑" pitchFamily="34" charset="-122"/>
              <a:ea typeface="微软雅黑" pitchFamily="34" charset="-122"/>
            </a:endParaRPr>
          </a:p>
        </p:txBody>
      </p:sp>
      <p:sp>
        <p:nvSpPr>
          <p:cNvPr id="8"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1499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8"/>
          <p:cNvSpPr txBox="1">
            <a:spLocks noChangeArrowheads="1"/>
          </p:cNvSpPr>
          <p:nvPr/>
        </p:nvSpPr>
        <p:spPr bwMode="auto">
          <a:xfrm>
            <a:off x="285750" y="1268760"/>
            <a:ext cx="8569325" cy="2123658"/>
          </a:xfrm>
          <a:prstGeom prst="rect">
            <a:avLst/>
          </a:prstGeom>
          <a:noFill/>
          <a:ln w="9525" algn="ctr">
            <a:noFill/>
            <a:miter lim="800000"/>
            <a:headEnd/>
            <a:tailEnd/>
          </a:ln>
          <a:effectLst/>
        </p:spPr>
        <p:txBody>
          <a:bodyPr wrap="square">
            <a:spAutoFit/>
          </a:bodyPr>
          <a:lstStyle/>
          <a:p>
            <a:pPr>
              <a:lnSpc>
                <a:spcPct val="150000"/>
              </a:lnSpc>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dirty="0">
                <a:solidFill>
                  <a:srgbClr val="FF0000"/>
                </a:solidFill>
                <a:latin typeface="微软雅黑" pitchFamily="34" charset="-122"/>
                <a:ea typeface="微软雅黑" pitchFamily="34" charset="-122"/>
              </a:rPr>
              <a:t> </a:t>
            </a:r>
            <a:endParaRPr lang="en-US" altLang="zh-CN" sz="2800" dirty="0" smtClean="0">
              <a:solidFill>
                <a:srgbClr val="FF0000"/>
              </a:solidFill>
              <a:latin typeface="微软雅黑" pitchFamily="34" charset="-122"/>
              <a:ea typeface="微软雅黑" pitchFamily="34" charset="-122"/>
            </a:endParaRPr>
          </a:p>
          <a:p>
            <a:pPr>
              <a:lnSpc>
                <a:spcPct val="150000"/>
              </a:lnSpc>
              <a:spcBef>
                <a:spcPct val="50000"/>
              </a:spcBef>
              <a:defRPr/>
            </a:pPr>
            <a:r>
              <a:rPr lang="zh-CN" altLang="en-US" sz="2400" b="1" dirty="0" smtClean="0">
                <a:latin typeface="微软雅黑" pitchFamily="34" charset="-122"/>
                <a:ea typeface="微软雅黑" pitchFamily="34" charset="-122"/>
              </a:rPr>
              <a:t>“清扫”</a:t>
            </a:r>
            <a:r>
              <a:rPr lang="zh-CN" altLang="en-US" sz="2400" b="1" dirty="0">
                <a:latin typeface="微软雅黑" pitchFamily="34" charset="-122"/>
                <a:ea typeface="微软雅黑" pitchFamily="34" charset="-122"/>
              </a:rPr>
              <a:t>是将活动范围彻底的扫除干净，逐一检查，找出问题发生源头。是规格化的清除工作</a:t>
            </a:r>
            <a:r>
              <a:rPr lang="zh-CN" altLang="en-US" sz="2800" b="1" dirty="0">
                <a:latin typeface="微软雅黑" pitchFamily="34" charset="-122"/>
                <a:ea typeface="微软雅黑" pitchFamily="34" charset="-122"/>
              </a:rPr>
              <a:t>。</a:t>
            </a:r>
          </a:p>
        </p:txBody>
      </p:sp>
      <p:pic>
        <p:nvPicPr>
          <p:cNvPr id="97284" name="Picture 1093"/>
          <p:cNvPicPr>
            <a:picLocks noChangeAspect="1" noChangeArrowheads="1"/>
          </p:cNvPicPr>
          <p:nvPr/>
        </p:nvPicPr>
        <p:blipFill>
          <a:blip r:embed="rId2" cstate="email"/>
          <a:srcRect/>
          <a:stretch>
            <a:fillRect/>
          </a:stretch>
        </p:blipFill>
        <p:spPr bwMode="auto">
          <a:xfrm>
            <a:off x="6127505" y="3284984"/>
            <a:ext cx="2836983" cy="2644973"/>
          </a:xfrm>
          <a:prstGeom prst="rect">
            <a:avLst/>
          </a:prstGeom>
          <a:noFill/>
          <a:ln w="9525">
            <a:noFill/>
            <a:miter lim="800000"/>
            <a:headEnd/>
            <a:tailEnd/>
          </a:ln>
        </p:spPr>
      </p:pic>
      <p:sp>
        <p:nvSpPr>
          <p:cNvPr id="14" name="Rectangle 7"/>
          <p:cNvSpPr>
            <a:spLocks noChangeArrowheads="1"/>
          </p:cNvSpPr>
          <p:nvPr/>
        </p:nvSpPr>
        <p:spPr bwMode="auto">
          <a:xfrm>
            <a:off x="395536" y="3356992"/>
            <a:ext cx="5760640" cy="2808312"/>
          </a:xfrm>
          <a:prstGeom prst="rect">
            <a:avLst/>
          </a:prstGeom>
          <a:noFill/>
          <a:ln w="9525">
            <a:noFill/>
            <a:miter lim="800000"/>
            <a:headEnd/>
            <a:tailEnd/>
          </a:ln>
        </p:spPr>
        <p:txBody>
          <a:bodyPr/>
          <a:lstStyle/>
          <a:p>
            <a:pPr marL="342900" indent="-342900">
              <a:lnSpc>
                <a:spcPct val="150000"/>
              </a:lnSpc>
              <a:spcBef>
                <a:spcPct val="20000"/>
              </a:spcBef>
            </a:pPr>
            <a:r>
              <a:rPr kumimoji="1" lang="zh-CN" altLang="en-US" sz="2800" b="1" dirty="0" smtClean="0">
                <a:solidFill>
                  <a:srgbClr val="FF0000"/>
                </a:solidFill>
                <a:latin typeface="微软雅黑" pitchFamily="34" charset="-122"/>
                <a:ea typeface="微软雅黑" pitchFamily="34" charset="-122"/>
              </a:rPr>
              <a:t>要点：</a:t>
            </a:r>
            <a:endParaRPr kumimoji="1" lang="zh-CN" altLang="en-US" sz="2800" b="1" dirty="0">
              <a:solidFill>
                <a:srgbClr val="FF0000"/>
              </a:solidFill>
              <a:latin typeface="微软雅黑" pitchFamily="34" charset="-122"/>
              <a:ea typeface="微软雅黑" pitchFamily="34" charset="-122"/>
            </a:endParaRP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减少</a:t>
            </a:r>
            <a:r>
              <a:rPr kumimoji="1" lang="zh-CN" altLang="en-US" sz="2400" b="1" dirty="0">
                <a:latin typeface="微软雅黑" pitchFamily="34" charset="-122"/>
                <a:ea typeface="微软雅黑" pitchFamily="34" charset="-122"/>
              </a:rPr>
              <a:t>工业伤害，维护安全生产。</a:t>
            </a: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减少</a:t>
            </a:r>
            <a:r>
              <a:rPr kumimoji="1" lang="zh-CN" altLang="en-US" sz="2400" b="1" dirty="0">
                <a:latin typeface="微软雅黑" pitchFamily="34" charset="-122"/>
                <a:ea typeface="微软雅黑" pitchFamily="34" charset="-122"/>
              </a:rPr>
              <a:t>脏污对产品的影响，提高产品质量。</a:t>
            </a:r>
          </a:p>
          <a:p>
            <a:pPr marL="342900" indent="-342900">
              <a:lnSpc>
                <a:spcPct val="150000"/>
              </a:lnSpc>
              <a:spcBef>
                <a:spcPct val="20000"/>
              </a:spcBef>
              <a:buFont typeface="Wingdings" pitchFamily="2" charset="2"/>
              <a:buChar char="Ø"/>
            </a:pPr>
            <a:r>
              <a:rPr kumimoji="1" lang="zh-CN" altLang="en-US" sz="2400" b="1" dirty="0" smtClean="0">
                <a:latin typeface="微软雅黑" pitchFamily="34" charset="-122"/>
                <a:ea typeface="微软雅黑" pitchFamily="34" charset="-122"/>
              </a:rPr>
              <a:t>保持</a:t>
            </a:r>
            <a:r>
              <a:rPr kumimoji="1" lang="zh-CN" altLang="en-US" sz="2400" b="1" dirty="0">
                <a:latin typeface="微软雅黑" pitchFamily="34" charset="-122"/>
                <a:ea typeface="微软雅黑" pitchFamily="34" charset="-122"/>
              </a:rPr>
              <a:t>亮丽清新工作环境，令人心情舒畅</a:t>
            </a:r>
            <a:r>
              <a:rPr kumimoji="1" lang="zh-CN" altLang="en-US" sz="2800" b="1" dirty="0">
                <a:latin typeface="微软雅黑" pitchFamily="34" charset="-122"/>
                <a:ea typeface="微软雅黑" pitchFamily="34" charset="-122"/>
              </a:rPr>
              <a:t>。</a:t>
            </a:r>
          </a:p>
        </p:txBody>
      </p:sp>
      <p:sp>
        <p:nvSpPr>
          <p:cNvPr id="8" name="Text Box 4"/>
          <p:cNvSpPr txBox="1">
            <a:spLocks noChangeArrowheads="1"/>
          </p:cNvSpPr>
          <p:nvPr/>
        </p:nvSpPr>
        <p:spPr bwMode="auto">
          <a:xfrm>
            <a:off x="1048203" y="371163"/>
            <a:ext cx="3528392" cy="523220"/>
          </a:xfrm>
          <a:prstGeom prst="rect">
            <a:avLst/>
          </a:prstGeom>
          <a:noFill/>
          <a:ln w="9525">
            <a:noFill/>
            <a:miter lim="800000"/>
            <a:headEnd/>
            <a:tailEnd/>
          </a:ln>
          <a:effectLst/>
        </p:spPr>
        <p:txBody>
          <a:bodyPr wrap="square">
            <a:spAutoFit/>
          </a:bodyPr>
          <a:lstStyle/>
          <a:p>
            <a:pPr eaLnBrk="0" hangingPunct="0"/>
            <a:r>
              <a:rPr lang="zh-CN" altLang="en-US" sz="2800" b="1" dirty="0" smtClean="0">
                <a:solidFill>
                  <a:srgbClr val="FF0000"/>
                </a:solidFill>
                <a:latin typeface="微软雅黑" pitchFamily="34" charset="-122"/>
                <a:ea typeface="微软雅黑" pitchFamily="34" charset="-122"/>
              </a:rPr>
              <a:t>清扫</a:t>
            </a:r>
            <a:r>
              <a:rPr lang="zh-CN" altLang="en-US" sz="2800" b="1" dirty="0">
                <a:solidFill>
                  <a:srgbClr val="FF0000"/>
                </a:solidFill>
                <a:latin typeface="微软雅黑" pitchFamily="34" charset="-122"/>
                <a:ea typeface="微软雅黑" pitchFamily="34" charset="-122"/>
              </a:rPr>
              <a:t>的含义、作用</a:t>
            </a:r>
          </a:p>
        </p:txBody>
      </p:sp>
      <p:sp>
        <p:nvSpPr>
          <p:cNvPr id="6"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52681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18"/>
          <p:cNvSpPr txBox="1">
            <a:spLocks noChangeArrowheads="1"/>
          </p:cNvSpPr>
          <p:nvPr/>
        </p:nvSpPr>
        <p:spPr bwMode="auto">
          <a:xfrm>
            <a:off x="251147" y="1343670"/>
            <a:ext cx="8569325" cy="1077218"/>
          </a:xfrm>
          <a:prstGeom prst="rect">
            <a:avLst/>
          </a:prstGeom>
          <a:noFill/>
          <a:ln w="9525" algn="ctr">
            <a:noFill/>
            <a:miter lim="800000"/>
            <a:headEnd/>
            <a:tailEnd/>
          </a:ln>
          <a:effectLst/>
        </p:spPr>
        <p:txBody>
          <a:bodyPr wrap="square">
            <a:spAutoFit/>
          </a:bodyPr>
          <a:lstStyle/>
          <a:p>
            <a:pPr>
              <a:spcBef>
                <a:spcPct val="50000"/>
              </a:spcBef>
              <a:defRPr/>
            </a:pPr>
            <a:r>
              <a:rPr lang="en-US" altLang="zh-CN" sz="2800" b="1" dirty="0">
                <a:solidFill>
                  <a:srgbClr val="FF0000"/>
                </a:solidFill>
                <a:latin typeface="微软雅黑" pitchFamily="34" charset="-122"/>
                <a:ea typeface="微软雅黑" pitchFamily="34" charset="-122"/>
              </a:rPr>
              <a:t> </a:t>
            </a:r>
            <a:r>
              <a:rPr lang="zh-CN" altLang="en-US" sz="2800" b="1" dirty="0">
                <a:solidFill>
                  <a:srgbClr val="FF0000"/>
                </a:solidFill>
                <a:latin typeface="微软雅黑" pitchFamily="34" charset="-122"/>
                <a:ea typeface="微软雅黑" pitchFamily="34" charset="-122"/>
              </a:rPr>
              <a:t>定义</a:t>
            </a:r>
            <a:r>
              <a:rPr lang="zh-CN" altLang="en-US" sz="2800" b="1" dirty="0" smtClean="0">
                <a:solidFill>
                  <a:srgbClr val="FF0000"/>
                </a:solidFill>
                <a:latin typeface="微软雅黑" pitchFamily="34" charset="-122"/>
                <a:ea typeface="微软雅黑" pitchFamily="34" charset="-122"/>
              </a:rPr>
              <a:t>：</a:t>
            </a:r>
            <a:endParaRPr lang="en-US" altLang="zh-CN" sz="2800" b="1" dirty="0" smtClean="0">
              <a:solidFill>
                <a:srgbClr val="FF0000"/>
              </a:solidFill>
              <a:latin typeface="微软雅黑" pitchFamily="34" charset="-122"/>
              <a:ea typeface="微软雅黑" pitchFamily="34" charset="-122"/>
            </a:endParaRPr>
          </a:p>
          <a:p>
            <a:pPr>
              <a:spcBef>
                <a:spcPct val="50000"/>
              </a:spcBef>
              <a:defRPr/>
            </a:pPr>
            <a:r>
              <a:rPr lang="zh-CN" altLang="en-US" sz="2400" b="1" dirty="0" smtClean="0">
                <a:latin typeface="微软雅黑" pitchFamily="34" charset="-122"/>
                <a:ea typeface="微软雅黑" pitchFamily="34" charset="-122"/>
              </a:rPr>
              <a:t>   维持</a:t>
            </a:r>
            <a:r>
              <a:rPr lang="zh-CN" altLang="en-US" sz="2400" b="1" dirty="0">
                <a:latin typeface="微软雅黑" pitchFamily="34" charset="-122"/>
                <a:ea typeface="微软雅黑" pitchFamily="34" charset="-122"/>
              </a:rPr>
              <a:t>以上整理、整顿、清扫的结果，使之制度化、程序化</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pic>
        <p:nvPicPr>
          <p:cNvPr id="105476" name="Picture 9"/>
          <p:cNvPicPr>
            <a:picLocks noChangeAspect="1" noChangeArrowheads="1"/>
          </p:cNvPicPr>
          <p:nvPr/>
        </p:nvPicPr>
        <p:blipFill>
          <a:blip r:embed="rId2" cstate="email"/>
          <a:srcRect/>
          <a:stretch>
            <a:fillRect/>
          </a:stretch>
        </p:blipFill>
        <p:spPr bwMode="auto">
          <a:xfrm>
            <a:off x="5292725" y="3068960"/>
            <a:ext cx="3851275" cy="3167062"/>
          </a:xfrm>
          <a:prstGeom prst="rect">
            <a:avLst/>
          </a:prstGeom>
          <a:noFill/>
          <a:ln w="9525">
            <a:noFill/>
            <a:miter lim="800000"/>
            <a:headEnd/>
            <a:tailEnd/>
          </a:ln>
        </p:spPr>
      </p:pic>
      <p:sp>
        <p:nvSpPr>
          <p:cNvPr id="105477" name="矩形 11"/>
          <p:cNvSpPr>
            <a:spLocks noChangeArrowheads="1"/>
          </p:cNvSpPr>
          <p:nvPr/>
        </p:nvSpPr>
        <p:spPr bwMode="auto">
          <a:xfrm>
            <a:off x="323528" y="2492896"/>
            <a:ext cx="5112568" cy="3683060"/>
          </a:xfrm>
          <a:prstGeom prst="rect">
            <a:avLst/>
          </a:prstGeom>
          <a:noFill/>
          <a:ln w="9525">
            <a:noFill/>
            <a:miter lim="800000"/>
            <a:headEnd/>
            <a:tailEnd/>
          </a:ln>
        </p:spPr>
        <p:txBody>
          <a:bodyPr wrap="square">
            <a:spAutoFit/>
          </a:bodyPr>
          <a:lstStyle/>
          <a:p>
            <a:pPr>
              <a:lnSpc>
                <a:spcPts val="3500"/>
              </a:lnSpc>
            </a:pPr>
            <a:r>
              <a:rPr lang="zh-CN" altLang="en-US" sz="2800" b="1" dirty="0" smtClean="0">
                <a:solidFill>
                  <a:srgbClr val="FF0000"/>
                </a:solidFill>
                <a:latin typeface="微软雅黑" pitchFamily="34" charset="-122"/>
                <a:ea typeface="微软雅黑" pitchFamily="34" charset="-122"/>
              </a:rPr>
              <a:t>对象：</a:t>
            </a:r>
            <a:endParaRPr lang="zh-CN" altLang="en-US" sz="2800" b="1" dirty="0">
              <a:solidFill>
                <a:srgbClr val="FF0000"/>
              </a:solidFill>
              <a:latin typeface="微软雅黑" pitchFamily="34" charset="-122"/>
              <a:ea typeface="微软雅黑" pitchFamily="34" charset="-122"/>
            </a:endParaRPr>
          </a:p>
          <a:p>
            <a:pPr>
              <a:lnSpc>
                <a:spcPts val="3500"/>
              </a:lnSpc>
            </a:pPr>
            <a:r>
              <a:rPr lang="zh-CN" altLang="en-US" sz="2400" b="1" dirty="0">
                <a:latin typeface="微软雅黑" pitchFamily="34" charset="-122"/>
                <a:ea typeface="微软雅黑" pitchFamily="34" charset="-122"/>
              </a:rPr>
              <a:t>  工作区域的人与物</a:t>
            </a:r>
            <a:r>
              <a:rPr lang="zh-CN" altLang="en-US" sz="2400" b="1"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a:p>
            <a:pPr>
              <a:lnSpc>
                <a:spcPts val="3500"/>
              </a:lnSpc>
            </a:pPr>
            <a:r>
              <a:rPr lang="zh-CN" altLang="en-US" sz="2800" b="1" dirty="0" smtClean="0">
                <a:solidFill>
                  <a:srgbClr val="FF0000"/>
                </a:solidFill>
                <a:latin typeface="微软雅黑" pitchFamily="34" charset="-122"/>
                <a:ea typeface="微软雅黑" pitchFamily="34" charset="-122"/>
              </a:rPr>
              <a:t>重点：</a:t>
            </a:r>
            <a:endParaRPr lang="zh-CN" altLang="en-US" sz="2800" b="1" dirty="0">
              <a:solidFill>
                <a:srgbClr val="FF0000"/>
              </a:solidFill>
              <a:latin typeface="微软雅黑" pitchFamily="34" charset="-122"/>
              <a:ea typeface="微软雅黑" pitchFamily="34" charset="-122"/>
            </a:endParaRPr>
          </a:p>
          <a:p>
            <a:pPr>
              <a:lnSpc>
                <a:spcPts val="3500"/>
              </a:lnSpc>
            </a:pPr>
            <a:r>
              <a:rPr lang="zh-CN" altLang="en-US" sz="2400" b="1" dirty="0">
                <a:latin typeface="微软雅黑" pitchFamily="34" charset="-122"/>
                <a:ea typeface="微软雅黑" pitchFamily="34" charset="-122"/>
              </a:rPr>
              <a:t>  维持巩固前</a:t>
            </a:r>
            <a:r>
              <a:rPr lang="en-US" altLang="zh-CN" sz="2400" b="1" dirty="0">
                <a:latin typeface="微软雅黑" pitchFamily="34" charset="-122"/>
                <a:ea typeface="微软雅黑" pitchFamily="34" charset="-122"/>
              </a:rPr>
              <a:t>3S</a:t>
            </a:r>
            <a:r>
              <a:rPr lang="zh-CN" altLang="en-US" sz="2400" b="1" dirty="0">
                <a:latin typeface="微软雅黑" pitchFamily="34" charset="-122"/>
                <a:ea typeface="微软雅黑" pitchFamily="34" charset="-122"/>
              </a:rPr>
              <a:t>的效果；</a:t>
            </a:r>
          </a:p>
          <a:p>
            <a:pPr>
              <a:lnSpc>
                <a:spcPts val="3500"/>
              </a:lnSpc>
            </a:pPr>
            <a:r>
              <a:rPr lang="zh-CN" altLang="en-US" sz="2400" b="1" dirty="0">
                <a:latin typeface="微软雅黑" pitchFamily="34" charset="-122"/>
                <a:ea typeface="微软雅黑" pitchFamily="34" charset="-122"/>
              </a:rPr>
              <a:t>  养成持久有效的清洁习惯；</a:t>
            </a:r>
          </a:p>
          <a:p>
            <a:pPr>
              <a:lnSpc>
                <a:spcPts val="3500"/>
              </a:lnSpc>
            </a:pPr>
            <a:r>
              <a:rPr lang="zh-CN" altLang="en-US" sz="2400" b="1" dirty="0">
                <a:latin typeface="微软雅黑" pitchFamily="34" charset="-122"/>
                <a:ea typeface="微软雅黑" pitchFamily="34" charset="-122"/>
              </a:rPr>
              <a:t>  使异常现象能立即</a:t>
            </a:r>
            <a:r>
              <a:rPr lang="zh-CN" altLang="en-US" sz="2400" b="1" dirty="0" smtClean="0">
                <a:latin typeface="微软雅黑" pitchFamily="34" charset="-122"/>
                <a:ea typeface="微软雅黑" pitchFamily="34" charset="-122"/>
              </a:rPr>
              <a:t>消除；</a:t>
            </a:r>
            <a:endParaRPr lang="en-US" altLang="zh-CN" sz="2400" b="1" dirty="0" smtClean="0">
              <a:latin typeface="微软雅黑" pitchFamily="34" charset="-122"/>
              <a:ea typeface="微软雅黑" pitchFamily="34" charset="-122"/>
            </a:endParaRPr>
          </a:p>
          <a:p>
            <a:pPr>
              <a:lnSpc>
                <a:spcPts val="3500"/>
              </a:lnSpc>
              <a:buFontTx/>
              <a:buNone/>
            </a:pPr>
            <a:r>
              <a:rPr kumimoji="1" lang="zh-CN" altLang="en-US" sz="2400" b="1" dirty="0" smtClean="0">
                <a:latin typeface="微软雅黑" pitchFamily="34" charset="-122"/>
                <a:ea typeface="微软雅黑" pitchFamily="34" charset="-122"/>
              </a:rPr>
              <a:t>  是标准化的基础；</a:t>
            </a:r>
          </a:p>
          <a:p>
            <a:pPr>
              <a:lnSpc>
                <a:spcPts val="3500"/>
              </a:lnSpc>
              <a:buFontTx/>
              <a:buNone/>
            </a:pPr>
            <a:r>
              <a:rPr kumimoji="1" lang="zh-CN" altLang="en-US" sz="2400" b="1" dirty="0" smtClean="0">
                <a:latin typeface="微软雅黑" pitchFamily="34" charset="-122"/>
                <a:ea typeface="微软雅黑" pitchFamily="34" charset="-122"/>
              </a:rPr>
              <a:t>  企业文化开始形成</a:t>
            </a:r>
          </a:p>
        </p:txBody>
      </p:sp>
      <p:sp>
        <p:nvSpPr>
          <p:cNvPr id="7" name="Text Box 3"/>
          <p:cNvSpPr txBox="1">
            <a:spLocks noChangeArrowheads="1"/>
          </p:cNvSpPr>
          <p:nvPr/>
        </p:nvSpPr>
        <p:spPr bwMode="auto">
          <a:xfrm>
            <a:off x="1007604" y="433988"/>
            <a:ext cx="3744416" cy="523220"/>
          </a:xfrm>
          <a:prstGeom prst="rect">
            <a:avLst/>
          </a:prstGeom>
          <a:noFill/>
          <a:ln w="9525">
            <a:noFill/>
            <a:miter lim="800000"/>
            <a:headEnd/>
            <a:tailEnd/>
          </a:ln>
          <a:effectLst/>
        </p:spPr>
        <p:txBody>
          <a:bodyPr wrap="square">
            <a:spAutoFit/>
          </a:bodyPr>
          <a:lstStyle/>
          <a:p>
            <a:pPr eaLnBrk="0" hangingPunct="0"/>
            <a:r>
              <a:rPr lang="zh-CN" altLang="en-US" sz="2800" b="1" dirty="0" smtClean="0">
                <a:solidFill>
                  <a:srgbClr val="FF0000"/>
                </a:solidFill>
                <a:latin typeface="微软雅黑" pitchFamily="34" charset="-122"/>
                <a:ea typeface="微软雅黑" pitchFamily="34" charset="-122"/>
              </a:rPr>
              <a:t>清洁</a:t>
            </a:r>
            <a:r>
              <a:rPr lang="zh-CN" altLang="en-US" sz="2800" b="1" dirty="0">
                <a:solidFill>
                  <a:srgbClr val="FF0000"/>
                </a:solidFill>
                <a:latin typeface="微软雅黑" pitchFamily="34" charset="-122"/>
                <a:ea typeface="微软雅黑" pitchFamily="34" charset="-122"/>
              </a:rPr>
              <a:t>的含义、作用</a:t>
            </a:r>
          </a:p>
        </p:txBody>
      </p:sp>
      <p:sp>
        <p:nvSpPr>
          <p:cNvPr id="6"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830402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bwMode="auto">
          <a:xfrm>
            <a:off x="251520" y="1412776"/>
            <a:ext cx="8569325" cy="449738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800" b="1" dirty="0" smtClean="0">
                <a:solidFill>
                  <a:srgbClr val="FF0000"/>
                </a:solidFill>
                <a:latin typeface="微软雅黑" pitchFamily="34" charset="-122"/>
                <a:ea typeface="微软雅黑" pitchFamily="34" charset="-122"/>
              </a:rPr>
              <a:t>定义：</a:t>
            </a:r>
            <a:endParaRPr lang="zh-CN" altLang="en-US" sz="2800" b="1" dirty="0">
              <a:solidFill>
                <a:srgbClr val="FF0000"/>
              </a:solidFill>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对于</a:t>
            </a:r>
            <a:r>
              <a:rPr kumimoji="1" lang="zh-CN" altLang="en-US" sz="2400" b="1" dirty="0">
                <a:latin typeface="微软雅黑" pitchFamily="34" charset="-122"/>
                <a:ea typeface="微软雅黑" pitchFamily="34" charset="-122"/>
              </a:rPr>
              <a:t>规定了的事情，大家都按要求去执行，并养成一种</a:t>
            </a:r>
            <a:r>
              <a:rPr kumimoji="1" lang="zh-CN" altLang="en-US" sz="2400" b="1" dirty="0" smtClean="0">
                <a:latin typeface="微软雅黑" pitchFamily="34" charset="-122"/>
                <a:ea typeface="微软雅黑" pitchFamily="34" charset="-122"/>
              </a:rPr>
              <a:t>习惯</a:t>
            </a:r>
            <a:endParaRPr lang="zh-CN" altLang="en-US" sz="2800" b="1" dirty="0">
              <a:latin typeface="微软雅黑" pitchFamily="34" charset="-122"/>
              <a:ea typeface="微软雅黑" pitchFamily="34" charset="-122"/>
            </a:endParaRPr>
          </a:p>
          <a:p>
            <a:pPr>
              <a:lnSpc>
                <a:spcPct val="150000"/>
              </a:lnSpc>
              <a:buFontTx/>
              <a:buNone/>
            </a:pPr>
            <a:r>
              <a:rPr lang="zh-CN" altLang="en-US" sz="2800" b="1" dirty="0" smtClean="0">
                <a:solidFill>
                  <a:srgbClr val="FF0000"/>
                </a:solidFill>
                <a:latin typeface="微软雅黑" pitchFamily="34" charset="-122"/>
                <a:ea typeface="微软雅黑" pitchFamily="34" charset="-122"/>
              </a:rPr>
              <a:t>重点：</a:t>
            </a:r>
            <a:endParaRPr lang="zh-CN" altLang="en-US" sz="2800" b="1" dirty="0">
              <a:solidFill>
                <a:srgbClr val="FF0000"/>
              </a:solidFill>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让</a:t>
            </a:r>
            <a:r>
              <a:rPr kumimoji="1" lang="zh-CN" altLang="en-US" sz="2400" b="1" dirty="0">
                <a:latin typeface="微软雅黑" pitchFamily="34" charset="-122"/>
                <a:ea typeface="微软雅黑" pitchFamily="34" charset="-122"/>
              </a:rPr>
              <a:t>员工遵守规章制度</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培养</a:t>
            </a:r>
            <a:r>
              <a:rPr kumimoji="1" lang="zh-CN" altLang="en-US" sz="2400" b="1" dirty="0">
                <a:latin typeface="微软雅黑" pitchFamily="34" charset="-122"/>
                <a:ea typeface="微软雅黑" pitchFamily="34" charset="-122"/>
              </a:rPr>
              <a:t>良好素质习惯的人才</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buFontTx/>
              <a:buNone/>
            </a:pPr>
            <a:r>
              <a:rPr kumimoji="1" lang="zh-CN" altLang="en-US" sz="2400" b="1" dirty="0" smtClean="0">
                <a:latin typeface="微软雅黑" pitchFamily="34" charset="-122"/>
                <a:ea typeface="微软雅黑" pitchFamily="34" charset="-122"/>
              </a:rPr>
              <a:t>   铸造</a:t>
            </a:r>
            <a:r>
              <a:rPr kumimoji="1" lang="zh-CN" altLang="en-US" sz="2400" b="1" dirty="0">
                <a:latin typeface="微软雅黑" pitchFamily="34" charset="-122"/>
                <a:ea typeface="微软雅黑" pitchFamily="34" charset="-122"/>
              </a:rPr>
              <a:t>团队精神</a:t>
            </a:r>
          </a:p>
        </p:txBody>
      </p:sp>
      <p:sp>
        <p:nvSpPr>
          <p:cNvPr id="146435" name="Text Box 3"/>
          <p:cNvSpPr txBox="1">
            <a:spLocks noChangeArrowheads="1"/>
          </p:cNvSpPr>
          <p:nvPr/>
        </p:nvSpPr>
        <p:spPr bwMode="auto">
          <a:xfrm>
            <a:off x="1038769" y="342503"/>
            <a:ext cx="3528392" cy="523220"/>
          </a:xfrm>
          <a:prstGeom prst="rect">
            <a:avLst/>
          </a:prstGeom>
          <a:noFill/>
          <a:ln w="9525">
            <a:noFill/>
            <a:miter lim="800000"/>
            <a:headEnd/>
            <a:tailEnd/>
          </a:ln>
          <a:effectLst/>
        </p:spPr>
        <p:txBody>
          <a:bodyPr wrap="square">
            <a:spAutoFit/>
          </a:bodyPr>
          <a:lstStyle/>
          <a:p>
            <a:pPr eaLnBrk="0" hangingPunct="0"/>
            <a:r>
              <a:rPr lang="zh-CN" altLang="en-US" sz="2800" b="1" dirty="0" smtClean="0">
                <a:solidFill>
                  <a:srgbClr val="FF0000"/>
                </a:solidFill>
                <a:latin typeface="微软雅黑" pitchFamily="34" charset="-122"/>
                <a:ea typeface="微软雅黑" pitchFamily="34" charset="-122"/>
              </a:rPr>
              <a:t>素养</a:t>
            </a:r>
            <a:r>
              <a:rPr lang="zh-CN" altLang="en-US" sz="2800" b="1" dirty="0">
                <a:solidFill>
                  <a:srgbClr val="FF0000"/>
                </a:solidFill>
                <a:latin typeface="微软雅黑" pitchFamily="34" charset="-122"/>
                <a:ea typeface="微软雅黑" pitchFamily="34" charset="-122"/>
              </a:rPr>
              <a:t>的含义、作用</a:t>
            </a:r>
          </a:p>
        </p:txBody>
      </p:sp>
      <p:sp>
        <p:nvSpPr>
          <p:cNvPr id="4"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963955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395536" y="3356992"/>
            <a:ext cx="3168650" cy="720725"/>
          </a:xfrm>
          <a:prstGeom prst="horizontalScroll">
            <a:avLst>
              <a:gd name="adj" fmla="val 12500"/>
            </a:avLst>
          </a:prstGeom>
          <a:solidFill>
            <a:schemeClr val="accent1"/>
          </a:solidFill>
          <a:ln w="9525">
            <a:solidFill>
              <a:schemeClr val="tx1"/>
            </a:solidFill>
            <a:round/>
            <a:headEnd/>
            <a:tailEnd/>
          </a:ln>
          <a:effectLst/>
        </p:spPr>
        <p:txBody>
          <a:bodyPr wrap="none" anchor="ctr"/>
          <a:lstStyle/>
          <a:p>
            <a:endParaRPr lang="zh-CN" altLang="en-US" sz="2800" dirty="0"/>
          </a:p>
        </p:txBody>
      </p:sp>
      <p:sp>
        <p:nvSpPr>
          <p:cNvPr id="60419" name="Text Box 3"/>
          <p:cNvSpPr txBox="1">
            <a:spLocks noChangeArrowheads="1"/>
          </p:cNvSpPr>
          <p:nvPr/>
        </p:nvSpPr>
        <p:spPr bwMode="auto">
          <a:xfrm>
            <a:off x="1043608" y="427379"/>
            <a:ext cx="3960118" cy="523220"/>
          </a:xfrm>
          <a:prstGeom prst="rect">
            <a:avLst/>
          </a:prstGeom>
          <a:noFill/>
          <a:ln w="9525">
            <a:noFill/>
            <a:miter lim="800000"/>
            <a:headEnd/>
            <a:tailEnd/>
          </a:ln>
          <a:effectLst/>
        </p:spPr>
        <p:txBody>
          <a:bodyPr wrap="square">
            <a:spAutoFit/>
          </a:bodyPr>
          <a:lstStyle/>
          <a:p>
            <a:pPr>
              <a:spcBef>
                <a:spcPct val="50000"/>
              </a:spcBef>
            </a:pPr>
            <a:r>
              <a:rPr kumimoji="1" lang="zh-CN" altLang="en-US" sz="2800" b="1" dirty="0">
                <a:solidFill>
                  <a:srgbClr val="FF0000"/>
                </a:solidFill>
                <a:latin typeface="微软雅黑" pitchFamily="34" charset="-122"/>
                <a:ea typeface="微软雅黑" pitchFamily="34" charset="-122"/>
              </a:rPr>
              <a:t>红牌作战</a:t>
            </a:r>
          </a:p>
        </p:txBody>
      </p:sp>
      <p:sp>
        <p:nvSpPr>
          <p:cNvPr id="60420" name="Text Box 4"/>
          <p:cNvSpPr txBox="1">
            <a:spLocks noChangeArrowheads="1"/>
          </p:cNvSpPr>
          <p:nvPr/>
        </p:nvSpPr>
        <p:spPr bwMode="auto">
          <a:xfrm>
            <a:off x="323528" y="1340768"/>
            <a:ext cx="8424863" cy="2031325"/>
          </a:xfrm>
          <a:prstGeom prst="rect">
            <a:avLst/>
          </a:prstGeom>
          <a:noFill/>
          <a:ln w="9525">
            <a:noFill/>
            <a:miter lim="800000"/>
            <a:headEnd/>
            <a:tailEnd/>
          </a:ln>
          <a:effectLst/>
        </p:spPr>
        <p:txBody>
          <a:bodyPr>
            <a:spAutoFit/>
          </a:bodyPr>
          <a:lstStyle/>
          <a:p>
            <a:pPr>
              <a:lnSpc>
                <a:spcPct val="150000"/>
              </a:lnSpc>
              <a:spcBef>
                <a:spcPct val="50000"/>
              </a:spcBef>
            </a:pPr>
            <a:r>
              <a:rPr kumimoji="1" lang="zh-CN" altLang="en-US" sz="2800" b="1" dirty="0">
                <a:latin typeface="微软雅黑" pitchFamily="34" charset="-122"/>
                <a:ea typeface="微软雅黑" pitchFamily="34" charset="-122"/>
              </a:rPr>
              <a:t>在工厂内不必要的物品上贴上（悬挂）红色标牌，使人们一眼能看出不必要的物品，并积极改善，从而达到整理整顿的目的。</a:t>
            </a:r>
          </a:p>
        </p:txBody>
      </p:sp>
      <p:sp>
        <p:nvSpPr>
          <p:cNvPr id="60421" name="Text Box 5"/>
          <p:cNvSpPr txBox="1">
            <a:spLocks noChangeArrowheads="1"/>
          </p:cNvSpPr>
          <p:nvPr/>
        </p:nvSpPr>
        <p:spPr bwMode="auto">
          <a:xfrm>
            <a:off x="755650" y="3284538"/>
            <a:ext cx="1222375" cy="457200"/>
          </a:xfrm>
          <a:prstGeom prst="rect">
            <a:avLst/>
          </a:prstGeom>
          <a:noFill/>
          <a:ln w="9525">
            <a:noFill/>
            <a:miter lim="800000"/>
            <a:headEnd/>
            <a:tailEnd/>
          </a:ln>
          <a:effectLst/>
        </p:spPr>
        <p:txBody>
          <a:bodyPr>
            <a:spAutoFit/>
          </a:bodyPr>
          <a:lstStyle/>
          <a:p>
            <a:pPr>
              <a:spcBef>
                <a:spcPct val="50000"/>
              </a:spcBef>
            </a:pPr>
            <a:endParaRPr kumimoji="1" lang="zh-CN" altLang="zh-CN" sz="2400">
              <a:latin typeface="Times New Roman" pitchFamily="18" charset="0"/>
            </a:endParaRPr>
          </a:p>
        </p:txBody>
      </p:sp>
      <p:sp>
        <p:nvSpPr>
          <p:cNvPr id="60422" name="Text Box 6"/>
          <p:cNvSpPr txBox="1">
            <a:spLocks noChangeArrowheads="1"/>
          </p:cNvSpPr>
          <p:nvPr/>
        </p:nvSpPr>
        <p:spPr bwMode="auto">
          <a:xfrm>
            <a:off x="684609" y="3485952"/>
            <a:ext cx="2735263" cy="519112"/>
          </a:xfrm>
          <a:prstGeom prst="rect">
            <a:avLst/>
          </a:prstGeom>
          <a:noFill/>
          <a:ln w="9525">
            <a:noFill/>
            <a:miter lim="800000"/>
            <a:headEnd/>
            <a:tailEnd/>
          </a:ln>
          <a:effectLst/>
        </p:spPr>
        <p:txBody>
          <a:bodyPr>
            <a:spAutoFit/>
          </a:bodyPr>
          <a:lstStyle/>
          <a:p>
            <a:pPr>
              <a:spcBef>
                <a:spcPct val="50000"/>
              </a:spcBef>
            </a:pPr>
            <a:r>
              <a:rPr kumimoji="1" lang="zh-CN" altLang="en-US" sz="2800" b="1" dirty="0">
                <a:latin typeface="微软雅黑" pitchFamily="34" charset="-122"/>
                <a:ea typeface="微软雅黑" pitchFamily="34" charset="-122"/>
              </a:rPr>
              <a:t>红牌作战的作用</a:t>
            </a:r>
          </a:p>
        </p:txBody>
      </p:sp>
      <p:sp>
        <p:nvSpPr>
          <p:cNvPr id="60423" name="Text Box 7"/>
          <p:cNvSpPr txBox="1">
            <a:spLocks noChangeArrowheads="1"/>
          </p:cNvSpPr>
          <p:nvPr/>
        </p:nvSpPr>
        <p:spPr bwMode="auto">
          <a:xfrm>
            <a:off x="323528" y="4149080"/>
            <a:ext cx="5761038" cy="2062103"/>
          </a:xfrm>
          <a:prstGeom prst="rect">
            <a:avLst/>
          </a:prstGeom>
          <a:noFill/>
          <a:ln w="9525">
            <a:noFill/>
            <a:miter lim="800000"/>
            <a:headEnd/>
            <a:tailEnd/>
          </a:ln>
          <a:effectLst/>
        </p:spPr>
        <p:txBody>
          <a:bodyPr>
            <a:spAutoFit/>
          </a:bodyPr>
          <a:lstStyle/>
          <a:p>
            <a:pPr>
              <a:lnSpc>
                <a:spcPts val="4000"/>
              </a:lnSpc>
              <a:spcBef>
                <a:spcPct val="50000"/>
              </a:spcBef>
              <a:buFont typeface="Wingdings" pitchFamily="2" charset="2"/>
              <a:buChar char="Ø"/>
            </a:pPr>
            <a:r>
              <a:rPr kumimoji="1" lang="zh-CN" altLang="en-US" sz="2800" b="1" dirty="0" smtClean="0">
                <a:latin typeface="宋体" pitchFamily="2" charset="-122"/>
              </a:rPr>
              <a:t>一</a:t>
            </a:r>
            <a:r>
              <a:rPr kumimoji="1" lang="zh-CN" altLang="en-US" sz="2800" b="1" dirty="0">
                <a:latin typeface="宋体" pitchFamily="2" charset="-122"/>
              </a:rPr>
              <a:t>眼分出不必要品与必要品</a:t>
            </a:r>
            <a:r>
              <a:rPr kumimoji="1" lang="zh-CN" altLang="en-US" sz="2800" b="1" dirty="0" smtClean="0">
                <a:latin typeface="宋体" pitchFamily="2" charset="-122"/>
              </a:rPr>
              <a:t>；</a:t>
            </a:r>
            <a:endParaRPr kumimoji="1" lang="zh-CN" altLang="en-US" sz="2800" b="1" dirty="0">
              <a:latin typeface="宋体" pitchFamily="2" charset="-122"/>
            </a:endParaRPr>
          </a:p>
          <a:p>
            <a:pPr>
              <a:lnSpc>
                <a:spcPts val="4000"/>
              </a:lnSpc>
              <a:spcBef>
                <a:spcPct val="50000"/>
              </a:spcBef>
              <a:buFont typeface="Wingdings" pitchFamily="2" charset="2"/>
              <a:buChar char="Ø"/>
            </a:pPr>
            <a:r>
              <a:rPr kumimoji="1" lang="zh-CN" altLang="en-US" sz="2800" b="1" dirty="0" smtClean="0">
                <a:latin typeface="宋体" pitchFamily="2" charset="-122"/>
              </a:rPr>
              <a:t>改善</a:t>
            </a:r>
            <a:r>
              <a:rPr kumimoji="1" lang="zh-CN" altLang="en-US" sz="2800" b="1" dirty="0">
                <a:latin typeface="宋体" pitchFamily="2" charset="-122"/>
              </a:rPr>
              <a:t>日期一目了然</a:t>
            </a:r>
            <a:r>
              <a:rPr kumimoji="1" lang="zh-CN" altLang="en-US" sz="2800" b="1" dirty="0" smtClean="0">
                <a:latin typeface="宋体" pitchFamily="2" charset="-122"/>
              </a:rPr>
              <a:t>；</a:t>
            </a:r>
            <a:endParaRPr kumimoji="1" lang="zh-CN" altLang="en-US" sz="2800" b="1" dirty="0">
              <a:latin typeface="宋体" pitchFamily="2" charset="-122"/>
            </a:endParaRPr>
          </a:p>
          <a:p>
            <a:pPr>
              <a:lnSpc>
                <a:spcPts val="4000"/>
              </a:lnSpc>
              <a:spcBef>
                <a:spcPct val="50000"/>
              </a:spcBef>
              <a:buFont typeface="Wingdings" pitchFamily="2" charset="2"/>
              <a:buChar char="Ø"/>
            </a:pPr>
            <a:r>
              <a:rPr kumimoji="1" lang="zh-CN" altLang="en-US" sz="2800" b="1" dirty="0" smtClean="0">
                <a:latin typeface="宋体" pitchFamily="2" charset="-122"/>
              </a:rPr>
              <a:t>引起</a:t>
            </a:r>
            <a:r>
              <a:rPr kumimoji="1" lang="zh-CN" altLang="en-US" sz="2800" b="1" dirty="0">
                <a:latin typeface="宋体" pitchFamily="2" charset="-122"/>
              </a:rPr>
              <a:t>注意，及时清理。</a:t>
            </a:r>
          </a:p>
        </p:txBody>
      </p:sp>
      <p:pic>
        <p:nvPicPr>
          <p:cNvPr id="60424" name="Picture 8" descr="BD06517_"/>
          <p:cNvPicPr>
            <a:picLocks noChangeAspect="1" noChangeArrowheads="1"/>
          </p:cNvPicPr>
          <p:nvPr/>
        </p:nvPicPr>
        <p:blipFill>
          <a:blip r:embed="rId2" cstate="email"/>
          <a:srcRect/>
          <a:stretch>
            <a:fillRect/>
          </a:stretch>
        </p:blipFill>
        <p:spPr bwMode="auto">
          <a:xfrm>
            <a:off x="6300788" y="4149725"/>
            <a:ext cx="2162175" cy="1549400"/>
          </a:xfrm>
          <a:prstGeom prst="rect">
            <a:avLst/>
          </a:prstGeom>
          <a:noFill/>
        </p:spPr>
      </p:pic>
      <p:sp>
        <p:nvSpPr>
          <p:cNvPr id="9"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627890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20"/>
          <p:cNvSpPr txBox="1">
            <a:spLocks noChangeArrowheads="1"/>
          </p:cNvSpPr>
          <p:nvPr/>
        </p:nvSpPr>
        <p:spPr bwMode="auto">
          <a:xfrm>
            <a:off x="1115616" y="381030"/>
            <a:ext cx="3024336" cy="523220"/>
          </a:xfrm>
          <a:prstGeom prst="rect">
            <a:avLst/>
          </a:prstGeom>
          <a:noFill/>
          <a:ln w="9525" algn="ctr">
            <a:noFill/>
            <a:miter lim="800000"/>
            <a:headEnd/>
            <a:tailEnd/>
          </a:ln>
          <a:effectLst/>
        </p:spPr>
        <p:txBody>
          <a:bodyPr wrap="square">
            <a:spAutoFit/>
          </a:bodyPr>
          <a:lstStyle/>
          <a:p>
            <a:pPr marL="514350" indent="-514350">
              <a:spcBef>
                <a:spcPct val="50000"/>
              </a:spcBef>
              <a:defRPr/>
            </a:pPr>
            <a:r>
              <a:rPr lang="zh-CN" altLang="en-US" sz="2800" b="1" dirty="0" smtClean="0">
                <a:solidFill>
                  <a:srgbClr val="FF0000"/>
                </a:solidFill>
                <a:latin typeface="微软雅黑" pitchFamily="34" charset="-122"/>
                <a:ea typeface="微软雅黑" pitchFamily="34" charset="-122"/>
              </a:rPr>
              <a:t>定点摄影</a:t>
            </a:r>
            <a:r>
              <a:rPr lang="en-US" altLang="zh-CN" sz="2800" b="1" dirty="0" smtClean="0">
                <a:solidFill>
                  <a:srgbClr val="FF0000"/>
                </a:solidFill>
                <a:latin typeface="微软雅黑" pitchFamily="34" charset="-122"/>
                <a:ea typeface="微软雅黑" pitchFamily="34" charset="-122"/>
              </a:rPr>
              <a:t>      </a:t>
            </a:r>
            <a:endParaRPr lang="zh-CN" altLang="en-US" sz="2800" b="1" dirty="0">
              <a:solidFill>
                <a:srgbClr val="FF0000"/>
              </a:solidFill>
              <a:latin typeface="微软雅黑" pitchFamily="34" charset="-122"/>
              <a:ea typeface="微软雅黑" pitchFamily="34" charset="-122"/>
            </a:endParaRPr>
          </a:p>
        </p:txBody>
      </p:sp>
      <p:sp>
        <p:nvSpPr>
          <p:cNvPr id="5" name="矩形 4"/>
          <p:cNvSpPr/>
          <p:nvPr/>
        </p:nvSpPr>
        <p:spPr>
          <a:xfrm>
            <a:off x="323528" y="1340768"/>
            <a:ext cx="8496944" cy="2243050"/>
          </a:xfrm>
          <a:prstGeom prst="rect">
            <a:avLst/>
          </a:prstGeom>
        </p:spPr>
        <p:txBody>
          <a:bodyPr wrap="square">
            <a:spAutoFit/>
          </a:bodyPr>
          <a:lstStyle/>
          <a:p>
            <a:pPr>
              <a:lnSpc>
                <a:spcPct val="150000"/>
              </a:lnSpc>
              <a:buFont typeface="Wingdings" pitchFamily="2" charset="2"/>
              <a:buChar char="Ø"/>
              <a:defRPr/>
            </a:pPr>
            <a:r>
              <a:rPr lang="zh-CN" altLang="en-US"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在</a:t>
            </a:r>
            <a:r>
              <a:rPr lang="zh-CN" altLang="en-US" sz="2400" b="1" dirty="0">
                <a:latin typeface="微软雅黑" pitchFamily="34" charset="-122"/>
                <a:ea typeface="微软雅黑" pitchFamily="34" charset="-122"/>
              </a:rPr>
              <a:t>同一地点、同一方向、不同时间点将工厂不符合</a:t>
            </a:r>
            <a:r>
              <a:rPr lang="en-US" altLang="zh-CN" sz="2400" b="1" dirty="0">
                <a:latin typeface="微软雅黑" pitchFamily="34" charset="-122"/>
                <a:ea typeface="微软雅黑" pitchFamily="34" charset="-122"/>
              </a:rPr>
              <a:t>5S</a:t>
            </a:r>
            <a:r>
              <a:rPr lang="zh-CN" altLang="en-US" sz="2400" b="1" dirty="0">
                <a:latin typeface="微软雅黑" pitchFamily="34" charset="-122"/>
                <a:ea typeface="微软雅黑" pitchFamily="34" charset="-122"/>
              </a:rPr>
              <a:t>原则之处的、看不见的地方拍摄下来，并在大家都看得见的地方展示出来。</a:t>
            </a:r>
            <a:endParaRPr lang="en-US" altLang="zh-CN" sz="2400" b="1" dirty="0">
              <a:latin typeface="微软雅黑" pitchFamily="34" charset="-122"/>
              <a:ea typeface="微软雅黑" pitchFamily="34" charset="-122"/>
            </a:endParaRPr>
          </a:p>
          <a:p>
            <a:pPr>
              <a:lnSpc>
                <a:spcPct val="150000"/>
              </a:lnSpc>
              <a:buFont typeface="Wingdings" pitchFamily="2" charset="2"/>
              <a:buChar char="Ø"/>
              <a:defRPr/>
            </a:pPr>
            <a:r>
              <a:rPr lang="en-US" altLang="zh-CN" sz="2400" b="1" dirty="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利用</a:t>
            </a:r>
            <a:r>
              <a:rPr lang="zh-CN" altLang="en-US" sz="2400" b="1" dirty="0">
                <a:latin typeface="微软雅黑" pitchFamily="34" charset="-122"/>
                <a:ea typeface="微软雅黑" pitchFamily="34" charset="-122"/>
              </a:rPr>
              <a:t>面子文化，把好的不好的公布，激发改善意愿；</a:t>
            </a:r>
            <a:endParaRPr lang="zh-CN" altLang="en-US" sz="24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2" cstate="email"/>
          <a:srcRect/>
          <a:stretch>
            <a:fillRect/>
          </a:stretch>
        </p:blipFill>
        <p:spPr bwMode="auto">
          <a:xfrm>
            <a:off x="755576" y="3861048"/>
            <a:ext cx="7507288" cy="2088654"/>
          </a:xfrm>
          <a:prstGeom prst="rect">
            <a:avLst/>
          </a:prstGeom>
          <a:noFill/>
          <a:ln w="9525">
            <a:noFill/>
            <a:miter lim="800000"/>
            <a:headEnd/>
            <a:tailEnd/>
          </a:ln>
        </p:spPr>
      </p:pic>
      <p:sp>
        <p:nvSpPr>
          <p:cNvPr id="7"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612268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a:latin typeface="+mj-ea"/>
                <a:ea typeface="+mj-ea"/>
              </a:rPr>
              <a:t>第一单元</a:t>
            </a:r>
            <a:endParaRPr lang="en-US" altLang="zh-CN" sz="2800" b="1" dirty="0">
              <a:latin typeface="+mj-ea"/>
              <a:ea typeface="+mj-ea"/>
            </a:endParaRPr>
          </a:p>
          <a:p>
            <a:pPr algn="ctr">
              <a:lnSpc>
                <a:spcPct val="250000"/>
              </a:lnSpc>
            </a:pPr>
            <a:r>
              <a:rPr lang="zh-CN" altLang="en-US" sz="2800" b="1" dirty="0" smtClean="0">
                <a:latin typeface="+mn-ea"/>
              </a:rPr>
              <a:t>我是谁？</a:t>
            </a:r>
            <a:r>
              <a:rPr lang="en-US" altLang="zh-CN" sz="2800" b="1" dirty="0" smtClean="0">
                <a:latin typeface="+mn-ea"/>
              </a:rPr>
              <a:t>--</a:t>
            </a:r>
            <a:r>
              <a:rPr lang="zh-CN" altLang="en-US" sz="2800" b="1" dirty="0" smtClean="0">
                <a:latin typeface="+mn-ea"/>
              </a:rPr>
              <a:t>班组长角色认知</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eaLnBrk="1" hangingPunct="1">
              <a:buFontTx/>
            </a:pPr>
            <a:r>
              <a:rPr lang="zh-CN" altLang="en-US" sz="2800" dirty="0" smtClean="0">
                <a:effectLst>
                  <a:outerShdw blurRad="38100" dist="38100" dir="2700000" algn="tl">
                    <a:srgbClr val="C0C0C0"/>
                  </a:outerShdw>
                </a:effectLst>
                <a:latin typeface="+mn-ea"/>
                <a:ea typeface="+mn-ea"/>
              </a:rPr>
              <a:t>班组长综合管理实战技能训练课程</a:t>
            </a:r>
            <a:endParaRPr lang="zh-CN" altLang="en-US" sz="2800" dirty="0">
              <a:latin typeface="+mn-ea"/>
              <a:ea typeface="+mn-ea"/>
            </a:endParaRPr>
          </a:p>
        </p:txBody>
      </p:sp>
    </p:spTree>
    <p:extLst>
      <p:ext uri="{BB962C8B-B14F-4D97-AF65-F5344CB8AC3E}">
        <p14:creationId xmlns:p14="http://schemas.microsoft.com/office/powerpoint/2010/main" val="6790588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23528" y="1988840"/>
            <a:ext cx="8570342" cy="3416320"/>
          </a:xfrm>
          <a:prstGeom prst="rect">
            <a:avLst/>
          </a:prstGeom>
          <a:noFill/>
          <a:ln w="9525">
            <a:noFill/>
            <a:miter lim="800000"/>
            <a:headEnd/>
            <a:tailEnd/>
          </a:ln>
          <a:effectLst/>
        </p:spPr>
        <p:txBody>
          <a:bodyPr wrap="square">
            <a:spAutoFit/>
          </a:bodyPr>
          <a:lstStyle/>
          <a:p>
            <a:pPr>
              <a:lnSpc>
                <a:spcPct val="150000"/>
              </a:lnSpc>
            </a:pPr>
            <a:r>
              <a:rPr kumimoji="1" lang="zh-CN" altLang="en-US" sz="2400" b="1" dirty="0">
                <a:latin typeface="微软雅黑" pitchFamily="34" charset="-122"/>
                <a:ea typeface="微软雅黑" pitchFamily="34" charset="-122"/>
              </a:rPr>
              <a:t>定物品：</a:t>
            </a:r>
          </a:p>
          <a:p>
            <a:pPr>
              <a:lnSpc>
                <a:spcPct val="150000"/>
              </a:lnSpc>
            </a:pPr>
            <a:r>
              <a:rPr kumimoji="1" lang="zh-CN" altLang="en-US" sz="2400" b="1" dirty="0">
                <a:latin typeface="微软雅黑" pitchFamily="34" charset="-122"/>
                <a:ea typeface="微软雅黑" pitchFamily="34" charset="-122"/>
              </a:rPr>
              <a:t>规定需要放置的物品，明确每种物品的名称</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pPr>
            <a:r>
              <a:rPr kumimoji="1" lang="zh-CN" altLang="en-US" sz="2400" b="1" dirty="0">
                <a:latin typeface="微软雅黑" pitchFamily="34" charset="-122"/>
                <a:ea typeface="微软雅黑" pitchFamily="34" charset="-122"/>
              </a:rPr>
              <a:t>定位置：</a:t>
            </a:r>
          </a:p>
          <a:p>
            <a:pPr>
              <a:lnSpc>
                <a:spcPct val="150000"/>
              </a:lnSpc>
            </a:pPr>
            <a:r>
              <a:rPr kumimoji="1" lang="zh-CN" altLang="en-US" sz="2400" b="1" dirty="0">
                <a:latin typeface="微软雅黑" pitchFamily="34" charset="-122"/>
                <a:ea typeface="微软雅黑" pitchFamily="34" charset="-122"/>
              </a:rPr>
              <a:t>规定物品堆放、工具放置、通道、班组（个人）工作场地位置</a:t>
            </a:r>
            <a:r>
              <a:rPr kumimoji="1" lang="zh-CN" altLang="en-US" sz="2400" b="1" dirty="0" smtClean="0">
                <a:latin typeface="微软雅黑" pitchFamily="34" charset="-122"/>
                <a:ea typeface="微软雅黑" pitchFamily="34" charset="-122"/>
              </a:rPr>
              <a:t>。</a:t>
            </a:r>
            <a:endParaRPr kumimoji="1" lang="zh-CN" altLang="en-US" sz="2400" b="1" dirty="0">
              <a:latin typeface="微软雅黑" pitchFamily="34" charset="-122"/>
              <a:ea typeface="微软雅黑" pitchFamily="34" charset="-122"/>
            </a:endParaRPr>
          </a:p>
          <a:p>
            <a:pPr>
              <a:lnSpc>
                <a:spcPct val="150000"/>
              </a:lnSpc>
            </a:pPr>
            <a:r>
              <a:rPr kumimoji="1" lang="zh-CN" altLang="en-US" sz="2400" b="1" dirty="0">
                <a:latin typeface="微软雅黑" pitchFamily="34" charset="-122"/>
                <a:ea typeface="微软雅黑" pitchFamily="34" charset="-122"/>
              </a:rPr>
              <a:t>定数量：</a:t>
            </a:r>
          </a:p>
          <a:p>
            <a:pPr>
              <a:lnSpc>
                <a:spcPct val="150000"/>
              </a:lnSpc>
            </a:pPr>
            <a:r>
              <a:rPr kumimoji="1" lang="zh-CN" altLang="en-US" sz="2400" b="1" dirty="0">
                <a:latin typeface="微软雅黑" pitchFamily="34" charset="-122"/>
                <a:ea typeface="微软雅黑" pitchFamily="34" charset="-122"/>
              </a:rPr>
              <a:t>对各区域堆放物品、设备、工具的数量加以限制。</a:t>
            </a:r>
          </a:p>
        </p:txBody>
      </p:sp>
      <p:sp>
        <p:nvSpPr>
          <p:cNvPr id="111622" name="Rectangle 6"/>
          <p:cNvSpPr>
            <a:spLocks noChangeArrowheads="1"/>
          </p:cNvSpPr>
          <p:nvPr/>
        </p:nvSpPr>
        <p:spPr bwMode="auto">
          <a:xfrm>
            <a:off x="323528" y="1412776"/>
            <a:ext cx="8496622" cy="46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lnSpc>
                <a:spcPct val="80000"/>
              </a:lnSpc>
              <a:spcBef>
                <a:spcPct val="20000"/>
              </a:spcBef>
              <a:spcAft>
                <a:spcPct val="0"/>
              </a:spcAft>
            </a:pPr>
            <a:r>
              <a:rPr lang="zh-CN" altLang="en-US" sz="2400" b="1" dirty="0">
                <a:solidFill>
                  <a:srgbClr val="FF0000"/>
                </a:solidFill>
                <a:latin typeface="微软雅黑" pitchFamily="34" charset="-122"/>
                <a:ea typeface="微软雅黑" pitchFamily="34" charset="-122"/>
              </a:rPr>
              <a:t>三定的原则</a:t>
            </a:r>
          </a:p>
        </p:txBody>
      </p:sp>
      <p:sp>
        <p:nvSpPr>
          <p:cNvPr id="6" name="标题 1"/>
          <p:cNvSpPr txBox="1">
            <a:spLocks/>
          </p:cNvSpPr>
          <p:nvPr/>
        </p:nvSpPr>
        <p:spPr bwMode="auto">
          <a:xfrm>
            <a:off x="1043608" y="435781"/>
            <a:ext cx="6144744" cy="481208"/>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三定管理</a:t>
            </a:r>
            <a:endParaRPr kumimoji="0" lang="zh-CN" altLang="en-US" sz="2800" b="0"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
        <p:nvSpPr>
          <p:cNvPr id="5"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982209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3"/>
          <p:cNvSpPr>
            <a:spLocks noGrp="1"/>
          </p:cNvSpPr>
          <p:nvPr>
            <p:ph type="sldNum" sz="quarter" idx="12"/>
          </p:nvPr>
        </p:nvSpPr>
        <p:spPr>
          <a:xfrm>
            <a:off x="3491880" y="6381328"/>
            <a:ext cx="2133600" cy="320675"/>
          </a:xfrm>
          <a:prstGeom prst="rect">
            <a:avLst/>
          </a:prstGeom>
        </p:spPr>
        <p:txBody>
          <a:bodyPr/>
          <a:lstStyle/>
          <a:p>
            <a:fld id="{E2FE37B1-F9D0-4964-B2AE-44EDD2B28538}" type="slidenum">
              <a:rPr lang="zh-CN" altLang="en-US">
                <a:solidFill>
                  <a:srgbClr val="000000"/>
                </a:solidFill>
              </a:rPr>
              <a:pPr/>
              <a:t>41</a:t>
            </a:fld>
            <a:endParaRPr lang="en-US" altLang="zh-CN" dirty="0">
              <a:solidFill>
                <a:srgbClr val="000000"/>
              </a:solidFill>
            </a:endParaRPr>
          </a:p>
        </p:txBody>
      </p:sp>
      <p:sp>
        <p:nvSpPr>
          <p:cNvPr id="215042" name="Rectangle 2"/>
          <p:cNvSpPr>
            <a:spLocks noChangeArrowheads="1"/>
          </p:cNvSpPr>
          <p:nvPr/>
        </p:nvSpPr>
        <p:spPr bwMode="white">
          <a:xfrm>
            <a:off x="971600" y="388144"/>
            <a:ext cx="7213550" cy="487363"/>
          </a:xfrm>
          <a:prstGeom prst="rect">
            <a:avLst/>
          </a:prstGeom>
          <a:noFill/>
          <a:ln w="9525">
            <a:noFill/>
            <a:miter lim="800000"/>
            <a:headEnd/>
            <a:tailEnd/>
          </a:ln>
          <a:effectLst/>
        </p:spPr>
        <p:txBody>
          <a:bodyPr anchor="ctr"/>
          <a:lstStyle/>
          <a:p>
            <a:r>
              <a:rPr lang="zh-CN" altLang="en-US" sz="2800" b="1" dirty="0" smtClean="0">
                <a:solidFill>
                  <a:srgbClr val="FF0000"/>
                </a:solidFill>
                <a:latin typeface="微软雅黑" pitchFamily="34" charset="-122"/>
              </a:rPr>
              <a:t>目视</a:t>
            </a:r>
            <a:r>
              <a:rPr lang="zh-CN" altLang="en-US" sz="2800" b="1" dirty="0">
                <a:solidFill>
                  <a:srgbClr val="FF0000"/>
                </a:solidFill>
                <a:latin typeface="微软雅黑" pitchFamily="34" charset="-122"/>
              </a:rPr>
              <a:t>化控制</a:t>
            </a:r>
          </a:p>
        </p:txBody>
      </p:sp>
      <p:sp>
        <p:nvSpPr>
          <p:cNvPr id="215043" name="Text Box 3"/>
          <p:cNvSpPr txBox="1">
            <a:spLocks noChangeArrowheads="1"/>
          </p:cNvSpPr>
          <p:nvPr/>
        </p:nvSpPr>
        <p:spPr bwMode="auto">
          <a:xfrm>
            <a:off x="395536" y="1412776"/>
            <a:ext cx="4896544" cy="1384995"/>
          </a:xfrm>
          <a:prstGeom prst="rect">
            <a:avLst/>
          </a:prstGeom>
          <a:noFill/>
          <a:ln w="9525" algn="ctr">
            <a:noFill/>
            <a:miter lim="800000"/>
            <a:headEnd/>
            <a:tailEnd/>
          </a:ln>
          <a:effectLst/>
        </p:spPr>
        <p:txBody>
          <a:bodyPr wrap="square">
            <a:spAutoFit/>
          </a:bodyPr>
          <a:lstStyle/>
          <a:p>
            <a:pPr>
              <a:lnSpc>
                <a:spcPct val="150000"/>
              </a:lnSpc>
              <a:spcBef>
                <a:spcPct val="50000"/>
              </a:spcBef>
            </a:pPr>
            <a:r>
              <a:rPr lang="zh-CN" altLang="en-US" sz="2800" b="1" dirty="0">
                <a:solidFill>
                  <a:srgbClr val="000000"/>
                </a:solidFill>
                <a:latin typeface="微软雅黑" pitchFamily="34" charset="-122"/>
              </a:rPr>
              <a:t>目视化管理适用于工厂的公司的</a:t>
            </a:r>
            <a:r>
              <a:rPr lang="zh-CN" altLang="en-US" sz="2800" b="1" dirty="0">
                <a:solidFill>
                  <a:srgbClr val="FF3300"/>
                </a:solidFill>
                <a:latin typeface="微软雅黑" pitchFamily="34" charset="-122"/>
              </a:rPr>
              <a:t>现场、现物、现状</a:t>
            </a:r>
            <a:r>
              <a:rPr lang="zh-CN" altLang="en-US" sz="2800" b="1" dirty="0">
                <a:solidFill>
                  <a:srgbClr val="000000"/>
                </a:solidFill>
                <a:latin typeface="微软雅黑" pitchFamily="34" charset="-122"/>
              </a:rPr>
              <a:t>的管理。</a:t>
            </a:r>
          </a:p>
        </p:txBody>
      </p:sp>
      <p:pic>
        <p:nvPicPr>
          <p:cNvPr id="215044" name="Picture 4" descr="PE07264_"/>
          <p:cNvPicPr>
            <a:picLocks noChangeAspect="1" noChangeArrowheads="1"/>
          </p:cNvPicPr>
          <p:nvPr/>
        </p:nvPicPr>
        <p:blipFill>
          <a:blip r:embed="rId2" cstate="email"/>
          <a:srcRect/>
          <a:stretch>
            <a:fillRect/>
          </a:stretch>
        </p:blipFill>
        <p:spPr bwMode="auto">
          <a:xfrm>
            <a:off x="5105400" y="1066800"/>
            <a:ext cx="3592513" cy="3440113"/>
          </a:xfrm>
          <a:prstGeom prst="rect">
            <a:avLst/>
          </a:prstGeom>
          <a:noFill/>
        </p:spPr>
      </p:pic>
      <p:sp>
        <p:nvSpPr>
          <p:cNvPr id="215047" name="Rectangle 7"/>
          <p:cNvSpPr>
            <a:spLocks noChangeArrowheads="1"/>
          </p:cNvSpPr>
          <p:nvPr/>
        </p:nvSpPr>
        <p:spPr bwMode="auto">
          <a:xfrm>
            <a:off x="631825" y="3140968"/>
            <a:ext cx="2605088" cy="3015357"/>
          </a:xfrm>
          <a:prstGeom prst="rect">
            <a:avLst/>
          </a:prstGeom>
          <a:solidFill>
            <a:schemeClr val="bg1"/>
          </a:solidFill>
          <a:ln w="25400">
            <a:solidFill>
              <a:schemeClr val="tx1"/>
            </a:solidFill>
            <a:miter lim="800000"/>
            <a:headEnd/>
            <a:tailEnd/>
          </a:ln>
          <a:effectLst>
            <a:outerShdw dist="107763" dir="2700000" algn="ctr" rotWithShape="0">
              <a:schemeClr val="tx2"/>
            </a:outerShdw>
          </a:effectLst>
        </p:spPr>
        <p:txBody>
          <a:bodyPr wrap="none" anchor="ctr"/>
          <a:lstStyle/>
          <a:p>
            <a:endParaRPr lang="zh-CN" altLang="en-US">
              <a:solidFill>
                <a:srgbClr val="000000"/>
              </a:solidFill>
            </a:endParaRPr>
          </a:p>
        </p:txBody>
      </p:sp>
      <p:sp>
        <p:nvSpPr>
          <p:cNvPr id="215048" name="Rectangle 8"/>
          <p:cNvSpPr>
            <a:spLocks noChangeArrowheads="1"/>
          </p:cNvSpPr>
          <p:nvPr/>
        </p:nvSpPr>
        <p:spPr bwMode="auto">
          <a:xfrm>
            <a:off x="683568" y="3156785"/>
            <a:ext cx="2394886" cy="2936511"/>
          </a:xfrm>
          <a:prstGeom prst="rect">
            <a:avLst/>
          </a:prstGeom>
          <a:noFill/>
          <a:ln w="9525">
            <a:noFill/>
            <a:miter lim="800000"/>
            <a:headEnd/>
            <a:tailEnd/>
          </a:ln>
          <a:effectLst/>
        </p:spPr>
        <p:txBody>
          <a:bodyPr wrap="none" lIns="92075" tIns="46038" rIns="92075" bIns="46038">
            <a:spAutoFit/>
          </a:bodyPr>
          <a:lstStyle/>
          <a:p>
            <a:pPr eaLnBrk="0" hangingPunct="0">
              <a:lnSpc>
                <a:spcPct val="150000"/>
              </a:lnSpc>
            </a:pPr>
            <a:r>
              <a:rPr kumimoji="1" lang="zh-CN" altLang="en-US" b="1" dirty="0" smtClean="0">
                <a:solidFill>
                  <a:srgbClr val="000000"/>
                </a:solidFill>
                <a:latin typeface="楷体_GB2312" pitchFamily="49" charset="-122"/>
              </a:rPr>
              <a:t>提供</a:t>
            </a:r>
            <a:r>
              <a:rPr kumimoji="1" lang="zh-CN" altLang="en-US" b="1" dirty="0">
                <a:solidFill>
                  <a:srgbClr val="000000"/>
                </a:solidFill>
                <a:latin typeface="楷体_GB2312" pitchFamily="49" charset="-122"/>
              </a:rPr>
              <a:t>视觉和听觉帮助</a:t>
            </a:r>
            <a:r>
              <a:rPr kumimoji="1" lang="en-US" altLang="zh-CN" b="1" dirty="0">
                <a:solidFill>
                  <a:srgbClr val="000000"/>
                </a:solidFill>
                <a:latin typeface="楷体_GB2312" pitchFamily="49" charset="-122"/>
              </a:rPr>
              <a:t>:</a:t>
            </a:r>
          </a:p>
          <a:p>
            <a:pPr eaLnBrk="0" hangingPunct="0">
              <a:lnSpc>
                <a:spcPct val="150000"/>
              </a:lnSpc>
            </a:pPr>
            <a:r>
              <a:rPr kumimoji="1" lang="en-US" altLang="zh-CN" b="1" dirty="0">
                <a:solidFill>
                  <a:srgbClr val="FF9966"/>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目前生产状态</a:t>
            </a:r>
          </a:p>
          <a:p>
            <a:pPr eaLnBrk="0" hangingPunct="0">
              <a:lnSpc>
                <a:spcPct val="150000"/>
              </a:lnSpc>
            </a:pPr>
            <a:r>
              <a:rPr kumimoji="1" lang="zh-CN" altLang="en-US" b="1" dirty="0">
                <a:solidFill>
                  <a:srgbClr val="000000"/>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库存情况</a:t>
            </a:r>
          </a:p>
          <a:p>
            <a:pPr eaLnBrk="0" hangingPunct="0">
              <a:lnSpc>
                <a:spcPct val="150000"/>
              </a:lnSpc>
            </a:pPr>
            <a:r>
              <a:rPr kumimoji="1" lang="zh-CN" altLang="en-US" b="1" dirty="0">
                <a:solidFill>
                  <a:srgbClr val="000000"/>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设备状态</a:t>
            </a:r>
          </a:p>
          <a:p>
            <a:pPr eaLnBrk="0" hangingPunct="0">
              <a:lnSpc>
                <a:spcPct val="150000"/>
              </a:lnSpc>
            </a:pPr>
            <a:r>
              <a:rPr kumimoji="1" lang="zh-CN" altLang="en-US" b="1" dirty="0">
                <a:solidFill>
                  <a:srgbClr val="000000"/>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质量状态</a:t>
            </a:r>
          </a:p>
          <a:p>
            <a:pPr eaLnBrk="0" hangingPunct="0">
              <a:lnSpc>
                <a:spcPct val="150000"/>
              </a:lnSpc>
            </a:pPr>
            <a:r>
              <a:rPr kumimoji="1" lang="zh-CN" altLang="en-US" b="1" dirty="0">
                <a:solidFill>
                  <a:srgbClr val="000000"/>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需求援助状态</a:t>
            </a:r>
          </a:p>
          <a:p>
            <a:pPr eaLnBrk="0" hangingPunct="0">
              <a:lnSpc>
                <a:spcPct val="150000"/>
              </a:lnSpc>
            </a:pPr>
            <a:r>
              <a:rPr kumimoji="1" lang="zh-CN" altLang="en-US" b="1" dirty="0">
                <a:solidFill>
                  <a:srgbClr val="000000"/>
                </a:solidFill>
                <a:latin typeface="楷体_GB2312" pitchFamily="49" charset="-122"/>
              </a:rPr>
              <a:t> </a:t>
            </a:r>
            <a:r>
              <a:rPr kumimoji="1" lang="en-US" altLang="zh-CN" b="1" dirty="0">
                <a:solidFill>
                  <a:srgbClr val="000000"/>
                </a:solidFill>
                <a:latin typeface="楷体_GB2312" pitchFamily="49" charset="-122"/>
              </a:rPr>
              <a:t>- </a:t>
            </a:r>
            <a:r>
              <a:rPr kumimoji="1" lang="zh-CN" altLang="en-US" b="1" dirty="0">
                <a:solidFill>
                  <a:srgbClr val="000000"/>
                </a:solidFill>
                <a:latin typeface="楷体_GB2312" pitchFamily="49" charset="-122"/>
              </a:rPr>
              <a:t>按节拍生产状态</a:t>
            </a:r>
          </a:p>
        </p:txBody>
      </p:sp>
      <p:sp>
        <p:nvSpPr>
          <p:cNvPr id="215049" name="Rectangle 9"/>
          <p:cNvSpPr>
            <a:spLocks noChangeArrowheads="1"/>
          </p:cNvSpPr>
          <p:nvPr/>
        </p:nvSpPr>
        <p:spPr bwMode="auto">
          <a:xfrm>
            <a:off x="3933825" y="4402138"/>
            <a:ext cx="2020888" cy="1550987"/>
          </a:xfrm>
          <a:prstGeom prst="rect">
            <a:avLst/>
          </a:prstGeom>
          <a:solidFill>
            <a:schemeClr val="bg1"/>
          </a:solidFill>
          <a:ln w="25400">
            <a:solidFill>
              <a:schemeClr val="tx1"/>
            </a:solidFill>
            <a:miter lim="800000"/>
            <a:headEnd/>
            <a:tailEnd/>
          </a:ln>
          <a:effectLst>
            <a:outerShdw dist="107763" dir="2700000" algn="ctr" rotWithShape="0">
              <a:schemeClr val="tx2"/>
            </a:outerShdw>
          </a:effectLst>
        </p:spPr>
        <p:txBody>
          <a:bodyPr wrap="none" anchor="ctr"/>
          <a:lstStyle/>
          <a:p>
            <a:endParaRPr kumimoji="1" lang="zh-CN" altLang="en-US" sz="4400">
              <a:solidFill>
                <a:srgbClr val="000080"/>
              </a:solidFill>
              <a:latin typeface="楷体_GB2312" pitchFamily="49" charset="-122"/>
            </a:endParaRPr>
          </a:p>
        </p:txBody>
      </p:sp>
      <p:sp>
        <p:nvSpPr>
          <p:cNvPr id="215050" name="Rectangle 10"/>
          <p:cNvSpPr>
            <a:spLocks noChangeArrowheads="1"/>
          </p:cNvSpPr>
          <p:nvPr/>
        </p:nvSpPr>
        <p:spPr bwMode="auto">
          <a:xfrm>
            <a:off x="4139952" y="4509120"/>
            <a:ext cx="1628651" cy="1284648"/>
          </a:xfrm>
          <a:prstGeom prst="rect">
            <a:avLst/>
          </a:prstGeom>
          <a:noFill/>
          <a:ln w="9525">
            <a:noFill/>
            <a:miter lim="800000"/>
            <a:headEnd/>
            <a:tailEnd/>
          </a:ln>
          <a:effectLst/>
        </p:spPr>
        <p:txBody>
          <a:bodyPr wrap="none" lIns="92075" tIns="46038" rIns="92075" bIns="46038">
            <a:spAutoFit/>
          </a:bodyPr>
          <a:lstStyle/>
          <a:p>
            <a:pPr eaLnBrk="0" hangingPunct="0">
              <a:lnSpc>
                <a:spcPct val="150000"/>
              </a:lnSpc>
            </a:pPr>
            <a:r>
              <a:rPr kumimoji="1" lang="zh-CN" altLang="en-US" sz="2800" b="1" dirty="0">
                <a:solidFill>
                  <a:srgbClr val="FF0000"/>
                </a:solidFill>
                <a:latin typeface="楷体_GB2312" pitchFamily="49" charset="-122"/>
              </a:rPr>
              <a:t>便于快速</a:t>
            </a:r>
          </a:p>
          <a:p>
            <a:pPr eaLnBrk="0" hangingPunct="0">
              <a:lnSpc>
                <a:spcPct val="150000"/>
              </a:lnSpc>
            </a:pPr>
            <a:r>
              <a:rPr kumimoji="1" lang="zh-CN" altLang="en-US" sz="2800" b="1" dirty="0">
                <a:solidFill>
                  <a:srgbClr val="FF0000"/>
                </a:solidFill>
                <a:latin typeface="楷体_GB2312" pitchFamily="49" charset="-122"/>
              </a:rPr>
              <a:t>发现问题</a:t>
            </a:r>
          </a:p>
        </p:txBody>
      </p:sp>
      <p:sp>
        <p:nvSpPr>
          <p:cNvPr id="215051" name="Rectangle 11"/>
          <p:cNvSpPr>
            <a:spLocks noChangeArrowheads="1"/>
          </p:cNvSpPr>
          <p:nvPr/>
        </p:nvSpPr>
        <p:spPr bwMode="auto">
          <a:xfrm>
            <a:off x="6584950" y="4400550"/>
            <a:ext cx="2019300" cy="1550988"/>
          </a:xfrm>
          <a:prstGeom prst="rect">
            <a:avLst/>
          </a:prstGeom>
          <a:solidFill>
            <a:schemeClr val="bg1"/>
          </a:solidFill>
          <a:ln w="25400">
            <a:solidFill>
              <a:schemeClr val="tx1"/>
            </a:solidFill>
            <a:miter lim="800000"/>
            <a:headEnd/>
            <a:tailEnd/>
          </a:ln>
          <a:effectLst>
            <a:outerShdw dist="107763" dir="2700000" algn="ctr" rotWithShape="0">
              <a:schemeClr val="tx2"/>
            </a:outerShdw>
          </a:effectLst>
        </p:spPr>
        <p:txBody>
          <a:bodyPr wrap="none" anchor="ctr"/>
          <a:lstStyle/>
          <a:p>
            <a:endParaRPr kumimoji="1" lang="zh-CN" altLang="en-US" sz="3600">
              <a:solidFill>
                <a:srgbClr val="000080"/>
              </a:solidFill>
              <a:latin typeface="楷体_GB2312" pitchFamily="49" charset="-122"/>
            </a:endParaRPr>
          </a:p>
        </p:txBody>
      </p:sp>
      <p:sp>
        <p:nvSpPr>
          <p:cNvPr id="215052" name="Rectangle 12"/>
          <p:cNvSpPr>
            <a:spLocks noChangeArrowheads="1"/>
          </p:cNvSpPr>
          <p:nvPr/>
        </p:nvSpPr>
        <p:spPr bwMode="auto">
          <a:xfrm>
            <a:off x="6804248" y="4869160"/>
            <a:ext cx="1612900" cy="519112"/>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2800" b="1" dirty="0">
                <a:solidFill>
                  <a:srgbClr val="FF9966"/>
                </a:solidFill>
                <a:latin typeface="楷体_GB2312" pitchFamily="49" charset="-122"/>
              </a:rPr>
              <a:t>及时处理</a:t>
            </a:r>
          </a:p>
        </p:txBody>
      </p:sp>
      <p:sp>
        <p:nvSpPr>
          <p:cNvPr id="215053" name="AutoShape 13"/>
          <p:cNvSpPr>
            <a:spLocks noChangeArrowheads="1"/>
          </p:cNvSpPr>
          <p:nvPr/>
        </p:nvSpPr>
        <p:spPr bwMode="auto">
          <a:xfrm>
            <a:off x="3257550" y="5070475"/>
            <a:ext cx="757238" cy="263525"/>
          </a:xfrm>
          <a:prstGeom prst="rightArrow">
            <a:avLst>
              <a:gd name="adj1" fmla="val 50000"/>
              <a:gd name="adj2" fmla="val 143715"/>
            </a:avLst>
          </a:prstGeom>
          <a:solidFill>
            <a:schemeClr val="tx2"/>
          </a:solidFill>
          <a:ln w="12700">
            <a:solidFill>
              <a:schemeClr val="tx1"/>
            </a:solidFill>
            <a:miter lim="800000"/>
            <a:headEnd/>
            <a:tailEnd/>
          </a:ln>
          <a:effectLst/>
        </p:spPr>
        <p:txBody>
          <a:bodyPr wrap="none" anchor="ctr"/>
          <a:lstStyle/>
          <a:p>
            <a:endParaRPr lang="zh-CN" altLang="en-US">
              <a:solidFill>
                <a:srgbClr val="000000"/>
              </a:solidFill>
            </a:endParaRPr>
          </a:p>
        </p:txBody>
      </p:sp>
      <p:sp>
        <p:nvSpPr>
          <p:cNvPr id="215054" name="AutoShape 14"/>
          <p:cNvSpPr>
            <a:spLocks noChangeArrowheads="1"/>
          </p:cNvSpPr>
          <p:nvPr/>
        </p:nvSpPr>
        <p:spPr bwMode="auto">
          <a:xfrm>
            <a:off x="5926138" y="5070475"/>
            <a:ext cx="757237" cy="263525"/>
          </a:xfrm>
          <a:prstGeom prst="rightArrow">
            <a:avLst>
              <a:gd name="adj1" fmla="val 50000"/>
              <a:gd name="adj2" fmla="val 143715"/>
            </a:avLst>
          </a:prstGeom>
          <a:solidFill>
            <a:schemeClr val="tx2"/>
          </a:solidFill>
          <a:ln w="12700">
            <a:solidFill>
              <a:schemeClr val="tx1"/>
            </a:solidFill>
            <a:miter lim="800000"/>
            <a:headEnd/>
            <a:tailEnd/>
          </a:ln>
          <a:effectLst/>
        </p:spPr>
        <p:txBody>
          <a:bodyPr wrap="none" anchor="ctr"/>
          <a:lstStyle/>
          <a:p>
            <a:endParaRPr lang="zh-CN" altLang="en-US">
              <a:solidFill>
                <a:srgbClr val="000000"/>
              </a:solidFill>
            </a:endParaRPr>
          </a:p>
        </p:txBody>
      </p:sp>
      <p:sp>
        <p:nvSpPr>
          <p:cNvPr id="215055" name="Line 15"/>
          <p:cNvSpPr>
            <a:spLocks noChangeShapeType="1"/>
          </p:cNvSpPr>
          <p:nvPr/>
        </p:nvSpPr>
        <p:spPr bwMode="auto">
          <a:xfrm>
            <a:off x="5341938" y="3290888"/>
            <a:ext cx="173037" cy="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56" name="Line 16"/>
          <p:cNvSpPr>
            <a:spLocks noChangeShapeType="1"/>
          </p:cNvSpPr>
          <p:nvPr/>
        </p:nvSpPr>
        <p:spPr bwMode="auto">
          <a:xfrm>
            <a:off x="5259388" y="3394075"/>
            <a:ext cx="92075" cy="92075"/>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57" name="Line 17"/>
          <p:cNvSpPr>
            <a:spLocks noChangeShapeType="1"/>
          </p:cNvSpPr>
          <p:nvPr/>
        </p:nvSpPr>
        <p:spPr bwMode="auto">
          <a:xfrm>
            <a:off x="5124450" y="3463925"/>
            <a:ext cx="52388" cy="100013"/>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58" name="Line 18"/>
          <p:cNvSpPr>
            <a:spLocks noChangeShapeType="1"/>
          </p:cNvSpPr>
          <p:nvPr/>
        </p:nvSpPr>
        <p:spPr bwMode="auto">
          <a:xfrm flipH="1">
            <a:off x="4908550" y="3473450"/>
            <a:ext cx="50800" cy="90488"/>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59" name="Line 19"/>
          <p:cNvSpPr>
            <a:spLocks noChangeShapeType="1"/>
          </p:cNvSpPr>
          <p:nvPr/>
        </p:nvSpPr>
        <p:spPr bwMode="auto">
          <a:xfrm flipH="1">
            <a:off x="4733925" y="3394075"/>
            <a:ext cx="133350" cy="55563"/>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0" name="Line 20"/>
          <p:cNvSpPr>
            <a:spLocks noChangeShapeType="1"/>
          </p:cNvSpPr>
          <p:nvPr/>
        </p:nvSpPr>
        <p:spPr bwMode="auto">
          <a:xfrm flipH="1">
            <a:off x="4679950" y="3027363"/>
            <a:ext cx="119063" cy="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1" name="Line 21"/>
          <p:cNvSpPr>
            <a:spLocks noChangeShapeType="1"/>
          </p:cNvSpPr>
          <p:nvPr/>
        </p:nvSpPr>
        <p:spPr bwMode="auto">
          <a:xfrm flipH="1" flipV="1">
            <a:off x="4192588" y="2957513"/>
            <a:ext cx="131762" cy="20637"/>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2" name="Line 22"/>
          <p:cNvSpPr>
            <a:spLocks noChangeShapeType="1"/>
          </p:cNvSpPr>
          <p:nvPr/>
        </p:nvSpPr>
        <p:spPr bwMode="auto">
          <a:xfrm flipH="1">
            <a:off x="4192588" y="3359150"/>
            <a:ext cx="147637" cy="55563"/>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3" name="Line 23"/>
          <p:cNvSpPr>
            <a:spLocks noChangeShapeType="1"/>
          </p:cNvSpPr>
          <p:nvPr/>
        </p:nvSpPr>
        <p:spPr bwMode="auto">
          <a:xfrm flipH="1">
            <a:off x="4435475" y="3463925"/>
            <a:ext cx="53975" cy="8890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4" name="Line 24"/>
          <p:cNvSpPr>
            <a:spLocks noChangeShapeType="1"/>
          </p:cNvSpPr>
          <p:nvPr/>
        </p:nvSpPr>
        <p:spPr bwMode="auto">
          <a:xfrm>
            <a:off x="4679950" y="3451225"/>
            <a:ext cx="65088" cy="112713"/>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5" name="Line 25"/>
          <p:cNvSpPr>
            <a:spLocks noChangeShapeType="1"/>
          </p:cNvSpPr>
          <p:nvPr/>
        </p:nvSpPr>
        <p:spPr bwMode="auto">
          <a:xfrm>
            <a:off x="4814888" y="3359150"/>
            <a:ext cx="201612" cy="46038"/>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6" name="Line 26"/>
          <p:cNvSpPr>
            <a:spLocks noChangeShapeType="1"/>
          </p:cNvSpPr>
          <p:nvPr/>
        </p:nvSpPr>
        <p:spPr bwMode="auto">
          <a:xfrm flipH="1">
            <a:off x="6208713" y="3005138"/>
            <a:ext cx="92075" cy="9525"/>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7" name="Line 27"/>
          <p:cNvSpPr>
            <a:spLocks noChangeShapeType="1"/>
          </p:cNvSpPr>
          <p:nvPr/>
        </p:nvSpPr>
        <p:spPr bwMode="auto">
          <a:xfrm flipH="1">
            <a:off x="6194425" y="3349625"/>
            <a:ext cx="92075" cy="20638"/>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8" name="Line 28"/>
          <p:cNvSpPr>
            <a:spLocks noChangeShapeType="1"/>
          </p:cNvSpPr>
          <p:nvPr/>
        </p:nvSpPr>
        <p:spPr bwMode="auto">
          <a:xfrm flipH="1">
            <a:off x="6275388" y="3416300"/>
            <a:ext cx="65087" cy="6985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69" name="Line 29"/>
          <p:cNvSpPr>
            <a:spLocks noChangeShapeType="1"/>
          </p:cNvSpPr>
          <p:nvPr/>
        </p:nvSpPr>
        <p:spPr bwMode="auto">
          <a:xfrm flipH="1">
            <a:off x="6410325" y="3451225"/>
            <a:ext cx="11113" cy="10160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70" name="Line 30"/>
          <p:cNvSpPr>
            <a:spLocks noChangeShapeType="1"/>
          </p:cNvSpPr>
          <p:nvPr/>
        </p:nvSpPr>
        <p:spPr bwMode="auto">
          <a:xfrm>
            <a:off x="6543675" y="3487738"/>
            <a:ext cx="0" cy="7620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71" name="Line 31"/>
          <p:cNvSpPr>
            <a:spLocks noChangeShapeType="1"/>
          </p:cNvSpPr>
          <p:nvPr/>
        </p:nvSpPr>
        <p:spPr bwMode="auto">
          <a:xfrm>
            <a:off x="6762750" y="3300413"/>
            <a:ext cx="200025" cy="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72" name="Line 32"/>
          <p:cNvSpPr>
            <a:spLocks noChangeShapeType="1"/>
          </p:cNvSpPr>
          <p:nvPr/>
        </p:nvSpPr>
        <p:spPr bwMode="auto">
          <a:xfrm>
            <a:off x="6762750" y="3394075"/>
            <a:ext cx="90488" cy="44450"/>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73" name="Line 33"/>
          <p:cNvSpPr>
            <a:spLocks noChangeShapeType="1"/>
          </p:cNvSpPr>
          <p:nvPr/>
        </p:nvSpPr>
        <p:spPr bwMode="auto">
          <a:xfrm>
            <a:off x="6680200" y="3451225"/>
            <a:ext cx="92075" cy="79375"/>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
        <p:nvSpPr>
          <p:cNvPr id="215074" name="Line 34"/>
          <p:cNvSpPr>
            <a:spLocks noChangeShapeType="1"/>
          </p:cNvSpPr>
          <p:nvPr/>
        </p:nvSpPr>
        <p:spPr bwMode="auto">
          <a:xfrm>
            <a:off x="6627813" y="3473450"/>
            <a:ext cx="50800" cy="79375"/>
          </a:xfrm>
          <a:prstGeom prst="line">
            <a:avLst/>
          </a:prstGeom>
          <a:noFill/>
          <a:ln w="12700">
            <a:solidFill>
              <a:schemeClr val="tx1"/>
            </a:solidFill>
            <a:round/>
            <a:headEnd type="none" w="sm" len="sm"/>
            <a:tailEnd type="none" w="sm" len="sm"/>
          </a:ln>
          <a:effec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1709201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第五单元</a:t>
            </a:r>
            <a:endParaRPr lang="en-US" altLang="zh-CN" sz="2800" b="1" dirty="0">
              <a:latin typeface="+mj-ea"/>
              <a:ea typeface="+mj-ea"/>
            </a:endParaRPr>
          </a:p>
          <a:p>
            <a:pPr algn="ctr">
              <a:lnSpc>
                <a:spcPct val="250000"/>
              </a:lnSpc>
            </a:pPr>
            <a:r>
              <a:rPr lang="zh-CN" altLang="en-US" sz="2800" b="1" dirty="0" smtClean="0">
                <a:latin typeface="+mn-ea"/>
              </a:rPr>
              <a:t>班组建设</a:t>
            </a:r>
            <a:r>
              <a:rPr lang="en-US" altLang="zh-CN" sz="2800" b="1" dirty="0" smtClean="0">
                <a:latin typeface="+mn-ea"/>
              </a:rPr>
              <a:t>---</a:t>
            </a:r>
            <a:r>
              <a:rPr lang="zh-CN" altLang="en-US" sz="2800" b="1" dirty="0" smtClean="0">
                <a:latin typeface="+mn-ea"/>
              </a:rPr>
              <a:t>班组文化建设</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42</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240931668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43608" y="404664"/>
            <a:ext cx="6408712" cy="508918"/>
          </a:xfrm>
          <a:noFill/>
          <a:ln>
            <a:miter lim="800000"/>
            <a:headEnd/>
            <a:tailEnd/>
          </a:ln>
        </p:spPr>
        <p:txBody>
          <a:bodyPr vert="horz" wrap="square" lIns="91440" tIns="45720" rIns="91440" bIns="45720" numCol="1" anchor="t" anchorCtr="0" compatLnSpc="1">
            <a:prstTxWarp prst="textNoShape">
              <a:avLst/>
            </a:prstTxWarp>
          </a:bodyPr>
          <a:lstStyle/>
          <a:p>
            <a:pPr algn="l"/>
            <a:r>
              <a:rPr lang="zh-CN" altLang="en-US" sz="3200" dirty="0" smtClean="0">
                <a:solidFill>
                  <a:srgbClr val="FF0000"/>
                </a:solidFill>
              </a:rPr>
              <a:t>什么是文化？</a:t>
            </a:r>
            <a:endParaRPr lang="zh-CN" altLang="zh-CN" sz="3200" dirty="0">
              <a:solidFill>
                <a:srgbClr val="FF0000"/>
              </a:solidFill>
            </a:endParaRPr>
          </a:p>
        </p:txBody>
      </p:sp>
      <p:sp>
        <p:nvSpPr>
          <p:cNvPr id="7171" name="Rectangle 3"/>
          <p:cNvSpPr>
            <a:spLocks noGrp="1" noChangeArrowheads="1"/>
          </p:cNvSpPr>
          <p:nvPr>
            <p:ph type="body" idx="1"/>
          </p:nvPr>
        </p:nvSpPr>
        <p:spPr bwMode="auto">
          <a:xfrm>
            <a:off x="323528" y="1484784"/>
            <a:ext cx="8496944" cy="4781128"/>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latin typeface="+mn-ea"/>
              </a:rPr>
              <a:t> 文化是一个假设的概念，是一种符号或认识。</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 我们据此组织、理解我们的所见所闻和经历。</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 文化不是变革的目标，是产生于经验的一种观念，也就是说一个地方或者一个组织的文化就是我们在哪里的经历的结果。</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 公司的文化就是在公司这个组织中一群人完成工作的习惯的总和，是其管理系统的结果。</a:t>
            </a:r>
            <a:endParaRPr lang="zh-CN" altLang="zh-CN" sz="2400" b="1" dirty="0">
              <a:latin typeface="+mn-ea"/>
            </a:endParaRPr>
          </a:p>
        </p:txBody>
      </p:sp>
    </p:spTree>
    <p:extLst>
      <p:ext uri="{BB962C8B-B14F-4D97-AF65-F5344CB8AC3E}">
        <p14:creationId xmlns:p14="http://schemas.microsoft.com/office/powerpoint/2010/main" val="407719656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企业文化的表现</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44</a:t>
            </a:fld>
            <a:endParaRPr lang="zh-CN" altLang="en-US" dirty="0"/>
          </a:p>
        </p:txBody>
      </p:sp>
      <p:sp>
        <p:nvSpPr>
          <p:cNvPr id="59" name="Oval 4"/>
          <p:cNvSpPr>
            <a:spLocks noChangeArrowheads="1"/>
          </p:cNvSpPr>
          <p:nvPr/>
        </p:nvSpPr>
        <p:spPr bwMode="auto">
          <a:xfrm>
            <a:off x="2562225" y="2039570"/>
            <a:ext cx="3744913" cy="3705225"/>
          </a:xfrm>
          <a:prstGeom prst="ellipse">
            <a:avLst/>
          </a:prstGeom>
          <a:gradFill rotWithShape="1">
            <a:gsLst>
              <a:gs pos="0">
                <a:srgbClr val="6666FF"/>
              </a:gs>
              <a:gs pos="100000">
                <a:srgbClr val="FFFFFF"/>
              </a:gs>
            </a:gsLst>
            <a:lin ang="5400000" scaled="1"/>
          </a:gradFill>
          <a:ln w="9525" algn="ctr">
            <a:solidFill>
              <a:srgbClr val="BBE0E3"/>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nvGrpSpPr>
          <p:cNvPr id="60" name="Group 5"/>
          <p:cNvGrpSpPr>
            <a:grpSpLocks/>
          </p:cNvGrpSpPr>
          <p:nvPr/>
        </p:nvGrpSpPr>
        <p:grpSpPr bwMode="auto">
          <a:xfrm>
            <a:off x="3481388" y="2965082"/>
            <a:ext cx="1908175" cy="1995488"/>
            <a:chOff x="2016" y="1920"/>
            <a:chExt cx="1680" cy="1680"/>
          </a:xfrm>
        </p:grpSpPr>
        <p:sp>
          <p:nvSpPr>
            <p:cNvPr id="61"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2" name="Freeform 7"/>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63" name="Text Box 8"/>
          <p:cNvSpPr txBox="1">
            <a:spLocks noChangeArrowheads="1"/>
          </p:cNvSpPr>
          <p:nvPr/>
        </p:nvSpPr>
        <p:spPr bwMode="gray">
          <a:xfrm>
            <a:off x="3762482" y="3730257"/>
            <a:ext cx="1422185" cy="46166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zh-CN" altLang="en-US" sz="2400" b="1" dirty="0" smtClean="0">
                <a:solidFill>
                  <a:srgbClr val="FFFF00"/>
                </a:solidFill>
                <a:effectLst>
                  <a:outerShdw blurRad="38100" dist="38100" dir="2700000" algn="tl">
                    <a:srgbClr val="C0C0C0"/>
                  </a:outerShdw>
                </a:effectLst>
                <a:ea typeface="宋体" panose="02010600030101010101" pitchFamily="2" charset="-122"/>
              </a:rPr>
              <a:t>企业文化</a:t>
            </a:r>
            <a:endParaRPr lang="zh-CN" altLang="en-US" sz="2400" b="1" dirty="0">
              <a:solidFill>
                <a:srgbClr val="FFFF00"/>
              </a:solidFill>
              <a:effectLst>
                <a:outerShdw blurRad="38100" dist="38100" dir="2700000" algn="tl">
                  <a:srgbClr val="C0C0C0"/>
                </a:outerShdw>
              </a:effectLst>
              <a:ea typeface="宋体" panose="02010600030101010101" pitchFamily="2" charset="-122"/>
            </a:endParaRPr>
          </a:p>
        </p:txBody>
      </p:sp>
      <p:sp>
        <p:nvSpPr>
          <p:cNvPr id="64" name="Oval 9"/>
          <p:cNvSpPr>
            <a:spLocks noChangeArrowheads="1"/>
          </p:cNvSpPr>
          <p:nvPr/>
        </p:nvSpPr>
        <p:spPr bwMode="gray">
          <a:xfrm rot="18227093">
            <a:off x="3263732" y="4885218"/>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65" name="Oval 10"/>
          <p:cNvSpPr>
            <a:spLocks noChangeArrowheads="1"/>
          </p:cNvSpPr>
          <p:nvPr/>
        </p:nvSpPr>
        <p:spPr bwMode="gray">
          <a:xfrm rot="18227093">
            <a:off x="3524035" y="4691488"/>
            <a:ext cx="122237"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71" name="Text Box 16"/>
          <p:cNvSpPr txBox="1">
            <a:spLocks noChangeArrowheads="1"/>
          </p:cNvSpPr>
          <p:nvPr/>
        </p:nvSpPr>
        <p:spPr bwMode="auto">
          <a:xfrm>
            <a:off x="1165022" y="2391064"/>
            <a:ext cx="1766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促进企业发展</a:t>
            </a:r>
          </a:p>
        </p:txBody>
      </p:sp>
      <p:sp>
        <p:nvSpPr>
          <p:cNvPr id="72" name="Text Box 17"/>
          <p:cNvSpPr txBox="1">
            <a:spLocks noChangeArrowheads="1"/>
          </p:cNvSpPr>
          <p:nvPr/>
        </p:nvSpPr>
        <p:spPr bwMode="auto">
          <a:xfrm>
            <a:off x="3497730" y="1423789"/>
            <a:ext cx="1766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引导方向</a:t>
            </a:r>
          </a:p>
        </p:txBody>
      </p:sp>
      <p:sp>
        <p:nvSpPr>
          <p:cNvPr id="73" name="Text Box 18"/>
          <p:cNvSpPr txBox="1">
            <a:spLocks noChangeArrowheads="1"/>
          </p:cNvSpPr>
          <p:nvPr/>
        </p:nvSpPr>
        <p:spPr bwMode="auto">
          <a:xfrm>
            <a:off x="5888767" y="2339951"/>
            <a:ext cx="1298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养成规范</a:t>
            </a:r>
          </a:p>
        </p:txBody>
      </p:sp>
      <p:sp>
        <p:nvSpPr>
          <p:cNvPr id="74" name="Text Box 19"/>
          <p:cNvSpPr txBox="1">
            <a:spLocks noChangeArrowheads="1"/>
          </p:cNvSpPr>
          <p:nvPr/>
        </p:nvSpPr>
        <p:spPr bwMode="auto">
          <a:xfrm>
            <a:off x="1470345" y="5176502"/>
            <a:ext cx="1479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塑造行动力</a:t>
            </a:r>
          </a:p>
        </p:txBody>
      </p:sp>
      <p:sp>
        <p:nvSpPr>
          <p:cNvPr id="75" name="Text Box 20"/>
          <p:cNvSpPr txBox="1">
            <a:spLocks noChangeArrowheads="1"/>
          </p:cNvSpPr>
          <p:nvPr/>
        </p:nvSpPr>
        <p:spPr bwMode="auto">
          <a:xfrm>
            <a:off x="6455134" y="3689794"/>
            <a:ext cx="1149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育人塑人</a:t>
            </a:r>
          </a:p>
        </p:txBody>
      </p:sp>
      <p:sp>
        <p:nvSpPr>
          <p:cNvPr id="76" name="Oval 21"/>
          <p:cNvSpPr>
            <a:spLocks noChangeArrowheads="1"/>
          </p:cNvSpPr>
          <p:nvPr/>
        </p:nvSpPr>
        <p:spPr bwMode="gray">
          <a:xfrm rot="18227093">
            <a:off x="4340225" y="5025657"/>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77" name="Oval 22"/>
          <p:cNvSpPr>
            <a:spLocks noChangeArrowheads="1"/>
          </p:cNvSpPr>
          <p:nvPr/>
        </p:nvSpPr>
        <p:spPr bwMode="gray">
          <a:xfrm rot="18227093">
            <a:off x="4333875" y="5290770"/>
            <a:ext cx="134938" cy="106362"/>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78" name="Text Box 23"/>
          <p:cNvSpPr txBox="1">
            <a:spLocks noChangeArrowheads="1"/>
          </p:cNvSpPr>
          <p:nvPr/>
        </p:nvSpPr>
        <p:spPr bwMode="auto">
          <a:xfrm>
            <a:off x="3585153" y="5939988"/>
            <a:ext cx="1766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传播影响力</a:t>
            </a:r>
          </a:p>
        </p:txBody>
      </p:sp>
      <p:grpSp>
        <p:nvGrpSpPr>
          <p:cNvPr id="85" name="Group 30"/>
          <p:cNvGrpSpPr>
            <a:grpSpLocks/>
          </p:cNvGrpSpPr>
          <p:nvPr/>
        </p:nvGrpSpPr>
        <p:grpSpPr bwMode="auto">
          <a:xfrm>
            <a:off x="2831428" y="2459613"/>
            <a:ext cx="423630" cy="414304"/>
            <a:chOff x="2016" y="1920"/>
            <a:chExt cx="1680" cy="1680"/>
          </a:xfrm>
        </p:grpSpPr>
        <p:sp>
          <p:nvSpPr>
            <p:cNvPr id="87"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88"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104" name="Oval 49"/>
          <p:cNvSpPr>
            <a:spLocks noChangeArrowheads="1"/>
          </p:cNvSpPr>
          <p:nvPr/>
        </p:nvSpPr>
        <p:spPr bwMode="gray">
          <a:xfrm rot="18227093">
            <a:off x="5260535" y="4675838"/>
            <a:ext cx="123825"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05" name="Oval 50"/>
          <p:cNvSpPr>
            <a:spLocks noChangeArrowheads="1"/>
          </p:cNvSpPr>
          <p:nvPr/>
        </p:nvSpPr>
        <p:spPr bwMode="gray">
          <a:xfrm rot="18227093">
            <a:off x="5477903" y="4852555"/>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06" name="Oval 51"/>
          <p:cNvSpPr>
            <a:spLocks noChangeArrowheads="1"/>
          </p:cNvSpPr>
          <p:nvPr/>
        </p:nvSpPr>
        <p:spPr bwMode="gray">
          <a:xfrm rot="18227093">
            <a:off x="5274579" y="3013919"/>
            <a:ext cx="122237"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07" name="Oval 52"/>
          <p:cNvSpPr>
            <a:spLocks noChangeArrowheads="1"/>
          </p:cNvSpPr>
          <p:nvPr/>
        </p:nvSpPr>
        <p:spPr bwMode="gray">
          <a:xfrm rot="18227093">
            <a:off x="5438620" y="2810799"/>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08" name="Oval 53"/>
          <p:cNvSpPr>
            <a:spLocks noChangeArrowheads="1"/>
          </p:cNvSpPr>
          <p:nvPr/>
        </p:nvSpPr>
        <p:spPr bwMode="gray">
          <a:xfrm rot="18227093">
            <a:off x="4329113" y="2665045"/>
            <a:ext cx="122237"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09" name="Oval 54"/>
          <p:cNvSpPr>
            <a:spLocks noChangeArrowheads="1"/>
          </p:cNvSpPr>
          <p:nvPr/>
        </p:nvSpPr>
        <p:spPr bwMode="gray">
          <a:xfrm rot="18227093">
            <a:off x="4330700" y="2361832"/>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0" name="Oval 55"/>
          <p:cNvSpPr>
            <a:spLocks noChangeArrowheads="1"/>
          </p:cNvSpPr>
          <p:nvPr/>
        </p:nvSpPr>
        <p:spPr bwMode="gray">
          <a:xfrm rot="18227093">
            <a:off x="3445658" y="3100469"/>
            <a:ext cx="122237"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1" name="Oval 56"/>
          <p:cNvSpPr>
            <a:spLocks noChangeArrowheads="1"/>
          </p:cNvSpPr>
          <p:nvPr/>
        </p:nvSpPr>
        <p:spPr bwMode="gray">
          <a:xfrm rot="18227093">
            <a:off x="3205116" y="2892408"/>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grpSp>
        <p:nvGrpSpPr>
          <p:cNvPr id="112" name="Group 30"/>
          <p:cNvGrpSpPr>
            <a:grpSpLocks/>
          </p:cNvGrpSpPr>
          <p:nvPr/>
        </p:nvGrpSpPr>
        <p:grpSpPr bwMode="auto">
          <a:xfrm>
            <a:off x="4195879" y="1867343"/>
            <a:ext cx="423630" cy="414304"/>
            <a:chOff x="2016" y="1920"/>
            <a:chExt cx="1680" cy="1680"/>
          </a:xfrm>
        </p:grpSpPr>
        <p:sp>
          <p:nvSpPr>
            <p:cNvPr id="113"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4"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15" name="Group 30"/>
          <p:cNvGrpSpPr>
            <a:grpSpLocks/>
          </p:cNvGrpSpPr>
          <p:nvPr/>
        </p:nvGrpSpPr>
        <p:grpSpPr bwMode="auto">
          <a:xfrm>
            <a:off x="4178416" y="5513313"/>
            <a:ext cx="423630" cy="414304"/>
            <a:chOff x="2016" y="1920"/>
            <a:chExt cx="1680" cy="1680"/>
          </a:xfrm>
        </p:grpSpPr>
        <p:sp>
          <p:nvSpPr>
            <p:cNvPr id="116"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17"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18" name="Group 30"/>
          <p:cNvGrpSpPr>
            <a:grpSpLocks/>
          </p:cNvGrpSpPr>
          <p:nvPr/>
        </p:nvGrpSpPr>
        <p:grpSpPr bwMode="auto">
          <a:xfrm>
            <a:off x="5513552" y="2374533"/>
            <a:ext cx="423630" cy="414304"/>
            <a:chOff x="2016" y="1920"/>
            <a:chExt cx="1680" cy="1680"/>
          </a:xfrm>
        </p:grpSpPr>
        <p:sp>
          <p:nvSpPr>
            <p:cNvPr id="119"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20"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21" name="Group 30"/>
          <p:cNvGrpSpPr>
            <a:grpSpLocks/>
          </p:cNvGrpSpPr>
          <p:nvPr/>
        </p:nvGrpSpPr>
        <p:grpSpPr bwMode="auto">
          <a:xfrm>
            <a:off x="2386362" y="3716549"/>
            <a:ext cx="423630" cy="414304"/>
            <a:chOff x="2016" y="1920"/>
            <a:chExt cx="1680" cy="1680"/>
          </a:xfrm>
        </p:grpSpPr>
        <p:sp>
          <p:nvSpPr>
            <p:cNvPr id="122"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23"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24" name="Group 30"/>
          <p:cNvGrpSpPr>
            <a:grpSpLocks/>
          </p:cNvGrpSpPr>
          <p:nvPr/>
        </p:nvGrpSpPr>
        <p:grpSpPr bwMode="auto">
          <a:xfrm>
            <a:off x="2853695" y="4955560"/>
            <a:ext cx="423630" cy="414304"/>
            <a:chOff x="2016" y="1920"/>
            <a:chExt cx="1680" cy="1680"/>
          </a:xfrm>
        </p:grpSpPr>
        <p:sp>
          <p:nvSpPr>
            <p:cNvPr id="125"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26"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27" name="Group 30"/>
          <p:cNvGrpSpPr>
            <a:grpSpLocks/>
          </p:cNvGrpSpPr>
          <p:nvPr/>
        </p:nvGrpSpPr>
        <p:grpSpPr bwMode="auto">
          <a:xfrm>
            <a:off x="5595293" y="4955560"/>
            <a:ext cx="423630" cy="414304"/>
            <a:chOff x="2016" y="1920"/>
            <a:chExt cx="1680" cy="1680"/>
          </a:xfrm>
        </p:grpSpPr>
        <p:sp>
          <p:nvSpPr>
            <p:cNvPr id="128"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29"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30" name="Group 30"/>
          <p:cNvGrpSpPr>
            <a:grpSpLocks/>
          </p:cNvGrpSpPr>
          <p:nvPr/>
        </p:nvGrpSpPr>
        <p:grpSpPr bwMode="auto">
          <a:xfrm>
            <a:off x="6101585" y="3685024"/>
            <a:ext cx="423630" cy="414304"/>
            <a:chOff x="2016" y="1920"/>
            <a:chExt cx="1680" cy="1680"/>
          </a:xfrm>
        </p:grpSpPr>
        <p:sp>
          <p:nvSpPr>
            <p:cNvPr id="131" name="Oval 31"/>
            <p:cNvSpPr>
              <a:spLocks noChangeArrowheads="1"/>
            </p:cNvSpPr>
            <p:nvPr/>
          </p:nvSpPr>
          <p:spPr bwMode="gray">
            <a:xfrm>
              <a:off x="2016" y="1920"/>
              <a:ext cx="1680" cy="1680"/>
            </a:xfrm>
            <a:prstGeom prst="ellipse">
              <a:avLst/>
            </a:prstGeom>
            <a:gradFill rotWithShape="1">
              <a:gsLst>
                <a:gs pos="0">
                  <a:srgbClr val="009999"/>
                </a:gs>
                <a:gs pos="100000">
                  <a:srgbClr val="009999">
                    <a:gamma/>
                    <a:shade val="62353"/>
                    <a:invGamma/>
                  </a:srgbClr>
                </a:gs>
              </a:gsLst>
              <a:lin ang="5400000" scaled="1"/>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32" name="Freeform 32"/>
            <p:cNvSpPr>
              <a:spLocks/>
            </p:cNvSpPr>
            <p:nvPr/>
          </p:nvSpPr>
          <p:spPr bwMode="gray">
            <a:xfrm>
              <a:off x="2208" y="1948"/>
              <a:ext cx="1296" cy="634"/>
            </a:xfrm>
            <a:custGeom>
              <a:avLst/>
              <a:gdLst>
                <a:gd name="T0" fmla="*/ 995 w 1321"/>
                <a:gd name="T1" fmla="*/ 79 h 712"/>
                <a:gd name="T2" fmla="*/ 1008 w 1321"/>
                <a:gd name="T3" fmla="*/ 87 h 712"/>
                <a:gd name="T4" fmla="*/ 1011 w 1321"/>
                <a:gd name="T5" fmla="*/ 94 h 712"/>
                <a:gd name="T6" fmla="*/ 1006 w 1321"/>
                <a:gd name="T7" fmla="*/ 102 h 712"/>
                <a:gd name="T8" fmla="*/ 993 w 1321"/>
                <a:gd name="T9" fmla="*/ 107 h 712"/>
                <a:gd name="T10" fmla="*/ 973 w 1321"/>
                <a:gd name="T11" fmla="*/ 114 h 712"/>
                <a:gd name="T12" fmla="*/ 948 w 1321"/>
                <a:gd name="T13" fmla="*/ 119 h 712"/>
                <a:gd name="T14" fmla="*/ 915 w 1321"/>
                <a:gd name="T15" fmla="*/ 124 h 712"/>
                <a:gd name="T16" fmla="*/ 878 w 1321"/>
                <a:gd name="T17" fmla="*/ 128 h 712"/>
                <a:gd name="T18" fmla="*/ 836 w 1321"/>
                <a:gd name="T19" fmla="*/ 132 h 712"/>
                <a:gd name="T20" fmla="*/ 789 w 1321"/>
                <a:gd name="T21" fmla="*/ 134 h 712"/>
                <a:gd name="T22" fmla="*/ 740 w 1321"/>
                <a:gd name="T23" fmla="*/ 135 h 712"/>
                <a:gd name="T24" fmla="*/ 686 w 1321"/>
                <a:gd name="T25" fmla="*/ 139 h 712"/>
                <a:gd name="T26" fmla="*/ 631 w 1321"/>
                <a:gd name="T27" fmla="*/ 140 h 712"/>
                <a:gd name="T28" fmla="*/ 609 w 1321"/>
                <a:gd name="T29" fmla="*/ 141 h 712"/>
                <a:gd name="T30" fmla="*/ 365 w 1321"/>
                <a:gd name="T31" fmla="*/ 141 h 712"/>
                <a:gd name="T32" fmla="*/ 361 w 1321"/>
                <a:gd name="T33" fmla="*/ 141 h 712"/>
                <a:gd name="T34" fmla="*/ 313 w 1321"/>
                <a:gd name="T35" fmla="*/ 140 h 712"/>
                <a:gd name="T36" fmla="*/ 267 w 1321"/>
                <a:gd name="T37" fmla="*/ 139 h 712"/>
                <a:gd name="T38" fmla="*/ 223 w 1321"/>
                <a:gd name="T39" fmla="*/ 137 h 712"/>
                <a:gd name="T40" fmla="*/ 180 w 1321"/>
                <a:gd name="T41" fmla="*/ 134 h 712"/>
                <a:gd name="T42" fmla="*/ 143 w 1321"/>
                <a:gd name="T43" fmla="*/ 134 h 712"/>
                <a:gd name="T44" fmla="*/ 110 w 1321"/>
                <a:gd name="T45" fmla="*/ 130 h 712"/>
                <a:gd name="T46" fmla="*/ 76 w 1321"/>
                <a:gd name="T47" fmla="*/ 127 h 712"/>
                <a:gd name="T48" fmla="*/ 53 w 1321"/>
                <a:gd name="T49" fmla="*/ 125 h 712"/>
                <a:gd name="T50" fmla="*/ 26 w 1321"/>
                <a:gd name="T51" fmla="*/ 119 h 712"/>
                <a:gd name="T52" fmla="*/ 18 w 1321"/>
                <a:gd name="T53" fmla="*/ 115 h 712"/>
                <a:gd name="T54" fmla="*/ 6 w 1321"/>
                <a:gd name="T55" fmla="*/ 110 h 712"/>
                <a:gd name="T56" fmla="*/ 0 w 1321"/>
                <a:gd name="T57" fmla="*/ 103 h 712"/>
                <a:gd name="T58" fmla="*/ 0 w 1321"/>
                <a:gd name="T59" fmla="*/ 102 h 712"/>
                <a:gd name="T60" fmla="*/ 4 w 1321"/>
                <a:gd name="T61" fmla="*/ 94 h 712"/>
                <a:gd name="T62" fmla="*/ 16 w 1321"/>
                <a:gd name="T63" fmla="*/ 88 h 712"/>
                <a:gd name="T64" fmla="*/ 37 w 1321"/>
                <a:gd name="T65" fmla="*/ 73 h 712"/>
                <a:gd name="T66" fmla="*/ 72 w 1321"/>
                <a:gd name="T67" fmla="*/ 59 h 712"/>
                <a:gd name="T68" fmla="*/ 114 w 1321"/>
                <a:gd name="T69" fmla="*/ 47 h 712"/>
                <a:gd name="T70" fmla="*/ 157 w 1321"/>
                <a:gd name="T71" fmla="*/ 34 h 712"/>
                <a:gd name="T72" fmla="*/ 207 w 1321"/>
                <a:gd name="T73" fmla="*/ 24 h 712"/>
                <a:gd name="T74" fmla="*/ 262 w 1321"/>
                <a:gd name="T75" fmla="*/ 16 h 712"/>
                <a:gd name="T76" fmla="*/ 318 w 1321"/>
                <a:gd name="T77" fmla="*/ 9 h 712"/>
                <a:gd name="T78" fmla="*/ 381 w 1321"/>
                <a:gd name="T79" fmla="*/ 4 h 712"/>
                <a:gd name="T80" fmla="*/ 444 w 1321"/>
                <a:gd name="T81" fmla="*/ 4 h 712"/>
                <a:gd name="T82" fmla="*/ 511 w 1321"/>
                <a:gd name="T83" fmla="*/ 0 h 712"/>
                <a:gd name="T84" fmla="*/ 511 w 1321"/>
                <a:gd name="T85" fmla="*/ 0 h 712"/>
                <a:gd name="T86" fmla="*/ 581 w 1321"/>
                <a:gd name="T87" fmla="*/ 4 h 712"/>
                <a:gd name="T88" fmla="*/ 648 w 1321"/>
                <a:gd name="T89" fmla="*/ 4 h 712"/>
                <a:gd name="T90" fmla="*/ 713 w 1321"/>
                <a:gd name="T91" fmla="*/ 10 h 712"/>
                <a:gd name="T92" fmla="*/ 774 w 1321"/>
                <a:gd name="T93" fmla="*/ 18 h 712"/>
                <a:gd name="T94" fmla="*/ 828 w 1321"/>
                <a:gd name="T95" fmla="*/ 27 h 712"/>
                <a:gd name="T96" fmla="*/ 879 w 1321"/>
                <a:gd name="T97" fmla="*/ 38 h 712"/>
                <a:gd name="T98" fmla="*/ 924 w 1321"/>
                <a:gd name="T99" fmla="*/ 50 h 712"/>
                <a:gd name="T100" fmla="*/ 963 w 1321"/>
                <a:gd name="T101" fmla="*/ 64 h 712"/>
                <a:gd name="T102" fmla="*/ 995 w 1321"/>
                <a:gd name="T103" fmla="*/ 79 h 712"/>
                <a:gd name="T104" fmla="*/ 995 w 1321"/>
                <a:gd name="T105" fmla="*/ 7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9999"/>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133" name="Oval 55"/>
          <p:cNvSpPr>
            <a:spLocks noChangeArrowheads="1"/>
          </p:cNvSpPr>
          <p:nvPr/>
        </p:nvSpPr>
        <p:spPr bwMode="gray">
          <a:xfrm rot="18227093">
            <a:off x="3262312" y="3818597"/>
            <a:ext cx="122237"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34" name="Oval 56"/>
          <p:cNvSpPr>
            <a:spLocks noChangeArrowheads="1"/>
          </p:cNvSpPr>
          <p:nvPr/>
        </p:nvSpPr>
        <p:spPr bwMode="gray">
          <a:xfrm rot="18227093">
            <a:off x="2997146" y="3822963"/>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35" name="Oval 55"/>
          <p:cNvSpPr>
            <a:spLocks noChangeArrowheads="1"/>
          </p:cNvSpPr>
          <p:nvPr/>
        </p:nvSpPr>
        <p:spPr bwMode="gray">
          <a:xfrm rot="18227093">
            <a:off x="5816462" y="3909515"/>
            <a:ext cx="122237" cy="128587"/>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36" name="Oval 56"/>
          <p:cNvSpPr>
            <a:spLocks noChangeArrowheads="1"/>
          </p:cNvSpPr>
          <p:nvPr/>
        </p:nvSpPr>
        <p:spPr bwMode="gray">
          <a:xfrm rot="18227093">
            <a:off x="5521134" y="3908281"/>
            <a:ext cx="122238" cy="128588"/>
          </a:xfrm>
          <a:prstGeom prst="ellipse">
            <a:avLst/>
          </a:prstGeom>
          <a:gradFill rotWithShape="1">
            <a:gsLst>
              <a:gs pos="0">
                <a:srgbClr val="99CC00"/>
              </a:gs>
              <a:gs pos="100000">
                <a:srgbClr val="99CC00">
                  <a:gamma/>
                  <a:shade val="6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panose="02010600030101010101" pitchFamily="2" charset="-122"/>
            </a:endParaRPr>
          </a:p>
        </p:txBody>
      </p:sp>
      <p:sp>
        <p:nvSpPr>
          <p:cNvPr id="137" name="Text Box 20"/>
          <p:cNvSpPr txBox="1">
            <a:spLocks noChangeArrowheads="1"/>
          </p:cNvSpPr>
          <p:nvPr/>
        </p:nvSpPr>
        <p:spPr bwMode="auto">
          <a:xfrm>
            <a:off x="5888767" y="5176502"/>
            <a:ext cx="1391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形成凝聚力</a:t>
            </a:r>
          </a:p>
        </p:txBody>
      </p:sp>
      <p:sp>
        <p:nvSpPr>
          <p:cNvPr id="138" name="Text Box 16"/>
          <p:cNvSpPr txBox="1">
            <a:spLocks noChangeArrowheads="1"/>
          </p:cNvSpPr>
          <p:nvPr/>
        </p:nvSpPr>
        <p:spPr bwMode="auto">
          <a:xfrm>
            <a:off x="1035890" y="3734081"/>
            <a:ext cx="1373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b="1" dirty="0" smtClean="0">
                <a:solidFill>
                  <a:srgbClr val="000000"/>
                </a:solidFill>
                <a:latin typeface="+mn-ea"/>
                <a:ea typeface="+mn-ea"/>
              </a:rPr>
              <a:t>激发创新力</a:t>
            </a:r>
          </a:p>
        </p:txBody>
      </p:sp>
    </p:spTree>
    <p:extLst>
      <p:ext uri="{BB962C8B-B14F-4D97-AF65-F5344CB8AC3E}">
        <p14:creationId xmlns:p14="http://schemas.microsoft.com/office/powerpoint/2010/main" val="66237725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企业文化与班组文化</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sz="2000" dirty="0" smtClean="0">
                <a:latin typeface="+mn-ea"/>
              </a:rPr>
              <a:t>企业文化是企业在经营实践活动中逐步形成的为全体员工所认同、遵守、带有本企业特色的经营准则、经营作风、企业精神、道德规范、发展目标</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企业文化建设的中心应放在抓好班组文化建设上，因为班组是企业生存和发展的基础，是完成企业安全生产各项任务的最前沿，企业的先进管理理念、科学管理制度、合理的劳动组织、完善的安全措施，都是要靠班组去贯彻落实</a:t>
            </a:r>
            <a:endParaRPr lang="zh-CN" altLang="en-US" sz="2000" dirty="0">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45</a:t>
            </a:fld>
            <a:endParaRPr lang="zh-CN" altLang="en-US" dirty="0"/>
          </a:p>
        </p:txBody>
      </p:sp>
    </p:spTree>
    <p:extLst>
      <p:ext uri="{BB962C8B-B14F-4D97-AF65-F5344CB8AC3E}">
        <p14:creationId xmlns:p14="http://schemas.microsoft.com/office/powerpoint/2010/main" val="42486174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班组文化建设的误区</a:t>
            </a:r>
            <a:endParaRPr lang="zh-CN" altLang="en-US" sz="32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46</a:t>
            </a:fld>
            <a:endParaRPr lang="zh-CN" altLang="en-US" dirty="0"/>
          </a:p>
        </p:txBody>
      </p:sp>
      <p:pic>
        <p:nvPicPr>
          <p:cNvPr id="5" name="图片 4"/>
          <p:cNvPicPr>
            <a:picLocks noChangeAspect="1"/>
          </p:cNvPicPr>
          <p:nvPr/>
        </p:nvPicPr>
        <p:blipFill rotWithShape="1">
          <a:blip r:embed="rId2"/>
          <a:srcRect l="11813" t="31297" r="33950" b="25157"/>
          <a:stretch/>
        </p:blipFill>
        <p:spPr>
          <a:xfrm>
            <a:off x="611560" y="1484784"/>
            <a:ext cx="8064896" cy="4464496"/>
          </a:xfrm>
          <a:prstGeom prst="rect">
            <a:avLst/>
          </a:prstGeom>
        </p:spPr>
      </p:pic>
    </p:spTree>
    <p:extLst>
      <p:ext uri="{BB962C8B-B14F-4D97-AF65-F5344CB8AC3E}">
        <p14:creationId xmlns:p14="http://schemas.microsoft.com/office/powerpoint/2010/main" val="326758632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班组文化建设</a:t>
            </a:r>
            <a:endParaRPr lang="zh-CN" altLang="en-US" sz="3200" dirty="0">
              <a:solidFill>
                <a:srgbClr val="FF0000"/>
              </a:solidFill>
            </a:endParaRPr>
          </a:p>
        </p:txBody>
      </p:sp>
      <p:sp>
        <p:nvSpPr>
          <p:cNvPr id="3" name="内容占位符 2"/>
          <p:cNvSpPr>
            <a:spLocks noGrp="1"/>
          </p:cNvSpPr>
          <p:nvPr>
            <p:ph idx="1"/>
          </p:nvPr>
        </p:nvSpPr>
        <p:spPr>
          <a:xfrm>
            <a:off x="466725" y="1340768"/>
            <a:ext cx="4105275" cy="4824536"/>
          </a:xfrm>
        </p:spPr>
        <p:txBody>
          <a:bodyPr/>
          <a:lstStyle/>
          <a:p>
            <a:pPr>
              <a:lnSpc>
                <a:spcPct val="150000"/>
              </a:lnSpc>
              <a:buFont typeface="Wingdings" panose="05000000000000000000" pitchFamily="2" charset="2"/>
              <a:buChar char="Ø"/>
            </a:pPr>
            <a:r>
              <a:rPr lang="zh-CN" altLang="en-US" sz="2400" b="1" dirty="0" smtClean="0">
                <a:latin typeface="+mn-ea"/>
              </a:rPr>
              <a:t>建设班组制度文化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建设班组管理文化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建设班组民主文化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建设班组节约文化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建设班组自控文化</a:t>
            </a:r>
            <a:endParaRPr lang="en-US" altLang="zh-CN" sz="2400" b="1" dirty="0" smtClean="0">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47</a:t>
            </a:fld>
            <a:endParaRPr lang="zh-CN" altLang="en-US" dirty="0"/>
          </a:p>
        </p:txBody>
      </p:sp>
      <p:sp>
        <p:nvSpPr>
          <p:cNvPr id="6" name="内容占位符 2"/>
          <p:cNvSpPr txBox="1">
            <a:spLocks/>
          </p:cNvSpPr>
          <p:nvPr/>
        </p:nvSpPr>
        <p:spPr bwMode="auto">
          <a:xfrm>
            <a:off x="4788024" y="1343571"/>
            <a:ext cx="374441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2400" b="1" dirty="0" smtClean="0">
                <a:latin typeface="+mn-ea"/>
              </a:rPr>
              <a:t>建设班组创新文化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建设班组学习文化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建设班组安全文化</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建设班组和谐文化</a:t>
            </a:r>
            <a:endParaRPr lang="zh-CN" altLang="en-US" sz="2400" b="1" dirty="0">
              <a:latin typeface="+mn-ea"/>
            </a:endParaRPr>
          </a:p>
        </p:txBody>
      </p:sp>
    </p:spTree>
    <p:extLst>
      <p:ext uri="{BB962C8B-B14F-4D97-AF65-F5344CB8AC3E}">
        <p14:creationId xmlns:p14="http://schemas.microsoft.com/office/powerpoint/2010/main" val="171576087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第六单元</a:t>
            </a:r>
            <a:endParaRPr lang="en-US" altLang="zh-CN" sz="2800" b="1" dirty="0">
              <a:latin typeface="+mj-ea"/>
              <a:ea typeface="+mj-ea"/>
            </a:endParaRPr>
          </a:p>
          <a:p>
            <a:pPr algn="ctr">
              <a:lnSpc>
                <a:spcPct val="250000"/>
              </a:lnSpc>
            </a:pPr>
            <a:r>
              <a:rPr lang="zh-CN" altLang="en-US" sz="2800" b="1" dirty="0" smtClean="0">
                <a:latin typeface="+mn-ea"/>
              </a:rPr>
              <a:t>有效沟通</a:t>
            </a:r>
            <a:r>
              <a:rPr lang="en-US" altLang="zh-CN" sz="2800" b="1" dirty="0" smtClean="0">
                <a:latin typeface="+mn-ea"/>
              </a:rPr>
              <a:t>---</a:t>
            </a:r>
            <a:r>
              <a:rPr lang="zh-CN" altLang="en-US" sz="2800" b="1" dirty="0" smtClean="0">
                <a:latin typeface="+mn-ea"/>
              </a:rPr>
              <a:t>沟通技巧与激励</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48</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352783244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zh-CN" altLang="en-US" sz="2800" dirty="0" smtClean="0">
                <a:solidFill>
                  <a:srgbClr val="FF0000"/>
                </a:solidFill>
              </a:rPr>
              <a:t>如何沟通？</a:t>
            </a:r>
            <a:endParaRPr lang="zh-CN" altLang="en-US" sz="2800" dirty="0">
              <a:solidFill>
                <a:srgbClr val="FF0000"/>
              </a:solidFill>
            </a:endParaRPr>
          </a:p>
        </p:txBody>
      </p:sp>
      <p:sp>
        <p:nvSpPr>
          <p:cNvPr id="5" name="灯片编号占位符 3"/>
          <p:cNvSpPr>
            <a:spLocks noGrp="1"/>
          </p:cNvSpPr>
          <p:nvPr>
            <p:ph type="sldNum" sz="quarter" idx="4"/>
          </p:nvPr>
        </p:nvSpPr>
        <p:spPr/>
        <p:txBody>
          <a:bodyPr/>
          <a:lstStyle/>
          <a:p>
            <a:fld id="{8BA16DCC-C50E-4AD5-94C9-747C0058B3E1}" type="slidenum">
              <a:rPr lang="zh-CN" altLang="en-US" smtClean="0"/>
              <a:pPr/>
              <a:t>49</a:t>
            </a:fld>
            <a:endParaRPr lang="zh-CN" altLang="en-US" dirty="0"/>
          </a:p>
        </p:txBody>
      </p:sp>
      <p:sp>
        <p:nvSpPr>
          <p:cNvPr id="47111" name="Rectangle 7"/>
          <p:cNvSpPr>
            <a:spLocks noChangeArrowheads="1"/>
          </p:cNvSpPr>
          <p:nvPr/>
        </p:nvSpPr>
        <p:spPr bwMode="auto">
          <a:xfrm>
            <a:off x="381000" y="1358205"/>
            <a:ext cx="8367464" cy="3943003"/>
          </a:xfrm>
          <a:prstGeom prst="rect">
            <a:avLst/>
          </a:prstGeom>
          <a:noFill/>
          <a:ln w="9525">
            <a:noFill/>
            <a:miter lim="800000"/>
            <a:headEnd/>
            <a:tailEnd/>
          </a:ln>
          <a:effectLst/>
        </p:spPr>
        <p:txBody>
          <a:bodyPr/>
          <a:lstStyle/>
          <a:p>
            <a:pPr marL="342900" indent="-342900" eaLnBrk="0" hangingPunct="0">
              <a:lnSpc>
                <a:spcPct val="150000"/>
              </a:lnSpc>
              <a:spcBef>
                <a:spcPct val="50000"/>
              </a:spcBef>
              <a:buFont typeface="Wingdings" pitchFamily="2" charset="2"/>
              <a:buChar char="Ø"/>
            </a:pPr>
            <a:r>
              <a:rPr lang="zh-CN" altLang="en-US" sz="2000" b="1" dirty="0">
                <a:latin typeface="微软雅黑" pitchFamily="34" charset="-122"/>
                <a:ea typeface="微软雅黑" pitchFamily="34" charset="-122"/>
              </a:rPr>
              <a:t>沟通，是现代信息社会发展和人们生活的普遍需要，只有通过沟通，人们的目标和抱负才能得以实现，良好的人际关系才能得以建立，各种矛盾和误解才能得以化解，人们的生活才会更加和谐和美好。</a:t>
            </a:r>
          </a:p>
          <a:p>
            <a:pPr marL="342900" indent="-342900" eaLnBrk="0" hangingPunct="0">
              <a:lnSpc>
                <a:spcPct val="150000"/>
              </a:lnSpc>
              <a:spcBef>
                <a:spcPct val="50000"/>
              </a:spcBef>
              <a:buFont typeface="Wingdings" pitchFamily="2" charset="2"/>
              <a:buChar char="Ø"/>
            </a:pPr>
            <a:r>
              <a:rPr lang="zh-CN" altLang="en-US" sz="2000" b="1" dirty="0">
                <a:latin typeface="微软雅黑" pitchFamily="34" charset="-122"/>
                <a:ea typeface="微软雅黑" pitchFamily="34" charset="-122"/>
              </a:rPr>
              <a:t> 从心，就是讲沟通要从心里沟通，发自内心，做到人与人之间交流真心诚意，谦和大度，亲善友好，认真负责，一丝不苟。</a:t>
            </a:r>
          </a:p>
          <a:p>
            <a:pPr marL="342900" indent="-342900" eaLnBrk="0" hangingPunct="0">
              <a:lnSpc>
                <a:spcPct val="150000"/>
              </a:lnSpc>
              <a:spcBef>
                <a:spcPct val="50000"/>
              </a:spcBef>
              <a:buFont typeface="Wingdings" pitchFamily="2" charset="2"/>
              <a:buChar char="Ø"/>
            </a:pPr>
            <a:r>
              <a:rPr lang="zh-CN" altLang="en-US" sz="2000" b="1" dirty="0">
                <a:latin typeface="微软雅黑" pitchFamily="34" charset="-122"/>
                <a:ea typeface="微软雅黑" pitchFamily="34" charset="-122"/>
              </a:rPr>
              <a:t> 开始，表明沟通永远需要，追求永无止境。 </a:t>
            </a:r>
          </a:p>
        </p:txBody>
      </p:sp>
      <p:sp>
        <p:nvSpPr>
          <p:cNvPr id="47112" name="WordArt 8"/>
          <p:cNvSpPr>
            <a:spLocks noChangeArrowheads="1" noChangeShapeType="1" noTextEdit="1"/>
          </p:cNvSpPr>
          <p:nvPr/>
        </p:nvSpPr>
        <p:spPr bwMode="auto">
          <a:xfrm>
            <a:off x="2438400" y="5410200"/>
            <a:ext cx="4160838" cy="693738"/>
          </a:xfrm>
          <a:prstGeom prst="rect">
            <a:avLst/>
          </a:prstGeom>
        </p:spPr>
        <p:txBody>
          <a:bodyPr wrap="none" fromWordArt="1">
            <a:prstTxWarp prst="textPlain">
              <a:avLst>
                <a:gd name="adj" fmla="val 50000"/>
              </a:avLst>
            </a:prstTxWarp>
          </a:bodyPr>
          <a:lstStyle/>
          <a:p>
            <a:pPr algn="ctr"/>
            <a:r>
              <a:rPr lang="zh-CN" altLang="en-US" sz="3600" b="1" kern="10" dirty="0">
                <a:ln w="9525">
                  <a:noFill/>
                  <a:miter lim="800000"/>
                  <a:headEnd/>
                  <a:tailEnd/>
                </a:ln>
                <a:solidFill>
                  <a:srgbClr val="FF0000"/>
                </a:solidFill>
                <a:latin typeface="华文新魏"/>
                <a:ea typeface="华文新魏"/>
              </a:rPr>
              <a:t>沟通从心开始</a:t>
            </a:r>
          </a:p>
        </p:txBody>
      </p:sp>
    </p:spTree>
    <p:extLst>
      <p:ext uri="{BB962C8B-B14F-4D97-AF65-F5344CB8AC3E}">
        <p14:creationId xmlns:p14="http://schemas.microsoft.com/office/powerpoint/2010/main" val="23180171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00918" y="405264"/>
            <a:ext cx="7161213" cy="465282"/>
          </a:xfrm>
        </p:spPr>
        <p:txBody>
          <a:bodyPr/>
          <a:lstStyle/>
          <a:p>
            <a:pPr eaLnBrk="1" hangingPunct="1"/>
            <a:r>
              <a:rPr lang="zh-CN" altLang="en-US" sz="2800" dirty="0" smtClean="0">
                <a:solidFill>
                  <a:srgbClr val="FF0000"/>
                </a:solidFill>
                <a:latin typeface="微软雅黑" pitchFamily="34" charset="-122"/>
                <a:ea typeface="微软雅黑" pitchFamily="34" charset="-122"/>
              </a:rPr>
              <a:t>班组管理</a:t>
            </a:r>
            <a:r>
              <a:rPr lang="zh-CN" altLang="en-US" sz="2800" dirty="0">
                <a:solidFill>
                  <a:srgbClr val="FF0000"/>
                </a:solidFill>
                <a:latin typeface="微软雅黑" pitchFamily="34" charset="-122"/>
                <a:ea typeface="微软雅黑" pitchFamily="34" charset="-122"/>
              </a:rPr>
              <a:t>是企业最基础的管理</a:t>
            </a:r>
          </a:p>
        </p:txBody>
      </p:sp>
      <p:sp>
        <p:nvSpPr>
          <p:cNvPr id="19459" name="AutoShape 3"/>
          <p:cNvSpPr>
            <a:spLocks noChangeArrowheads="1"/>
          </p:cNvSpPr>
          <p:nvPr/>
        </p:nvSpPr>
        <p:spPr bwMode="auto">
          <a:xfrm>
            <a:off x="323850" y="2564423"/>
            <a:ext cx="3582988" cy="996462"/>
          </a:xfrm>
          <a:prstGeom prst="roundRect">
            <a:avLst>
              <a:gd name="adj" fmla="val 16667"/>
            </a:avLst>
          </a:prstGeom>
          <a:solidFill>
            <a:srgbClr val="3366FF"/>
          </a:solidFill>
          <a:ln w="9525">
            <a:noFill/>
            <a:round/>
            <a:headEnd/>
            <a:tailEnd/>
          </a:ln>
        </p:spPr>
        <p:txBody>
          <a:bodyPr wrap="none" lIns="16615" tIns="9969" rIns="16615" bIns="9969" anchor="ctr"/>
          <a:lstStyle/>
          <a:p>
            <a:pPr algn="ctr"/>
            <a:r>
              <a:rPr lang="zh-CN" altLang="en-US" sz="4400" b="1" dirty="0">
                <a:solidFill>
                  <a:srgbClr val="000066"/>
                </a:solidFill>
                <a:latin typeface="微软雅黑" pitchFamily="34" charset="-122"/>
                <a:ea typeface="微软雅黑" pitchFamily="34" charset="-122"/>
              </a:rPr>
              <a:t>　</a:t>
            </a:r>
            <a:r>
              <a:rPr lang="zh-CN" altLang="en-US" sz="4400" b="1" dirty="0" smtClean="0">
                <a:solidFill>
                  <a:srgbClr val="000066"/>
                </a:solidFill>
                <a:latin typeface="微软雅黑" pitchFamily="34" charset="-122"/>
                <a:ea typeface="微软雅黑" pitchFamily="34" charset="-122"/>
              </a:rPr>
              <a:t>班组</a:t>
            </a:r>
            <a:r>
              <a:rPr lang="zh-CN" altLang="en-US" sz="4400" b="1" dirty="0" smtClean="0">
                <a:latin typeface="微软雅黑" pitchFamily="34" charset="-122"/>
                <a:ea typeface="微软雅黑" pitchFamily="34" charset="-122"/>
              </a:rPr>
              <a:t>好坏</a:t>
            </a:r>
            <a:r>
              <a:rPr lang="zh-CN" altLang="en-US" sz="4400" b="1" dirty="0">
                <a:solidFill>
                  <a:srgbClr val="000066"/>
                </a:solidFill>
                <a:latin typeface="微软雅黑" pitchFamily="34" charset="-122"/>
                <a:ea typeface="微软雅黑" pitchFamily="34" charset="-122"/>
              </a:rPr>
              <a:t>　</a:t>
            </a:r>
          </a:p>
        </p:txBody>
      </p:sp>
      <p:sp>
        <p:nvSpPr>
          <p:cNvPr id="19460" name="AutoShape 4"/>
          <p:cNvSpPr>
            <a:spLocks noChangeArrowheads="1"/>
          </p:cNvSpPr>
          <p:nvPr/>
        </p:nvSpPr>
        <p:spPr bwMode="auto">
          <a:xfrm>
            <a:off x="323850" y="4492871"/>
            <a:ext cx="3582988" cy="965689"/>
          </a:xfrm>
          <a:prstGeom prst="roundRect">
            <a:avLst>
              <a:gd name="adj" fmla="val 16667"/>
            </a:avLst>
          </a:prstGeom>
          <a:solidFill>
            <a:srgbClr val="3366FF"/>
          </a:solidFill>
          <a:ln w="9525">
            <a:noFill/>
            <a:round/>
            <a:headEnd/>
            <a:tailEnd/>
          </a:ln>
        </p:spPr>
        <p:txBody>
          <a:bodyPr wrap="none" lIns="16615" tIns="9969" rIns="16615" bIns="9969" anchor="ctr"/>
          <a:lstStyle/>
          <a:p>
            <a:pPr algn="ctr"/>
            <a:r>
              <a:rPr lang="zh-CN" altLang="en-US" sz="4400" b="1" dirty="0">
                <a:solidFill>
                  <a:srgbClr val="000066"/>
                </a:solidFill>
                <a:latin typeface="微软雅黑" pitchFamily="34" charset="-122"/>
                <a:ea typeface="微软雅黑" pitchFamily="34" charset="-122"/>
              </a:rPr>
              <a:t>　</a:t>
            </a:r>
            <a:r>
              <a:rPr lang="zh-CN" altLang="en-US" sz="4400" b="1" dirty="0">
                <a:latin typeface="微软雅黑" pitchFamily="34" charset="-122"/>
                <a:ea typeface="微软雅黑" pitchFamily="34" charset="-122"/>
              </a:rPr>
              <a:t>基础不牢</a:t>
            </a:r>
            <a:r>
              <a:rPr lang="zh-CN" altLang="en-US" sz="4400" b="1" dirty="0">
                <a:solidFill>
                  <a:srgbClr val="000066"/>
                </a:solidFill>
                <a:latin typeface="微软雅黑" pitchFamily="34" charset="-122"/>
                <a:ea typeface="微软雅黑" pitchFamily="34" charset="-122"/>
              </a:rPr>
              <a:t>　</a:t>
            </a:r>
          </a:p>
        </p:txBody>
      </p:sp>
      <p:grpSp>
        <p:nvGrpSpPr>
          <p:cNvPr id="2" name="Group 5"/>
          <p:cNvGrpSpPr>
            <a:grpSpLocks/>
          </p:cNvGrpSpPr>
          <p:nvPr/>
        </p:nvGrpSpPr>
        <p:grpSpPr bwMode="auto">
          <a:xfrm>
            <a:off x="2411413" y="2564423"/>
            <a:ext cx="5184775" cy="3018692"/>
            <a:chOff x="0" y="0"/>
            <a:chExt cx="1872" cy="990"/>
          </a:xfrm>
        </p:grpSpPr>
        <p:sp>
          <p:nvSpPr>
            <p:cNvPr id="48135" name="Rectangle 6"/>
            <p:cNvSpPr>
              <a:spLocks noChangeArrowheads="1"/>
            </p:cNvSpPr>
            <p:nvPr/>
          </p:nvSpPr>
          <p:spPr bwMode="auto">
            <a:xfrm>
              <a:off x="816" y="624"/>
              <a:ext cx="1056" cy="366"/>
            </a:xfrm>
            <a:prstGeom prst="rect">
              <a:avLst/>
            </a:prstGeom>
            <a:solidFill>
              <a:srgbClr val="FF5B5B"/>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anchor="ctr">
              <a:flatTx/>
            </a:bodyPr>
            <a:lstStyle/>
            <a:p>
              <a:pPr algn="ctr"/>
              <a:r>
                <a:rPr lang="zh-CN" altLang="en-US" sz="3692" b="1">
                  <a:solidFill>
                    <a:srgbClr val="000000"/>
                  </a:solidFill>
                  <a:latin typeface="微软雅黑" pitchFamily="34" charset="-122"/>
                  <a:ea typeface="微软雅黑" pitchFamily="34" charset="-122"/>
                </a:rPr>
                <a:t>地动山摇</a:t>
              </a:r>
            </a:p>
          </p:txBody>
        </p:sp>
        <p:sp>
          <p:nvSpPr>
            <p:cNvPr id="48136" name="Rectangle 7"/>
            <p:cNvSpPr>
              <a:spLocks noChangeArrowheads="1"/>
            </p:cNvSpPr>
            <p:nvPr/>
          </p:nvSpPr>
          <p:spPr bwMode="auto">
            <a:xfrm>
              <a:off x="816" y="0"/>
              <a:ext cx="1056" cy="366"/>
            </a:xfrm>
            <a:prstGeom prst="rect">
              <a:avLst/>
            </a:prstGeom>
            <a:solidFill>
              <a:srgbClr val="FF5B5B"/>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anchor="ctr">
              <a:flatTx/>
            </a:bodyPr>
            <a:lstStyle/>
            <a:p>
              <a:pPr algn="ctr"/>
              <a:r>
                <a:rPr lang="zh-CN" altLang="en-US" sz="3692" b="1">
                  <a:solidFill>
                    <a:srgbClr val="000000"/>
                  </a:solidFill>
                  <a:latin typeface="微软雅黑" pitchFamily="34" charset="-122"/>
                  <a:ea typeface="微软雅黑" pitchFamily="34" charset="-122"/>
                </a:rPr>
                <a:t>企业成败</a:t>
              </a:r>
            </a:p>
          </p:txBody>
        </p:sp>
        <p:sp>
          <p:nvSpPr>
            <p:cNvPr id="48137" name="AutoShape 8"/>
            <p:cNvSpPr>
              <a:spLocks noChangeArrowheads="1"/>
            </p:cNvSpPr>
            <p:nvPr/>
          </p:nvSpPr>
          <p:spPr bwMode="auto">
            <a:xfrm rot="-956">
              <a:off x="0" y="384"/>
              <a:ext cx="480" cy="194"/>
            </a:xfrm>
            <a:custGeom>
              <a:avLst/>
              <a:gdLst>
                <a:gd name="T0" fmla="*/ 360 w 21600"/>
                <a:gd name="T1" fmla="*/ 0 h 21600"/>
                <a:gd name="T2" fmla="*/ 0 w 21600"/>
                <a:gd name="T3" fmla="*/ 97 h 21600"/>
                <a:gd name="T4" fmla="*/ 360 w 21600"/>
                <a:gd name="T5" fmla="*/ 194 h 21600"/>
                <a:gd name="T6" fmla="*/ 480 w 21600"/>
                <a:gd name="T7" fmla="*/ 97 h 21600"/>
                <a:gd name="T8" fmla="*/ 17694720 60000 65536"/>
                <a:gd name="T9" fmla="*/ 11796480 60000 65536"/>
                <a:gd name="T10" fmla="*/ 5898240 60000 65536"/>
                <a:gd name="T11" fmla="*/ 0 60000 65536"/>
                <a:gd name="T12" fmla="*/ 3375 w 21600"/>
                <a:gd name="T13" fmla="*/ 5456 h 21600"/>
                <a:gd name="T14" fmla="*/ 18900 w 21600"/>
                <a:gd name="T15" fmla="*/ 1625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5B5B"/>
            </a:solidFill>
            <a:ln w="9525">
              <a:solidFill>
                <a:srgbClr val="009999"/>
              </a:solidFill>
              <a:miter lim="800000"/>
              <a:headEnd/>
              <a:tailEnd/>
            </a:ln>
          </p:spPr>
          <p:txBody>
            <a:bodyPr wrap="none" anchor="ctr"/>
            <a:lstStyle/>
            <a:p>
              <a:endParaRPr lang="zh-CN" altLang="en-US" sz="1662" b="1">
                <a:latin typeface="微软雅黑" pitchFamily="34" charset="-122"/>
                <a:ea typeface="微软雅黑" pitchFamily="34" charset="-122"/>
              </a:endParaRPr>
            </a:p>
          </p:txBody>
        </p:sp>
      </p:grpSp>
      <p:sp>
        <p:nvSpPr>
          <p:cNvPr id="19466" name="AutoShape 4"/>
          <p:cNvSpPr>
            <a:spLocks noChangeArrowheads="1"/>
          </p:cNvSpPr>
          <p:nvPr/>
        </p:nvSpPr>
        <p:spPr bwMode="auto">
          <a:xfrm>
            <a:off x="7596188" y="3494943"/>
            <a:ext cx="1476375" cy="1131277"/>
          </a:xfrm>
          <a:prstGeom prst="irregularSeal1">
            <a:avLst/>
          </a:prstGeom>
          <a:gradFill rotWithShape="1">
            <a:gsLst>
              <a:gs pos="0">
                <a:schemeClr val="bg1"/>
              </a:gs>
              <a:gs pos="100000">
                <a:srgbClr val="FF0066"/>
              </a:gs>
            </a:gsLst>
            <a:path path="shape">
              <a:fillToRect l="50000" t="50000" r="50000" b="50000"/>
            </a:path>
          </a:gradFill>
          <a:ln w="9525">
            <a:solidFill>
              <a:srgbClr val="FF9900"/>
            </a:solidFill>
            <a:miter lim="800000"/>
            <a:headEnd/>
            <a:tailEnd/>
          </a:ln>
        </p:spPr>
        <p:txBody>
          <a:bodyPr wrap="none" anchor="ctr"/>
          <a:lstStyle/>
          <a:p>
            <a:pPr algn="ctr"/>
            <a:r>
              <a:rPr lang="zh-CN" altLang="en-US" sz="8123" b="1" dirty="0">
                <a:latin typeface="微软雅黑" pitchFamily="34" charset="-122"/>
                <a:ea typeface="微软雅黑" pitchFamily="34" charset="-122"/>
              </a:rPr>
              <a:t>！</a:t>
            </a:r>
          </a:p>
        </p:txBody>
      </p:sp>
      <p:sp>
        <p:nvSpPr>
          <p:cNvPr id="11" name="左大括号 10"/>
          <p:cNvSpPr/>
          <p:nvPr/>
        </p:nvSpPr>
        <p:spPr bwMode="auto">
          <a:xfrm>
            <a:off x="3923928" y="2963717"/>
            <a:ext cx="648072" cy="2060537"/>
          </a:xfrm>
          <a:prstGeom prst="leftBrace">
            <a:avLst/>
          </a:prstGeom>
          <a:noFill/>
          <a:ln w="38100"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txBody>
          <a:bodyPr vert="horz" wrap="none" lIns="83077" tIns="43200" rIns="83077" bIns="43200" numCol="1" rtlCol="0" anchor="ctr" anchorCtr="0" compatLnSpc="1">
            <a:prstTxWarp prst="textNoShape">
              <a:avLst/>
            </a:prstTxWarp>
          </a:bodyPr>
          <a:lstStyle/>
          <a:p>
            <a:pPr marL="420576" indent="-420576" algn="ctr" defTabSz="844083" fontAlgn="base">
              <a:spcBef>
                <a:spcPct val="50000"/>
              </a:spcBef>
              <a:spcAft>
                <a:spcPct val="0"/>
              </a:spcAft>
              <a:buSzPct val="120000"/>
            </a:pPr>
            <a:endParaRPr lang="zh-CN" altLang="en-US" sz="1662" b="1" i="1">
              <a:latin typeface="Arial" pitchFamily="34" charset="0"/>
              <a:ea typeface="宋体" pitchFamily="2" charset="-122"/>
            </a:endParaRPr>
          </a:p>
        </p:txBody>
      </p:sp>
      <p:sp>
        <p:nvSpPr>
          <p:cNvPr id="4" name="灯片编号占位符 3"/>
          <p:cNvSpPr>
            <a:spLocks noGrp="1"/>
          </p:cNvSpPr>
          <p:nvPr>
            <p:ph type="sldNum" sz="quarter" idx="4"/>
          </p:nvPr>
        </p:nvSpPr>
        <p:spPr/>
        <p:txBody>
          <a:bodyPr/>
          <a:lstStyle/>
          <a:p>
            <a:fld id="{19C3595E-954B-48BB-9FF4-D9A12CF5AEE8}" type="slidenum">
              <a:rPr lang="zh-CN" altLang="en-US" smtClean="0"/>
              <a:t>5</a:t>
            </a:fld>
            <a:endParaRPr lang="zh-CN" altLang="en-US"/>
          </a:p>
        </p:txBody>
      </p:sp>
    </p:spTree>
    <p:extLst>
      <p:ext uri="{BB962C8B-B14F-4D97-AF65-F5344CB8AC3E}">
        <p14:creationId xmlns:p14="http://schemas.microsoft.com/office/powerpoint/2010/main" val="234968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1000"/>
                                        <p:tgtEl>
                                          <p:spTgt spid="194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linds(horizontal)">
                                      <p:cBhvr>
                                        <p:cTn id="10" dur="1000"/>
                                        <p:tgtEl>
                                          <p:spTgt spid="19460"/>
                                        </p:tgtEl>
                                      </p:cBhvr>
                                    </p:animEffect>
                                  </p:childTnLst>
                                </p:cTn>
                              </p:par>
                              <p:par>
                                <p:cTn id="11" presetID="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box(out)">
                                      <p:cBhvr>
                                        <p:cTn id="18" dur="1000"/>
                                        <p:tgtEl>
                                          <p:spTgt spid="19466"/>
                                        </p:tgtEl>
                                      </p:cBhvr>
                                    </p:animEffect>
                                  </p:childTnLst>
                                </p:cTn>
                              </p:par>
                              <p:par>
                                <p:cTn id="19" presetID="6" presetClass="emph" presetSubtype="0" fill="hold" nodeType="withEffect">
                                  <p:stCondLst>
                                    <p:cond delay="0"/>
                                  </p:stCondLst>
                                  <p:childTnLst>
                                    <p:animScale>
                                      <p:cBhvr>
                                        <p:cTn id="20" dur="1000" fill="hold"/>
                                        <p:tgtEl>
                                          <p:spTgt spid="1946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6"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467544" y="1412776"/>
            <a:ext cx="8229600" cy="4608512"/>
          </a:xfrm>
          <a:prstGeom prst="rect">
            <a:avLst/>
          </a:prstGeom>
          <a:noFill/>
          <a:ln w="9525">
            <a:noFill/>
            <a:miter lim="800000"/>
            <a:headEnd/>
            <a:tailEnd/>
          </a:ln>
          <a:effectLst/>
        </p:spPr>
        <p:txBody>
          <a:bodyPr/>
          <a:lstStyle/>
          <a:p>
            <a:pPr marL="342900" indent="-342900" algn="just">
              <a:lnSpc>
                <a:spcPct val="145000"/>
              </a:lnSpc>
              <a:spcBef>
                <a:spcPct val="20000"/>
              </a:spcBef>
              <a:buFont typeface="Wingdings" pitchFamily="2" charset="2"/>
              <a:buChar char="Ø"/>
            </a:pPr>
            <a:r>
              <a:rPr lang="zh-CN" altLang="en-US" sz="2400" b="1" dirty="0">
                <a:latin typeface="微软雅黑" pitchFamily="34" charset="-122"/>
                <a:ea typeface="微软雅黑" pitchFamily="34" charset="-122"/>
              </a:rPr>
              <a:t>个人或组织之间通过语言（包括文字及非文字语言）互相传送信息与意念过程。信息时代，沟通获取信息。</a:t>
            </a:r>
          </a:p>
          <a:p>
            <a:pPr marL="342900" indent="-342900" eaLnBrk="0" hangingPunct="0">
              <a:lnSpc>
                <a:spcPct val="145000"/>
              </a:lnSpc>
              <a:spcBef>
                <a:spcPct val="20000"/>
              </a:spcBef>
              <a:buFont typeface="Wingdings" pitchFamily="2" charset="2"/>
              <a:buChar char="Ø"/>
            </a:pPr>
            <a:r>
              <a:rPr lang="zh-CN" altLang="en-US" sz="2400" b="1" dirty="0">
                <a:latin typeface="微软雅黑" pitchFamily="34" charset="-122"/>
                <a:ea typeface="微软雅黑" pitchFamily="34" charset="-122"/>
              </a:rPr>
              <a:t>当两人利益有冲突时的沟通是</a:t>
            </a:r>
            <a:r>
              <a:rPr lang="zh-CN" altLang="en-US" sz="2400" b="1" dirty="0">
                <a:solidFill>
                  <a:srgbClr val="FF0000"/>
                </a:solidFill>
                <a:effectLst>
                  <a:outerShdw blurRad="38100" dist="38100" dir="2700000" algn="tl">
                    <a:srgbClr val="C0C0C0"/>
                  </a:outerShdw>
                </a:effectLst>
                <a:latin typeface="微软雅黑" pitchFamily="34" charset="-122"/>
                <a:ea typeface="微软雅黑" pitchFamily="34" charset="-122"/>
              </a:rPr>
              <a:t>谈判</a:t>
            </a:r>
            <a:r>
              <a:rPr lang="zh-CN" altLang="en-US" sz="2400" b="1" dirty="0">
                <a:latin typeface="微软雅黑" pitchFamily="34" charset="-122"/>
                <a:ea typeface="微软雅黑" pitchFamily="34" charset="-122"/>
              </a:rPr>
              <a:t>。</a:t>
            </a:r>
          </a:p>
          <a:p>
            <a:pPr marL="342900" indent="-342900" eaLnBrk="0" hangingPunct="0">
              <a:lnSpc>
                <a:spcPct val="145000"/>
              </a:lnSpc>
              <a:spcBef>
                <a:spcPct val="20000"/>
              </a:spcBef>
              <a:buFont typeface="Wingdings" pitchFamily="2" charset="2"/>
              <a:buChar char="Ø"/>
            </a:pPr>
            <a:r>
              <a:rPr lang="zh-CN" altLang="en-US" sz="2400" b="1" dirty="0">
                <a:latin typeface="微软雅黑" pitchFamily="34" charset="-122"/>
                <a:ea typeface="微软雅黑" pitchFamily="34" charset="-122"/>
              </a:rPr>
              <a:t>当两人利益无冲突时的沟通是</a:t>
            </a:r>
            <a:r>
              <a:rPr lang="zh-CN" altLang="en-US" sz="2400" b="1" dirty="0">
                <a:solidFill>
                  <a:srgbClr val="FF0000"/>
                </a:solidFill>
                <a:effectLst>
                  <a:outerShdw blurRad="38100" dist="38100" dir="2700000" algn="tl">
                    <a:srgbClr val="C0C0C0"/>
                  </a:outerShdw>
                </a:effectLst>
                <a:latin typeface="微软雅黑" pitchFamily="34" charset="-122"/>
                <a:ea typeface="微软雅黑" pitchFamily="34" charset="-122"/>
              </a:rPr>
              <a:t>协调</a:t>
            </a:r>
            <a:r>
              <a:rPr lang="zh-CN" altLang="en-US" sz="2400" b="1" dirty="0">
                <a:latin typeface="微软雅黑" pitchFamily="34" charset="-122"/>
                <a:ea typeface="微软雅黑" pitchFamily="34" charset="-122"/>
              </a:rPr>
              <a:t>。</a:t>
            </a:r>
          </a:p>
        </p:txBody>
      </p:sp>
      <p:sp>
        <p:nvSpPr>
          <p:cNvPr id="5" name="Rectangle 2"/>
          <p:cNvSpPr>
            <a:spLocks noGrp="1" noChangeArrowheads="1"/>
          </p:cNvSpPr>
          <p:nvPr>
            <p:ph type="title"/>
          </p:nvPr>
        </p:nvSpPr>
        <p:spPr>
          <a:xfrm>
            <a:off x="1043608" y="450697"/>
            <a:ext cx="4191000" cy="487363"/>
          </a:xfrm>
          <a:noFill/>
          <a:ln/>
        </p:spPr>
        <p:txBody>
          <a:bodyPr/>
          <a:lstStyle/>
          <a:p>
            <a:r>
              <a:rPr lang="zh-CN" altLang="en-US" sz="2800" dirty="0">
                <a:solidFill>
                  <a:srgbClr val="FF0000"/>
                </a:solidFill>
              </a:rPr>
              <a:t>有效的沟通模式                              </a:t>
            </a: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50</a:t>
            </a:fld>
            <a:endParaRPr lang="zh-CN" altLang="en-US" dirty="0"/>
          </a:p>
        </p:txBody>
      </p:sp>
    </p:spTree>
    <p:extLst>
      <p:ext uri="{BB962C8B-B14F-4D97-AF65-F5344CB8AC3E}">
        <p14:creationId xmlns:p14="http://schemas.microsoft.com/office/powerpoint/2010/main" val="397559245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zh-CN" altLang="en-US" sz="2800" dirty="0" smtClean="0">
                <a:solidFill>
                  <a:srgbClr val="FF0000"/>
                </a:solidFill>
              </a:rPr>
              <a:t>如何沟通？</a:t>
            </a:r>
            <a:endParaRPr lang="zh-CN" altLang="en-US" sz="2800" dirty="0">
              <a:solidFill>
                <a:srgbClr val="FF0000"/>
              </a:solidFill>
            </a:endParaRPr>
          </a:p>
        </p:txBody>
      </p:sp>
      <p:sp>
        <p:nvSpPr>
          <p:cNvPr id="5" name="灯片编号占位符 3"/>
          <p:cNvSpPr>
            <a:spLocks noGrp="1"/>
          </p:cNvSpPr>
          <p:nvPr>
            <p:ph type="sldNum" sz="quarter" idx="4"/>
          </p:nvPr>
        </p:nvSpPr>
        <p:spPr/>
        <p:txBody>
          <a:bodyPr/>
          <a:lstStyle/>
          <a:p>
            <a:fld id="{8BA16DCC-C50E-4AD5-94C9-747C0058B3E1}" type="slidenum">
              <a:rPr lang="zh-CN" altLang="en-US" smtClean="0"/>
              <a:pPr/>
              <a:t>51</a:t>
            </a:fld>
            <a:endParaRPr lang="zh-CN" altLang="en-US" dirty="0"/>
          </a:p>
        </p:txBody>
      </p:sp>
      <p:sp>
        <p:nvSpPr>
          <p:cNvPr id="48133" name="Rectangle 5"/>
          <p:cNvSpPr>
            <a:spLocks noChangeArrowheads="1"/>
          </p:cNvSpPr>
          <p:nvPr/>
        </p:nvSpPr>
        <p:spPr bwMode="auto">
          <a:xfrm>
            <a:off x="432042" y="1998911"/>
            <a:ext cx="8153400" cy="4320480"/>
          </a:xfrm>
          <a:prstGeom prst="rect">
            <a:avLst/>
          </a:prstGeom>
          <a:noFill/>
          <a:ln w="9525">
            <a:noFill/>
            <a:miter lim="800000"/>
            <a:headEnd/>
            <a:tailEnd/>
          </a:ln>
          <a:effectLst/>
        </p:spPr>
        <p:txBody>
          <a:bodyPr/>
          <a:lstStyle/>
          <a:p>
            <a:pPr marL="342900" indent="-342900" algn="just">
              <a:lnSpc>
                <a:spcPct val="150000"/>
              </a:lnSpc>
              <a:spcBef>
                <a:spcPct val="20000"/>
              </a:spcBef>
            </a:pP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1）</a:t>
            </a:r>
            <a:r>
              <a:rPr lang="zh-CN" altLang="en-US" sz="2000" b="1" dirty="0">
                <a:effectLst>
                  <a:outerShdw blurRad="38100" dist="38100" dir="2700000" algn="tl">
                    <a:srgbClr val="C0C0C0"/>
                  </a:outerShdw>
                </a:effectLst>
                <a:latin typeface="微软雅黑" pitchFamily="34" charset="-122"/>
                <a:ea typeface="微软雅黑" pitchFamily="34" charset="-122"/>
              </a:rPr>
              <a:t>发讯人</a:t>
            </a:r>
            <a:r>
              <a:rPr lang="zh-CN" altLang="en-US" sz="2000" b="1" dirty="0">
                <a:latin typeface="微软雅黑" pitchFamily="34" charset="-122"/>
                <a:ea typeface="微软雅黑" pitchFamily="34" charset="-122"/>
              </a:rPr>
              <a:t> </a:t>
            </a:r>
            <a:endParaRPr lang="en-US" altLang="zh-CN" sz="2000" b="1" dirty="0" smtClean="0">
              <a:latin typeface="微软雅黑" pitchFamily="34" charset="-122"/>
              <a:ea typeface="微软雅黑" pitchFamily="34" charset="-122"/>
            </a:endParaRPr>
          </a:p>
          <a:p>
            <a:pPr marL="342900" indent="-342900" algn="just">
              <a:lnSpc>
                <a:spcPct val="150000"/>
              </a:lnSpc>
              <a:spcBef>
                <a:spcPct val="20000"/>
              </a:spcBef>
            </a:pP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2）</a:t>
            </a:r>
            <a:r>
              <a:rPr lang="zh-CN" altLang="en-US" sz="2000" b="1" dirty="0">
                <a:effectLst>
                  <a:outerShdw blurRad="38100" dist="38100" dir="2700000" algn="tl">
                    <a:srgbClr val="C0C0C0"/>
                  </a:outerShdw>
                </a:effectLst>
                <a:latin typeface="微软雅黑" pitchFamily="34" charset="-122"/>
                <a:ea typeface="微软雅黑" pitchFamily="34" charset="-122"/>
              </a:rPr>
              <a:t>收讯人</a:t>
            </a:r>
          </a:p>
          <a:p>
            <a:pPr marL="342900" indent="-342900" algn="just">
              <a:lnSpc>
                <a:spcPct val="150000"/>
              </a:lnSpc>
              <a:spcBef>
                <a:spcPct val="20000"/>
              </a:spcBef>
            </a:pPr>
            <a:r>
              <a:rPr lang="zh-CN" altLang="en-US" sz="2000" b="1" dirty="0" smtClean="0">
                <a:latin typeface="微软雅黑" pitchFamily="34" charset="-122"/>
                <a:ea typeface="微软雅黑" pitchFamily="34" charset="-122"/>
              </a:rPr>
              <a:t>  </a:t>
            </a:r>
            <a:r>
              <a:rPr lang="zh-CN" altLang="en-US" sz="2000" b="1" dirty="0">
                <a:latin typeface="微软雅黑" pitchFamily="34" charset="-122"/>
                <a:ea typeface="微软雅黑" pitchFamily="34" charset="-122"/>
              </a:rPr>
              <a:t>（3）</a:t>
            </a:r>
            <a:r>
              <a:rPr lang="zh-CN" altLang="en-US" sz="2000" b="1" dirty="0">
                <a:effectLst>
                  <a:outerShdw blurRad="38100" dist="38100" dir="2700000" algn="tl">
                    <a:srgbClr val="C0C0C0"/>
                  </a:outerShdw>
                </a:effectLst>
                <a:latin typeface="微软雅黑" pitchFamily="34" charset="-122"/>
                <a:ea typeface="微软雅黑" pitchFamily="34" charset="-122"/>
              </a:rPr>
              <a:t>信息：</a:t>
            </a:r>
          </a:p>
          <a:p>
            <a:pPr marL="342900" indent="-342900" algn="just">
              <a:lnSpc>
                <a:spcPct val="150000"/>
              </a:lnSpc>
              <a:spcBef>
                <a:spcPct val="20000"/>
              </a:spcBef>
              <a:buFont typeface="Wingdings" pitchFamily="2" charset="2"/>
              <a:buChar char="Ø"/>
            </a:pPr>
            <a:r>
              <a:rPr lang="zh-CN" altLang="en-US" sz="2000" b="1" dirty="0">
                <a:latin typeface="微软雅黑" pitchFamily="34" charset="-122"/>
                <a:ea typeface="微软雅黑" pitchFamily="34" charset="-122"/>
              </a:rPr>
              <a:t>语言和非语言、有意和无意都在传递一种信息，不管怎样，它们都会发出和接受了。穿衣∶自我形象与自尊；摆设∶价值取向，即别人如何看我。变换坐、站姿势、表情，表示对事物态度与感觉。</a:t>
            </a:r>
          </a:p>
          <a:p>
            <a:pPr marL="342900" indent="-342900" algn="just">
              <a:lnSpc>
                <a:spcPct val="150000"/>
              </a:lnSpc>
              <a:spcBef>
                <a:spcPct val="20000"/>
              </a:spcBef>
              <a:buFont typeface="Wingdings" pitchFamily="2" charset="2"/>
              <a:buChar char="Ø"/>
            </a:pPr>
            <a:r>
              <a:rPr lang="zh-CN" altLang="en-US" sz="2000" b="1" dirty="0">
                <a:latin typeface="微软雅黑" pitchFamily="34" charset="-122"/>
                <a:ea typeface="微软雅黑" pitchFamily="34" charset="-122"/>
              </a:rPr>
              <a:t>与信念、价值观、情绪、态度、需求、社会经历有关，同一信息，会有不同结果。</a:t>
            </a:r>
          </a:p>
        </p:txBody>
      </p:sp>
      <p:sp>
        <p:nvSpPr>
          <p:cNvPr id="11" name="TextBox 10"/>
          <p:cNvSpPr txBox="1"/>
          <p:nvPr/>
        </p:nvSpPr>
        <p:spPr>
          <a:xfrm>
            <a:off x="467544" y="1473522"/>
            <a:ext cx="1980029" cy="523220"/>
          </a:xfrm>
          <a:prstGeom prst="rect">
            <a:avLst/>
          </a:prstGeom>
          <a:noFill/>
        </p:spPr>
        <p:txBody>
          <a:bodyPr wrap="none" rtlCol="0">
            <a:spAutoFit/>
          </a:bodyPr>
          <a:lstStyle/>
          <a:p>
            <a:r>
              <a:rPr lang="zh-CN" altLang="en-US" sz="2800" b="1" dirty="0" smtClean="0">
                <a:solidFill>
                  <a:srgbClr val="FF0000"/>
                </a:solidFill>
                <a:latin typeface="微软雅黑" pitchFamily="34" charset="-122"/>
                <a:ea typeface="微软雅黑" pitchFamily="34" charset="-122"/>
              </a:rPr>
              <a:t>沟通三要素</a:t>
            </a:r>
            <a:endParaRPr lang="zh-CN" altLang="en-US"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84363988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293618" y="1340768"/>
            <a:ext cx="7488832" cy="620688"/>
          </a:xfrm>
          <a:prstGeom prst="rect">
            <a:avLst/>
          </a:prstGeom>
          <a:noFill/>
          <a:ln w="9525">
            <a:noFill/>
            <a:miter lim="800000"/>
            <a:headEnd/>
            <a:tailEnd/>
          </a:ln>
          <a:effectLst/>
        </p:spPr>
        <p:txBody>
          <a:bodyPr/>
          <a:lstStyle/>
          <a:p>
            <a:r>
              <a:rPr lang="zh-CN" altLang="en-US" sz="2800" b="1" dirty="0" smtClean="0">
                <a:solidFill>
                  <a:srgbClr val="FF0000"/>
                </a:solidFill>
                <a:latin typeface="微软雅黑" pitchFamily="34" charset="-122"/>
                <a:ea typeface="微软雅黑" pitchFamily="34" charset="-122"/>
              </a:rPr>
              <a:t>非</a:t>
            </a:r>
            <a:r>
              <a:rPr lang="zh-CN" altLang="en-US" sz="2800" b="1" dirty="0">
                <a:solidFill>
                  <a:srgbClr val="FF0000"/>
                </a:solidFill>
                <a:latin typeface="微软雅黑" pitchFamily="34" charset="-122"/>
                <a:ea typeface="微软雅黑" pitchFamily="34" charset="-122"/>
              </a:rPr>
              <a:t>文字</a:t>
            </a:r>
            <a:r>
              <a:rPr kumimoji="0" lang="zh-CN" altLang="en-US" sz="2800" b="1" dirty="0">
                <a:solidFill>
                  <a:srgbClr val="FF0000"/>
                </a:solidFill>
                <a:latin typeface="微软雅黑" pitchFamily="34" charset="-122"/>
                <a:ea typeface="微软雅黑" pitchFamily="34" charset="-122"/>
              </a:rPr>
              <a:t>比文字语言效果</a:t>
            </a:r>
            <a:r>
              <a:rPr kumimoji="0" lang="zh-CN" altLang="en-US" sz="2800" b="1" dirty="0" smtClean="0">
                <a:solidFill>
                  <a:srgbClr val="FF0000"/>
                </a:solidFill>
                <a:latin typeface="微软雅黑" pitchFamily="34" charset="-122"/>
                <a:ea typeface="微软雅黑" pitchFamily="34" charset="-122"/>
              </a:rPr>
              <a:t>大</a:t>
            </a:r>
            <a:endParaRPr kumimoji="0" lang="zh-CN" altLang="en-US" sz="2800" b="1" dirty="0">
              <a:solidFill>
                <a:srgbClr val="FF0000"/>
              </a:solidFill>
              <a:latin typeface="微软雅黑" pitchFamily="34" charset="-122"/>
              <a:ea typeface="微软雅黑" pitchFamily="34" charset="-122"/>
            </a:endParaRPr>
          </a:p>
        </p:txBody>
      </p:sp>
      <p:graphicFrame>
        <p:nvGraphicFramePr>
          <p:cNvPr id="52286" name="Group 62"/>
          <p:cNvGraphicFramePr>
            <a:graphicFrameLocks noGrp="1"/>
          </p:cNvGraphicFramePr>
          <p:nvPr/>
        </p:nvGraphicFramePr>
        <p:xfrm>
          <a:off x="205680" y="2992400"/>
          <a:ext cx="8686800" cy="3218688"/>
        </p:xfrm>
        <a:graphic>
          <a:graphicData uri="http://schemas.openxmlformats.org/drawingml/2006/table">
            <a:tbl>
              <a:tblPr/>
              <a:tblGrid>
                <a:gridCol w="4281488"/>
                <a:gridCol w="2271712"/>
                <a:gridCol w="2133600"/>
              </a:tblGrid>
              <a:tr h="49040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endParaRPr kumimoji="1" lang="zh-CN" altLang="en-US" sz="2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1" lang="zh-CN" altLang="en-US" sz="2800" b="0" i="0" u="none" strike="noStrike" cap="none" normalizeH="0" baseline="0" dirty="0" smtClean="0">
                          <a:ln>
                            <a:noFill/>
                          </a:ln>
                          <a:solidFill>
                            <a:schemeClr val="tx1"/>
                          </a:solidFill>
                          <a:effectLst>
                            <a:outerShdw blurRad="38100" dist="38100" dir="2700000" algn="tl">
                              <a:srgbClr val="C0C0C0"/>
                            </a:outerShdw>
                          </a:effectLst>
                          <a:latin typeface="微软雅黑" pitchFamily="34" charset="-122"/>
                          <a:ea typeface="微软雅黑" pitchFamily="34" charset="-122"/>
                        </a:rPr>
                        <a:t>一般人认为</a:t>
                      </a: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800" b="0" i="0" u="none" strike="noStrike" cap="none" normalizeH="0" baseline="0" dirty="0" smtClean="0">
                          <a:ln>
                            <a:noFill/>
                          </a:ln>
                          <a:solidFill>
                            <a:schemeClr val="tx1"/>
                          </a:solidFill>
                          <a:effectLst>
                            <a:outerShdw blurRad="38100" dist="38100" dir="2700000" algn="tl">
                              <a:srgbClr val="C0C0C0"/>
                            </a:outerShdw>
                          </a:effectLst>
                          <a:latin typeface="微软雅黑" pitchFamily="34" charset="-122"/>
                          <a:ea typeface="微软雅黑" pitchFamily="34" charset="-122"/>
                        </a:rPr>
                        <a:t>实际影响</a:t>
                      </a: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r>
              <a:tr h="45515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微软雅黑" pitchFamily="34" charset="-122"/>
                          <a:ea typeface="微软雅黑" pitchFamily="34" charset="-122"/>
                        </a:rPr>
                        <a:t>话语本身文字语言</a:t>
                      </a: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800" b="0" i="0" u="none" strike="noStrike" cap="none" normalizeH="0" baseline="0" dirty="0" smtClean="0">
                          <a:ln>
                            <a:noFill/>
                          </a:ln>
                          <a:solidFill>
                            <a:schemeClr val="tx1"/>
                          </a:solidFill>
                          <a:effectLst/>
                          <a:latin typeface="微软雅黑" pitchFamily="34" charset="-122"/>
                          <a:ea typeface="微软雅黑" pitchFamily="34" charset="-122"/>
                        </a:rPr>
                        <a:t>50％</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800" b="0" i="0" u="none" strike="noStrike" cap="none" normalizeH="0" baseline="0" smtClean="0">
                          <a:ln>
                            <a:noFill/>
                          </a:ln>
                          <a:solidFill>
                            <a:schemeClr val="tx1"/>
                          </a:solidFill>
                          <a:effectLst/>
                          <a:latin typeface="微软雅黑" pitchFamily="34" charset="-122"/>
                          <a:ea typeface="微软雅黑" pitchFamily="34" charset="-122"/>
                        </a:rPr>
                        <a:t>7％</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r>
              <a:tr h="757376">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400" b="0" i="0" u="none" strike="noStrike" cap="none" normalizeH="0" baseline="0" dirty="0" smtClean="0">
                          <a:ln>
                            <a:noFill/>
                          </a:ln>
                          <a:solidFill>
                            <a:schemeClr val="tx1"/>
                          </a:solidFill>
                          <a:effectLst>
                            <a:outerShdw blurRad="38100" dist="38100" dir="2700000" algn="tl">
                              <a:srgbClr val="C0C0C0"/>
                            </a:outerShdw>
                          </a:effectLst>
                          <a:latin typeface="微软雅黑" pitchFamily="34" charset="-122"/>
                          <a:ea typeface="微软雅黑" pitchFamily="34" charset="-122"/>
                        </a:rPr>
                        <a:t>声音</a:t>
                      </a:r>
                    </a:p>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微软雅黑" pitchFamily="34" charset="-122"/>
                          <a:ea typeface="微软雅黑" pitchFamily="34" charset="-122"/>
                        </a:rPr>
                        <a:t>(腔调、口气、音调、抑扬顿挫) </a:t>
                      </a: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zh-CN" altLang="en-US" sz="2800" b="0" i="0" u="none" strike="noStrike" cap="none" normalizeH="0" baseline="0" dirty="0" smtClean="0">
                          <a:ln>
                            <a:noFill/>
                          </a:ln>
                          <a:solidFill>
                            <a:schemeClr val="tx1"/>
                          </a:solidFill>
                          <a:effectLst/>
                          <a:latin typeface="微软雅黑" pitchFamily="34" charset="-122"/>
                          <a:ea typeface="微软雅黑" pitchFamily="34" charset="-122"/>
                        </a:rPr>
                        <a:t>20％</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800" b="0" i="0" u="none" strike="noStrike" cap="none" normalizeH="0" baseline="0" smtClean="0">
                          <a:ln>
                            <a:noFill/>
                          </a:ln>
                          <a:solidFill>
                            <a:schemeClr val="tx1"/>
                          </a:solidFill>
                          <a:effectLst/>
                          <a:latin typeface="微软雅黑" pitchFamily="34" charset="-122"/>
                          <a:ea typeface="微软雅黑" pitchFamily="34" charset="-122"/>
                        </a:rPr>
                        <a:t>38％</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r>
              <a:tr h="81681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微软雅黑" pitchFamily="34" charset="-122"/>
                          <a:ea typeface="微软雅黑" pitchFamily="34" charset="-122"/>
                        </a:rPr>
                        <a:t>行为、身体语言</a:t>
                      </a:r>
                    </a:p>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微软雅黑" pitchFamily="34" charset="-122"/>
                          <a:ea typeface="微软雅黑" pitchFamily="34" charset="-122"/>
                        </a:rPr>
                        <a:t>(姿势、面部表情、目光接触)</a:t>
                      </a:r>
                    </a:p>
                  </a:txBody>
                  <a:tcP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800" b="0" i="0" u="none" strike="noStrike" cap="none" normalizeH="0" baseline="0" dirty="0" smtClean="0">
                          <a:ln>
                            <a:noFill/>
                          </a:ln>
                          <a:solidFill>
                            <a:schemeClr val="tx1"/>
                          </a:solidFill>
                          <a:effectLst/>
                          <a:latin typeface="微软雅黑" pitchFamily="34" charset="-122"/>
                          <a:ea typeface="微软雅黑" pitchFamily="34" charset="-122"/>
                        </a:rPr>
                        <a:t>30％</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1" lang="zh-CN" altLang="en-US" sz="2800" b="0" i="0" u="none" strike="noStrike" cap="none" normalizeH="0" baseline="0" dirty="0" smtClean="0">
                          <a:ln>
                            <a:noFill/>
                          </a:ln>
                          <a:solidFill>
                            <a:schemeClr val="tx1"/>
                          </a:solidFill>
                          <a:effectLst/>
                          <a:latin typeface="微软雅黑" pitchFamily="34" charset="-122"/>
                          <a:ea typeface="微软雅黑" pitchFamily="34" charset="-122"/>
                        </a:rPr>
                        <a:t>55％</a:t>
                      </a:r>
                    </a:p>
                  </a:txBody>
                  <a:tcPr anchor="ctr" horzOverflow="overflow">
                    <a:lnL w="12700" cap="flat" cmpd="sng" algn="ctr">
                      <a:solidFill>
                        <a:srgbClr val="CC6600"/>
                      </a:solidFill>
                      <a:prstDash val="solid"/>
                      <a:round/>
                      <a:headEnd type="none" w="sm" len="sm"/>
                      <a:tailEnd type="none" w="sm" len="sm"/>
                    </a:lnL>
                    <a:lnR w="12700" cap="flat" cmpd="sng" algn="ctr">
                      <a:solidFill>
                        <a:srgbClr val="CC6600"/>
                      </a:solidFill>
                      <a:prstDash val="solid"/>
                      <a:round/>
                      <a:headEnd type="none" w="sm" len="sm"/>
                      <a:tailEnd type="none" w="sm" len="sm"/>
                    </a:lnR>
                    <a:lnT w="12700" cap="flat" cmpd="sng" algn="ctr">
                      <a:solidFill>
                        <a:srgbClr val="CC6600"/>
                      </a:solidFill>
                      <a:prstDash val="solid"/>
                      <a:round/>
                      <a:headEnd type="none" w="sm" len="sm"/>
                      <a:tailEnd type="none" w="sm" len="sm"/>
                    </a:lnT>
                    <a:lnB w="12700" cap="flat" cmpd="sng" algn="ctr">
                      <a:solidFill>
                        <a:srgbClr val="CC6600"/>
                      </a:solidFill>
                      <a:prstDash val="solid"/>
                      <a:round/>
                      <a:headEnd type="none" w="sm" len="sm"/>
                      <a:tailEnd type="none" w="sm" len="sm"/>
                    </a:lnB>
                    <a:lnTlToBr>
                      <a:noFill/>
                    </a:lnTlToBr>
                    <a:lnBlToTr>
                      <a:noFill/>
                    </a:lnBlToTr>
                    <a:noFill/>
                  </a:tcPr>
                </a:tc>
              </a:tr>
            </a:tbl>
          </a:graphicData>
        </a:graphic>
      </p:graphicFrame>
      <p:sp>
        <p:nvSpPr>
          <p:cNvPr id="52284" name="Rectangle 60"/>
          <p:cNvSpPr>
            <a:spLocks noGrp="1" noChangeArrowheads="1"/>
          </p:cNvSpPr>
          <p:nvPr>
            <p:ph idx="1"/>
          </p:nvPr>
        </p:nvSpPr>
        <p:spPr>
          <a:xfrm>
            <a:off x="323528" y="1858144"/>
            <a:ext cx="8147248" cy="1066800"/>
          </a:xfrm>
          <a:noFill/>
          <a:ln/>
        </p:spPr>
        <p:txBody>
          <a:bodyPr/>
          <a:lstStyle/>
          <a:p>
            <a:pPr algn="ctr">
              <a:lnSpc>
                <a:spcPct val="130000"/>
              </a:lnSpc>
              <a:buFontTx/>
              <a:buNone/>
            </a:pPr>
            <a:r>
              <a:rPr lang="zh-CN" altLang="en-US" sz="2400" dirty="0" smtClean="0">
                <a:effectLst>
                  <a:outerShdw blurRad="38100" dist="38100" dir="2700000" algn="tl">
                    <a:srgbClr val="C0C0C0"/>
                  </a:outerShdw>
                </a:effectLst>
              </a:rPr>
              <a:t>非文字</a:t>
            </a:r>
            <a:r>
              <a:rPr lang="zh-CN" altLang="en-US" sz="2400" dirty="0">
                <a:effectLst>
                  <a:outerShdw blurRad="38100" dist="38100" dir="2700000" algn="tl">
                    <a:srgbClr val="C0C0C0"/>
                  </a:outerShdw>
                </a:effectLst>
              </a:rPr>
              <a:t>语言比文字语言作用与一般人感觉有很大差异，</a:t>
            </a:r>
          </a:p>
          <a:p>
            <a:pPr algn="ctr">
              <a:lnSpc>
                <a:spcPct val="130000"/>
              </a:lnSpc>
              <a:buFontTx/>
              <a:buNone/>
            </a:pPr>
            <a:r>
              <a:rPr lang="zh-CN" altLang="en-US" sz="2400" dirty="0">
                <a:effectLst>
                  <a:outerShdw blurRad="38100" dist="38100" dir="2700000" algn="tl">
                    <a:srgbClr val="C0C0C0"/>
                  </a:outerShdw>
                </a:effectLst>
              </a:rPr>
              <a:t>文字语言加非文字语言配合效果更好。</a:t>
            </a:r>
          </a:p>
        </p:txBody>
      </p:sp>
      <p:sp>
        <p:nvSpPr>
          <p:cNvPr id="5" name="灯片编号占位符 3"/>
          <p:cNvSpPr>
            <a:spLocks noGrp="1"/>
          </p:cNvSpPr>
          <p:nvPr>
            <p:ph type="sldNum" sz="quarter" idx="4"/>
          </p:nvPr>
        </p:nvSpPr>
        <p:spPr/>
        <p:txBody>
          <a:bodyPr/>
          <a:lstStyle/>
          <a:p>
            <a:fld id="{8BA16DCC-C50E-4AD5-94C9-747C0058B3E1}" type="slidenum">
              <a:rPr lang="zh-CN" altLang="en-US" smtClean="0"/>
              <a:pPr/>
              <a:t>52</a:t>
            </a:fld>
            <a:endParaRPr lang="zh-CN" altLang="en-US" dirty="0"/>
          </a:p>
        </p:txBody>
      </p:sp>
    </p:spTree>
    <p:extLst>
      <p:ext uri="{BB962C8B-B14F-4D97-AF65-F5344CB8AC3E}">
        <p14:creationId xmlns:p14="http://schemas.microsoft.com/office/powerpoint/2010/main" val="13751566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Box 4"/>
          <p:cNvSpPr txBox="1">
            <a:spLocks noChangeArrowheads="1"/>
          </p:cNvSpPr>
          <p:nvPr/>
        </p:nvSpPr>
        <p:spPr bwMode="auto">
          <a:xfrm>
            <a:off x="1067097" y="404664"/>
            <a:ext cx="5281613" cy="523220"/>
          </a:xfrm>
          <a:prstGeom prst="rect">
            <a:avLst/>
          </a:prstGeom>
          <a:noFill/>
          <a:ln w="9525">
            <a:noFill/>
            <a:miter lim="800000"/>
            <a:headEnd/>
            <a:tailEnd/>
          </a:ln>
        </p:spPr>
        <p:txBody>
          <a:bodyPr wrap="square">
            <a:spAutoFit/>
          </a:bodyPr>
          <a:lstStyle/>
          <a:p>
            <a:r>
              <a:rPr lang="zh-CN" altLang="en-US" sz="2800" b="1" dirty="0">
                <a:solidFill>
                  <a:srgbClr val="FF0000"/>
                </a:solidFill>
                <a:latin typeface="微软雅黑" pitchFamily="34" charset="-122"/>
                <a:ea typeface="微软雅黑" pitchFamily="34" charset="-122"/>
              </a:rPr>
              <a:t>上</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下</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平级沟通的方法</a:t>
            </a:r>
          </a:p>
        </p:txBody>
      </p:sp>
      <p:graphicFrame>
        <p:nvGraphicFramePr>
          <p:cNvPr id="552987" name="Group 27"/>
          <p:cNvGraphicFramePr>
            <a:graphicFrameLocks noGrp="1"/>
          </p:cNvGraphicFramePr>
          <p:nvPr/>
        </p:nvGraphicFramePr>
        <p:xfrm>
          <a:off x="714375" y="2000250"/>
          <a:ext cx="7715250" cy="3887788"/>
        </p:xfrm>
        <a:graphic>
          <a:graphicData uri="http://schemas.openxmlformats.org/drawingml/2006/table">
            <a:tbl>
              <a:tblPr/>
              <a:tblGrid>
                <a:gridCol w="2498725"/>
                <a:gridCol w="5216525"/>
              </a:tblGrid>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itchFamily="34" charset="-122"/>
                          <a:ea typeface="微软雅黑" pitchFamily="34" charset="-122"/>
                        </a:rPr>
                        <a:t>上级需要部属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微软雅黑" pitchFamily="34" charset="-122"/>
                          <a:ea typeface="微软雅黑" pitchFamily="34" charset="-122"/>
                        </a:rPr>
                        <a:t>部属行为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rPr>
                        <a:t>支持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尤其在上级弱项处予以支持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执行指令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多聆听、询问、响应</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了解部属情况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定期工作汇报，自我严格管理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为领导分忧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理解上级、敢挑重担、提出建议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rPr>
                        <a:t>提供信息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rPr>
                        <a:t>及时反馈、沟通信息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2986" name="TextBox 7"/>
          <p:cNvSpPr txBox="1">
            <a:spLocks noChangeArrowheads="1"/>
          </p:cNvSpPr>
          <p:nvPr/>
        </p:nvSpPr>
        <p:spPr bwMode="auto">
          <a:xfrm>
            <a:off x="611560" y="1412776"/>
            <a:ext cx="2698175" cy="523220"/>
          </a:xfrm>
          <a:prstGeom prst="rect">
            <a:avLst/>
          </a:prstGeom>
          <a:noFill/>
          <a:ln w="9525">
            <a:noFill/>
            <a:miter lim="800000"/>
            <a:headEnd/>
            <a:tailEnd/>
          </a:ln>
        </p:spPr>
        <p:txBody>
          <a:bodyPr wrap="none">
            <a:spAutoFit/>
          </a:bodyPr>
          <a:lstStyle/>
          <a:p>
            <a:r>
              <a:rPr lang="zh-CN" altLang="en-US" sz="2800" b="1" dirty="0">
                <a:solidFill>
                  <a:srgbClr val="FF0000"/>
                </a:solidFill>
                <a:latin typeface="微软雅黑" pitchFamily="34" charset="-122"/>
                <a:ea typeface="微软雅黑" pitchFamily="34" charset="-122"/>
              </a:rPr>
              <a:t>怎样与上级沟通</a:t>
            </a:r>
          </a:p>
        </p:txBody>
      </p:sp>
      <p:sp>
        <p:nvSpPr>
          <p:cNvPr id="5"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61438669"/>
      </p:ext>
    </p:extLst>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4023" name="Group 39"/>
          <p:cNvGraphicFramePr>
            <a:graphicFrameLocks noGrp="1"/>
          </p:cNvGraphicFramePr>
          <p:nvPr/>
        </p:nvGraphicFramePr>
        <p:xfrm>
          <a:off x="467544" y="2060848"/>
          <a:ext cx="8249542" cy="3947888"/>
        </p:xfrm>
        <a:graphic>
          <a:graphicData uri="http://schemas.openxmlformats.org/drawingml/2006/table">
            <a:tbl>
              <a:tblPr/>
              <a:tblGrid>
                <a:gridCol w="1915113"/>
                <a:gridCol w="6334429"/>
              </a:tblGrid>
              <a:tr h="47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rgbClr val="FFFFFF"/>
                          </a:solidFill>
                          <a:effectLst/>
                          <a:latin typeface="微软雅黑" pitchFamily="34" charset="-122"/>
                          <a:ea typeface="微软雅黑" pitchFamily="34" charset="-122"/>
                        </a:rPr>
                        <a:t>下级需要上级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FFFFFF"/>
                          </a:solidFill>
                          <a:effectLst/>
                          <a:latin typeface="微软雅黑" pitchFamily="34" charset="-122"/>
                          <a:ea typeface="微软雅黑" pitchFamily="34" charset="-122"/>
                        </a:rPr>
                        <a:t>上级沟通行为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关心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rgbClr val="000000"/>
                          </a:solidFill>
                          <a:effectLst/>
                          <a:latin typeface="微软雅黑" pitchFamily="34" charset="-122"/>
                          <a:ea typeface="微软雅黑" pitchFamily="34" charset="-122"/>
                        </a:rPr>
                        <a:t>主动询问、问候、了解需要与困难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支持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帮助解决问题、给予认可、信任，给予精神、物质帮助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指导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在职辅导、培训、考核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理解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倾听、让部属倾述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重视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授权、信任、尊重、认可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得到指示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清楚的指令、不多头领导、健全沟通渠道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及时反馈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定期给部署工作上的反馈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rgbClr val="000000"/>
                          </a:solidFill>
                          <a:effectLst/>
                          <a:latin typeface="微软雅黑" pitchFamily="34" charset="-122"/>
                          <a:ea typeface="微软雅黑" pitchFamily="34" charset="-122"/>
                        </a:rPr>
                        <a:t>给予协调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dirty="0" smtClean="0">
                          <a:ln>
                            <a:noFill/>
                          </a:ln>
                          <a:solidFill>
                            <a:srgbClr val="000000"/>
                          </a:solidFill>
                          <a:effectLst/>
                          <a:latin typeface="微软雅黑" pitchFamily="34" charset="-122"/>
                          <a:ea typeface="微软雅黑" pitchFamily="34" charset="-122"/>
                        </a:rPr>
                        <a:t>沟通、调解、解决冲突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4021" name="TextBox 6"/>
          <p:cNvSpPr txBox="1">
            <a:spLocks noChangeArrowheads="1"/>
          </p:cNvSpPr>
          <p:nvPr/>
        </p:nvSpPr>
        <p:spPr bwMode="auto">
          <a:xfrm>
            <a:off x="467544" y="1465620"/>
            <a:ext cx="2698175" cy="523220"/>
          </a:xfrm>
          <a:prstGeom prst="rect">
            <a:avLst/>
          </a:prstGeom>
          <a:noFill/>
          <a:ln w="9525">
            <a:noFill/>
            <a:miter lim="800000"/>
            <a:headEnd/>
            <a:tailEnd/>
          </a:ln>
        </p:spPr>
        <p:txBody>
          <a:bodyPr wrap="none">
            <a:spAutoFit/>
          </a:bodyPr>
          <a:lstStyle/>
          <a:p>
            <a:r>
              <a:rPr lang="zh-CN" altLang="en-US" sz="2800" b="1" dirty="0">
                <a:solidFill>
                  <a:srgbClr val="FF0000"/>
                </a:solidFill>
                <a:latin typeface="微软雅黑" pitchFamily="34" charset="-122"/>
                <a:ea typeface="微软雅黑" pitchFamily="34" charset="-122"/>
              </a:rPr>
              <a:t>怎样与下级沟通</a:t>
            </a:r>
          </a:p>
        </p:txBody>
      </p:sp>
      <p:sp>
        <p:nvSpPr>
          <p:cNvPr id="5" name="TextBox 4"/>
          <p:cNvSpPr txBox="1">
            <a:spLocks noChangeArrowheads="1"/>
          </p:cNvSpPr>
          <p:nvPr/>
        </p:nvSpPr>
        <p:spPr bwMode="auto">
          <a:xfrm>
            <a:off x="1067097" y="404664"/>
            <a:ext cx="5281613" cy="523220"/>
          </a:xfrm>
          <a:prstGeom prst="rect">
            <a:avLst/>
          </a:prstGeom>
          <a:noFill/>
          <a:ln w="9525">
            <a:noFill/>
            <a:miter lim="800000"/>
            <a:headEnd/>
            <a:tailEnd/>
          </a:ln>
        </p:spPr>
        <p:txBody>
          <a:bodyPr wrap="square">
            <a:spAutoFit/>
          </a:bodyPr>
          <a:lstStyle/>
          <a:p>
            <a:r>
              <a:rPr lang="zh-CN" altLang="en-US" sz="2800" b="1" dirty="0">
                <a:solidFill>
                  <a:srgbClr val="FF0000"/>
                </a:solidFill>
                <a:latin typeface="微软雅黑" pitchFamily="34" charset="-122"/>
                <a:ea typeface="微软雅黑" pitchFamily="34" charset="-122"/>
              </a:rPr>
              <a:t>上</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下</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平级沟通的方法</a:t>
            </a:r>
          </a:p>
        </p:txBody>
      </p:sp>
      <p:sp>
        <p:nvSpPr>
          <p:cNvPr id="6"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93562008"/>
      </p:ext>
    </p:extLst>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33" name="Group 25"/>
          <p:cNvGraphicFramePr>
            <a:graphicFrameLocks noGrp="1"/>
          </p:cNvGraphicFramePr>
          <p:nvPr/>
        </p:nvGraphicFramePr>
        <p:xfrm>
          <a:off x="395536" y="2492896"/>
          <a:ext cx="8321550" cy="2625155"/>
        </p:xfrm>
        <a:graphic>
          <a:graphicData uri="http://schemas.openxmlformats.org/drawingml/2006/table">
            <a:tbl>
              <a:tblPr/>
              <a:tblGrid>
                <a:gridCol w="2015495"/>
                <a:gridCol w="6306055"/>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微软雅黑" pitchFamily="34" charset="-122"/>
                          <a:ea typeface="微软雅黑" pitchFamily="34" charset="-122"/>
                        </a:rPr>
                        <a:t>同级需要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微软雅黑" pitchFamily="34" charset="-122"/>
                          <a:ea typeface="微软雅黑" pitchFamily="34" charset="-122"/>
                        </a:rPr>
                        <a:t>沟通行为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r>
              <a:tr h="553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尊重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rPr>
                        <a:t>多倾听对方意见，重视对方意见，不背后议论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合作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主动提供信息，沟通本部属情况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帮助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给予支持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000000"/>
                          </a:solidFill>
                          <a:effectLst/>
                          <a:latin typeface="微软雅黑" pitchFamily="34" charset="-122"/>
                          <a:ea typeface="微软雅黑" pitchFamily="34" charset="-122"/>
                        </a:rPr>
                        <a:t>理解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rgbClr val="000000"/>
                          </a:solidFill>
                          <a:effectLst/>
                          <a:latin typeface="微软雅黑" pitchFamily="34" charset="-122"/>
                          <a:ea typeface="微软雅黑" pitchFamily="34" charset="-122"/>
                        </a:rPr>
                        <a:t>宽容、豁达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bl>
          </a:graphicData>
        </a:graphic>
      </p:graphicFrame>
      <p:sp>
        <p:nvSpPr>
          <p:cNvPr id="555032" name="TextBox 8"/>
          <p:cNvSpPr txBox="1">
            <a:spLocks noChangeArrowheads="1"/>
          </p:cNvSpPr>
          <p:nvPr/>
        </p:nvSpPr>
        <p:spPr bwMode="auto">
          <a:xfrm>
            <a:off x="467544" y="1701798"/>
            <a:ext cx="2709396" cy="523220"/>
          </a:xfrm>
          <a:prstGeom prst="rect">
            <a:avLst/>
          </a:prstGeom>
          <a:noFill/>
          <a:ln w="9525">
            <a:noFill/>
            <a:miter lim="800000"/>
            <a:headEnd/>
            <a:tailEnd/>
          </a:ln>
        </p:spPr>
        <p:txBody>
          <a:bodyPr wrap="none">
            <a:spAutoFit/>
          </a:bodyPr>
          <a:lstStyle/>
          <a:p>
            <a:r>
              <a:rPr lang="zh-CN" altLang="en-US" sz="2800" b="1" dirty="0">
                <a:solidFill>
                  <a:srgbClr val="FF0000"/>
                </a:solidFill>
                <a:latin typeface="微软雅黑" pitchFamily="34" charset="-122"/>
                <a:ea typeface="微软雅黑" pitchFamily="34" charset="-122"/>
              </a:rPr>
              <a:t>怎样与平级沟通</a:t>
            </a:r>
          </a:p>
        </p:txBody>
      </p:sp>
      <p:sp>
        <p:nvSpPr>
          <p:cNvPr id="6" name="TextBox 4"/>
          <p:cNvSpPr txBox="1">
            <a:spLocks noChangeArrowheads="1"/>
          </p:cNvSpPr>
          <p:nvPr/>
        </p:nvSpPr>
        <p:spPr bwMode="auto">
          <a:xfrm>
            <a:off x="971600" y="404664"/>
            <a:ext cx="5281613" cy="523220"/>
          </a:xfrm>
          <a:prstGeom prst="rect">
            <a:avLst/>
          </a:prstGeom>
          <a:noFill/>
          <a:ln w="9525">
            <a:noFill/>
            <a:miter lim="800000"/>
            <a:headEnd/>
            <a:tailEnd/>
          </a:ln>
        </p:spPr>
        <p:txBody>
          <a:bodyPr wrap="square">
            <a:spAutoFit/>
          </a:bodyPr>
          <a:lstStyle/>
          <a:p>
            <a:r>
              <a:rPr lang="zh-CN" altLang="en-US" sz="2800" b="1" dirty="0">
                <a:solidFill>
                  <a:srgbClr val="FF0000"/>
                </a:solidFill>
                <a:latin typeface="微软雅黑" pitchFamily="34" charset="-122"/>
                <a:ea typeface="微软雅黑" pitchFamily="34" charset="-122"/>
              </a:rPr>
              <a:t>上</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下</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平级沟通的方法</a:t>
            </a:r>
          </a:p>
        </p:txBody>
      </p:sp>
      <p:sp>
        <p:nvSpPr>
          <p:cNvPr id="7"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28662860"/>
      </p:ext>
    </p:extLst>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59904" y="1598413"/>
            <a:ext cx="8229600" cy="563563"/>
          </a:xfrm>
        </p:spPr>
        <p:txBody>
          <a:bodyPr/>
          <a:lstStyle/>
          <a:p>
            <a:pPr algn="ctr"/>
            <a:r>
              <a:rPr lang="zh-CN" altLang="en-US" sz="2800" b="1" dirty="0">
                <a:solidFill>
                  <a:schemeClr val="tx1"/>
                </a:solidFill>
                <a:latin typeface="微软雅黑" pitchFamily="34" charset="-122"/>
                <a:ea typeface="微软雅黑" pitchFamily="34" charset="-122"/>
              </a:rPr>
              <a:t>为什么不同的人在同一世界、对同一事物？</a:t>
            </a:r>
          </a:p>
        </p:txBody>
      </p:sp>
      <p:grpSp>
        <p:nvGrpSpPr>
          <p:cNvPr id="2" name="Group 3"/>
          <p:cNvGrpSpPr>
            <a:grpSpLocks/>
          </p:cNvGrpSpPr>
          <p:nvPr/>
        </p:nvGrpSpPr>
        <p:grpSpPr bwMode="auto">
          <a:xfrm>
            <a:off x="2286000" y="2412876"/>
            <a:ext cx="4724400" cy="800100"/>
            <a:chOff x="1296" y="1824"/>
            <a:chExt cx="2976" cy="432"/>
          </a:xfrm>
        </p:grpSpPr>
        <p:sp>
          <p:nvSpPr>
            <p:cNvPr id="184324" name="AutoShape 4"/>
            <p:cNvSpPr>
              <a:spLocks noChangeArrowheads="1"/>
            </p:cNvSpPr>
            <p:nvPr/>
          </p:nvSpPr>
          <p:spPr bwMode="gray">
            <a:xfrm>
              <a:off x="1536" y="1899"/>
              <a:ext cx="2736" cy="288"/>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25"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26" name="Text Box 6"/>
            <p:cNvSpPr txBox="1">
              <a:spLocks noChangeArrowheads="1"/>
            </p:cNvSpPr>
            <p:nvPr/>
          </p:nvSpPr>
          <p:spPr bwMode="gray">
            <a:xfrm>
              <a:off x="1846" y="1934"/>
              <a:ext cx="2160" cy="249"/>
            </a:xfrm>
            <a:prstGeom prst="rect">
              <a:avLst/>
            </a:prstGeom>
            <a:noFill/>
            <a:ln w="9525" algn="ctr">
              <a:noFill/>
              <a:miter lim="800000"/>
              <a:headEnd/>
              <a:tailEnd/>
            </a:ln>
            <a:effectLst/>
          </p:spPr>
          <p:txBody>
            <a:bodyPr>
              <a:spAutoFit/>
            </a:bodyPr>
            <a:lstStyle/>
            <a:p>
              <a:pPr eaLnBrk="0" hangingPunct="0"/>
              <a:r>
                <a:rPr lang="zh-CN" altLang="en-US" sz="2400" b="1" dirty="0">
                  <a:latin typeface="微软雅黑" pitchFamily="34" charset="-122"/>
                  <a:ea typeface="微软雅黑" pitchFamily="34" charset="-122"/>
                </a:rPr>
                <a:t>看事件的角度不一致</a:t>
              </a:r>
            </a:p>
          </p:txBody>
        </p:sp>
        <p:sp>
          <p:nvSpPr>
            <p:cNvPr id="184327" name="Text Box 7"/>
            <p:cNvSpPr txBox="1">
              <a:spLocks noChangeArrowheads="1"/>
            </p:cNvSpPr>
            <p:nvPr/>
          </p:nvSpPr>
          <p:spPr bwMode="gray">
            <a:xfrm>
              <a:off x="1393" y="1886"/>
              <a:ext cx="211" cy="216"/>
            </a:xfrm>
            <a:prstGeom prst="rect">
              <a:avLst/>
            </a:prstGeom>
            <a:noFill/>
            <a:ln w="9525" algn="ctr">
              <a:noFill/>
              <a:miter lim="800000"/>
              <a:headEnd/>
              <a:tailEnd/>
            </a:ln>
            <a:effectLst/>
          </p:spPr>
          <p:txBody>
            <a:bodyPr wrap="none">
              <a:spAutoFit/>
            </a:bodyPr>
            <a:lstStyle/>
            <a:p>
              <a:pPr eaLnBrk="0" hangingPunct="0"/>
              <a:r>
                <a:rPr lang="en-US" altLang="zh-CN" sz="2000">
                  <a:latin typeface="微软雅黑" pitchFamily="34" charset="-122"/>
                  <a:ea typeface="微软雅黑" pitchFamily="34" charset="-122"/>
                </a:rPr>
                <a:t>1</a:t>
              </a:r>
            </a:p>
          </p:txBody>
        </p:sp>
      </p:grpSp>
      <p:grpSp>
        <p:nvGrpSpPr>
          <p:cNvPr id="3" name="Group 8"/>
          <p:cNvGrpSpPr>
            <a:grpSpLocks/>
          </p:cNvGrpSpPr>
          <p:nvPr/>
        </p:nvGrpSpPr>
        <p:grpSpPr bwMode="auto">
          <a:xfrm>
            <a:off x="2286000" y="3322984"/>
            <a:ext cx="4724400" cy="825500"/>
            <a:chOff x="1296" y="1824"/>
            <a:chExt cx="2976" cy="432"/>
          </a:xfrm>
        </p:grpSpPr>
        <p:sp>
          <p:nvSpPr>
            <p:cNvPr id="184329" name="AutoShape 9"/>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30"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31" name="Text Box 11"/>
            <p:cNvSpPr txBox="1">
              <a:spLocks noChangeArrowheads="1"/>
            </p:cNvSpPr>
            <p:nvPr/>
          </p:nvSpPr>
          <p:spPr bwMode="gray">
            <a:xfrm>
              <a:off x="1846" y="1934"/>
              <a:ext cx="2160" cy="242"/>
            </a:xfrm>
            <a:prstGeom prst="rect">
              <a:avLst/>
            </a:prstGeom>
            <a:noFill/>
            <a:ln w="9525" algn="ctr">
              <a:noFill/>
              <a:miter lim="800000"/>
              <a:headEnd/>
              <a:tailEnd/>
            </a:ln>
            <a:effectLst/>
          </p:spPr>
          <p:txBody>
            <a:bodyPr>
              <a:spAutoFit/>
            </a:bodyPr>
            <a:lstStyle/>
            <a:p>
              <a:pPr eaLnBrk="0" hangingPunct="0"/>
              <a:r>
                <a:rPr lang="zh-CN" altLang="en-US" sz="2400" b="1" dirty="0">
                  <a:latin typeface="微软雅黑" pitchFamily="34" charset="-122"/>
                  <a:ea typeface="微软雅黑" pitchFamily="34" charset="-122"/>
                </a:rPr>
                <a:t>心理反应不一致</a:t>
              </a:r>
            </a:p>
          </p:txBody>
        </p:sp>
        <p:sp>
          <p:nvSpPr>
            <p:cNvPr id="184332" name="Text Box 12"/>
            <p:cNvSpPr txBox="1">
              <a:spLocks noChangeArrowheads="1"/>
            </p:cNvSpPr>
            <p:nvPr/>
          </p:nvSpPr>
          <p:spPr bwMode="gray">
            <a:xfrm>
              <a:off x="1393" y="1886"/>
              <a:ext cx="211" cy="209"/>
            </a:xfrm>
            <a:prstGeom prst="rect">
              <a:avLst/>
            </a:prstGeom>
            <a:noFill/>
            <a:ln w="9525" algn="ctr">
              <a:noFill/>
              <a:miter lim="800000"/>
              <a:headEnd/>
              <a:tailEnd/>
            </a:ln>
            <a:effectLst/>
          </p:spPr>
          <p:txBody>
            <a:bodyPr wrap="none">
              <a:spAutoFit/>
            </a:bodyPr>
            <a:lstStyle/>
            <a:p>
              <a:pPr eaLnBrk="0" hangingPunct="0"/>
              <a:r>
                <a:rPr lang="en-US" altLang="zh-CN" sz="2000">
                  <a:latin typeface="微软雅黑" pitchFamily="34" charset="-122"/>
                  <a:ea typeface="微软雅黑" pitchFamily="34" charset="-122"/>
                </a:rPr>
                <a:t>2</a:t>
              </a:r>
            </a:p>
          </p:txBody>
        </p:sp>
      </p:grpSp>
      <p:grpSp>
        <p:nvGrpSpPr>
          <p:cNvPr id="4" name="Group 13"/>
          <p:cNvGrpSpPr>
            <a:grpSpLocks/>
          </p:cNvGrpSpPr>
          <p:nvPr/>
        </p:nvGrpSpPr>
        <p:grpSpPr bwMode="auto">
          <a:xfrm>
            <a:off x="2286000" y="4161184"/>
            <a:ext cx="4724400" cy="850900"/>
            <a:chOff x="1296" y="1824"/>
            <a:chExt cx="2976" cy="432"/>
          </a:xfrm>
        </p:grpSpPr>
        <p:sp>
          <p:nvSpPr>
            <p:cNvPr id="184334" name="AutoShape 14"/>
            <p:cNvSpPr>
              <a:spLocks noChangeArrowheads="1"/>
            </p:cNvSpPr>
            <p:nvPr/>
          </p:nvSpPr>
          <p:spPr bwMode="gray">
            <a:xfrm>
              <a:off x="1536" y="1899"/>
              <a:ext cx="2736" cy="288"/>
            </a:xfrm>
            <a:prstGeom prst="roundRect">
              <a:avLst>
                <a:gd name="adj" fmla="val 16667"/>
              </a:avLst>
            </a:prstGeom>
            <a:solidFill>
              <a:srgbClr val="00FF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35" name="AutoShape 15"/>
            <p:cNvSpPr>
              <a:spLocks noChangeArrowheads="1"/>
            </p:cNvSpPr>
            <p:nvPr/>
          </p:nvSpPr>
          <p:spPr bwMode="gray">
            <a:xfrm>
              <a:off x="1296" y="1824"/>
              <a:ext cx="432" cy="432"/>
            </a:xfrm>
            <a:prstGeom prst="diamond">
              <a:avLst/>
            </a:prstGeom>
            <a:solidFill>
              <a:srgbClr val="00FF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36" name="Text Box 16"/>
            <p:cNvSpPr txBox="1">
              <a:spLocks noChangeArrowheads="1"/>
            </p:cNvSpPr>
            <p:nvPr/>
          </p:nvSpPr>
          <p:spPr bwMode="gray">
            <a:xfrm>
              <a:off x="1846" y="1934"/>
              <a:ext cx="2160" cy="234"/>
            </a:xfrm>
            <a:prstGeom prst="rect">
              <a:avLst/>
            </a:prstGeom>
            <a:noFill/>
            <a:ln w="9525" algn="ctr">
              <a:noFill/>
              <a:miter lim="800000"/>
              <a:headEnd/>
              <a:tailEnd/>
            </a:ln>
            <a:effectLst/>
          </p:spPr>
          <p:txBody>
            <a:bodyPr>
              <a:spAutoFit/>
            </a:bodyPr>
            <a:lstStyle/>
            <a:p>
              <a:pPr eaLnBrk="0" hangingPunct="0"/>
              <a:r>
                <a:rPr lang="zh-CN" altLang="en-US" sz="2400" b="1" dirty="0">
                  <a:latin typeface="微软雅黑" pitchFamily="34" charset="-122"/>
                  <a:ea typeface="微软雅黑" pitchFamily="34" charset="-122"/>
                </a:rPr>
                <a:t>采取的决策不一致</a:t>
              </a:r>
            </a:p>
          </p:txBody>
        </p:sp>
        <p:sp>
          <p:nvSpPr>
            <p:cNvPr id="184337" name="Text Box 17"/>
            <p:cNvSpPr txBox="1">
              <a:spLocks noChangeArrowheads="1"/>
            </p:cNvSpPr>
            <p:nvPr/>
          </p:nvSpPr>
          <p:spPr bwMode="gray">
            <a:xfrm>
              <a:off x="1393" y="1886"/>
              <a:ext cx="211" cy="203"/>
            </a:xfrm>
            <a:prstGeom prst="rect">
              <a:avLst/>
            </a:prstGeom>
            <a:noFill/>
            <a:ln w="9525" algn="ctr">
              <a:noFill/>
              <a:miter lim="800000"/>
              <a:headEnd/>
              <a:tailEnd/>
            </a:ln>
            <a:effectLst/>
          </p:spPr>
          <p:txBody>
            <a:bodyPr wrap="none">
              <a:spAutoFit/>
            </a:bodyPr>
            <a:lstStyle/>
            <a:p>
              <a:pPr eaLnBrk="0" hangingPunct="0"/>
              <a:r>
                <a:rPr lang="en-US" altLang="zh-CN" sz="2000">
                  <a:latin typeface="微软雅黑" pitchFamily="34" charset="-122"/>
                  <a:ea typeface="微软雅黑" pitchFamily="34" charset="-122"/>
                </a:rPr>
                <a:t>3</a:t>
              </a:r>
            </a:p>
          </p:txBody>
        </p:sp>
      </p:grpSp>
      <p:grpSp>
        <p:nvGrpSpPr>
          <p:cNvPr id="5" name="Group 18"/>
          <p:cNvGrpSpPr>
            <a:grpSpLocks/>
          </p:cNvGrpSpPr>
          <p:nvPr/>
        </p:nvGrpSpPr>
        <p:grpSpPr bwMode="auto">
          <a:xfrm>
            <a:off x="2286000" y="5075584"/>
            <a:ext cx="4724400" cy="801688"/>
            <a:chOff x="1296" y="1824"/>
            <a:chExt cx="2976" cy="432"/>
          </a:xfrm>
        </p:grpSpPr>
        <p:sp>
          <p:nvSpPr>
            <p:cNvPr id="184339" name="AutoShape 19"/>
            <p:cNvSpPr>
              <a:spLocks noChangeArrowheads="1"/>
            </p:cNvSpPr>
            <p:nvPr/>
          </p:nvSpPr>
          <p:spPr bwMode="gray">
            <a:xfrm>
              <a:off x="1536" y="1899"/>
              <a:ext cx="2736" cy="288"/>
            </a:xfrm>
            <a:prstGeom prst="roundRect">
              <a:avLst>
                <a:gd name="adj" fmla="val 16667"/>
              </a:avLst>
            </a:prstGeom>
            <a:solidFill>
              <a:srgbClr val="92D05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40" name="AutoShape 20"/>
            <p:cNvSpPr>
              <a:spLocks noChangeArrowheads="1"/>
            </p:cNvSpPr>
            <p:nvPr/>
          </p:nvSpPr>
          <p:spPr bwMode="gray">
            <a:xfrm>
              <a:off x="1296" y="1824"/>
              <a:ext cx="432" cy="432"/>
            </a:xfrm>
            <a:prstGeom prst="diamond">
              <a:avLst/>
            </a:prstGeom>
            <a:solidFill>
              <a:srgbClr val="92D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sz="2000">
                <a:latin typeface="微软雅黑" pitchFamily="34" charset="-122"/>
                <a:ea typeface="微软雅黑" pitchFamily="34" charset="-122"/>
              </a:endParaRPr>
            </a:p>
          </p:txBody>
        </p:sp>
        <p:sp>
          <p:nvSpPr>
            <p:cNvPr id="184341" name="Text Box 21"/>
            <p:cNvSpPr txBox="1">
              <a:spLocks noChangeArrowheads="1"/>
            </p:cNvSpPr>
            <p:nvPr/>
          </p:nvSpPr>
          <p:spPr bwMode="gray">
            <a:xfrm>
              <a:off x="1846" y="1934"/>
              <a:ext cx="2160" cy="249"/>
            </a:xfrm>
            <a:prstGeom prst="rect">
              <a:avLst/>
            </a:prstGeom>
            <a:noFill/>
            <a:ln w="9525" algn="ctr">
              <a:noFill/>
              <a:miter lim="800000"/>
              <a:headEnd/>
              <a:tailEnd/>
            </a:ln>
            <a:effectLst/>
          </p:spPr>
          <p:txBody>
            <a:bodyPr>
              <a:spAutoFit/>
            </a:bodyPr>
            <a:lstStyle/>
            <a:p>
              <a:pPr eaLnBrk="0" hangingPunct="0"/>
              <a:r>
                <a:rPr lang="zh-CN" altLang="en-US" sz="2400" b="1" dirty="0">
                  <a:latin typeface="微软雅黑" pitchFamily="34" charset="-122"/>
                  <a:ea typeface="微软雅黑" pitchFamily="34" charset="-122"/>
                </a:rPr>
                <a:t>最后的行动也不一致</a:t>
              </a:r>
            </a:p>
          </p:txBody>
        </p:sp>
        <p:sp>
          <p:nvSpPr>
            <p:cNvPr id="184342" name="Text Box 22"/>
            <p:cNvSpPr txBox="1">
              <a:spLocks noChangeArrowheads="1"/>
            </p:cNvSpPr>
            <p:nvPr/>
          </p:nvSpPr>
          <p:spPr bwMode="gray">
            <a:xfrm>
              <a:off x="1393" y="1886"/>
              <a:ext cx="211" cy="216"/>
            </a:xfrm>
            <a:prstGeom prst="rect">
              <a:avLst/>
            </a:prstGeom>
            <a:noFill/>
            <a:ln w="9525" algn="ctr">
              <a:noFill/>
              <a:miter lim="800000"/>
              <a:headEnd/>
              <a:tailEnd/>
            </a:ln>
            <a:effectLst/>
          </p:spPr>
          <p:txBody>
            <a:bodyPr wrap="none">
              <a:spAutoFit/>
            </a:bodyPr>
            <a:lstStyle/>
            <a:p>
              <a:pPr eaLnBrk="0" hangingPunct="0"/>
              <a:r>
                <a:rPr lang="en-US" altLang="zh-CN" sz="2000">
                  <a:latin typeface="微软雅黑" pitchFamily="34" charset="-122"/>
                  <a:ea typeface="微软雅黑" pitchFamily="34" charset="-122"/>
                </a:rPr>
                <a:t>4</a:t>
              </a:r>
            </a:p>
          </p:txBody>
        </p:sp>
      </p:grpSp>
      <p:sp>
        <p:nvSpPr>
          <p:cNvPr id="23" name="标题 3"/>
          <p:cNvSpPr txBox="1">
            <a:spLocks/>
          </p:cNvSpPr>
          <p:nvPr/>
        </p:nvSpPr>
        <p:spPr bwMode="auto">
          <a:xfrm>
            <a:off x="1043608" y="312599"/>
            <a:ext cx="7496944" cy="692745"/>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改变从心开始！</a:t>
            </a:r>
            <a:endParaRPr kumimoji="0" lang="zh-CN" altLang="en-US" sz="28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
        <p:nvSpPr>
          <p:cNvPr id="24"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09818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046510" y="371801"/>
            <a:ext cx="5014913" cy="563563"/>
          </a:xfrm>
          <a:noFill/>
          <a:ln w="9525">
            <a:noFill/>
            <a:miter lim="800000"/>
            <a:headEnd/>
            <a:tailEnd/>
          </a:ln>
        </p:spPr>
        <p:txBody>
          <a:bodyPr vert="horz" wrap="square" lIns="91427" tIns="45712" rIns="91427" bIns="45712" numCol="1" anchor="ctr" anchorCtr="0" compatLnSpc="1">
            <a:prstTxWarp prst="textNoShape">
              <a:avLst/>
            </a:prstTxWarp>
          </a:bodyPr>
          <a:lstStyle/>
          <a:p>
            <a:r>
              <a:rPr lang="zh-CN" altLang="en-US" sz="2800" kern="0" dirty="0">
                <a:solidFill>
                  <a:srgbClr val="FF0000"/>
                </a:solidFill>
                <a:latin typeface="微软雅黑" pitchFamily="34" charset="-122"/>
                <a:ea typeface="微软雅黑" pitchFamily="34" charset="-122"/>
              </a:rPr>
              <a:t>心智模式不同</a:t>
            </a:r>
          </a:p>
        </p:txBody>
      </p:sp>
      <p:sp>
        <p:nvSpPr>
          <p:cNvPr id="185348" name="Oval 4"/>
          <p:cNvSpPr>
            <a:spLocks noChangeArrowheads="1"/>
          </p:cNvSpPr>
          <p:nvPr/>
        </p:nvSpPr>
        <p:spPr bwMode="auto">
          <a:xfrm>
            <a:off x="5194762" y="2167137"/>
            <a:ext cx="811627" cy="200723"/>
          </a:xfrm>
          <a:prstGeom prst="ellipse">
            <a:avLst/>
          </a:prstGeom>
          <a:gradFill rotWithShape="1">
            <a:gsLst>
              <a:gs pos="0">
                <a:srgbClr val="000000"/>
              </a:gs>
              <a:gs pos="100000">
                <a:srgbClr val="000000">
                  <a:gamma/>
                  <a:tint val="0"/>
                  <a:invGamma/>
                </a:srgbClr>
              </a:gs>
            </a:gsLst>
            <a:path path="shape">
              <a:fillToRect l="50000" t="50000" r="50000" b="50000"/>
            </a:path>
          </a:gradFill>
          <a:ln w="9525">
            <a:noFill/>
            <a:round/>
            <a:headEnd/>
            <a:tailEnd/>
          </a:ln>
          <a:effectLst/>
        </p:spPr>
        <p:txBody>
          <a:bodyPr wrap="none" anchor="ctr"/>
          <a:lstStyle/>
          <a:p>
            <a:pPr algn="ctr"/>
            <a:endParaRPr lang="zh-CN" altLang="zh-CN" sz="2400">
              <a:solidFill>
                <a:srgbClr val="0000FF"/>
              </a:solidFill>
              <a:latin typeface="微软雅黑" pitchFamily="34" charset="-122"/>
              <a:ea typeface="微软雅黑" pitchFamily="34" charset="-122"/>
            </a:endParaRPr>
          </a:p>
        </p:txBody>
      </p:sp>
      <p:sp>
        <p:nvSpPr>
          <p:cNvPr id="185349" name="Oval 5"/>
          <p:cNvSpPr>
            <a:spLocks noChangeArrowheads="1"/>
          </p:cNvSpPr>
          <p:nvPr/>
        </p:nvSpPr>
        <p:spPr bwMode="auto">
          <a:xfrm>
            <a:off x="3777853" y="3725778"/>
            <a:ext cx="1604339" cy="393842"/>
          </a:xfrm>
          <a:prstGeom prst="ellipse">
            <a:avLst/>
          </a:prstGeom>
          <a:gradFill rotWithShape="1">
            <a:gsLst>
              <a:gs pos="0">
                <a:srgbClr val="000000"/>
              </a:gs>
              <a:gs pos="100000">
                <a:srgbClr val="000000">
                  <a:gamma/>
                  <a:tint val="0"/>
                  <a:invGamma/>
                </a:srgbClr>
              </a:gs>
            </a:gsLst>
            <a:path path="shape">
              <a:fillToRect l="50000" t="50000" r="50000" b="50000"/>
            </a:path>
          </a:gradFill>
          <a:ln w="9525">
            <a:noFill/>
            <a:round/>
            <a:headEnd/>
            <a:tailEnd/>
          </a:ln>
          <a:effectLst/>
        </p:spPr>
        <p:txBody>
          <a:bodyPr wrap="none" anchor="ctr"/>
          <a:lstStyle/>
          <a:p>
            <a:pPr algn="ctr"/>
            <a:endParaRPr lang="zh-CN" altLang="zh-CN" sz="2400">
              <a:solidFill>
                <a:srgbClr val="0000FF"/>
              </a:solidFill>
              <a:latin typeface="微软雅黑" pitchFamily="34" charset="-122"/>
              <a:ea typeface="微软雅黑" pitchFamily="34" charset="-122"/>
            </a:endParaRPr>
          </a:p>
        </p:txBody>
      </p:sp>
      <p:sp>
        <p:nvSpPr>
          <p:cNvPr id="185350" name="Oval 6"/>
          <p:cNvSpPr>
            <a:spLocks noChangeArrowheads="1"/>
          </p:cNvSpPr>
          <p:nvPr/>
        </p:nvSpPr>
        <p:spPr bwMode="auto">
          <a:xfrm>
            <a:off x="4933390" y="5673699"/>
            <a:ext cx="2591360" cy="635621"/>
          </a:xfrm>
          <a:prstGeom prst="ellipse">
            <a:avLst/>
          </a:prstGeom>
          <a:gradFill rotWithShape="1">
            <a:gsLst>
              <a:gs pos="0">
                <a:srgbClr val="000000"/>
              </a:gs>
              <a:gs pos="100000">
                <a:srgbClr val="000000">
                  <a:gamma/>
                  <a:tint val="0"/>
                  <a:invGamma/>
                </a:srgbClr>
              </a:gs>
            </a:gsLst>
            <a:path path="shape">
              <a:fillToRect l="50000" t="50000" r="50000" b="50000"/>
            </a:path>
          </a:gradFill>
          <a:ln w="9525">
            <a:noFill/>
            <a:round/>
            <a:headEnd/>
            <a:tailEnd/>
          </a:ln>
          <a:effectLst/>
        </p:spPr>
        <p:txBody>
          <a:bodyPr wrap="none" anchor="ctr"/>
          <a:lstStyle/>
          <a:p>
            <a:pPr algn="ctr"/>
            <a:endParaRPr lang="zh-CN" altLang="zh-CN" sz="2400">
              <a:solidFill>
                <a:srgbClr val="0000FF"/>
              </a:solidFill>
              <a:latin typeface="微软雅黑" pitchFamily="34" charset="-122"/>
              <a:ea typeface="微软雅黑" pitchFamily="34" charset="-122"/>
            </a:endParaRPr>
          </a:p>
        </p:txBody>
      </p:sp>
      <p:sp>
        <p:nvSpPr>
          <p:cNvPr id="185351" name="Oval 7"/>
          <p:cNvSpPr>
            <a:spLocks noChangeArrowheads="1"/>
          </p:cNvSpPr>
          <p:nvPr/>
        </p:nvSpPr>
        <p:spPr bwMode="auto">
          <a:xfrm>
            <a:off x="1219165" y="4338590"/>
            <a:ext cx="1604339" cy="393842"/>
          </a:xfrm>
          <a:prstGeom prst="ellipse">
            <a:avLst/>
          </a:prstGeom>
          <a:gradFill rotWithShape="1">
            <a:gsLst>
              <a:gs pos="0">
                <a:srgbClr val="000000"/>
              </a:gs>
              <a:gs pos="100000">
                <a:srgbClr val="000000">
                  <a:gamma/>
                  <a:tint val="0"/>
                  <a:invGamma/>
                </a:srgbClr>
              </a:gs>
            </a:gsLst>
            <a:path path="shape">
              <a:fillToRect l="50000" t="50000" r="50000" b="50000"/>
            </a:path>
          </a:gradFill>
          <a:ln w="9525">
            <a:noFill/>
            <a:round/>
            <a:headEnd/>
            <a:tailEnd/>
          </a:ln>
          <a:effectLst/>
        </p:spPr>
        <p:txBody>
          <a:bodyPr wrap="none" anchor="ctr"/>
          <a:lstStyle/>
          <a:p>
            <a:pPr algn="ctr"/>
            <a:endParaRPr lang="zh-CN" altLang="zh-CN" sz="2400">
              <a:solidFill>
                <a:srgbClr val="0000FF"/>
              </a:solidFill>
              <a:latin typeface="微软雅黑" pitchFamily="34" charset="-122"/>
              <a:ea typeface="微软雅黑" pitchFamily="34" charset="-122"/>
            </a:endParaRPr>
          </a:p>
        </p:txBody>
      </p:sp>
      <p:sp>
        <p:nvSpPr>
          <p:cNvPr id="185352" name="Rectangle 8"/>
          <p:cNvSpPr>
            <a:spLocks noChangeArrowheads="1"/>
          </p:cNvSpPr>
          <p:nvPr/>
        </p:nvSpPr>
        <p:spPr bwMode="gray">
          <a:xfrm rot="13770025">
            <a:off x="4785499" y="3668124"/>
            <a:ext cx="919978" cy="20806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sp>
        <p:nvSpPr>
          <p:cNvPr id="185353" name="Rectangle 9"/>
          <p:cNvSpPr>
            <a:spLocks noChangeArrowheads="1"/>
          </p:cNvSpPr>
          <p:nvPr/>
        </p:nvSpPr>
        <p:spPr bwMode="gray">
          <a:xfrm rot="20856083">
            <a:off x="2570730" y="3246781"/>
            <a:ext cx="1093633" cy="165748"/>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grpSp>
        <p:nvGrpSpPr>
          <p:cNvPr id="3" name="Group 10"/>
          <p:cNvGrpSpPr>
            <a:grpSpLocks/>
          </p:cNvGrpSpPr>
          <p:nvPr/>
        </p:nvGrpSpPr>
        <p:grpSpPr bwMode="auto">
          <a:xfrm>
            <a:off x="3586984" y="1977059"/>
            <a:ext cx="1743622" cy="1777611"/>
            <a:chOff x="2433" y="1234"/>
            <a:chExt cx="1014" cy="1169"/>
          </a:xfrm>
        </p:grpSpPr>
        <p:sp>
          <p:nvSpPr>
            <p:cNvPr id="185355" name="Rectangle 11"/>
            <p:cNvSpPr>
              <a:spLocks noChangeArrowheads="1"/>
            </p:cNvSpPr>
            <p:nvPr/>
          </p:nvSpPr>
          <p:spPr bwMode="gray">
            <a:xfrm rot="-3205350">
              <a:off x="3175" y="1380"/>
              <a:ext cx="376" cy="8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grpSp>
          <p:nvGrpSpPr>
            <p:cNvPr id="4" name="Group 12"/>
            <p:cNvGrpSpPr>
              <a:grpSpLocks/>
            </p:cNvGrpSpPr>
            <p:nvPr/>
          </p:nvGrpSpPr>
          <p:grpSpPr bwMode="auto">
            <a:xfrm>
              <a:off x="2433" y="1401"/>
              <a:ext cx="1014" cy="1002"/>
              <a:chOff x="2016" y="1920"/>
              <a:chExt cx="1680" cy="1680"/>
            </a:xfrm>
          </p:grpSpPr>
          <p:sp>
            <p:nvSpPr>
              <p:cNvPr id="185357" name="Oval 13"/>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sp>
            <p:nvSpPr>
              <p:cNvPr id="185358" name="Freeform 14"/>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pPr algn="ctr"/>
                <a:endParaRPr lang="zh-CN" altLang="en-US" sz="2400">
                  <a:solidFill>
                    <a:srgbClr val="0000FF"/>
                  </a:solidFill>
                  <a:latin typeface="微软雅黑" pitchFamily="34" charset="-122"/>
                  <a:ea typeface="微软雅黑" pitchFamily="34" charset="-122"/>
                </a:endParaRPr>
              </a:p>
            </p:txBody>
          </p:sp>
        </p:grpSp>
        <p:sp>
          <p:nvSpPr>
            <p:cNvPr id="185359" name="Text Box 15"/>
            <p:cNvSpPr txBox="1">
              <a:spLocks noChangeArrowheads="1"/>
            </p:cNvSpPr>
            <p:nvPr/>
          </p:nvSpPr>
          <p:spPr bwMode="gray">
            <a:xfrm>
              <a:off x="2518" y="1825"/>
              <a:ext cx="823" cy="304"/>
            </a:xfrm>
            <a:prstGeom prst="rect">
              <a:avLst/>
            </a:prstGeom>
            <a:noFill/>
            <a:ln w="9525">
              <a:noFill/>
              <a:miter lim="800000"/>
              <a:headEnd/>
              <a:tailEnd/>
            </a:ln>
            <a:effectLst/>
          </p:spPr>
          <p:txBody>
            <a:bodyPr wrap="none">
              <a:spAutoFit/>
            </a:bodyPr>
            <a:lstStyle/>
            <a:p>
              <a:pPr algn="ctr" eaLnBrk="0" hangingPunct="0"/>
              <a:r>
                <a:rPr lang="zh-CN" altLang="en-US" sz="2400" b="1" dirty="0">
                  <a:solidFill>
                    <a:schemeClr val="bg1"/>
                  </a:solidFill>
                  <a:effectLst>
                    <a:outerShdw blurRad="38100" dist="38100" dir="2700000" algn="tl">
                      <a:srgbClr val="C0C0C0"/>
                    </a:outerShdw>
                  </a:effectLst>
                  <a:latin typeface="微软雅黑" pitchFamily="34" charset="-122"/>
                  <a:ea typeface="微软雅黑" pitchFamily="34" charset="-122"/>
                </a:rPr>
                <a:t>心智模式</a:t>
              </a:r>
            </a:p>
          </p:txBody>
        </p:sp>
      </p:grpSp>
      <p:grpSp>
        <p:nvGrpSpPr>
          <p:cNvPr id="5" name="Group 16"/>
          <p:cNvGrpSpPr>
            <a:grpSpLocks/>
          </p:cNvGrpSpPr>
          <p:nvPr/>
        </p:nvGrpSpPr>
        <p:grpSpPr bwMode="auto">
          <a:xfrm>
            <a:off x="5113943" y="1341438"/>
            <a:ext cx="944032" cy="825699"/>
            <a:chOff x="3321" y="816"/>
            <a:chExt cx="549" cy="543"/>
          </a:xfrm>
        </p:grpSpPr>
        <p:grpSp>
          <p:nvGrpSpPr>
            <p:cNvPr id="6" name="Group 17"/>
            <p:cNvGrpSpPr>
              <a:grpSpLocks/>
            </p:cNvGrpSpPr>
            <p:nvPr/>
          </p:nvGrpSpPr>
          <p:grpSpPr bwMode="auto">
            <a:xfrm>
              <a:off x="3321" y="816"/>
              <a:ext cx="549" cy="543"/>
              <a:chOff x="2016" y="1920"/>
              <a:chExt cx="1680" cy="1680"/>
            </a:xfrm>
          </p:grpSpPr>
          <p:sp>
            <p:nvSpPr>
              <p:cNvPr id="185362" name="Oval 18"/>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sp>
            <p:nvSpPr>
              <p:cNvPr id="185363" name="Freeform 19"/>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gs>
                </a:gsLst>
                <a:lin ang="5400000" scaled="1"/>
              </a:gradFill>
              <a:ln w="0">
                <a:noFill/>
                <a:prstDash val="solid"/>
                <a:round/>
                <a:headEnd/>
                <a:tailEnd/>
              </a:ln>
            </p:spPr>
            <p:txBody>
              <a:bodyPr/>
              <a:lstStyle/>
              <a:p>
                <a:pPr algn="ctr"/>
                <a:endParaRPr lang="zh-CN" altLang="en-US" sz="2400">
                  <a:solidFill>
                    <a:srgbClr val="0000FF"/>
                  </a:solidFill>
                  <a:latin typeface="微软雅黑" pitchFamily="34" charset="-122"/>
                  <a:ea typeface="微软雅黑" pitchFamily="34" charset="-122"/>
                </a:endParaRPr>
              </a:p>
            </p:txBody>
          </p:sp>
        </p:grpSp>
        <p:sp>
          <p:nvSpPr>
            <p:cNvPr id="185364" name="Text Box 20"/>
            <p:cNvSpPr txBox="1">
              <a:spLocks noChangeArrowheads="1"/>
            </p:cNvSpPr>
            <p:nvPr/>
          </p:nvSpPr>
          <p:spPr bwMode="gray">
            <a:xfrm>
              <a:off x="3356" y="988"/>
              <a:ext cx="465" cy="304"/>
            </a:xfrm>
            <a:prstGeom prst="rect">
              <a:avLst/>
            </a:prstGeom>
            <a:noFill/>
            <a:ln w="9525" algn="ctr">
              <a:noFill/>
              <a:miter lim="800000"/>
              <a:headEnd/>
              <a:tailEnd/>
            </a:ln>
            <a:effectLst/>
          </p:spPr>
          <p:txBody>
            <a:bodyPr wrap="none">
              <a:spAutoFit/>
            </a:bodyPr>
            <a:lstStyle/>
            <a:p>
              <a:pPr algn="ctr" eaLnBrk="0" hangingPunct="0"/>
              <a:r>
                <a:rPr lang="zh-CN" altLang="en-US" sz="2400" b="1" dirty="0">
                  <a:solidFill>
                    <a:srgbClr val="0000FF"/>
                  </a:solidFill>
                  <a:effectLst>
                    <a:outerShdw blurRad="38100" dist="38100" dir="2700000" algn="tl">
                      <a:srgbClr val="C0C0C0"/>
                    </a:outerShdw>
                  </a:effectLst>
                  <a:latin typeface="微软雅黑" pitchFamily="34" charset="-122"/>
                  <a:ea typeface="微软雅黑" pitchFamily="34" charset="-122"/>
                </a:rPr>
                <a:t>看法</a:t>
              </a:r>
            </a:p>
          </p:txBody>
        </p:sp>
      </p:grpSp>
      <p:grpSp>
        <p:nvGrpSpPr>
          <p:cNvPr id="7" name="Group 21"/>
          <p:cNvGrpSpPr>
            <a:grpSpLocks/>
          </p:cNvGrpSpPr>
          <p:nvPr/>
        </p:nvGrpSpPr>
        <p:grpSpPr bwMode="auto">
          <a:xfrm>
            <a:off x="971550" y="2611160"/>
            <a:ext cx="1889784" cy="1715265"/>
            <a:chOff x="912" y="1651"/>
            <a:chExt cx="1099" cy="1128"/>
          </a:xfrm>
        </p:grpSpPr>
        <p:grpSp>
          <p:nvGrpSpPr>
            <p:cNvPr id="8" name="Group 22"/>
            <p:cNvGrpSpPr>
              <a:grpSpLocks/>
            </p:cNvGrpSpPr>
            <p:nvPr/>
          </p:nvGrpSpPr>
          <p:grpSpPr bwMode="auto">
            <a:xfrm>
              <a:off x="912" y="1651"/>
              <a:ext cx="1099" cy="1128"/>
              <a:chOff x="2016" y="1920"/>
              <a:chExt cx="1680" cy="1680"/>
            </a:xfrm>
          </p:grpSpPr>
          <p:sp>
            <p:nvSpPr>
              <p:cNvPr id="185367" name="Oval 23"/>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72549"/>
                      <a:invGamma/>
                    </a:schemeClr>
                  </a:gs>
                </a:gsLst>
                <a:lin ang="5400000" scaled="1"/>
              </a:gradFill>
              <a:ln w="9525">
                <a:noFill/>
                <a:round/>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sp>
            <p:nvSpPr>
              <p:cNvPr id="185368" name="Freeform 24"/>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pPr algn="ctr"/>
                <a:endParaRPr lang="zh-CN" altLang="en-US" sz="2400">
                  <a:solidFill>
                    <a:srgbClr val="0000FF"/>
                  </a:solidFill>
                  <a:latin typeface="微软雅黑" pitchFamily="34" charset="-122"/>
                  <a:ea typeface="微软雅黑" pitchFamily="34" charset="-122"/>
                </a:endParaRPr>
              </a:p>
            </p:txBody>
          </p:sp>
        </p:grpSp>
        <p:sp>
          <p:nvSpPr>
            <p:cNvPr id="185369" name="Text Box 25"/>
            <p:cNvSpPr txBox="1">
              <a:spLocks noChangeArrowheads="1"/>
            </p:cNvSpPr>
            <p:nvPr/>
          </p:nvSpPr>
          <p:spPr bwMode="gray">
            <a:xfrm>
              <a:off x="1121" y="2140"/>
              <a:ext cx="644" cy="425"/>
            </a:xfrm>
            <a:prstGeom prst="rect">
              <a:avLst/>
            </a:prstGeom>
            <a:noFill/>
            <a:ln w="9525">
              <a:noFill/>
              <a:miter lim="800000"/>
              <a:headEnd/>
              <a:tailEnd/>
            </a:ln>
            <a:effectLst/>
          </p:spPr>
          <p:txBody>
            <a:bodyPr wrap="none">
              <a:spAutoFit/>
            </a:bodyPr>
            <a:lstStyle/>
            <a:p>
              <a:pPr algn="ctr" eaLnBrk="0" hangingPunct="0"/>
              <a:r>
                <a:rPr lang="zh-CN" altLang="en-US" sz="3600" b="1" dirty="0">
                  <a:solidFill>
                    <a:srgbClr val="0000FF"/>
                  </a:solidFill>
                  <a:effectLst>
                    <a:outerShdw blurRad="38100" dist="38100" dir="2700000" algn="tl">
                      <a:srgbClr val="C0C0C0"/>
                    </a:outerShdw>
                  </a:effectLst>
                  <a:latin typeface="微软雅黑" pitchFamily="34" charset="-122"/>
                  <a:ea typeface="微软雅黑" pitchFamily="34" charset="-122"/>
                </a:rPr>
                <a:t>决策</a:t>
              </a:r>
            </a:p>
          </p:txBody>
        </p:sp>
      </p:grpSp>
      <p:grpSp>
        <p:nvGrpSpPr>
          <p:cNvPr id="9" name="Group 26"/>
          <p:cNvGrpSpPr>
            <a:grpSpLocks/>
          </p:cNvGrpSpPr>
          <p:nvPr/>
        </p:nvGrpSpPr>
        <p:grpSpPr bwMode="auto">
          <a:xfrm>
            <a:off x="5040002" y="3818536"/>
            <a:ext cx="2180388" cy="1905343"/>
            <a:chOff x="3278" y="2445"/>
            <a:chExt cx="1268" cy="1253"/>
          </a:xfrm>
        </p:grpSpPr>
        <p:grpSp>
          <p:nvGrpSpPr>
            <p:cNvPr id="10" name="Group 27"/>
            <p:cNvGrpSpPr>
              <a:grpSpLocks/>
            </p:cNvGrpSpPr>
            <p:nvPr/>
          </p:nvGrpSpPr>
          <p:grpSpPr bwMode="auto">
            <a:xfrm>
              <a:off x="3278" y="2445"/>
              <a:ext cx="1268" cy="1253"/>
              <a:chOff x="2016" y="1920"/>
              <a:chExt cx="1680" cy="1680"/>
            </a:xfrm>
          </p:grpSpPr>
          <p:sp>
            <p:nvSpPr>
              <p:cNvPr id="185372" name="Oval 28"/>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4510"/>
                      <a:invGamma/>
                    </a:schemeClr>
                  </a:gs>
                </a:gsLst>
                <a:lin ang="5400000" scaled="1"/>
              </a:gradFill>
              <a:ln w="9525">
                <a:noFill/>
                <a:round/>
                <a:headEnd/>
                <a:tailEnd/>
              </a:ln>
              <a:effectLst/>
            </p:spPr>
            <p:txBody>
              <a:bodyPr wrap="none" anchor="ctr"/>
              <a:lstStyle/>
              <a:p>
                <a:pPr algn="ctr"/>
                <a:endParaRPr lang="zh-CN" altLang="en-US" sz="2400">
                  <a:solidFill>
                    <a:srgbClr val="0000FF"/>
                  </a:solidFill>
                  <a:latin typeface="微软雅黑" pitchFamily="34" charset="-122"/>
                  <a:ea typeface="微软雅黑" pitchFamily="34" charset="-122"/>
                </a:endParaRPr>
              </a:p>
            </p:txBody>
          </p:sp>
          <p:sp>
            <p:nvSpPr>
              <p:cNvPr id="185373" name="Freeform 29"/>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algn="ctr"/>
                <a:endParaRPr lang="zh-CN" altLang="en-US" sz="2400">
                  <a:solidFill>
                    <a:srgbClr val="0000FF"/>
                  </a:solidFill>
                  <a:latin typeface="微软雅黑" pitchFamily="34" charset="-122"/>
                  <a:ea typeface="微软雅黑" pitchFamily="34" charset="-122"/>
                </a:endParaRPr>
              </a:p>
            </p:txBody>
          </p:sp>
        </p:grpSp>
        <p:sp>
          <p:nvSpPr>
            <p:cNvPr id="185374" name="Text Box 30"/>
            <p:cNvSpPr txBox="1">
              <a:spLocks noChangeArrowheads="1"/>
            </p:cNvSpPr>
            <p:nvPr/>
          </p:nvSpPr>
          <p:spPr bwMode="gray">
            <a:xfrm>
              <a:off x="3592" y="2975"/>
              <a:ext cx="644" cy="425"/>
            </a:xfrm>
            <a:prstGeom prst="rect">
              <a:avLst/>
            </a:prstGeom>
            <a:noFill/>
            <a:ln w="9525">
              <a:noFill/>
              <a:miter lim="800000"/>
              <a:headEnd/>
              <a:tailEnd/>
            </a:ln>
            <a:effectLst/>
          </p:spPr>
          <p:txBody>
            <a:bodyPr wrap="none">
              <a:spAutoFit/>
            </a:bodyPr>
            <a:lstStyle/>
            <a:p>
              <a:pPr algn="ctr" eaLnBrk="0" hangingPunct="0"/>
              <a:r>
                <a:rPr lang="zh-CN" altLang="en-US" sz="3600" b="1" dirty="0">
                  <a:solidFill>
                    <a:srgbClr val="0000FF"/>
                  </a:solidFill>
                  <a:effectLst>
                    <a:outerShdw blurRad="38100" dist="38100" dir="2700000" algn="tl">
                      <a:srgbClr val="C0C0C0"/>
                    </a:outerShdw>
                  </a:effectLst>
                  <a:latin typeface="微软雅黑" pitchFamily="34" charset="-122"/>
                  <a:ea typeface="微软雅黑" pitchFamily="34" charset="-122"/>
                </a:rPr>
                <a:t>行动</a:t>
              </a:r>
            </a:p>
          </p:txBody>
        </p:sp>
      </p:grpSp>
      <p:sp>
        <p:nvSpPr>
          <p:cNvPr id="31"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6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251520" y="1412776"/>
            <a:ext cx="8712968" cy="4537075"/>
          </a:xfrm>
        </p:spPr>
        <p:txBody>
          <a:bodyPr/>
          <a:lstStyle/>
          <a:p>
            <a:pPr>
              <a:lnSpc>
                <a:spcPct val="135000"/>
              </a:lnSpc>
              <a:buFontTx/>
              <a:buNone/>
            </a:pPr>
            <a:r>
              <a:rPr lang="zh-CN" altLang="en-US" sz="2800" b="1" dirty="0">
                <a:latin typeface="+mn-ea"/>
              </a:rPr>
              <a:t>１</a:t>
            </a:r>
            <a:r>
              <a:rPr lang="en-US" altLang="zh-CN" sz="2800" b="1" dirty="0">
                <a:latin typeface="+mn-ea"/>
              </a:rPr>
              <a:t>.</a:t>
            </a:r>
            <a:r>
              <a:rPr lang="zh-CN" altLang="en-US" sz="2800" b="1" dirty="0">
                <a:latin typeface="+mn-ea"/>
              </a:rPr>
              <a:t>自然世界</a:t>
            </a:r>
            <a:r>
              <a:rPr lang="en-US" altLang="zh-CN" sz="2800" b="1" dirty="0" smtClean="0">
                <a:latin typeface="+mn-ea"/>
              </a:rPr>
              <a:t>: </a:t>
            </a:r>
            <a:r>
              <a:rPr lang="zh-CN" altLang="en-US" sz="2800" b="1" u="sng" dirty="0" smtClean="0">
                <a:solidFill>
                  <a:srgbClr val="0000FF"/>
                </a:solidFill>
                <a:latin typeface="+mn-ea"/>
              </a:rPr>
              <a:t>我们</a:t>
            </a:r>
            <a:r>
              <a:rPr lang="zh-CN" altLang="en-US" sz="2800" b="1" u="sng" dirty="0">
                <a:solidFill>
                  <a:srgbClr val="0000FF"/>
                </a:solidFill>
                <a:latin typeface="+mn-ea"/>
              </a:rPr>
              <a:t>对于外界的直接</a:t>
            </a:r>
            <a:r>
              <a:rPr lang="zh-CN" altLang="en-US" sz="2800" b="1" u="sng" dirty="0" smtClean="0">
                <a:solidFill>
                  <a:srgbClr val="0000FF"/>
                </a:solidFill>
                <a:latin typeface="+mn-ea"/>
              </a:rPr>
              <a:t>体验</a:t>
            </a:r>
            <a:endParaRPr lang="zh-CN" altLang="en-US" sz="2800" b="1" dirty="0">
              <a:solidFill>
                <a:srgbClr val="0000FF"/>
              </a:solidFill>
              <a:latin typeface="+mn-ea"/>
            </a:endParaRPr>
          </a:p>
          <a:p>
            <a:pPr>
              <a:lnSpc>
                <a:spcPct val="135000"/>
              </a:lnSpc>
              <a:buFontTx/>
              <a:buNone/>
            </a:pPr>
            <a:endParaRPr lang="zh-CN" altLang="en-US" sz="2800" b="1" dirty="0">
              <a:latin typeface="+mn-ea"/>
            </a:endParaRPr>
          </a:p>
          <a:p>
            <a:pPr>
              <a:lnSpc>
                <a:spcPct val="135000"/>
              </a:lnSpc>
              <a:buFontTx/>
              <a:buNone/>
            </a:pPr>
            <a:r>
              <a:rPr lang="zh-CN" altLang="en-US" sz="2800" b="1" dirty="0">
                <a:latin typeface="+mn-ea"/>
              </a:rPr>
              <a:t>２</a:t>
            </a:r>
            <a:r>
              <a:rPr lang="en-US" altLang="zh-CN" sz="2800" b="1" dirty="0">
                <a:latin typeface="+mn-ea"/>
              </a:rPr>
              <a:t>.</a:t>
            </a:r>
            <a:r>
              <a:rPr lang="zh-CN" altLang="en-US" sz="2800" b="1" dirty="0">
                <a:latin typeface="+mn-ea"/>
              </a:rPr>
              <a:t>概念模式</a:t>
            </a:r>
            <a:r>
              <a:rPr lang="en-US" altLang="zh-CN" sz="2800" b="1" dirty="0" smtClean="0">
                <a:latin typeface="+mn-ea"/>
              </a:rPr>
              <a:t>: </a:t>
            </a:r>
            <a:r>
              <a:rPr lang="zh-CN" altLang="en-US" sz="2800" b="1" u="sng" dirty="0" smtClean="0">
                <a:solidFill>
                  <a:srgbClr val="0000FF"/>
                </a:solidFill>
                <a:latin typeface="+mn-ea"/>
              </a:rPr>
              <a:t>我们</a:t>
            </a:r>
            <a:r>
              <a:rPr lang="zh-CN" altLang="en-US" sz="2800" b="1" u="sng" dirty="0">
                <a:solidFill>
                  <a:srgbClr val="0000FF"/>
                </a:solidFill>
                <a:latin typeface="+mn-ea"/>
              </a:rPr>
              <a:t>从别人那里获得对于世界的间接</a:t>
            </a:r>
            <a:r>
              <a:rPr lang="zh-CN" altLang="en-US" sz="2800" b="1" u="sng" dirty="0" smtClean="0">
                <a:solidFill>
                  <a:srgbClr val="0000FF"/>
                </a:solidFill>
                <a:latin typeface="+mn-ea"/>
              </a:rPr>
              <a:t>体验 </a:t>
            </a:r>
            <a:endParaRPr lang="zh-CN" altLang="en-US" sz="2800" b="1" u="sng" dirty="0">
              <a:solidFill>
                <a:srgbClr val="0000FF"/>
              </a:solidFill>
              <a:latin typeface="+mn-ea"/>
            </a:endParaRPr>
          </a:p>
          <a:p>
            <a:pPr>
              <a:lnSpc>
                <a:spcPct val="135000"/>
              </a:lnSpc>
              <a:buFontTx/>
              <a:buNone/>
            </a:pPr>
            <a:endParaRPr lang="zh-CN" altLang="en-US" sz="2800" b="1" u="sng" dirty="0">
              <a:latin typeface="+mn-ea"/>
            </a:endParaRPr>
          </a:p>
          <a:p>
            <a:pPr>
              <a:lnSpc>
                <a:spcPct val="135000"/>
              </a:lnSpc>
              <a:buFontTx/>
              <a:buNone/>
            </a:pPr>
            <a:r>
              <a:rPr lang="zh-CN" altLang="en-US" sz="2800" b="1" dirty="0">
                <a:latin typeface="+mn-ea"/>
              </a:rPr>
              <a:t>３</a:t>
            </a:r>
            <a:r>
              <a:rPr lang="en-US" altLang="zh-CN" sz="2800" b="1" dirty="0">
                <a:latin typeface="+mn-ea"/>
              </a:rPr>
              <a:t>.</a:t>
            </a:r>
            <a:r>
              <a:rPr lang="zh-CN" altLang="en-US" sz="2800" b="1" dirty="0">
                <a:latin typeface="+mn-ea"/>
              </a:rPr>
              <a:t>推论和归纳</a:t>
            </a:r>
            <a:r>
              <a:rPr lang="en-US" altLang="zh-CN" sz="2800" b="1" dirty="0" smtClean="0">
                <a:latin typeface="+mn-ea"/>
              </a:rPr>
              <a:t>: </a:t>
            </a:r>
            <a:r>
              <a:rPr lang="zh-CN" altLang="en-US" sz="2800" b="1" u="sng" dirty="0" smtClean="0">
                <a:solidFill>
                  <a:srgbClr val="0000FF"/>
                </a:solidFill>
                <a:latin typeface="+mn-ea"/>
              </a:rPr>
              <a:t>我们</a:t>
            </a:r>
            <a:r>
              <a:rPr lang="zh-CN" altLang="en-US" sz="2800" b="1" u="sng" dirty="0">
                <a:solidFill>
                  <a:srgbClr val="0000FF"/>
                </a:solidFill>
                <a:latin typeface="+mn-ea"/>
              </a:rPr>
              <a:t>依靠推理形成的</a:t>
            </a:r>
            <a:r>
              <a:rPr lang="zh-CN" altLang="en-US" sz="2800" b="1" u="sng" dirty="0" smtClean="0">
                <a:solidFill>
                  <a:srgbClr val="0000FF"/>
                </a:solidFill>
                <a:latin typeface="+mn-ea"/>
              </a:rPr>
              <a:t>结论</a:t>
            </a:r>
            <a:endParaRPr lang="zh-CN" altLang="en-US" sz="2800" b="1" u="sng" dirty="0">
              <a:solidFill>
                <a:srgbClr val="0000FF"/>
              </a:solidFill>
              <a:latin typeface="+mn-ea"/>
            </a:endParaRPr>
          </a:p>
          <a:p>
            <a:pPr>
              <a:lnSpc>
                <a:spcPct val="135000"/>
              </a:lnSpc>
              <a:buFontTx/>
              <a:buNone/>
            </a:pPr>
            <a:r>
              <a:rPr lang="zh-CN" altLang="en-US" sz="2800" dirty="0">
                <a:latin typeface="+mn-ea"/>
              </a:rPr>
              <a:t> </a:t>
            </a:r>
          </a:p>
        </p:txBody>
      </p:sp>
      <p:sp>
        <p:nvSpPr>
          <p:cNvPr id="188419" name="Rectangle 3"/>
          <p:cNvSpPr>
            <a:spLocks noGrp="1" noChangeArrowheads="1"/>
          </p:cNvSpPr>
          <p:nvPr>
            <p:ph type="title"/>
          </p:nvPr>
        </p:nvSpPr>
        <p:spPr>
          <a:xfrm>
            <a:off x="1043608" y="341045"/>
            <a:ext cx="5638800" cy="563563"/>
          </a:xfrm>
          <a:noFill/>
          <a:ln/>
        </p:spPr>
        <p:txBody>
          <a:bodyPr/>
          <a:lstStyle/>
          <a:p>
            <a:r>
              <a:rPr lang="zh-CN" altLang="en-US" sz="2800" b="1" dirty="0">
                <a:solidFill>
                  <a:srgbClr val="FF0000"/>
                </a:solidFill>
                <a:latin typeface="微软雅黑" pitchFamily="34" charset="-122"/>
                <a:ea typeface="微软雅黑" pitchFamily="34" charset="-122"/>
              </a:rPr>
              <a:t>心智模式的来源？</a:t>
            </a:r>
          </a:p>
        </p:txBody>
      </p:sp>
      <p:sp>
        <p:nvSpPr>
          <p:cNvPr id="4"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7017581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04800" y="1274763"/>
            <a:ext cx="8686800" cy="3810421"/>
          </a:xfrm>
        </p:spPr>
        <p:txBody>
          <a:bodyPr/>
          <a:lstStyle/>
          <a:p>
            <a:pPr>
              <a:buFontTx/>
              <a:buNone/>
            </a:pPr>
            <a:endParaRPr lang="en-US" altLang="zh-CN" sz="2800" b="1" dirty="0">
              <a:latin typeface="微软雅黑" pitchFamily="34" charset="-122"/>
              <a:ea typeface="微软雅黑" pitchFamily="34" charset="-122"/>
            </a:endParaRPr>
          </a:p>
          <a:p>
            <a:pPr>
              <a:buFontTx/>
              <a:buNone/>
            </a:pPr>
            <a:endParaRPr lang="en-US" altLang="zh-CN" sz="2800" b="1" dirty="0">
              <a:latin typeface="微软雅黑" pitchFamily="34" charset="-122"/>
              <a:ea typeface="微软雅黑" pitchFamily="34" charset="-122"/>
            </a:endParaRPr>
          </a:p>
          <a:p>
            <a:pPr>
              <a:buFontTx/>
              <a:buNone/>
            </a:pPr>
            <a:r>
              <a:rPr lang="en-US" altLang="zh-CN" sz="2800" b="1" dirty="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A. </a:t>
            </a:r>
            <a:r>
              <a:rPr lang="zh-CN" altLang="en-US" sz="2800" b="1" dirty="0" smtClean="0">
                <a:latin typeface="微软雅黑" pitchFamily="34" charset="-122"/>
                <a:ea typeface="微软雅黑" pitchFamily="34" charset="-122"/>
              </a:rPr>
              <a:t>鼓励</a:t>
            </a:r>
            <a:r>
              <a:rPr lang="zh-CN" altLang="en-US" sz="2800" b="1" dirty="0">
                <a:latin typeface="微软雅黑" pitchFamily="34" charset="-122"/>
                <a:ea typeface="微软雅黑" pitchFamily="34" charset="-122"/>
              </a:rPr>
              <a:t>团队学习：集体力量，找出个人短</a:t>
            </a:r>
            <a:r>
              <a:rPr lang="zh-CN" altLang="en-US" sz="2800" b="1" dirty="0" smtClean="0">
                <a:latin typeface="微软雅黑" pitchFamily="34" charset="-122"/>
                <a:ea typeface="微软雅黑" pitchFamily="34" charset="-122"/>
              </a:rPr>
              <a:t>板</a:t>
            </a:r>
            <a:endParaRPr lang="zh-CN" altLang="en-US" sz="2800" b="1" dirty="0">
              <a:latin typeface="微软雅黑" pitchFamily="34" charset="-122"/>
              <a:ea typeface="微软雅黑" pitchFamily="34" charset="-122"/>
            </a:endParaRPr>
          </a:p>
          <a:p>
            <a:pPr>
              <a:buFontTx/>
              <a:buNone/>
            </a:pPr>
            <a:endParaRPr lang="zh-CN" altLang="en-US" sz="2800" dirty="0">
              <a:latin typeface="微软雅黑" pitchFamily="34" charset="-122"/>
              <a:ea typeface="微软雅黑" pitchFamily="34" charset="-122"/>
            </a:endParaRPr>
          </a:p>
          <a:p>
            <a:pPr>
              <a:buFontTx/>
              <a:buNone/>
            </a:pPr>
            <a:r>
              <a:rPr lang="zh-CN" altLang="en-US" sz="2800" b="1" dirty="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B. </a:t>
            </a:r>
            <a:r>
              <a:rPr lang="zh-CN" altLang="en-US" sz="2800" b="1" dirty="0" smtClean="0">
                <a:latin typeface="微软雅黑" pitchFamily="34" charset="-122"/>
                <a:ea typeface="微软雅黑" pitchFamily="34" charset="-122"/>
              </a:rPr>
              <a:t>改变</a:t>
            </a:r>
            <a:r>
              <a:rPr lang="zh-CN" altLang="en-US" sz="2800" b="1" dirty="0">
                <a:latin typeface="微软雅黑" pitchFamily="34" charset="-122"/>
                <a:ea typeface="微软雅黑" pitchFamily="34" charset="-122"/>
              </a:rPr>
              <a:t>心智模式：空杯</a:t>
            </a:r>
            <a:r>
              <a:rPr lang="zh-CN" altLang="en-US" sz="2800" b="1" dirty="0" smtClean="0">
                <a:latin typeface="微软雅黑" pitchFamily="34" charset="-122"/>
                <a:ea typeface="微软雅黑" pitchFamily="34" charset="-122"/>
              </a:rPr>
              <a:t>心态</a:t>
            </a:r>
            <a:endParaRPr lang="zh-CN" altLang="en-US" sz="2800" b="1" dirty="0">
              <a:latin typeface="微软雅黑" pitchFamily="34" charset="-122"/>
              <a:ea typeface="微软雅黑" pitchFamily="34" charset="-122"/>
            </a:endParaRPr>
          </a:p>
          <a:p>
            <a:pPr>
              <a:buFontTx/>
              <a:buNone/>
            </a:pPr>
            <a:endParaRPr lang="zh-CN" altLang="en-US" sz="2800" dirty="0">
              <a:latin typeface="微软雅黑" pitchFamily="34" charset="-122"/>
              <a:ea typeface="微软雅黑" pitchFamily="34" charset="-122"/>
            </a:endParaRPr>
          </a:p>
          <a:p>
            <a:pPr>
              <a:buFontTx/>
              <a:buNone/>
            </a:pPr>
            <a:r>
              <a:rPr lang="zh-CN" altLang="en-US" sz="2800" b="1" dirty="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C. </a:t>
            </a:r>
            <a:r>
              <a:rPr lang="zh-CN" altLang="en-US" sz="2800" b="1" dirty="0">
                <a:latin typeface="微软雅黑" pitchFamily="34" charset="-122"/>
                <a:ea typeface="微软雅黑" pitchFamily="34" charset="-122"/>
              </a:rPr>
              <a:t>不断自我超越：标杆</a:t>
            </a:r>
            <a:r>
              <a:rPr lang="zh-CN" altLang="en-US" sz="2800" b="1" dirty="0" smtClean="0">
                <a:latin typeface="微软雅黑" pitchFamily="34" charset="-122"/>
                <a:ea typeface="微软雅黑" pitchFamily="34" charset="-122"/>
              </a:rPr>
              <a:t>管理</a:t>
            </a:r>
            <a:endParaRPr lang="zh-CN" altLang="en-US" sz="2800" b="1" dirty="0">
              <a:latin typeface="微软雅黑" pitchFamily="34" charset="-122"/>
              <a:ea typeface="微软雅黑" pitchFamily="34" charset="-122"/>
            </a:endParaRPr>
          </a:p>
          <a:p>
            <a:pPr>
              <a:buFontTx/>
              <a:buNone/>
            </a:pPr>
            <a:endParaRPr lang="en-US" altLang="zh-CN" sz="3200" dirty="0">
              <a:latin typeface="微软雅黑" pitchFamily="34" charset="-122"/>
              <a:ea typeface="微软雅黑" pitchFamily="34" charset="-122"/>
            </a:endParaRPr>
          </a:p>
        </p:txBody>
      </p:sp>
      <p:sp>
        <p:nvSpPr>
          <p:cNvPr id="150531" name="Text Box 2"/>
          <p:cNvSpPr txBox="1">
            <a:spLocks noChangeArrowheads="1"/>
          </p:cNvSpPr>
          <p:nvPr/>
        </p:nvSpPr>
        <p:spPr bwMode="auto">
          <a:xfrm>
            <a:off x="1043608" y="357380"/>
            <a:ext cx="5992813" cy="523216"/>
          </a:xfrm>
          <a:prstGeom prst="rect">
            <a:avLst/>
          </a:prstGeom>
          <a:noFill/>
          <a:ln w="9525">
            <a:noFill/>
            <a:miter lim="800000"/>
            <a:headEnd/>
            <a:tailEnd/>
          </a:ln>
        </p:spPr>
        <p:txBody>
          <a:bodyPr lIns="91437" tIns="45718" rIns="91437" bIns="45718">
            <a:spAutoFit/>
          </a:bodyPr>
          <a:lstStyle/>
          <a:p>
            <a:r>
              <a:rPr lang="zh-CN" altLang="en-US" sz="2800" b="1" dirty="0" smtClean="0">
                <a:solidFill>
                  <a:srgbClr val="FF0000"/>
                </a:solidFill>
                <a:latin typeface="宋体" pitchFamily="2" charset="-122"/>
                <a:ea typeface="微软雅黑" pitchFamily="34" charset="-122"/>
                <a:sym typeface="宋体" pitchFamily="2" charset="-122"/>
              </a:rPr>
              <a:t>改变心智成功的</a:t>
            </a:r>
            <a:r>
              <a:rPr lang="zh-CN" altLang="en-US" sz="2800" b="1" dirty="0">
                <a:solidFill>
                  <a:srgbClr val="FF0000"/>
                </a:solidFill>
                <a:latin typeface="宋体" pitchFamily="2" charset="-122"/>
                <a:ea typeface="微软雅黑" pitchFamily="34" charset="-122"/>
                <a:sym typeface="宋体" pitchFamily="2" charset="-122"/>
              </a:rPr>
              <a:t>三个要点</a:t>
            </a:r>
            <a:endParaRPr lang="zh-CN" altLang="en-US" sz="1400" dirty="0">
              <a:solidFill>
                <a:srgbClr val="FF0000"/>
              </a:solidFill>
            </a:endParaRPr>
          </a:p>
        </p:txBody>
      </p:sp>
      <p:sp>
        <p:nvSpPr>
          <p:cNvPr id="4"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65055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0">
                                            <p:txEl>
                                              <p:pRg st="2" end="2"/>
                                            </p:txEl>
                                          </p:spTgt>
                                        </p:tgtEl>
                                        <p:attrNameLst>
                                          <p:attrName>style.visibility</p:attrName>
                                        </p:attrNameLst>
                                      </p:cBhvr>
                                      <p:to>
                                        <p:strVal val="visible"/>
                                      </p:to>
                                    </p:set>
                                    <p:anim calcmode="lin" valueType="num">
                                      <p:cBhvr additive="base">
                                        <p:cTn id="7"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0">
                                            <p:txEl>
                                              <p:pRg st="4" end="4"/>
                                            </p:txEl>
                                          </p:spTgt>
                                        </p:tgtEl>
                                        <p:attrNameLst>
                                          <p:attrName>style.visibility</p:attrName>
                                        </p:attrNameLst>
                                      </p:cBhvr>
                                      <p:to>
                                        <p:strVal val="visible"/>
                                      </p:to>
                                    </p:set>
                                    <p:anim calcmode="lin" valueType="num">
                                      <p:cBhvr additive="base">
                                        <p:cTn id="13"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0530">
                                            <p:txEl>
                                              <p:pRg st="6" end="6"/>
                                            </p:txEl>
                                          </p:spTgt>
                                        </p:tgtEl>
                                        <p:attrNameLst>
                                          <p:attrName>style.visibility</p:attrName>
                                        </p:attrNameLst>
                                      </p:cBhvr>
                                      <p:to>
                                        <p:strVal val="visible"/>
                                      </p:to>
                                    </p:set>
                                    <p:anim calcmode="lin" valueType="num">
                                      <p:cBhvr additive="base">
                                        <p:cTn id="19" dur="500" fill="hold"/>
                                        <p:tgtEl>
                                          <p:spTgt spid="15053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6</a:t>
            </a:fld>
            <a:endParaRPr lang="zh-CN" altLang="en-US" dirty="0"/>
          </a:p>
        </p:txBody>
      </p:sp>
      <p:sp>
        <p:nvSpPr>
          <p:cNvPr id="3" name="Rectangle 2"/>
          <p:cNvSpPr txBox="1">
            <a:spLocks noChangeArrowheads="1"/>
          </p:cNvSpPr>
          <p:nvPr/>
        </p:nvSpPr>
        <p:spPr>
          <a:xfrm>
            <a:off x="4785511" y="1449389"/>
            <a:ext cx="4178978" cy="4643437"/>
          </a:xfrm>
          <a:prstGeom prst="rect">
            <a:avLst/>
          </a:prstGeom>
          <a:solidFill>
            <a:srgbClr val="C00000"/>
          </a:solidFill>
          <a:ln w="19050" cap="flat">
            <a:solidFill>
              <a:schemeClr val="tx1"/>
            </a:solidFill>
          </a:ln>
        </p:spPr>
        <p:txBody>
          <a:bodyPr/>
          <a:lstStyle/>
          <a:p>
            <a:pPr marL="342900" marR="0" lvl="0" indent="-342900" algn="l" defTabSz="914400" rtl="0" eaLnBrk="1" fontAlgn="base" latinLnBrk="0" hangingPunct="1">
              <a:lnSpc>
                <a:spcPct val="200000"/>
              </a:lnSpc>
              <a:spcBef>
                <a:spcPct val="0"/>
              </a:spcBef>
              <a:spcAft>
                <a:spcPct val="0"/>
              </a:spcAft>
              <a:buClr>
                <a:schemeClr val="bg1"/>
              </a:buClr>
              <a:buSzTx/>
              <a:buFont typeface="Wingdings" pitchFamily="2" charset="2"/>
              <a:buChar char="Ø"/>
              <a:tabLst/>
              <a:defRPr/>
            </a:pP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班组长是企业最基层的管理者</a:t>
            </a:r>
            <a:r>
              <a:rPr kumimoji="0" lang="en-US" altLang="zh-CN"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a:t>
            </a:r>
            <a:r>
              <a:rPr lang="zh-CN" altLang="en-US" sz="2000" b="1" kern="0" dirty="0" smtClean="0">
                <a:solidFill>
                  <a:schemeClr val="bg1"/>
                </a:solidFill>
                <a:latin typeface="微软雅黑" pitchFamily="34" charset="-122"/>
                <a:ea typeface="微软雅黑" pitchFamily="34" charset="-122"/>
              </a:rPr>
              <a:t>班组长</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的水平决定企业执行力；</a:t>
            </a:r>
          </a:p>
          <a:p>
            <a:pPr marL="342900" marR="0" lvl="0" indent="-342900" algn="l" defTabSz="914400" rtl="0" eaLnBrk="1" fontAlgn="base" latinLnBrk="0" hangingPunct="1">
              <a:lnSpc>
                <a:spcPct val="200000"/>
              </a:lnSpc>
              <a:spcBef>
                <a:spcPct val="0"/>
              </a:spcBef>
              <a:spcAft>
                <a:spcPct val="0"/>
              </a:spcAft>
              <a:buClr>
                <a:schemeClr val="bg1"/>
              </a:buClr>
              <a:buSzTx/>
              <a:buFont typeface="Wingdings" pitchFamily="2" charset="2"/>
              <a:buChar char="Ø"/>
              <a:tabLst/>
              <a:defRPr/>
            </a:pP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班组长是品质</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Q</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、成本</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C</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、交货期</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D</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、效率</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P</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、士气</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M</a:t>
            </a:r>
            <a:r>
              <a:rPr kumimoji="0" lang="en-US" altLang="zh-CN"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 </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、安全</a:t>
            </a:r>
            <a:r>
              <a:rPr kumimoji="0" lang="en-US" altLang="zh-CN" sz="20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mn-cs"/>
              </a:rPr>
              <a:t>S</a:t>
            </a: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指标达成最直接的责任人；</a:t>
            </a:r>
          </a:p>
          <a:p>
            <a:pPr marL="342900" marR="0" lvl="0" indent="-342900" algn="l" defTabSz="914400" rtl="0" eaLnBrk="1" fontAlgn="base" latinLnBrk="0" hangingPunct="1">
              <a:lnSpc>
                <a:spcPct val="200000"/>
              </a:lnSpc>
              <a:spcBef>
                <a:spcPct val="0"/>
              </a:spcBef>
              <a:spcAft>
                <a:spcPct val="0"/>
              </a:spcAft>
              <a:buClr>
                <a:schemeClr val="bg1"/>
              </a:buClr>
              <a:buSzTx/>
              <a:buFont typeface="Wingdings" pitchFamily="2" charset="2"/>
              <a:buChar char="Ø"/>
              <a:tabLst/>
              <a:defRPr/>
            </a:pP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n-cs"/>
              </a:rPr>
              <a:t>班组长的素质直接影响企业的经营效益和竞争力。</a:t>
            </a:r>
          </a:p>
        </p:txBody>
      </p:sp>
      <p:grpSp>
        <p:nvGrpSpPr>
          <p:cNvPr id="4" name="Group 3"/>
          <p:cNvGrpSpPr>
            <a:grpSpLocks/>
          </p:cNvGrpSpPr>
          <p:nvPr/>
        </p:nvGrpSpPr>
        <p:grpSpPr bwMode="auto">
          <a:xfrm>
            <a:off x="251520" y="1484784"/>
            <a:ext cx="3384940" cy="2808288"/>
            <a:chOff x="131" y="652"/>
            <a:chExt cx="2132" cy="1769"/>
          </a:xfrm>
        </p:grpSpPr>
        <p:sp>
          <p:nvSpPr>
            <p:cNvPr id="5" name="AutoShape 4"/>
            <p:cNvSpPr>
              <a:spLocks noChangeArrowheads="1"/>
            </p:cNvSpPr>
            <p:nvPr/>
          </p:nvSpPr>
          <p:spPr bwMode="auto">
            <a:xfrm>
              <a:off x="353" y="1052"/>
              <a:ext cx="1910" cy="1360"/>
            </a:xfrm>
            <a:prstGeom prst="triangle">
              <a:avLst>
                <a:gd name="adj" fmla="val 50000"/>
              </a:avLst>
            </a:prstGeom>
            <a:solidFill>
              <a:srgbClr val="0DAFD5"/>
            </a:solidFill>
            <a:ln w="1905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0DAFD5"/>
              </a:extrusionClr>
            </a:sp3d>
          </p:spPr>
          <p:txBody>
            <a:bodyPr wrap="none" anchor="ctr">
              <a:flatTx/>
            </a:bodyPr>
            <a:lstStyle/>
            <a:p>
              <a:pPr>
                <a:spcBef>
                  <a:spcPct val="0"/>
                </a:spcBef>
                <a:buSzTx/>
                <a:buFontTx/>
                <a:buNone/>
                <a:defRPr/>
              </a:pPr>
              <a:endParaRPr kumimoji="1" lang="zh-CN" altLang="en-US" b="1" i="0">
                <a:solidFill>
                  <a:srgbClr val="EFEFFF"/>
                </a:solidFill>
                <a:effectLst>
                  <a:outerShdw blurRad="38100" dist="38100" dir="2700000" algn="tl">
                    <a:srgbClr val="000000"/>
                  </a:outerShdw>
                </a:effectLst>
                <a:latin typeface="Times New Roman" pitchFamily="18" charset="0"/>
              </a:endParaRPr>
            </a:p>
          </p:txBody>
        </p:sp>
        <p:sp>
          <p:nvSpPr>
            <p:cNvPr id="6" name="Line 5"/>
            <p:cNvSpPr>
              <a:spLocks noChangeShapeType="1"/>
            </p:cNvSpPr>
            <p:nvPr/>
          </p:nvSpPr>
          <p:spPr bwMode="auto">
            <a:xfrm>
              <a:off x="976" y="1553"/>
              <a:ext cx="705" cy="0"/>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b="1"/>
            </a:p>
          </p:txBody>
        </p:sp>
        <p:sp>
          <p:nvSpPr>
            <p:cNvPr id="7" name="Line 6"/>
            <p:cNvSpPr>
              <a:spLocks noChangeShapeType="1"/>
            </p:cNvSpPr>
            <p:nvPr/>
          </p:nvSpPr>
          <p:spPr bwMode="auto">
            <a:xfrm>
              <a:off x="755" y="1854"/>
              <a:ext cx="1146" cy="9"/>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b="1"/>
            </a:p>
          </p:txBody>
        </p:sp>
        <p:sp>
          <p:nvSpPr>
            <p:cNvPr id="8" name="Line 7"/>
            <p:cNvSpPr>
              <a:spLocks noChangeShapeType="1"/>
            </p:cNvSpPr>
            <p:nvPr/>
          </p:nvSpPr>
          <p:spPr bwMode="auto">
            <a:xfrm flipV="1">
              <a:off x="519" y="2173"/>
              <a:ext cx="1593" cy="1"/>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b="1"/>
            </a:p>
          </p:txBody>
        </p:sp>
        <p:sp>
          <p:nvSpPr>
            <p:cNvPr id="9" name="AutoShape 8"/>
            <p:cNvSpPr>
              <a:spLocks noChangeArrowheads="1"/>
            </p:cNvSpPr>
            <p:nvPr/>
          </p:nvSpPr>
          <p:spPr bwMode="auto">
            <a:xfrm>
              <a:off x="658" y="652"/>
              <a:ext cx="1151" cy="770"/>
            </a:xfrm>
            <a:prstGeom prst="triangle">
              <a:avLst>
                <a:gd name="adj" fmla="val 50000"/>
              </a:avLst>
            </a:prstGeom>
            <a:noFill/>
            <a:ln w="12700" cap="sq">
              <a:noFill/>
              <a:miter lim="800000"/>
              <a:headEnd type="none" w="sm" len="sm"/>
              <a:tailEnd type="none" w="sm" len="sm"/>
            </a:ln>
            <a:effectLst/>
          </p:spPr>
          <p:txBody>
            <a:bodyPr wrap="square" lIns="54000" rIns="54000">
              <a:spAutoFit/>
            </a:bodyPr>
            <a:lstStyle/>
            <a:p>
              <a:pPr>
                <a:spcBef>
                  <a:spcPct val="0"/>
                </a:spcBef>
                <a:buSzTx/>
                <a:buFontTx/>
                <a:buNone/>
                <a:defRPr/>
              </a:pPr>
              <a:endParaRPr kumimoji="1" lang="zh-CN" altLang="en-US" sz="1600" b="1" i="0" dirty="0">
                <a:solidFill>
                  <a:srgbClr val="EFEFFF"/>
                </a:solidFill>
                <a:effectLst>
                  <a:outerShdw blurRad="38100" dist="38100" dir="2700000" algn="tl">
                    <a:srgbClr val="C0C0C0"/>
                  </a:outerShdw>
                </a:effectLst>
                <a:latin typeface="Times New Roman" pitchFamily="18" charset="0"/>
              </a:endParaRPr>
            </a:p>
            <a:p>
              <a:pPr>
                <a:spcBef>
                  <a:spcPct val="0"/>
                </a:spcBef>
                <a:buSzTx/>
                <a:buFontTx/>
                <a:buNone/>
                <a:defRPr/>
              </a:pPr>
              <a:r>
                <a:rPr kumimoji="1" lang="zh-CN" altLang="en-US" b="1" i="0" dirty="0">
                  <a:solidFill>
                    <a:srgbClr val="EFEFFF"/>
                  </a:solidFill>
                  <a:effectLst>
                    <a:outerShdw blurRad="38100" dist="38100" dir="2700000" algn="tl">
                      <a:srgbClr val="C0C0C0"/>
                    </a:outerShdw>
                  </a:effectLst>
                  <a:latin typeface="Times New Roman" pitchFamily="18" charset="0"/>
                </a:rPr>
                <a:t>  </a:t>
              </a:r>
              <a:r>
                <a:rPr kumimoji="1" lang="zh-CN" altLang="en-US" b="1" i="0" dirty="0">
                  <a:solidFill>
                    <a:srgbClr val="EFEFFF"/>
                  </a:solidFill>
                  <a:effectLst>
                    <a:outerShdw blurRad="38100" dist="38100" dir="2700000" algn="tl">
                      <a:srgbClr val="C0C0C0"/>
                    </a:outerShdw>
                  </a:effectLst>
                  <a:latin typeface="Times New Roman" pitchFamily="18" charset="0"/>
                  <a:ea typeface="楷体_GB2312" pitchFamily="49" charset="-122"/>
                </a:rPr>
                <a:t>决策者</a:t>
              </a:r>
            </a:p>
          </p:txBody>
        </p:sp>
        <p:sp>
          <p:nvSpPr>
            <p:cNvPr id="10" name="AutoShape 9"/>
            <p:cNvSpPr>
              <a:spLocks noChangeArrowheads="1"/>
            </p:cNvSpPr>
            <p:nvPr/>
          </p:nvSpPr>
          <p:spPr bwMode="auto">
            <a:xfrm>
              <a:off x="637" y="1281"/>
              <a:ext cx="1141" cy="501"/>
            </a:xfrm>
            <a:prstGeom prst="triangle">
              <a:avLst>
                <a:gd name="adj" fmla="val 50000"/>
              </a:avLst>
            </a:prstGeom>
            <a:noFill/>
            <a:ln w="12700" cap="sq">
              <a:noFill/>
              <a:miter lim="800000"/>
              <a:headEnd type="none" w="sm" len="sm"/>
              <a:tailEnd type="none" w="sm" len="sm"/>
            </a:ln>
            <a:effectLst/>
          </p:spPr>
          <p:txBody>
            <a:bodyPr lIns="54000" rIns="54000">
              <a:spAutoFit/>
            </a:bodyPr>
            <a:lstStyle/>
            <a:p>
              <a:pPr>
                <a:spcBef>
                  <a:spcPct val="0"/>
                </a:spcBef>
                <a:buSzTx/>
                <a:buFontTx/>
                <a:buNone/>
                <a:defRPr/>
              </a:pPr>
              <a:r>
                <a:rPr kumimoji="1" lang="zh-CN" altLang="en-US" sz="2000" b="1" i="0" dirty="0">
                  <a:solidFill>
                    <a:schemeClr val="bg1"/>
                  </a:solidFill>
                  <a:effectLst>
                    <a:outerShdw blurRad="38100" dist="38100" dir="2700000" algn="tl">
                      <a:srgbClr val="C0C0C0"/>
                    </a:outerShdw>
                  </a:effectLst>
                  <a:latin typeface="楷体_GB2312" pitchFamily="49" charset="-122"/>
                  <a:ea typeface="楷体_GB2312" pitchFamily="49" charset="-122"/>
                </a:rPr>
                <a:t>管理者</a:t>
              </a:r>
            </a:p>
          </p:txBody>
        </p:sp>
        <p:sp>
          <p:nvSpPr>
            <p:cNvPr id="11" name="AutoShape 10"/>
            <p:cNvSpPr>
              <a:spLocks noChangeArrowheads="1"/>
            </p:cNvSpPr>
            <p:nvPr/>
          </p:nvSpPr>
          <p:spPr bwMode="auto">
            <a:xfrm>
              <a:off x="679" y="1601"/>
              <a:ext cx="1130" cy="501"/>
            </a:xfrm>
            <a:prstGeom prst="triangle">
              <a:avLst>
                <a:gd name="adj" fmla="val 50000"/>
              </a:avLst>
            </a:prstGeom>
            <a:noFill/>
            <a:ln w="12700" cap="sq">
              <a:noFill/>
              <a:miter lim="800000"/>
              <a:headEnd type="none" w="sm" len="sm"/>
              <a:tailEnd type="none" w="sm" len="sm"/>
            </a:ln>
            <a:effectLst/>
          </p:spPr>
          <p:txBody>
            <a:bodyPr wrap="square" lIns="54000" rIns="54000">
              <a:spAutoFit/>
            </a:bodyPr>
            <a:lstStyle/>
            <a:p>
              <a:pPr>
                <a:spcBef>
                  <a:spcPct val="0"/>
                </a:spcBef>
                <a:buSzTx/>
                <a:buFontTx/>
                <a:buNone/>
                <a:defRPr/>
              </a:pPr>
              <a:r>
                <a:rPr kumimoji="1" lang="zh-CN" altLang="en-US" sz="2000" b="1" i="0" dirty="0">
                  <a:solidFill>
                    <a:srgbClr val="EFEFFF"/>
                  </a:solidFill>
                  <a:effectLst>
                    <a:outerShdw blurRad="38100" dist="38100" dir="2700000" algn="tl">
                      <a:srgbClr val="C0C0C0"/>
                    </a:outerShdw>
                  </a:effectLst>
                  <a:latin typeface="Times New Roman" pitchFamily="18" charset="0"/>
                  <a:ea typeface="楷体_GB2312" pitchFamily="49" charset="-122"/>
                </a:rPr>
                <a:t>督导者</a:t>
              </a:r>
            </a:p>
          </p:txBody>
        </p:sp>
        <p:sp>
          <p:nvSpPr>
            <p:cNvPr id="12" name="AutoShape 11"/>
            <p:cNvSpPr>
              <a:spLocks noChangeArrowheads="1"/>
            </p:cNvSpPr>
            <p:nvPr/>
          </p:nvSpPr>
          <p:spPr bwMode="auto">
            <a:xfrm>
              <a:off x="131" y="1920"/>
              <a:ext cx="2014" cy="501"/>
            </a:xfrm>
            <a:prstGeom prst="triangle">
              <a:avLst>
                <a:gd name="adj" fmla="val 50000"/>
              </a:avLst>
            </a:prstGeom>
            <a:noFill/>
            <a:ln w="12700" cap="sq">
              <a:noFill/>
              <a:miter lim="800000"/>
              <a:headEnd type="none" w="sm" len="sm"/>
              <a:tailEnd type="none" w="sm" len="sm"/>
            </a:ln>
            <a:effectLst/>
          </p:spPr>
          <p:txBody>
            <a:bodyPr wrap="square">
              <a:spAutoFit/>
            </a:bodyPr>
            <a:lstStyle/>
            <a:p>
              <a:pPr>
                <a:spcBef>
                  <a:spcPct val="0"/>
                </a:spcBef>
                <a:buSzTx/>
                <a:buFontTx/>
                <a:buNone/>
                <a:defRPr/>
              </a:pPr>
              <a:r>
                <a:rPr kumimoji="1" lang="zh-CN" altLang="en-US" sz="1600" b="1" i="0" dirty="0">
                  <a:solidFill>
                    <a:srgbClr val="EFEFFF"/>
                  </a:solidFill>
                  <a:effectLst>
                    <a:outerShdw blurRad="38100" dist="38100" dir="2700000" algn="tl">
                      <a:srgbClr val="C0C0C0"/>
                    </a:outerShdw>
                  </a:effectLst>
                  <a:latin typeface="楷体_GB2312" pitchFamily="49" charset="-122"/>
                  <a:ea typeface="楷体_GB2312" pitchFamily="49" charset="-122"/>
                </a:rPr>
                <a:t> </a:t>
              </a:r>
              <a:r>
                <a:rPr kumimoji="1" lang="zh-CN" altLang="en-US" sz="2000" b="1" i="0" dirty="0">
                  <a:solidFill>
                    <a:srgbClr val="EFEFFF"/>
                  </a:solidFill>
                  <a:effectLst>
                    <a:outerShdw blurRad="38100" dist="38100" dir="2700000" algn="tl">
                      <a:srgbClr val="C0C0C0"/>
                    </a:outerShdw>
                  </a:effectLst>
                  <a:latin typeface="楷体_GB2312" pitchFamily="49" charset="-122"/>
                  <a:ea typeface="楷体_GB2312" pitchFamily="49" charset="-122"/>
                </a:rPr>
                <a:t>操作执行者</a:t>
              </a:r>
            </a:p>
          </p:txBody>
        </p:sp>
      </p:grpSp>
      <p:sp>
        <p:nvSpPr>
          <p:cNvPr id="13" name="Text Box 12"/>
          <p:cNvSpPr txBox="1">
            <a:spLocks noChangeArrowheads="1"/>
          </p:cNvSpPr>
          <p:nvPr/>
        </p:nvSpPr>
        <p:spPr bwMode="auto">
          <a:xfrm>
            <a:off x="1082920" y="4264026"/>
            <a:ext cx="1904904" cy="461665"/>
          </a:xfrm>
          <a:prstGeom prst="rect">
            <a:avLst/>
          </a:prstGeom>
          <a:noFill/>
          <a:ln w="12700" cap="sq">
            <a:noFill/>
            <a:miter lim="800000"/>
            <a:headEnd type="none" w="sm" len="sm"/>
            <a:tailEnd type="none" w="sm" len="sm"/>
          </a:ln>
        </p:spPr>
        <p:txBody>
          <a:bodyPr wrap="square">
            <a:spAutoFit/>
          </a:bodyPr>
          <a:lstStyle/>
          <a:p>
            <a:pPr>
              <a:spcBef>
                <a:spcPct val="0"/>
              </a:spcBef>
              <a:buSzTx/>
              <a:buFontTx/>
              <a:buNone/>
            </a:pPr>
            <a:r>
              <a:rPr kumimoji="1" lang="zh-CN" altLang="en-US" sz="2400" b="1" i="0" dirty="0">
                <a:latin typeface="Times New Roman" pitchFamily="18" charset="0"/>
                <a:ea typeface="楷体_GB2312" pitchFamily="49" charset="-122"/>
              </a:rPr>
              <a:t>组织的层次</a:t>
            </a:r>
          </a:p>
        </p:txBody>
      </p:sp>
      <p:sp>
        <p:nvSpPr>
          <p:cNvPr id="14" name="Oval 13"/>
          <p:cNvSpPr>
            <a:spLocks noChangeArrowheads="1"/>
          </p:cNvSpPr>
          <p:nvPr/>
        </p:nvSpPr>
        <p:spPr bwMode="auto">
          <a:xfrm>
            <a:off x="1281503" y="3429000"/>
            <a:ext cx="1490297" cy="342900"/>
          </a:xfrm>
          <a:prstGeom prst="ellipse">
            <a:avLst/>
          </a:prstGeom>
          <a:noFill/>
          <a:ln w="57150" cap="sq">
            <a:solidFill>
              <a:srgbClr val="CC3300"/>
            </a:solidFill>
            <a:round/>
            <a:headEnd type="none" w="sm" len="sm"/>
            <a:tailEnd type="none" w="sm" len="sm"/>
          </a:ln>
        </p:spPr>
        <p:txBody>
          <a:bodyPr wrap="none" anchor="ctr"/>
          <a:lstStyle/>
          <a:p>
            <a:endParaRPr lang="zh-CN" altLang="en-US" b="1"/>
          </a:p>
        </p:txBody>
      </p:sp>
      <p:sp>
        <p:nvSpPr>
          <p:cNvPr id="15" name="Line 14"/>
          <p:cNvSpPr>
            <a:spLocks noChangeShapeType="1"/>
          </p:cNvSpPr>
          <p:nvPr/>
        </p:nvSpPr>
        <p:spPr bwMode="auto">
          <a:xfrm flipV="1">
            <a:off x="2747597" y="3295650"/>
            <a:ext cx="621323" cy="177800"/>
          </a:xfrm>
          <a:prstGeom prst="line">
            <a:avLst/>
          </a:prstGeom>
          <a:noFill/>
          <a:ln w="38100" cap="sq">
            <a:solidFill>
              <a:srgbClr val="FF0000"/>
            </a:solidFill>
            <a:round/>
            <a:headEnd type="none" w="sm" len="sm"/>
            <a:tailEnd type="none" w="sm" len="sm"/>
          </a:ln>
        </p:spPr>
        <p:txBody>
          <a:bodyPr wrap="none"/>
          <a:lstStyle/>
          <a:p>
            <a:endParaRPr lang="zh-CN" altLang="en-US" b="1"/>
          </a:p>
        </p:txBody>
      </p:sp>
      <p:sp>
        <p:nvSpPr>
          <p:cNvPr id="16" name="AutoShape 15"/>
          <p:cNvSpPr>
            <a:spLocks noChangeArrowheads="1"/>
          </p:cNvSpPr>
          <p:nvPr/>
        </p:nvSpPr>
        <p:spPr bwMode="auto">
          <a:xfrm>
            <a:off x="3310025" y="2707159"/>
            <a:ext cx="1423094" cy="1530009"/>
          </a:xfrm>
          <a:custGeom>
            <a:avLst/>
            <a:gdLst>
              <a:gd name="G0" fmla="+- 10827 0 0"/>
              <a:gd name="G1" fmla="+- 5394 0 0"/>
              <a:gd name="G2" fmla="+- 21600 0 5394"/>
              <a:gd name="G3" fmla="+- 10800 0 5394"/>
              <a:gd name="G4" fmla="+- 21600 0 10827"/>
              <a:gd name="G5" fmla="*/ G4 G3 10800"/>
              <a:gd name="G6" fmla="+- 21600 0 G5"/>
              <a:gd name="T0" fmla="*/ 10827 w 21600"/>
              <a:gd name="T1" fmla="*/ 0 h 21600"/>
              <a:gd name="T2" fmla="*/ 0 w 21600"/>
              <a:gd name="T3" fmla="*/ 10800 h 21600"/>
              <a:gd name="T4" fmla="*/ 1082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827" y="0"/>
                </a:moveTo>
                <a:lnTo>
                  <a:pt x="10827" y="5394"/>
                </a:lnTo>
                <a:lnTo>
                  <a:pt x="3375" y="5394"/>
                </a:lnTo>
                <a:lnTo>
                  <a:pt x="3375" y="16206"/>
                </a:lnTo>
                <a:lnTo>
                  <a:pt x="10827" y="16206"/>
                </a:lnTo>
                <a:lnTo>
                  <a:pt x="10827" y="21600"/>
                </a:lnTo>
                <a:lnTo>
                  <a:pt x="21600" y="10800"/>
                </a:lnTo>
                <a:close/>
              </a:path>
              <a:path w="21600" h="21600">
                <a:moveTo>
                  <a:pt x="1350" y="5394"/>
                </a:moveTo>
                <a:lnTo>
                  <a:pt x="1350" y="16206"/>
                </a:lnTo>
                <a:lnTo>
                  <a:pt x="2700" y="16206"/>
                </a:lnTo>
                <a:lnTo>
                  <a:pt x="2700" y="5394"/>
                </a:lnTo>
                <a:close/>
              </a:path>
              <a:path w="21600" h="21600">
                <a:moveTo>
                  <a:pt x="0" y="5394"/>
                </a:moveTo>
                <a:lnTo>
                  <a:pt x="0" y="16206"/>
                </a:lnTo>
                <a:lnTo>
                  <a:pt x="675" y="16206"/>
                </a:lnTo>
                <a:lnTo>
                  <a:pt x="675" y="5394"/>
                </a:lnTo>
                <a:close/>
              </a:path>
            </a:pathLst>
          </a:custGeom>
          <a:solidFill>
            <a:srgbClr val="008000"/>
          </a:solidFill>
          <a:ln w="9525" algn="ctr">
            <a:noFill/>
            <a:miter lim="800000"/>
            <a:headEnd/>
            <a:tailEnd/>
          </a:ln>
          <a:effectLst/>
        </p:spPr>
        <p:txBody>
          <a:bodyPr wrap="none" anchor="ctr"/>
          <a:lstStyle/>
          <a:p>
            <a:pPr>
              <a:spcBef>
                <a:spcPct val="0"/>
              </a:spcBef>
              <a:buSzTx/>
              <a:buFontTx/>
              <a:buNone/>
              <a:defRPr/>
            </a:pPr>
            <a:r>
              <a:rPr lang="zh-CN" altLang="en-US" b="1" i="0" dirty="0" smtClean="0">
                <a:solidFill>
                  <a:schemeClr val="bg1"/>
                </a:solidFill>
                <a:effectLst>
                  <a:outerShdw blurRad="38100" dist="38100" dir="2700000" algn="tl">
                    <a:srgbClr val="000000"/>
                  </a:outerShdw>
                </a:effectLst>
                <a:ea typeface="楷体_GB2312" pitchFamily="49" charset="-122"/>
              </a:rPr>
              <a:t>车间主管        </a:t>
            </a:r>
            <a:endParaRPr lang="zh-CN" altLang="en-US" b="1" i="0" dirty="0">
              <a:solidFill>
                <a:schemeClr val="bg1"/>
              </a:solidFill>
              <a:effectLst>
                <a:outerShdw blurRad="38100" dist="38100" dir="2700000" algn="tl">
                  <a:srgbClr val="000000"/>
                </a:outerShdw>
              </a:effectLst>
              <a:ea typeface="楷体_GB2312" pitchFamily="49" charset="-122"/>
            </a:endParaRPr>
          </a:p>
          <a:p>
            <a:pPr>
              <a:spcBef>
                <a:spcPct val="0"/>
              </a:spcBef>
              <a:buSzTx/>
              <a:buFontTx/>
              <a:buNone/>
              <a:defRPr/>
            </a:pPr>
            <a:r>
              <a:rPr lang="zh-CN" altLang="en-US" b="1" i="0" dirty="0" smtClean="0">
                <a:solidFill>
                  <a:schemeClr val="bg1"/>
                </a:solidFill>
                <a:effectLst>
                  <a:outerShdw blurRad="38100" dist="38100" dir="2700000" algn="tl">
                    <a:srgbClr val="000000"/>
                  </a:outerShdw>
                </a:effectLst>
                <a:ea typeface="楷体_GB2312" pitchFamily="49" charset="-122"/>
              </a:rPr>
              <a:t>的</a:t>
            </a:r>
            <a:r>
              <a:rPr lang="zh-CN" altLang="en-US" b="1" i="0" dirty="0">
                <a:solidFill>
                  <a:schemeClr val="bg1"/>
                </a:solidFill>
                <a:effectLst>
                  <a:outerShdw blurRad="38100" dist="38100" dir="2700000" algn="tl">
                    <a:srgbClr val="000000"/>
                  </a:outerShdw>
                </a:effectLst>
                <a:ea typeface="楷体_GB2312" pitchFamily="49" charset="-122"/>
              </a:rPr>
              <a:t>作用         </a:t>
            </a:r>
          </a:p>
        </p:txBody>
      </p:sp>
      <p:pic>
        <p:nvPicPr>
          <p:cNvPr id="17" name="Picture 16" descr="BD06982_"/>
          <p:cNvPicPr>
            <a:picLocks noChangeAspect="1" noChangeArrowheads="1"/>
          </p:cNvPicPr>
          <p:nvPr/>
        </p:nvPicPr>
        <p:blipFill>
          <a:blip r:embed="rId2" cstate="email"/>
          <a:srcRect/>
          <a:stretch>
            <a:fillRect/>
          </a:stretch>
        </p:blipFill>
        <p:spPr bwMode="auto">
          <a:xfrm>
            <a:off x="284285" y="4611688"/>
            <a:ext cx="4050323" cy="1625600"/>
          </a:xfrm>
          <a:prstGeom prst="rect">
            <a:avLst/>
          </a:prstGeom>
          <a:noFill/>
          <a:ln w="9525">
            <a:noFill/>
            <a:miter lim="800000"/>
            <a:headEnd/>
            <a:tailEnd/>
          </a:ln>
        </p:spPr>
      </p:pic>
      <p:sp>
        <p:nvSpPr>
          <p:cNvPr id="18" name="Text Box 2"/>
          <p:cNvSpPr txBox="1">
            <a:spLocks noChangeArrowheads="1"/>
          </p:cNvSpPr>
          <p:nvPr/>
        </p:nvSpPr>
        <p:spPr bwMode="auto">
          <a:xfrm>
            <a:off x="995729" y="448509"/>
            <a:ext cx="6677758" cy="523216"/>
          </a:xfrm>
          <a:prstGeom prst="rect">
            <a:avLst/>
          </a:prstGeom>
          <a:noFill/>
          <a:ln w="9525">
            <a:noFill/>
            <a:miter lim="800000"/>
            <a:headEnd/>
            <a:tailEnd/>
          </a:ln>
        </p:spPr>
        <p:txBody>
          <a:bodyPr lIns="91437" tIns="45718" rIns="91437" bIns="45718">
            <a:spAutoFit/>
          </a:bodyPr>
          <a:lstStyle/>
          <a:p>
            <a:pPr>
              <a:spcBef>
                <a:spcPct val="0"/>
              </a:spcBef>
              <a:buSzTx/>
              <a:buFontTx/>
              <a:buNone/>
            </a:pPr>
            <a:r>
              <a:rPr lang="zh-CN" altLang="en-US" sz="2800" b="1" dirty="0" smtClean="0">
                <a:solidFill>
                  <a:srgbClr val="FF3300"/>
                </a:solidFill>
                <a:latin typeface="宋体" pitchFamily="2" charset="-122"/>
                <a:ea typeface="微软雅黑" pitchFamily="34" charset="-122"/>
                <a:sym typeface="宋体" pitchFamily="2" charset="-122"/>
              </a:rPr>
              <a:t>班组长是</a:t>
            </a:r>
            <a:r>
              <a:rPr lang="zh-CN" altLang="en-US" sz="2800" b="1" dirty="0">
                <a:solidFill>
                  <a:srgbClr val="FF3300"/>
                </a:solidFill>
                <a:latin typeface="宋体" pitchFamily="2" charset="-122"/>
                <a:ea typeface="微软雅黑" pitchFamily="34" charset="-122"/>
                <a:sym typeface="宋体" pitchFamily="2" charset="-122"/>
              </a:rPr>
              <a:t>一个什么角色？</a:t>
            </a:r>
            <a:endParaRPr lang="en-US" altLang="zh-CN" sz="2800" b="1" dirty="0">
              <a:solidFill>
                <a:srgbClr val="FF3300"/>
              </a:solidFill>
              <a:latin typeface="宋体" pitchFamily="2" charset="-122"/>
              <a:ea typeface="微软雅黑" pitchFamily="34" charset="-122"/>
              <a:sym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43608" y="375911"/>
            <a:ext cx="7555854" cy="605013"/>
          </a:xfrm>
        </p:spPr>
        <p:txBody>
          <a:bodyPr/>
          <a:lstStyle/>
          <a:p>
            <a:r>
              <a:rPr lang="zh-CN" altLang="en-US" sz="2800" dirty="0" smtClean="0">
                <a:solidFill>
                  <a:srgbClr val="FF0000"/>
                </a:solidFill>
                <a:latin typeface="微软雅黑" pitchFamily="34" charset="-122"/>
                <a:ea typeface="微软雅黑" pitchFamily="34" charset="-122"/>
              </a:rPr>
              <a:t>避免消极的</a:t>
            </a:r>
            <a:r>
              <a:rPr lang="zh-CN" altLang="en-US" sz="2800" b="1" dirty="0" smtClean="0">
                <a:solidFill>
                  <a:srgbClr val="FF0000"/>
                </a:solidFill>
                <a:latin typeface="微软雅黑" pitchFamily="34" charset="-122"/>
                <a:ea typeface="微软雅黑" pitchFamily="34" charset="-122"/>
              </a:rPr>
              <a:t>心态</a:t>
            </a:r>
            <a:endParaRPr lang="zh-CN" altLang="en-US" sz="2800" b="1" dirty="0">
              <a:solidFill>
                <a:srgbClr val="FF0000"/>
              </a:solidFill>
              <a:latin typeface="微软雅黑" pitchFamily="34" charset="-122"/>
              <a:ea typeface="微软雅黑" pitchFamily="34" charset="-122"/>
            </a:endParaRPr>
          </a:p>
        </p:txBody>
      </p:sp>
      <p:sp>
        <p:nvSpPr>
          <p:cNvPr id="84995" name="Rectangle 3"/>
          <p:cNvSpPr>
            <a:spLocks noGrp="1" noChangeArrowheads="1"/>
          </p:cNvSpPr>
          <p:nvPr>
            <p:ph type="body" idx="1"/>
          </p:nvPr>
        </p:nvSpPr>
        <p:spPr>
          <a:xfrm>
            <a:off x="658316" y="1262911"/>
            <a:ext cx="8232775" cy="4911951"/>
          </a:xfrm>
        </p:spPr>
        <p:txBody>
          <a:bodyPr/>
          <a:lstStyle/>
          <a:p>
            <a:pPr>
              <a:lnSpc>
                <a:spcPct val="200000"/>
              </a:lnSpc>
              <a:buFontTx/>
              <a:buNone/>
            </a:pPr>
            <a:r>
              <a:rPr lang="zh-CN" altLang="en-US" sz="2400" b="1" dirty="0">
                <a:latin typeface="微软雅黑" pitchFamily="34" charset="-122"/>
                <a:ea typeface="微软雅黑" pitchFamily="34" charset="-122"/>
              </a:rPr>
              <a:t>（一）缺乏</a:t>
            </a:r>
            <a:r>
              <a:rPr lang="zh-CN" altLang="en-US" sz="2400" b="1" dirty="0" smtClean="0">
                <a:latin typeface="微软雅黑" pitchFamily="34" charset="-122"/>
                <a:ea typeface="微软雅黑" pitchFamily="34" charset="-122"/>
              </a:rPr>
              <a:t>大局观</a:t>
            </a:r>
            <a:endParaRPr lang="zh-CN" altLang="en-US" sz="2400" b="1" dirty="0">
              <a:latin typeface="微软雅黑" pitchFamily="34" charset="-122"/>
              <a:ea typeface="微软雅黑" pitchFamily="34" charset="-122"/>
            </a:endParaRPr>
          </a:p>
          <a:p>
            <a:pPr>
              <a:lnSpc>
                <a:spcPct val="200000"/>
              </a:lnSpc>
              <a:buFontTx/>
              <a:buNone/>
            </a:pPr>
            <a:r>
              <a:rPr lang="zh-CN" altLang="en-US" sz="2400" b="1" dirty="0">
                <a:latin typeface="微软雅黑" pitchFamily="34" charset="-122"/>
                <a:ea typeface="微软雅黑" pitchFamily="34" charset="-122"/>
              </a:rPr>
              <a:t>（二）归罪于外部</a:t>
            </a:r>
            <a:r>
              <a:rPr lang="zh-CN" altLang="en-US" sz="2400" b="1" dirty="0" smtClean="0">
                <a:latin typeface="微软雅黑" pitchFamily="34" charset="-122"/>
                <a:ea typeface="微软雅黑" pitchFamily="34" charset="-122"/>
              </a:rPr>
              <a:t>因素</a:t>
            </a:r>
            <a:endParaRPr lang="en-US" altLang="zh-CN" sz="2400" b="1" dirty="0">
              <a:latin typeface="微软雅黑" pitchFamily="34" charset="-122"/>
              <a:ea typeface="微软雅黑" pitchFamily="34" charset="-122"/>
            </a:endParaRPr>
          </a:p>
          <a:p>
            <a:pPr>
              <a:lnSpc>
                <a:spcPct val="200000"/>
              </a:lnSpc>
              <a:buFontTx/>
              <a:buNone/>
            </a:pPr>
            <a:r>
              <a:rPr lang="zh-CN" altLang="en-US" sz="2400" b="1" dirty="0">
                <a:latin typeface="微软雅黑" pitchFamily="34" charset="-122"/>
                <a:ea typeface="微软雅黑" pitchFamily="34" charset="-122"/>
              </a:rPr>
              <a:t>（三）缺乏积极主动的</a:t>
            </a:r>
            <a:r>
              <a:rPr lang="zh-CN" altLang="en-US" sz="2400" b="1" dirty="0" smtClean="0">
                <a:latin typeface="微软雅黑" pitchFamily="34" charset="-122"/>
                <a:ea typeface="微软雅黑" pitchFamily="34" charset="-122"/>
              </a:rPr>
              <a:t>思考</a:t>
            </a:r>
            <a:endParaRPr lang="en-US" altLang="zh-CN" sz="2400" b="1" dirty="0">
              <a:latin typeface="微软雅黑" pitchFamily="34" charset="-122"/>
              <a:ea typeface="微软雅黑" pitchFamily="34" charset="-122"/>
            </a:endParaRPr>
          </a:p>
          <a:p>
            <a:pPr>
              <a:lnSpc>
                <a:spcPct val="200000"/>
              </a:lnSpc>
              <a:buFontTx/>
              <a:buNone/>
            </a:pPr>
            <a:r>
              <a:rPr lang="zh-CN" altLang="en-US" sz="2400" b="1" dirty="0">
                <a:latin typeface="微软雅黑" pitchFamily="34" charset="-122"/>
                <a:ea typeface="微软雅黑" pitchFamily="34" charset="-122"/>
              </a:rPr>
              <a:t>（四）只专注个别事件、</a:t>
            </a:r>
            <a:r>
              <a:rPr lang="zh-CN" altLang="en-US" sz="2400" b="1" dirty="0" smtClean="0">
                <a:latin typeface="微软雅黑" pitchFamily="34" charset="-122"/>
                <a:ea typeface="微软雅黑" pitchFamily="34" charset="-122"/>
              </a:rPr>
              <a:t>现象</a:t>
            </a:r>
            <a:endParaRPr lang="en-US" altLang="zh-CN" sz="2400" b="1" dirty="0">
              <a:latin typeface="微软雅黑" pitchFamily="34" charset="-122"/>
              <a:ea typeface="微软雅黑" pitchFamily="34" charset="-122"/>
            </a:endParaRPr>
          </a:p>
          <a:p>
            <a:pPr>
              <a:lnSpc>
                <a:spcPct val="200000"/>
              </a:lnSpc>
              <a:buFontTx/>
              <a:buNone/>
            </a:pPr>
            <a:r>
              <a:rPr lang="zh-CN" altLang="en-US" sz="2400" b="1" dirty="0">
                <a:latin typeface="微软雅黑" pitchFamily="34" charset="-122"/>
                <a:ea typeface="微软雅黑" pitchFamily="34" charset="-122"/>
              </a:rPr>
              <a:t>（五）对缓缓而来的致命威胁</a:t>
            </a:r>
            <a:r>
              <a:rPr lang="zh-CN" altLang="en-US" sz="2400" b="1" dirty="0" smtClean="0">
                <a:latin typeface="微软雅黑" pitchFamily="34" charset="-122"/>
                <a:ea typeface="微软雅黑" pitchFamily="34" charset="-122"/>
              </a:rPr>
              <a:t>视而不见</a:t>
            </a:r>
            <a:endParaRPr lang="en-US" altLang="zh-CN" sz="2400" dirty="0">
              <a:latin typeface="微软雅黑" pitchFamily="34" charset="-122"/>
              <a:ea typeface="微软雅黑" pitchFamily="34" charset="-122"/>
            </a:endParaRPr>
          </a:p>
          <a:p>
            <a:pPr>
              <a:lnSpc>
                <a:spcPct val="200000"/>
              </a:lnSpc>
              <a:buFontTx/>
              <a:buNone/>
            </a:pPr>
            <a:r>
              <a:rPr lang="zh-CN" altLang="en-US" sz="2400" b="1" dirty="0">
                <a:latin typeface="微软雅黑" pitchFamily="34" charset="-122"/>
                <a:ea typeface="微软雅黑" pitchFamily="34" charset="-122"/>
              </a:rPr>
              <a:t>（六）照搬别人的</a:t>
            </a:r>
            <a:r>
              <a:rPr lang="zh-CN" altLang="en-US" sz="2400" b="1" dirty="0" smtClean="0">
                <a:latin typeface="微软雅黑" pitchFamily="34" charset="-122"/>
                <a:ea typeface="微软雅黑" pitchFamily="34" charset="-122"/>
              </a:rPr>
              <a:t>经验</a:t>
            </a:r>
            <a:endParaRPr lang="zh-CN" altLang="en-US" sz="2400" b="1" dirty="0">
              <a:latin typeface="微软雅黑" pitchFamily="34" charset="-122"/>
              <a:ea typeface="微软雅黑" pitchFamily="34" charset="-122"/>
            </a:endParaRPr>
          </a:p>
        </p:txBody>
      </p:sp>
      <p:sp>
        <p:nvSpPr>
          <p:cNvPr id="4"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834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
          <p:cNvSpPr>
            <a:spLocks noGrp="1"/>
          </p:cNvSpPr>
          <p:nvPr>
            <p:ph type="sldNum" sz="quarter" idx="4"/>
          </p:nvPr>
        </p:nvSpPr>
        <p:spPr>
          <a:xfrm>
            <a:off x="4355976" y="6477000"/>
            <a:ext cx="792088" cy="381000"/>
          </a:xfrm>
          <a:prstGeom prst="rect">
            <a:avLst/>
          </a:prstGeom>
        </p:spPr>
        <p:txBody>
          <a:bodyPr/>
          <a:lstStyle/>
          <a:p>
            <a:pPr algn="ctr"/>
            <a:fld id="{934E5776-37CE-4C96-AA79-6C0D95F31154}" type="slidenum">
              <a:rPr lang="zh-CN" altLang="en-US"/>
              <a:pPr algn="ctr"/>
              <a:t>61</a:t>
            </a:fld>
            <a:endParaRPr lang="zh-CN" altLang="en-US" dirty="0"/>
          </a:p>
        </p:txBody>
      </p:sp>
      <p:sp>
        <p:nvSpPr>
          <p:cNvPr id="217090" name="Rectangle 1026"/>
          <p:cNvSpPr>
            <a:spLocks noGrp="1" noChangeArrowheads="1"/>
          </p:cNvSpPr>
          <p:nvPr>
            <p:ph type="title" idx="4294967295"/>
          </p:nvPr>
        </p:nvSpPr>
        <p:spPr>
          <a:xfrm>
            <a:off x="1043608" y="351446"/>
            <a:ext cx="7215882" cy="647700"/>
          </a:xfrm>
        </p:spPr>
        <p:txBody>
          <a:bodyPr/>
          <a:lstStyle/>
          <a:p>
            <a:r>
              <a:rPr lang="zh-CN" altLang="en-US" sz="2800" b="1" dirty="0">
                <a:solidFill>
                  <a:srgbClr val="FF0000"/>
                </a:solidFill>
                <a:latin typeface="微软雅黑" pitchFamily="34" charset="-122"/>
                <a:ea typeface="微软雅黑" pitchFamily="34" charset="-122"/>
              </a:rPr>
              <a:t>激励的基本理论与方法</a:t>
            </a:r>
          </a:p>
        </p:txBody>
      </p:sp>
      <p:grpSp>
        <p:nvGrpSpPr>
          <p:cNvPr id="2" name="Group 1027"/>
          <p:cNvGrpSpPr>
            <a:grpSpLocks/>
          </p:cNvGrpSpPr>
          <p:nvPr/>
        </p:nvGrpSpPr>
        <p:grpSpPr bwMode="auto">
          <a:xfrm>
            <a:off x="381000" y="2362200"/>
            <a:ext cx="8229600" cy="3124200"/>
            <a:chOff x="2160" y="7992"/>
            <a:chExt cx="6300" cy="1404"/>
          </a:xfrm>
        </p:grpSpPr>
        <p:sp>
          <p:nvSpPr>
            <p:cNvPr id="217092" name="Rectangle 1028"/>
            <p:cNvSpPr>
              <a:spLocks noChangeArrowheads="1"/>
            </p:cNvSpPr>
            <p:nvPr/>
          </p:nvSpPr>
          <p:spPr bwMode="auto">
            <a:xfrm>
              <a:off x="2160" y="8928"/>
              <a:ext cx="900" cy="468"/>
            </a:xfrm>
            <a:prstGeom prst="rect">
              <a:avLst/>
            </a:prstGeom>
            <a:solidFill>
              <a:srgbClr val="FFFFFF"/>
            </a:solidFill>
            <a:ln w="9525">
              <a:solidFill>
                <a:srgbClr val="000000"/>
              </a:solidFill>
              <a:miter lim="800000"/>
              <a:headEnd/>
              <a:tailEnd/>
            </a:ln>
          </p:spPr>
          <p:txBody>
            <a:bodyPr anchor="ctr"/>
            <a:lstStyle/>
            <a:p>
              <a:pPr algn="ctr" eaLnBrk="0" hangingPunct="0"/>
              <a:r>
                <a:rPr kumimoji="0" lang="zh-CN" altLang="en-US" sz="2800" b="1" dirty="0">
                  <a:latin typeface="微软雅黑" pitchFamily="34" charset="-122"/>
                  <a:ea typeface="微软雅黑" pitchFamily="34" charset="-122"/>
                </a:rPr>
                <a:t>需求</a:t>
              </a:r>
            </a:p>
          </p:txBody>
        </p:sp>
        <p:sp>
          <p:nvSpPr>
            <p:cNvPr id="217093" name="Rectangle 1029"/>
            <p:cNvSpPr>
              <a:spLocks noChangeArrowheads="1"/>
            </p:cNvSpPr>
            <p:nvPr/>
          </p:nvSpPr>
          <p:spPr bwMode="auto">
            <a:xfrm>
              <a:off x="3960" y="8928"/>
              <a:ext cx="900" cy="468"/>
            </a:xfrm>
            <a:prstGeom prst="rect">
              <a:avLst/>
            </a:prstGeom>
            <a:solidFill>
              <a:srgbClr val="FFFFFF"/>
            </a:solidFill>
            <a:ln w="9525">
              <a:solidFill>
                <a:srgbClr val="000000"/>
              </a:solidFill>
              <a:miter lim="800000"/>
              <a:headEnd/>
              <a:tailEnd/>
            </a:ln>
          </p:spPr>
          <p:txBody>
            <a:bodyPr anchor="ctr"/>
            <a:lstStyle/>
            <a:p>
              <a:pPr algn="ctr" eaLnBrk="0" hangingPunct="0"/>
              <a:r>
                <a:rPr kumimoji="0" lang="zh-CN" altLang="en-US" sz="2800" b="1" dirty="0">
                  <a:latin typeface="微软雅黑" pitchFamily="34" charset="-122"/>
                  <a:ea typeface="微软雅黑" pitchFamily="34" charset="-122"/>
                </a:rPr>
                <a:t>动机</a:t>
              </a:r>
            </a:p>
          </p:txBody>
        </p:sp>
        <p:sp>
          <p:nvSpPr>
            <p:cNvPr id="217094" name="Rectangle 1030"/>
            <p:cNvSpPr>
              <a:spLocks noChangeArrowheads="1"/>
            </p:cNvSpPr>
            <p:nvPr/>
          </p:nvSpPr>
          <p:spPr bwMode="auto">
            <a:xfrm>
              <a:off x="5760" y="8928"/>
              <a:ext cx="900" cy="468"/>
            </a:xfrm>
            <a:prstGeom prst="rect">
              <a:avLst/>
            </a:prstGeom>
            <a:solidFill>
              <a:srgbClr val="FFFFFF"/>
            </a:solidFill>
            <a:ln w="9525">
              <a:solidFill>
                <a:srgbClr val="000000"/>
              </a:solidFill>
              <a:miter lim="800000"/>
              <a:headEnd/>
              <a:tailEnd/>
            </a:ln>
          </p:spPr>
          <p:txBody>
            <a:bodyPr anchor="ctr"/>
            <a:lstStyle/>
            <a:p>
              <a:pPr algn="ctr" eaLnBrk="0" hangingPunct="0"/>
              <a:r>
                <a:rPr kumimoji="0" lang="zh-CN" altLang="en-US" sz="2800" b="1" dirty="0">
                  <a:latin typeface="微软雅黑" pitchFamily="34" charset="-122"/>
                  <a:ea typeface="微软雅黑" pitchFamily="34" charset="-122"/>
                </a:rPr>
                <a:t>行为</a:t>
              </a:r>
            </a:p>
          </p:txBody>
        </p:sp>
        <p:sp>
          <p:nvSpPr>
            <p:cNvPr id="217095" name="Rectangle 1031"/>
            <p:cNvSpPr>
              <a:spLocks noChangeArrowheads="1"/>
            </p:cNvSpPr>
            <p:nvPr/>
          </p:nvSpPr>
          <p:spPr bwMode="auto">
            <a:xfrm>
              <a:off x="7560" y="8928"/>
              <a:ext cx="900" cy="468"/>
            </a:xfrm>
            <a:prstGeom prst="rect">
              <a:avLst/>
            </a:prstGeom>
            <a:solidFill>
              <a:srgbClr val="FFFFFF"/>
            </a:solidFill>
            <a:ln w="9525">
              <a:solidFill>
                <a:srgbClr val="000000"/>
              </a:solidFill>
              <a:miter lim="800000"/>
              <a:headEnd/>
              <a:tailEnd/>
            </a:ln>
          </p:spPr>
          <p:txBody>
            <a:bodyPr anchor="ctr"/>
            <a:lstStyle/>
            <a:p>
              <a:pPr algn="ctr" eaLnBrk="0" hangingPunct="0"/>
              <a:r>
                <a:rPr kumimoji="0" lang="zh-CN" altLang="en-US" sz="2800" b="1" dirty="0">
                  <a:latin typeface="微软雅黑" pitchFamily="34" charset="-122"/>
                  <a:ea typeface="微软雅黑" pitchFamily="34" charset="-122"/>
                </a:rPr>
                <a:t>结果</a:t>
              </a:r>
            </a:p>
          </p:txBody>
        </p:sp>
        <p:sp>
          <p:nvSpPr>
            <p:cNvPr id="217096" name="AutoShape 1032"/>
            <p:cNvSpPr>
              <a:spLocks noChangeArrowheads="1"/>
            </p:cNvSpPr>
            <p:nvPr/>
          </p:nvSpPr>
          <p:spPr bwMode="auto">
            <a:xfrm>
              <a:off x="3240" y="9084"/>
              <a:ext cx="540" cy="1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217097" name="AutoShape 1033"/>
            <p:cNvSpPr>
              <a:spLocks noChangeArrowheads="1"/>
            </p:cNvSpPr>
            <p:nvPr/>
          </p:nvSpPr>
          <p:spPr bwMode="auto">
            <a:xfrm>
              <a:off x="5040" y="9084"/>
              <a:ext cx="540" cy="1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217098" name="AutoShape 1034"/>
            <p:cNvSpPr>
              <a:spLocks noChangeArrowheads="1"/>
            </p:cNvSpPr>
            <p:nvPr/>
          </p:nvSpPr>
          <p:spPr bwMode="auto">
            <a:xfrm>
              <a:off x="6840" y="9084"/>
              <a:ext cx="540" cy="1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217099" name="Oval 1035"/>
            <p:cNvSpPr>
              <a:spLocks noChangeArrowheads="1"/>
            </p:cNvSpPr>
            <p:nvPr/>
          </p:nvSpPr>
          <p:spPr bwMode="auto">
            <a:xfrm>
              <a:off x="2880" y="7992"/>
              <a:ext cx="1110" cy="624"/>
            </a:xfrm>
            <a:prstGeom prst="ellipse">
              <a:avLst/>
            </a:prstGeom>
            <a:solidFill>
              <a:srgbClr val="FFFFFF"/>
            </a:solidFill>
            <a:ln w="9525">
              <a:solidFill>
                <a:srgbClr val="000000"/>
              </a:solidFill>
              <a:round/>
              <a:headEnd/>
              <a:tailEnd/>
            </a:ln>
          </p:spPr>
          <p:txBody>
            <a:bodyPr/>
            <a:lstStyle/>
            <a:p>
              <a:pPr algn="ctr" eaLnBrk="0" hangingPunct="0"/>
              <a:r>
                <a:rPr kumimoji="0" lang="zh-CN" altLang="en-US" sz="2800" b="1" dirty="0">
                  <a:latin typeface="微软雅黑" pitchFamily="34" charset="-122"/>
                  <a:ea typeface="微软雅黑" pitchFamily="34" charset="-122"/>
                </a:rPr>
                <a:t>刺 激</a:t>
              </a:r>
            </a:p>
          </p:txBody>
        </p:sp>
        <p:sp>
          <p:nvSpPr>
            <p:cNvPr id="217100" name="AutoShape 1036"/>
            <p:cNvSpPr>
              <a:spLocks noChangeArrowheads="1"/>
            </p:cNvSpPr>
            <p:nvPr/>
          </p:nvSpPr>
          <p:spPr bwMode="auto">
            <a:xfrm rot="1941289">
              <a:off x="3780" y="8616"/>
              <a:ext cx="540" cy="1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217101" name="AutoShape 1037"/>
            <p:cNvSpPr>
              <a:spLocks noChangeArrowheads="1"/>
            </p:cNvSpPr>
            <p:nvPr/>
          </p:nvSpPr>
          <p:spPr bwMode="auto">
            <a:xfrm rot="19658711" flipH="1">
              <a:off x="2520" y="8616"/>
              <a:ext cx="540" cy="15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grpSp>
      <p:sp>
        <p:nvSpPr>
          <p:cNvPr id="217102" name="Text Box 1038"/>
          <p:cNvSpPr txBox="1">
            <a:spLocks noChangeArrowheads="1"/>
          </p:cNvSpPr>
          <p:nvPr/>
        </p:nvSpPr>
        <p:spPr bwMode="auto">
          <a:xfrm>
            <a:off x="3347864" y="1556792"/>
            <a:ext cx="5181600" cy="2058384"/>
          </a:xfrm>
          <a:prstGeom prst="rect">
            <a:avLst/>
          </a:prstGeom>
          <a:noFill/>
          <a:ln w="9525">
            <a:noFill/>
            <a:miter lim="800000"/>
            <a:headEnd/>
            <a:tailEnd/>
          </a:ln>
          <a:effectLst/>
        </p:spPr>
        <p:txBody>
          <a:bodyPr>
            <a:spAutoFit/>
          </a:bodyPr>
          <a:lstStyle/>
          <a:p>
            <a:pPr>
              <a:lnSpc>
                <a:spcPct val="150000"/>
              </a:lnSpc>
              <a:spcBef>
                <a:spcPct val="50000"/>
              </a:spcBef>
            </a:pPr>
            <a:r>
              <a:rPr lang="zh-CN" altLang="en-US" sz="2400" b="1" dirty="0">
                <a:latin typeface="微软雅黑" pitchFamily="34" charset="-122"/>
                <a:ea typeface="微软雅黑" pitchFamily="34" charset="-122"/>
              </a:rPr>
              <a:t>找出人们心中的渴望</a:t>
            </a:r>
          </a:p>
          <a:p>
            <a:pPr>
              <a:lnSpc>
                <a:spcPct val="150000"/>
              </a:lnSpc>
              <a:spcBef>
                <a:spcPct val="50000"/>
              </a:spcBef>
            </a:pPr>
            <a:r>
              <a:rPr lang="zh-CN" altLang="en-US" sz="2400" b="1" dirty="0">
                <a:latin typeface="微软雅黑" pitchFamily="34" charset="-122"/>
                <a:ea typeface="微软雅黑" pitchFamily="34" charset="-122"/>
              </a:rPr>
              <a:t>将这渴望与工作目标联结成一体</a:t>
            </a:r>
          </a:p>
          <a:p>
            <a:pPr>
              <a:lnSpc>
                <a:spcPct val="150000"/>
              </a:lnSpc>
              <a:spcBef>
                <a:spcPct val="50000"/>
              </a:spcBef>
            </a:pPr>
            <a:r>
              <a:rPr lang="zh-CN" altLang="en-US" sz="2400" b="1" dirty="0">
                <a:latin typeface="微软雅黑" pitchFamily="34" charset="-122"/>
                <a:ea typeface="微软雅黑" pitchFamily="34" charset="-122"/>
              </a:rPr>
              <a:t>教他们如何达成心愿的方法 </a:t>
            </a:r>
          </a:p>
        </p:txBody>
      </p:sp>
      <p:sp>
        <p:nvSpPr>
          <p:cNvPr id="217104" name="AutoShape 1040"/>
          <p:cNvSpPr>
            <a:spLocks noChangeArrowheads="1"/>
          </p:cNvSpPr>
          <p:nvPr/>
        </p:nvSpPr>
        <p:spPr bwMode="auto">
          <a:xfrm>
            <a:off x="1676400" y="3276600"/>
            <a:ext cx="685800" cy="304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33"/>
          </a:solidFill>
          <a:ln w="9525">
            <a:no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217105" name="Oval 1041"/>
          <p:cNvSpPr>
            <a:spLocks noChangeArrowheads="1"/>
          </p:cNvSpPr>
          <p:nvPr/>
        </p:nvSpPr>
        <p:spPr bwMode="auto">
          <a:xfrm>
            <a:off x="1905000" y="3124200"/>
            <a:ext cx="228600" cy="76200"/>
          </a:xfrm>
          <a:prstGeom prst="ellipse">
            <a:avLst/>
          </a:prstGeom>
          <a:solidFill>
            <a:schemeClr val="accent1"/>
          </a:solidFill>
          <a:ln w="9525">
            <a:solidFill>
              <a:schemeClr val="tx1"/>
            </a:solidFill>
            <a:round/>
            <a:headEnd/>
            <a:tailEnd/>
          </a:ln>
          <a:effectLst/>
        </p:spPr>
        <p:txBody>
          <a:bodyPr wrap="none" anchor="ctr"/>
          <a:lstStyle/>
          <a:p>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val="201069749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026"/>
          <p:cNvSpPr>
            <a:spLocks noGrp="1" noChangeArrowheads="1"/>
          </p:cNvSpPr>
          <p:nvPr>
            <p:ph type="title"/>
          </p:nvPr>
        </p:nvSpPr>
        <p:spPr>
          <a:xfrm>
            <a:off x="1043608" y="332656"/>
            <a:ext cx="7584459" cy="648072"/>
          </a:xfrm>
          <a:noFill/>
          <a:ln w="9525">
            <a:noFill/>
            <a:miter lim="800000"/>
            <a:headEnd/>
            <a:tailEnd/>
          </a:ln>
        </p:spPr>
        <p:txBody>
          <a:bodyPr vert="horz" wrap="square" lIns="91427" tIns="45712" rIns="91427" bIns="45712" numCol="1" anchor="ctr" anchorCtr="0" compatLnSpc="1">
            <a:prstTxWarp prst="textNoShape">
              <a:avLst/>
            </a:prstTxWarp>
          </a:bodyPr>
          <a:lstStyle/>
          <a:p>
            <a:r>
              <a:rPr lang="zh-CN" altLang="en-US" sz="2800" b="1" dirty="0">
                <a:solidFill>
                  <a:srgbClr val="FF0000"/>
                </a:solidFill>
                <a:latin typeface="微软雅黑" pitchFamily="34" charset="-122"/>
                <a:ea typeface="微软雅黑" pitchFamily="34" charset="-122"/>
              </a:rPr>
              <a:t>激励的</a:t>
            </a:r>
            <a:r>
              <a:rPr lang="zh-CN" altLang="en-US" sz="2800" b="1" dirty="0" smtClean="0">
                <a:solidFill>
                  <a:srgbClr val="FF0000"/>
                </a:solidFill>
                <a:latin typeface="微软雅黑" pitchFamily="34" charset="-122"/>
                <a:ea typeface="微软雅黑" pitchFamily="34" charset="-122"/>
              </a:rPr>
              <a:t>基本方法</a:t>
            </a:r>
            <a:endParaRPr lang="zh-CN" altLang="en-US" sz="2800" b="1" dirty="0">
              <a:solidFill>
                <a:srgbClr val="FF0000"/>
              </a:solidFill>
              <a:latin typeface="微软雅黑" pitchFamily="34" charset="-122"/>
              <a:ea typeface="微软雅黑" pitchFamily="34" charset="-122"/>
            </a:endParaRPr>
          </a:p>
        </p:txBody>
      </p:sp>
      <p:graphicFrame>
        <p:nvGraphicFramePr>
          <p:cNvPr id="219139" name="Group 1027"/>
          <p:cNvGraphicFramePr>
            <a:graphicFrameLocks noGrp="1"/>
          </p:cNvGraphicFramePr>
          <p:nvPr/>
        </p:nvGraphicFramePr>
        <p:xfrm>
          <a:off x="457200" y="1397000"/>
          <a:ext cx="8305800" cy="4815840"/>
        </p:xfrm>
        <a:graphic>
          <a:graphicData uri="http://schemas.openxmlformats.org/drawingml/2006/table">
            <a:tbl>
              <a:tblPr/>
              <a:tblGrid>
                <a:gridCol w="2590800"/>
                <a:gridCol w="5715000"/>
              </a:tblGrid>
              <a:tr h="812800">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员工类型</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激励手段</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99"/>
                    </a:solidFill>
                  </a:tcPr>
                </a:tc>
              </a:tr>
              <a:tr h="812800">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CC0000"/>
                          </a:solidFill>
                          <a:effectLst/>
                          <a:latin typeface="微软雅黑" pitchFamily="34" charset="-122"/>
                          <a:ea typeface="微软雅黑" pitchFamily="34" charset="-122"/>
                        </a:rPr>
                        <a:t>低工资员工</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微软雅黑" pitchFamily="34" charset="-122"/>
                          <a:ea typeface="微软雅黑" pitchFamily="34" charset="-122"/>
                        </a:rPr>
                        <a:t>加薪，奖金</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CC0000"/>
                          </a:solidFill>
                          <a:effectLst/>
                          <a:latin typeface="微软雅黑" pitchFamily="34" charset="-122"/>
                          <a:ea typeface="微软雅黑" pitchFamily="34" charset="-122"/>
                        </a:rPr>
                        <a:t>技术人员</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微软雅黑" pitchFamily="34" charset="-122"/>
                          <a:ea typeface="微软雅黑" pitchFamily="34" charset="-122"/>
                        </a:rPr>
                        <a:t>授予职称，职务晋升，尊重，给与责任，鼓励创新</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33463">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CC0000"/>
                          </a:solidFill>
                          <a:effectLst/>
                          <a:latin typeface="微软雅黑" pitchFamily="34" charset="-122"/>
                          <a:ea typeface="微软雅黑" pitchFamily="34" charset="-122"/>
                        </a:rPr>
                        <a:t>管理人员</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chemeClr val="tx1"/>
                          </a:solidFill>
                          <a:effectLst/>
                          <a:latin typeface="微软雅黑" pitchFamily="34" charset="-122"/>
                          <a:ea typeface="微软雅黑" pitchFamily="34" charset="-122"/>
                        </a:rPr>
                        <a:t>职务晋升，独立工作权力，挑战性目标，独立办公室</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CC0000"/>
                          </a:solidFill>
                          <a:effectLst/>
                          <a:latin typeface="微软雅黑" pitchFamily="34" charset="-122"/>
                          <a:ea typeface="微软雅黑" pitchFamily="34" charset="-122"/>
                        </a:rPr>
                        <a:t>危险工作人员</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chemeClr val="tx1"/>
                          </a:solidFill>
                          <a:effectLst/>
                          <a:latin typeface="微软雅黑" pitchFamily="34" charset="-122"/>
                          <a:ea typeface="微软雅黑" pitchFamily="34" charset="-122"/>
                        </a:rPr>
                        <a:t>劳动保障，增加津贴，改善劳动条件</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灯片编号占位符 3"/>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3598053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716462" cy="576064"/>
          </a:xfrm>
        </p:spPr>
        <p:txBody>
          <a:bodyPr/>
          <a:lstStyle/>
          <a:p>
            <a:r>
              <a:rPr lang="zh-CN" altLang="en-US" sz="2800" b="1" dirty="0" smtClean="0">
                <a:solidFill>
                  <a:srgbClr val="FF0000"/>
                </a:solidFill>
                <a:latin typeface="微软雅黑" pitchFamily="34" charset="-122"/>
                <a:ea typeface="微软雅黑" pitchFamily="34" charset="-122"/>
              </a:rPr>
              <a:t>激励的类型</a:t>
            </a:r>
            <a:endParaRPr lang="zh-CN" altLang="en-US" sz="2800" b="1" dirty="0">
              <a:solidFill>
                <a:srgbClr val="FF0000"/>
              </a:solidFill>
              <a:latin typeface="微软雅黑" pitchFamily="34" charset="-122"/>
              <a:ea typeface="微软雅黑" pitchFamily="34" charset="-122"/>
            </a:endParaRPr>
          </a:p>
        </p:txBody>
      </p:sp>
      <p:sp>
        <p:nvSpPr>
          <p:cNvPr id="8" name="文本占位符 7"/>
          <p:cNvSpPr>
            <a:spLocks noGrp="1"/>
          </p:cNvSpPr>
          <p:nvPr>
            <p:ph type="body" idx="1"/>
          </p:nvPr>
        </p:nvSpPr>
        <p:spPr>
          <a:xfrm>
            <a:off x="457200" y="1420785"/>
            <a:ext cx="4040066" cy="754090"/>
          </a:xfrm>
          <a:solidFill>
            <a:srgbClr val="002060"/>
          </a:solidFill>
        </p:spPr>
        <p:style>
          <a:lnRef idx="1">
            <a:schemeClr val="accent2"/>
          </a:lnRef>
          <a:fillRef idx="3">
            <a:schemeClr val="accent2"/>
          </a:fillRef>
          <a:effectRef idx="2">
            <a:schemeClr val="accent2"/>
          </a:effectRef>
          <a:fontRef idx="minor">
            <a:schemeClr val="lt1"/>
          </a:fontRef>
        </p:style>
        <p:txBody>
          <a:bodyPr/>
          <a:lstStyle/>
          <a:p>
            <a:pPr algn="ctr"/>
            <a:r>
              <a:rPr lang="zh-CN" altLang="en-US" sz="3200" dirty="0" smtClean="0"/>
              <a:t>正激励</a:t>
            </a:r>
            <a:endParaRPr lang="zh-CN" altLang="en-US" sz="3200" dirty="0"/>
          </a:p>
        </p:txBody>
      </p:sp>
      <p:sp>
        <p:nvSpPr>
          <p:cNvPr id="9" name="内容占位符 8"/>
          <p:cNvSpPr>
            <a:spLocks noGrp="1"/>
          </p:cNvSpPr>
          <p:nvPr>
            <p:ph sz="half" idx="2"/>
          </p:nvPr>
        </p:nvSpPr>
        <p:spPr>
          <a:xfrm>
            <a:off x="457200" y="2252700"/>
            <a:ext cx="4040066" cy="3951288"/>
          </a:xfrm>
        </p:spPr>
        <p:style>
          <a:lnRef idx="2">
            <a:schemeClr val="accent2"/>
          </a:lnRef>
          <a:fillRef idx="1">
            <a:schemeClr val="lt1"/>
          </a:fillRef>
          <a:effectRef idx="0">
            <a:schemeClr val="accent2"/>
          </a:effectRef>
          <a:fontRef idx="minor">
            <a:schemeClr val="dk1"/>
          </a:fontRef>
        </p:style>
        <p:txBody>
          <a:bodyPr/>
          <a:lstStyle/>
          <a:p>
            <a:pPr>
              <a:lnSpc>
                <a:spcPct val="150000"/>
              </a:lnSpc>
              <a:buNone/>
            </a:pPr>
            <a:r>
              <a:rPr lang="zh-CN" altLang="en-US" sz="2400" dirty="0" smtClean="0">
                <a:latin typeface="微软雅黑" pitchFamily="34" charset="-122"/>
                <a:ea typeface="微软雅黑" pitchFamily="34" charset="-122"/>
              </a:rPr>
              <a:t>是指根据不同激励对象的不同需求，通过奖励、表扬、晋升等手段来促进、诱导下级形成动机，并引导行为指向目标的活动过程</a:t>
            </a:r>
          </a:p>
          <a:p>
            <a:pPr>
              <a:lnSpc>
                <a:spcPct val="150000"/>
              </a:lnSpc>
              <a:buNone/>
            </a:pPr>
            <a:endParaRPr lang="zh-CN" altLang="en-US" sz="2400" dirty="0">
              <a:latin typeface="微软雅黑" pitchFamily="34" charset="-122"/>
              <a:ea typeface="微软雅黑" pitchFamily="34" charset="-122"/>
            </a:endParaRPr>
          </a:p>
        </p:txBody>
      </p:sp>
      <p:sp>
        <p:nvSpPr>
          <p:cNvPr id="10" name="文本占位符 9"/>
          <p:cNvSpPr>
            <a:spLocks noGrp="1"/>
          </p:cNvSpPr>
          <p:nvPr>
            <p:ph type="body" sz="quarter" idx="3"/>
          </p:nvPr>
        </p:nvSpPr>
        <p:spPr>
          <a:xfrm>
            <a:off x="4645270" y="1420785"/>
            <a:ext cx="4041531" cy="754090"/>
          </a:xfrm>
          <a:solidFill>
            <a:srgbClr val="002060"/>
          </a:solidFill>
        </p:spPr>
        <p:style>
          <a:lnRef idx="1">
            <a:schemeClr val="accent2"/>
          </a:lnRef>
          <a:fillRef idx="3">
            <a:schemeClr val="accent2"/>
          </a:fillRef>
          <a:effectRef idx="2">
            <a:schemeClr val="accent2"/>
          </a:effectRef>
          <a:fontRef idx="minor">
            <a:schemeClr val="lt1"/>
          </a:fontRef>
        </p:style>
        <p:txBody>
          <a:bodyPr/>
          <a:lstStyle/>
          <a:p>
            <a:pPr algn="ctr"/>
            <a:r>
              <a:rPr lang="zh-CN" altLang="en-US" sz="3200" dirty="0" smtClean="0"/>
              <a:t>负激励</a:t>
            </a:r>
            <a:endParaRPr lang="zh-CN" altLang="en-US" sz="3200" dirty="0"/>
          </a:p>
        </p:txBody>
      </p:sp>
      <p:sp>
        <p:nvSpPr>
          <p:cNvPr id="11" name="内容占位符 10"/>
          <p:cNvSpPr>
            <a:spLocks noGrp="1"/>
          </p:cNvSpPr>
          <p:nvPr>
            <p:ph sz="quarter" idx="4"/>
          </p:nvPr>
        </p:nvSpPr>
        <p:spPr>
          <a:xfrm>
            <a:off x="4645270" y="2252700"/>
            <a:ext cx="4041531" cy="3951288"/>
          </a:xfrm>
        </p:spPr>
        <p:style>
          <a:lnRef idx="2">
            <a:schemeClr val="accent2"/>
          </a:lnRef>
          <a:fillRef idx="1">
            <a:schemeClr val="lt1"/>
          </a:fillRef>
          <a:effectRef idx="0">
            <a:schemeClr val="accent2"/>
          </a:effectRef>
          <a:fontRef idx="minor">
            <a:schemeClr val="dk1"/>
          </a:fontRef>
        </p:style>
        <p:txBody>
          <a:bodyPr/>
          <a:lstStyle/>
          <a:p>
            <a:pPr>
              <a:lnSpc>
                <a:spcPct val="150000"/>
              </a:lnSpc>
              <a:buNone/>
            </a:pPr>
            <a:r>
              <a:rPr lang="zh-CN" altLang="en-US" sz="2400" dirty="0" smtClean="0">
                <a:latin typeface="微软雅黑" pitchFamily="34" charset="-122"/>
                <a:ea typeface="微软雅黑" pitchFamily="34" charset="-122"/>
              </a:rPr>
              <a:t>是指对个体的违背组织目标的非期望行为进行惩罚，以使这种行为不再发生，使个体的努力方向朝正确的目标方向转移，具体表现为纪律处分、经济处罚、降级、降薪、淘汰等。</a:t>
            </a:r>
          </a:p>
        </p:txBody>
      </p:sp>
      <p:sp>
        <p:nvSpPr>
          <p:cNvPr id="7"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7417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wipe(up)">
                                      <p:cBhvr>
                                        <p:cTn id="14" dur="500"/>
                                        <p:tgtEl>
                                          <p:spTgt spid="10">
                                            <p:bg/>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up)">
                                      <p:cBhvr>
                                        <p:cTn id="18" dur="500"/>
                                        <p:tgtEl>
                                          <p:spTgt spid="10">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wipe(up)">
                                      <p:cBhvr>
                                        <p:cTn id="21" dur="500"/>
                                        <p:tgtEl>
                                          <p:spTgt spid="11">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up)">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iterate type="lt">
                                    <p:tmPct val="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P spid="11"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043608" y="368449"/>
            <a:ext cx="7754035" cy="576064"/>
          </a:xfrm>
          <a:noFill/>
          <a:ln w="9525">
            <a:noFill/>
            <a:miter lim="800000"/>
            <a:headEnd/>
            <a:tailEnd/>
          </a:ln>
        </p:spPr>
        <p:txBody>
          <a:bodyPr vert="horz" wrap="square" lIns="91427" tIns="45712" rIns="91427" bIns="45712" numCol="1" anchor="ctr" anchorCtr="0" compatLnSpc="1">
            <a:prstTxWarp prst="textNoShape">
              <a:avLst/>
            </a:prstTxWarp>
          </a:bodyPr>
          <a:lstStyle/>
          <a:p>
            <a:r>
              <a:rPr lang="zh-CN" altLang="en-US" sz="2800" b="1" dirty="0" smtClean="0">
                <a:solidFill>
                  <a:srgbClr val="FF0000"/>
                </a:solidFill>
                <a:latin typeface="微软雅黑" pitchFamily="34" charset="-122"/>
                <a:ea typeface="微软雅黑" pitchFamily="34" charset="-122"/>
              </a:rPr>
              <a:t>常见的激励方式</a:t>
            </a:r>
          </a:p>
        </p:txBody>
      </p:sp>
      <p:sp>
        <p:nvSpPr>
          <p:cNvPr id="379911" name="Rectangle 7"/>
          <p:cNvSpPr>
            <a:spLocks noGrp="1" noChangeArrowheads="1"/>
          </p:cNvSpPr>
          <p:nvPr>
            <p:ph type="body" sz="half" idx="1"/>
          </p:nvPr>
        </p:nvSpPr>
        <p:spPr>
          <a:xfrm>
            <a:off x="251520" y="1340768"/>
            <a:ext cx="5638800" cy="4824535"/>
          </a:xfrm>
          <a:gradFill rotWithShape="1">
            <a:gsLst>
              <a:gs pos="0">
                <a:srgbClr val="CCFFFF">
                  <a:gamma/>
                  <a:tint val="0"/>
                  <a:invGamma/>
                </a:srgbClr>
              </a:gs>
              <a:gs pos="50000">
                <a:srgbClr val="CCFFFF"/>
              </a:gs>
              <a:gs pos="100000">
                <a:srgbClr val="CCFFFF">
                  <a:gamma/>
                  <a:tint val="0"/>
                  <a:invGamma/>
                </a:srgbClr>
              </a:gs>
            </a:gsLst>
            <a:lin ang="5400000" scaled="1"/>
          </a:gradFill>
          <a:ln>
            <a:solidFill>
              <a:srgbClr val="CCFFCC"/>
            </a:solidFill>
          </a:ln>
          <a:effectLst>
            <a:outerShdw dist="107763" dir="2700000" algn="ctr" rotWithShape="0">
              <a:schemeClr val="bg2">
                <a:alpha val="50000"/>
              </a:schemeClr>
            </a:outerShdw>
          </a:effectLst>
        </p:spPr>
        <p:txBody>
          <a:bodyPr/>
          <a:lstStyle/>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表示</a:t>
            </a:r>
            <a:r>
              <a:rPr lang="zh-CN" altLang="en-US" sz="2000" b="1" dirty="0">
                <a:latin typeface="微软雅黑" pitchFamily="34" charset="-122"/>
                <a:ea typeface="微软雅黑" pitchFamily="34" charset="-122"/>
              </a:rPr>
              <a:t>关怀</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具有</a:t>
            </a:r>
            <a:r>
              <a:rPr lang="zh-CN" altLang="en-US" sz="2000" b="1" dirty="0">
                <a:latin typeface="微软雅黑" pitchFamily="34" charset="-122"/>
                <a:ea typeface="微软雅黑" pitchFamily="34" charset="-122"/>
              </a:rPr>
              <a:t>特殊意义的礼物</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让</a:t>
            </a:r>
            <a:r>
              <a:rPr lang="zh-CN" altLang="en-US" sz="2000" b="1" dirty="0">
                <a:latin typeface="微软雅黑" pitchFamily="34" charset="-122"/>
                <a:ea typeface="微软雅黑" pitchFamily="34" charset="-122"/>
              </a:rPr>
              <a:t>工作充满挑战性的刺激</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颁发</a:t>
            </a:r>
            <a:r>
              <a:rPr lang="zh-CN" altLang="en-US" sz="2000" b="1" dirty="0">
                <a:latin typeface="微软雅黑" pitchFamily="34" charset="-122"/>
                <a:ea typeface="微软雅黑" pitchFamily="34" charset="-122"/>
              </a:rPr>
              <a:t>奖状</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和</a:t>
            </a:r>
            <a:r>
              <a:rPr lang="zh-CN" altLang="en-US" sz="2000" b="1" dirty="0">
                <a:latin typeface="微软雅黑" pitchFamily="34" charset="-122"/>
                <a:ea typeface="微软雅黑" pitchFamily="34" charset="-122"/>
              </a:rPr>
              <a:t>员工一起进餐</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给</a:t>
            </a:r>
            <a:r>
              <a:rPr lang="zh-CN" altLang="en-US" sz="2000" b="1" dirty="0">
                <a:latin typeface="微软雅黑" pitchFamily="34" charset="-122"/>
                <a:ea typeface="微软雅黑" pitchFamily="34" charset="-122"/>
              </a:rPr>
              <a:t>员工自已制定工作目标的机会</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鼓励</a:t>
            </a:r>
            <a:r>
              <a:rPr lang="zh-CN" altLang="en-US" sz="2000" b="1" dirty="0">
                <a:latin typeface="微软雅黑" pitchFamily="34" charset="-122"/>
                <a:ea typeface="微软雅黑" pitchFamily="34" charset="-122"/>
              </a:rPr>
              <a:t>员工的献身精神</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策划</a:t>
            </a:r>
            <a:r>
              <a:rPr lang="zh-CN" altLang="en-US" sz="2000" b="1" dirty="0">
                <a:latin typeface="微软雅黑" pitchFamily="34" charset="-122"/>
                <a:ea typeface="微软雅黑" pitchFamily="34" charset="-122"/>
              </a:rPr>
              <a:t>员工之间的竞争</a:t>
            </a:r>
          </a:p>
          <a:p>
            <a:pPr lvl="1">
              <a:lnSpc>
                <a:spcPct val="150000"/>
              </a:lnSpc>
              <a:buFont typeface="Wingdings" pitchFamily="2" charset="2"/>
              <a:buChar char="Ø"/>
            </a:pPr>
            <a:r>
              <a:rPr lang="zh-CN" altLang="en-US" sz="2000" b="1" dirty="0" smtClean="0">
                <a:latin typeface="微软雅黑" pitchFamily="34" charset="-122"/>
                <a:ea typeface="微软雅黑" pitchFamily="34" charset="-122"/>
              </a:rPr>
              <a:t>畅通</a:t>
            </a:r>
            <a:r>
              <a:rPr lang="zh-CN" altLang="en-US" sz="2000" b="1" dirty="0">
                <a:latin typeface="微软雅黑" pitchFamily="34" charset="-122"/>
                <a:ea typeface="微软雅黑" pitchFamily="34" charset="-122"/>
              </a:rPr>
              <a:t>的交流机制</a:t>
            </a:r>
          </a:p>
        </p:txBody>
      </p:sp>
      <p:sp>
        <p:nvSpPr>
          <p:cNvPr id="5" name="灯片编号占位符 5"/>
          <p:cNvSpPr>
            <a:spLocks noGrp="1"/>
          </p:cNvSpPr>
          <p:nvPr>
            <p:ph type="sldNum" sz="quarter" idx="4294967295"/>
          </p:nvPr>
        </p:nvSpPr>
        <p:spPr>
          <a:xfrm>
            <a:off x="3457781" y="6401220"/>
            <a:ext cx="2133600" cy="320675"/>
          </a:xfrm>
          <a:prstGeom prst="rect">
            <a:avLst/>
          </a:prstGeom>
        </p:spPr>
        <p:txBody>
          <a:bodyPr/>
          <a:lstStyle/>
          <a:p>
            <a:pPr algn="ctr"/>
            <a:fld id="{D4BB235D-5D27-4E09-B398-A574EDCFD7A3}" type="slidenum">
              <a:rPr lang="zh-CN" altLang="en-US"/>
              <a:pPr algn="ctr"/>
              <a:t>64</a:t>
            </a:fld>
            <a:endParaRPr lang="en-US" altLang="zh-CN" dirty="0"/>
          </a:p>
        </p:txBody>
      </p:sp>
      <p:pic>
        <p:nvPicPr>
          <p:cNvPr id="379912" name="Picture 8" descr="PE01562_"/>
          <p:cNvPicPr>
            <a:picLocks noChangeAspect="1" noChangeArrowheads="1"/>
          </p:cNvPicPr>
          <p:nvPr/>
        </p:nvPicPr>
        <p:blipFill>
          <a:blip r:embed="rId2" cstate="email"/>
          <a:srcRect/>
          <a:stretch>
            <a:fillRect/>
          </a:stretch>
        </p:blipFill>
        <p:spPr bwMode="auto">
          <a:xfrm>
            <a:off x="5868144" y="3068960"/>
            <a:ext cx="3097213" cy="3036887"/>
          </a:xfrm>
          <a:prstGeom prst="rect">
            <a:avLst/>
          </a:prstGeom>
          <a:noFill/>
          <a:ln w="9525">
            <a:noFill/>
            <a:miter lim="800000"/>
            <a:headEnd/>
            <a:tailEnd/>
          </a:ln>
        </p:spPr>
      </p:pic>
    </p:spTree>
    <p:extLst>
      <p:ext uri="{BB962C8B-B14F-4D97-AF65-F5344CB8AC3E}">
        <p14:creationId xmlns:p14="http://schemas.microsoft.com/office/powerpoint/2010/main" val="3155096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pPr>
            <a:r>
              <a:rPr lang="zh-CN" altLang="en-US" sz="2800" b="1" dirty="0" smtClean="0">
                <a:latin typeface="+mj-ea"/>
              </a:rPr>
              <a:t>第七单元</a:t>
            </a:r>
            <a:endParaRPr lang="en-US" altLang="zh-CN" sz="2800" b="1" dirty="0">
              <a:latin typeface="+mj-ea"/>
            </a:endParaRPr>
          </a:p>
          <a:p>
            <a:pPr algn="ctr">
              <a:lnSpc>
                <a:spcPct val="250000"/>
              </a:lnSpc>
            </a:pPr>
            <a:r>
              <a:rPr lang="zh-CN" altLang="en-US" sz="2800" b="1" dirty="0" smtClean="0">
                <a:latin typeface="微软雅黑" pitchFamily="34" charset="-122"/>
                <a:ea typeface="微软雅黑" pitchFamily="34" charset="-122"/>
              </a:rPr>
              <a:t>安全管理</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班组生产安全</a:t>
            </a:r>
            <a:endParaRPr lang="zh-CN" altLang="en-US" sz="2800" b="1" dirty="0">
              <a:latin typeface="微软雅黑" pitchFamily="34" charset="-122"/>
              <a:ea typeface="微软雅黑" pitchFamily="34" charset="-122"/>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pPr/>
              <a:t>65</a:t>
            </a:fld>
            <a:endParaRPr lang="zh-CN" altLang="en-US"/>
          </a:p>
        </p:txBody>
      </p:sp>
      <p:sp>
        <p:nvSpPr>
          <p:cNvPr id="3" name="矩形 2"/>
          <p:cNvSpPr/>
          <p:nvPr/>
        </p:nvSpPr>
        <p:spPr>
          <a:xfrm>
            <a:off x="971600" y="404664"/>
            <a:ext cx="5570756" cy="523220"/>
          </a:xfrm>
          <a:prstGeom prst="rect">
            <a:avLst/>
          </a:prstGeom>
        </p:spPr>
        <p:txBody>
          <a:bodyPr wrap="none">
            <a:spAutoFit/>
          </a:bodyPr>
          <a:lstStyle/>
          <a:p>
            <a:pPr algn="just"/>
            <a:r>
              <a:rPr lang="zh-CN" altLang="en-US" sz="2800" b="1" dirty="0">
                <a:effectLst>
                  <a:outerShdw blurRad="38100" dist="38100" dir="2700000" algn="tl">
                    <a:srgbClr val="C0C0C0"/>
                  </a:outerShdw>
                </a:effectLst>
                <a:latin typeface="+mn-ea"/>
              </a:rPr>
              <a:t>班组长综合管理实战技能训练课程</a:t>
            </a:r>
            <a:endParaRPr lang="zh-CN" altLang="en-US" sz="2800" b="1" dirty="0">
              <a:latin typeface="+mn-ea"/>
            </a:endParaRPr>
          </a:p>
        </p:txBody>
      </p:sp>
    </p:spTree>
    <p:extLst>
      <p:ext uri="{BB962C8B-B14F-4D97-AF65-F5344CB8AC3E}">
        <p14:creationId xmlns:p14="http://schemas.microsoft.com/office/powerpoint/2010/main" val="186824003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noChangeArrowheads="1"/>
          </p:cNvSpPr>
          <p:nvPr>
            <p:ph type="title"/>
          </p:nvPr>
        </p:nvSpPr>
        <p:spPr>
          <a:xfrm>
            <a:off x="1048363" y="398325"/>
            <a:ext cx="6192837" cy="563033"/>
          </a:xfrm>
        </p:spPr>
        <p:txBody>
          <a:bodyPr/>
          <a:lstStyle/>
          <a:p>
            <a:r>
              <a:rPr lang="zh-CN" altLang="en-US" sz="2800" b="1" dirty="0" smtClean="0">
                <a:solidFill>
                  <a:srgbClr val="FF0000"/>
                </a:solidFill>
                <a:latin typeface="微软雅黑" pitchFamily="34" charset="-122"/>
                <a:ea typeface="微软雅黑" pitchFamily="34" charset="-122"/>
              </a:rPr>
              <a:t>安全的重要性</a:t>
            </a:r>
            <a:endParaRPr lang="zh-CN" altLang="en-US" sz="2800" b="1" dirty="0">
              <a:solidFill>
                <a:srgbClr val="FF0000"/>
              </a:solidFill>
              <a:latin typeface="微软雅黑" pitchFamily="34" charset="-122"/>
              <a:ea typeface="微软雅黑" pitchFamily="34" charset="-122"/>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66</a:t>
            </a:fld>
            <a:endParaRPr lang="zh-CN" altLang="en-US" dirty="0"/>
          </a:p>
        </p:txBody>
      </p:sp>
      <p:sp>
        <p:nvSpPr>
          <p:cNvPr id="5" name="Rectangle 36"/>
          <p:cNvSpPr>
            <a:spLocks noChangeArrowheads="1"/>
          </p:cNvSpPr>
          <p:nvPr/>
        </p:nvSpPr>
        <p:spPr bwMode="auto">
          <a:xfrm>
            <a:off x="251520" y="1340769"/>
            <a:ext cx="5095875" cy="1944216"/>
          </a:xfrm>
          <a:prstGeom prst="rect">
            <a:avLst/>
          </a:prstGeom>
          <a:noFill/>
          <a:ln w="9525">
            <a:noFill/>
            <a:miter lim="800000"/>
            <a:headEnd/>
            <a:tailEnd/>
          </a:ln>
          <a:effectLst/>
        </p:spPr>
        <p:txBody>
          <a:bodyPr/>
          <a:lstStyle/>
          <a:p>
            <a:pPr indent="-254000" algn="just">
              <a:lnSpc>
                <a:spcPct val="150000"/>
              </a:lnSpc>
            </a:pPr>
            <a:r>
              <a:rPr lang="zh-CN" altLang="en-US" sz="2000" b="1" dirty="0" smtClean="0">
                <a:solidFill>
                  <a:srgbClr val="FF0000"/>
                </a:solidFill>
                <a:latin typeface="微软雅黑" pitchFamily="34" charset="-122"/>
                <a:ea typeface="微软雅黑" pitchFamily="34" charset="-122"/>
              </a:rPr>
              <a:t>并不是</a:t>
            </a:r>
            <a:r>
              <a:rPr lang="zh-CN" altLang="en-US" sz="2000" b="1" dirty="0">
                <a:solidFill>
                  <a:srgbClr val="FF0000"/>
                </a:solidFill>
                <a:latin typeface="微软雅黑" pitchFamily="34" charset="-122"/>
                <a:ea typeface="微软雅黑" pitchFamily="34" charset="-122"/>
              </a:rPr>
              <a:t>所有的</a:t>
            </a:r>
            <a:r>
              <a:rPr lang="ja-JP" altLang="en-US" sz="2000" b="1" dirty="0">
                <a:solidFill>
                  <a:srgbClr val="FF0000"/>
                </a:solidFill>
                <a:latin typeface="微软雅黑" pitchFamily="34" charset="-122"/>
                <a:ea typeface="微软雅黑" pitchFamily="34" charset="-122"/>
              </a:rPr>
              <a:t>事故</a:t>
            </a:r>
            <a:r>
              <a:rPr lang="zh-CN" altLang="en-US" sz="2000" b="1" dirty="0">
                <a:solidFill>
                  <a:srgbClr val="FF0000"/>
                </a:solidFill>
                <a:latin typeface="微软雅黑" pitchFamily="34" charset="-122"/>
                <a:ea typeface="微软雅黑" pitchFamily="34" charset="-122"/>
              </a:rPr>
              <a:t>都会引起受伤事件</a:t>
            </a:r>
            <a:r>
              <a:rPr lang="zh-CN" altLang="en-US" sz="2000" b="1" dirty="0">
                <a:latin typeface="微软雅黑" pitchFamily="34" charset="-122"/>
                <a:ea typeface="微软雅黑" pitchFamily="34" charset="-122"/>
              </a:rPr>
              <a:t>的。没有引起受伤的事故也有很多</a:t>
            </a:r>
            <a:r>
              <a:rPr lang="zh-CN" altLang="en-US" sz="2000" b="1" dirty="0" smtClean="0">
                <a:latin typeface="微软雅黑" pitchFamily="34" charset="-122"/>
                <a:ea typeface="微软雅黑" pitchFamily="34" charset="-122"/>
              </a:rPr>
              <a:t>。美国</a:t>
            </a:r>
            <a:r>
              <a:rPr lang="zh-CN" altLang="en-US" sz="2000" b="1" dirty="0">
                <a:latin typeface="微软雅黑" pitchFamily="34" charset="-122"/>
                <a:ea typeface="微软雅黑" pitchFamily="34" charset="-122"/>
              </a:rPr>
              <a:t>的学者福兰克</a:t>
            </a:r>
            <a:r>
              <a:rPr lang="ja-JP" altLang="en-US"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巴特通过对灾害发生状况根据保险公司收集的</a:t>
            </a:r>
            <a:r>
              <a:rPr lang="en-US" altLang="zh-CN" sz="2000" b="1" dirty="0">
                <a:latin typeface="微软雅黑" pitchFamily="34" charset="-122"/>
                <a:ea typeface="微软雅黑" pitchFamily="34" charset="-122"/>
              </a:rPr>
              <a:t>175</a:t>
            </a:r>
            <a:r>
              <a:rPr lang="zh-CN" altLang="en-US" sz="2000" b="1" dirty="0">
                <a:latin typeface="微软雅黑" pitchFamily="34" charset="-122"/>
                <a:ea typeface="微软雅黑" pitchFamily="34" charset="-122"/>
              </a:rPr>
              <a:t>万件的劳动灾害进行了分析</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p:txBody>
      </p:sp>
      <p:grpSp>
        <p:nvGrpSpPr>
          <p:cNvPr id="6" name="Group 18"/>
          <p:cNvGrpSpPr>
            <a:grpSpLocks/>
          </p:cNvGrpSpPr>
          <p:nvPr/>
        </p:nvGrpSpPr>
        <p:grpSpPr bwMode="auto">
          <a:xfrm>
            <a:off x="5148064" y="1340769"/>
            <a:ext cx="3834330" cy="2236788"/>
            <a:chOff x="2448" y="1488"/>
            <a:chExt cx="2277" cy="1409"/>
          </a:xfrm>
        </p:grpSpPr>
        <p:sp>
          <p:nvSpPr>
            <p:cNvPr id="7" name="AutoShape 2"/>
            <p:cNvSpPr>
              <a:spLocks noChangeArrowheads="1"/>
            </p:cNvSpPr>
            <p:nvPr/>
          </p:nvSpPr>
          <p:spPr bwMode="auto">
            <a:xfrm>
              <a:off x="2448" y="1488"/>
              <a:ext cx="1442" cy="1345"/>
            </a:xfrm>
            <a:prstGeom prst="flowChartExtract">
              <a:avLst/>
            </a:prstGeom>
            <a:noFill/>
            <a:ln w="28575">
              <a:solidFill>
                <a:srgbClr val="000000"/>
              </a:solidFill>
              <a:miter lim="800000"/>
              <a:headEnd/>
              <a:tailEnd/>
            </a:ln>
          </p:spPr>
          <p:txBody>
            <a:bodyPr>
              <a:spAutoFit/>
            </a:bodyPr>
            <a:lstStyle/>
            <a:p>
              <a:endParaRPr lang="zh-CN" altLang="en-US"/>
            </a:p>
          </p:txBody>
        </p:sp>
        <p:sp>
          <p:nvSpPr>
            <p:cNvPr id="8" name="Text Box 3"/>
            <p:cNvSpPr txBox="1">
              <a:spLocks noChangeArrowheads="1"/>
            </p:cNvSpPr>
            <p:nvPr/>
          </p:nvSpPr>
          <p:spPr bwMode="auto">
            <a:xfrm>
              <a:off x="2944" y="2390"/>
              <a:ext cx="500" cy="212"/>
            </a:xfrm>
            <a:prstGeom prst="rect">
              <a:avLst/>
            </a:prstGeom>
            <a:noFill/>
            <a:ln w="9525">
              <a:noFill/>
              <a:miter lim="800000"/>
              <a:headEnd/>
              <a:tailEnd/>
            </a:ln>
          </p:spPr>
          <p:txBody>
            <a:bodyPr wrap="none">
              <a:spAutoFit/>
            </a:bodyPr>
            <a:lstStyle/>
            <a:p>
              <a:pPr algn="ctr" eaLnBrk="0" hangingPunct="0"/>
              <a:r>
                <a:rPr kumimoji="0" lang="ja-JP" altLang="en-US" sz="1600" b="1" dirty="0">
                  <a:latin typeface="Century" pitchFamily="18" charset="0"/>
                  <a:ea typeface="ＭＳ ゴシック" pitchFamily="49" charset="-128"/>
                </a:rPr>
                <a:t>３０人</a:t>
              </a:r>
            </a:p>
          </p:txBody>
        </p:sp>
        <p:sp>
          <p:nvSpPr>
            <p:cNvPr id="9" name="Text Box 4"/>
            <p:cNvSpPr txBox="1">
              <a:spLocks noChangeArrowheads="1"/>
            </p:cNvSpPr>
            <p:nvPr/>
          </p:nvSpPr>
          <p:spPr bwMode="auto">
            <a:xfrm>
              <a:off x="2926" y="2146"/>
              <a:ext cx="500" cy="212"/>
            </a:xfrm>
            <a:prstGeom prst="rect">
              <a:avLst/>
            </a:prstGeom>
            <a:noFill/>
            <a:ln w="9525">
              <a:noFill/>
              <a:miter lim="800000"/>
              <a:headEnd/>
              <a:tailEnd/>
            </a:ln>
          </p:spPr>
          <p:txBody>
            <a:bodyPr wrap="none">
              <a:spAutoFit/>
            </a:bodyPr>
            <a:lstStyle/>
            <a:p>
              <a:pPr algn="ctr" eaLnBrk="0" hangingPunct="0"/>
              <a:r>
                <a:rPr kumimoji="0" lang="ja-JP" altLang="en-US" sz="1600" b="1">
                  <a:latin typeface="Century" pitchFamily="18" charset="0"/>
                  <a:ea typeface="ＭＳ ゴシック" pitchFamily="49" charset="-128"/>
                </a:rPr>
                <a:t>１０人</a:t>
              </a:r>
            </a:p>
          </p:txBody>
        </p:sp>
        <p:sp>
          <p:nvSpPr>
            <p:cNvPr id="10" name="Text Box 5"/>
            <p:cNvSpPr txBox="1">
              <a:spLocks noChangeArrowheads="1"/>
            </p:cNvSpPr>
            <p:nvPr/>
          </p:nvSpPr>
          <p:spPr bwMode="auto">
            <a:xfrm>
              <a:off x="2983" y="1943"/>
              <a:ext cx="374" cy="212"/>
            </a:xfrm>
            <a:prstGeom prst="rect">
              <a:avLst/>
            </a:prstGeom>
            <a:noFill/>
            <a:ln w="9525">
              <a:noFill/>
              <a:miter lim="800000"/>
              <a:headEnd/>
              <a:tailEnd/>
            </a:ln>
          </p:spPr>
          <p:txBody>
            <a:bodyPr wrap="none">
              <a:spAutoFit/>
            </a:bodyPr>
            <a:lstStyle/>
            <a:p>
              <a:pPr algn="ctr" eaLnBrk="0" hangingPunct="0"/>
              <a:r>
                <a:rPr kumimoji="0" lang="ja-JP" altLang="en-US" sz="1600" b="1">
                  <a:latin typeface="Century" pitchFamily="18" charset="0"/>
                  <a:ea typeface="ＭＳ ゴシック" pitchFamily="49" charset="-128"/>
                </a:rPr>
                <a:t>１人</a:t>
              </a:r>
            </a:p>
          </p:txBody>
        </p:sp>
        <p:sp>
          <p:nvSpPr>
            <p:cNvPr id="11" name="Text Box 6"/>
            <p:cNvSpPr txBox="1">
              <a:spLocks noChangeArrowheads="1"/>
            </p:cNvSpPr>
            <p:nvPr/>
          </p:nvSpPr>
          <p:spPr bwMode="auto">
            <a:xfrm>
              <a:off x="3474" y="1624"/>
              <a:ext cx="761" cy="366"/>
            </a:xfrm>
            <a:prstGeom prst="rect">
              <a:avLst/>
            </a:prstGeom>
            <a:noFill/>
            <a:ln w="9525">
              <a:noFill/>
              <a:miter lim="800000"/>
              <a:headEnd/>
              <a:tailEnd/>
            </a:ln>
          </p:spPr>
          <p:txBody>
            <a:bodyPr wrap="none">
              <a:spAutoFit/>
            </a:bodyPr>
            <a:lstStyle/>
            <a:p>
              <a:pPr algn="ctr" eaLnBrk="0" hangingPunct="0"/>
              <a:r>
                <a:rPr kumimoji="0" lang="ja-JP" altLang="en-US" sz="1600" b="1" dirty="0">
                  <a:latin typeface="ＭＳ ゴシック" pitchFamily="49" charset="-128"/>
                  <a:ea typeface="ＭＳ ゴシック" pitchFamily="49" charset="-128"/>
                </a:rPr>
                <a:t>死亡</a:t>
              </a:r>
              <a:r>
                <a:rPr kumimoji="0" lang="zh-CN" altLang="en-US" sz="1600" b="1" dirty="0">
                  <a:latin typeface="ＭＳ ゴシック" pitchFamily="49" charset="-128"/>
                  <a:ea typeface="ＭＳ ゴシック" pitchFamily="49" charset="-128"/>
                </a:rPr>
                <a:t>或重伤</a:t>
              </a:r>
            </a:p>
            <a:p>
              <a:pPr algn="ctr" eaLnBrk="0" hangingPunct="0"/>
              <a:r>
                <a:rPr kumimoji="0" lang="ja-JP" altLang="en-US" sz="1600" b="1" dirty="0">
                  <a:latin typeface="ＭＳ ゴシック" pitchFamily="49" charset="-128"/>
                  <a:ea typeface="ＭＳ ゴシック" pitchFamily="49" charset="-128"/>
                </a:rPr>
                <a:t>　　</a:t>
              </a:r>
              <a:r>
                <a:rPr kumimoji="0" lang="en-US" altLang="ja-JP" sz="1600" b="1" dirty="0">
                  <a:latin typeface="ＭＳ ゴシック" pitchFamily="49" charset="-128"/>
                  <a:ea typeface="ＭＳ ゴシック" pitchFamily="49" charset="-128"/>
                </a:rPr>
                <a:t>0.1</a:t>
              </a:r>
              <a:r>
                <a:rPr kumimoji="0" lang="ja-JP" altLang="en-US" sz="1600" b="1" dirty="0">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3774" y="2078"/>
              <a:ext cx="698" cy="212"/>
            </a:xfrm>
            <a:prstGeom prst="rect">
              <a:avLst/>
            </a:prstGeom>
            <a:noFill/>
            <a:ln w="9525">
              <a:noFill/>
              <a:miter lim="800000"/>
              <a:headEnd/>
              <a:tailEnd/>
            </a:ln>
          </p:spPr>
          <p:txBody>
            <a:bodyPr wrap="none">
              <a:spAutoFit/>
            </a:bodyPr>
            <a:lstStyle/>
            <a:p>
              <a:pPr algn="ctr" eaLnBrk="0" hangingPunct="0"/>
              <a:r>
                <a:rPr kumimoji="0" lang="zh-CN" altLang="en-US" sz="1600" b="1" dirty="0">
                  <a:latin typeface="ＭＳ ゴシック" pitchFamily="49" charset="-128"/>
                  <a:ea typeface="ＭＳ ゴシック" pitchFamily="49" charset="-128"/>
                </a:rPr>
                <a:t>轻伤</a:t>
              </a:r>
              <a:r>
                <a:rPr kumimoji="0" lang="en-US" altLang="ja-JP" sz="1600" b="1" dirty="0">
                  <a:latin typeface="ＭＳ ゴシック" pitchFamily="49" charset="-128"/>
                  <a:ea typeface="ＭＳ ゴシック" pitchFamily="49" charset="-128"/>
                </a:rPr>
                <a:t>1.6</a:t>
              </a:r>
              <a:r>
                <a:rPr kumimoji="0" lang="ja-JP" altLang="en-US" sz="1600" b="1" dirty="0">
                  <a:latin typeface="ＭＳ ゴシック" pitchFamily="49" charset="-128"/>
                  <a:ea typeface="ＭＳ ゴシック" pitchFamily="49" charset="-128"/>
                </a:rPr>
                <a:t>％</a:t>
              </a:r>
            </a:p>
          </p:txBody>
        </p:sp>
        <p:sp>
          <p:nvSpPr>
            <p:cNvPr id="13" name="Text Box 8"/>
            <p:cNvSpPr txBox="1">
              <a:spLocks noChangeArrowheads="1"/>
            </p:cNvSpPr>
            <p:nvPr/>
          </p:nvSpPr>
          <p:spPr bwMode="auto">
            <a:xfrm>
              <a:off x="3816" y="2304"/>
              <a:ext cx="698" cy="212"/>
            </a:xfrm>
            <a:prstGeom prst="rect">
              <a:avLst/>
            </a:prstGeom>
            <a:noFill/>
            <a:ln w="9525">
              <a:noFill/>
              <a:miter lim="800000"/>
              <a:headEnd/>
              <a:tailEnd/>
            </a:ln>
          </p:spPr>
          <p:txBody>
            <a:bodyPr wrap="none">
              <a:spAutoFit/>
            </a:bodyPr>
            <a:lstStyle/>
            <a:p>
              <a:pPr algn="ctr" eaLnBrk="0" hangingPunct="0"/>
              <a:r>
                <a:rPr kumimoji="0" lang="ja-JP" altLang="en-US" sz="1600" b="1" dirty="0">
                  <a:latin typeface="ＭＳ ゴシック" pitchFamily="49" charset="-128"/>
                  <a:ea typeface="ＭＳ ゴシック" pitchFamily="49" charset="-128"/>
                </a:rPr>
                <a:t>物</a:t>
              </a:r>
              <a:r>
                <a:rPr kumimoji="0" lang="zh-CN" altLang="en-US" sz="1600" b="1" dirty="0">
                  <a:latin typeface="ＭＳ ゴシック" pitchFamily="49" charset="-128"/>
                  <a:ea typeface="ＭＳ ゴシック" pitchFamily="49" charset="-128"/>
                </a:rPr>
                <a:t>损</a:t>
              </a:r>
              <a:r>
                <a:rPr kumimoji="0" lang="en-US" altLang="ja-JP" sz="1600" b="1" dirty="0">
                  <a:latin typeface="ＭＳ ゴシック" pitchFamily="49" charset="-128"/>
                  <a:ea typeface="ＭＳ ゴシック" pitchFamily="49" charset="-128"/>
                </a:rPr>
                <a:t>4.7</a:t>
              </a:r>
              <a:r>
                <a:rPr kumimoji="0" lang="ja-JP" altLang="en-US" sz="1600" b="1" dirty="0">
                  <a:latin typeface="ＭＳ ゴシック" pitchFamily="49" charset="-128"/>
                  <a:ea typeface="ＭＳ ゴシック" pitchFamily="49" charset="-128"/>
                </a:rPr>
                <a:t>％</a:t>
              </a:r>
            </a:p>
          </p:txBody>
        </p:sp>
        <p:sp>
          <p:nvSpPr>
            <p:cNvPr id="14" name="Line 9"/>
            <p:cNvSpPr>
              <a:spLocks noChangeShapeType="1"/>
            </p:cNvSpPr>
            <p:nvPr/>
          </p:nvSpPr>
          <p:spPr bwMode="auto">
            <a:xfrm>
              <a:off x="3312" y="2016"/>
              <a:ext cx="542" cy="5"/>
            </a:xfrm>
            <a:prstGeom prst="line">
              <a:avLst/>
            </a:prstGeom>
            <a:noFill/>
            <a:ln w="28575">
              <a:solidFill>
                <a:srgbClr val="000000"/>
              </a:solidFill>
              <a:round/>
              <a:headEnd/>
              <a:tailEnd/>
            </a:ln>
          </p:spPr>
          <p:txBody>
            <a:bodyPr>
              <a:spAutoFit/>
            </a:bodyPr>
            <a:lstStyle/>
            <a:p>
              <a:endParaRPr lang="zh-CN" altLang="en-US"/>
            </a:p>
          </p:txBody>
        </p:sp>
        <p:sp>
          <p:nvSpPr>
            <p:cNvPr id="15" name="Line 10"/>
            <p:cNvSpPr>
              <a:spLocks noChangeShapeType="1"/>
            </p:cNvSpPr>
            <p:nvPr/>
          </p:nvSpPr>
          <p:spPr bwMode="auto">
            <a:xfrm>
              <a:off x="3408" y="2283"/>
              <a:ext cx="452" cy="0"/>
            </a:xfrm>
            <a:prstGeom prst="line">
              <a:avLst/>
            </a:prstGeom>
            <a:noFill/>
            <a:ln w="28575">
              <a:solidFill>
                <a:srgbClr val="000000"/>
              </a:solidFill>
              <a:round/>
              <a:headEnd/>
              <a:tailEnd/>
            </a:ln>
          </p:spPr>
          <p:txBody>
            <a:bodyPr>
              <a:spAutoFit/>
            </a:bodyPr>
            <a:lstStyle/>
            <a:p>
              <a:endParaRPr lang="zh-CN" altLang="en-US"/>
            </a:p>
          </p:txBody>
        </p:sp>
        <p:sp>
          <p:nvSpPr>
            <p:cNvPr id="16" name="Line 11"/>
            <p:cNvSpPr>
              <a:spLocks noChangeShapeType="1"/>
            </p:cNvSpPr>
            <p:nvPr/>
          </p:nvSpPr>
          <p:spPr bwMode="auto">
            <a:xfrm>
              <a:off x="3456" y="2522"/>
              <a:ext cx="380" cy="0"/>
            </a:xfrm>
            <a:prstGeom prst="line">
              <a:avLst/>
            </a:prstGeom>
            <a:noFill/>
            <a:ln w="28575">
              <a:solidFill>
                <a:srgbClr val="000000"/>
              </a:solidFill>
              <a:round/>
              <a:headEnd/>
              <a:tailEnd/>
            </a:ln>
          </p:spPr>
          <p:txBody>
            <a:bodyPr>
              <a:spAutoFit/>
            </a:bodyPr>
            <a:lstStyle/>
            <a:p>
              <a:endParaRPr lang="zh-CN" altLang="en-US"/>
            </a:p>
          </p:txBody>
        </p:sp>
        <p:sp>
          <p:nvSpPr>
            <p:cNvPr id="17" name="Line 12"/>
            <p:cNvSpPr>
              <a:spLocks noChangeShapeType="1"/>
            </p:cNvSpPr>
            <p:nvPr/>
          </p:nvSpPr>
          <p:spPr bwMode="auto">
            <a:xfrm>
              <a:off x="2688" y="2358"/>
              <a:ext cx="954" cy="0"/>
            </a:xfrm>
            <a:prstGeom prst="line">
              <a:avLst/>
            </a:prstGeom>
            <a:noFill/>
            <a:ln w="28575">
              <a:solidFill>
                <a:srgbClr val="000000"/>
              </a:solidFill>
              <a:round/>
              <a:headEnd/>
              <a:tailEnd/>
            </a:ln>
          </p:spPr>
          <p:txBody>
            <a:bodyPr>
              <a:spAutoFit/>
            </a:bodyPr>
            <a:lstStyle/>
            <a:p>
              <a:endParaRPr lang="zh-CN" altLang="en-US"/>
            </a:p>
          </p:txBody>
        </p:sp>
        <p:sp>
          <p:nvSpPr>
            <p:cNvPr id="18" name="Line 13"/>
            <p:cNvSpPr>
              <a:spLocks noChangeShapeType="1"/>
            </p:cNvSpPr>
            <p:nvPr/>
          </p:nvSpPr>
          <p:spPr bwMode="auto">
            <a:xfrm>
              <a:off x="2832" y="2142"/>
              <a:ext cx="684" cy="0"/>
            </a:xfrm>
            <a:prstGeom prst="line">
              <a:avLst/>
            </a:prstGeom>
            <a:noFill/>
            <a:ln w="28575">
              <a:solidFill>
                <a:srgbClr val="000000"/>
              </a:solidFill>
              <a:round/>
              <a:headEnd/>
              <a:tailEnd/>
            </a:ln>
          </p:spPr>
          <p:txBody>
            <a:bodyPr>
              <a:spAutoFit/>
            </a:bodyPr>
            <a:lstStyle/>
            <a:p>
              <a:endParaRPr lang="zh-CN" altLang="en-US"/>
            </a:p>
          </p:txBody>
        </p:sp>
        <p:sp>
          <p:nvSpPr>
            <p:cNvPr id="19" name="Line 14"/>
            <p:cNvSpPr>
              <a:spLocks noChangeShapeType="1"/>
            </p:cNvSpPr>
            <p:nvPr/>
          </p:nvSpPr>
          <p:spPr bwMode="auto">
            <a:xfrm>
              <a:off x="2544" y="2610"/>
              <a:ext cx="1230" cy="0"/>
            </a:xfrm>
            <a:prstGeom prst="line">
              <a:avLst/>
            </a:prstGeom>
            <a:noFill/>
            <a:ln w="28575">
              <a:solidFill>
                <a:srgbClr val="000000"/>
              </a:solidFill>
              <a:round/>
              <a:headEnd/>
              <a:tailEnd/>
            </a:ln>
          </p:spPr>
          <p:txBody>
            <a:bodyPr>
              <a:spAutoFit/>
            </a:bodyPr>
            <a:lstStyle/>
            <a:p>
              <a:endParaRPr lang="zh-CN" altLang="en-US"/>
            </a:p>
          </p:txBody>
        </p:sp>
        <p:sp>
          <p:nvSpPr>
            <p:cNvPr id="20" name="Text Box 15"/>
            <p:cNvSpPr txBox="1">
              <a:spLocks noChangeArrowheads="1"/>
            </p:cNvSpPr>
            <p:nvPr/>
          </p:nvSpPr>
          <p:spPr bwMode="auto">
            <a:xfrm>
              <a:off x="2874" y="2618"/>
              <a:ext cx="628" cy="212"/>
            </a:xfrm>
            <a:prstGeom prst="rect">
              <a:avLst/>
            </a:prstGeom>
            <a:noFill/>
            <a:ln w="9525">
              <a:noFill/>
              <a:miter lim="800000"/>
              <a:headEnd/>
              <a:tailEnd/>
            </a:ln>
          </p:spPr>
          <p:txBody>
            <a:bodyPr wrap="none">
              <a:spAutoFit/>
            </a:bodyPr>
            <a:lstStyle/>
            <a:p>
              <a:pPr algn="ctr" eaLnBrk="0" hangingPunct="0"/>
              <a:r>
                <a:rPr kumimoji="0" lang="ja-JP" altLang="en-US" sz="1600" b="1">
                  <a:latin typeface="Century" pitchFamily="18" charset="0"/>
                  <a:ea typeface="ＭＳ ゴシック" pitchFamily="49" charset="-128"/>
                </a:rPr>
                <a:t>６００人</a:t>
              </a:r>
            </a:p>
          </p:txBody>
        </p:sp>
        <p:sp>
          <p:nvSpPr>
            <p:cNvPr id="21" name="Text Box 16"/>
            <p:cNvSpPr txBox="1">
              <a:spLocks noChangeArrowheads="1"/>
            </p:cNvSpPr>
            <p:nvPr/>
          </p:nvSpPr>
          <p:spPr bwMode="auto">
            <a:xfrm>
              <a:off x="3816" y="2531"/>
              <a:ext cx="909" cy="366"/>
            </a:xfrm>
            <a:prstGeom prst="rect">
              <a:avLst/>
            </a:prstGeom>
            <a:noFill/>
            <a:ln w="9525">
              <a:noFill/>
              <a:miter lim="800000"/>
              <a:headEnd/>
              <a:tailEnd/>
            </a:ln>
          </p:spPr>
          <p:txBody>
            <a:bodyPr wrap="square">
              <a:spAutoFit/>
            </a:bodyPr>
            <a:lstStyle/>
            <a:p>
              <a:pPr algn="ctr" eaLnBrk="0" hangingPunct="0"/>
              <a:r>
                <a:rPr kumimoji="0" lang="zh-CN" altLang="en-US" sz="1600" b="1" dirty="0">
                  <a:latin typeface="ＭＳ ゴシック" pitchFamily="49" charset="-128"/>
                  <a:ea typeface="ＭＳ ゴシック" pitchFamily="49" charset="-128"/>
                </a:rPr>
                <a:t>没受伤</a:t>
              </a:r>
            </a:p>
            <a:p>
              <a:pPr algn="ctr" eaLnBrk="0" hangingPunct="0"/>
              <a:r>
                <a:rPr kumimoji="0" lang="ja-JP" altLang="en-US" sz="1600" b="1" dirty="0">
                  <a:latin typeface="ＭＳ ゴシック" pitchFamily="49" charset="-128"/>
                  <a:ea typeface="ＭＳ ゴシック" pitchFamily="49" charset="-128"/>
                </a:rPr>
                <a:t>　　</a:t>
              </a:r>
              <a:r>
                <a:rPr kumimoji="0" lang="en-US" altLang="ja-JP" sz="1600" b="1" dirty="0">
                  <a:latin typeface="ＭＳ ゴシック" pitchFamily="49" charset="-128"/>
                  <a:ea typeface="ＭＳ ゴシック" pitchFamily="49" charset="-128"/>
                </a:rPr>
                <a:t>93.6</a:t>
              </a:r>
              <a:r>
                <a:rPr kumimoji="0" lang="ja-JP" altLang="en-US" sz="1600" b="1" dirty="0">
                  <a:latin typeface="ＭＳ ゴシック" pitchFamily="49" charset="-128"/>
                  <a:ea typeface="ＭＳ ゴシック" pitchFamily="49" charset="-128"/>
                </a:rPr>
                <a:t>％</a:t>
              </a:r>
            </a:p>
          </p:txBody>
        </p:sp>
        <p:sp>
          <p:nvSpPr>
            <p:cNvPr id="22" name="Line 17"/>
            <p:cNvSpPr>
              <a:spLocks noChangeShapeType="1"/>
            </p:cNvSpPr>
            <p:nvPr/>
          </p:nvSpPr>
          <p:spPr bwMode="auto">
            <a:xfrm>
              <a:off x="3504" y="2750"/>
              <a:ext cx="374" cy="0"/>
            </a:xfrm>
            <a:prstGeom prst="line">
              <a:avLst/>
            </a:prstGeom>
            <a:noFill/>
            <a:ln w="28575">
              <a:solidFill>
                <a:srgbClr val="000000"/>
              </a:solidFill>
              <a:round/>
              <a:headEnd/>
              <a:tailEnd/>
            </a:ln>
          </p:spPr>
          <p:txBody>
            <a:bodyPr>
              <a:spAutoFit/>
            </a:bodyPr>
            <a:lstStyle/>
            <a:p>
              <a:endParaRPr lang="zh-CN" altLang="en-US"/>
            </a:p>
          </p:txBody>
        </p:sp>
      </p:grpSp>
      <p:sp>
        <p:nvSpPr>
          <p:cNvPr id="26" name="矩形 25"/>
          <p:cNvSpPr/>
          <p:nvPr/>
        </p:nvSpPr>
        <p:spPr>
          <a:xfrm>
            <a:off x="251520" y="3446998"/>
            <a:ext cx="8640960" cy="2862322"/>
          </a:xfrm>
          <a:prstGeom prst="rect">
            <a:avLst/>
          </a:prstGeom>
        </p:spPr>
        <p:txBody>
          <a:bodyPr wrap="square">
            <a:spAutoFit/>
          </a:bodyPr>
          <a:lstStyle/>
          <a:p>
            <a:pPr indent="-254000" algn="just" eaLnBrk="0" hangingPunct="0">
              <a:lnSpc>
                <a:spcPct val="150000"/>
              </a:lnSpc>
            </a:pPr>
            <a:r>
              <a:rPr lang="zh-CN" altLang="en-US" sz="2000" b="1" dirty="0" smtClean="0">
                <a:latin typeface="微软雅黑" pitchFamily="34" charset="-122"/>
                <a:ea typeface="微软雅黑" pitchFamily="34" charset="-122"/>
              </a:rPr>
              <a:t>结果是</a:t>
            </a:r>
            <a:r>
              <a:rPr lang="ja-JP" altLang="en-US" sz="2000" b="1" dirty="0" smtClean="0">
                <a:latin typeface="微软雅黑" pitchFamily="34" charset="-122"/>
                <a:ea typeface="微软雅黑" pitchFamily="34" charset="-122"/>
              </a:rPr>
              <a:t>重</a:t>
            </a:r>
            <a:r>
              <a:rPr lang="zh-CN" altLang="en-US" sz="2000" b="1" dirty="0" smtClean="0">
                <a:latin typeface="微软雅黑" pitchFamily="34" charset="-122"/>
                <a:ea typeface="微软雅黑" pitchFamily="34" charset="-122"/>
              </a:rPr>
              <a:t>伤占</a:t>
            </a:r>
            <a:r>
              <a:rPr lang="en-US" altLang="ja-JP" sz="2000" b="1" dirty="0" smtClean="0">
                <a:latin typeface="微软雅黑" pitchFamily="34" charset="-122"/>
                <a:ea typeface="微软雅黑" pitchFamily="34" charset="-122"/>
              </a:rPr>
              <a:t>0.1</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轻伤占</a:t>
            </a:r>
            <a:r>
              <a:rPr lang="en-US" altLang="ja-JP" sz="2000" b="1" dirty="0" smtClean="0">
                <a:latin typeface="微软雅黑" pitchFamily="34" charset="-122"/>
                <a:ea typeface="微软雅黑" pitchFamily="34" charset="-122"/>
              </a:rPr>
              <a:t>1.6</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只是</a:t>
            </a:r>
            <a:r>
              <a:rPr lang="ja-JP" altLang="en-US" sz="2000" b="1" dirty="0" smtClean="0">
                <a:latin typeface="微软雅黑" pitchFamily="34" charset="-122"/>
                <a:ea typeface="微软雅黑" pitchFamily="34" charset="-122"/>
              </a:rPr>
              <a:t>物</a:t>
            </a:r>
            <a:r>
              <a:rPr lang="zh-CN" altLang="en-US" sz="2000" b="1" dirty="0" smtClean="0">
                <a:latin typeface="微软雅黑" pitchFamily="34" charset="-122"/>
                <a:ea typeface="微软雅黑" pitchFamily="34" charset="-122"/>
              </a:rPr>
              <a:t>损占</a:t>
            </a:r>
            <a:r>
              <a:rPr lang="en-US" altLang="ja-JP" sz="2000" b="1" dirty="0" smtClean="0">
                <a:latin typeface="微软雅黑" pitchFamily="34" charset="-122"/>
                <a:ea typeface="微软雅黑" pitchFamily="34" charset="-122"/>
              </a:rPr>
              <a:t>4.7</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没有受伤占</a:t>
            </a:r>
            <a:r>
              <a:rPr lang="en-US" altLang="ja-JP" sz="2000" b="1" dirty="0" smtClean="0">
                <a:latin typeface="微软雅黑" pitchFamily="34" charset="-122"/>
                <a:ea typeface="微软雅黑" pitchFamily="34" charset="-122"/>
              </a:rPr>
              <a:t>93.6</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是</a:t>
            </a:r>
            <a:r>
              <a:rPr lang="en-US" altLang="ja-JP" sz="2000" b="1" dirty="0" smtClean="0">
                <a:solidFill>
                  <a:srgbClr val="FF0000"/>
                </a:solidFill>
                <a:latin typeface="微软雅黑" pitchFamily="34" charset="-122"/>
                <a:ea typeface="微软雅黑" pitchFamily="34" charset="-122"/>
              </a:rPr>
              <a:t>1</a:t>
            </a:r>
            <a:r>
              <a:rPr lang="ja-JP" altLang="en-US" sz="2000" b="1" dirty="0" smtClean="0">
                <a:solidFill>
                  <a:srgbClr val="FF0000"/>
                </a:solidFill>
                <a:latin typeface="微软雅黑" pitchFamily="34" charset="-122"/>
                <a:ea typeface="微软雅黑" pitchFamily="34" charset="-122"/>
              </a:rPr>
              <a:t>：</a:t>
            </a:r>
            <a:r>
              <a:rPr lang="en-US" altLang="ja-JP" sz="2000" b="1" dirty="0" smtClean="0">
                <a:solidFill>
                  <a:srgbClr val="FF0000"/>
                </a:solidFill>
                <a:latin typeface="微软雅黑" pitchFamily="34" charset="-122"/>
                <a:ea typeface="微软雅黑" pitchFamily="34" charset="-122"/>
              </a:rPr>
              <a:t>10</a:t>
            </a:r>
            <a:r>
              <a:rPr lang="ja-JP" altLang="en-US" sz="2000" b="1" dirty="0" smtClean="0">
                <a:solidFill>
                  <a:srgbClr val="FF0000"/>
                </a:solidFill>
                <a:latin typeface="微软雅黑" pitchFamily="34" charset="-122"/>
                <a:ea typeface="微软雅黑" pitchFamily="34" charset="-122"/>
              </a:rPr>
              <a:t>：</a:t>
            </a:r>
            <a:r>
              <a:rPr lang="en-US" altLang="ja-JP" sz="2000" b="1" dirty="0" smtClean="0">
                <a:solidFill>
                  <a:srgbClr val="FF0000"/>
                </a:solidFill>
                <a:latin typeface="微软雅黑" pitchFamily="34" charset="-122"/>
                <a:ea typeface="微软雅黑" pitchFamily="34" charset="-122"/>
              </a:rPr>
              <a:t>30</a:t>
            </a:r>
            <a:r>
              <a:rPr lang="ja-JP" altLang="en-US" sz="2000" b="1" dirty="0" smtClean="0">
                <a:solidFill>
                  <a:srgbClr val="FF0000"/>
                </a:solidFill>
                <a:latin typeface="微软雅黑" pitchFamily="34" charset="-122"/>
                <a:ea typeface="微软雅黑" pitchFamily="34" charset="-122"/>
              </a:rPr>
              <a:t>：</a:t>
            </a:r>
            <a:r>
              <a:rPr lang="en-US" altLang="ja-JP" sz="2000" b="1" dirty="0" smtClean="0">
                <a:solidFill>
                  <a:srgbClr val="FF0000"/>
                </a:solidFill>
                <a:latin typeface="微软雅黑" pitchFamily="34" charset="-122"/>
                <a:ea typeface="微软雅黑" pitchFamily="34" charset="-122"/>
              </a:rPr>
              <a:t>600</a:t>
            </a:r>
            <a:r>
              <a:rPr lang="ja-JP" altLang="en-US" sz="2000" b="1" dirty="0" smtClean="0">
                <a:solidFill>
                  <a:srgbClr val="FF0000"/>
                </a:solidFill>
                <a:latin typeface="微软雅黑" pitchFamily="34" charset="-122"/>
                <a:ea typeface="微软雅黑" pitchFamily="34" charset="-122"/>
              </a:rPr>
              <a:t>比率</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也就是说</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个重伤和</a:t>
            </a:r>
            <a:r>
              <a:rPr lang="en-US" altLang="zh-CN" sz="2000" b="1" dirty="0" smtClean="0">
                <a:latin typeface="微软雅黑" pitchFamily="34" charset="-122"/>
                <a:ea typeface="微软雅黑" pitchFamily="34" charset="-122"/>
              </a:rPr>
              <a:t>10</a:t>
            </a:r>
            <a:r>
              <a:rPr lang="zh-CN" altLang="en-US" sz="2000" b="1" dirty="0" smtClean="0">
                <a:latin typeface="微软雅黑" pitchFamily="34" charset="-122"/>
                <a:ea typeface="微软雅黑" pitchFamily="34" charset="-122"/>
              </a:rPr>
              <a:t>次轻伤和</a:t>
            </a:r>
            <a:r>
              <a:rPr lang="en-US" altLang="zh-CN" sz="2000" b="1" dirty="0" smtClean="0">
                <a:latin typeface="微软雅黑" pitchFamily="34" charset="-122"/>
                <a:ea typeface="微软雅黑" pitchFamily="34" charset="-122"/>
              </a:rPr>
              <a:t>30</a:t>
            </a:r>
            <a:r>
              <a:rPr lang="zh-CN" altLang="en-US" sz="2000" b="1" dirty="0" smtClean="0">
                <a:latin typeface="微软雅黑" pitchFamily="34" charset="-122"/>
                <a:ea typeface="微软雅黑" pitchFamily="34" charset="-122"/>
              </a:rPr>
              <a:t>次的物损和没有受伤的</a:t>
            </a:r>
            <a:r>
              <a:rPr lang="en-US" altLang="zh-CN" sz="2000" b="1" dirty="0" smtClean="0">
                <a:latin typeface="微软雅黑" pitchFamily="34" charset="-122"/>
                <a:ea typeface="微软雅黑" pitchFamily="34" charset="-122"/>
              </a:rPr>
              <a:t>600</a:t>
            </a:r>
            <a:r>
              <a:rPr lang="zh-CN" altLang="en-US" sz="2000" b="1" dirty="0" smtClean="0">
                <a:latin typeface="微软雅黑" pitchFamily="34" charset="-122"/>
                <a:ea typeface="微软雅黑" pitchFamily="34" charset="-122"/>
              </a:rPr>
              <a:t>个的发生机率是一样的。所以说</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别以为现在没事就逃过了危险，在发生</a:t>
            </a:r>
            <a:r>
              <a:rPr lang="en-US" altLang="zh-CN" sz="2000" b="1" dirty="0" smtClean="0">
                <a:latin typeface="微软雅黑" pitchFamily="34" charset="-122"/>
                <a:ea typeface="微软雅黑" pitchFamily="34" charset="-122"/>
              </a:rPr>
              <a:t>600</a:t>
            </a:r>
            <a:r>
              <a:rPr lang="zh-CN" altLang="en-US" sz="2000" b="1" dirty="0" smtClean="0">
                <a:latin typeface="微软雅黑" pitchFamily="34" charset="-122"/>
                <a:ea typeface="微软雅黑" pitchFamily="34" charset="-122"/>
              </a:rPr>
              <a:t>次中会有</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次的重大受伤或死亡，</a:t>
            </a:r>
            <a:r>
              <a:rPr lang="en-US" altLang="zh-CN" sz="2000" b="1" dirty="0" smtClean="0">
                <a:latin typeface="微软雅黑" pitchFamily="34" charset="-122"/>
                <a:ea typeface="微软雅黑" pitchFamily="34" charset="-122"/>
              </a:rPr>
              <a:t>10</a:t>
            </a:r>
            <a:r>
              <a:rPr lang="zh-CN" altLang="en-US" sz="2000" b="1" dirty="0" smtClean="0">
                <a:latin typeface="微软雅黑" pitchFamily="34" charset="-122"/>
                <a:ea typeface="微软雅黑" pitchFamily="34" charset="-122"/>
              </a:rPr>
              <a:t>次的轻伤、</a:t>
            </a:r>
            <a:r>
              <a:rPr lang="en-US" altLang="zh-CN" sz="2000" b="1" dirty="0" smtClean="0">
                <a:latin typeface="微软雅黑" pitchFamily="34" charset="-122"/>
                <a:ea typeface="微软雅黑" pitchFamily="34" charset="-122"/>
              </a:rPr>
              <a:t>30</a:t>
            </a:r>
            <a:r>
              <a:rPr lang="zh-CN" altLang="en-US" sz="2000" b="1" dirty="0" smtClean="0">
                <a:latin typeface="微软雅黑" pitchFamily="34" charset="-122"/>
                <a:ea typeface="微软雅黑" pitchFamily="34" charset="-122"/>
              </a:rPr>
              <a:t>次的物损。另外</a:t>
            </a:r>
            <a:r>
              <a:rPr lang="ja-JP" altLang="en-US"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更重要的是</a:t>
            </a:r>
            <a:r>
              <a:rPr lang="ja-JP" altLang="en-US" sz="2000" b="1" dirty="0" smtClean="0">
                <a:latin typeface="微软雅黑" pitchFamily="34" charset="-122"/>
                <a:ea typeface="微软雅黑" pitchFamily="34" charset="-122"/>
              </a:rPr>
              <a:t>、</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件重伤并不一定在</a:t>
            </a:r>
            <a:r>
              <a:rPr lang="en-US" altLang="zh-CN" sz="2000" b="1" dirty="0" smtClean="0">
                <a:solidFill>
                  <a:srgbClr val="FF0000"/>
                </a:solidFill>
                <a:latin typeface="微软雅黑" pitchFamily="34" charset="-122"/>
                <a:ea typeface="微软雅黑" pitchFamily="34" charset="-122"/>
              </a:rPr>
              <a:t>641</a:t>
            </a:r>
            <a:r>
              <a:rPr lang="zh-CN" altLang="en-US" sz="2000" b="1" dirty="0" smtClean="0">
                <a:solidFill>
                  <a:srgbClr val="FF0000"/>
                </a:solidFill>
                <a:latin typeface="微软雅黑" pitchFamily="34" charset="-122"/>
                <a:ea typeface="微软雅黑" pitchFamily="34" charset="-122"/>
              </a:rPr>
              <a:t>次出现。</a:t>
            </a:r>
            <a:r>
              <a:rPr lang="zh-CN" altLang="en-US" sz="2000" b="1" dirty="0" smtClean="0">
                <a:latin typeface="微软雅黑" pitchFamily="34" charset="-122"/>
                <a:ea typeface="微软雅黑" pitchFamily="34" charset="-122"/>
              </a:rPr>
              <a:t>也有可能在第</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次就出现。所以我们为了</a:t>
            </a:r>
            <a:r>
              <a:rPr lang="zh-CN" altLang="en-US" sz="2000" b="1" dirty="0" smtClean="0">
                <a:solidFill>
                  <a:srgbClr val="FF0000"/>
                </a:solidFill>
                <a:latin typeface="微软雅黑" pitchFamily="34" charset="-122"/>
                <a:ea typeface="微软雅黑" pitchFamily="34" charset="-122"/>
              </a:rPr>
              <a:t>减少发生重伤的机率要杜绝</a:t>
            </a:r>
            <a:r>
              <a:rPr lang="en-US" altLang="zh-CN" sz="2000" b="1" dirty="0" smtClean="0">
                <a:solidFill>
                  <a:srgbClr val="FF0000"/>
                </a:solidFill>
                <a:latin typeface="微软雅黑" pitchFamily="34" charset="-122"/>
                <a:ea typeface="微软雅黑" pitchFamily="34" charset="-122"/>
              </a:rPr>
              <a:t>640</a:t>
            </a:r>
            <a:r>
              <a:rPr lang="zh-CN" altLang="en-US" sz="2000" b="1" dirty="0" smtClean="0">
                <a:solidFill>
                  <a:srgbClr val="FF0000"/>
                </a:solidFill>
                <a:latin typeface="微软雅黑" pitchFamily="34" charset="-122"/>
                <a:ea typeface="微软雅黑" pitchFamily="34" charset="-122"/>
              </a:rPr>
              <a:t>件的轻伤和事故</a:t>
            </a:r>
            <a:r>
              <a:rPr lang="zh-CN" altLang="en-US" sz="2000" b="1" dirty="0" smtClean="0">
                <a:latin typeface="微软雅黑" pitchFamily="34" charset="-122"/>
                <a:ea typeface="微软雅黑" pitchFamily="34" charset="-122"/>
              </a:rPr>
              <a:t>。</a:t>
            </a:r>
            <a:endParaRPr lang="ja-JP" alt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val="2119379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16017" y="452976"/>
            <a:ext cx="655232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sz="2800" dirty="0">
                <a:solidFill>
                  <a:srgbClr val="FF0000"/>
                </a:solidFill>
              </a:rPr>
              <a:t>如何进行安全培训和监督</a:t>
            </a:r>
          </a:p>
        </p:txBody>
      </p:sp>
      <p:sp>
        <p:nvSpPr>
          <p:cNvPr id="2" name="内容占位符 1"/>
          <p:cNvSpPr>
            <a:spLocks noGrp="1"/>
          </p:cNvSpPr>
          <p:nvPr>
            <p:ph idx="1"/>
          </p:nvPr>
        </p:nvSpPr>
        <p:spPr>
          <a:xfrm>
            <a:off x="322709" y="1484784"/>
            <a:ext cx="8497763" cy="4752528"/>
          </a:xfrm>
        </p:spPr>
        <p:txBody>
          <a:bodyPr/>
          <a:lstStyle/>
          <a:p>
            <a:pPr>
              <a:lnSpc>
                <a:spcPct val="150000"/>
              </a:lnSpc>
              <a:buFont typeface="Wingdings" panose="05000000000000000000" pitchFamily="2" charset="2"/>
              <a:buChar char="Ø"/>
            </a:pPr>
            <a:r>
              <a:rPr lang="zh-CN" altLang="en-US" sz="2400" dirty="0" smtClean="0">
                <a:latin typeface="+mn-ea"/>
              </a:rPr>
              <a:t>直观刺激：可以用现场代替物或者是录像教学，也可以用以往安全事故的不良后果，直接刺激员工的视觉与精神。</a:t>
            </a:r>
          </a:p>
          <a:p>
            <a:pPr>
              <a:lnSpc>
                <a:spcPct val="150000"/>
              </a:lnSpc>
              <a:buFont typeface="Wingdings" panose="05000000000000000000" pitchFamily="2" charset="2"/>
              <a:buChar char="Ø"/>
            </a:pPr>
            <a:r>
              <a:rPr lang="zh-CN" altLang="en-US" sz="2400" dirty="0" smtClean="0">
                <a:latin typeface="+mn-ea"/>
              </a:rPr>
              <a:t>用法律、责任来惩戒：对于引起的安全事故，相关责任人需要追究并承担相应的法律责任。</a:t>
            </a:r>
          </a:p>
          <a:p>
            <a:pPr>
              <a:lnSpc>
                <a:spcPct val="150000"/>
              </a:lnSpc>
              <a:buFont typeface="Wingdings" panose="05000000000000000000" pitchFamily="2" charset="2"/>
              <a:buChar char="Ø"/>
            </a:pPr>
            <a:r>
              <a:rPr lang="zh-CN" altLang="en-US" sz="2400" dirty="0" smtClean="0">
                <a:latin typeface="+mn-ea"/>
              </a:rPr>
              <a:t>晓之以情，动之以理：</a:t>
            </a:r>
          </a:p>
          <a:p>
            <a:pPr marL="0" indent="0">
              <a:lnSpc>
                <a:spcPct val="150000"/>
              </a:lnSpc>
              <a:buNone/>
            </a:pPr>
            <a:r>
              <a:rPr lang="zh-CN" altLang="en-US" sz="2000" dirty="0" smtClean="0">
                <a:latin typeface="+mn-ea"/>
              </a:rPr>
              <a:t>        </a:t>
            </a:r>
            <a:r>
              <a:rPr lang="en-US" altLang="zh-CN" sz="2000" dirty="0" smtClean="0">
                <a:latin typeface="+mn-ea"/>
              </a:rPr>
              <a:t>A. </a:t>
            </a:r>
            <a:r>
              <a:rPr lang="zh-CN" altLang="en-US" sz="2000" dirty="0" smtClean="0">
                <a:latin typeface="+mn-ea"/>
              </a:rPr>
              <a:t>安全生产是我们的质量目标，出了安全事故我们的质量目标达不成。</a:t>
            </a:r>
          </a:p>
          <a:p>
            <a:pPr marL="0" indent="0">
              <a:lnSpc>
                <a:spcPct val="150000"/>
              </a:lnSpc>
              <a:buNone/>
            </a:pPr>
            <a:r>
              <a:rPr lang="zh-CN" altLang="en-US" sz="2000" dirty="0" smtClean="0">
                <a:latin typeface="+mn-ea"/>
              </a:rPr>
              <a:t>        </a:t>
            </a:r>
            <a:r>
              <a:rPr lang="en-US" altLang="zh-CN" sz="2000" dirty="0" smtClean="0">
                <a:latin typeface="+mn-ea"/>
              </a:rPr>
              <a:t>B. </a:t>
            </a:r>
            <a:r>
              <a:rPr lang="zh-CN" altLang="en-US" sz="2000" dirty="0" smtClean="0">
                <a:latin typeface="+mn-ea"/>
              </a:rPr>
              <a:t>安全事故会造成人身伤残或死亡，无论是自己还是他人都很遗憾。</a:t>
            </a:r>
          </a:p>
          <a:p>
            <a:pPr marL="0" indent="0">
              <a:lnSpc>
                <a:spcPct val="150000"/>
              </a:lnSpc>
              <a:buNone/>
            </a:pPr>
            <a:r>
              <a:rPr lang="zh-CN" altLang="en-US" sz="2000" dirty="0" smtClean="0">
                <a:latin typeface="+mn-ea"/>
              </a:rPr>
              <a:t>        </a:t>
            </a:r>
            <a:r>
              <a:rPr lang="en-US" altLang="zh-CN" sz="2000" dirty="0" smtClean="0">
                <a:latin typeface="+mn-ea"/>
              </a:rPr>
              <a:t>C. </a:t>
            </a:r>
            <a:r>
              <a:rPr lang="zh-CN" altLang="en-US" sz="2000" dirty="0" smtClean="0">
                <a:latin typeface="+mn-ea"/>
              </a:rPr>
              <a:t>尤其是出现死亡，必须追究法律责任。</a:t>
            </a:r>
            <a:endParaRPr lang="zh-CN" altLang="en-US" sz="2000" dirty="0">
              <a:latin typeface="+mn-ea"/>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67</a:t>
            </a:fld>
            <a:endParaRPr lang="zh-CN" altLang="en-US" dirty="0"/>
          </a:p>
        </p:txBody>
      </p:sp>
    </p:spTree>
    <p:extLst>
      <p:ext uri="{BB962C8B-B14F-4D97-AF65-F5344CB8AC3E}">
        <p14:creationId xmlns:p14="http://schemas.microsoft.com/office/powerpoint/2010/main" val="39476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1043608" y="336476"/>
            <a:ext cx="7622085" cy="648072"/>
          </a:xfrm>
        </p:spPr>
        <p:txBody>
          <a:bodyPr/>
          <a:lstStyle/>
          <a:p>
            <a:r>
              <a:rPr lang="zh-CN" altLang="en-US" sz="3200" dirty="0">
                <a:solidFill>
                  <a:srgbClr val="FF0000"/>
                </a:solidFill>
                <a:latin typeface="微软雅黑" pitchFamily="34" charset="-122"/>
                <a:ea typeface="微软雅黑" pitchFamily="34" charset="-122"/>
              </a:rPr>
              <a:t>如何进行安全培训和监督</a:t>
            </a:r>
            <a:endParaRPr lang="zh-CN" altLang="en-US" sz="3200" b="1" dirty="0">
              <a:solidFill>
                <a:srgbClr val="FF0000"/>
              </a:solidFill>
              <a:latin typeface="微软雅黑" pitchFamily="34" charset="-122"/>
              <a:ea typeface="微软雅黑" pitchFamily="34" charset="-122"/>
            </a:endParaRPr>
          </a:p>
        </p:txBody>
      </p:sp>
      <p:sp>
        <p:nvSpPr>
          <p:cNvPr id="14" name="灯片编号占位符 4"/>
          <p:cNvSpPr>
            <a:spLocks noGrp="1"/>
          </p:cNvSpPr>
          <p:nvPr>
            <p:ph type="sldNum" sz="quarter" idx="4294967295"/>
          </p:nvPr>
        </p:nvSpPr>
        <p:spPr>
          <a:xfrm>
            <a:off x="7010400" y="6381750"/>
            <a:ext cx="2133600" cy="320675"/>
          </a:xfrm>
          <a:prstGeom prst="rect">
            <a:avLst/>
          </a:prstGeom>
        </p:spPr>
        <p:txBody>
          <a:bodyPr/>
          <a:lstStyle/>
          <a:p>
            <a:pPr algn="ctr"/>
            <a:fld id="{C015375E-AEA3-4E39-BC8E-5B670A7EBF4C}" type="slidenum">
              <a:rPr lang="zh-CN" altLang="en-US"/>
              <a:pPr algn="ctr"/>
              <a:t>68</a:t>
            </a:fld>
            <a:endParaRPr lang="en-US" altLang="zh-CN" dirty="0"/>
          </a:p>
        </p:txBody>
      </p:sp>
      <p:sp>
        <p:nvSpPr>
          <p:cNvPr id="167940" name="AutoShape 4"/>
          <p:cNvSpPr>
            <a:spLocks noChangeAspect="1" noChangeArrowheads="1" noTextEdit="1"/>
          </p:cNvSpPr>
          <p:nvPr/>
        </p:nvSpPr>
        <p:spPr bwMode="gray">
          <a:xfrm flipH="1">
            <a:off x="4868863" y="3252788"/>
            <a:ext cx="909637" cy="1244600"/>
          </a:xfrm>
          <a:prstGeom prst="rect">
            <a:avLst/>
          </a:prstGeom>
          <a:noFill/>
          <a:ln w="9525">
            <a:noFill/>
            <a:miter lim="800000"/>
            <a:headEnd/>
            <a:tailEnd/>
          </a:ln>
        </p:spPr>
        <p:txBody>
          <a:bodyPr/>
          <a:lstStyle/>
          <a:p>
            <a:endParaRPr lang="zh-CN" altLang="en-US"/>
          </a:p>
        </p:txBody>
      </p:sp>
      <p:sp>
        <p:nvSpPr>
          <p:cNvPr id="167949" name="Text Box 13"/>
          <p:cNvSpPr txBox="1">
            <a:spLocks noChangeArrowheads="1"/>
          </p:cNvSpPr>
          <p:nvPr/>
        </p:nvSpPr>
        <p:spPr bwMode="auto">
          <a:xfrm>
            <a:off x="3795713" y="2053208"/>
            <a:ext cx="1409700" cy="457200"/>
          </a:xfrm>
          <a:prstGeom prst="rect">
            <a:avLst/>
          </a:prstGeom>
          <a:noFill/>
          <a:ln w="9525" algn="ctr">
            <a:noFill/>
            <a:miter lim="800000"/>
            <a:headEnd/>
            <a:tailEnd/>
          </a:ln>
          <a:effectLst/>
        </p:spPr>
        <p:txBody>
          <a:bodyPr wrap="none">
            <a:spAutoFit/>
          </a:bodyPr>
          <a:lstStyle/>
          <a:p>
            <a:pPr eaLnBrk="0" hangingPunct="0"/>
            <a:r>
              <a:rPr lang="zh-CN" altLang="en-US" sz="2400" b="1" dirty="0">
                <a:solidFill>
                  <a:schemeClr val="bg1"/>
                </a:solidFill>
              </a:rPr>
              <a:t>安全控制</a:t>
            </a:r>
            <a:endParaRPr lang="zh-CN" altLang="en-US" sz="1400" dirty="0">
              <a:solidFill>
                <a:schemeClr val="bg1"/>
              </a:solidFill>
            </a:endParaRPr>
          </a:p>
        </p:txBody>
      </p:sp>
      <p:sp>
        <p:nvSpPr>
          <p:cNvPr id="167965" name="AutoShape 29"/>
          <p:cNvSpPr>
            <a:spLocks noChangeArrowheads="1"/>
          </p:cNvSpPr>
          <p:nvPr/>
        </p:nvSpPr>
        <p:spPr bwMode="auto">
          <a:xfrm>
            <a:off x="565150" y="1340768"/>
            <a:ext cx="3930650" cy="2520280"/>
          </a:xfrm>
          <a:prstGeom prst="roundRect">
            <a:avLst>
              <a:gd name="adj" fmla="val 16667"/>
            </a:avLst>
          </a:prstGeom>
          <a:gradFill rotWithShape="1">
            <a:gsLst>
              <a:gs pos="0">
                <a:srgbClr val="FFFFCC"/>
              </a:gs>
              <a:gs pos="100000">
                <a:schemeClr val="bg1"/>
              </a:gs>
            </a:gsLst>
            <a:lin ang="2700000" scaled="1"/>
          </a:gradFill>
          <a:ln w="9525">
            <a:solidFill>
              <a:schemeClr val="tx1"/>
            </a:solidFill>
            <a:round/>
            <a:headEnd/>
            <a:tailEnd/>
          </a:ln>
          <a:effectLst/>
        </p:spPr>
        <p:txBody>
          <a:bodyPr wrap="none" anchor="ctr"/>
          <a:lstStyle/>
          <a:p>
            <a:pPr algn="l"/>
            <a:endParaRPr lang="zh-CN" altLang="en-US" sz="1400" dirty="0">
              <a:latin typeface="楷体_GB2312" pitchFamily="49" charset="-122"/>
            </a:endParaRPr>
          </a:p>
          <a:p>
            <a:pPr algn="l"/>
            <a:endParaRPr lang="zh-CN" altLang="en-US" sz="1400" dirty="0">
              <a:latin typeface="楷体_GB2312" pitchFamily="49" charset="-122"/>
            </a:endParaRPr>
          </a:p>
          <a:p>
            <a:pPr algn="l"/>
            <a:endParaRPr lang="zh-CN" altLang="en-US" sz="1400" dirty="0">
              <a:latin typeface="楷体_GB2312" pitchFamily="49" charset="-122"/>
            </a:endParaRPr>
          </a:p>
          <a:p>
            <a:pPr algn="l"/>
            <a:r>
              <a:rPr lang="zh-CN" altLang="en-US" sz="1600" b="1" dirty="0">
                <a:latin typeface="微软雅黑" pitchFamily="34" charset="-122"/>
                <a:ea typeface="微软雅黑" pitchFamily="34" charset="-122"/>
              </a:rPr>
              <a:t>⑴ 观察现状</a:t>
            </a:r>
          </a:p>
          <a:p>
            <a:pPr algn="l"/>
            <a:r>
              <a:rPr lang="zh-CN" altLang="en-US" sz="1600" b="1" dirty="0">
                <a:latin typeface="微软雅黑" pitchFamily="34" charset="-122"/>
                <a:ea typeface="微软雅黑" pitchFamily="34" charset="-122"/>
              </a:rPr>
              <a:t>⑵ 调查纪录</a:t>
            </a:r>
          </a:p>
          <a:p>
            <a:pPr algn="l"/>
            <a:r>
              <a:rPr lang="zh-CN" altLang="en-US" sz="1600" b="1" dirty="0">
                <a:latin typeface="微软雅黑" pitchFamily="34" charset="-122"/>
                <a:ea typeface="微软雅黑" pitchFamily="34" charset="-122"/>
              </a:rPr>
              <a:t>⑶ 询问看看</a:t>
            </a:r>
          </a:p>
          <a:p>
            <a:pPr algn="l"/>
            <a:r>
              <a:rPr lang="zh-CN" altLang="en-US" sz="1600" b="1" dirty="0">
                <a:latin typeface="微软雅黑" pitchFamily="34" charset="-122"/>
                <a:ea typeface="微软雅黑" pitchFamily="34" charset="-122"/>
              </a:rPr>
              <a:t>⑷ 探求物与人</a:t>
            </a:r>
          </a:p>
          <a:p>
            <a:pPr algn="l"/>
            <a:r>
              <a:rPr lang="zh-CN" altLang="en-US" sz="1600" b="1" dirty="0">
                <a:latin typeface="微软雅黑" pitchFamily="34" charset="-122"/>
                <a:ea typeface="微软雅黑" pitchFamily="34" charset="-122"/>
              </a:rPr>
              <a:t>⑸ 对照规则基准</a:t>
            </a:r>
          </a:p>
          <a:p>
            <a:pPr algn="l"/>
            <a:r>
              <a:rPr lang="zh-CN" altLang="en-US" sz="1600" b="1" dirty="0">
                <a:latin typeface="微软雅黑" pitchFamily="34" charset="-122"/>
                <a:ea typeface="微软雅黑" pitchFamily="34" charset="-122"/>
              </a:rPr>
              <a:t>⑹ 经常保持安全意识</a:t>
            </a:r>
          </a:p>
          <a:p>
            <a:pPr algn="l"/>
            <a:r>
              <a:rPr lang="zh-CN" altLang="en-US" sz="1600" b="1" dirty="0">
                <a:latin typeface="微软雅黑" pitchFamily="34" charset="-122"/>
                <a:ea typeface="微软雅黑" pitchFamily="34" charset="-122"/>
              </a:rPr>
              <a:t>⑺ 预见事故的潜在危机</a:t>
            </a:r>
          </a:p>
          <a:p>
            <a:pPr algn="l"/>
            <a:r>
              <a:rPr lang="zh-CN" altLang="en-US" sz="1600" b="1" dirty="0">
                <a:latin typeface="微软雅黑" pitchFamily="34" charset="-122"/>
                <a:ea typeface="微软雅黑" pitchFamily="34" charset="-122"/>
              </a:rPr>
              <a:t>⑻ 更深一层探求</a:t>
            </a:r>
          </a:p>
        </p:txBody>
      </p:sp>
      <p:sp>
        <p:nvSpPr>
          <p:cNvPr id="167966" name="AutoShape 30"/>
          <p:cNvSpPr>
            <a:spLocks noChangeArrowheads="1"/>
          </p:cNvSpPr>
          <p:nvPr/>
        </p:nvSpPr>
        <p:spPr bwMode="auto">
          <a:xfrm>
            <a:off x="827584" y="1412776"/>
            <a:ext cx="3392487" cy="504825"/>
          </a:xfrm>
          <a:prstGeom prst="roundRect">
            <a:avLst>
              <a:gd name="adj" fmla="val 16667"/>
            </a:avLst>
          </a:prstGeom>
          <a:gradFill rotWithShape="1">
            <a:gsLst>
              <a:gs pos="0">
                <a:schemeClr val="accent2"/>
              </a:gs>
              <a:gs pos="50000">
                <a:schemeClr val="bg1"/>
              </a:gs>
              <a:gs pos="100000">
                <a:schemeClr val="accent2"/>
              </a:gs>
            </a:gsLst>
            <a:lin ang="5400000" scaled="1"/>
          </a:gradFill>
          <a:ln w="9525">
            <a:solidFill>
              <a:schemeClr val="tx1"/>
            </a:solidFill>
            <a:round/>
            <a:headEnd/>
            <a:tailEnd/>
          </a:ln>
          <a:effectLst/>
        </p:spPr>
        <p:txBody>
          <a:bodyPr wrap="none" anchor="ctr"/>
          <a:lstStyle/>
          <a:p>
            <a:r>
              <a:rPr lang="en-US" altLang="zh-CN" b="1" dirty="0">
                <a:solidFill>
                  <a:schemeClr val="tx2"/>
                </a:solidFill>
                <a:latin typeface="楷体_GB2312" pitchFamily="49" charset="-122"/>
              </a:rPr>
              <a:t>1.</a:t>
            </a:r>
            <a:r>
              <a:rPr lang="zh-CN" altLang="en-US" b="1" dirty="0">
                <a:solidFill>
                  <a:schemeClr val="tx2"/>
                </a:solidFill>
                <a:latin typeface="楷体_GB2312" pitchFamily="49" charset="-122"/>
              </a:rPr>
              <a:t>思考可能导致事故发生的要因</a:t>
            </a:r>
          </a:p>
        </p:txBody>
      </p:sp>
      <p:sp>
        <p:nvSpPr>
          <p:cNvPr id="167967" name="AutoShape 31"/>
          <p:cNvSpPr>
            <a:spLocks noChangeArrowheads="1"/>
          </p:cNvSpPr>
          <p:nvPr/>
        </p:nvSpPr>
        <p:spPr bwMode="auto">
          <a:xfrm>
            <a:off x="4876800" y="1340768"/>
            <a:ext cx="3871664" cy="2480369"/>
          </a:xfrm>
          <a:prstGeom prst="roundRect">
            <a:avLst>
              <a:gd name="adj" fmla="val 16667"/>
            </a:avLst>
          </a:prstGeom>
          <a:gradFill rotWithShape="1">
            <a:gsLst>
              <a:gs pos="0">
                <a:srgbClr val="CCFFFF"/>
              </a:gs>
              <a:gs pos="50000">
                <a:schemeClr val="bg1"/>
              </a:gs>
              <a:gs pos="100000">
                <a:srgbClr val="CCFFFF"/>
              </a:gs>
            </a:gsLst>
            <a:lin ang="5400000" scaled="1"/>
          </a:gradFill>
          <a:ln w="9525">
            <a:solidFill>
              <a:schemeClr val="tx1"/>
            </a:solidFill>
            <a:round/>
            <a:headEnd/>
            <a:tailEnd/>
          </a:ln>
          <a:effectLst/>
        </p:spPr>
        <p:txBody>
          <a:bodyPr wrap="none" anchor="ctr"/>
          <a:lstStyle/>
          <a:p>
            <a:pPr algn="l"/>
            <a:endParaRPr lang="zh-CN" altLang="en-US" sz="1400" dirty="0">
              <a:latin typeface="楷体_GB2312" pitchFamily="49" charset="-122"/>
            </a:endParaRPr>
          </a:p>
          <a:p>
            <a:pPr algn="l"/>
            <a:endParaRPr lang="zh-CN" altLang="en-US" sz="1400" dirty="0">
              <a:latin typeface="楷体_GB2312" pitchFamily="49" charset="-122"/>
            </a:endParaRPr>
          </a:p>
          <a:p>
            <a:pPr algn="l"/>
            <a:endParaRPr lang="zh-CN" altLang="en-US" sz="1400" dirty="0">
              <a:latin typeface="楷体_GB2312" pitchFamily="49" charset="-122"/>
            </a:endParaRPr>
          </a:p>
          <a:p>
            <a:pPr algn="l"/>
            <a:r>
              <a:rPr lang="zh-CN" altLang="en-US" sz="1600" b="1" dirty="0">
                <a:latin typeface="微软雅黑" pitchFamily="34" charset="-122"/>
                <a:ea typeface="微软雅黑" pitchFamily="34" charset="-122"/>
              </a:rPr>
              <a:t>⑴ 整理要因，思考要因间的相互关系</a:t>
            </a:r>
          </a:p>
          <a:p>
            <a:pPr algn="l"/>
            <a:r>
              <a:rPr lang="zh-CN" altLang="en-US" sz="1600" b="1" dirty="0">
                <a:latin typeface="微软雅黑" pitchFamily="34" charset="-122"/>
                <a:ea typeface="微软雅黑" pitchFamily="34" charset="-122"/>
              </a:rPr>
              <a:t>⑵ 请教熟悉的人</a:t>
            </a:r>
          </a:p>
          <a:p>
            <a:pPr algn="l"/>
            <a:r>
              <a:rPr lang="zh-CN" altLang="en-US" sz="1600" b="1" dirty="0">
                <a:latin typeface="微软雅黑" pitchFamily="34" charset="-122"/>
                <a:ea typeface="微软雅黑" pitchFamily="34" charset="-122"/>
              </a:rPr>
              <a:t>⑶ 思考几个对策</a:t>
            </a:r>
          </a:p>
          <a:p>
            <a:pPr algn="l"/>
            <a:r>
              <a:rPr lang="zh-CN" altLang="en-US" sz="1600" b="1" dirty="0">
                <a:latin typeface="微软雅黑" pitchFamily="34" charset="-122"/>
                <a:ea typeface="微软雅黑" pitchFamily="34" charset="-122"/>
              </a:rPr>
              <a:t>⑷ 确认方针、规则、基准</a:t>
            </a:r>
          </a:p>
          <a:p>
            <a:pPr algn="l"/>
            <a:r>
              <a:rPr lang="zh-CN" altLang="en-US" sz="1600" b="1" dirty="0">
                <a:latin typeface="微软雅黑" pitchFamily="34" charset="-122"/>
                <a:ea typeface="微软雅黑" pitchFamily="34" charset="-122"/>
              </a:rPr>
              <a:t>⑸ 亦需确定次佳对策</a:t>
            </a:r>
          </a:p>
          <a:p>
            <a:pPr algn="l"/>
            <a:r>
              <a:rPr lang="zh-CN" altLang="en-US" sz="1600" b="1" dirty="0">
                <a:latin typeface="微软雅黑" pitchFamily="34" charset="-122"/>
                <a:ea typeface="微软雅黑" pitchFamily="34" charset="-122"/>
              </a:rPr>
              <a:t>⑹ 检讨自己的原因</a:t>
            </a:r>
          </a:p>
        </p:txBody>
      </p:sp>
      <p:sp>
        <p:nvSpPr>
          <p:cNvPr id="167968" name="AutoShape 32"/>
          <p:cNvSpPr>
            <a:spLocks noChangeArrowheads="1"/>
          </p:cNvSpPr>
          <p:nvPr/>
        </p:nvSpPr>
        <p:spPr bwMode="auto">
          <a:xfrm>
            <a:off x="5148064" y="1412776"/>
            <a:ext cx="3384376" cy="504825"/>
          </a:xfrm>
          <a:prstGeom prst="roundRect">
            <a:avLst>
              <a:gd name="adj" fmla="val 16667"/>
            </a:avLst>
          </a:prstGeom>
          <a:gradFill rotWithShape="1">
            <a:gsLst>
              <a:gs pos="0">
                <a:schemeClr val="accent2"/>
              </a:gs>
              <a:gs pos="50000">
                <a:schemeClr val="bg1"/>
              </a:gs>
              <a:gs pos="100000">
                <a:schemeClr val="accent2"/>
              </a:gs>
            </a:gsLst>
            <a:lin ang="5400000" scaled="1"/>
          </a:gradFill>
          <a:ln w="9525">
            <a:solidFill>
              <a:schemeClr val="tx1"/>
            </a:solidFill>
            <a:round/>
            <a:headEnd/>
            <a:tailEnd/>
          </a:ln>
          <a:effectLst/>
        </p:spPr>
        <p:txBody>
          <a:bodyPr wrap="none" anchor="ctr"/>
          <a:lstStyle/>
          <a:p>
            <a:r>
              <a:rPr lang="en-US" altLang="zh-CN" sz="2000" b="1">
                <a:solidFill>
                  <a:schemeClr val="tx2"/>
                </a:solidFill>
                <a:latin typeface="楷体_GB2312" pitchFamily="49" charset="-122"/>
              </a:rPr>
              <a:t>2.</a:t>
            </a:r>
            <a:r>
              <a:rPr lang="zh-CN" altLang="en-US" sz="2000" b="1">
                <a:solidFill>
                  <a:schemeClr val="tx2"/>
                </a:solidFill>
                <a:latin typeface="楷体_GB2312" pitchFamily="49" charset="-122"/>
              </a:rPr>
              <a:t>慎思确定对策</a:t>
            </a:r>
          </a:p>
        </p:txBody>
      </p:sp>
      <p:sp>
        <p:nvSpPr>
          <p:cNvPr id="167969" name="AutoShape 33"/>
          <p:cNvSpPr>
            <a:spLocks noChangeArrowheads="1"/>
          </p:cNvSpPr>
          <p:nvPr/>
        </p:nvSpPr>
        <p:spPr bwMode="auto">
          <a:xfrm>
            <a:off x="533400" y="4005064"/>
            <a:ext cx="3929063" cy="2376264"/>
          </a:xfrm>
          <a:prstGeom prst="roundRect">
            <a:avLst>
              <a:gd name="adj" fmla="val 16667"/>
            </a:avLst>
          </a:prstGeom>
          <a:gradFill rotWithShape="1">
            <a:gsLst>
              <a:gs pos="0">
                <a:srgbClr val="FF99CC"/>
              </a:gs>
              <a:gs pos="100000">
                <a:schemeClr val="bg1"/>
              </a:gs>
            </a:gsLst>
            <a:lin ang="5400000" scaled="1"/>
          </a:gradFill>
          <a:ln w="9525">
            <a:solidFill>
              <a:schemeClr val="tx1"/>
            </a:solidFill>
            <a:round/>
            <a:headEnd/>
            <a:tailEnd/>
          </a:ln>
          <a:effectLst/>
        </p:spPr>
        <p:txBody>
          <a:bodyPr wrap="none" anchor="ctr"/>
          <a:lstStyle/>
          <a:p>
            <a:pPr algn="l"/>
            <a:endParaRPr lang="zh-CN" altLang="en-US" sz="1600" dirty="0">
              <a:latin typeface="楷体_GB2312" pitchFamily="49" charset="-122"/>
            </a:endParaRPr>
          </a:p>
          <a:p>
            <a:pPr algn="l"/>
            <a:endParaRPr lang="zh-CN" altLang="en-US" sz="1600" dirty="0">
              <a:latin typeface="楷体_GB2312" pitchFamily="49" charset="-122"/>
            </a:endParaRPr>
          </a:p>
          <a:p>
            <a:pPr algn="l"/>
            <a:endParaRPr lang="zh-CN" altLang="en-US" sz="1600" dirty="0">
              <a:latin typeface="楷体_GB2312" pitchFamily="49" charset="-122"/>
            </a:endParaRPr>
          </a:p>
          <a:p>
            <a:pPr algn="l"/>
            <a:r>
              <a:rPr lang="zh-CN" altLang="en-US" sz="1600" b="1" dirty="0">
                <a:latin typeface="微软雅黑" pitchFamily="34" charset="-122"/>
                <a:ea typeface="微软雅黑" pitchFamily="34" charset="-122"/>
              </a:rPr>
              <a:t>⑴ 是否可以自己做</a:t>
            </a:r>
          </a:p>
          <a:p>
            <a:pPr algn="l"/>
            <a:r>
              <a:rPr lang="zh-CN" altLang="en-US" sz="1600" b="1" dirty="0">
                <a:latin typeface="微软雅黑" pitchFamily="34" charset="-122"/>
                <a:ea typeface="微软雅黑" pitchFamily="34" charset="-122"/>
              </a:rPr>
              <a:t>⑵ 是否需要向上级报告</a:t>
            </a:r>
          </a:p>
          <a:p>
            <a:pPr algn="l"/>
            <a:r>
              <a:rPr lang="zh-CN" altLang="en-US" sz="1600" b="1" dirty="0">
                <a:latin typeface="微软雅黑" pitchFamily="34" charset="-122"/>
                <a:ea typeface="微软雅黑" pitchFamily="34" charset="-122"/>
              </a:rPr>
              <a:t>⑶ 是否需要别人协助</a:t>
            </a:r>
          </a:p>
          <a:p>
            <a:pPr algn="l"/>
            <a:r>
              <a:rPr lang="zh-CN" altLang="en-US" sz="1600" b="1" dirty="0">
                <a:latin typeface="微软雅黑" pitchFamily="34" charset="-122"/>
                <a:ea typeface="微软雅黑" pitchFamily="34" charset="-122"/>
              </a:rPr>
              <a:t>⑷ 立即付诸实行</a:t>
            </a:r>
          </a:p>
        </p:txBody>
      </p:sp>
      <p:sp>
        <p:nvSpPr>
          <p:cNvPr id="167970" name="AutoShape 34"/>
          <p:cNvSpPr>
            <a:spLocks noChangeArrowheads="1"/>
          </p:cNvSpPr>
          <p:nvPr/>
        </p:nvSpPr>
        <p:spPr bwMode="auto">
          <a:xfrm>
            <a:off x="755576" y="4220319"/>
            <a:ext cx="3384376" cy="504825"/>
          </a:xfrm>
          <a:prstGeom prst="roundRect">
            <a:avLst>
              <a:gd name="adj" fmla="val 16667"/>
            </a:avLst>
          </a:prstGeom>
          <a:gradFill rotWithShape="1">
            <a:gsLst>
              <a:gs pos="0">
                <a:schemeClr val="accent2"/>
              </a:gs>
              <a:gs pos="50000">
                <a:schemeClr val="bg1"/>
              </a:gs>
              <a:gs pos="100000">
                <a:schemeClr val="accent2"/>
              </a:gs>
            </a:gsLst>
            <a:lin ang="5400000" scaled="1"/>
          </a:gradFill>
          <a:ln w="9525">
            <a:solidFill>
              <a:schemeClr val="tx1"/>
            </a:solidFill>
            <a:round/>
            <a:headEnd/>
            <a:tailEnd/>
          </a:ln>
          <a:effectLst/>
        </p:spPr>
        <p:txBody>
          <a:bodyPr wrap="none" anchor="ctr"/>
          <a:lstStyle/>
          <a:p>
            <a:r>
              <a:rPr lang="en-US" altLang="zh-CN" sz="2000" b="1">
                <a:solidFill>
                  <a:schemeClr val="tx2"/>
                </a:solidFill>
                <a:latin typeface="楷体_GB2312" pitchFamily="49" charset="-122"/>
              </a:rPr>
              <a:t>3.</a:t>
            </a:r>
            <a:r>
              <a:rPr lang="zh-CN" altLang="en-US" sz="2000" b="1">
                <a:solidFill>
                  <a:schemeClr val="tx2"/>
                </a:solidFill>
                <a:latin typeface="楷体_GB2312" pitchFamily="49" charset="-122"/>
              </a:rPr>
              <a:t>实施对策</a:t>
            </a:r>
          </a:p>
        </p:txBody>
      </p:sp>
      <p:sp>
        <p:nvSpPr>
          <p:cNvPr id="167971" name="AutoShape 35"/>
          <p:cNvSpPr>
            <a:spLocks noChangeArrowheads="1"/>
          </p:cNvSpPr>
          <p:nvPr/>
        </p:nvSpPr>
        <p:spPr bwMode="auto">
          <a:xfrm>
            <a:off x="4876800" y="3933056"/>
            <a:ext cx="3886200" cy="2446338"/>
          </a:xfrm>
          <a:prstGeom prst="roundRect">
            <a:avLst>
              <a:gd name="adj" fmla="val 16667"/>
            </a:avLst>
          </a:prstGeom>
          <a:gradFill rotWithShape="1">
            <a:gsLst>
              <a:gs pos="0">
                <a:srgbClr val="FFFF00"/>
              </a:gs>
              <a:gs pos="50000">
                <a:schemeClr val="bg1"/>
              </a:gs>
              <a:gs pos="100000">
                <a:srgbClr val="FFFF00"/>
              </a:gs>
            </a:gsLst>
            <a:lin ang="5400000" scaled="1"/>
          </a:gradFill>
          <a:ln w="9525">
            <a:solidFill>
              <a:schemeClr val="tx1"/>
            </a:solidFill>
            <a:round/>
            <a:headEnd/>
            <a:tailEnd/>
          </a:ln>
          <a:effectLst/>
        </p:spPr>
        <p:txBody>
          <a:bodyPr wrap="none" anchor="ctr"/>
          <a:lstStyle/>
          <a:p>
            <a:pPr algn="l"/>
            <a:endParaRPr lang="zh-CN" altLang="en-US" sz="1600" dirty="0">
              <a:latin typeface="楷体_GB2312" pitchFamily="49" charset="-122"/>
            </a:endParaRPr>
          </a:p>
          <a:p>
            <a:pPr algn="l"/>
            <a:endParaRPr lang="zh-CN" altLang="en-US" sz="1600" dirty="0">
              <a:latin typeface="楷体_GB2312" pitchFamily="49" charset="-122"/>
            </a:endParaRPr>
          </a:p>
          <a:p>
            <a:pPr algn="l"/>
            <a:endParaRPr lang="zh-CN" altLang="en-US" sz="1600" dirty="0">
              <a:latin typeface="楷体_GB2312" pitchFamily="49" charset="-122"/>
            </a:endParaRPr>
          </a:p>
          <a:p>
            <a:pPr algn="l"/>
            <a:r>
              <a:rPr lang="zh-CN" altLang="en-US" sz="1600" b="1" dirty="0">
                <a:latin typeface="微软雅黑" pitchFamily="34" charset="-122"/>
                <a:ea typeface="微软雅黑" pitchFamily="34" charset="-122"/>
              </a:rPr>
              <a:t>⑴ 常常检查</a:t>
            </a:r>
          </a:p>
          <a:p>
            <a:pPr algn="l"/>
            <a:r>
              <a:rPr lang="zh-CN" altLang="en-US" sz="1600" b="1" dirty="0">
                <a:latin typeface="微软雅黑" pitchFamily="34" charset="-122"/>
                <a:ea typeface="微软雅黑" pitchFamily="34" charset="-122"/>
              </a:rPr>
              <a:t>⑵ 是否确实地执行</a:t>
            </a:r>
          </a:p>
          <a:p>
            <a:pPr algn="l"/>
            <a:r>
              <a:rPr lang="zh-CN" altLang="en-US" sz="1600" b="1" dirty="0">
                <a:latin typeface="微软雅黑" pitchFamily="34" charset="-122"/>
                <a:ea typeface="微软雅黑" pitchFamily="34" charset="-122"/>
              </a:rPr>
              <a:t>⑶ 要因是否已除去</a:t>
            </a:r>
          </a:p>
          <a:p>
            <a:pPr algn="l"/>
            <a:r>
              <a:rPr lang="zh-CN" altLang="en-US" sz="1600" b="1" dirty="0">
                <a:latin typeface="微软雅黑" pitchFamily="34" charset="-122"/>
                <a:ea typeface="微软雅黑" pitchFamily="34" charset="-122"/>
              </a:rPr>
              <a:t>⑷ 有没有产生新的原因</a:t>
            </a:r>
          </a:p>
          <a:p>
            <a:pPr algn="l"/>
            <a:r>
              <a:rPr lang="zh-CN" altLang="en-US" sz="1600" b="1" dirty="0">
                <a:latin typeface="微软雅黑" pitchFamily="34" charset="-122"/>
                <a:ea typeface="微软雅黑" pitchFamily="34" charset="-122"/>
              </a:rPr>
              <a:t>⑸ 事故必有原因</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切断灾害根源</a:t>
            </a:r>
          </a:p>
        </p:txBody>
      </p:sp>
      <p:sp>
        <p:nvSpPr>
          <p:cNvPr id="167972" name="AutoShape 36"/>
          <p:cNvSpPr>
            <a:spLocks noChangeArrowheads="1"/>
          </p:cNvSpPr>
          <p:nvPr/>
        </p:nvSpPr>
        <p:spPr bwMode="auto">
          <a:xfrm>
            <a:off x="5148064" y="4149080"/>
            <a:ext cx="3384376" cy="504825"/>
          </a:xfrm>
          <a:prstGeom prst="roundRect">
            <a:avLst>
              <a:gd name="adj" fmla="val 16667"/>
            </a:avLst>
          </a:prstGeom>
          <a:gradFill rotWithShape="1">
            <a:gsLst>
              <a:gs pos="0">
                <a:schemeClr val="accent2"/>
              </a:gs>
              <a:gs pos="50000">
                <a:schemeClr val="bg1"/>
              </a:gs>
              <a:gs pos="100000">
                <a:schemeClr val="accent2"/>
              </a:gs>
            </a:gsLst>
            <a:lin ang="5400000" scaled="1"/>
          </a:gradFill>
          <a:ln w="9525">
            <a:solidFill>
              <a:schemeClr val="tx1"/>
            </a:solidFill>
            <a:round/>
            <a:headEnd/>
            <a:tailEnd/>
          </a:ln>
          <a:effectLst/>
        </p:spPr>
        <p:txBody>
          <a:bodyPr wrap="none" anchor="ctr"/>
          <a:lstStyle/>
          <a:p>
            <a:r>
              <a:rPr lang="en-US" altLang="zh-CN" sz="2000" b="1">
                <a:solidFill>
                  <a:schemeClr val="tx2"/>
                </a:solidFill>
                <a:latin typeface="楷体_GB2312" pitchFamily="49" charset="-122"/>
              </a:rPr>
              <a:t>4.</a:t>
            </a:r>
            <a:r>
              <a:rPr lang="zh-CN" altLang="en-US" sz="2000" b="1">
                <a:solidFill>
                  <a:schemeClr val="tx2"/>
                </a:solidFill>
                <a:latin typeface="楷体_GB2312" pitchFamily="49" charset="-122"/>
              </a:rPr>
              <a:t>检讨结果</a:t>
            </a:r>
          </a:p>
        </p:txBody>
      </p:sp>
      <p:sp>
        <p:nvSpPr>
          <p:cNvPr id="167973" name="Oval 37"/>
          <p:cNvSpPr>
            <a:spLocks noChangeArrowheads="1"/>
          </p:cNvSpPr>
          <p:nvPr/>
        </p:nvSpPr>
        <p:spPr bwMode="auto">
          <a:xfrm>
            <a:off x="3851920" y="3140968"/>
            <a:ext cx="1584176" cy="1440160"/>
          </a:xfrm>
          <a:prstGeom prst="ellipse">
            <a:avLst/>
          </a:prstGeom>
          <a:gradFill rotWithShape="1">
            <a:gsLst>
              <a:gs pos="0">
                <a:srgbClr val="000BEE">
                  <a:gamma/>
                  <a:shade val="46275"/>
                  <a:invGamma/>
                </a:srgbClr>
              </a:gs>
              <a:gs pos="50000">
                <a:srgbClr val="000BEE"/>
              </a:gs>
              <a:gs pos="100000">
                <a:srgbClr val="000BEE">
                  <a:gamma/>
                  <a:shade val="46275"/>
                  <a:invGamma/>
                </a:srgbClr>
              </a:gs>
            </a:gsLst>
            <a:lin ang="5400000" scaled="1"/>
          </a:gradFill>
          <a:ln w="9525">
            <a:solidFill>
              <a:schemeClr val="tx1"/>
            </a:solidFill>
            <a:round/>
            <a:headEnd/>
            <a:tailEnd/>
          </a:ln>
          <a:effectLst/>
        </p:spPr>
        <p:txBody>
          <a:bodyPr wrap="none" anchor="ctr"/>
          <a:lstStyle/>
          <a:p>
            <a:pPr algn="ctr">
              <a:lnSpc>
                <a:spcPct val="150000"/>
              </a:lnSpc>
            </a:pPr>
            <a:r>
              <a:rPr lang="zh-CN" altLang="en-US" sz="2400" b="1" dirty="0">
                <a:solidFill>
                  <a:schemeClr val="bg1"/>
                </a:solidFill>
                <a:latin typeface="微软雅黑" pitchFamily="34" charset="-122"/>
                <a:ea typeface="微软雅黑" pitchFamily="34" charset="-122"/>
              </a:rPr>
              <a:t>工作安全</a:t>
            </a:r>
          </a:p>
          <a:p>
            <a:pPr algn="ctr">
              <a:lnSpc>
                <a:spcPct val="150000"/>
              </a:lnSpc>
            </a:pPr>
            <a:r>
              <a:rPr lang="zh-CN" altLang="en-US" sz="2400" b="1" dirty="0">
                <a:solidFill>
                  <a:schemeClr val="bg1"/>
                </a:solidFill>
                <a:latin typeface="微软雅黑" pitchFamily="34" charset="-122"/>
                <a:ea typeface="微软雅黑" pitchFamily="34" charset="-122"/>
              </a:rPr>
              <a:t>四个阶段</a:t>
            </a:r>
          </a:p>
        </p:txBody>
      </p:sp>
    </p:spTree>
    <p:extLst>
      <p:ext uri="{BB962C8B-B14F-4D97-AF65-F5344CB8AC3E}">
        <p14:creationId xmlns:p14="http://schemas.microsoft.com/office/powerpoint/2010/main" val="92967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1043608" y="327848"/>
            <a:ext cx="7586548" cy="648072"/>
          </a:xfrm>
        </p:spPr>
        <p:txBody>
          <a:bodyPr/>
          <a:lstStyle/>
          <a:p>
            <a:r>
              <a:rPr lang="zh-CN" altLang="en-US" sz="3200" dirty="0">
                <a:solidFill>
                  <a:srgbClr val="FF0000"/>
                </a:solidFill>
                <a:latin typeface="微软雅黑" pitchFamily="34" charset="-122"/>
                <a:ea typeface="微软雅黑" pitchFamily="34" charset="-122"/>
              </a:rPr>
              <a:t>如何进行安全培训和监督</a:t>
            </a:r>
            <a:endParaRPr lang="zh-CN" altLang="en-US" sz="3200" b="1" dirty="0">
              <a:solidFill>
                <a:srgbClr val="FF0000"/>
              </a:solidFill>
              <a:latin typeface="微软雅黑" pitchFamily="34" charset="-122"/>
              <a:ea typeface="微软雅黑" pitchFamily="34" charset="-122"/>
            </a:endParaRPr>
          </a:p>
        </p:txBody>
      </p:sp>
      <p:sp>
        <p:nvSpPr>
          <p:cNvPr id="30" name="灯片编号占位符 4"/>
          <p:cNvSpPr>
            <a:spLocks noGrp="1"/>
          </p:cNvSpPr>
          <p:nvPr>
            <p:ph type="sldNum" sz="quarter" idx="4294967295"/>
          </p:nvPr>
        </p:nvSpPr>
        <p:spPr>
          <a:xfrm>
            <a:off x="0" y="6381750"/>
            <a:ext cx="2133600" cy="320675"/>
          </a:xfrm>
          <a:prstGeom prst="rect">
            <a:avLst/>
          </a:prstGeom>
        </p:spPr>
        <p:txBody>
          <a:bodyPr/>
          <a:lstStyle/>
          <a:p>
            <a:pPr algn="ctr"/>
            <a:fld id="{0C82EF63-9784-47F7-9995-F4DD6B8B9F57}" type="slidenum">
              <a:rPr lang="zh-CN" altLang="en-US"/>
              <a:pPr algn="ctr"/>
              <a:t>69</a:t>
            </a:fld>
            <a:endParaRPr lang="en-US" altLang="zh-CN"/>
          </a:p>
        </p:txBody>
      </p:sp>
      <p:grpSp>
        <p:nvGrpSpPr>
          <p:cNvPr id="2" name="Group 94"/>
          <p:cNvGrpSpPr>
            <a:grpSpLocks/>
          </p:cNvGrpSpPr>
          <p:nvPr/>
        </p:nvGrpSpPr>
        <p:grpSpPr bwMode="auto">
          <a:xfrm>
            <a:off x="268282" y="1412776"/>
            <a:ext cx="7904118" cy="4789558"/>
            <a:chOff x="1073" y="1035"/>
            <a:chExt cx="4693" cy="2928"/>
          </a:xfrm>
        </p:grpSpPr>
        <p:sp>
          <p:nvSpPr>
            <p:cNvPr id="171011" name="Text Box 3"/>
            <p:cNvSpPr txBox="1">
              <a:spLocks noChangeArrowheads="1"/>
            </p:cNvSpPr>
            <p:nvPr/>
          </p:nvSpPr>
          <p:spPr bwMode="auto">
            <a:xfrm>
              <a:off x="2400" y="1248"/>
              <a:ext cx="869" cy="280"/>
            </a:xfrm>
            <a:prstGeom prst="rect">
              <a:avLst/>
            </a:prstGeom>
            <a:noFill/>
            <a:ln w="9525" algn="ctr">
              <a:noFill/>
              <a:miter lim="800000"/>
              <a:headEnd/>
              <a:tailEnd/>
            </a:ln>
            <a:effectLst/>
          </p:spPr>
          <p:txBody>
            <a:bodyPr wrap="none">
              <a:spAutoFit/>
            </a:bodyPr>
            <a:lstStyle/>
            <a:p>
              <a:pPr eaLnBrk="0" hangingPunct="0"/>
              <a:r>
                <a:rPr lang="zh-CN" altLang="en-US" sz="2400" b="1">
                  <a:solidFill>
                    <a:schemeClr val="bg1"/>
                  </a:solidFill>
                  <a:latin typeface="微软雅黑" pitchFamily="34" charset="-122"/>
                  <a:ea typeface="微软雅黑" pitchFamily="34" charset="-122"/>
                </a:rPr>
                <a:t>安全控制</a:t>
              </a:r>
              <a:endParaRPr lang="zh-CN" altLang="en-US" sz="2400">
                <a:solidFill>
                  <a:schemeClr val="bg1"/>
                </a:solidFill>
                <a:latin typeface="微软雅黑" pitchFamily="34" charset="-122"/>
                <a:ea typeface="微软雅黑" pitchFamily="34" charset="-122"/>
              </a:endParaRPr>
            </a:p>
          </p:txBody>
        </p:sp>
        <p:sp>
          <p:nvSpPr>
            <p:cNvPr id="171087" name="AutoShape 79"/>
            <p:cNvSpPr>
              <a:spLocks noChangeArrowheads="1"/>
            </p:cNvSpPr>
            <p:nvPr/>
          </p:nvSpPr>
          <p:spPr bwMode="gray">
            <a:xfrm>
              <a:off x="1073" y="1035"/>
              <a:ext cx="4693" cy="2928"/>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zh-CN" altLang="en-US" sz="2400">
                <a:latin typeface="微软雅黑" pitchFamily="34" charset="-122"/>
                <a:ea typeface="微软雅黑" pitchFamily="34" charset="-122"/>
              </a:endParaRPr>
            </a:p>
          </p:txBody>
        </p:sp>
        <p:sp>
          <p:nvSpPr>
            <p:cNvPr id="171100" name="Text Box 92"/>
            <p:cNvSpPr txBox="1">
              <a:spLocks noChangeArrowheads="1"/>
            </p:cNvSpPr>
            <p:nvPr/>
          </p:nvSpPr>
          <p:spPr bwMode="gray">
            <a:xfrm>
              <a:off x="1196" y="1123"/>
              <a:ext cx="4482" cy="2800"/>
            </a:xfrm>
            <a:prstGeom prst="rect">
              <a:avLst/>
            </a:prstGeom>
            <a:noFill/>
            <a:ln w="9525" algn="ctr">
              <a:noFill/>
              <a:miter lim="800000"/>
              <a:headEnd/>
              <a:tailEnd/>
            </a:ln>
            <a:effectLst/>
          </p:spPr>
          <p:txBody>
            <a:bodyPr wrap="square">
              <a:spAutoFit/>
            </a:bodyPr>
            <a:lstStyle/>
            <a:p>
              <a:pPr algn="l">
                <a:lnSpc>
                  <a:spcPts val="3500"/>
                </a:lnSpc>
                <a:buFont typeface="Wingdings" pitchFamily="2" charset="2"/>
                <a:buChar char="Ø"/>
              </a:pPr>
              <a:r>
                <a:rPr lang="zh-CN" altLang="en-US" sz="2400" b="1" dirty="0" smtClean="0">
                  <a:solidFill>
                    <a:srgbClr val="F92B48"/>
                  </a:solidFill>
                  <a:latin typeface="微软雅黑" pitchFamily="34" charset="-122"/>
                  <a:ea typeface="微软雅黑" pitchFamily="34" charset="-122"/>
                </a:rPr>
                <a:t>一</a:t>
              </a:r>
              <a:r>
                <a:rPr lang="zh-CN" altLang="en-US" sz="2400" b="1" dirty="0">
                  <a:solidFill>
                    <a:srgbClr val="F92B48"/>
                  </a:solidFill>
                  <a:latin typeface="微软雅黑" pitchFamily="34" charset="-122"/>
                  <a:ea typeface="微软雅黑" pitchFamily="34" charset="-122"/>
                </a:rPr>
                <a:t>想：</a:t>
              </a:r>
            </a:p>
            <a:p>
              <a:pPr algn="l">
                <a:lnSpc>
                  <a:spcPts val="3500"/>
                </a:lnSpc>
              </a:pPr>
              <a:r>
                <a:rPr lang="zh-CN" altLang="en-US" sz="2000" b="1" dirty="0" smtClean="0">
                  <a:solidFill>
                    <a:schemeClr val="bg1"/>
                  </a:solidFill>
                  <a:latin typeface="微软雅黑" pitchFamily="34" charset="-122"/>
                  <a:ea typeface="微软雅黑" pitchFamily="34" charset="-122"/>
                </a:rPr>
                <a:t>  </a:t>
              </a:r>
              <a:r>
                <a:rPr lang="zh-CN" altLang="en-US" sz="2000" b="1" dirty="0">
                  <a:latin typeface="微软雅黑" pitchFamily="34" charset="-122"/>
                  <a:ea typeface="微软雅黑" pitchFamily="34" charset="-122"/>
                </a:rPr>
                <a:t>生产过程中存在哪些安全隐患，可能会</a:t>
              </a:r>
              <a:r>
                <a:rPr lang="zh-CN" altLang="en-US" sz="2000" b="1" dirty="0" smtClean="0">
                  <a:latin typeface="微软雅黑" pitchFamily="34" charset="-122"/>
                  <a:ea typeface="微软雅黑" pitchFamily="34" charset="-122"/>
                </a:rPr>
                <a:t>发生什么</a:t>
              </a:r>
              <a:r>
                <a:rPr lang="zh-CN" altLang="en-US" sz="2000" b="1" dirty="0">
                  <a:latin typeface="微软雅黑" pitchFamily="34" charset="-122"/>
                  <a:ea typeface="微软雅黑" pitchFamily="34" charset="-122"/>
                </a:rPr>
                <a:t>事故，如何预防？</a:t>
              </a:r>
            </a:p>
            <a:p>
              <a:pPr algn="l">
                <a:lnSpc>
                  <a:spcPts val="3500"/>
                </a:lnSpc>
                <a:buFont typeface="Wingdings" pitchFamily="2" charset="2"/>
                <a:buChar char="Ø"/>
              </a:pPr>
              <a:r>
                <a:rPr lang="zh-CN" altLang="en-US" sz="2400" b="1" dirty="0">
                  <a:solidFill>
                    <a:srgbClr val="F92B48"/>
                  </a:solidFill>
                  <a:latin typeface="微软雅黑" pitchFamily="34" charset="-122"/>
                  <a:ea typeface="微软雅黑" pitchFamily="34" charset="-122"/>
                </a:rPr>
                <a:t>二查：</a:t>
              </a:r>
            </a:p>
            <a:p>
              <a:pPr algn="l">
                <a:lnSpc>
                  <a:spcPts val="3500"/>
                </a:lnSpc>
              </a:pPr>
              <a:r>
                <a:rPr lang="zh-CN" altLang="en-US" sz="2000" b="1" dirty="0">
                  <a:solidFill>
                    <a:schemeClr val="bg1"/>
                  </a:solidFill>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工作</a:t>
              </a:r>
              <a:r>
                <a:rPr lang="zh-CN" altLang="en-US" sz="2000" b="1" dirty="0">
                  <a:latin typeface="微软雅黑" pitchFamily="34" charset="-122"/>
                  <a:ea typeface="微软雅黑" pitchFamily="34" charset="-122"/>
                </a:rPr>
                <a:t>中使用的机器、设备、工具、材料是否符合安全要求，工序上有无事故隐患，如何排除</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gn="l">
                <a:lnSpc>
                  <a:spcPts val="3500"/>
                </a:lnSpc>
              </a:pP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本</a:t>
              </a:r>
              <a:r>
                <a:rPr lang="zh-CN" altLang="en-US" sz="2000" b="1" dirty="0">
                  <a:latin typeface="微软雅黑" pitchFamily="34" charset="-122"/>
                  <a:ea typeface="微软雅黑" pitchFamily="34" charset="-122"/>
                </a:rPr>
                <a:t>岗位的操作是否会影响周围人的人身和设备安全，如何预防？</a:t>
              </a:r>
            </a:p>
            <a:p>
              <a:pPr algn="l">
                <a:lnSpc>
                  <a:spcPts val="3500"/>
                </a:lnSpc>
                <a:buFont typeface="Wingdings" pitchFamily="2" charset="2"/>
                <a:buChar char="Ø"/>
              </a:pPr>
              <a:r>
                <a:rPr lang="zh-CN" altLang="en-US" sz="2400" b="1" dirty="0">
                  <a:solidFill>
                    <a:srgbClr val="F92B48"/>
                  </a:solidFill>
                  <a:latin typeface="微软雅黑" pitchFamily="34" charset="-122"/>
                  <a:ea typeface="微软雅黑" pitchFamily="34" charset="-122"/>
                </a:rPr>
                <a:t>三严：</a:t>
              </a:r>
            </a:p>
            <a:p>
              <a:pPr algn="l">
                <a:lnSpc>
                  <a:spcPts val="3500"/>
                </a:lnSpc>
              </a:pPr>
              <a:r>
                <a:rPr lang="zh-CN" altLang="en-US" sz="2000" b="1" dirty="0" smtClean="0">
                  <a:solidFill>
                    <a:schemeClr val="bg1"/>
                  </a:solidFill>
                  <a:latin typeface="微软雅黑" pitchFamily="34" charset="-122"/>
                  <a:ea typeface="微软雅黑" pitchFamily="34" charset="-122"/>
                </a:rPr>
                <a:t>  </a:t>
              </a:r>
              <a:r>
                <a:rPr lang="zh-CN" altLang="en-US" sz="2000" b="1" dirty="0">
                  <a:latin typeface="微软雅黑" pitchFamily="34" charset="-122"/>
                  <a:ea typeface="微软雅黑" pitchFamily="34" charset="-122"/>
                </a:rPr>
                <a:t>严格按照安全要求</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gn="l">
                <a:lnSpc>
                  <a:spcPts val="3500"/>
                </a:lnSpc>
              </a:pP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严格</a:t>
              </a:r>
              <a:r>
                <a:rPr lang="zh-CN" altLang="en-US" sz="2000" b="1" dirty="0">
                  <a:latin typeface="微软雅黑" pitchFamily="34" charset="-122"/>
                  <a:ea typeface="微软雅黑" pitchFamily="34" charset="-122"/>
                </a:rPr>
                <a:t>按照工艺规程</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algn="l">
                <a:lnSpc>
                  <a:spcPts val="3500"/>
                </a:lnSpc>
              </a:pP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严格</a:t>
              </a:r>
              <a:r>
                <a:rPr lang="zh-CN" altLang="en-US" sz="2000" b="1" dirty="0">
                  <a:latin typeface="微软雅黑" pitchFamily="34" charset="-122"/>
                  <a:ea typeface="微软雅黑" pitchFamily="34" charset="-122"/>
                </a:rPr>
                <a:t>遵守劳动纪律。</a:t>
              </a:r>
            </a:p>
          </p:txBody>
        </p:sp>
      </p:grpSp>
      <p:grpSp>
        <p:nvGrpSpPr>
          <p:cNvPr id="3" name="Group 95"/>
          <p:cNvGrpSpPr>
            <a:grpSpLocks/>
          </p:cNvGrpSpPr>
          <p:nvPr/>
        </p:nvGrpSpPr>
        <p:grpSpPr bwMode="auto">
          <a:xfrm>
            <a:off x="7381800" y="3619624"/>
            <a:ext cx="1654696" cy="2664296"/>
            <a:chOff x="3544" y="1419"/>
            <a:chExt cx="2087" cy="2600"/>
          </a:xfrm>
        </p:grpSpPr>
        <p:sp>
          <p:nvSpPr>
            <p:cNvPr id="171104" name="Freeform 96"/>
            <p:cNvSpPr>
              <a:spLocks/>
            </p:cNvSpPr>
            <p:nvPr/>
          </p:nvSpPr>
          <p:spPr bwMode="auto">
            <a:xfrm>
              <a:off x="4196" y="2029"/>
              <a:ext cx="1404" cy="1414"/>
            </a:xfrm>
            <a:custGeom>
              <a:avLst/>
              <a:gdLst/>
              <a:ahLst/>
              <a:cxnLst>
                <a:cxn ang="0">
                  <a:pos x="1024" y="0"/>
                </a:cxn>
                <a:cxn ang="0">
                  <a:pos x="1124" y="120"/>
                </a:cxn>
                <a:cxn ang="0">
                  <a:pos x="1266" y="253"/>
                </a:cxn>
                <a:cxn ang="0">
                  <a:pos x="1347" y="665"/>
                </a:cxn>
                <a:cxn ang="0">
                  <a:pos x="1360" y="1052"/>
                </a:cxn>
                <a:cxn ang="0">
                  <a:pos x="1403" y="1204"/>
                </a:cxn>
                <a:cxn ang="0">
                  <a:pos x="1322" y="1350"/>
                </a:cxn>
                <a:cxn ang="0">
                  <a:pos x="1273" y="1369"/>
                </a:cxn>
                <a:cxn ang="0">
                  <a:pos x="1136" y="1413"/>
                </a:cxn>
                <a:cxn ang="0">
                  <a:pos x="652" y="1400"/>
                </a:cxn>
                <a:cxn ang="0">
                  <a:pos x="646" y="1045"/>
                </a:cxn>
                <a:cxn ang="0">
                  <a:pos x="602" y="1045"/>
                </a:cxn>
                <a:cxn ang="0">
                  <a:pos x="559" y="1077"/>
                </a:cxn>
                <a:cxn ang="0">
                  <a:pos x="397" y="1020"/>
                </a:cxn>
                <a:cxn ang="0">
                  <a:pos x="192" y="988"/>
                </a:cxn>
                <a:cxn ang="0">
                  <a:pos x="124" y="906"/>
                </a:cxn>
                <a:cxn ang="0">
                  <a:pos x="12" y="868"/>
                </a:cxn>
                <a:cxn ang="0">
                  <a:pos x="12" y="855"/>
                </a:cxn>
                <a:cxn ang="0">
                  <a:pos x="6" y="843"/>
                </a:cxn>
                <a:cxn ang="0">
                  <a:pos x="0" y="817"/>
                </a:cxn>
                <a:cxn ang="0">
                  <a:pos x="6" y="817"/>
                </a:cxn>
                <a:cxn ang="0">
                  <a:pos x="0" y="805"/>
                </a:cxn>
                <a:cxn ang="0">
                  <a:pos x="6" y="779"/>
                </a:cxn>
                <a:cxn ang="0">
                  <a:pos x="6" y="760"/>
                </a:cxn>
                <a:cxn ang="0">
                  <a:pos x="12" y="741"/>
                </a:cxn>
                <a:cxn ang="0">
                  <a:pos x="19" y="722"/>
                </a:cxn>
                <a:cxn ang="0">
                  <a:pos x="25" y="703"/>
                </a:cxn>
                <a:cxn ang="0">
                  <a:pos x="37" y="684"/>
                </a:cxn>
                <a:cxn ang="0">
                  <a:pos x="56" y="672"/>
                </a:cxn>
                <a:cxn ang="0">
                  <a:pos x="168" y="703"/>
                </a:cxn>
                <a:cxn ang="0">
                  <a:pos x="205" y="691"/>
                </a:cxn>
                <a:cxn ang="0">
                  <a:pos x="379" y="703"/>
                </a:cxn>
                <a:cxn ang="0">
                  <a:pos x="459" y="729"/>
                </a:cxn>
                <a:cxn ang="0">
                  <a:pos x="497" y="672"/>
                </a:cxn>
                <a:cxn ang="0">
                  <a:pos x="503" y="659"/>
                </a:cxn>
                <a:cxn ang="0">
                  <a:pos x="646" y="583"/>
                </a:cxn>
                <a:cxn ang="0">
                  <a:pos x="695" y="507"/>
                </a:cxn>
                <a:cxn ang="0">
                  <a:pos x="714" y="253"/>
                </a:cxn>
                <a:cxn ang="0">
                  <a:pos x="726" y="247"/>
                </a:cxn>
                <a:cxn ang="0">
                  <a:pos x="745" y="228"/>
                </a:cxn>
                <a:cxn ang="0">
                  <a:pos x="739" y="209"/>
                </a:cxn>
                <a:cxn ang="0">
                  <a:pos x="733" y="190"/>
                </a:cxn>
                <a:cxn ang="0">
                  <a:pos x="733" y="177"/>
                </a:cxn>
                <a:cxn ang="0">
                  <a:pos x="733" y="165"/>
                </a:cxn>
                <a:cxn ang="0">
                  <a:pos x="745" y="152"/>
                </a:cxn>
                <a:cxn ang="0">
                  <a:pos x="944" y="6"/>
                </a:cxn>
                <a:cxn ang="0">
                  <a:pos x="956" y="13"/>
                </a:cxn>
                <a:cxn ang="0">
                  <a:pos x="981" y="19"/>
                </a:cxn>
                <a:cxn ang="0">
                  <a:pos x="999" y="19"/>
                </a:cxn>
                <a:cxn ang="0">
                  <a:pos x="1012" y="19"/>
                </a:cxn>
                <a:cxn ang="0">
                  <a:pos x="1024" y="0"/>
                </a:cxn>
              </a:cxnLst>
              <a:rect l="0" t="0" r="r" b="b"/>
              <a:pathLst>
                <a:path w="1404" h="1414">
                  <a:moveTo>
                    <a:pt x="1024" y="0"/>
                  </a:moveTo>
                  <a:lnTo>
                    <a:pt x="1124" y="120"/>
                  </a:lnTo>
                  <a:lnTo>
                    <a:pt x="1266" y="253"/>
                  </a:lnTo>
                  <a:lnTo>
                    <a:pt x="1347" y="665"/>
                  </a:lnTo>
                  <a:lnTo>
                    <a:pt x="1360" y="1052"/>
                  </a:lnTo>
                  <a:lnTo>
                    <a:pt x="1403" y="1204"/>
                  </a:lnTo>
                  <a:lnTo>
                    <a:pt x="1322" y="1350"/>
                  </a:lnTo>
                  <a:lnTo>
                    <a:pt x="1273" y="1369"/>
                  </a:lnTo>
                  <a:lnTo>
                    <a:pt x="1136" y="1413"/>
                  </a:lnTo>
                  <a:lnTo>
                    <a:pt x="652" y="1400"/>
                  </a:lnTo>
                  <a:lnTo>
                    <a:pt x="646" y="1045"/>
                  </a:lnTo>
                  <a:lnTo>
                    <a:pt x="602" y="1045"/>
                  </a:lnTo>
                  <a:lnTo>
                    <a:pt x="559" y="1077"/>
                  </a:lnTo>
                  <a:lnTo>
                    <a:pt x="397" y="1020"/>
                  </a:lnTo>
                  <a:lnTo>
                    <a:pt x="192" y="988"/>
                  </a:lnTo>
                  <a:lnTo>
                    <a:pt x="124" y="906"/>
                  </a:lnTo>
                  <a:lnTo>
                    <a:pt x="12" y="868"/>
                  </a:lnTo>
                  <a:lnTo>
                    <a:pt x="12" y="855"/>
                  </a:lnTo>
                  <a:lnTo>
                    <a:pt x="6" y="843"/>
                  </a:lnTo>
                  <a:lnTo>
                    <a:pt x="0" y="817"/>
                  </a:lnTo>
                  <a:lnTo>
                    <a:pt x="6" y="817"/>
                  </a:lnTo>
                  <a:lnTo>
                    <a:pt x="0" y="805"/>
                  </a:lnTo>
                  <a:lnTo>
                    <a:pt x="6" y="779"/>
                  </a:lnTo>
                  <a:lnTo>
                    <a:pt x="6" y="760"/>
                  </a:lnTo>
                  <a:lnTo>
                    <a:pt x="12" y="741"/>
                  </a:lnTo>
                  <a:lnTo>
                    <a:pt x="19" y="722"/>
                  </a:lnTo>
                  <a:lnTo>
                    <a:pt x="25" y="703"/>
                  </a:lnTo>
                  <a:lnTo>
                    <a:pt x="37" y="684"/>
                  </a:lnTo>
                  <a:lnTo>
                    <a:pt x="56" y="672"/>
                  </a:lnTo>
                  <a:lnTo>
                    <a:pt x="168" y="703"/>
                  </a:lnTo>
                  <a:lnTo>
                    <a:pt x="205" y="691"/>
                  </a:lnTo>
                  <a:lnTo>
                    <a:pt x="379" y="703"/>
                  </a:lnTo>
                  <a:lnTo>
                    <a:pt x="459" y="729"/>
                  </a:lnTo>
                  <a:lnTo>
                    <a:pt x="497" y="672"/>
                  </a:lnTo>
                  <a:lnTo>
                    <a:pt x="503" y="659"/>
                  </a:lnTo>
                  <a:lnTo>
                    <a:pt x="646" y="583"/>
                  </a:lnTo>
                  <a:lnTo>
                    <a:pt x="695" y="507"/>
                  </a:lnTo>
                  <a:lnTo>
                    <a:pt x="714" y="253"/>
                  </a:lnTo>
                  <a:lnTo>
                    <a:pt x="726" y="247"/>
                  </a:lnTo>
                  <a:lnTo>
                    <a:pt x="745" y="228"/>
                  </a:lnTo>
                  <a:lnTo>
                    <a:pt x="739" y="209"/>
                  </a:lnTo>
                  <a:lnTo>
                    <a:pt x="733" y="190"/>
                  </a:lnTo>
                  <a:lnTo>
                    <a:pt x="733" y="177"/>
                  </a:lnTo>
                  <a:lnTo>
                    <a:pt x="733" y="165"/>
                  </a:lnTo>
                  <a:lnTo>
                    <a:pt x="745" y="152"/>
                  </a:lnTo>
                  <a:lnTo>
                    <a:pt x="944" y="6"/>
                  </a:lnTo>
                  <a:lnTo>
                    <a:pt x="956" y="13"/>
                  </a:lnTo>
                  <a:lnTo>
                    <a:pt x="981" y="19"/>
                  </a:lnTo>
                  <a:lnTo>
                    <a:pt x="999" y="19"/>
                  </a:lnTo>
                  <a:lnTo>
                    <a:pt x="1012" y="19"/>
                  </a:lnTo>
                  <a:lnTo>
                    <a:pt x="1024" y="0"/>
                  </a:lnTo>
                </a:path>
              </a:pathLst>
            </a:custGeom>
            <a:solidFill>
              <a:srgbClr val="FFFFFF"/>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05" name="Freeform 97"/>
            <p:cNvSpPr>
              <a:spLocks/>
            </p:cNvSpPr>
            <p:nvPr/>
          </p:nvSpPr>
          <p:spPr bwMode="auto">
            <a:xfrm>
              <a:off x="4686" y="1419"/>
              <a:ext cx="598" cy="629"/>
            </a:xfrm>
            <a:custGeom>
              <a:avLst/>
              <a:gdLst/>
              <a:ahLst/>
              <a:cxnLst>
                <a:cxn ang="0">
                  <a:pos x="566" y="533"/>
                </a:cxn>
                <a:cxn ang="0">
                  <a:pos x="585" y="457"/>
                </a:cxn>
                <a:cxn ang="0">
                  <a:pos x="597" y="374"/>
                </a:cxn>
                <a:cxn ang="0">
                  <a:pos x="591" y="266"/>
                </a:cxn>
                <a:cxn ang="0">
                  <a:pos x="572" y="190"/>
                </a:cxn>
                <a:cxn ang="0">
                  <a:pos x="547" y="114"/>
                </a:cxn>
                <a:cxn ang="0">
                  <a:pos x="504" y="51"/>
                </a:cxn>
                <a:cxn ang="0">
                  <a:pos x="442" y="25"/>
                </a:cxn>
                <a:cxn ang="0">
                  <a:pos x="386" y="19"/>
                </a:cxn>
                <a:cxn ang="0">
                  <a:pos x="348" y="0"/>
                </a:cxn>
                <a:cxn ang="0">
                  <a:pos x="280" y="6"/>
                </a:cxn>
                <a:cxn ang="0">
                  <a:pos x="193" y="19"/>
                </a:cxn>
                <a:cxn ang="0">
                  <a:pos x="137" y="51"/>
                </a:cxn>
                <a:cxn ang="0">
                  <a:pos x="81" y="70"/>
                </a:cxn>
                <a:cxn ang="0">
                  <a:pos x="19" y="95"/>
                </a:cxn>
                <a:cxn ang="0">
                  <a:pos x="0" y="146"/>
                </a:cxn>
                <a:cxn ang="0">
                  <a:pos x="31" y="222"/>
                </a:cxn>
                <a:cxn ang="0">
                  <a:pos x="68" y="247"/>
                </a:cxn>
                <a:cxn ang="0">
                  <a:pos x="106" y="254"/>
                </a:cxn>
                <a:cxn ang="0">
                  <a:pos x="81" y="235"/>
                </a:cxn>
                <a:cxn ang="0">
                  <a:pos x="124" y="247"/>
                </a:cxn>
                <a:cxn ang="0">
                  <a:pos x="124" y="241"/>
                </a:cxn>
                <a:cxn ang="0">
                  <a:pos x="143" y="247"/>
                </a:cxn>
                <a:cxn ang="0">
                  <a:pos x="205" y="266"/>
                </a:cxn>
                <a:cxn ang="0">
                  <a:pos x="255" y="393"/>
                </a:cxn>
                <a:cxn ang="0">
                  <a:pos x="379" y="444"/>
                </a:cxn>
                <a:cxn ang="0">
                  <a:pos x="398" y="488"/>
                </a:cxn>
                <a:cxn ang="0">
                  <a:pos x="398" y="558"/>
                </a:cxn>
                <a:cxn ang="0">
                  <a:pos x="417" y="596"/>
                </a:cxn>
                <a:cxn ang="0">
                  <a:pos x="454" y="615"/>
                </a:cxn>
                <a:cxn ang="0">
                  <a:pos x="491" y="628"/>
                </a:cxn>
                <a:cxn ang="0">
                  <a:pos x="522" y="628"/>
                </a:cxn>
                <a:cxn ang="0">
                  <a:pos x="547" y="590"/>
                </a:cxn>
              </a:cxnLst>
              <a:rect l="0" t="0" r="r" b="b"/>
              <a:pathLst>
                <a:path w="598" h="629">
                  <a:moveTo>
                    <a:pt x="547" y="590"/>
                  </a:moveTo>
                  <a:lnTo>
                    <a:pt x="566" y="533"/>
                  </a:lnTo>
                  <a:lnTo>
                    <a:pt x="578" y="495"/>
                  </a:lnTo>
                  <a:lnTo>
                    <a:pt x="585" y="457"/>
                  </a:lnTo>
                  <a:lnTo>
                    <a:pt x="597" y="419"/>
                  </a:lnTo>
                  <a:lnTo>
                    <a:pt x="597" y="374"/>
                  </a:lnTo>
                  <a:lnTo>
                    <a:pt x="597" y="304"/>
                  </a:lnTo>
                  <a:lnTo>
                    <a:pt x="591" y="266"/>
                  </a:lnTo>
                  <a:lnTo>
                    <a:pt x="585" y="228"/>
                  </a:lnTo>
                  <a:lnTo>
                    <a:pt x="572" y="190"/>
                  </a:lnTo>
                  <a:lnTo>
                    <a:pt x="566" y="152"/>
                  </a:lnTo>
                  <a:lnTo>
                    <a:pt x="547" y="114"/>
                  </a:lnTo>
                  <a:lnTo>
                    <a:pt x="529" y="82"/>
                  </a:lnTo>
                  <a:lnTo>
                    <a:pt x="504" y="51"/>
                  </a:lnTo>
                  <a:lnTo>
                    <a:pt x="473" y="32"/>
                  </a:lnTo>
                  <a:lnTo>
                    <a:pt x="442" y="25"/>
                  </a:lnTo>
                  <a:lnTo>
                    <a:pt x="410" y="19"/>
                  </a:lnTo>
                  <a:lnTo>
                    <a:pt x="386" y="19"/>
                  </a:lnTo>
                  <a:lnTo>
                    <a:pt x="373" y="13"/>
                  </a:lnTo>
                  <a:lnTo>
                    <a:pt x="348" y="0"/>
                  </a:lnTo>
                  <a:lnTo>
                    <a:pt x="311" y="0"/>
                  </a:lnTo>
                  <a:lnTo>
                    <a:pt x="280" y="6"/>
                  </a:lnTo>
                  <a:lnTo>
                    <a:pt x="236" y="13"/>
                  </a:lnTo>
                  <a:lnTo>
                    <a:pt x="193" y="19"/>
                  </a:lnTo>
                  <a:lnTo>
                    <a:pt x="162" y="32"/>
                  </a:lnTo>
                  <a:lnTo>
                    <a:pt x="137" y="51"/>
                  </a:lnTo>
                  <a:lnTo>
                    <a:pt x="106" y="63"/>
                  </a:lnTo>
                  <a:lnTo>
                    <a:pt x="81" y="70"/>
                  </a:lnTo>
                  <a:lnTo>
                    <a:pt x="44" y="76"/>
                  </a:lnTo>
                  <a:lnTo>
                    <a:pt x="19" y="95"/>
                  </a:lnTo>
                  <a:lnTo>
                    <a:pt x="0" y="114"/>
                  </a:lnTo>
                  <a:lnTo>
                    <a:pt x="0" y="146"/>
                  </a:lnTo>
                  <a:lnTo>
                    <a:pt x="12" y="178"/>
                  </a:lnTo>
                  <a:lnTo>
                    <a:pt x="31" y="222"/>
                  </a:lnTo>
                  <a:lnTo>
                    <a:pt x="50" y="228"/>
                  </a:lnTo>
                  <a:lnTo>
                    <a:pt x="68" y="247"/>
                  </a:lnTo>
                  <a:lnTo>
                    <a:pt x="81" y="254"/>
                  </a:lnTo>
                  <a:lnTo>
                    <a:pt x="106" y="254"/>
                  </a:lnTo>
                  <a:lnTo>
                    <a:pt x="93" y="247"/>
                  </a:lnTo>
                  <a:lnTo>
                    <a:pt x="81" y="235"/>
                  </a:lnTo>
                  <a:lnTo>
                    <a:pt x="106" y="247"/>
                  </a:lnTo>
                  <a:lnTo>
                    <a:pt x="124" y="247"/>
                  </a:lnTo>
                  <a:lnTo>
                    <a:pt x="143" y="254"/>
                  </a:lnTo>
                  <a:lnTo>
                    <a:pt x="124" y="241"/>
                  </a:lnTo>
                  <a:lnTo>
                    <a:pt x="106" y="228"/>
                  </a:lnTo>
                  <a:lnTo>
                    <a:pt x="143" y="247"/>
                  </a:lnTo>
                  <a:lnTo>
                    <a:pt x="174" y="254"/>
                  </a:lnTo>
                  <a:lnTo>
                    <a:pt x="205" y="266"/>
                  </a:lnTo>
                  <a:lnTo>
                    <a:pt x="180" y="349"/>
                  </a:lnTo>
                  <a:lnTo>
                    <a:pt x="255" y="393"/>
                  </a:lnTo>
                  <a:lnTo>
                    <a:pt x="274" y="444"/>
                  </a:lnTo>
                  <a:lnTo>
                    <a:pt x="379" y="444"/>
                  </a:lnTo>
                  <a:lnTo>
                    <a:pt x="392" y="469"/>
                  </a:lnTo>
                  <a:lnTo>
                    <a:pt x="398" y="488"/>
                  </a:lnTo>
                  <a:lnTo>
                    <a:pt x="398" y="507"/>
                  </a:lnTo>
                  <a:lnTo>
                    <a:pt x="398" y="558"/>
                  </a:lnTo>
                  <a:lnTo>
                    <a:pt x="398" y="584"/>
                  </a:lnTo>
                  <a:lnTo>
                    <a:pt x="417" y="596"/>
                  </a:lnTo>
                  <a:lnTo>
                    <a:pt x="435" y="603"/>
                  </a:lnTo>
                  <a:lnTo>
                    <a:pt x="454" y="615"/>
                  </a:lnTo>
                  <a:lnTo>
                    <a:pt x="466" y="622"/>
                  </a:lnTo>
                  <a:lnTo>
                    <a:pt x="491" y="628"/>
                  </a:lnTo>
                  <a:lnTo>
                    <a:pt x="510" y="628"/>
                  </a:lnTo>
                  <a:lnTo>
                    <a:pt x="522" y="628"/>
                  </a:lnTo>
                  <a:lnTo>
                    <a:pt x="535" y="609"/>
                  </a:lnTo>
                  <a:lnTo>
                    <a:pt x="547" y="59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06" name="Freeform 98"/>
            <p:cNvSpPr>
              <a:spLocks/>
            </p:cNvSpPr>
            <p:nvPr/>
          </p:nvSpPr>
          <p:spPr bwMode="auto">
            <a:xfrm>
              <a:off x="4643" y="1641"/>
              <a:ext cx="299" cy="553"/>
            </a:xfrm>
            <a:custGeom>
              <a:avLst/>
              <a:gdLst/>
              <a:ahLst/>
              <a:cxnLst>
                <a:cxn ang="0">
                  <a:pos x="298" y="539"/>
                </a:cxn>
                <a:cxn ang="0">
                  <a:pos x="267" y="508"/>
                </a:cxn>
                <a:cxn ang="0">
                  <a:pos x="236" y="501"/>
                </a:cxn>
                <a:cxn ang="0">
                  <a:pos x="211" y="495"/>
                </a:cxn>
                <a:cxn ang="0">
                  <a:pos x="192" y="489"/>
                </a:cxn>
                <a:cxn ang="0">
                  <a:pos x="161" y="489"/>
                </a:cxn>
                <a:cxn ang="0">
                  <a:pos x="137" y="476"/>
                </a:cxn>
                <a:cxn ang="0">
                  <a:pos x="118" y="470"/>
                </a:cxn>
                <a:cxn ang="0">
                  <a:pos x="99" y="463"/>
                </a:cxn>
                <a:cxn ang="0">
                  <a:pos x="81" y="457"/>
                </a:cxn>
                <a:cxn ang="0">
                  <a:pos x="75" y="444"/>
                </a:cxn>
                <a:cxn ang="0">
                  <a:pos x="68" y="425"/>
                </a:cxn>
                <a:cxn ang="0">
                  <a:pos x="68" y="400"/>
                </a:cxn>
                <a:cxn ang="0">
                  <a:pos x="75" y="387"/>
                </a:cxn>
                <a:cxn ang="0">
                  <a:pos x="56" y="355"/>
                </a:cxn>
                <a:cxn ang="0">
                  <a:pos x="56" y="349"/>
                </a:cxn>
                <a:cxn ang="0">
                  <a:pos x="68" y="336"/>
                </a:cxn>
                <a:cxn ang="0">
                  <a:pos x="56" y="311"/>
                </a:cxn>
                <a:cxn ang="0">
                  <a:pos x="62" y="279"/>
                </a:cxn>
                <a:cxn ang="0">
                  <a:pos x="50" y="266"/>
                </a:cxn>
                <a:cxn ang="0">
                  <a:pos x="31" y="260"/>
                </a:cxn>
                <a:cxn ang="0">
                  <a:pos x="25" y="247"/>
                </a:cxn>
                <a:cxn ang="0">
                  <a:pos x="25" y="235"/>
                </a:cxn>
                <a:cxn ang="0">
                  <a:pos x="75" y="152"/>
                </a:cxn>
                <a:cxn ang="0">
                  <a:pos x="68" y="121"/>
                </a:cxn>
                <a:cxn ang="0">
                  <a:pos x="93" y="6"/>
                </a:cxn>
                <a:cxn ang="0">
                  <a:pos x="75" y="0"/>
                </a:cxn>
                <a:cxn ang="0">
                  <a:pos x="43" y="121"/>
                </a:cxn>
                <a:cxn ang="0">
                  <a:pos x="56" y="146"/>
                </a:cxn>
                <a:cxn ang="0">
                  <a:pos x="0" y="235"/>
                </a:cxn>
                <a:cxn ang="0">
                  <a:pos x="0" y="247"/>
                </a:cxn>
                <a:cxn ang="0">
                  <a:pos x="6" y="260"/>
                </a:cxn>
                <a:cxn ang="0">
                  <a:pos x="12" y="273"/>
                </a:cxn>
                <a:cxn ang="0">
                  <a:pos x="25" y="279"/>
                </a:cxn>
                <a:cxn ang="0">
                  <a:pos x="37" y="286"/>
                </a:cxn>
                <a:cxn ang="0">
                  <a:pos x="31" y="311"/>
                </a:cxn>
                <a:cxn ang="0">
                  <a:pos x="43" y="336"/>
                </a:cxn>
                <a:cxn ang="0">
                  <a:pos x="31" y="343"/>
                </a:cxn>
                <a:cxn ang="0">
                  <a:pos x="31" y="355"/>
                </a:cxn>
                <a:cxn ang="0">
                  <a:pos x="50" y="387"/>
                </a:cxn>
                <a:cxn ang="0">
                  <a:pos x="43" y="406"/>
                </a:cxn>
                <a:cxn ang="0">
                  <a:pos x="43" y="438"/>
                </a:cxn>
                <a:cxn ang="0">
                  <a:pos x="56" y="450"/>
                </a:cxn>
                <a:cxn ang="0">
                  <a:pos x="62" y="463"/>
                </a:cxn>
                <a:cxn ang="0">
                  <a:pos x="75" y="476"/>
                </a:cxn>
                <a:cxn ang="0">
                  <a:pos x="93" y="489"/>
                </a:cxn>
                <a:cxn ang="0">
                  <a:pos x="112" y="495"/>
                </a:cxn>
                <a:cxn ang="0">
                  <a:pos x="130" y="501"/>
                </a:cxn>
                <a:cxn ang="0">
                  <a:pos x="155" y="508"/>
                </a:cxn>
                <a:cxn ang="0">
                  <a:pos x="174" y="514"/>
                </a:cxn>
                <a:cxn ang="0">
                  <a:pos x="199" y="514"/>
                </a:cxn>
                <a:cxn ang="0">
                  <a:pos x="224" y="520"/>
                </a:cxn>
                <a:cxn ang="0">
                  <a:pos x="255" y="527"/>
                </a:cxn>
                <a:cxn ang="0">
                  <a:pos x="273" y="552"/>
                </a:cxn>
                <a:cxn ang="0">
                  <a:pos x="298" y="539"/>
                </a:cxn>
              </a:cxnLst>
              <a:rect l="0" t="0" r="r" b="b"/>
              <a:pathLst>
                <a:path w="299" h="553">
                  <a:moveTo>
                    <a:pt x="298" y="539"/>
                  </a:moveTo>
                  <a:lnTo>
                    <a:pt x="267" y="508"/>
                  </a:lnTo>
                  <a:lnTo>
                    <a:pt x="236" y="501"/>
                  </a:lnTo>
                  <a:lnTo>
                    <a:pt x="211" y="495"/>
                  </a:lnTo>
                  <a:lnTo>
                    <a:pt x="192" y="489"/>
                  </a:lnTo>
                  <a:lnTo>
                    <a:pt x="161" y="489"/>
                  </a:lnTo>
                  <a:lnTo>
                    <a:pt x="137" y="476"/>
                  </a:lnTo>
                  <a:lnTo>
                    <a:pt x="118" y="470"/>
                  </a:lnTo>
                  <a:lnTo>
                    <a:pt x="99" y="463"/>
                  </a:lnTo>
                  <a:lnTo>
                    <a:pt x="81" y="457"/>
                  </a:lnTo>
                  <a:lnTo>
                    <a:pt x="75" y="444"/>
                  </a:lnTo>
                  <a:lnTo>
                    <a:pt x="68" y="425"/>
                  </a:lnTo>
                  <a:lnTo>
                    <a:pt x="68" y="400"/>
                  </a:lnTo>
                  <a:lnTo>
                    <a:pt x="75" y="387"/>
                  </a:lnTo>
                  <a:lnTo>
                    <a:pt x="56" y="355"/>
                  </a:lnTo>
                  <a:lnTo>
                    <a:pt x="56" y="349"/>
                  </a:lnTo>
                  <a:lnTo>
                    <a:pt x="68" y="336"/>
                  </a:lnTo>
                  <a:lnTo>
                    <a:pt x="56" y="311"/>
                  </a:lnTo>
                  <a:lnTo>
                    <a:pt x="62" y="279"/>
                  </a:lnTo>
                  <a:lnTo>
                    <a:pt x="50" y="266"/>
                  </a:lnTo>
                  <a:lnTo>
                    <a:pt x="31" y="260"/>
                  </a:lnTo>
                  <a:lnTo>
                    <a:pt x="25" y="247"/>
                  </a:lnTo>
                  <a:lnTo>
                    <a:pt x="25" y="235"/>
                  </a:lnTo>
                  <a:lnTo>
                    <a:pt x="75" y="152"/>
                  </a:lnTo>
                  <a:lnTo>
                    <a:pt x="68" y="121"/>
                  </a:lnTo>
                  <a:lnTo>
                    <a:pt x="93" y="6"/>
                  </a:lnTo>
                  <a:lnTo>
                    <a:pt x="75" y="0"/>
                  </a:lnTo>
                  <a:lnTo>
                    <a:pt x="43" y="121"/>
                  </a:lnTo>
                  <a:lnTo>
                    <a:pt x="56" y="146"/>
                  </a:lnTo>
                  <a:lnTo>
                    <a:pt x="0" y="235"/>
                  </a:lnTo>
                  <a:lnTo>
                    <a:pt x="0" y="247"/>
                  </a:lnTo>
                  <a:lnTo>
                    <a:pt x="6" y="260"/>
                  </a:lnTo>
                  <a:lnTo>
                    <a:pt x="12" y="273"/>
                  </a:lnTo>
                  <a:lnTo>
                    <a:pt x="25" y="279"/>
                  </a:lnTo>
                  <a:lnTo>
                    <a:pt x="37" y="286"/>
                  </a:lnTo>
                  <a:lnTo>
                    <a:pt x="31" y="311"/>
                  </a:lnTo>
                  <a:lnTo>
                    <a:pt x="43" y="336"/>
                  </a:lnTo>
                  <a:lnTo>
                    <a:pt x="31" y="343"/>
                  </a:lnTo>
                  <a:lnTo>
                    <a:pt x="31" y="355"/>
                  </a:lnTo>
                  <a:lnTo>
                    <a:pt x="50" y="387"/>
                  </a:lnTo>
                  <a:lnTo>
                    <a:pt x="43" y="406"/>
                  </a:lnTo>
                  <a:lnTo>
                    <a:pt x="43" y="438"/>
                  </a:lnTo>
                  <a:lnTo>
                    <a:pt x="56" y="450"/>
                  </a:lnTo>
                  <a:lnTo>
                    <a:pt x="62" y="463"/>
                  </a:lnTo>
                  <a:lnTo>
                    <a:pt x="75" y="476"/>
                  </a:lnTo>
                  <a:lnTo>
                    <a:pt x="93" y="489"/>
                  </a:lnTo>
                  <a:lnTo>
                    <a:pt x="112" y="495"/>
                  </a:lnTo>
                  <a:lnTo>
                    <a:pt x="130" y="501"/>
                  </a:lnTo>
                  <a:lnTo>
                    <a:pt x="155" y="508"/>
                  </a:lnTo>
                  <a:lnTo>
                    <a:pt x="174" y="514"/>
                  </a:lnTo>
                  <a:lnTo>
                    <a:pt x="199" y="514"/>
                  </a:lnTo>
                  <a:lnTo>
                    <a:pt x="224" y="520"/>
                  </a:lnTo>
                  <a:lnTo>
                    <a:pt x="255" y="527"/>
                  </a:lnTo>
                  <a:lnTo>
                    <a:pt x="273" y="552"/>
                  </a:lnTo>
                  <a:lnTo>
                    <a:pt x="298" y="539"/>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07" name="Freeform 99"/>
            <p:cNvSpPr>
              <a:spLocks/>
            </p:cNvSpPr>
            <p:nvPr/>
          </p:nvSpPr>
          <p:spPr bwMode="auto">
            <a:xfrm>
              <a:off x="4668" y="1648"/>
              <a:ext cx="473" cy="533"/>
            </a:xfrm>
            <a:custGeom>
              <a:avLst/>
              <a:gdLst/>
              <a:ahLst/>
              <a:cxnLst>
                <a:cxn ang="0">
                  <a:pos x="68" y="0"/>
                </a:cxn>
                <a:cxn ang="0">
                  <a:pos x="87" y="19"/>
                </a:cxn>
                <a:cxn ang="0">
                  <a:pos x="99" y="25"/>
                </a:cxn>
                <a:cxn ang="0">
                  <a:pos x="124" y="25"/>
                </a:cxn>
                <a:cxn ang="0">
                  <a:pos x="112" y="19"/>
                </a:cxn>
                <a:cxn ang="0">
                  <a:pos x="99" y="6"/>
                </a:cxn>
                <a:cxn ang="0">
                  <a:pos x="124" y="19"/>
                </a:cxn>
                <a:cxn ang="0">
                  <a:pos x="143" y="19"/>
                </a:cxn>
                <a:cxn ang="0">
                  <a:pos x="161" y="25"/>
                </a:cxn>
                <a:cxn ang="0">
                  <a:pos x="143" y="13"/>
                </a:cxn>
                <a:cxn ang="0">
                  <a:pos x="124" y="0"/>
                </a:cxn>
                <a:cxn ang="0">
                  <a:pos x="161" y="19"/>
                </a:cxn>
                <a:cxn ang="0">
                  <a:pos x="193" y="25"/>
                </a:cxn>
                <a:cxn ang="0">
                  <a:pos x="224" y="38"/>
                </a:cxn>
                <a:cxn ang="0">
                  <a:pos x="199" y="120"/>
                </a:cxn>
                <a:cxn ang="0">
                  <a:pos x="273" y="165"/>
                </a:cxn>
                <a:cxn ang="0">
                  <a:pos x="292" y="215"/>
                </a:cxn>
                <a:cxn ang="0">
                  <a:pos x="397" y="215"/>
                </a:cxn>
                <a:cxn ang="0">
                  <a:pos x="410" y="241"/>
                </a:cxn>
                <a:cxn ang="0">
                  <a:pos x="416" y="260"/>
                </a:cxn>
                <a:cxn ang="0">
                  <a:pos x="416" y="279"/>
                </a:cxn>
                <a:cxn ang="0">
                  <a:pos x="416" y="329"/>
                </a:cxn>
                <a:cxn ang="0">
                  <a:pos x="416" y="355"/>
                </a:cxn>
                <a:cxn ang="0">
                  <a:pos x="435" y="367"/>
                </a:cxn>
                <a:cxn ang="0">
                  <a:pos x="453" y="374"/>
                </a:cxn>
                <a:cxn ang="0">
                  <a:pos x="472" y="386"/>
                </a:cxn>
                <a:cxn ang="0">
                  <a:pos x="273" y="532"/>
                </a:cxn>
                <a:cxn ang="0">
                  <a:pos x="242" y="500"/>
                </a:cxn>
                <a:cxn ang="0">
                  <a:pos x="211" y="494"/>
                </a:cxn>
                <a:cxn ang="0">
                  <a:pos x="186" y="488"/>
                </a:cxn>
                <a:cxn ang="0">
                  <a:pos x="168" y="481"/>
                </a:cxn>
                <a:cxn ang="0">
                  <a:pos x="137" y="481"/>
                </a:cxn>
                <a:cxn ang="0">
                  <a:pos x="112" y="469"/>
                </a:cxn>
                <a:cxn ang="0">
                  <a:pos x="93" y="462"/>
                </a:cxn>
                <a:cxn ang="0">
                  <a:pos x="75" y="456"/>
                </a:cxn>
                <a:cxn ang="0">
                  <a:pos x="56" y="450"/>
                </a:cxn>
                <a:cxn ang="0">
                  <a:pos x="50" y="437"/>
                </a:cxn>
                <a:cxn ang="0">
                  <a:pos x="43" y="418"/>
                </a:cxn>
                <a:cxn ang="0">
                  <a:pos x="43" y="393"/>
                </a:cxn>
                <a:cxn ang="0">
                  <a:pos x="50" y="380"/>
                </a:cxn>
                <a:cxn ang="0">
                  <a:pos x="31" y="348"/>
                </a:cxn>
                <a:cxn ang="0">
                  <a:pos x="31" y="342"/>
                </a:cxn>
                <a:cxn ang="0">
                  <a:pos x="43" y="329"/>
                </a:cxn>
                <a:cxn ang="0">
                  <a:pos x="31" y="304"/>
                </a:cxn>
                <a:cxn ang="0">
                  <a:pos x="37" y="272"/>
                </a:cxn>
                <a:cxn ang="0">
                  <a:pos x="25" y="260"/>
                </a:cxn>
                <a:cxn ang="0">
                  <a:pos x="6" y="253"/>
                </a:cxn>
                <a:cxn ang="0">
                  <a:pos x="0" y="241"/>
                </a:cxn>
                <a:cxn ang="0">
                  <a:pos x="0" y="228"/>
                </a:cxn>
                <a:cxn ang="0">
                  <a:pos x="50" y="146"/>
                </a:cxn>
                <a:cxn ang="0">
                  <a:pos x="43" y="114"/>
                </a:cxn>
                <a:cxn ang="0">
                  <a:pos x="68" y="0"/>
                </a:cxn>
              </a:cxnLst>
              <a:rect l="0" t="0" r="r" b="b"/>
              <a:pathLst>
                <a:path w="473" h="533">
                  <a:moveTo>
                    <a:pt x="68" y="0"/>
                  </a:moveTo>
                  <a:lnTo>
                    <a:pt x="87" y="19"/>
                  </a:lnTo>
                  <a:lnTo>
                    <a:pt x="99" y="25"/>
                  </a:lnTo>
                  <a:lnTo>
                    <a:pt x="124" y="25"/>
                  </a:lnTo>
                  <a:lnTo>
                    <a:pt x="112" y="19"/>
                  </a:lnTo>
                  <a:lnTo>
                    <a:pt x="99" y="6"/>
                  </a:lnTo>
                  <a:lnTo>
                    <a:pt x="124" y="19"/>
                  </a:lnTo>
                  <a:lnTo>
                    <a:pt x="143" y="19"/>
                  </a:lnTo>
                  <a:lnTo>
                    <a:pt x="161" y="25"/>
                  </a:lnTo>
                  <a:lnTo>
                    <a:pt x="143" y="13"/>
                  </a:lnTo>
                  <a:lnTo>
                    <a:pt x="124" y="0"/>
                  </a:lnTo>
                  <a:lnTo>
                    <a:pt x="161" y="19"/>
                  </a:lnTo>
                  <a:lnTo>
                    <a:pt x="193" y="25"/>
                  </a:lnTo>
                  <a:lnTo>
                    <a:pt x="224" y="38"/>
                  </a:lnTo>
                  <a:lnTo>
                    <a:pt x="199" y="120"/>
                  </a:lnTo>
                  <a:lnTo>
                    <a:pt x="273" y="165"/>
                  </a:lnTo>
                  <a:lnTo>
                    <a:pt x="292" y="215"/>
                  </a:lnTo>
                  <a:lnTo>
                    <a:pt x="397" y="215"/>
                  </a:lnTo>
                  <a:lnTo>
                    <a:pt x="410" y="241"/>
                  </a:lnTo>
                  <a:lnTo>
                    <a:pt x="416" y="260"/>
                  </a:lnTo>
                  <a:lnTo>
                    <a:pt x="416" y="279"/>
                  </a:lnTo>
                  <a:lnTo>
                    <a:pt x="416" y="329"/>
                  </a:lnTo>
                  <a:lnTo>
                    <a:pt x="416" y="355"/>
                  </a:lnTo>
                  <a:lnTo>
                    <a:pt x="435" y="367"/>
                  </a:lnTo>
                  <a:lnTo>
                    <a:pt x="453" y="374"/>
                  </a:lnTo>
                  <a:lnTo>
                    <a:pt x="472" y="386"/>
                  </a:lnTo>
                  <a:lnTo>
                    <a:pt x="273" y="532"/>
                  </a:lnTo>
                  <a:lnTo>
                    <a:pt x="242" y="500"/>
                  </a:lnTo>
                  <a:lnTo>
                    <a:pt x="211" y="494"/>
                  </a:lnTo>
                  <a:lnTo>
                    <a:pt x="186" y="488"/>
                  </a:lnTo>
                  <a:lnTo>
                    <a:pt x="168" y="481"/>
                  </a:lnTo>
                  <a:lnTo>
                    <a:pt x="137" y="481"/>
                  </a:lnTo>
                  <a:lnTo>
                    <a:pt x="112" y="469"/>
                  </a:lnTo>
                  <a:lnTo>
                    <a:pt x="93" y="462"/>
                  </a:lnTo>
                  <a:lnTo>
                    <a:pt x="75" y="456"/>
                  </a:lnTo>
                  <a:lnTo>
                    <a:pt x="56" y="450"/>
                  </a:lnTo>
                  <a:lnTo>
                    <a:pt x="50" y="437"/>
                  </a:lnTo>
                  <a:lnTo>
                    <a:pt x="43" y="418"/>
                  </a:lnTo>
                  <a:lnTo>
                    <a:pt x="43" y="393"/>
                  </a:lnTo>
                  <a:lnTo>
                    <a:pt x="50" y="380"/>
                  </a:lnTo>
                  <a:lnTo>
                    <a:pt x="31" y="348"/>
                  </a:lnTo>
                  <a:lnTo>
                    <a:pt x="31" y="342"/>
                  </a:lnTo>
                  <a:lnTo>
                    <a:pt x="43" y="329"/>
                  </a:lnTo>
                  <a:lnTo>
                    <a:pt x="31" y="304"/>
                  </a:lnTo>
                  <a:lnTo>
                    <a:pt x="37" y="272"/>
                  </a:lnTo>
                  <a:lnTo>
                    <a:pt x="25" y="260"/>
                  </a:lnTo>
                  <a:lnTo>
                    <a:pt x="6" y="253"/>
                  </a:lnTo>
                  <a:lnTo>
                    <a:pt x="0" y="241"/>
                  </a:lnTo>
                  <a:lnTo>
                    <a:pt x="0" y="228"/>
                  </a:lnTo>
                  <a:lnTo>
                    <a:pt x="50" y="146"/>
                  </a:lnTo>
                  <a:lnTo>
                    <a:pt x="43" y="114"/>
                  </a:lnTo>
                  <a:lnTo>
                    <a:pt x="68" y="0"/>
                  </a:lnTo>
                </a:path>
              </a:pathLst>
            </a:custGeom>
            <a:solidFill>
              <a:srgbClr val="FCE6CF"/>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08" name="Freeform 100"/>
            <p:cNvSpPr>
              <a:spLocks/>
            </p:cNvSpPr>
            <p:nvPr/>
          </p:nvSpPr>
          <p:spPr bwMode="auto">
            <a:xfrm>
              <a:off x="4842" y="2554"/>
              <a:ext cx="553" cy="522"/>
            </a:xfrm>
            <a:custGeom>
              <a:avLst/>
              <a:gdLst/>
              <a:ahLst/>
              <a:cxnLst>
                <a:cxn ang="0">
                  <a:pos x="552" y="0"/>
                </a:cxn>
                <a:cxn ang="0">
                  <a:pos x="347" y="381"/>
                </a:cxn>
                <a:cxn ang="0">
                  <a:pos x="304" y="394"/>
                </a:cxn>
                <a:cxn ang="0">
                  <a:pos x="242" y="432"/>
                </a:cxn>
                <a:cxn ang="0">
                  <a:pos x="143" y="451"/>
                </a:cxn>
                <a:cxn ang="0">
                  <a:pos x="105" y="483"/>
                </a:cxn>
                <a:cxn ang="0">
                  <a:pos x="0" y="521"/>
                </a:cxn>
              </a:cxnLst>
              <a:rect l="0" t="0" r="r" b="b"/>
              <a:pathLst>
                <a:path w="553" h="522">
                  <a:moveTo>
                    <a:pt x="552" y="0"/>
                  </a:moveTo>
                  <a:lnTo>
                    <a:pt x="347" y="381"/>
                  </a:lnTo>
                  <a:lnTo>
                    <a:pt x="304" y="394"/>
                  </a:lnTo>
                  <a:lnTo>
                    <a:pt x="242" y="432"/>
                  </a:lnTo>
                  <a:lnTo>
                    <a:pt x="143" y="451"/>
                  </a:lnTo>
                  <a:lnTo>
                    <a:pt x="105" y="483"/>
                  </a:lnTo>
                  <a:lnTo>
                    <a:pt x="0" y="521"/>
                  </a:lnTo>
                </a:path>
              </a:pathLst>
            </a:custGeom>
            <a:noFill/>
            <a:ln w="12700" cap="rnd" cmpd="sng">
              <a:solidFill>
                <a:srgbClr val="000000"/>
              </a:solidFill>
              <a:prstDash val="solid"/>
              <a:round/>
              <a:headEnd type="none" w="sm" len="sm"/>
              <a:tailEnd type="none" w="sm" len="sm"/>
            </a:ln>
            <a:effectLst/>
          </p:spPr>
          <p:txBody>
            <a:bodyPr/>
            <a:lstStyle/>
            <a:p>
              <a:endParaRPr lang="zh-CN" altLang="en-US"/>
            </a:p>
          </p:txBody>
        </p:sp>
        <p:sp>
          <p:nvSpPr>
            <p:cNvPr id="171109" name="Freeform 101"/>
            <p:cNvSpPr>
              <a:spLocks/>
            </p:cNvSpPr>
            <p:nvPr/>
          </p:nvSpPr>
          <p:spPr bwMode="auto">
            <a:xfrm>
              <a:off x="5221" y="2009"/>
              <a:ext cx="410" cy="1410"/>
            </a:xfrm>
            <a:custGeom>
              <a:avLst/>
              <a:gdLst/>
              <a:ahLst/>
              <a:cxnLst>
                <a:cxn ang="0">
                  <a:pos x="260" y="1409"/>
                </a:cxn>
                <a:cxn ang="0">
                  <a:pos x="316" y="1390"/>
                </a:cxn>
                <a:cxn ang="0">
                  <a:pos x="409" y="1231"/>
                </a:cxn>
                <a:cxn ang="0">
                  <a:pos x="359" y="1060"/>
                </a:cxn>
                <a:cxn ang="0">
                  <a:pos x="347" y="685"/>
                </a:cxn>
                <a:cxn ang="0">
                  <a:pos x="266" y="260"/>
                </a:cxn>
                <a:cxn ang="0">
                  <a:pos x="112" y="121"/>
                </a:cxn>
                <a:cxn ang="0">
                  <a:pos x="12" y="0"/>
                </a:cxn>
                <a:cxn ang="0">
                  <a:pos x="0" y="19"/>
                </a:cxn>
                <a:cxn ang="0">
                  <a:pos x="99" y="140"/>
                </a:cxn>
                <a:cxn ang="0">
                  <a:pos x="242" y="273"/>
                </a:cxn>
                <a:cxn ang="0">
                  <a:pos x="322" y="685"/>
                </a:cxn>
                <a:cxn ang="0">
                  <a:pos x="335" y="1073"/>
                </a:cxn>
                <a:cxn ang="0">
                  <a:pos x="378" y="1225"/>
                </a:cxn>
                <a:cxn ang="0">
                  <a:pos x="297" y="1371"/>
                </a:cxn>
                <a:cxn ang="0">
                  <a:pos x="248" y="1390"/>
                </a:cxn>
                <a:cxn ang="0">
                  <a:pos x="260" y="1409"/>
                </a:cxn>
              </a:cxnLst>
              <a:rect l="0" t="0" r="r" b="b"/>
              <a:pathLst>
                <a:path w="410" h="1410">
                  <a:moveTo>
                    <a:pt x="260" y="1409"/>
                  </a:moveTo>
                  <a:lnTo>
                    <a:pt x="316" y="1390"/>
                  </a:lnTo>
                  <a:lnTo>
                    <a:pt x="409" y="1231"/>
                  </a:lnTo>
                  <a:lnTo>
                    <a:pt x="359" y="1060"/>
                  </a:lnTo>
                  <a:lnTo>
                    <a:pt x="347" y="685"/>
                  </a:lnTo>
                  <a:lnTo>
                    <a:pt x="266" y="260"/>
                  </a:lnTo>
                  <a:lnTo>
                    <a:pt x="112" y="121"/>
                  </a:lnTo>
                  <a:lnTo>
                    <a:pt x="12" y="0"/>
                  </a:lnTo>
                  <a:lnTo>
                    <a:pt x="0" y="19"/>
                  </a:lnTo>
                  <a:lnTo>
                    <a:pt x="99" y="140"/>
                  </a:lnTo>
                  <a:lnTo>
                    <a:pt x="242" y="273"/>
                  </a:lnTo>
                  <a:lnTo>
                    <a:pt x="322" y="685"/>
                  </a:lnTo>
                  <a:lnTo>
                    <a:pt x="335" y="1073"/>
                  </a:lnTo>
                  <a:lnTo>
                    <a:pt x="378" y="1225"/>
                  </a:lnTo>
                  <a:lnTo>
                    <a:pt x="297" y="1371"/>
                  </a:lnTo>
                  <a:lnTo>
                    <a:pt x="248" y="1390"/>
                  </a:lnTo>
                  <a:lnTo>
                    <a:pt x="260" y="1409"/>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0" name="Freeform 102"/>
            <p:cNvSpPr>
              <a:spLocks/>
            </p:cNvSpPr>
            <p:nvPr/>
          </p:nvSpPr>
          <p:spPr bwMode="auto">
            <a:xfrm>
              <a:off x="4761" y="3075"/>
              <a:ext cx="88" cy="483"/>
            </a:xfrm>
            <a:custGeom>
              <a:avLst/>
              <a:gdLst/>
              <a:ahLst/>
              <a:cxnLst>
                <a:cxn ang="0">
                  <a:pos x="12" y="44"/>
                </a:cxn>
                <a:cxn ang="0">
                  <a:pos x="0" y="355"/>
                </a:cxn>
                <a:cxn ang="0">
                  <a:pos x="12" y="482"/>
                </a:cxn>
                <a:cxn ang="0">
                  <a:pos x="68" y="406"/>
                </a:cxn>
                <a:cxn ang="0">
                  <a:pos x="87" y="355"/>
                </a:cxn>
                <a:cxn ang="0">
                  <a:pos x="81" y="0"/>
                </a:cxn>
                <a:cxn ang="0">
                  <a:pos x="37" y="0"/>
                </a:cxn>
                <a:cxn ang="0">
                  <a:pos x="12" y="44"/>
                </a:cxn>
              </a:cxnLst>
              <a:rect l="0" t="0" r="r" b="b"/>
              <a:pathLst>
                <a:path w="88" h="483">
                  <a:moveTo>
                    <a:pt x="12" y="44"/>
                  </a:moveTo>
                  <a:lnTo>
                    <a:pt x="0" y="355"/>
                  </a:lnTo>
                  <a:lnTo>
                    <a:pt x="12" y="482"/>
                  </a:lnTo>
                  <a:lnTo>
                    <a:pt x="68" y="406"/>
                  </a:lnTo>
                  <a:lnTo>
                    <a:pt x="87" y="355"/>
                  </a:lnTo>
                  <a:lnTo>
                    <a:pt x="81" y="0"/>
                  </a:lnTo>
                  <a:lnTo>
                    <a:pt x="37" y="0"/>
                  </a:lnTo>
                  <a:lnTo>
                    <a:pt x="12" y="44"/>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1" name="Freeform 103"/>
            <p:cNvSpPr>
              <a:spLocks/>
            </p:cNvSpPr>
            <p:nvPr/>
          </p:nvSpPr>
          <p:spPr bwMode="auto">
            <a:xfrm>
              <a:off x="4829" y="3361"/>
              <a:ext cx="703" cy="658"/>
            </a:xfrm>
            <a:custGeom>
              <a:avLst/>
              <a:gdLst/>
              <a:ahLst/>
              <a:cxnLst>
                <a:cxn ang="0">
                  <a:pos x="0" y="145"/>
                </a:cxn>
                <a:cxn ang="0">
                  <a:pos x="12" y="657"/>
                </a:cxn>
                <a:cxn ang="0">
                  <a:pos x="696" y="657"/>
                </a:cxn>
                <a:cxn ang="0">
                  <a:pos x="702" y="367"/>
                </a:cxn>
                <a:cxn ang="0">
                  <a:pos x="683" y="145"/>
                </a:cxn>
                <a:cxn ang="0">
                  <a:pos x="652" y="78"/>
                </a:cxn>
                <a:cxn ang="0">
                  <a:pos x="652" y="33"/>
                </a:cxn>
                <a:cxn ang="0">
                  <a:pos x="640" y="0"/>
                </a:cxn>
                <a:cxn ang="0">
                  <a:pos x="503" y="78"/>
                </a:cxn>
                <a:cxn ang="0">
                  <a:pos x="19" y="56"/>
                </a:cxn>
                <a:cxn ang="0">
                  <a:pos x="0" y="145"/>
                </a:cxn>
              </a:cxnLst>
              <a:rect l="0" t="0" r="r" b="b"/>
              <a:pathLst>
                <a:path w="703" h="658">
                  <a:moveTo>
                    <a:pt x="0" y="145"/>
                  </a:moveTo>
                  <a:lnTo>
                    <a:pt x="12" y="657"/>
                  </a:lnTo>
                  <a:lnTo>
                    <a:pt x="696" y="657"/>
                  </a:lnTo>
                  <a:lnTo>
                    <a:pt x="702" y="367"/>
                  </a:lnTo>
                  <a:lnTo>
                    <a:pt x="683" y="145"/>
                  </a:lnTo>
                  <a:lnTo>
                    <a:pt x="652" y="78"/>
                  </a:lnTo>
                  <a:lnTo>
                    <a:pt x="652" y="33"/>
                  </a:lnTo>
                  <a:lnTo>
                    <a:pt x="640" y="0"/>
                  </a:lnTo>
                  <a:lnTo>
                    <a:pt x="503" y="78"/>
                  </a:lnTo>
                  <a:lnTo>
                    <a:pt x="19" y="56"/>
                  </a:lnTo>
                  <a:lnTo>
                    <a:pt x="0" y="145"/>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2" name="Freeform 104"/>
            <p:cNvSpPr>
              <a:spLocks/>
            </p:cNvSpPr>
            <p:nvPr/>
          </p:nvSpPr>
          <p:spPr bwMode="auto">
            <a:xfrm>
              <a:off x="4941" y="2047"/>
              <a:ext cx="255" cy="300"/>
            </a:xfrm>
            <a:custGeom>
              <a:avLst/>
              <a:gdLst/>
              <a:ahLst/>
              <a:cxnLst>
                <a:cxn ang="0">
                  <a:pos x="254" y="0"/>
                </a:cxn>
                <a:cxn ang="0">
                  <a:pos x="37" y="299"/>
                </a:cxn>
                <a:cxn ang="0">
                  <a:pos x="31" y="280"/>
                </a:cxn>
                <a:cxn ang="0">
                  <a:pos x="25" y="261"/>
                </a:cxn>
                <a:cxn ang="0">
                  <a:pos x="12" y="235"/>
                </a:cxn>
                <a:cxn ang="0">
                  <a:pos x="0" y="210"/>
                </a:cxn>
              </a:cxnLst>
              <a:rect l="0" t="0" r="r" b="b"/>
              <a:pathLst>
                <a:path w="255" h="300">
                  <a:moveTo>
                    <a:pt x="254" y="0"/>
                  </a:moveTo>
                  <a:lnTo>
                    <a:pt x="37" y="299"/>
                  </a:lnTo>
                  <a:lnTo>
                    <a:pt x="31" y="280"/>
                  </a:lnTo>
                  <a:lnTo>
                    <a:pt x="25" y="261"/>
                  </a:lnTo>
                  <a:lnTo>
                    <a:pt x="12" y="235"/>
                  </a:lnTo>
                  <a:lnTo>
                    <a:pt x="0" y="210"/>
                  </a:lnTo>
                </a:path>
              </a:pathLst>
            </a:custGeom>
            <a:noFill/>
            <a:ln w="12700" cap="rnd" cmpd="sng">
              <a:solidFill>
                <a:srgbClr val="000000"/>
              </a:solidFill>
              <a:prstDash val="solid"/>
              <a:round/>
              <a:headEnd type="none" w="sm" len="sm"/>
              <a:tailEnd type="none" w="sm" len="sm"/>
            </a:ln>
            <a:effectLst/>
          </p:spPr>
          <p:txBody>
            <a:bodyPr/>
            <a:lstStyle/>
            <a:p>
              <a:endParaRPr lang="zh-CN" altLang="en-US"/>
            </a:p>
          </p:txBody>
        </p:sp>
        <p:sp>
          <p:nvSpPr>
            <p:cNvPr id="171113" name="Freeform 105"/>
            <p:cNvSpPr>
              <a:spLocks/>
            </p:cNvSpPr>
            <p:nvPr/>
          </p:nvSpPr>
          <p:spPr bwMode="auto">
            <a:xfrm>
              <a:off x="4891" y="2416"/>
              <a:ext cx="51" cy="121"/>
            </a:xfrm>
            <a:custGeom>
              <a:avLst/>
              <a:gdLst/>
              <a:ahLst/>
              <a:cxnLst>
                <a:cxn ang="0">
                  <a:pos x="50" y="0"/>
                </a:cxn>
                <a:cxn ang="0">
                  <a:pos x="50" y="63"/>
                </a:cxn>
                <a:cxn ang="0">
                  <a:pos x="19" y="88"/>
                </a:cxn>
                <a:cxn ang="0">
                  <a:pos x="0" y="120"/>
                </a:cxn>
              </a:cxnLst>
              <a:rect l="0" t="0" r="r" b="b"/>
              <a:pathLst>
                <a:path w="51" h="121">
                  <a:moveTo>
                    <a:pt x="50" y="0"/>
                  </a:moveTo>
                  <a:lnTo>
                    <a:pt x="50" y="63"/>
                  </a:lnTo>
                  <a:lnTo>
                    <a:pt x="19" y="88"/>
                  </a:lnTo>
                  <a:lnTo>
                    <a:pt x="0" y="120"/>
                  </a:lnTo>
                </a:path>
              </a:pathLst>
            </a:custGeom>
            <a:noFill/>
            <a:ln w="12700" cap="rnd" cmpd="sng">
              <a:solidFill>
                <a:srgbClr val="000000"/>
              </a:solidFill>
              <a:prstDash val="solid"/>
              <a:round/>
              <a:headEnd type="none" w="sm" len="sm"/>
              <a:tailEnd type="none" w="sm" len="sm"/>
            </a:ln>
            <a:effectLst/>
          </p:spPr>
          <p:txBody>
            <a:bodyPr/>
            <a:lstStyle/>
            <a:p>
              <a:endParaRPr lang="zh-CN" altLang="en-US"/>
            </a:p>
          </p:txBody>
        </p:sp>
        <p:sp>
          <p:nvSpPr>
            <p:cNvPr id="171114" name="Freeform 106"/>
            <p:cNvSpPr>
              <a:spLocks/>
            </p:cNvSpPr>
            <p:nvPr/>
          </p:nvSpPr>
          <p:spPr bwMode="auto">
            <a:xfrm>
              <a:off x="4842" y="2180"/>
              <a:ext cx="100" cy="432"/>
            </a:xfrm>
            <a:custGeom>
              <a:avLst/>
              <a:gdLst/>
              <a:ahLst/>
              <a:cxnLst>
                <a:cxn ang="0">
                  <a:pos x="0" y="431"/>
                </a:cxn>
                <a:cxn ang="0">
                  <a:pos x="25" y="203"/>
                </a:cxn>
                <a:cxn ang="0">
                  <a:pos x="31" y="120"/>
                </a:cxn>
                <a:cxn ang="0">
                  <a:pos x="37" y="95"/>
                </a:cxn>
                <a:cxn ang="0">
                  <a:pos x="43" y="82"/>
                </a:cxn>
                <a:cxn ang="0">
                  <a:pos x="50" y="76"/>
                </a:cxn>
                <a:cxn ang="0">
                  <a:pos x="56" y="57"/>
                </a:cxn>
                <a:cxn ang="0">
                  <a:pos x="56" y="44"/>
                </a:cxn>
                <a:cxn ang="0">
                  <a:pos x="74" y="13"/>
                </a:cxn>
                <a:cxn ang="0">
                  <a:pos x="99" y="0"/>
                </a:cxn>
                <a:cxn ang="0">
                  <a:pos x="87" y="13"/>
                </a:cxn>
                <a:cxn ang="0">
                  <a:pos x="87" y="25"/>
                </a:cxn>
                <a:cxn ang="0">
                  <a:pos x="87" y="38"/>
                </a:cxn>
                <a:cxn ang="0">
                  <a:pos x="93" y="57"/>
                </a:cxn>
                <a:cxn ang="0">
                  <a:pos x="99" y="76"/>
                </a:cxn>
                <a:cxn ang="0">
                  <a:pos x="93" y="89"/>
                </a:cxn>
                <a:cxn ang="0">
                  <a:pos x="80" y="95"/>
                </a:cxn>
                <a:cxn ang="0">
                  <a:pos x="68" y="101"/>
                </a:cxn>
                <a:cxn ang="0">
                  <a:pos x="50" y="355"/>
                </a:cxn>
                <a:cxn ang="0">
                  <a:pos x="0" y="431"/>
                </a:cxn>
              </a:cxnLst>
              <a:rect l="0" t="0" r="r" b="b"/>
              <a:pathLst>
                <a:path w="100" h="432">
                  <a:moveTo>
                    <a:pt x="0" y="431"/>
                  </a:moveTo>
                  <a:lnTo>
                    <a:pt x="25" y="203"/>
                  </a:lnTo>
                  <a:lnTo>
                    <a:pt x="31" y="120"/>
                  </a:lnTo>
                  <a:lnTo>
                    <a:pt x="37" y="95"/>
                  </a:lnTo>
                  <a:lnTo>
                    <a:pt x="43" y="82"/>
                  </a:lnTo>
                  <a:lnTo>
                    <a:pt x="50" y="76"/>
                  </a:lnTo>
                  <a:lnTo>
                    <a:pt x="56" y="57"/>
                  </a:lnTo>
                  <a:lnTo>
                    <a:pt x="56" y="44"/>
                  </a:lnTo>
                  <a:lnTo>
                    <a:pt x="74" y="13"/>
                  </a:lnTo>
                  <a:lnTo>
                    <a:pt x="99" y="0"/>
                  </a:lnTo>
                  <a:lnTo>
                    <a:pt x="87" y="13"/>
                  </a:lnTo>
                  <a:lnTo>
                    <a:pt x="87" y="25"/>
                  </a:lnTo>
                  <a:lnTo>
                    <a:pt x="87" y="38"/>
                  </a:lnTo>
                  <a:lnTo>
                    <a:pt x="93" y="57"/>
                  </a:lnTo>
                  <a:lnTo>
                    <a:pt x="99" y="76"/>
                  </a:lnTo>
                  <a:lnTo>
                    <a:pt x="93" y="89"/>
                  </a:lnTo>
                  <a:lnTo>
                    <a:pt x="80" y="95"/>
                  </a:lnTo>
                  <a:lnTo>
                    <a:pt x="68" y="101"/>
                  </a:lnTo>
                  <a:lnTo>
                    <a:pt x="50" y="355"/>
                  </a:lnTo>
                  <a:lnTo>
                    <a:pt x="0" y="431"/>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5" name="Freeform 107"/>
            <p:cNvSpPr>
              <a:spLocks/>
            </p:cNvSpPr>
            <p:nvPr/>
          </p:nvSpPr>
          <p:spPr bwMode="auto">
            <a:xfrm>
              <a:off x="3885" y="2561"/>
              <a:ext cx="367" cy="287"/>
            </a:xfrm>
            <a:custGeom>
              <a:avLst/>
              <a:gdLst/>
              <a:ahLst/>
              <a:cxnLst>
                <a:cxn ang="0">
                  <a:pos x="310" y="286"/>
                </a:cxn>
                <a:cxn ang="0">
                  <a:pos x="223" y="254"/>
                </a:cxn>
                <a:cxn ang="0">
                  <a:pos x="205" y="261"/>
                </a:cxn>
                <a:cxn ang="0">
                  <a:pos x="186" y="261"/>
                </a:cxn>
                <a:cxn ang="0">
                  <a:pos x="99" y="235"/>
                </a:cxn>
                <a:cxn ang="0">
                  <a:pos x="87" y="222"/>
                </a:cxn>
                <a:cxn ang="0">
                  <a:pos x="81" y="203"/>
                </a:cxn>
                <a:cxn ang="0">
                  <a:pos x="74" y="191"/>
                </a:cxn>
                <a:cxn ang="0">
                  <a:pos x="62" y="178"/>
                </a:cxn>
                <a:cxn ang="0">
                  <a:pos x="62" y="165"/>
                </a:cxn>
                <a:cxn ang="0">
                  <a:pos x="68" y="153"/>
                </a:cxn>
                <a:cxn ang="0">
                  <a:pos x="62" y="140"/>
                </a:cxn>
                <a:cxn ang="0">
                  <a:pos x="50" y="121"/>
                </a:cxn>
                <a:cxn ang="0">
                  <a:pos x="50" y="108"/>
                </a:cxn>
                <a:cxn ang="0">
                  <a:pos x="56" y="95"/>
                </a:cxn>
                <a:cxn ang="0">
                  <a:pos x="12" y="89"/>
                </a:cxn>
                <a:cxn ang="0">
                  <a:pos x="0" y="83"/>
                </a:cxn>
                <a:cxn ang="0">
                  <a:pos x="0" y="64"/>
                </a:cxn>
                <a:cxn ang="0">
                  <a:pos x="6" y="51"/>
                </a:cxn>
                <a:cxn ang="0">
                  <a:pos x="19" y="44"/>
                </a:cxn>
                <a:cxn ang="0">
                  <a:pos x="43" y="38"/>
                </a:cxn>
                <a:cxn ang="0">
                  <a:pos x="93" y="38"/>
                </a:cxn>
                <a:cxn ang="0">
                  <a:pos x="68" y="13"/>
                </a:cxn>
                <a:cxn ang="0">
                  <a:pos x="74" y="0"/>
                </a:cxn>
                <a:cxn ang="0">
                  <a:pos x="87" y="0"/>
                </a:cxn>
                <a:cxn ang="0">
                  <a:pos x="112" y="6"/>
                </a:cxn>
                <a:cxn ang="0">
                  <a:pos x="130" y="6"/>
                </a:cxn>
                <a:cxn ang="0">
                  <a:pos x="149" y="13"/>
                </a:cxn>
                <a:cxn ang="0">
                  <a:pos x="167" y="19"/>
                </a:cxn>
                <a:cxn ang="0">
                  <a:pos x="180" y="25"/>
                </a:cxn>
                <a:cxn ang="0">
                  <a:pos x="211" y="25"/>
                </a:cxn>
                <a:cxn ang="0">
                  <a:pos x="223" y="32"/>
                </a:cxn>
                <a:cxn ang="0">
                  <a:pos x="236" y="44"/>
                </a:cxn>
                <a:cxn ang="0">
                  <a:pos x="279" y="76"/>
                </a:cxn>
                <a:cxn ang="0">
                  <a:pos x="292" y="89"/>
                </a:cxn>
                <a:cxn ang="0">
                  <a:pos x="304" y="108"/>
                </a:cxn>
                <a:cxn ang="0">
                  <a:pos x="310" y="121"/>
                </a:cxn>
                <a:cxn ang="0">
                  <a:pos x="366" y="140"/>
                </a:cxn>
                <a:cxn ang="0">
                  <a:pos x="347" y="153"/>
                </a:cxn>
                <a:cxn ang="0">
                  <a:pos x="335" y="172"/>
                </a:cxn>
                <a:cxn ang="0">
                  <a:pos x="329" y="191"/>
                </a:cxn>
                <a:cxn ang="0">
                  <a:pos x="323" y="210"/>
                </a:cxn>
                <a:cxn ang="0">
                  <a:pos x="316" y="229"/>
                </a:cxn>
                <a:cxn ang="0">
                  <a:pos x="316" y="248"/>
                </a:cxn>
                <a:cxn ang="0">
                  <a:pos x="310" y="273"/>
                </a:cxn>
                <a:cxn ang="0">
                  <a:pos x="316" y="286"/>
                </a:cxn>
                <a:cxn ang="0">
                  <a:pos x="310" y="286"/>
                </a:cxn>
              </a:cxnLst>
              <a:rect l="0" t="0" r="r" b="b"/>
              <a:pathLst>
                <a:path w="367" h="287">
                  <a:moveTo>
                    <a:pt x="310" y="286"/>
                  </a:moveTo>
                  <a:lnTo>
                    <a:pt x="223" y="254"/>
                  </a:lnTo>
                  <a:lnTo>
                    <a:pt x="205" y="261"/>
                  </a:lnTo>
                  <a:lnTo>
                    <a:pt x="186" y="261"/>
                  </a:lnTo>
                  <a:lnTo>
                    <a:pt x="99" y="235"/>
                  </a:lnTo>
                  <a:lnTo>
                    <a:pt x="87" y="222"/>
                  </a:lnTo>
                  <a:lnTo>
                    <a:pt x="81" y="203"/>
                  </a:lnTo>
                  <a:lnTo>
                    <a:pt x="74" y="191"/>
                  </a:lnTo>
                  <a:lnTo>
                    <a:pt x="62" y="178"/>
                  </a:lnTo>
                  <a:lnTo>
                    <a:pt x="62" y="165"/>
                  </a:lnTo>
                  <a:lnTo>
                    <a:pt x="68" y="153"/>
                  </a:lnTo>
                  <a:lnTo>
                    <a:pt x="62" y="140"/>
                  </a:lnTo>
                  <a:lnTo>
                    <a:pt x="50" y="121"/>
                  </a:lnTo>
                  <a:lnTo>
                    <a:pt x="50" y="108"/>
                  </a:lnTo>
                  <a:lnTo>
                    <a:pt x="56" y="95"/>
                  </a:lnTo>
                  <a:lnTo>
                    <a:pt x="12" y="89"/>
                  </a:lnTo>
                  <a:lnTo>
                    <a:pt x="0" y="83"/>
                  </a:lnTo>
                  <a:lnTo>
                    <a:pt x="0" y="64"/>
                  </a:lnTo>
                  <a:lnTo>
                    <a:pt x="6" y="51"/>
                  </a:lnTo>
                  <a:lnTo>
                    <a:pt x="19" y="44"/>
                  </a:lnTo>
                  <a:lnTo>
                    <a:pt x="43" y="38"/>
                  </a:lnTo>
                  <a:lnTo>
                    <a:pt x="93" y="38"/>
                  </a:lnTo>
                  <a:lnTo>
                    <a:pt x="68" y="13"/>
                  </a:lnTo>
                  <a:lnTo>
                    <a:pt x="74" y="0"/>
                  </a:lnTo>
                  <a:lnTo>
                    <a:pt x="87" y="0"/>
                  </a:lnTo>
                  <a:lnTo>
                    <a:pt x="112" y="6"/>
                  </a:lnTo>
                  <a:lnTo>
                    <a:pt x="130" y="6"/>
                  </a:lnTo>
                  <a:lnTo>
                    <a:pt x="149" y="13"/>
                  </a:lnTo>
                  <a:lnTo>
                    <a:pt x="167" y="19"/>
                  </a:lnTo>
                  <a:lnTo>
                    <a:pt x="180" y="25"/>
                  </a:lnTo>
                  <a:lnTo>
                    <a:pt x="211" y="25"/>
                  </a:lnTo>
                  <a:lnTo>
                    <a:pt x="223" y="32"/>
                  </a:lnTo>
                  <a:lnTo>
                    <a:pt x="236" y="44"/>
                  </a:lnTo>
                  <a:lnTo>
                    <a:pt x="279" y="76"/>
                  </a:lnTo>
                  <a:lnTo>
                    <a:pt x="292" y="89"/>
                  </a:lnTo>
                  <a:lnTo>
                    <a:pt x="304" y="108"/>
                  </a:lnTo>
                  <a:lnTo>
                    <a:pt x="310" y="121"/>
                  </a:lnTo>
                  <a:lnTo>
                    <a:pt x="366" y="140"/>
                  </a:lnTo>
                  <a:lnTo>
                    <a:pt x="347" y="153"/>
                  </a:lnTo>
                  <a:lnTo>
                    <a:pt x="335" y="172"/>
                  </a:lnTo>
                  <a:lnTo>
                    <a:pt x="329" y="191"/>
                  </a:lnTo>
                  <a:lnTo>
                    <a:pt x="323" y="210"/>
                  </a:lnTo>
                  <a:lnTo>
                    <a:pt x="316" y="229"/>
                  </a:lnTo>
                  <a:lnTo>
                    <a:pt x="316" y="248"/>
                  </a:lnTo>
                  <a:lnTo>
                    <a:pt x="310" y="273"/>
                  </a:lnTo>
                  <a:lnTo>
                    <a:pt x="316" y="286"/>
                  </a:lnTo>
                  <a:lnTo>
                    <a:pt x="310" y="286"/>
                  </a:lnTo>
                </a:path>
              </a:pathLst>
            </a:custGeom>
            <a:solidFill>
              <a:srgbClr val="FCE6CF"/>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6" name="Freeform 108"/>
            <p:cNvSpPr>
              <a:spLocks/>
            </p:cNvSpPr>
            <p:nvPr/>
          </p:nvSpPr>
          <p:spPr bwMode="auto">
            <a:xfrm>
              <a:off x="3861" y="2536"/>
              <a:ext cx="938" cy="597"/>
            </a:xfrm>
            <a:custGeom>
              <a:avLst/>
              <a:gdLst/>
              <a:ahLst/>
              <a:cxnLst>
                <a:cxn ang="0">
                  <a:pos x="894" y="596"/>
                </a:cxn>
                <a:cxn ang="0">
                  <a:pos x="689" y="533"/>
                </a:cxn>
                <a:cxn ang="0">
                  <a:pos x="515" y="501"/>
                </a:cxn>
                <a:cxn ang="0">
                  <a:pos x="335" y="380"/>
                </a:cxn>
                <a:cxn ang="0">
                  <a:pos x="323" y="349"/>
                </a:cxn>
                <a:cxn ang="0">
                  <a:pos x="248" y="304"/>
                </a:cxn>
                <a:cxn ang="0">
                  <a:pos x="205" y="311"/>
                </a:cxn>
                <a:cxn ang="0">
                  <a:pos x="112" y="285"/>
                </a:cxn>
                <a:cxn ang="0">
                  <a:pos x="87" y="260"/>
                </a:cxn>
                <a:cxn ang="0">
                  <a:pos x="74" y="228"/>
                </a:cxn>
                <a:cxn ang="0">
                  <a:pos x="68" y="190"/>
                </a:cxn>
                <a:cxn ang="0">
                  <a:pos x="62" y="165"/>
                </a:cxn>
                <a:cxn ang="0">
                  <a:pos x="56" y="139"/>
                </a:cxn>
                <a:cxn ang="0">
                  <a:pos x="12" y="127"/>
                </a:cxn>
                <a:cxn ang="0">
                  <a:pos x="0" y="89"/>
                </a:cxn>
                <a:cxn ang="0">
                  <a:pos x="12" y="63"/>
                </a:cxn>
                <a:cxn ang="0">
                  <a:pos x="43" y="44"/>
                </a:cxn>
                <a:cxn ang="0">
                  <a:pos x="118" y="63"/>
                </a:cxn>
                <a:cxn ang="0">
                  <a:pos x="81" y="6"/>
                </a:cxn>
                <a:cxn ang="0">
                  <a:pos x="105" y="0"/>
                </a:cxn>
                <a:cxn ang="0">
                  <a:pos x="161" y="13"/>
                </a:cxn>
                <a:cxn ang="0">
                  <a:pos x="192" y="19"/>
                </a:cxn>
                <a:cxn ang="0">
                  <a:pos x="236" y="25"/>
                </a:cxn>
                <a:cxn ang="0">
                  <a:pos x="273" y="44"/>
                </a:cxn>
                <a:cxn ang="0">
                  <a:pos x="329" y="95"/>
                </a:cxn>
                <a:cxn ang="0">
                  <a:pos x="354" y="127"/>
                </a:cxn>
                <a:cxn ang="0">
                  <a:pos x="534" y="165"/>
                </a:cxn>
                <a:cxn ang="0">
                  <a:pos x="689" y="171"/>
                </a:cxn>
                <a:cxn ang="0">
                  <a:pos x="788" y="197"/>
                </a:cxn>
                <a:cxn ang="0">
                  <a:pos x="738" y="146"/>
                </a:cxn>
                <a:cxn ang="0">
                  <a:pos x="726" y="120"/>
                </a:cxn>
                <a:cxn ang="0">
                  <a:pos x="689" y="82"/>
                </a:cxn>
                <a:cxn ang="0">
                  <a:pos x="745" y="114"/>
                </a:cxn>
                <a:cxn ang="0">
                  <a:pos x="751" y="133"/>
                </a:cxn>
                <a:cxn ang="0">
                  <a:pos x="794" y="222"/>
                </a:cxn>
                <a:cxn ang="0">
                  <a:pos x="540" y="184"/>
                </a:cxn>
                <a:cxn ang="0">
                  <a:pos x="391" y="165"/>
                </a:cxn>
                <a:cxn ang="0">
                  <a:pos x="329" y="133"/>
                </a:cxn>
                <a:cxn ang="0">
                  <a:pos x="304" y="101"/>
                </a:cxn>
                <a:cxn ang="0">
                  <a:pos x="248" y="57"/>
                </a:cxn>
                <a:cxn ang="0">
                  <a:pos x="205" y="51"/>
                </a:cxn>
                <a:cxn ang="0">
                  <a:pos x="174" y="38"/>
                </a:cxn>
                <a:cxn ang="0">
                  <a:pos x="137" y="32"/>
                </a:cxn>
                <a:cxn ang="0">
                  <a:pos x="99" y="25"/>
                </a:cxn>
                <a:cxn ang="0">
                  <a:pos x="118" y="63"/>
                </a:cxn>
                <a:cxn ang="0">
                  <a:pos x="43" y="70"/>
                </a:cxn>
                <a:cxn ang="0">
                  <a:pos x="25" y="89"/>
                </a:cxn>
                <a:cxn ang="0">
                  <a:pos x="37" y="114"/>
                </a:cxn>
                <a:cxn ang="0">
                  <a:pos x="74" y="133"/>
                </a:cxn>
                <a:cxn ang="0">
                  <a:pos x="87" y="165"/>
                </a:cxn>
                <a:cxn ang="0">
                  <a:pos x="87" y="190"/>
                </a:cxn>
                <a:cxn ang="0">
                  <a:pos x="99" y="216"/>
                </a:cxn>
                <a:cxn ang="0">
                  <a:pos x="112" y="247"/>
                </a:cxn>
                <a:cxn ang="0">
                  <a:pos x="211" y="285"/>
                </a:cxn>
                <a:cxn ang="0">
                  <a:pos x="248" y="279"/>
                </a:cxn>
                <a:cxn ang="0">
                  <a:pos x="341" y="336"/>
                </a:cxn>
                <a:cxn ang="0">
                  <a:pos x="347" y="361"/>
                </a:cxn>
                <a:cxn ang="0">
                  <a:pos x="527" y="482"/>
                </a:cxn>
                <a:cxn ang="0">
                  <a:pos x="894" y="571"/>
                </a:cxn>
                <a:cxn ang="0">
                  <a:pos x="912" y="583"/>
                </a:cxn>
              </a:cxnLst>
              <a:rect l="0" t="0" r="r" b="b"/>
              <a:pathLst>
                <a:path w="938" h="597">
                  <a:moveTo>
                    <a:pt x="912" y="583"/>
                  </a:moveTo>
                  <a:lnTo>
                    <a:pt x="894" y="596"/>
                  </a:lnTo>
                  <a:lnTo>
                    <a:pt x="726" y="539"/>
                  </a:lnTo>
                  <a:lnTo>
                    <a:pt x="689" y="533"/>
                  </a:lnTo>
                  <a:lnTo>
                    <a:pt x="664" y="526"/>
                  </a:lnTo>
                  <a:lnTo>
                    <a:pt x="515" y="501"/>
                  </a:lnTo>
                  <a:lnTo>
                    <a:pt x="441" y="418"/>
                  </a:lnTo>
                  <a:lnTo>
                    <a:pt x="335" y="380"/>
                  </a:lnTo>
                  <a:lnTo>
                    <a:pt x="329" y="361"/>
                  </a:lnTo>
                  <a:lnTo>
                    <a:pt x="323" y="349"/>
                  </a:lnTo>
                  <a:lnTo>
                    <a:pt x="316" y="330"/>
                  </a:lnTo>
                  <a:lnTo>
                    <a:pt x="248" y="304"/>
                  </a:lnTo>
                  <a:lnTo>
                    <a:pt x="236" y="311"/>
                  </a:lnTo>
                  <a:lnTo>
                    <a:pt x="205" y="311"/>
                  </a:lnTo>
                  <a:lnTo>
                    <a:pt x="130" y="285"/>
                  </a:lnTo>
                  <a:lnTo>
                    <a:pt x="112" y="285"/>
                  </a:lnTo>
                  <a:lnTo>
                    <a:pt x="99" y="273"/>
                  </a:lnTo>
                  <a:lnTo>
                    <a:pt x="87" y="260"/>
                  </a:lnTo>
                  <a:lnTo>
                    <a:pt x="87" y="235"/>
                  </a:lnTo>
                  <a:lnTo>
                    <a:pt x="74" y="228"/>
                  </a:lnTo>
                  <a:lnTo>
                    <a:pt x="68" y="209"/>
                  </a:lnTo>
                  <a:lnTo>
                    <a:pt x="68" y="190"/>
                  </a:lnTo>
                  <a:lnTo>
                    <a:pt x="68" y="178"/>
                  </a:lnTo>
                  <a:lnTo>
                    <a:pt x="62" y="165"/>
                  </a:lnTo>
                  <a:lnTo>
                    <a:pt x="56" y="152"/>
                  </a:lnTo>
                  <a:lnTo>
                    <a:pt x="56" y="139"/>
                  </a:lnTo>
                  <a:lnTo>
                    <a:pt x="31" y="133"/>
                  </a:lnTo>
                  <a:lnTo>
                    <a:pt x="12" y="127"/>
                  </a:lnTo>
                  <a:lnTo>
                    <a:pt x="0" y="108"/>
                  </a:lnTo>
                  <a:lnTo>
                    <a:pt x="0" y="89"/>
                  </a:lnTo>
                  <a:lnTo>
                    <a:pt x="0" y="70"/>
                  </a:lnTo>
                  <a:lnTo>
                    <a:pt x="12" y="63"/>
                  </a:lnTo>
                  <a:lnTo>
                    <a:pt x="25" y="51"/>
                  </a:lnTo>
                  <a:lnTo>
                    <a:pt x="43" y="44"/>
                  </a:lnTo>
                  <a:lnTo>
                    <a:pt x="62" y="44"/>
                  </a:lnTo>
                  <a:lnTo>
                    <a:pt x="118" y="63"/>
                  </a:lnTo>
                  <a:lnTo>
                    <a:pt x="74" y="25"/>
                  </a:lnTo>
                  <a:lnTo>
                    <a:pt x="81" y="6"/>
                  </a:lnTo>
                  <a:lnTo>
                    <a:pt x="93" y="0"/>
                  </a:lnTo>
                  <a:lnTo>
                    <a:pt x="105" y="0"/>
                  </a:lnTo>
                  <a:lnTo>
                    <a:pt x="143" y="13"/>
                  </a:lnTo>
                  <a:lnTo>
                    <a:pt x="161" y="13"/>
                  </a:lnTo>
                  <a:lnTo>
                    <a:pt x="174" y="13"/>
                  </a:lnTo>
                  <a:lnTo>
                    <a:pt x="192" y="19"/>
                  </a:lnTo>
                  <a:lnTo>
                    <a:pt x="211" y="25"/>
                  </a:lnTo>
                  <a:lnTo>
                    <a:pt x="236" y="25"/>
                  </a:lnTo>
                  <a:lnTo>
                    <a:pt x="254" y="38"/>
                  </a:lnTo>
                  <a:lnTo>
                    <a:pt x="273" y="44"/>
                  </a:lnTo>
                  <a:lnTo>
                    <a:pt x="316" y="82"/>
                  </a:lnTo>
                  <a:lnTo>
                    <a:pt x="329" y="95"/>
                  </a:lnTo>
                  <a:lnTo>
                    <a:pt x="341" y="114"/>
                  </a:lnTo>
                  <a:lnTo>
                    <a:pt x="354" y="127"/>
                  </a:lnTo>
                  <a:lnTo>
                    <a:pt x="503" y="171"/>
                  </a:lnTo>
                  <a:lnTo>
                    <a:pt x="534" y="165"/>
                  </a:lnTo>
                  <a:lnTo>
                    <a:pt x="664" y="171"/>
                  </a:lnTo>
                  <a:lnTo>
                    <a:pt x="689" y="171"/>
                  </a:lnTo>
                  <a:lnTo>
                    <a:pt x="720" y="178"/>
                  </a:lnTo>
                  <a:lnTo>
                    <a:pt x="788" y="197"/>
                  </a:lnTo>
                  <a:lnTo>
                    <a:pt x="800" y="171"/>
                  </a:lnTo>
                  <a:lnTo>
                    <a:pt x="738" y="146"/>
                  </a:lnTo>
                  <a:lnTo>
                    <a:pt x="726" y="133"/>
                  </a:lnTo>
                  <a:lnTo>
                    <a:pt x="726" y="120"/>
                  </a:lnTo>
                  <a:lnTo>
                    <a:pt x="689" y="108"/>
                  </a:lnTo>
                  <a:lnTo>
                    <a:pt x="689" y="82"/>
                  </a:lnTo>
                  <a:lnTo>
                    <a:pt x="738" y="101"/>
                  </a:lnTo>
                  <a:lnTo>
                    <a:pt x="745" y="114"/>
                  </a:lnTo>
                  <a:lnTo>
                    <a:pt x="745" y="120"/>
                  </a:lnTo>
                  <a:lnTo>
                    <a:pt x="751" y="133"/>
                  </a:lnTo>
                  <a:lnTo>
                    <a:pt x="832" y="165"/>
                  </a:lnTo>
                  <a:lnTo>
                    <a:pt x="794" y="222"/>
                  </a:lnTo>
                  <a:lnTo>
                    <a:pt x="714" y="197"/>
                  </a:lnTo>
                  <a:lnTo>
                    <a:pt x="540" y="184"/>
                  </a:lnTo>
                  <a:lnTo>
                    <a:pt x="503" y="197"/>
                  </a:lnTo>
                  <a:lnTo>
                    <a:pt x="391" y="165"/>
                  </a:lnTo>
                  <a:lnTo>
                    <a:pt x="335" y="146"/>
                  </a:lnTo>
                  <a:lnTo>
                    <a:pt x="329" y="133"/>
                  </a:lnTo>
                  <a:lnTo>
                    <a:pt x="316" y="114"/>
                  </a:lnTo>
                  <a:lnTo>
                    <a:pt x="304" y="101"/>
                  </a:lnTo>
                  <a:lnTo>
                    <a:pt x="261" y="70"/>
                  </a:lnTo>
                  <a:lnTo>
                    <a:pt x="248" y="57"/>
                  </a:lnTo>
                  <a:lnTo>
                    <a:pt x="236" y="51"/>
                  </a:lnTo>
                  <a:lnTo>
                    <a:pt x="205" y="51"/>
                  </a:lnTo>
                  <a:lnTo>
                    <a:pt x="192" y="44"/>
                  </a:lnTo>
                  <a:lnTo>
                    <a:pt x="174" y="38"/>
                  </a:lnTo>
                  <a:lnTo>
                    <a:pt x="155" y="32"/>
                  </a:lnTo>
                  <a:lnTo>
                    <a:pt x="137" y="32"/>
                  </a:lnTo>
                  <a:lnTo>
                    <a:pt x="112" y="25"/>
                  </a:lnTo>
                  <a:lnTo>
                    <a:pt x="99" y="25"/>
                  </a:lnTo>
                  <a:lnTo>
                    <a:pt x="93" y="38"/>
                  </a:lnTo>
                  <a:lnTo>
                    <a:pt x="118" y="63"/>
                  </a:lnTo>
                  <a:lnTo>
                    <a:pt x="68" y="63"/>
                  </a:lnTo>
                  <a:lnTo>
                    <a:pt x="43" y="70"/>
                  </a:lnTo>
                  <a:lnTo>
                    <a:pt x="31" y="76"/>
                  </a:lnTo>
                  <a:lnTo>
                    <a:pt x="25" y="89"/>
                  </a:lnTo>
                  <a:lnTo>
                    <a:pt x="25" y="108"/>
                  </a:lnTo>
                  <a:lnTo>
                    <a:pt x="37" y="114"/>
                  </a:lnTo>
                  <a:lnTo>
                    <a:pt x="81" y="120"/>
                  </a:lnTo>
                  <a:lnTo>
                    <a:pt x="74" y="133"/>
                  </a:lnTo>
                  <a:lnTo>
                    <a:pt x="74" y="146"/>
                  </a:lnTo>
                  <a:lnTo>
                    <a:pt x="87" y="165"/>
                  </a:lnTo>
                  <a:lnTo>
                    <a:pt x="93" y="178"/>
                  </a:lnTo>
                  <a:lnTo>
                    <a:pt x="87" y="190"/>
                  </a:lnTo>
                  <a:lnTo>
                    <a:pt x="87" y="203"/>
                  </a:lnTo>
                  <a:lnTo>
                    <a:pt x="99" y="216"/>
                  </a:lnTo>
                  <a:lnTo>
                    <a:pt x="105" y="228"/>
                  </a:lnTo>
                  <a:lnTo>
                    <a:pt x="112" y="247"/>
                  </a:lnTo>
                  <a:lnTo>
                    <a:pt x="124" y="260"/>
                  </a:lnTo>
                  <a:lnTo>
                    <a:pt x="211" y="285"/>
                  </a:lnTo>
                  <a:lnTo>
                    <a:pt x="230" y="285"/>
                  </a:lnTo>
                  <a:lnTo>
                    <a:pt x="248" y="279"/>
                  </a:lnTo>
                  <a:lnTo>
                    <a:pt x="335" y="311"/>
                  </a:lnTo>
                  <a:lnTo>
                    <a:pt x="341" y="336"/>
                  </a:lnTo>
                  <a:lnTo>
                    <a:pt x="347" y="349"/>
                  </a:lnTo>
                  <a:lnTo>
                    <a:pt x="347" y="361"/>
                  </a:lnTo>
                  <a:lnTo>
                    <a:pt x="459" y="399"/>
                  </a:lnTo>
                  <a:lnTo>
                    <a:pt x="527" y="482"/>
                  </a:lnTo>
                  <a:lnTo>
                    <a:pt x="732" y="514"/>
                  </a:lnTo>
                  <a:lnTo>
                    <a:pt x="894" y="571"/>
                  </a:lnTo>
                  <a:lnTo>
                    <a:pt x="937" y="539"/>
                  </a:lnTo>
                  <a:lnTo>
                    <a:pt x="912" y="583"/>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7" name="Freeform 109"/>
            <p:cNvSpPr>
              <a:spLocks/>
            </p:cNvSpPr>
            <p:nvPr/>
          </p:nvSpPr>
          <p:spPr bwMode="auto">
            <a:xfrm>
              <a:off x="3544" y="2187"/>
              <a:ext cx="436" cy="413"/>
            </a:xfrm>
            <a:custGeom>
              <a:avLst/>
              <a:gdLst/>
              <a:ahLst/>
              <a:cxnLst>
                <a:cxn ang="0">
                  <a:pos x="379" y="393"/>
                </a:cxn>
                <a:cxn ang="0">
                  <a:pos x="0" y="6"/>
                </a:cxn>
                <a:cxn ang="0">
                  <a:pos x="6" y="0"/>
                </a:cxn>
                <a:cxn ang="0">
                  <a:pos x="392" y="374"/>
                </a:cxn>
                <a:cxn ang="0">
                  <a:pos x="435" y="412"/>
                </a:cxn>
                <a:cxn ang="0">
                  <a:pos x="379" y="393"/>
                </a:cxn>
              </a:cxnLst>
              <a:rect l="0" t="0" r="r" b="b"/>
              <a:pathLst>
                <a:path w="436" h="413">
                  <a:moveTo>
                    <a:pt x="379" y="393"/>
                  </a:moveTo>
                  <a:lnTo>
                    <a:pt x="0" y="6"/>
                  </a:lnTo>
                  <a:lnTo>
                    <a:pt x="6" y="0"/>
                  </a:lnTo>
                  <a:lnTo>
                    <a:pt x="392" y="374"/>
                  </a:lnTo>
                  <a:lnTo>
                    <a:pt x="435" y="412"/>
                  </a:lnTo>
                  <a:lnTo>
                    <a:pt x="379" y="393"/>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8" name="Freeform 110"/>
            <p:cNvSpPr>
              <a:spLocks/>
            </p:cNvSpPr>
            <p:nvPr/>
          </p:nvSpPr>
          <p:spPr bwMode="auto">
            <a:xfrm>
              <a:off x="4425" y="2377"/>
              <a:ext cx="262" cy="280"/>
            </a:xfrm>
            <a:custGeom>
              <a:avLst/>
              <a:gdLst/>
              <a:ahLst/>
              <a:cxnLst>
                <a:cxn ang="0">
                  <a:pos x="224" y="279"/>
                </a:cxn>
                <a:cxn ang="0">
                  <a:pos x="230" y="266"/>
                </a:cxn>
                <a:cxn ang="0">
                  <a:pos x="236" y="254"/>
                </a:cxn>
                <a:cxn ang="0">
                  <a:pos x="249" y="241"/>
                </a:cxn>
                <a:cxn ang="0">
                  <a:pos x="249" y="228"/>
                </a:cxn>
                <a:cxn ang="0">
                  <a:pos x="255" y="216"/>
                </a:cxn>
                <a:cxn ang="0">
                  <a:pos x="261" y="197"/>
                </a:cxn>
                <a:cxn ang="0">
                  <a:pos x="261" y="184"/>
                </a:cxn>
                <a:cxn ang="0">
                  <a:pos x="255" y="171"/>
                </a:cxn>
                <a:cxn ang="0">
                  <a:pos x="249" y="159"/>
                </a:cxn>
                <a:cxn ang="0">
                  <a:pos x="199" y="127"/>
                </a:cxn>
                <a:cxn ang="0">
                  <a:pos x="143" y="25"/>
                </a:cxn>
                <a:cxn ang="0">
                  <a:pos x="137" y="19"/>
                </a:cxn>
                <a:cxn ang="0">
                  <a:pos x="124" y="13"/>
                </a:cxn>
                <a:cxn ang="0">
                  <a:pos x="124" y="44"/>
                </a:cxn>
                <a:cxn ang="0">
                  <a:pos x="75" y="13"/>
                </a:cxn>
                <a:cxn ang="0">
                  <a:pos x="68" y="6"/>
                </a:cxn>
                <a:cxn ang="0">
                  <a:pos x="56" y="6"/>
                </a:cxn>
                <a:cxn ang="0">
                  <a:pos x="37" y="6"/>
                </a:cxn>
                <a:cxn ang="0">
                  <a:pos x="19" y="0"/>
                </a:cxn>
                <a:cxn ang="0">
                  <a:pos x="6" y="0"/>
                </a:cxn>
                <a:cxn ang="0">
                  <a:pos x="0" y="0"/>
                </a:cxn>
                <a:cxn ang="0">
                  <a:pos x="0" y="6"/>
                </a:cxn>
                <a:cxn ang="0">
                  <a:pos x="0" y="19"/>
                </a:cxn>
                <a:cxn ang="0">
                  <a:pos x="12" y="32"/>
                </a:cxn>
                <a:cxn ang="0">
                  <a:pos x="25" y="38"/>
                </a:cxn>
                <a:cxn ang="0">
                  <a:pos x="37" y="44"/>
                </a:cxn>
                <a:cxn ang="0">
                  <a:pos x="50" y="51"/>
                </a:cxn>
                <a:cxn ang="0">
                  <a:pos x="62" y="57"/>
                </a:cxn>
                <a:cxn ang="0">
                  <a:pos x="75" y="63"/>
                </a:cxn>
                <a:cxn ang="0">
                  <a:pos x="75" y="82"/>
                </a:cxn>
                <a:cxn ang="0">
                  <a:pos x="81" y="95"/>
                </a:cxn>
                <a:cxn ang="0">
                  <a:pos x="87" y="114"/>
                </a:cxn>
                <a:cxn ang="0">
                  <a:pos x="93" y="127"/>
                </a:cxn>
                <a:cxn ang="0">
                  <a:pos x="99" y="146"/>
                </a:cxn>
                <a:cxn ang="0">
                  <a:pos x="112" y="152"/>
                </a:cxn>
                <a:cxn ang="0">
                  <a:pos x="124" y="171"/>
                </a:cxn>
                <a:cxn ang="0">
                  <a:pos x="124" y="241"/>
                </a:cxn>
                <a:cxn ang="0">
                  <a:pos x="174" y="260"/>
                </a:cxn>
                <a:cxn ang="0">
                  <a:pos x="224" y="279"/>
                </a:cxn>
              </a:cxnLst>
              <a:rect l="0" t="0" r="r" b="b"/>
              <a:pathLst>
                <a:path w="262" h="280">
                  <a:moveTo>
                    <a:pt x="224" y="279"/>
                  </a:moveTo>
                  <a:lnTo>
                    <a:pt x="230" y="266"/>
                  </a:lnTo>
                  <a:lnTo>
                    <a:pt x="236" y="254"/>
                  </a:lnTo>
                  <a:lnTo>
                    <a:pt x="249" y="241"/>
                  </a:lnTo>
                  <a:lnTo>
                    <a:pt x="249" y="228"/>
                  </a:lnTo>
                  <a:lnTo>
                    <a:pt x="255" y="216"/>
                  </a:lnTo>
                  <a:lnTo>
                    <a:pt x="261" y="197"/>
                  </a:lnTo>
                  <a:lnTo>
                    <a:pt x="261" y="184"/>
                  </a:lnTo>
                  <a:lnTo>
                    <a:pt x="255" y="171"/>
                  </a:lnTo>
                  <a:lnTo>
                    <a:pt x="249" y="159"/>
                  </a:lnTo>
                  <a:lnTo>
                    <a:pt x="199" y="127"/>
                  </a:lnTo>
                  <a:lnTo>
                    <a:pt x="143" y="25"/>
                  </a:lnTo>
                  <a:lnTo>
                    <a:pt x="137" y="19"/>
                  </a:lnTo>
                  <a:lnTo>
                    <a:pt x="124" y="13"/>
                  </a:lnTo>
                  <a:lnTo>
                    <a:pt x="124" y="44"/>
                  </a:lnTo>
                  <a:lnTo>
                    <a:pt x="75" y="13"/>
                  </a:lnTo>
                  <a:lnTo>
                    <a:pt x="68" y="6"/>
                  </a:lnTo>
                  <a:lnTo>
                    <a:pt x="56" y="6"/>
                  </a:lnTo>
                  <a:lnTo>
                    <a:pt x="37" y="6"/>
                  </a:lnTo>
                  <a:lnTo>
                    <a:pt x="19" y="0"/>
                  </a:lnTo>
                  <a:lnTo>
                    <a:pt x="6" y="0"/>
                  </a:lnTo>
                  <a:lnTo>
                    <a:pt x="0" y="0"/>
                  </a:lnTo>
                  <a:lnTo>
                    <a:pt x="0" y="6"/>
                  </a:lnTo>
                  <a:lnTo>
                    <a:pt x="0" y="19"/>
                  </a:lnTo>
                  <a:lnTo>
                    <a:pt x="12" y="32"/>
                  </a:lnTo>
                  <a:lnTo>
                    <a:pt x="25" y="38"/>
                  </a:lnTo>
                  <a:lnTo>
                    <a:pt x="37" y="44"/>
                  </a:lnTo>
                  <a:lnTo>
                    <a:pt x="50" y="51"/>
                  </a:lnTo>
                  <a:lnTo>
                    <a:pt x="62" y="57"/>
                  </a:lnTo>
                  <a:lnTo>
                    <a:pt x="75" y="63"/>
                  </a:lnTo>
                  <a:lnTo>
                    <a:pt x="75" y="82"/>
                  </a:lnTo>
                  <a:lnTo>
                    <a:pt x="81" y="95"/>
                  </a:lnTo>
                  <a:lnTo>
                    <a:pt x="87" y="114"/>
                  </a:lnTo>
                  <a:lnTo>
                    <a:pt x="93" y="127"/>
                  </a:lnTo>
                  <a:lnTo>
                    <a:pt x="99" y="146"/>
                  </a:lnTo>
                  <a:lnTo>
                    <a:pt x="112" y="152"/>
                  </a:lnTo>
                  <a:lnTo>
                    <a:pt x="124" y="171"/>
                  </a:lnTo>
                  <a:lnTo>
                    <a:pt x="124" y="241"/>
                  </a:lnTo>
                  <a:lnTo>
                    <a:pt x="174" y="260"/>
                  </a:lnTo>
                  <a:lnTo>
                    <a:pt x="224" y="279"/>
                  </a:lnTo>
                </a:path>
              </a:pathLst>
            </a:custGeom>
            <a:solidFill>
              <a:srgbClr val="FCE6CF"/>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19" name="Freeform 111"/>
            <p:cNvSpPr>
              <a:spLocks/>
            </p:cNvSpPr>
            <p:nvPr/>
          </p:nvSpPr>
          <p:spPr bwMode="auto">
            <a:xfrm>
              <a:off x="4600" y="2637"/>
              <a:ext cx="50" cy="33"/>
            </a:xfrm>
            <a:custGeom>
              <a:avLst/>
              <a:gdLst/>
              <a:ahLst/>
              <a:cxnLst>
                <a:cxn ang="0">
                  <a:pos x="0" y="0"/>
                </a:cxn>
                <a:cxn ang="0">
                  <a:pos x="6" y="13"/>
                </a:cxn>
                <a:cxn ang="0">
                  <a:pos x="6" y="19"/>
                </a:cxn>
                <a:cxn ang="0">
                  <a:pos x="12" y="32"/>
                </a:cxn>
                <a:cxn ang="0">
                  <a:pos x="25" y="32"/>
                </a:cxn>
                <a:cxn ang="0">
                  <a:pos x="31" y="26"/>
                </a:cxn>
                <a:cxn ang="0">
                  <a:pos x="37" y="19"/>
                </a:cxn>
                <a:cxn ang="0">
                  <a:pos x="49" y="19"/>
                </a:cxn>
                <a:cxn ang="0">
                  <a:pos x="0" y="0"/>
                </a:cxn>
              </a:cxnLst>
              <a:rect l="0" t="0" r="r" b="b"/>
              <a:pathLst>
                <a:path w="50" h="33">
                  <a:moveTo>
                    <a:pt x="0" y="0"/>
                  </a:moveTo>
                  <a:lnTo>
                    <a:pt x="6" y="13"/>
                  </a:lnTo>
                  <a:lnTo>
                    <a:pt x="6" y="19"/>
                  </a:lnTo>
                  <a:lnTo>
                    <a:pt x="12" y="32"/>
                  </a:lnTo>
                  <a:lnTo>
                    <a:pt x="25" y="32"/>
                  </a:lnTo>
                  <a:lnTo>
                    <a:pt x="31" y="26"/>
                  </a:lnTo>
                  <a:lnTo>
                    <a:pt x="37" y="19"/>
                  </a:lnTo>
                  <a:lnTo>
                    <a:pt x="49" y="19"/>
                  </a:lnTo>
                  <a:lnTo>
                    <a:pt x="0" y="0"/>
                  </a:lnTo>
                </a:path>
              </a:pathLst>
            </a:custGeom>
            <a:noFill/>
            <a:ln w="12700" cap="rnd" cmpd="sng">
              <a:solidFill>
                <a:srgbClr val="000000"/>
              </a:solidFill>
              <a:prstDash val="solid"/>
              <a:round/>
              <a:headEnd type="none" w="sm" len="sm"/>
              <a:tailEnd type="none" w="sm" len="sm"/>
            </a:ln>
            <a:effectLst/>
          </p:spPr>
          <p:txBody>
            <a:bodyPr/>
            <a:lstStyle/>
            <a:p>
              <a:endParaRPr lang="zh-CN" altLang="en-US"/>
            </a:p>
          </p:txBody>
        </p:sp>
        <p:sp>
          <p:nvSpPr>
            <p:cNvPr id="171120" name="Freeform 112"/>
            <p:cNvSpPr>
              <a:spLocks/>
            </p:cNvSpPr>
            <p:nvPr/>
          </p:nvSpPr>
          <p:spPr bwMode="auto">
            <a:xfrm>
              <a:off x="4401" y="2352"/>
              <a:ext cx="149" cy="356"/>
            </a:xfrm>
            <a:custGeom>
              <a:avLst/>
              <a:gdLst/>
              <a:ahLst/>
              <a:cxnLst>
                <a:cxn ang="0">
                  <a:pos x="148" y="38"/>
                </a:cxn>
                <a:cxn ang="0">
                  <a:pos x="148" y="70"/>
                </a:cxn>
                <a:cxn ang="0">
                  <a:pos x="99" y="38"/>
                </a:cxn>
                <a:cxn ang="0">
                  <a:pos x="93" y="32"/>
                </a:cxn>
                <a:cxn ang="0">
                  <a:pos x="80" y="32"/>
                </a:cxn>
                <a:cxn ang="0">
                  <a:pos x="62" y="32"/>
                </a:cxn>
                <a:cxn ang="0">
                  <a:pos x="43" y="25"/>
                </a:cxn>
                <a:cxn ang="0">
                  <a:pos x="31" y="25"/>
                </a:cxn>
                <a:cxn ang="0">
                  <a:pos x="25" y="25"/>
                </a:cxn>
                <a:cxn ang="0">
                  <a:pos x="25" y="32"/>
                </a:cxn>
                <a:cxn ang="0">
                  <a:pos x="25" y="44"/>
                </a:cxn>
                <a:cxn ang="0">
                  <a:pos x="37" y="57"/>
                </a:cxn>
                <a:cxn ang="0">
                  <a:pos x="49" y="63"/>
                </a:cxn>
                <a:cxn ang="0">
                  <a:pos x="62" y="70"/>
                </a:cxn>
                <a:cxn ang="0">
                  <a:pos x="74" y="76"/>
                </a:cxn>
                <a:cxn ang="0">
                  <a:pos x="86" y="82"/>
                </a:cxn>
                <a:cxn ang="0">
                  <a:pos x="99" y="89"/>
                </a:cxn>
                <a:cxn ang="0">
                  <a:pos x="99" y="108"/>
                </a:cxn>
                <a:cxn ang="0">
                  <a:pos x="105" y="120"/>
                </a:cxn>
                <a:cxn ang="0">
                  <a:pos x="111" y="139"/>
                </a:cxn>
                <a:cxn ang="0">
                  <a:pos x="117" y="152"/>
                </a:cxn>
                <a:cxn ang="0">
                  <a:pos x="123" y="171"/>
                </a:cxn>
                <a:cxn ang="0">
                  <a:pos x="136" y="178"/>
                </a:cxn>
                <a:cxn ang="0">
                  <a:pos x="148" y="197"/>
                </a:cxn>
                <a:cxn ang="0">
                  <a:pos x="148" y="355"/>
                </a:cxn>
                <a:cxn ang="0">
                  <a:pos x="123" y="355"/>
                </a:cxn>
                <a:cxn ang="0">
                  <a:pos x="123" y="203"/>
                </a:cxn>
                <a:cxn ang="0">
                  <a:pos x="111" y="190"/>
                </a:cxn>
                <a:cxn ang="0">
                  <a:pos x="99" y="171"/>
                </a:cxn>
                <a:cxn ang="0">
                  <a:pos x="93" y="158"/>
                </a:cxn>
                <a:cxn ang="0">
                  <a:pos x="86" y="133"/>
                </a:cxn>
                <a:cxn ang="0">
                  <a:pos x="86" y="120"/>
                </a:cxn>
                <a:cxn ang="0">
                  <a:pos x="80" y="108"/>
                </a:cxn>
                <a:cxn ang="0">
                  <a:pos x="62" y="95"/>
                </a:cxn>
                <a:cxn ang="0">
                  <a:pos x="37" y="82"/>
                </a:cxn>
                <a:cxn ang="0">
                  <a:pos x="19" y="70"/>
                </a:cxn>
                <a:cxn ang="0">
                  <a:pos x="6" y="51"/>
                </a:cxn>
                <a:cxn ang="0">
                  <a:pos x="0" y="38"/>
                </a:cxn>
                <a:cxn ang="0">
                  <a:pos x="0" y="19"/>
                </a:cxn>
                <a:cxn ang="0">
                  <a:pos x="6" y="6"/>
                </a:cxn>
                <a:cxn ang="0">
                  <a:pos x="19" y="0"/>
                </a:cxn>
                <a:cxn ang="0">
                  <a:pos x="37" y="0"/>
                </a:cxn>
                <a:cxn ang="0">
                  <a:pos x="56" y="6"/>
                </a:cxn>
                <a:cxn ang="0">
                  <a:pos x="74" y="6"/>
                </a:cxn>
                <a:cxn ang="0">
                  <a:pos x="93" y="13"/>
                </a:cxn>
                <a:cxn ang="0">
                  <a:pos x="105" y="19"/>
                </a:cxn>
                <a:cxn ang="0">
                  <a:pos x="123" y="25"/>
                </a:cxn>
                <a:cxn ang="0">
                  <a:pos x="148" y="38"/>
                </a:cxn>
              </a:cxnLst>
              <a:rect l="0" t="0" r="r" b="b"/>
              <a:pathLst>
                <a:path w="149" h="356">
                  <a:moveTo>
                    <a:pt x="148" y="38"/>
                  </a:moveTo>
                  <a:lnTo>
                    <a:pt x="148" y="70"/>
                  </a:lnTo>
                  <a:lnTo>
                    <a:pt x="99" y="38"/>
                  </a:lnTo>
                  <a:lnTo>
                    <a:pt x="93" y="32"/>
                  </a:lnTo>
                  <a:lnTo>
                    <a:pt x="80" y="32"/>
                  </a:lnTo>
                  <a:lnTo>
                    <a:pt x="62" y="32"/>
                  </a:lnTo>
                  <a:lnTo>
                    <a:pt x="43" y="25"/>
                  </a:lnTo>
                  <a:lnTo>
                    <a:pt x="31" y="25"/>
                  </a:lnTo>
                  <a:lnTo>
                    <a:pt x="25" y="25"/>
                  </a:lnTo>
                  <a:lnTo>
                    <a:pt x="25" y="32"/>
                  </a:lnTo>
                  <a:lnTo>
                    <a:pt x="25" y="44"/>
                  </a:lnTo>
                  <a:lnTo>
                    <a:pt x="37" y="57"/>
                  </a:lnTo>
                  <a:lnTo>
                    <a:pt x="49" y="63"/>
                  </a:lnTo>
                  <a:lnTo>
                    <a:pt x="62" y="70"/>
                  </a:lnTo>
                  <a:lnTo>
                    <a:pt x="74" y="76"/>
                  </a:lnTo>
                  <a:lnTo>
                    <a:pt x="86" y="82"/>
                  </a:lnTo>
                  <a:lnTo>
                    <a:pt x="99" y="89"/>
                  </a:lnTo>
                  <a:lnTo>
                    <a:pt x="99" y="108"/>
                  </a:lnTo>
                  <a:lnTo>
                    <a:pt x="105" y="120"/>
                  </a:lnTo>
                  <a:lnTo>
                    <a:pt x="111" y="139"/>
                  </a:lnTo>
                  <a:lnTo>
                    <a:pt x="117" y="152"/>
                  </a:lnTo>
                  <a:lnTo>
                    <a:pt x="123" y="171"/>
                  </a:lnTo>
                  <a:lnTo>
                    <a:pt x="136" y="178"/>
                  </a:lnTo>
                  <a:lnTo>
                    <a:pt x="148" y="197"/>
                  </a:lnTo>
                  <a:lnTo>
                    <a:pt x="148" y="355"/>
                  </a:lnTo>
                  <a:lnTo>
                    <a:pt x="123" y="355"/>
                  </a:lnTo>
                  <a:lnTo>
                    <a:pt x="123" y="203"/>
                  </a:lnTo>
                  <a:lnTo>
                    <a:pt x="111" y="190"/>
                  </a:lnTo>
                  <a:lnTo>
                    <a:pt x="99" y="171"/>
                  </a:lnTo>
                  <a:lnTo>
                    <a:pt x="93" y="158"/>
                  </a:lnTo>
                  <a:lnTo>
                    <a:pt x="86" y="133"/>
                  </a:lnTo>
                  <a:lnTo>
                    <a:pt x="86" y="120"/>
                  </a:lnTo>
                  <a:lnTo>
                    <a:pt x="80" y="108"/>
                  </a:lnTo>
                  <a:lnTo>
                    <a:pt x="62" y="95"/>
                  </a:lnTo>
                  <a:lnTo>
                    <a:pt x="37" y="82"/>
                  </a:lnTo>
                  <a:lnTo>
                    <a:pt x="19" y="70"/>
                  </a:lnTo>
                  <a:lnTo>
                    <a:pt x="6" y="51"/>
                  </a:lnTo>
                  <a:lnTo>
                    <a:pt x="0" y="38"/>
                  </a:lnTo>
                  <a:lnTo>
                    <a:pt x="0" y="19"/>
                  </a:lnTo>
                  <a:lnTo>
                    <a:pt x="6" y="6"/>
                  </a:lnTo>
                  <a:lnTo>
                    <a:pt x="19" y="0"/>
                  </a:lnTo>
                  <a:lnTo>
                    <a:pt x="37" y="0"/>
                  </a:lnTo>
                  <a:lnTo>
                    <a:pt x="56" y="6"/>
                  </a:lnTo>
                  <a:lnTo>
                    <a:pt x="74" y="6"/>
                  </a:lnTo>
                  <a:lnTo>
                    <a:pt x="93" y="13"/>
                  </a:lnTo>
                  <a:lnTo>
                    <a:pt x="105" y="19"/>
                  </a:lnTo>
                  <a:lnTo>
                    <a:pt x="123" y="25"/>
                  </a:lnTo>
                  <a:lnTo>
                    <a:pt x="148" y="3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21" name="Freeform 113"/>
            <p:cNvSpPr>
              <a:spLocks/>
            </p:cNvSpPr>
            <p:nvPr/>
          </p:nvSpPr>
          <p:spPr bwMode="auto">
            <a:xfrm>
              <a:off x="4525" y="2301"/>
              <a:ext cx="348" cy="248"/>
            </a:xfrm>
            <a:custGeom>
              <a:avLst/>
              <a:gdLst/>
              <a:ahLst/>
              <a:cxnLst>
                <a:cxn ang="0">
                  <a:pos x="341" y="82"/>
                </a:cxn>
                <a:cxn ang="0">
                  <a:pos x="273" y="247"/>
                </a:cxn>
                <a:cxn ang="0">
                  <a:pos x="149" y="234"/>
                </a:cxn>
                <a:cxn ang="0">
                  <a:pos x="99" y="203"/>
                </a:cxn>
                <a:cxn ang="0">
                  <a:pos x="43" y="101"/>
                </a:cxn>
                <a:cxn ang="0">
                  <a:pos x="37" y="95"/>
                </a:cxn>
                <a:cxn ang="0">
                  <a:pos x="0" y="76"/>
                </a:cxn>
                <a:cxn ang="0">
                  <a:pos x="25" y="57"/>
                </a:cxn>
                <a:cxn ang="0">
                  <a:pos x="43" y="70"/>
                </a:cxn>
                <a:cxn ang="0">
                  <a:pos x="56" y="82"/>
                </a:cxn>
                <a:cxn ang="0">
                  <a:pos x="118" y="184"/>
                </a:cxn>
                <a:cxn ang="0">
                  <a:pos x="155" y="209"/>
                </a:cxn>
                <a:cxn ang="0">
                  <a:pos x="260" y="222"/>
                </a:cxn>
                <a:cxn ang="0">
                  <a:pos x="347" y="0"/>
                </a:cxn>
                <a:cxn ang="0">
                  <a:pos x="341" y="82"/>
                </a:cxn>
              </a:cxnLst>
              <a:rect l="0" t="0" r="r" b="b"/>
              <a:pathLst>
                <a:path w="348" h="248">
                  <a:moveTo>
                    <a:pt x="341" y="82"/>
                  </a:moveTo>
                  <a:lnTo>
                    <a:pt x="273" y="247"/>
                  </a:lnTo>
                  <a:lnTo>
                    <a:pt x="149" y="234"/>
                  </a:lnTo>
                  <a:lnTo>
                    <a:pt x="99" y="203"/>
                  </a:lnTo>
                  <a:lnTo>
                    <a:pt x="43" y="101"/>
                  </a:lnTo>
                  <a:lnTo>
                    <a:pt x="37" y="95"/>
                  </a:lnTo>
                  <a:lnTo>
                    <a:pt x="0" y="76"/>
                  </a:lnTo>
                  <a:lnTo>
                    <a:pt x="25" y="57"/>
                  </a:lnTo>
                  <a:lnTo>
                    <a:pt x="43" y="70"/>
                  </a:lnTo>
                  <a:lnTo>
                    <a:pt x="56" y="82"/>
                  </a:lnTo>
                  <a:lnTo>
                    <a:pt x="118" y="184"/>
                  </a:lnTo>
                  <a:lnTo>
                    <a:pt x="155" y="209"/>
                  </a:lnTo>
                  <a:lnTo>
                    <a:pt x="260" y="222"/>
                  </a:lnTo>
                  <a:lnTo>
                    <a:pt x="347" y="0"/>
                  </a:lnTo>
                  <a:lnTo>
                    <a:pt x="341" y="8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zh-CN" altLang="en-US"/>
            </a:p>
          </p:txBody>
        </p:sp>
        <p:sp>
          <p:nvSpPr>
            <p:cNvPr id="171122" name="Freeform 114"/>
            <p:cNvSpPr>
              <a:spLocks/>
            </p:cNvSpPr>
            <p:nvPr/>
          </p:nvSpPr>
          <p:spPr bwMode="auto">
            <a:xfrm>
              <a:off x="4611" y="2383"/>
              <a:ext cx="256" cy="319"/>
            </a:xfrm>
            <a:custGeom>
              <a:avLst/>
              <a:gdLst/>
              <a:ahLst/>
              <a:cxnLst>
                <a:cxn ang="0">
                  <a:pos x="0" y="286"/>
                </a:cxn>
                <a:cxn ang="0">
                  <a:pos x="12" y="286"/>
                </a:cxn>
                <a:cxn ang="0">
                  <a:pos x="19" y="280"/>
                </a:cxn>
                <a:cxn ang="0">
                  <a:pos x="25" y="273"/>
                </a:cxn>
                <a:cxn ang="0">
                  <a:pos x="37" y="273"/>
                </a:cxn>
                <a:cxn ang="0">
                  <a:pos x="44" y="261"/>
                </a:cxn>
                <a:cxn ang="0">
                  <a:pos x="50" y="248"/>
                </a:cxn>
                <a:cxn ang="0">
                  <a:pos x="62" y="235"/>
                </a:cxn>
                <a:cxn ang="0">
                  <a:pos x="62" y="223"/>
                </a:cxn>
                <a:cxn ang="0">
                  <a:pos x="68" y="210"/>
                </a:cxn>
                <a:cxn ang="0">
                  <a:pos x="75" y="191"/>
                </a:cxn>
                <a:cxn ang="0">
                  <a:pos x="75" y="178"/>
                </a:cxn>
                <a:cxn ang="0">
                  <a:pos x="68" y="165"/>
                </a:cxn>
                <a:cxn ang="0">
                  <a:pos x="62" y="153"/>
                </a:cxn>
                <a:cxn ang="0">
                  <a:pos x="187" y="165"/>
                </a:cxn>
                <a:cxn ang="0">
                  <a:pos x="255" y="0"/>
                </a:cxn>
                <a:cxn ang="0">
                  <a:pos x="230" y="229"/>
                </a:cxn>
                <a:cxn ang="0">
                  <a:pos x="87" y="305"/>
                </a:cxn>
                <a:cxn ang="0">
                  <a:pos x="81" y="318"/>
                </a:cxn>
                <a:cxn ang="0">
                  <a:pos x="0" y="286"/>
                </a:cxn>
              </a:cxnLst>
              <a:rect l="0" t="0" r="r" b="b"/>
              <a:pathLst>
                <a:path w="256" h="319">
                  <a:moveTo>
                    <a:pt x="0" y="286"/>
                  </a:moveTo>
                  <a:lnTo>
                    <a:pt x="12" y="286"/>
                  </a:lnTo>
                  <a:lnTo>
                    <a:pt x="19" y="280"/>
                  </a:lnTo>
                  <a:lnTo>
                    <a:pt x="25" y="273"/>
                  </a:lnTo>
                  <a:lnTo>
                    <a:pt x="37" y="273"/>
                  </a:lnTo>
                  <a:lnTo>
                    <a:pt x="44" y="261"/>
                  </a:lnTo>
                  <a:lnTo>
                    <a:pt x="50" y="248"/>
                  </a:lnTo>
                  <a:lnTo>
                    <a:pt x="62" y="235"/>
                  </a:lnTo>
                  <a:lnTo>
                    <a:pt x="62" y="223"/>
                  </a:lnTo>
                  <a:lnTo>
                    <a:pt x="68" y="210"/>
                  </a:lnTo>
                  <a:lnTo>
                    <a:pt x="75" y="191"/>
                  </a:lnTo>
                  <a:lnTo>
                    <a:pt x="75" y="178"/>
                  </a:lnTo>
                  <a:lnTo>
                    <a:pt x="68" y="165"/>
                  </a:lnTo>
                  <a:lnTo>
                    <a:pt x="62" y="153"/>
                  </a:lnTo>
                  <a:lnTo>
                    <a:pt x="187" y="165"/>
                  </a:lnTo>
                  <a:lnTo>
                    <a:pt x="255" y="0"/>
                  </a:lnTo>
                  <a:lnTo>
                    <a:pt x="230" y="229"/>
                  </a:lnTo>
                  <a:lnTo>
                    <a:pt x="87" y="305"/>
                  </a:lnTo>
                  <a:lnTo>
                    <a:pt x="81" y="318"/>
                  </a:lnTo>
                  <a:lnTo>
                    <a:pt x="0" y="286"/>
                  </a:lnTo>
                </a:path>
              </a:pathLst>
            </a:custGeom>
            <a:solidFill>
              <a:srgbClr val="FFFFFF"/>
            </a:solidFill>
            <a:ln w="12700" cap="rnd" cmpd="sng">
              <a:solidFill>
                <a:srgbClr val="000000"/>
              </a:solidFill>
              <a:prstDash val="solid"/>
              <a:round/>
              <a:headEnd type="none" w="sm" len="sm"/>
              <a:tailEnd type="none" w="sm" len="sm"/>
            </a:ln>
            <a:effectLst/>
          </p:spPr>
          <p:txBody>
            <a:bodyPr/>
            <a:lstStyle/>
            <a:p>
              <a:endParaRPr lang="zh-CN" altLang="en-US"/>
            </a:p>
          </p:txBody>
        </p:sp>
      </p:grpSp>
    </p:spTree>
    <p:extLst>
      <p:ext uri="{BB962C8B-B14F-4D97-AF65-F5344CB8AC3E}">
        <p14:creationId xmlns:p14="http://schemas.microsoft.com/office/powerpoint/2010/main" val="307587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7</a:t>
            </a:fld>
            <a:endParaRPr lang="zh-CN" altLang="en-US" dirty="0"/>
          </a:p>
        </p:txBody>
      </p:sp>
      <p:sp>
        <p:nvSpPr>
          <p:cNvPr id="3" name="Text Box 2"/>
          <p:cNvSpPr txBox="1">
            <a:spLocks noChangeArrowheads="1"/>
          </p:cNvSpPr>
          <p:nvPr/>
        </p:nvSpPr>
        <p:spPr bwMode="auto">
          <a:xfrm>
            <a:off x="3931627" y="3330575"/>
            <a:ext cx="1166446" cy="400110"/>
          </a:xfrm>
          <a:prstGeom prst="rect">
            <a:avLst/>
          </a:prstGeom>
          <a:solidFill>
            <a:srgbClr val="009900"/>
          </a:solidFill>
          <a:ln w="19050" cap="sq">
            <a:solidFill>
              <a:srgbClr val="008000"/>
            </a:solidFill>
            <a:miter lim="800000"/>
            <a:headEnd type="none" w="sm" len="sm"/>
            <a:tailEnd type="none" w="sm" len="sm"/>
          </a:ln>
        </p:spPr>
        <p:txBody>
          <a:bodyPr lIns="54000" rIns="54000">
            <a:spAutoFit/>
          </a:bodyPr>
          <a:lstStyle/>
          <a:p>
            <a:pPr algn="ctr">
              <a:spcBef>
                <a:spcPct val="0"/>
              </a:spcBef>
              <a:buSzTx/>
              <a:buFontTx/>
              <a:buNone/>
            </a:pPr>
            <a:r>
              <a:rPr kumimoji="1" lang="zh-CN" altLang="en-US" sz="2000" b="1" i="0" dirty="0" smtClean="0">
                <a:solidFill>
                  <a:schemeClr val="bg1"/>
                </a:solidFill>
                <a:latin typeface="微软雅黑" pitchFamily="34" charset="-122"/>
                <a:ea typeface="微软雅黑" pitchFamily="34" charset="-122"/>
              </a:rPr>
              <a:t>班组长</a:t>
            </a:r>
            <a:endParaRPr kumimoji="1" lang="zh-CN" altLang="en-US" sz="2400" b="1" i="0" dirty="0">
              <a:solidFill>
                <a:schemeClr val="bg1"/>
              </a:solidFill>
              <a:latin typeface="微软雅黑" pitchFamily="34" charset="-122"/>
              <a:ea typeface="微软雅黑" pitchFamily="34" charset="-122"/>
            </a:endParaRPr>
          </a:p>
        </p:txBody>
      </p:sp>
      <p:sp>
        <p:nvSpPr>
          <p:cNvPr id="4" name="Text Box 3"/>
          <p:cNvSpPr txBox="1">
            <a:spLocks noChangeArrowheads="1"/>
          </p:cNvSpPr>
          <p:nvPr/>
        </p:nvSpPr>
        <p:spPr bwMode="auto">
          <a:xfrm>
            <a:off x="4056185" y="4111625"/>
            <a:ext cx="889489" cy="476250"/>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algn="l">
              <a:spcBef>
                <a:spcPct val="0"/>
              </a:spcBef>
              <a:buSzTx/>
              <a:buFontTx/>
              <a:buNone/>
            </a:pPr>
            <a:r>
              <a:rPr kumimoji="1" lang="zh-CN" altLang="en-US" sz="2400" b="1" i="0">
                <a:latin typeface="微软雅黑" pitchFamily="34" charset="-122"/>
                <a:ea typeface="微软雅黑" pitchFamily="34" charset="-122"/>
              </a:rPr>
              <a:t>下属</a:t>
            </a:r>
          </a:p>
        </p:txBody>
      </p:sp>
      <p:sp>
        <p:nvSpPr>
          <p:cNvPr id="5" name="Text Box 4"/>
          <p:cNvSpPr txBox="1">
            <a:spLocks noChangeArrowheads="1"/>
          </p:cNvSpPr>
          <p:nvPr/>
        </p:nvSpPr>
        <p:spPr bwMode="auto">
          <a:xfrm>
            <a:off x="2895600" y="3132139"/>
            <a:ext cx="464527" cy="841375"/>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a:spcBef>
                <a:spcPct val="0"/>
              </a:spcBef>
              <a:buSzTx/>
              <a:buFontTx/>
              <a:buNone/>
            </a:pPr>
            <a:r>
              <a:rPr kumimoji="1" lang="zh-CN" altLang="en-US" sz="2400" b="1" i="0">
                <a:latin typeface="微软雅黑" pitchFamily="34" charset="-122"/>
                <a:ea typeface="微软雅黑" pitchFamily="34" charset="-122"/>
              </a:rPr>
              <a:t>公</a:t>
            </a:r>
          </a:p>
          <a:p>
            <a:pPr>
              <a:spcBef>
                <a:spcPct val="0"/>
              </a:spcBef>
              <a:buSzTx/>
              <a:buFontTx/>
              <a:buNone/>
            </a:pPr>
            <a:r>
              <a:rPr kumimoji="1" lang="zh-CN" altLang="en-US" sz="2400" b="1" i="0">
                <a:latin typeface="微软雅黑" pitchFamily="34" charset="-122"/>
                <a:ea typeface="微软雅黑" pitchFamily="34" charset="-122"/>
              </a:rPr>
              <a:t>司</a:t>
            </a:r>
          </a:p>
        </p:txBody>
      </p:sp>
      <p:sp>
        <p:nvSpPr>
          <p:cNvPr id="6" name="Text Box 5"/>
          <p:cNvSpPr txBox="1">
            <a:spLocks noChangeArrowheads="1"/>
          </p:cNvSpPr>
          <p:nvPr/>
        </p:nvSpPr>
        <p:spPr bwMode="auto">
          <a:xfrm>
            <a:off x="4059115" y="2530475"/>
            <a:ext cx="904143" cy="476250"/>
          </a:xfrm>
          <a:prstGeom prst="rect">
            <a:avLst/>
          </a:prstGeom>
          <a:solidFill>
            <a:srgbClr val="FFFF99"/>
          </a:solidFill>
          <a:ln w="19050" cap="sq">
            <a:solidFill>
              <a:schemeClr val="tx1"/>
            </a:solidFill>
            <a:miter lim="800000"/>
            <a:headEnd type="none" w="sm" len="sm"/>
            <a:tailEnd type="none" w="sm" len="sm"/>
          </a:ln>
        </p:spPr>
        <p:txBody>
          <a:bodyPr>
            <a:spAutoFit/>
          </a:bodyPr>
          <a:lstStyle/>
          <a:p>
            <a:pPr algn="l">
              <a:spcBef>
                <a:spcPct val="0"/>
              </a:spcBef>
              <a:buSzTx/>
              <a:buFontTx/>
              <a:buNone/>
            </a:pPr>
            <a:r>
              <a:rPr kumimoji="1" lang="zh-CN" altLang="en-US" sz="2400" b="1" i="0">
                <a:latin typeface="微软雅黑" pitchFamily="34" charset="-122"/>
                <a:ea typeface="微软雅黑" pitchFamily="34" charset="-122"/>
              </a:rPr>
              <a:t>上司</a:t>
            </a:r>
          </a:p>
        </p:txBody>
      </p:sp>
      <p:sp>
        <p:nvSpPr>
          <p:cNvPr id="7" name="Line 6"/>
          <p:cNvSpPr>
            <a:spLocks noChangeShapeType="1"/>
          </p:cNvSpPr>
          <p:nvPr/>
        </p:nvSpPr>
        <p:spPr bwMode="auto">
          <a:xfrm flipV="1">
            <a:off x="3386504" y="3559175"/>
            <a:ext cx="508488" cy="1588"/>
          </a:xfrm>
          <a:prstGeom prst="line">
            <a:avLst/>
          </a:prstGeom>
          <a:noFill/>
          <a:ln w="19050" cap="sq">
            <a:solidFill>
              <a:schemeClr val="tx1"/>
            </a:solidFill>
            <a:round/>
            <a:headEnd type="none" w="sm" len="sm"/>
            <a:tailEnd type="none" w="sm" len="sm"/>
          </a:ln>
        </p:spPr>
        <p:txBody>
          <a:bodyPr wrap="none"/>
          <a:lstStyle/>
          <a:p>
            <a:endParaRPr lang="zh-CN" altLang="en-US" b="1"/>
          </a:p>
        </p:txBody>
      </p:sp>
      <p:sp>
        <p:nvSpPr>
          <p:cNvPr id="8" name="Line 7"/>
          <p:cNvSpPr>
            <a:spLocks noChangeShapeType="1"/>
          </p:cNvSpPr>
          <p:nvPr/>
        </p:nvSpPr>
        <p:spPr bwMode="auto">
          <a:xfrm flipV="1">
            <a:off x="5130312" y="3559175"/>
            <a:ext cx="534865" cy="0"/>
          </a:xfrm>
          <a:prstGeom prst="line">
            <a:avLst/>
          </a:prstGeom>
          <a:noFill/>
          <a:ln w="19050" cap="sq">
            <a:solidFill>
              <a:schemeClr val="tx1"/>
            </a:solidFill>
            <a:round/>
            <a:headEnd type="none" w="sm" len="sm"/>
            <a:tailEnd type="none" w="sm" len="sm"/>
          </a:ln>
        </p:spPr>
        <p:txBody>
          <a:bodyPr wrap="none"/>
          <a:lstStyle/>
          <a:p>
            <a:endParaRPr lang="zh-CN" altLang="en-US" b="1"/>
          </a:p>
        </p:txBody>
      </p:sp>
      <p:sp>
        <p:nvSpPr>
          <p:cNvPr id="9" name="Line 8"/>
          <p:cNvSpPr>
            <a:spLocks noChangeShapeType="1"/>
          </p:cNvSpPr>
          <p:nvPr/>
        </p:nvSpPr>
        <p:spPr bwMode="auto">
          <a:xfrm rot="5400000" flipH="1">
            <a:off x="4353047" y="3170238"/>
            <a:ext cx="320675" cy="0"/>
          </a:xfrm>
          <a:prstGeom prst="line">
            <a:avLst/>
          </a:prstGeom>
          <a:noFill/>
          <a:ln w="19050" cap="sq">
            <a:solidFill>
              <a:schemeClr val="tx1"/>
            </a:solidFill>
            <a:round/>
            <a:headEnd type="none" w="sm" len="sm"/>
            <a:tailEnd type="none" w="sm" len="sm"/>
          </a:ln>
        </p:spPr>
        <p:txBody>
          <a:bodyPr wrap="none"/>
          <a:lstStyle/>
          <a:p>
            <a:endParaRPr lang="zh-CN" altLang="en-US" b="1"/>
          </a:p>
        </p:txBody>
      </p:sp>
      <p:sp>
        <p:nvSpPr>
          <p:cNvPr id="10" name="Line 9"/>
          <p:cNvSpPr>
            <a:spLocks noChangeShapeType="1"/>
          </p:cNvSpPr>
          <p:nvPr/>
        </p:nvSpPr>
        <p:spPr bwMode="auto">
          <a:xfrm rot="5400000" flipH="1">
            <a:off x="4361718" y="3958492"/>
            <a:ext cx="304800" cy="1466"/>
          </a:xfrm>
          <a:prstGeom prst="line">
            <a:avLst/>
          </a:prstGeom>
          <a:noFill/>
          <a:ln w="19050" cap="sq">
            <a:solidFill>
              <a:schemeClr val="tx1"/>
            </a:solidFill>
            <a:round/>
            <a:headEnd type="none" w="sm" len="sm"/>
            <a:tailEnd type="none" w="sm" len="sm"/>
          </a:ln>
        </p:spPr>
        <p:txBody>
          <a:bodyPr wrap="none"/>
          <a:lstStyle/>
          <a:p>
            <a:endParaRPr lang="zh-CN" altLang="en-US" b="1"/>
          </a:p>
        </p:txBody>
      </p:sp>
      <p:sp>
        <p:nvSpPr>
          <p:cNvPr id="11" name="Text Box 10"/>
          <p:cNvSpPr txBox="1">
            <a:spLocks noChangeArrowheads="1"/>
          </p:cNvSpPr>
          <p:nvPr/>
        </p:nvSpPr>
        <p:spPr bwMode="auto">
          <a:xfrm>
            <a:off x="5676900" y="3133726"/>
            <a:ext cx="493835" cy="841375"/>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algn="l">
              <a:spcBef>
                <a:spcPct val="0"/>
              </a:spcBef>
              <a:buSzTx/>
              <a:buFontTx/>
              <a:buNone/>
            </a:pPr>
            <a:r>
              <a:rPr kumimoji="1" lang="zh-CN" altLang="en-US" sz="2400" b="1" i="0">
                <a:latin typeface="微软雅黑" pitchFamily="34" charset="-122"/>
                <a:ea typeface="微软雅黑" pitchFamily="34" charset="-122"/>
              </a:rPr>
              <a:t>同</a:t>
            </a:r>
          </a:p>
          <a:p>
            <a:pPr algn="l">
              <a:spcBef>
                <a:spcPct val="0"/>
              </a:spcBef>
              <a:buSzTx/>
              <a:buFontTx/>
              <a:buNone/>
            </a:pPr>
            <a:r>
              <a:rPr kumimoji="1" lang="zh-CN" altLang="en-US" sz="2400" b="1" i="0">
                <a:latin typeface="微软雅黑" pitchFamily="34" charset="-122"/>
                <a:ea typeface="微软雅黑" pitchFamily="34" charset="-122"/>
              </a:rPr>
              <a:t>级</a:t>
            </a:r>
          </a:p>
        </p:txBody>
      </p:sp>
      <p:sp>
        <p:nvSpPr>
          <p:cNvPr id="12" name="Text Box 11"/>
          <p:cNvSpPr txBox="1">
            <a:spLocks noChangeArrowheads="1"/>
          </p:cNvSpPr>
          <p:nvPr/>
        </p:nvSpPr>
        <p:spPr bwMode="auto">
          <a:xfrm>
            <a:off x="84992" y="2816226"/>
            <a:ext cx="2791558" cy="1477963"/>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algn="l">
              <a:lnSpc>
                <a:spcPct val="150000"/>
              </a:lnSpc>
              <a:spcBef>
                <a:spcPct val="0"/>
              </a:spcBef>
              <a:buSzTx/>
              <a:buFont typeface="Wingdings" pitchFamily="2" charset="2"/>
              <a:buChar char="Ø"/>
            </a:pPr>
            <a:r>
              <a:rPr kumimoji="1" lang="zh-CN" altLang="en-US" sz="2000" b="1" i="0">
                <a:latin typeface="微软雅黑" pitchFamily="34" charset="-122"/>
                <a:ea typeface="微软雅黑" pitchFamily="34" charset="-122"/>
              </a:rPr>
              <a:t>是最基层的管理员</a:t>
            </a:r>
          </a:p>
          <a:p>
            <a:pPr algn="l">
              <a:lnSpc>
                <a:spcPct val="150000"/>
              </a:lnSpc>
              <a:spcBef>
                <a:spcPct val="0"/>
              </a:spcBef>
              <a:buSzTx/>
              <a:buFont typeface="Wingdings" pitchFamily="2" charset="2"/>
              <a:buChar char="Ø"/>
            </a:pPr>
            <a:r>
              <a:rPr kumimoji="1" lang="zh-CN" altLang="en-US" sz="2000" b="1" i="0">
                <a:latin typeface="微软雅黑" pitchFamily="34" charset="-122"/>
                <a:ea typeface="微软雅黑" pitchFamily="34" charset="-122"/>
              </a:rPr>
              <a:t>是公司目标达成的直接责任人</a:t>
            </a:r>
          </a:p>
        </p:txBody>
      </p:sp>
      <p:sp>
        <p:nvSpPr>
          <p:cNvPr id="13" name="Text Box 12"/>
          <p:cNvSpPr txBox="1">
            <a:spLocks noChangeArrowheads="1"/>
          </p:cNvSpPr>
          <p:nvPr/>
        </p:nvSpPr>
        <p:spPr bwMode="auto">
          <a:xfrm>
            <a:off x="6167804" y="3033713"/>
            <a:ext cx="2976196" cy="1015663"/>
          </a:xfrm>
          <a:prstGeom prst="rect">
            <a:avLst/>
          </a:prstGeom>
          <a:solidFill>
            <a:schemeClr val="accent1"/>
          </a:solidFill>
          <a:ln w="19050" cap="rnd">
            <a:solidFill>
              <a:schemeClr val="tx1"/>
            </a:solidFill>
            <a:miter lim="800000"/>
            <a:headEnd type="none" w="sm" len="sm"/>
            <a:tailEnd type="none" w="sm" len="sm"/>
          </a:ln>
        </p:spPr>
        <p:txBody>
          <a:bodyPr wrap="square">
            <a:spAutoFit/>
          </a:bodyPr>
          <a:lstStyle/>
          <a:p>
            <a:pPr algn="l">
              <a:lnSpc>
                <a:spcPct val="150000"/>
              </a:lnSpc>
              <a:spcBef>
                <a:spcPct val="0"/>
              </a:spcBef>
              <a:buSzTx/>
              <a:buFont typeface="Wingdings" pitchFamily="2" charset="2"/>
              <a:buChar char="Ø"/>
            </a:pPr>
            <a:r>
              <a:rPr kumimoji="1" lang="zh-CN" altLang="en-US" sz="2000" b="1" i="0" dirty="0">
                <a:latin typeface="微软雅黑" pitchFamily="34" charset="-122"/>
                <a:ea typeface="微软雅黑" pitchFamily="34" charset="-122"/>
              </a:rPr>
              <a:t>是工作上的协作配合者</a:t>
            </a:r>
          </a:p>
          <a:p>
            <a:pPr algn="l">
              <a:lnSpc>
                <a:spcPct val="150000"/>
              </a:lnSpc>
              <a:spcBef>
                <a:spcPct val="0"/>
              </a:spcBef>
              <a:buSzTx/>
              <a:buFont typeface="Wingdings" pitchFamily="2" charset="2"/>
              <a:buChar char="Ø"/>
            </a:pPr>
            <a:r>
              <a:rPr kumimoji="1" lang="zh-CN" altLang="en-US" sz="2000" b="1" i="0" dirty="0">
                <a:latin typeface="微软雅黑" pitchFamily="34" charset="-122"/>
                <a:ea typeface="微软雅黑" pitchFamily="34" charset="-122"/>
              </a:rPr>
              <a:t>是职务晋升的竞争对手</a:t>
            </a:r>
            <a:endParaRPr kumimoji="1" lang="zh-CN" altLang="en-US" sz="400" b="1" i="0" dirty="0">
              <a:latin typeface="微软雅黑" pitchFamily="34" charset="-122"/>
              <a:ea typeface="微软雅黑" pitchFamily="34" charset="-122"/>
            </a:endParaRPr>
          </a:p>
        </p:txBody>
      </p:sp>
      <p:sp>
        <p:nvSpPr>
          <p:cNvPr id="14" name="Text Box 13"/>
          <p:cNvSpPr txBox="1">
            <a:spLocks noChangeArrowheads="1"/>
          </p:cNvSpPr>
          <p:nvPr/>
        </p:nvSpPr>
        <p:spPr bwMode="auto">
          <a:xfrm>
            <a:off x="3075843" y="1484313"/>
            <a:ext cx="2759319" cy="961289"/>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algn="l">
              <a:lnSpc>
                <a:spcPct val="150000"/>
              </a:lnSpc>
              <a:spcBef>
                <a:spcPct val="0"/>
              </a:spcBef>
              <a:buSzTx/>
              <a:buFont typeface="Wingdings" pitchFamily="2" charset="2"/>
              <a:buChar char="Ø"/>
            </a:pPr>
            <a:r>
              <a:rPr kumimoji="1" lang="zh-CN" altLang="en-US" sz="2000" b="1" i="0" dirty="0">
                <a:latin typeface="微软雅黑" pitchFamily="34" charset="-122"/>
                <a:ea typeface="微软雅黑" pitchFamily="34" charset="-122"/>
              </a:rPr>
              <a:t>是命令的贯彻执行者</a:t>
            </a:r>
          </a:p>
          <a:p>
            <a:pPr algn="l">
              <a:lnSpc>
                <a:spcPct val="150000"/>
              </a:lnSpc>
              <a:spcBef>
                <a:spcPct val="0"/>
              </a:spcBef>
              <a:buSzTx/>
              <a:buFont typeface="Wingdings" pitchFamily="2" charset="2"/>
              <a:buChar char="Ø"/>
            </a:pPr>
            <a:r>
              <a:rPr kumimoji="1" lang="zh-CN" altLang="en-US" sz="2000" b="1" i="0" dirty="0">
                <a:latin typeface="微软雅黑" pitchFamily="34" charset="-122"/>
                <a:ea typeface="微软雅黑" pitchFamily="34" charset="-122"/>
              </a:rPr>
              <a:t>是上下沟通的桥梁</a:t>
            </a:r>
          </a:p>
        </p:txBody>
      </p:sp>
      <p:sp>
        <p:nvSpPr>
          <p:cNvPr id="15" name="Text Box 14"/>
          <p:cNvSpPr txBox="1">
            <a:spLocks noChangeArrowheads="1"/>
          </p:cNvSpPr>
          <p:nvPr/>
        </p:nvSpPr>
        <p:spPr bwMode="auto">
          <a:xfrm>
            <a:off x="3143251" y="4606926"/>
            <a:ext cx="2791557" cy="1476375"/>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algn="l">
              <a:lnSpc>
                <a:spcPct val="150000"/>
              </a:lnSpc>
              <a:spcBef>
                <a:spcPct val="0"/>
              </a:spcBef>
              <a:buSzTx/>
              <a:buFont typeface="Wingdings" pitchFamily="2" charset="2"/>
              <a:buChar char="Ø"/>
            </a:pPr>
            <a:r>
              <a:rPr kumimoji="1" lang="zh-CN" altLang="en-US" sz="2000" b="1" i="0">
                <a:latin typeface="微软雅黑" pitchFamily="34" charset="-122"/>
                <a:ea typeface="微软雅黑" pitchFamily="34" charset="-122"/>
              </a:rPr>
              <a:t>是直接领导 </a:t>
            </a:r>
            <a:endParaRPr kumimoji="1" lang="en-US" altLang="zh-CN" sz="2000" b="1" i="0">
              <a:latin typeface="微软雅黑" pitchFamily="34" charset="-122"/>
              <a:ea typeface="微软雅黑" pitchFamily="34" charset="-122"/>
            </a:endParaRPr>
          </a:p>
          <a:p>
            <a:pPr algn="l">
              <a:lnSpc>
                <a:spcPct val="150000"/>
              </a:lnSpc>
              <a:spcBef>
                <a:spcPct val="0"/>
              </a:spcBef>
              <a:buSzTx/>
              <a:buFont typeface="Wingdings" pitchFamily="2" charset="2"/>
              <a:buChar char="Ø"/>
            </a:pPr>
            <a:r>
              <a:rPr kumimoji="1" lang="zh-CN" altLang="en-US" sz="2000" b="1" i="0">
                <a:latin typeface="微软雅黑" pitchFamily="34" charset="-122"/>
                <a:ea typeface="微软雅黑" pitchFamily="34" charset="-122"/>
              </a:rPr>
              <a:t>是作业教练</a:t>
            </a:r>
          </a:p>
          <a:p>
            <a:pPr algn="l">
              <a:lnSpc>
                <a:spcPct val="150000"/>
              </a:lnSpc>
              <a:spcBef>
                <a:spcPct val="0"/>
              </a:spcBef>
              <a:buSzTx/>
              <a:buFont typeface="Wingdings" pitchFamily="2" charset="2"/>
              <a:buChar char="Ø"/>
            </a:pPr>
            <a:r>
              <a:rPr kumimoji="1" lang="zh-CN" altLang="en-US" sz="2000" b="1" i="0">
                <a:latin typeface="微软雅黑" pitchFamily="34" charset="-122"/>
                <a:ea typeface="微软雅黑" pitchFamily="34" charset="-122"/>
              </a:rPr>
              <a:t>是绩效考官</a:t>
            </a:r>
          </a:p>
        </p:txBody>
      </p:sp>
      <p:sp>
        <p:nvSpPr>
          <p:cNvPr id="16" name="Text Box 2"/>
          <p:cNvSpPr txBox="1">
            <a:spLocks noChangeArrowheads="1"/>
          </p:cNvSpPr>
          <p:nvPr/>
        </p:nvSpPr>
        <p:spPr bwMode="auto">
          <a:xfrm>
            <a:off x="998716" y="404311"/>
            <a:ext cx="6677758" cy="523216"/>
          </a:xfrm>
          <a:prstGeom prst="rect">
            <a:avLst/>
          </a:prstGeom>
          <a:noFill/>
          <a:ln w="9525">
            <a:noFill/>
            <a:miter lim="800000"/>
            <a:headEnd/>
            <a:tailEnd/>
          </a:ln>
        </p:spPr>
        <p:txBody>
          <a:bodyPr lIns="91437" tIns="45718" rIns="91437" bIns="45718">
            <a:spAutoFit/>
          </a:bodyPr>
          <a:lstStyle/>
          <a:p>
            <a:pPr>
              <a:spcBef>
                <a:spcPct val="0"/>
              </a:spcBef>
              <a:buSzTx/>
              <a:buFontTx/>
              <a:buNone/>
            </a:pPr>
            <a:r>
              <a:rPr lang="zh-CN" altLang="en-US" sz="2800" b="1" dirty="0" smtClean="0">
                <a:solidFill>
                  <a:srgbClr val="FF3300"/>
                </a:solidFill>
                <a:latin typeface="宋体" pitchFamily="2" charset="-122"/>
                <a:ea typeface="微软雅黑" pitchFamily="34" charset="-122"/>
                <a:sym typeface="宋体" pitchFamily="2" charset="-122"/>
              </a:rPr>
              <a:t>班组长的</a:t>
            </a:r>
            <a:r>
              <a:rPr lang="zh-CN" altLang="en-US" sz="2800" b="1" dirty="0">
                <a:solidFill>
                  <a:srgbClr val="FF3300"/>
                </a:solidFill>
                <a:latin typeface="宋体" pitchFamily="2" charset="-122"/>
                <a:ea typeface="微软雅黑" pitchFamily="34" charset="-122"/>
                <a:sym typeface="宋体" pitchFamily="2" charset="-122"/>
              </a:rPr>
              <a:t>定位</a:t>
            </a:r>
            <a:endParaRPr lang="en-US" altLang="zh-CN" sz="2800" b="1" dirty="0">
              <a:solidFill>
                <a:srgbClr val="FF3300"/>
              </a:solidFill>
              <a:latin typeface="宋体" pitchFamily="2" charset="-122"/>
              <a:ea typeface="微软雅黑" pitchFamily="34" charset="-122"/>
              <a:sym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79512" y="4365104"/>
            <a:ext cx="8784976" cy="1754326"/>
          </a:xfrm>
          <a:prstGeom prst="rect">
            <a:avLst/>
          </a:prstGeom>
          <a:noFill/>
          <a:ln w="9525">
            <a:noFill/>
            <a:miter lim="800000"/>
            <a:headEnd/>
            <a:tailEnd/>
          </a:ln>
          <a:effectLst/>
        </p:spPr>
        <p:txBody>
          <a:bodyPr wrap="square">
            <a:spAutoFit/>
          </a:bodyPr>
          <a:lstStyle/>
          <a:p>
            <a:pPr>
              <a:lnSpc>
                <a:spcPct val="150000"/>
              </a:lnSpc>
            </a:pPr>
            <a:r>
              <a:rPr lang="ja-JP" altLang="en-US" b="1" dirty="0">
                <a:latin typeface="微软雅黑" pitchFamily="34" charset="-122"/>
                <a:ea typeface="微软雅黑" pitchFamily="34" charset="-122"/>
              </a:rPr>
              <a:t>（注）１</a:t>
            </a:r>
            <a:r>
              <a:rPr lang="ja-JP" altLang="en-US"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根本原因</a:t>
            </a:r>
            <a:r>
              <a:rPr lang="ja-JP" altLang="en-US"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担忧</a:t>
            </a:r>
            <a:r>
              <a:rPr lang="ja-JP" altLang="en-US" b="1" dirty="0">
                <a:latin typeface="微软雅黑" pitchFamily="34" charset="-122"/>
                <a:ea typeface="微软雅黑" pitchFamily="34" charset="-122"/>
              </a:rPr>
              <a:t>家庭生活、</a:t>
            </a:r>
            <a:r>
              <a:rPr lang="zh-CN" altLang="en-US" b="1" dirty="0">
                <a:latin typeface="微软雅黑" pitchFamily="34" charset="-122"/>
                <a:ea typeface="微软雅黑" pitchFamily="34" charset="-122"/>
              </a:rPr>
              <a:t>苦恼</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因为熬夜睡眠不足。</a:t>
            </a:r>
            <a:r>
              <a:rPr lang="ja-JP" altLang="en-US" b="1" dirty="0">
                <a:latin typeface="微软雅黑" pitchFamily="34" charset="-122"/>
                <a:ea typeface="微软雅黑" pitchFamily="34" charset="-122"/>
              </a:rPr>
              <a:t>　　　　　　　　　　　　　 </a:t>
            </a:r>
            <a:r>
              <a:rPr lang="ja-JP" altLang="zh-CN" b="1" dirty="0">
                <a:latin typeface="微软雅黑" pitchFamily="34" charset="-122"/>
                <a:ea typeface="微软雅黑" pitchFamily="34" charset="-122"/>
              </a:rPr>
              <a:t> </a:t>
            </a:r>
            <a:r>
              <a:rPr lang="ja-JP" altLang="en-US" b="1" dirty="0">
                <a:latin typeface="微软雅黑" pitchFamily="34" charset="-122"/>
                <a:ea typeface="微软雅黑" pitchFamily="34" charset="-122"/>
              </a:rPr>
              <a:t>　  </a:t>
            </a:r>
            <a:r>
              <a:rPr lang="ja-JP" altLang="zh-CN" b="1" dirty="0">
                <a:latin typeface="微软雅黑" pitchFamily="34" charset="-122"/>
                <a:ea typeface="微软雅黑" pitchFamily="34" charset="-122"/>
              </a:rPr>
              <a:t> </a:t>
            </a:r>
            <a:r>
              <a:rPr lang="en-US" altLang="ja-JP" b="1" dirty="0" smtClean="0">
                <a:latin typeface="微软雅黑" pitchFamily="34" charset="-122"/>
                <a:ea typeface="微软雅黑" pitchFamily="34" charset="-122"/>
              </a:rPr>
              <a:t>    </a:t>
            </a:r>
          </a:p>
          <a:p>
            <a:pPr>
              <a:lnSpc>
                <a:spcPct val="150000"/>
              </a:lnSpc>
            </a:pPr>
            <a:r>
              <a:rPr lang="en-US" altLang="ja-JP" b="1" dirty="0" smtClean="0">
                <a:latin typeface="微软雅黑" pitchFamily="34" charset="-122"/>
                <a:ea typeface="微软雅黑" pitchFamily="34" charset="-122"/>
              </a:rPr>
              <a:t>          </a:t>
            </a:r>
            <a:r>
              <a:rPr lang="ja-JP" altLang="en-US" b="1" dirty="0" smtClean="0">
                <a:latin typeface="微软雅黑" pitchFamily="34" charset="-122"/>
                <a:ea typeface="微软雅黑" pitchFamily="34" charset="-122"/>
              </a:rPr>
              <a:t>２</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个</a:t>
            </a:r>
            <a:r>
              <a:rPr lang="ja-JP" altLang="en-US" b="1" dirty="0">
                <a:latin typeface="微软雅黑" pitchFamily="34" charset="-122"/>
                <a:ea typeface="微软雅黑" pitchFamily="34" charset="-122"/>
              </a:rPr>
              <a:t>人的</a:t>
            </a:r>
            <a:r>
              <a:rPr lang="zh-CN" altLang="en-US" b="1" dirty="0">
                <a:latin typeface="微软雅黑" pitchFamily="34" charset="-122"/>
                <a:ea typeface="微软雅黑" pitchFamily="34" charset="-122"/>
              </a:rPr>
              <a:t>欠缺</a:t>
            </a:r>
            <a:r>
              <a:rPr lang="ja-JP" altLang="en-US" b="1" dirty="0" smtClean="0">
                <a:latin typeface="微软雅黑" pitchFamily="34" charset="-122"/>
                <a:ea typeface="微软雅黑" pitchFamily="34" charset="-122"/>
              </a:rPr>
              <a:t>･････････知</a:t>
            </a:r>
            <a:r>
              <a:rPr lang="zh-CN" altLang="en-US" b="1" dirty="0">
                <a:latin typeface="微软雅黑" pitchFamily="34" charset="-122"/>
                <a:ea typeface="微软雅黑" pitchFamily="34" charset="-122"/>
              </a:rPr>
              <a:t>识</a:t>
            </a:r>
            <a:r>
              <a:rPr lang="ja-JP" altLang="en-US" b="1" dirty="0">
                <a:latin typeface="微软雅黑" pitchFamily="34" charset="-122"/>
                <a:ea typeface="微软雅黑" pitchFamily="34" charset="-122"/>
              </a:rPr>
              <a:t>不足、心</a:t>
            </a:r>
            <a:r>
              <a:rPr lang="zh-CN" altLang="en-US" b="1" dirty="0">
                <a:latin typeface="微软雅黑" pitchFamily="34" charset="-122"/>
                <a:ea typeface="微软雅黑" pitchFamily="34" charset="-122"/>
              </a:rPr>
              <a:t>术不正</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不修边幅</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身</a:t>
            </a:r>
            <a:r>
              <a:rPr lang="ja-JP" altLang="en-US" b="1" dirty="0">
                <a:latin typeface="微软雅黑" pitchFamily="34" charset="-122"/>
                <a:ea typeface="微软雅黑" pitchFamily="34" charset="-122"/>
              </a:rPr>
              <a:t>体的</a:t>
            </a:r>
            <a:r>
              <a:rPr lang="zh-CN" altLang="en-US" b="1" dirty="0" smtClean="0">
                <a:latin typeface="微软雅黑" pitchFamily="34" charset="-122"/>
                <a:ea typeface="微软雅黑" pitchFamily="34" charset="-122"/>
              </a:rPr>
              <a:t>或</a:t>
            </a: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精神</a:t>
            </a:r>
            <a:r>
              <a:rPr lang="zh-CN" altLang="en-US" b="1" dirty="0">
                <a:latin typeface="微软雅黑" pitchFamily="34" charset="-122"/>
                <a:ea typeface="微软雅黑" pitchFamily="34" charset="-122"/>
              </a:rPr>
              <a:t>上的欠缺                              </a:t>
            </a:r>
            <a:r>
              <a:rPr lang="ja-JP" altLang="en-US" b="1" dirty="0">
                <a:latin typeface="微软雅黑" pitchFamily="34" charset="-122"/>
                <a:ea typeface="微软雅黑" pitchFamily="34" charset="-122"/>
              </a:rPr>
              <a:t>　　　　　　　　　　　　　　　　</a:t>
            </a:r>
            <a:endParaRPr lang="en-US" altLang="ja-JP" b="1" dirty="0" smtClean="0">
              <a:latin typeface="微软雅黑" pitchFamily="34" charset="-122"/>
              <a:ea typeface="微软雅黑" pitchFamily="34" charset="-122"/>
            </a:endParaRPr>
          </a:p>
          <a:p>
            <a:pPr>
              <a:lnSpc>
                <a:spcPct val="150000"/>
              </a:lnSpc>
            </a:pPr>
            <a:r>
              <a:rPr lang="ja-JP" altLang="en-US" b="1" dirty="0" smtClean="0">
                <a:latin typeface="微软雅黑" pitchFamily="34" charset="-122"/>
                <a:ea typeface="微软雅黑" pitchFamily="34" charset="-122"/>
              </a:rPr>
              <a:t>          ３</a:t>
            </a:r>
            <a:r>
              <a:rPr lang="ja-JP" altLang="en-US" b="1" dirty="0">
                <a:latin typeface="微软雅黑" pitchFamily="34" charset="-122"/>
                <a:ea typeface="微软雅黑" pitchFamily="34" charset="-122"/>
              </a:rPr>
              <a:t>．不安全状</a:t>
            </a:r>
            <a:r>
              <a:rPr lang="zh-CN" altLang="en-US" b="1" dirty="0">
                <a:latin typeface="微软雅黑" pitchFamily="34" charset="-122"/>
                <a:ea typeface="微软雅黑" pitchFamily="34" charset="-122"/>
              </a:rPr>
              <a:t>态</a:t>
            </a:r>
            <a:r>
              <a:rPr lang="ja-JP" altLang="en-US" b="1" dirty="0">
                <a:latin typeface="微软雅黑" pitchFamily="34" charset="-122"/>
                <a:ea typeface="微软雅黑" pitchFamily="34" charset="-122"/>
              </a:rPr>
              <a:t>・行</a:t>
            </a:r>
            <a:r>
              <a:rPr lang="zh-CN" altLang="en-US" b="1" dirty="0">
                <a:latin typeface="微软雅黑" pitchFamily="34" charset="-122"/>
                <a:ea typeface="微软雅黑" pitchFamily="34" charset="-122"/>
              </a:rPr>
              <a:t>为</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工作场所</a:t>
            </a:r>
            <a:r>
              <a:rPr lang="ja-JP" altLang="en-US" b="1" dirty="0">
                <a:latin typeface="微软雅黑" pitchFamily="34" charset="-122"/>
                <a:ea typeface="微软雅黑" pitchFamily="34" charset="-122"/>
              </a:rPr>
              <a:t>内</a:t>
            </a:r>
            <a:r>
              <a:rPr lang="zh-CN" altLang="en-US" b="1" dirty="0">
                <a:latin typeface="微软雅黑" pitchFamily="34" charset="-122"/>
                <a:ea typeface="微软雅黑" pitchFamily="34" charset="-122"/>
              </a:rPr>
              <a:t>的危险状态</a:t>
            </a:r>
            <a:r>
              <a:rPr lang="ja-JP" alt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危险作业方法</a:t>
            </a:r>
            <a:r>
              <a:rPr lang="ja-JP" altLang="en-US" b="1" dirty="0">
                <a:latin typeface="微软雅黑" pitchFamily="34" charset="-122"/>
                <a:ea typeface="微软雅黑" pitchFamily="34" charset="-122"/>
              </a:rPr>
              <a:t>。</a:t>
            </a:r>
            <a:endParaRPr lang="ja-JP" altLang="en-US" dirty="0">
              <a:latin typeface="微软雅黑" pitchFamily="34" charset="-122"/>
              <a:ea typeface="微软雅黑" pitchFamily="34" charset="-122"/>
            </a:endParaRPr>
          </a:p>
        </p:txBody>
      </p:sp>
      <p:sp>
        <p:nvSpPr>
          <p:cNvPr id="7175" name="Text Box 7"/>
          <p:cNvSpPr txBox="1">
            <a:spLocks noChangeArrowheads="1"/>
          </p:cNvSpPr>
          <p:nvPr/>
        </p:nvSpPr>
        <p:spPr bwMode="auto">
          <a:xfrm>
            <a:off x="2928938" y="1419225"/>
            <a:ext cx="3544887" cy="2349500"/>
          </a:xfrm>
          <a:prstGeom prst="rect">
            <a:avLst/>
          </a:prstGeom>
          <a:noFill/>
          <a:ln w="9525">
            <a:noFill/>
            <a:miter lim="800000"/>
            <a:headEnd/>
            <a:tailEnd/>
          </a:ln>
        </p:spPr>
        <p:txBody>
          <a:bodyPr/>
          <a:lstStyle/>
          <a:p>
            <a:endParaRPr lang="zh-CN" altLang="en-US"/>
          </a:p>
        </p:txBody>
      </p:sp>
      <p:sp>
        <p:nvSpPr>
          <p:cNvPr id="7178" name="Rectangle 10"/>
          <p:cNvSpPr>
            <a:spLocks noChangeArrowheads="1"/>
          </p:cNvSpPr>
          <p:nvPr/>
        </p:nvSpPr>
        <p:spPr bwMode="auto">
          <a:xfrm>
            <a:off x="395536" y="1340768"/>
            <a:ext cx="8352928" cy="3024336"/>
          </a:xfrm>
          <a:prstGeom prst="rect">
            <a:avLst/>
          </a:prstGeom>
          <a:noFill/>
          <a:ln w="9525">
            <a:noFill/>
            <a:miter lim="800000"/>
            <a:headEnd/>
            <a:tailEnd/>
          </a:ln>
          <a:effectLst/>
        </p:spPr>
        <p:txBody>
          <a:bodyPr anchor="t"/>
          <a:lstStyle/>
          <a:p>
            <a:pPr indent="-266700">
              <a:lnSpc>
                <a:spcPct val="150000"/>
              </a:lnSpc>
            </a:pPr>
            <a:r>
              <a:rPr lang="zh-CN" altLang="en-US" sz="2400" b="1" dirty="0" smtClean="0">
                <a:latin typeface="微软雅黑" pitchFamily="34" charset="-122"/>
                <a:ea typeface="微软雅黑" pitchFamily="34" charset="-122"/>
              </a:rPr>
              <a:t>发生安全问题时是由</a:t>
            </a:r>
            <a:r>
              <a:rPr lang="ja-JP" altLang="en-US" sz="2400" b="1" dirty="0" smtClean="0">
                <a:solidFill>
                  <a:srgbClr val="FF0000"/>
                </a:solidFill>
                <a:latin typeface="微软雅黑" pitchFamily="34" charset="-122"/>
                <a:ea typeface="微软雅黑" pitchFamily="34" charset="-122"/>
              </a:rPr>
              <a:t>「</a:t>
            </a:r>
            <a:r>
              <a:rPr lang="ja-JP" altLang="en-US" sz="2400" b="1" dirty="0">
                <a:solidFill>
                  <a:srgbClr val="FF0000"/>
                </a:solidFill>
                <a:latin typeface="微软雅黑" pitchFamily="34" charset="-122"/>
                <a:ea typeface="微软雅黑" pitchFamily="34" charset="-122"/>
              </a:rPr>
              <a:t>不安全</a:t>
            </a:r>
            <a:r>
              <a:rPr lang="zh-CN" altLang="en-US" sz="2400" b="1" dirty="0">
                <a:solidFill>
                  <a:srgbClr val="FF0000"/>
                </a:solidFill>
                <a:latin typeface="微软雅黑" pitchFamily="34" charset="-122"/>
                <a:ea typeface="微软雅黑" pitchFamily="34" charset="-122"/>
              </a:rPr>
              <a:t>状态</a:t>
            </a:r>
            <a:r>
              <a:rPr lang="ja-JP" altLang="en-US" sz="2400" b="1" dirty="0">
                <a:solidFill>
                  <a:srgbClr val="FF0000"/>
                </a:solidFill>
                <a:latin typeface="微软雅黑" pitchFamily="34" charset="-122"/>
                <a:ea typeface="微软雅黑" pitchFamily="34" charset="-122"/>
              </a:rPr>
              <a:t>」</a:t>
            </a:r>
            <a:r>
              <a:rPr lang="zh-CN" altLang="en-US" sz="2400" b="1" dirty="0">
                <a:latin typeface="微软雅黑" pitchFamily="34" charset="-122"/>
                <a:ea typeface="微软雅黑" pitchFamily="34" charset="-122"/>
              </a:rPr>
              <a:t>或</a:t>
            </a:r>
            <a:r>
              <a:rPr lang="ja-JP" altLang="en-US" sz="2400" b="1" dirty="0">
                <a:solidFill>
                  <a:srgbClr val="FF0000"/>
                </a:solidFill>
                <a:latin typeface="微软雅黑" pitchFamily="34" charset="-122"/>
                <a:ea typeface="微软雅黑" pitchFamily="34" charset="-122"/>
              </a:rPr>
              <a:t>「不安全</a:t>
            </a:r>
            <a:r>
              <a:rPr lang="zh-CN" altLang="en-US" sz="2400" b="1" dirty="0">
                <a:solidFill>
                  <a:srgbClr val="FF0000"/>
                </a:solidFill>
                <a:latin typeface="微软雅黑" pitchFamily="34" charset="-122"/>
                <a:ea typeface="微软雅黑" pitchFamily="34" charset="-122"/>
              </a:rPr>
              <a:t>行为</a:t>
            </a:r>
            <a:r>
              <a:rPr lang="ja-JP" altLang="en-US" sz="2400" b="1" dirty="0">
                <a:solidFill>
                  <a:srgbClr val="FF0000"/>
                </a:solidFill>
                <a:latin typeface="微软雅黑" pitchFamily="34" charset="-122"/>
                <a:ea typeface="微软雅黑" pitchFamily="34" charset="-122"/>
              </a:rPr>
              <a:t>」</a:t>
            </a:r>
            <a:r>
              <a:rPr lang="zh-CN" altLang="en-US" sz="2400" b="1" dirty="0">
                <a:latin typeface="微软雅黑" pitchFamily="34" charset="-122"/>
                <a:ea typeface="微软雅黑" pitchFamily="34" charset="-122"/>
              </a:rPr>
              <a:t>引起</a:t>
            </a:r>
            <a:r>
              <a:rPr lang="ja-JP" altLang="en-US"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或是因为个人的</a:t>
            </a:r>
            <a:r>
              <a:rPr lang="zh-CN" altLang="en-US" sz="2400" b="1" dirty="0" smtClean="0">
                <a:latin typeface="微软雅黑" pitchFamily="34" charset="-122"/>
                <a:ea typeface="微软雅黑" pitchFamily="34" charset="-122"/>
              </a:rPr>
              <a:t>欠缺过失而</a:t>
            </a:r>
            <a:r>
              <a:rPr lang="zh-CN" altLang="en-US" sz="2400" b="1" dirty="0">
                <a:latin typeface="微软雅黑" pitchFamily="34" charset="-122"/>
                <a:ea typeface="微软雅黑" pitchFamily="34" charset="-122"/>
              </a:rPr>
              <a:t>引起的。另外</a:t>
            </a:r>
            <a:r>
              <a:rPr lang="ja-JP" altLang="en-US"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这里的</a:t>
            </a:r>
            <a:r>
              <a:rPr lang="zh-CN" altLang="en-US" sz="2400" b="1" dirty="0">
                <a:solidFill>
                  <a:srgbClr val="FF0000"/>
                </a:solidFill>
                <a:latin typeface="微软雅黑" pitchFamily="34" charset="-122"/>
                <a:ea typeface="微软雅黑" pitchFamily="34" charset="-122"/>
              </a:rPr>
              <a:t>缺陷</a:t>
            </a:r>
            <a:r>
              <a:rPr lang="ja-JP" altLang="en-US" sz="2400" b="1" dirty="0">
                <a:solidFill>
                  <a:srgbClr val="FF0000"/>
                </a:solidFill>
                <a:latin typeface="微软雅黑" pitchFamily="34" charset="-122"/>
                <a:ea typeface="微软雅黑" pitchFamily="34" charset="-122"/>
              </a:rPr>
              <a:t>、</a:t>
            </a:r>
            <a:r>
              <a:rPr lang="zh-CN" altLang="en-US" sz="2400" b="1" dirty="0">
                <a:solidFill>
                  <a:srgbClr val="FF0000"/>
                </a:solidFill>
                <a:latin typeface="微软雅黑" pitchFamily="34" charset="-122"/>
                <a:ea typeface="微软雅黑" pitchFamily="34" charset="-122"/>
              </a:rPr>
              <a:t>过失并不是偶然而起的，必须有他背后更大</a:t>
            </a:r>
            <a:r>
              <a:rPr lang="zh-CN" altLang="en-US" sz="2400" b="1" dirty="0" smtClean="0">
                <a:solidFill>
                  <a:srgbClr val="FF0000"/>
                </a:solidFill>
                <a:latin typeface="微软雅黑" pitchFamily="34" charset="-122"/>
                <a:ea typeface="微软雅黑" pitchFamily="34" charset="-122"/>
              </a:rPr>
              <a:t>的</a:t>
            </a:r>
            <a:r>
              <a:rPr lang="ja-JP" altLang="en-US" sz="2400" b="1" dirty="0" smtClean="0">
                <a:solidFill>
                  <a:srgbClr val="FF0000"/>
                </a:solidFill>
                <a:latin typeface="微软雅黑" pitchFamily="34" charset="-122"/>
                <a:ea typeface="微软雅黑" pitchFamily="34" charset="-122"/>
              </a:rPr>
              <a:t>根本原因。</a:t>
            </a:r>
            <a:r>
              <a:rPr lang="ja-JP" altLang="en-US" sz="2400" b="1" dirty="0">
                <a:latin typeface="微软雅黑" pitchFamily="34" charset="-122"/>
                <a:ea typeface="微软雅黑" pitchFamily="34" charset="-122"/>
              </a:rPr>
              <a:t>　　　　　　　　　　　　　　　　　　</a:t>
            </a:r>
            <a:r>
              <a:rPr lang="ja-JP" altLang="zh-CN" sz="2400" b="1" dirty="0">
                <a:latin typeface="微软雅黑" pitchFamily="34" charset="-122"/>
                <a:ea typeface="微软雅黑" pitchFamily="34" charset="-122"/>
              </a:rPr>
              <a:t> </a:t>
            </a:r>
            <a:r>
              <a:rPr lang="ja-JP" altLang="en-US" sz="2400" b="1"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这样</a:t>
            </a:r>
            <a:r>
              <a:rPr lang="zh-CN" altLang="en-US" sz="2400" b="1" dirty="0" smtClean="0">
                <a:latin typeface="微软雅黑" pitchFamily="34" charset="-122"/>
                <a:ea typeface="微软雅黑" pitchFamily="34" charset="-122"/>
              </a:rPr>
              <a:t>引起问题的</a:t>
            </a:r>
            <a:r>
              <a:rPr lang="zh-CN" altLang="en-US" sz="2400" b="1" dirty="0">
                <a:latin typeface="微软雅黑" pitchFamily="34" charset="-122"/>
                <a:ea typeface="微软雅黑" pitchFamily="34" charset="-122"/>
              </a:rPr>
              <a:t>顺序是由</a:t>
            </a:r>
            <a:r>
              <a:rPr lang="ja-JP" altLang="en-US"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根本原因</a:t>
            </a:r>
            <a:r>
              <a:rPr lang="ja-JP"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的棋子倒下开始到</a:t>
            </a:r>
            <a:r>
              <a:rPr lang="ja-JP" altLang="en-US"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受伤</a:t>
            </a:r>
            <a:r>
              <a:rPr lang="ja-JP" altLang="en-US"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的棋子的倒下。</a:t>
            </a:r>
            <a:endParaRPr lang="ja-JP" altLang="en-US" sz="2400" b="1" dirty="0">
              <a:latin typeface="微软雅黑" pitchFamily="34" charset="-122"/>
              <a:ea typeface="微软雅黑" pitchFamily="34" charset="-122"/>
            </a:endParaRPr>
          </a:p>
        </p:txBody>
      </p:sp>
      <p:sp>
        <p:nvSpPr>
          <p:cNvPr id="6" name="Rectangle 2"/>
          <p:cNvSpPr>
            <a:spLocks noChangeArrowheads="1"/>
          </p:cNvSpPr>
          <p:nvPr/>
        </p:nvSpPr>
        <p:spPr bwMode="auto">
          <a:xfrm>
            <a:off x="1043608" y="373975"/>
            <a:ext cx="4032448" cy="523220"/>
          </a:xfrm>
          <a:prstGeom prst="rect">
            <a:avLst/>
          </a:prstGeom>
          <a:noFill/>
          <a:ln w="9525">
            <a:noFill/>
            <a:miter lim="800000"/>
            <a:headEnd/>
            <a:tailEnd/>
          </a:ln>
          <a:effectLst/>
        </p:spPr>
        <p:txBody>
          <a:bodyPr wrap="square">
            <a:spAutoFit/>
          </a:bodyPr>
          <a:lstStyle/>
          <a:p>
            <a:r>
              <a:rPr lang="zh-CN" altLang="en-US" sz="2800" b="1" dirty="0" smtClean="0">
                <a:solidFill>
                  <a:srgbClr val="FF0000"/>
                </a:solidFill>
                <a:latin typeface="微软雅黑" pitchFamily="34" charset="-122"/>
                <a:ea typeface="微软雅黑" pitchFamily="34" charset="-122"/>
              </a:rPr>
              <a:t>安全预防活动</a:t>
            </a:r>
            <a:endParaRPr lang="en-US" altLang="ja-JP" sz="2800" b="1" dirty="0">
              <a:solidFill>
                <a:srgbClr val="FF0000"/>
              </a:solidFill>
              <a:latin typeface="微软雅黑" pitchFamily="34" charset="-122"/>
              <a:ea typeface="微软雅黑" pitchFamily="34" charset="-122"/>
            </a:endParaRPr>
          </a:p>
        </p:txBody>
      </p:sp>
      <p:sp>
        <p:nvSpPr>
          <p:cNvPr id="7" name="灯片编号占位符 3"/>
          <p:cNvSpPr>
            <a:spLocks noGrp="1"/>
          </p:cNvSpPr>
          <p:nvPr>
            <p:ph type="sldNum" sz="quarter" idx="4"/>
          </p:nvPr>
        </p:nvSpPr>
        <p:spPr/>
        <p:txBody>
          <a:bodyPr/>
          <a:lstStyle/>
          <a:p>
            <a:fld id="{8BA16DCC-C50E-4AD5-94C9-747C0058B3E1}" type="slidenum">
              <a:rPr lang="zh-CN" altLang="en-US" smtClean="0"/>
              <a:pPr/>
              <a:t>70</a:t>
            </a:fld>
            <a:endParaRPr lang="zh-CN" altLang="en-US" dirty="0"/>
          </a:p>
        </p:txBody>
      </p:sp>
    </p:spTree>
    <p:extLst>
      <p:ext uri="{BB962C8B-B14F-4D97-AF65-F5344CB8AC3E}">
        <p14:creationId xmlns:p14="http://schemas.microsoft.com/office/powerpoint/2010/main" val="2204046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linds(horizontal)">
                                      <p:cBhvr>
                                        <p:cTn id="7" dur="500"/>
                                        <p:tgtEl>
                                          <p:spTgt spid="717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slide(fromBottom)">
                                      <p:cBhvr>
                                        <p:cTn id="11" dur="500"/>
                                        <p:tgtEl>
                                          <p:spTgt spid="7171"/>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8" grpId="0" autoUpdateAnimBg="0"/>
      <p:bldP spid="6"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ChangeArrowheads="1"/>
          </p:cNvSpPr>
          <p:nvPr/>
        </p:nvSpPr>
        <p:spPr bwMode="auto">
          <a:xfrm>
            <a:off x="251520" y="1393612"/>
            <a:ext cx="1295400" cy="523220"/>
          </a:xfrm>
          <a:prstGeom prst="rect">
            <a:avLst/>
          </a:prstGeom>
          <a:noFill/>
          <a:ln w="9525" algn="ctr">
            <a:noFill/>
            <a:miter lim="800000"/>
            <a:headEnd/>
            <a:tailEnd/>
          </a:ln>
          <a:effectLst/>
        </p:spPr>
        <p:txBody>
          <a:bodyPr>
            <a:spAutoFit/>
          </a:bodyPr>
          <a:lstStyle/>
          <a:p>
            <a:r>
              <a:rPr lang="zh-CN" altLang="en-US" sz="2800" b="1" dirty="0">
                <a:latin typeface="微软雅黑" pitchFamily="34" charset="-122"/>
                <a:ea typeface="微软雅黑" pitchFamily="34" charset="-122"/>
              </a:rPr>
              <a:t>因此</a:t>
            </a:r>
            <a:r>
              <a:rPr lang="en-US" altLang="zh-CN" sz="2800" b="1" dirty="0">
                <a:latin typeface="微软雅黑" pitchFamily="34" charset="-122"/>
                <a:ea typeface="微软雅黑" pitchFamily="34" charset="-122"/>
              </a:rPr>
              <a:t>…</a:t>
            </a:r>
          </a:p>
        </p:txBody>
      </p:sp>
      <p:sp>
        <p:nvSpPr>
          <p:cNvPr id="476165" name="Text Box 5"/>
          <p:cNvSpPr txBox="1">
            <a:spLocks noChangeArrowheads="1"/>
          </p:cNvSpPr>
          <p:nvPr/>
        </p:nvSpPr>
        <p:spPr bwMode="auto">
          <a:xfrm>
            <a:off x="1371600" y="1700808"/>
            <a:ext cx="7391400" cy="1801812"/>
          </a:xfrm>
          <a:prstGeom prst="rect">
            <a:avLst/>
          </a:prstGeom>
          <a:noFill/>
          <a:ln w="19050" algn="ctr">
            <a:noFill/>
            <a:miter lim="800000"/>
            <a:headEnd/>
            <a:tailEnd/>
          </a:ln>
          <a:effectLst/>
        </p:spPr>
        <p:txBody>
          <a:bodyPr>
            <a:spAutoFit/>
          </a:bodyPr>
          <a:lstStyle/>
          <a:p>
            <a:pPr algn="l">
              <a:spcBef>
                <a:spcPct val="50000"/>
              </a:spcBef>
            </a:pPr>
            <a:r>
              <a:rPr lang="zh-CN" altLang="en-US" sz="2800" b="1" dirty="0">
                <a:solidFill>
                  <a:srgbClr val="FF0000"/>
                </a:solidFill>
                <a:latin typeface="微软雅黑" pitchFamily="34" charset="-122"/>
                <a:ea typeface="微软雅黑" pitchFamily="34" charset="-122"/>
              </a:rPr>
              <a:t>只有：控制了人的不安全行为</a:t>
            </a:r>
          </a:p>
          <a:p>
            <a:pPr algn="l">
              <a:spcBef>
                <a:spcPct val="50000"/>
              </a:spcBef>
            </a:pPr>
            <a:r>
              <a:rPr lang="zh-CN" altLang="en-US" sz="2800" b="1" dirty="0">
                <a:solidFill>
                  <a:srgbClr val="FF0000"/>
                </a:solidFill>
                <a:latin typeface="微软雅黑" pitchFamily="34" charset="-122"/>
                <a:ea typeface="微软雅黑" pitchFamily="34" charset="-122"/>
              </a:rPr>
              <a:t>                    </a:t>
            </a:r>
            <a:r>
              <a:rPr lang="zh-CN" altLang="en-US" sz="2800" b="1" dirty="0" smtClean="0">
                <a:solidFill>
                  <a:srgbClr val="FF0000"/>
                </a:solidFill>
                <a:latin typeface="微软雅黑" pitchFamily="34" charset="-122"/>
                <a:ea typeface="微软雅黑" pitchFamily="34" charset="-122"/>
              </a:rPr>
              <a:t>物</a:t>
            </a:r>
            <a:r>
              <a:rPr lang="zh-CN" altLang="en-US" sz="2800" b="1" dirty="0">
                <a:solidFill>
                  <a:srgbClr val="FF0000"/>
                </a:solidFill>
                <a:latin typeface="微软雅黑" pitchFamily="34" charset="-122"/>
                <a:ea typeface="微软雅黑" pitchFamily="34" charset="-122"/>
              </a:rPr>
              <a:t>的不安全状态</a:t>
            </a:r>
          </a:p>
          <a:p>
            <a:pPr algn="l">
              <a:spcBef>
                <a:spcPct val="50000"/>
              </a:spcBef>
            </a:pPr>
            <a:r>
              <a:rPr lang="zh-CN" altLang="en-US" sz="2800" b="1" dirty="0">
                <a:solidFill>
                  <a:srgbClr val="FF0000"/>
                </a:solidFill>
                <a:latin typeface="微软雅黑" pitchFamily="34" charset="-122"/>
                <a:ea typeface="微软雅黑" pitchFamily="34" charset="-122"/>
              </a:rPr>
              <a:t>          </a:t>
            </a:r>
            <a:r>
              <a:rPr lang="en-US" altLang="zh-CN" sz="2800" b="1" dirty="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才能最终有效地减少和防范事故！</a:t>
            </a:r>
          </a:p>
        </p:txBody>
      </p:sp>
      <p:sp>
        <p:nvSpPr>
          <p:cNvPr id="476166" name="Text Box 6"/>
          <p:cNvSpPr txBox="1">
            <a:spLocks noChangeArrowheads="1"/>
          </p:cNvSpPr>
          <p:nvPr/>
        </p:nvSpPr>
        <p:spPr bwMode="auto">
          <a:xfrm>
            <a:off x="2362200" y="3501008"/>
            <a:ext cx="6248400" cy="2677656"/>
          </a:xfrm>
          <a:prstGeom prst="rect">
            <a:avLst/>
          </a:prstGeom>
          <a:noFill/>
          <a:ln w="19050" algn="ctr">
            <a:noFill/>
            <a:miter lim="800000"/>
            <a:headEnd/>
            <a:tailEnd/>
          </a:ln>
          <a:effectLst/>
        </p:spPr>
        <p:txBody>
          <a:bodyPr>
            <a:spAutoFit/>
          </a:bodyPr>
          <a:lstStyle/>
          <a:p>
            <a:pPr algn="l">
              <a:lnSpc>
                <a:spcPct val="150000"/>
              </a:lnSpc>
              <a:spcBef>
                <a:spcPct val="50000"/>
              </a:spcBef>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培养懂安全的人，在行为上防止伤害</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保证安全的设备，在物上防止伤害，是安全管理者</a:t>
            </a:r>
            <a:r>
              <a:rPr lang="zh-CN" altLang="en-US" sz="2800" b="1" dirty="0">
                <a:latin typeface="微软雅黑" pitchFamily="34" charset="-122"/>
                <a:ea typeface="微软雅黑" pitchFamily="34" charset="-122"/>
                <a:cs typeface="Arial" pitchFamily="34" charset="0"/>
              </a:rPr>
              <a:t>▪监督者的重要</a:t>
            </a:r>
            <a:r>
              <a:rPr lang="zh-CN" altLang="en-US" sz="2800" b="1" dirty="0" smtClean="0">
                <a:latin typeface="微软雅黑" pitchFamily="34" charset="-122"/>
                <a:ea typeface="微软雅黑" pitchFamily="34" charset="-122"/>
                <a:cs typeface="Arial" pitchFamily="34" charset="0"/>
              </a:rPr>
              <a:t>课题</a:t>
            </a:r>
            <a:r>
              <a:rPr lang="en-US" altLang="zh-CN" sz="2800" b="1" dirty="0" smtClean="0">
                <a:latin typeface="微软雅黑" pitchFamily="34" charset="-122"/>
                <a:ea typeface="微软雅黑" pitchFamily="34" charset="-122"/>
                <a:cs typeface="Arial" pitchFamily="34" charset="0"/>
              </a:rPr>
              <a:t>(</a:t>
            </a:r>
            <a:r>
              <a:rPr lang="zh-CN" altLang="en-US" sz="2800" b="1" dirty="0" smtClean="0">
                <a:latin typeface="微软雅黑" pitchFamily="34" charset="-122"/>
                <a:ea typeface="微软雅黑" pitchFamily="34" charset="-122"/>
                <a:cs typeface="Arial" pitchFamily="34" charset="0"/>
              </a:rPr>
              <a:t>生产安全员</a:t>
            </a:r>
            <a:r>
              <a:rPr lang="en-US" altLang="zh-CN" sz="2800" b="1" dirty="0" smtClean="0">
                <a:latin typeface="微软雅黑" pitchFamily="34" charset="-122"/>
                <a:ea typeface="微软雅黑" pitchFamily="34" charset="-122"/>
                <a:cs typeface="Arial" pitchFamily="34" charset="0"/>
              </a:rPr>
              <a:t>)</a:t>
            </a:r>
            <a:endParaRPr lang="zh-CN" altLang="en-US" sz="2800" b="1" dirty="0">
              <a:latin typeface="微软雅黑" pitchFamily="34" charset="-122"/>
              <a:ea typeface="微软雅黑" pitchFamily="34" charset="-122"/>
              <a:cs typeface="Arial" pitchFamily="34" charset="0"/>
            </a:endParaRPr>
          </a:p>
        </p:txBody>
      </p:sp>
      <p:pic>
        <p:nvPicPr>
          <p:cNvPr id="476167" name="Picture 7" descr="001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62000" y="3581404"/>
            <a:ext cx="1600200" cy="2290763"/>
          </a:xfrm>
          <a:prstGeom prst="rect">
            <a:avLst/>
          </a:prstGeom>
          <a:noFill/>
        </p:spPr>
      </p:pic>
      <p:sp>
        <p:nvSpPr>
          <p:cNvPr id="6" name="右箭头 5"/>
          <p:cNvSpPr/>
          <p:nvPr/>
        </p:nvSpPr>
        <p:spPr>
          <a:xfrm>
            <a:off x="6444208" y="2060848"/>
            <a:ext cx="747775" cy="585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380312" y="1844824"/>
            <a:ext cx="1463862" cy="1015663"/>
          </a:xfrm>
          <a:prstGeom prst="rect">
            <a:avLst/>
          </a:prstGeom>
          <a:noFill/>
        </p:spPr>
        <p:txBody>
          <a:bodyPr wrap="none" rtlCol="0">
            <a:spAutoFit/>
          </a:bodyPr>
          <a:lstStyle/>
          <a:p>
            <a:r>
              <a:rPr lang="en-US" altLang="zh-CN" sz="6000" dirty="0" smtClean="0">
                <a:solidFill>
                  <a:srgbClr val="FF0000"/>
                </a:solidFill>
                <a:latin typeface="华文琥珀" pitchFamily="2" charset="-122"/>
                <a:ea typeface="华文琥珀" pitchFamily="2" charset="-122"/>
              </a:rPr>
              <a:t>KYT</a:t>
            </a:r>
            <a:endParaRPr lang="zh-CN" altLang="en-US" sz="6000" dirty="0">
              <a:solidFill>
                <a:srgbClr val="FF0000"/>
              </a:solidFill>
              <a:latin typeface="华文琥珀" pitchFamily="2" charset="-122"/>
              <a:ea typeface="华文琥珀" pitchFamily="2" charset="-122"/>
            </a:endParaRP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71</a:t>
            </a:fld>
            <a:endParaRPr lang="zh-CN" altLang="en-US"/>
          </a:p>
        </p:txBody>
      </p:sp>
      <p:sp>
        <p:nvSpPr>
          <p:cNvPr id="9" name="Rectangle 2"/>
          <p:cNvSpPr>
            <a:spLocks noChangeArrowheads="1"/>
          </p:cNvSpPr>
          <p:nvPr/>
        </p:nvSpPr>
        <p:spPr bwMode="auto">
          <a:xfrm>
            <a:off x="1007856" y="442845"/>
            <a:ext cx="4032448" cy="523220"/>
          </a:xfrm>
          <a:prstGeom prst="rect">
            <a:avLst/>
          </a:prstGeom>
          <a:noFill/>
          <a:ln w="9525">
            <a:noFill/>
            <a:miter lim="800000"/>
            <a:headEnd/>
            <a:tailEnd/>
          </a:ln>
          <a:effectLst/>
        </p:spPr>
        <p:txBody>
          <a:bodyPr wrap="square">
            <a:spAutoFit/>
          </a:bodyPr>
          <a:lstStyle/>
          <a:p>
            <a:r>
              <a:rPr lang="zh-CN" altLang="en-US" sz="2800" b="1" dirty="0" smtClean="0">
                <a:solidFill>
                  <a:srgbClr val="FF0000"/>
                </a:solidFill>
                <a:latin typeface="微软雅黑" pitchFamily="34" charset="-122"/>
                <a:ea typeface="微软雅黑" pitchFamily="34" charset="-122"/>
              </a:rPr>
              <a:t>安全预防活动</a:t>
            </a:r>
            <a:endParaRPr lang="en-US" altLang="ja-JP" sz="2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4058954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p:nvPr>
        </p:nvSpPr>
        <p:spPr>
          <a:ln/>
        </p:spPr>
        <p:txBody>
          <a:bodyPr/>
          <a:lstStyle/>
          <a:p>
            <a:r>
              <a:rPr lang="zh-CN" altLang="en-US" sz="3200" b="1" dirty="0">
                <a:solidFill>
                  <a:srgbClr val="FF0000"/>
                </a:solidFill>
                <a:latin typeface="微软雅黑" pitchFamily="34" charset="-122"/>
                <a:ea typeface="微软雅黑" pitchFamily="34" charset="-122"/>
              </a:rPr>
              <a:t>安全事故要因分析</a:t>
            </a:r>
          </a:p>
        </p:txBody>
      </p:sp>
      <p:sp>
        <p:nvSpPr>
          <p:cNvPr id="16387" name="内容占位符 2"/>
          <p:cNvSpPr>
            <a:spLocks noGrp="1"/>
          </p:cNvSpPr>
          <p:nvPr>
            <p:ph idx="1"/>
          </p:nvPr>
        </p:nvSpPr>
        <p:spPr>
          <a:xfrm>
            <a:off x="466725" y="1604434"/>
            <a:ext cx="8229600" cy="4920910"/>
          </a:xfrm>
        </p:spPr>
        <p:style>
          <a:lnRef idx="2">
            <a:schemeClr val="accent2"/>
          </a:lnRef>
          <a:fillRef idx="1">
            <a:schemeClr val="lt1"/>
          </a:fillRef>
          <a:effectRef idx="0">
            <a:schemeClr val="accent2"/>
          </a:effectRef>
          <a:fontRef idx="minor">
            <a:schemeClr val="dk1"/>
          </a:fontRef>
        </p:style>
        <p:txBody>
          <a:bodyPr/>
          <a:lstStyle/>
          <a:p>
            <a:pPr marL="514350" indent="-514350">
              <a:lnSpc>
                <a:spcPts val="2700"/>
              </a:lnSpc>
              <a:buFontTx/>
              <a:buAutoNum type="arabicPeriod"/>
            </a:pPr>
            <a:r>
              <a:rPr lang="zh-CN" altLang="en-US" sz="2000" b="1" dirty="0">
                <a:solidFill>
                  <a:srgbClr val="FF0000"/>
                </a:solidFill>
                <a:latin typeface="微软雅黑" pitchFamily="34" charset="-122"/>
                <a:ea typeface="微软雅黑" pitchFamily="34" charset="-122"/>
              </a:rPr>
              <a:t>侥幸</a:t>
            </a:r>
            <a:r>
              <a:rPr lang="zh-CN" altLang="en-US" sz="2000" b="1" dirty="0">
                <a:latin typeface="微软雅黑" pitchFamily="34" charset="-122"/>
                <a:ea typeface="微软雅黑" pitchFamily="34" charset="-122"/>
              </a:rPr>
              <a:t>的工作心理、错觉；</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预防失控，</a:t>
            </a:r>
            <a:r>
              <a:rPr lang="zh-CN" altLang="en-US" sz="2000" b="1" dirty="0">
                <a:solidFill>
                  <a:srgbClr val="FF0000"/>
                </a:solidFill>
                <a:latin typeface="微软雅黑" pitchFamily="34" charset="-122"/>
                <a:ea typeface="微软雅黑" pitchFamily="34" charset="-122"/>
              </a:rPr>
              <a:t>自认为</a:t>
            </a:r>
            <a:r>
              <a:rPr lang="zh-CN" altLang="en-US" sz="2000" b="1" dirty="0">
                <a:latin typeface="微软雅黑" pitchFamily="34" charset="-122"/>
                <a:ea typeface="微软雅黑" pitchFamily="34" charset="-122"/>
              </a:rPr>
              <a:t>周边环境是安全的；</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安全隐患来自</a:t>
            </a:r>
            <a:r>
              <a:rPr lang="zh-CN" altLang="en-US" sz="2000" b="1" dirty="0">
                <a:solidFill>
                  <a:srgbClr val="FF0000"/>
                </a:solidFill>
                <a:latin typeface="微软雅黑" pitchFamily="34" charset="-122"/>
                <a:ea typeface="微软雅黑" pitchFamily="34" charset="-122"/>
              </a:rPr>
              <a:t>工作冲突</a:t>
            </a:r>
            <a:r>
              <a:rPr lang="zh-CN" altLang="en-US" sz="2000" b="1" dirty="0">
                <a:latin typeface="微软雅黑" pitchFamily="34" charset="-122"/>
                <a:ea typeface="微软雅黑" pitchFamily="34" charset="-122"/>
              </a:rPr>
              <a:t>；</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安全隐患来自</a:t>
            </a:r>
            <a:r>
              <a:rPr lang="zh-CN" altLang="en-US" sz="2000" b="1" dirty="0">
                <a:solidFill>
                  <a:srgbClr val="FF0000"/>
                </a:solidFill>
                <a:latin typeface="微软雅黑" pitchFamily="34" charset="-122"/>
                <a:ea typeface="微软雅黑" pitchFamily="34" charset="-122"/>
              </a:rPr>
              <a:t>违反工作纪律</a:t>
            </a:r>
            <a:r>
              <a:rPr lang="zh-CN" altLang="en-US" sz="2000" b="1" dirty="0">
                <a:latin typeface="微软雅黑" pitchFamily="34" charset="-122"/>
                <a:ea typeface="微软雅黑" pitchFamily="34" charset="-122"/>
              </a:rPr>
              <a:t>；</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员工</a:t>
            </a:r>
            <a:r>
              <a:rPr lang="zh-CN" altLang="en-US" sz="2000" b="1" dirty="0">
                <a:solidFill>
                  <a:srgbClr val="FF0000"/>
                </a:solidFill>
                <a:latin typeface="微软雅黑" pitchFamily="34" charset="-122"/>
                <a:ea typeface="微软雅黑" pitchFamily="34" charset="-122"/>
              </a:rPr>
              <a:t>情绪化</a:t>
            </a:r>
            <a:r>
              <a:rPr lang="zh-CN" altLang="en-US" sz="2000" b="1" dirty="0">
                <a:latin typeface="微软雅黑" pitchFamily="34" charset="-122"/>
                <a:ea typeface="微软雅黑" pitchFamily="34" charset="-122"/>
              </a:rPr>
              <a:t>生产，未排查潜在危险；</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干部</a:t>
            </a:r>
            <a:r>
              <a:rPr lang="zh-CN" altLang="en-US" sz="2000" b="1" dirty="0">
                <a:solidFill>
                  <a:srgbClr val="FF0000"/>
                </a:solidFill>
                <a:latin typeface="微软雅黑" pitchFamily="34" charset="-122"/>
                <a:ea typeface="微软雅黑" pitchFamily="34" charset="-122"/>
              </a:rPr>
              <a:t>督导不周</a:t>
            </a:r>
            <a:r>
              <a:rPr lang="zh-CN" altLang="en-US" sz="2000" b="1" dirty="0">
                <a:latin typeface="微软雅黑" pitchFamily="34" charset="-122"/>
                <a:ea typeface="微软雅黑" pitchFamily="34" charset="-122"/>
              </a:rPr>
              <a:t>，让新员工操作；</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盲目赶货、</a:t>
            </a:r>
            <a:r>
              <a:rPr lang="zh-CN" altLang="en-US" sz="2000" b="1" dirty="0">
                <a:solidFill>
                  <a:srgbClr val="FF0000"/>
                </a:solidFill>
                <a:latin typeface="微软雅黑" pitchFamily="34" charset="-122"/>
                <a:ea typeface="微软雅黑" pitchFamily="34" charset="-122"/>
              </a:rPr>
              <a:t>工作疲劳</a:t>
            </a:r>
            <a:r>
              <a:rPr lang="zh-CN" altLang="en-US" sz="2000" b="1" dirty="0">
                <a:latin typeface="微软雅黑" pitchFamily="34" charset="-122"/>
                <a:ea typeface="微软雅黑" pitchFamily="34" charset="-122"/>
              </a:rPr>
              <a:t>和职业病；</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人员和设备</a:t>
            </a:r>
            <a:r>
              <a:rPr lang="zh-CN" altLang="en-US" sz="2000" b="1" dirty="0">
                <a:solidFill>
                  <a:srgbClr val="FF0000"/>
                </a:solidFill>
                <a:latin typeface="微软雅黑" pitchFamily="34" charset="-122"/>
                <a:ea typeface="微软雅黑" pitchFamily="34" charset="-122"/>
              </a:rPr>
              <a:t>超负荷</a:t>
            </a:r>
            <a:r>
              <a:rPr lang="zh-CN" altLang="en-US" sz="2000" b="1" dirty="0">
                <a:latin typeface="微软雅黑" pitchFamily="34" charset="-122"/>
                <a:ea typeface="微软雅黑" pitchFamily="34" charset="-122"/>
              </a:rPr>
              <a:t>工作；</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个人工作贪婪，</a:t>
            </a:r>
            <a:r>
              <a:rPr lang="zh-CN" altLang="en-US" sz="2000" b="1" dirty="0">
                <a:solidFill>
                  <a:srgbClr val="FF0000"/>
                </a:solidFill>
                <a:latin typeface="微软雅黑" pitchFamily="34" charset="-122"/>
                <a:ea typeface="微软雅黑" pitchFamily="34" charset="-122"/>
              </a:rPr>
              <a:t>急于一气呵成</a:t>
            </a:r>
            <a:r>
              <a:rPr lang="zh-CN" altLang="en-US" sz="2000" b="1" dirty="0">
                <a:latin typeface="微软雅黑" pitchFamily="34" charset="-122"/>
                <a:ea typeface="微软雅黑" pitchFamily="34" charset="-122"/>
              </a:rPr>
              <a:t>；</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干部</a:t>
            </a:r>
            <a:r>
              <a:rPr lang="zh-CN" altLang="en-US" sz="2000" b="1" dirty="0">
                <a:solidFill>
                  <a:srgbClr val="FF0000"/>
                </a:solidFill>
                <a:latin typeface="微软雅黑" pitchFamily="34" charset="-122"/>
                <a:ea typeface="微软雅黑" pitchFamily="34" charset="-122"/>
              </a:rPr>
              <a:t>填鸭式</a:t>
            </a:r>
            <a:r>
              <a:rPr lang="zh-CN" altLang="en-US" sz="2000" b="1" dirty="0">
                <a:latin typeface="微软雅黑" pitchFamily="34" charset="-122"/>
                <a:ea typeface="微软雅黑" pitchFamily="34" charset="-122"/>
              </a:rPr>
              <a:t>工作安排，不允许员工解释；</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员工</a:t>
            </a:r>
            <a:r>
              <a:rPr lang="zh-CN" altLang="en-US" sz="2000" b="1" dirty="0">
                <a:solidFill>
                  <a:srgbClr val="FF0000"/>
                </a:solidFill>
                <a:latin typeface="微软雅黑" pitchFamily="34" charset="-122"/>
                <a:ea typeface="微软雅黑" pitchFamily="34" charset="-122"/>
              </a:rPr>
              <a:t>心不在焉</a:t>
            </a:r>
            <a:r>
              <a:rPr lang="zh-CN" altLang="en-US" sz="2000" b="1" dirty="0">
                <a:latin typeface="微软雅黑" pitchFamily="34" charset="-122"/>
                <a:ea typeface="微软雅黑" pitchFamily="34" charset="-122"/>
              </a:rPr>
              <a:t>；</a:t>
            </a:r>
            <a:endParaRPr lang="en-US" sz="2000" b="1" dirty="0">
              <a:latin typeface="微软雅黑" pitchFamily="34" charset="-122"/>
              <a:ea typeface="微软雅黑" pitchFamily="34" charset="-122"/>
            </a:endParaRPr>
          </a:p>
          <a:p>
            <a:pPr marL="514350" indent="-514350">
              <a:lnSpc>
                <a:spcPts val="2700"/>
              </a:lnSpc>
              <a:buFontTx/>
              <a:buAutoNum type="arabicPeriod"/>
            </a:pPr>
            <a:r>
              <a:rPr lang="zh-CN" altLang="en-US" sz="2000" b="1" dirty="0">
                <a:latin typeface="微软雅黑" pitchFamily="34" charset="-122"/>
                <a:ea typeface="微软雅黑" pitchFamily="34" charset="-122"/>
              </a:rPr>
              <a:t>干部工作安排</a:t>
            </a:r>
            <a:r>
              <a:rPr lang="zh-CN" altLang="en-US" sz="2000" b="1" dirty="0">
                <a:solidFill>
                  <a:srgbClr val="FF0000"/>
                </a:solidFill>
                <a:latin typeface="微软雅黑" pitchFamily="34" charset="-122"/>
                <a:ea typeface="微软雅黑" pitchFamily="34" charset="-122"/>
              </a:rPr>
              <a:t>不妥当</a:t>
            </a:r>
            <a:r>
              <a:rPr lang="zh-CN" altLang="en-US" sz="2000" b="1" dirty="0">
                <a:latin typeface="微软雅黑" pitchFamily="34" charset="-122"/>
                <a:ea typeface="微软雅黑" pitchFamily="34" charset="-122"/>
              </a:rPr>
              <a:t>，没把合适员工放在合适位置</a:t>
            </a:r>
            <a:r>
              <a:rPr lang="zh-CN" altLang="en-US" sz="2000" b="1"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pic>
        <p:nvPicPr>
          <p:cNvPr id="4" name="Picture 4"/>
          <p:cNvPicPr>
            <a:picLocks noChangeArrowheads="1"/>
          </p:cNvPicPr>
          <p:nvPr/>
        </p:nvPicPr>
        <p:blipFill>
          <a:blip r:embed="rId2" cstate="email"/>
          <a:srcRect/>
          <a:stretch>
            <a:fillRect/>
          </a:stretch>
        </p:blipFill>
        <p:spPr bwMode="auto">
          <a:xfrm>
            <a:off x="5857884" y="2000240"/>
            <a:ext cx="2786082" cy="3082924"/>
          </a:xfrm>
          <a:prstGeom prst="rect">
            <a:avLst/>
          </a:prstGeom>
          <a:noFill/>
          <a:ln w="9525">
            <a:noFill/>
            <a:miter lim="800000"/>
            <a:headEnd/>
            <a:tailEnd/>
          </a:ln>
        </p:spPr>
      </p:pic>
    </p:spTree>
    <p:extLst>
      <p:ext uri="{BB962C8B-B14F-4D97-AF65-F5344CB8AC3E}">
        <p14:creationId xmlns:p14="http://schemas.microsoft.com/office/powerpoint/2010/main" val="408586047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043608" y="260648"/>
            <a:ext cx="7772400" cy="6477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3200">
                <a:solidFill>
                  <a:srgbClr val="FF3300"/>
                </a:solidFill>
                <a:latin typeface="+mn-ea"/>
                <a:ea typeface="+mn-ea"/>
              </a:rPr>
              <a:t>80</a:t>
            </a:r>
            <a:r>
              <a:rPr lang="zh-CN" altLang="en-US" sz="3200">
                <a:solidFill>
                  <a:srgbClr val="FF3300"/>
                </a:solidFill>
                <a:latin typeface="+mn-ea"/>
                <a:ea typeface="+mn-ea"/>
              </a:rPr>
              <a:t>、</a:t>
            </a:r>
            <a:r>
              <a:rPr lang="en-US" altLang="zh-CN" sz="3200">
                <a:solidFill>
                  <a:srgbClr val="FF3300"/>
                </a:solidFill>
                <a:latin typeface="+mn-ea"/>
                <a:ea typeface="+mn-ea"/>
              </a:rPr>
              <a:t>90</a:t>
            </a:r>
            <a:r>
              <a:rPr lang="zh-CN" altLang="en-US" sz="3200">
                <a:solidFill>
                  <a:srgbClr val="FF3300"/>
                </a:solidFill>
                <a:latin typeface="+mn-ea"/>
                <a:ea typeface="+mn-ea"/>
              </a:rPr>
              <a:t>后在职场上的</a:t>
            </a:r>
            <a:r>
              <a:rPr lang="en-US" altLang="zh-CN" sz="3200">
                <a:solidFill>
                  <a:srgbClr val="FF3300"/>
                </a:solidFill>
                <a:latin typeface="+mn-ea"/>
                <a:ea typeface="+mn-ea"/>
              </a:rPr>
              <a:t>11</a:t>
            </a:r>
            <a:r>
              <a:rPr lang="zh-CN" altLang="en-US" sz="3200">
                <a:solidFill>
                  <a:srgbClr val="FF3300"/>
                </a:solidFill>
                <a:latin typeface="+mn-ea"/>
                <a:ea typeface="+mn-ea"/>
              </a:rPr>
              <a:t>大表现</a:t>
            </a:r>
          </a:p>
        </p:txBody>
      </p:sp>
      <p:sp>
        <p:nvSpPr>
          <p:cNvPr id="360451" name="Rectangle 3"/>
          <p:cNvSpPr>
            <a:spLocks noGrp="1" noChangeArrowheads="1"/>
          </p:cNvSpPr>
          <p:nvPr>
            <p:ph type="body" idx="1"/>
          </p:nvPr>
        </p:nvSpPr>
        <p:spPr>
          <a:xfrm>
            <a:off x="755576" y="1674354"/>
            <a:ext cx="3096840" cy="3960440"/>
          </a:xfrm>
        </p:spPr>
        <p:txBody>
          <a:bodyPr/>
          <a:lstStyle/>
          <a:p>
            <a:pPr>
              <a:lnSpc>
                <a:spcPct val="150000"/>
              </a:lnSpc>
              <a:buFontTx/>
              <a:buNone/>
            </a:pPr>
            <a:r>
              <a:rPr lang="en-US" altLang="zh-CN" sz="2400" dirty="0" smtClean="0">
                <a:latin typeface="+mn-ea"/>
              </a:rPr>
              <a:t>1</a:t>
            </a:r>
            <a:r>
              <a:rPr lang="zh-CN" altLang="en-US" sz="2400" dirty="0">
                <a:latin typeface="+mn-ea"/>
              </a:rPr>
              <a:t>、离职率较高</a:t>
            </a:r>
          </a:p>
          <a:p>
            <a:pPr>
              <a:lnSpc>
                <a:spcPct val="150000"/>
              </a:lnSpc>
              <a:buFontTx/>
              <a:buNone/>
            </a:pPr>
            <a:r>
              <a:rPr lang="en-US" altLang="zh-CN" sz="2400" dirty="0" smtClean="0">
                <a:latin typeface="+mn-ea"/>
              </a:rPr>
              <a:t>2</a:t>
            </a:r>
            <a:r>
              <a:rPr lang="zh-CN" altLang="en-US" sz="2400" dirty="0">
                <a:latin typeface="+mn-ea"/>
              </a:rPr>
              <a:t>、学习需求较高</a:t>
            </a:r>
          </a:p>
          <a:p>
            <a:pPr>
              <a:lnSpc>
                <a:spcPct val="150000"/>
              </a:lnSpc>
              <a:buFontTx/>
              <a:buNone/>
            </a:pPr>
            <a:r>
              <a:rPr lang="en-US" altLang="zh-CN" sz="2400" dirty="0" smtClean="0">
                <a:latin typeface="+mn-ea"/>
              </a:rPr>
              <a:t>3</a:t>
            </a:r>
            <a:r>
              <a:rPr lang="zh-CN" altLang="en-US" sz="2400" dirty="0">
                <a:latin typeface="+mn-ea"/>
              </a:rPr>
              <a:t>、自我追求更高</a:t>
            </a:r>
          </a:p>
          <a:p>
            <a:pPr>
              <a:lnSpc>
                <a:spcPct val="150000"/>
              </a:lnSpc>
              <a:buFontTx/>
              <a:buNone/>
            </a:pPr>
            <a:r>
              <a:rPr lang="en-US" altLang="zh-CN" sz="2400" dirty="0" smtClean="0">
                <a:latin typeface="+mn-ea"/>
              </a:rPr>
              <a:t>4</a:t>
            </a:r>
            <a:r>
              <a:rPr lang="zh-CN" altLang="en-US" sz="2400" dirty="0">
                <a:latin typeface="+mn-ea"/>
              </a:rPr>
              <a:t>、目标定位过高</a:t>
            </a:r>
          </a:p>
          <a:p>
            <a:pPr>
              <a:lnSpc>
                <a:spcPct val="150000"/>
              </a:lnSpc>
              <a:buFontTx/>
              <a:buNone/>
            </a:pPr>
            <a:r>
              <a:rPr lang="en-US" altLang="zh-CN" sz="2400" dirty="0" smtClean="0">
                <a:latin typeface="+mn-ea"/>
              </a:rPr>
              <a:t>5</a:t>
            </a:r>
            <a:r>
              <a:rPr lang="zh-CN" altLang="en-US" sz="2400" dirty="0">
                <a:latin typeface="+mn-ea"/>
              </a:rPr>
              <a:t>、工资待遇要求高</a:t>
            </a:r>
          </a:p>
          <a:p>
            <a:pPr>
              <a:lnSpc>
                <a:spcPct val="150000"/>
              </a:lnSpc>
              <a:buFontTx/>
              <a:buNone/>
            </a:pPr>
            <a:r>
              <a:rPr lang="en-US" altLang="zh-CN" sz="2400" dirty="0" smtClean="0">
                <a:latin typeface="+mn-ea"/>
              </a:rPr>
              <a:t>6</a:t>
            </a:r>
            <a:r>
              <a:rPr lang="zh-CN" altLang="en-US" sz="2400" dirty="0">
                <a:latin typeface="+mn-ea"/>
              </a:rPr>
              <a:t>、职业定位</a:t>
            </a:r>
            <a:r>
              <a:rPr lang="zh-CN" altLang="en-US" sz="2400" dirty="0" smtClean="0">
                <a:latin typeface="+mn-ea"/>
              </a:rPr>
              <a:t>模糊</a:t>
            </a:r>
            <a:endParaRPr lang="zh-CN" altLang="en-US" sz="2400" dirty="0">
              <a:latin typeface="+mn-ea"/>
            </a:endParaRPr>
          </a:p>
        </p:txBody>
      </p:sp>
      <p:sp>
        <p:nvSpPr>
          <p:cNvPr id="6" name="Rectangle 3"/>
          <p:cNvSpPr txBox="1">
            <a:spLocks noChangeArrowheads="1"/>
          </p:cNvSpPr>
          <p:nvPr/>
        </p:nvSpPr>
        <p:spPr bwMode="auto">
          <a:xfrm>
            <a:off x="4644008" y="1674354"/>
            <a:ext cx="374491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2" indent="-342882" defTabSz="0" fontAlgn="base">
              <a:lnSpc>
                <a:spcPct val="150000"/>
              </a:lnSpc>
              <a:spcBef>
                <a:spcPct val="20000"/>
              </a:spcBef>
              <a:spcAft>
                <a:spcPct val="0"/>
              </a:spcAft>
              <a:buFontTx/>
              <a:buNone/>
              <a:defRPr sz="2400">
                <a:latin typeface="+mn-ea"/>
                <a:sym typeface="Arial" panose="020B0604020202020204" pitchFamily="34" charset="0"/>
              </a:defRPr>
            </a:lvl1pPr>
            <a:lvl2pPr marL="742913" indent="-285737" defTabSz="0" fontAlgn="base">
              <a:spcBef>
                <a:spcPct val="20000"/>
              </a:spcBef>
              <a:spcAft>
                <a:spcPct val="0"/>
              </a:spcAft>
              <a:buChar char="–"/>
              <a:defRPr sz="1600">
                <a:sym typeface="Arial" panose="020B0604020202020204" pitchFamily="34" charset="0"/>
              </a:defRPr>
            </a:lvl2pPr>
            <a:lvl3pPr marL="1142942" indent="-228589" defTabSz="0" fontAlgn="base">
              <a:spcBef>
                <a:spcPct val="20000"/>
              </a:spcBef>
              <a:spcAft>
                <a:spcPct val="0"/>
              </a:spcAft>
              <a:buChar char="•"/>
              <a:defRPr sz="1600">
                <a:sym typeface="Arial" panose="020B0604020202020204" pitchFamily="34" charset="0"/>
              </a:defRPr>
            </a:lvl3pPr>
            <a:lvl4pPr marL="1600120" indent="-228589" defTabSz="0" fontAlgn="base">
              <a:spcBef>
                <a:spcPct val="20000"/>
              </a:spcBef>
              <a:spcAft>
                <a:spcPct val="0"/>
              </a:spcAft>
              <a:buChar char="–"/>
              <a:defRPr sz="1600">
                <a:sym typeface="Arial" panose="020B0604020202020204" pitchFamily="34" charset="0"/>
              </a:defRPr>
            </a:lvl4pPr>
            <a:lvl5pPr marL="2057298" indent="-228589" defTabSz="0" fontAlgn="base">
              <a:spcBef>
                <a:spcPct val="20000"/>
              </a:spcBef>
              <a:spcAft>
                <a:spcPct val="0"/>
              </a:spcAft>
              <a:buChar char="»"/>
              <a:defRPr sz="1600">
                <a:sym typeface="Arial" panose="020B0604020202020204" pitchFamily="34" charset="0"/>
              </a:defRPr>
            </a:lvl5pPr>
            <a:lvl6pPr marL="2514474" indent="-228589" defTabSz="914354">
              <a:lnSpc>
                <a:spcPct val="90000"/>
              </a:lnSpc>
              <a:spcBef>
                <a:spcPts val="500"/>
              </a:spcBef>
              <a:buFont typeface="Arial" panose="020B0604020202020204" pitchFamily="34" charset="0"/>
              <a:buChar char="•"/>
            </a:lvl6pPr>
            <a:lvl7pPr marL="2971652" indent="-228589" defTabSz="914354">
              <a:lnSpc>
                <a:spcPct val="90000"/>
              </a:lnSpc>
              <a:spcBef>
                <a:spcPts val="500"/>
              </a:spcBef>
              <a:buFont typeface="Arial" panose="020B0604020202020204" pitchFamily="34" charset="0"/>
              <a:buChar char="•"/>
            </a:lvl7pPr>
            <a:lvl8pPr marL="3428829" indent="-228589" defTabSz="914354">
              <a:lnSpc>
                <a:spcPct val="90000"/>
              </a:lnSpc>
              <a:spcBef>
                <a:spcPts val="500"/>
              </a:spcBef>
              <a:buFont typeface="Arial" panose="020B0604020202020204" pitchFamily="34" charset="0"/>
              <a:buChar char="•"/>
            </a:lvl8pPr>
            <a:lvl9pPr marL="3886006" indent="-228589" defTabSz="914354">
              <a:lnSpc>
                <a:spcPct val="90000"/>
              </a:lnSpc>
              <a:spcBef>
                <a:spcPts val="500"/>
              </a:spcBef>
              <a:buFont typeface="Arial" panose="020B0604020202020204" pitchFamily="34" charset="0"/>
              <a:buChar char="•"/>
            </a:lvl9pPr>
          </a:lstStyle>
          <a:p>
            <a:r>
              <a:rPr lang="en-US" altLang="zh-CN" dirty="0"/>
              <a:t>7</a:t>
            </a:r>
            <a:r>
              <a:rPr lang="zh-CN" altLang="en-US" dirty="0"/>
              <a:t>、敬业度较低</a:t>
            </a:r>
          </a:p>
          <a:p>
            <a:r>
              <a:rPr lang="en-US" altLang="zh-CN" dirty="0"/>
              <a:t>8</a:t>
            </a:r>
            <a:r>
              <a:rPr lang="zh-CN" altLang="en-US" dirty="0"/>
              <a:t>、忠诚度较低</a:t>
            </a:r>
          </a:p>
          <a:p>
            <a:r>
              <a:rPr lang="en-US" altLang="zh-CN" dirty="0"/>
              <a:t>9</a:t>
            </a:r>
            <a:r>
              <a:rPr lang="zh-CN" altLang="en-US" dirty="0"/>
              <a:t>、责任心较弱</a:t>
            </a:r>
          </a:p>
          <a:p>
            <a:r>
              <a:rPr lang="en-US" altLang="zh-CN" dirty="0"/>
              <a:t>10</a:t>
            </a:r>
            <a:r>
              <a:rPr lang="zh-CN" altLang="en-US" dirty="0"/>
              <a:t>、抗压性较差</a:t>
            </a:r>
          </a:p>
          <a:p>
            <a:r>
              <a:rPr lang="en-US" altLang="zh-CN" dirty="0"/>
              <a:t>11</a:t>
            </a:r>
            <a:r>
              <a:rPr lang="zh-CN" altLang="en-US" dirty="0"/>
              <a:t>、缺乏团队精神</a:t>
            </a:r>
          </a:p>
          <a:p>
            <a:endParaRPr lang="zh-CN" altLang="en-US" dirty="0"/>
          </a:p>
        </p:txBody>
      </p:sp>
    </p:spTree>
    <p:extLst>
      <p:ext uri="{BB962C8B-B14F-4D97-AF65-F5344CB8AC3E}">
        <p14:creationId xmlns:p14="http://schemas.microsoft.com/office/powerpoint/2010/main" val="206072951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043608" y="260648"/>
            <a:ext cx="7772400" cy="7191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3200">
                <a:solidFill>
                  <a:srgbClr val="FF3300"/>
                </a:solidFill>
                <a:latin typeface="+mn-ea"/>
                <a:ea typeface="+mn-ea"/>
              </a:rPr>
              <a:t>80</a:t>
            </a:r>
            <a:r>
              <a:rPr lang="zh-CN" altLang="en-US" sz="3200">
                <a:solidFill>
                  <a:srgbClr val="FF3300"/>
                </a:solidFill>
                <a:latin typeface="+mn-ea"/>
                <a:ea typeface="+mn-ea"/>
              </a:rPr>
              <a:t>、</a:t>
            </a:r>
            <a:r>
              <a:rPr lang="en-US" altLang="zh-CN" sz="3200">
                <a:solidFill>
                  <a:srgbClr val="FF3300"/>
                </a:solidFill>
                <a:latin typeface="+mn-ea"/>
                <a:ea typeface="+mn-ea"/>
              </a:rPr>
              <a:t>90</a:t>
            </a:r>
            <a:r>
              <a:rPr lang="zh-CN" altLang="en-US" sz="3200">
                <a:solidFill>
                  <a:srgbClr val="FF3300"/>
                </a:solidFill>
                <a:latin typeface="+mn-ea"/>
                <a:ea typeface="+mn-ea"/>
              </a:rPr>
              <a:t>后</a:t>
            </a:r>
            <a:r>
              <a:rPr lang="en-US" altLang="zh-CN" sz="3200">
                <a:solidFill>
                  <a:srgbClr val="FF3300"/>
                </a:solidFill>
                <a:latin typeface="+mn-ea"/>
                <a:ea typeface="+mn-ea"/>
              </a:rPr>
              <a:t>4</a:t>
            </a:r>
            <a:r>
              <a:rPr lang="zh-CN" altLang="en-US" sz="3200">
                <a:solidFill>
                  <a:srgbClr val="FF3300"/>
                </a:solidFill>
                <a:latin typeface="+mn-ea"/>
                <a:ea typeface="+mn-ea"/>
              </a:rPr>
              <a:t>大优点</a:t>
            </a:r>
          </a:p>
        </p:txBody>
      </p:sp>
      <p:sp>
        <p:nvSpPr>
          <p:cNvPr id="361475" name="Rectangle 3"/>
          <p:cNvSpPr>
            <a:spLocks noGrp="1" noChangeArrowheads="1"/>
          </p:cNvSpPr>
          <p:nvPr>
            <p:ph type="body" idx="1"/>
          </p:nvPr>
        </p:nvSpPr>
        <p:spPr>
          <a:xfrm>
            <a:off x="323528" y="1484784"/>
            <a:ext cx="8492480" cy="4104927"/>
          </a:xfrm>
        </p:spPr>
        <p:txBody>
          <a:bodyPr/>
          <a:lstStyle/>
          <a:p>
            <a:pPr marL="609600" indent="-609600">
              <a:lnSpc>
                <a:spcPct val="150000"/>
              </a:lnSpc>
              <a:buFont typeface="Wingdings" panose="05000000000000000000" pitchFamily="2" charset="2"/>
              <a:buAutoNum type="arabicPeriod"/>
            </a:pPr>
            <a:r>
              <a:rPr lang="en-US" altLang="zh-CN" sz="2200" dirty="0">
                <a:latin typeface="+mn-ea"/>
              </a:rPr>
              <a:t>80</a:t>
            </a:r>
            <a:r>
              <a:rPr lang="zh-CN" altLang="en-US" sz="2200" dirty="0">
                <a:latin typeface="+mn-ea"/>
              </a:rPr>
              <a:t>后工作很有激情，为完成好一项工作，能够加班加点，甚至还会动员自己的社会力量。比如说，在一些信息化项目实施过程中，许多</a:t>
            </a:r>
            <a:r>
              <a:rPr lang="en-US" altLang="zh-CN" sz="2200" dirty="0">
                <a:latin typeface="+mn-ea"/>
              </a:rPr>
              <a:t>80</a:t>
            </a:r>
            <a:r>
              <a:rPr lang="zh-CN" altLang="en-US" sz="2200" dirty="0">
                <a:latin typeface="+mn-ea"/>
              </a:rPr>
              <a:t>后都能够积极请樱并冲锋陷阵，遇到问题没等领导发话，就主动向自己昔日同学和朋友寻求解决之道。 </a:t>
            </a:r>
          </a:p>
          <a:p>
            <a:pPr marL="609600" indent="-609600">
              <a:lnSpc>
                <a:spcPct val="150000"/>
              </a:lnSpc>
              <a:buFont typeface="Wingdings" panose="05000000000000000000" pitchFamily="2" charset="2"/>
              <a:buAutoNum type="arabicPeriod"/>
            </a:pPr>
            <a:r>
              <a:rPr lang="en-US" altLang="zh-CN" sz="2200" dirty="0">
                <a:latin typeface="+mn-ea"/>
              </a:rPr>
              <a:t>80</a:t>
            </a:r>
            <a:r>
              <a:rPr lang="zh-CN" altLang="en-US" sz="2200" dirty="0">
                <a:latin typeface="+mn-ea"/>
              </a:rPr>
              <a:t>后见多识广，工作能力很强，特别是创造性地开展工作尤为擅长，通常情况下，当领导将一项工作交给三四个</a:t>
            </a:r>
            <a:r>
              <a:rPr lang="en-US" altLang="zh-CN" sz="2200" dirty="0">
                <a:latin typeface="+mn-ea"/>
              </a:rPr>
              <a:t>80</a:t>
            </a:r>
            <a:r>
              <a:rPr lang="zh-CN" altLang="en-US" sz="2200" dirty="0">
                <a:latin typeface="+mn-ea"/>
              </a:rPr>
              <a:t>后共同完成时，这项工作肯定会一拖再拖。但如果将其具体地交给某一个时，这个</a:t>
            </a:r>
            <a:r>
              <a:rPr lang="en-US" altLang="zh-CN" sz="2200" dirty="0">
                <a:latin typeface="+mn-ea"/>
              </a:rPr>
              <a:t>80</a:t>
            </a:r>
            <a:r>
              <a:rPr lang="zh-CN" altLang="en-US" sz="2200" dirty="0">
                <a:latin typeface="+mn-ea"/>
              </a:rPr>
              <a:t>后肯定会克服一切困难完成任务。</a:t>
            </a:r>
          </a:p>
          <a:p>
            <a:pPr marL="609600" indent="-609600">
              <a:lnSpc>
                <a:spcPct val="150000"/>
              </a:lnSpc>
            </a:pPr>
            <a:endParaRPr lang="zh-CN" altLang="en-US" sz="2200" dirty="0">
              <a:latin typeface="+mn-ea"/>
            </a:endParaRPr>
          </a:p>
        </p:txBody>
      </p:sp>
    </p:spTree>
    <p:extLst>
      <p:ext uri="{BB962C8B-B14F-4D97-AF65-F5344CB8AC3E}">
        <p14:creationId xmlns:p14="http://schemas.microsoft.com/office/powerpoint/2010/main" val="50874797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1043608" y="260648"/>
            <a:ext cx="7772400" cy="720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3200">
                <a:solidFill>
                  <a:srgbClr val="FF3300"/>
                </a:solidFill>
                <a:latin typeface="+mn-ea"/>
                <a:ea typeface="+mn-ea"/>
              </a:rPr>
              <a:t>80</a:t>
            </a:r>
            <a:r>
              <a:rPr lang="zh-CN" altLang="en-US" sz="3200">
                <a:solidFill>
                  <a:srgbClr val="FF3300"/>
                </a:solidFill>
                <a:latin typeface="+mn-ea"/>
                <a:ea typeface="+mn-ea"/>
              </a:rPr>
              <a:t>、</a:t>
            </a:r>
            <a:r>
              <a:rPr lang="en-US" altLang="zh-CN" sz="3200">
                <a:solidFill>
                  <a:srgbClr val="FF3300"/>
                </a:solidFill>
                <a:latin typeface="+mn-ea"/>
                <a:ea typeface="+mn-ea"/>
              </a:rPr>
              <a:t>90</a:t>
            </a:r>
            <a:r>
              <a:rPr lang="zh-CN" altLang="en-US" sz="3200">
                <a:solidFill>
                  <a:srgbClr val="FF3300"/>
                </a:solidFill>
                <a:latin typeface="+mn-ea"/>
                <a:ea typeface="+mn-ea"/>
              </a:rPr>
              <a:t>后</a:t>
            </a:r>
            <a:r>
              <a:rPr lang="en-US" altLang="zh-CN" sz="3200">
                <a:solidFill>
                  <a:srgbClr val="FF3300"/>
                </a:solidFill>
                <a:latin typeface="+mn-ea"/>
                <a:ea typeface="+mn-ea"/>
              </a:rPr>
              <a:t>4</a:t>
            </a:r>
            <a:r>
              <a:rPr lang="zh-CN" altLang="en-US" sz="3200">
                <a:solidFill>
                  <a:srgbClr val="FF3300"/>
                </a:solidFill>
                <a:latin typeface="+mn-ea"/>
                <a:ea typeface="+mn-ea"/>
              </a:rPr>
              <a:t>大优点</a:t>
            </a:r>
          </a:p>
        </p:txBody>
      </p:sp>
      <p:sp>
        <p:nvSpPr>
          <p:cNvPr id="362499" name="Rectangle 3"/>
          <p:cNvSpPr>
            <a:spLocks noGrp="1" noChangeArrowheads="1"/>
          </p:cNvSpPr>
          <p:nvPr>
            <p:ph type="body" idx="1"/>
          </p:nvPr>
        </p:nvSpPr>
        <p:spPr>
          <a:xfrm>
            <a:off x="467544" y="1406525"/>
            <a:ext cx="8064896" cy="4994275"/>
          </a:xfrm>
        </p:spPr>
        <p:txBody>
          <a:bodyPr/>
          <a:lstStyle/>
          <a:p>
            <a:pPr>
              <a:lnSpc>
                <a:spcPct val="150000"/>
              </a:lnSpc>
              <a:buFontTx/>
              <a:buNone/>
            </a:pPr>
            <a:r>
              <a:rPr lang="en-US" altLang="zh-CN" sz="2200" b="1" dirty="0">
                <a:latin typeface="+mn-ea"/>
              </a:rPr>
              <a:t>3</a:t>
            </a:r>
            <a:r>
              <a:rPr lang="en-US" altLang="zh-CN" sz="2200" dirty="0" smtClean="0">
                <a:latin typeface="+mn-ea"/>
              </a:rPr>
              <a:t>.  80</a:t>
            </a:r>
            <a:r>
              <a:rPr lang="zh-CN" altLang="en-US" sz="2200" dirty="0">
                <a:latin typeface="+mn-ea"/>
              </a:rPr>
              <a:t>后是率真的一代，他们敢爱敢恨，追求个性解放。这让一些年龄大一些的管理者们很不习惯，</a:t>
            </a:r>
            <a:r>
              <a:rPr lang="en-US" altLang="zh-CN" sz="2200" dirty="0">
                <a:latin typeface="+mn-ea"/>
              </a:rPr>
              <a:t>80</a:t>
            </a:r>
            <a:r>
              <a:rPr lang="zh-CN" altLang="en-US" sz="2200" dirty="0">
                <a:latin typeface="+mn-ea"/>
              </a:rPr>
              <a:t>后们迟到或者不上班的理由通常十分荒唐。日子久了，当领导们接到</a:t>
            </a:r>
            <a:r>
              <a:rPr lang="en-US" altLang="zh-CN" sz="2200" dirty="0">
                <a:latin typeface="+mn-ea"/>
              </a:rPr>
              <a:t>80</a:t>
            </a:r>
            <a:r>
              <a:rPr lang="zh-CN" altLang="en-US" sz="2200" dirty="0">
                <a:latin typeface="+mn-ea"/>
              </a:rPr>
              <a:t>后请假的电话时，头脑中总是会冒出一句广告词：一切皆有可能。 </a:t>
            </a:r>
          </a:p>
          <a:p>
            <a:pPr>
              <a:lnSpc>
                <a:spcPct val="150000"/>
              </a:lnSpc>
            </a:pPr>
            <a:endParaRPr lang="zh-CN" altLang="en-US" sz="2200" dirty="0">
              <a:latin typeface="+mn-ea"/>
            </a:endParaRPr>
          </a:p>
          <a:p>
            <a:pPr>
              <a:lnSpc>
                <a:spcPct val="150000"/>
              </a:lnSpc>
              <a:buFontTx/>
              <a:buNone/>
            </a:pPr>
            <a:r>
              <a:rPr lang="en-US" altLang="zh-CN" sz="2200" dirty="0">
                <a:latin typeface="+mn-ea"/>
              </a:rPr>
              <a:t>4. </a:t>
            </a:r>
            <a:r>
              <a:rPr lang="en-US" altLang="zh-CN" sz="2200" dirty="0" smtClean="0">
                <a:latin typeface="+mn-ea"/>
              </a:rPr>
              <a:t>  80</a:t>
            </a:r>
            <a:r>
              <a:rPr lang="zh-CN" altLang="en-US" sz="2200" dirty="0">
                <a:latin typeface="+mn-ea"/>
              </a:rPr>
              <a:t>后工作非常有闯劲，有开拓意识，“出生牛犊不怕虎”的特点很明显。在各种场合上，</a:t>
            </a:r>
            <a:r>
              <a:rPr lang="en-US" altLang="zh-CN" sz="2200" dirty="0">
                <a:latin typeface="+mn-ea"/>
              </a:rPr>
              <a:t>80</a:t>
            </a:r>
            <a:r>
              <a:rPr lang="zh-CN" altLang="en-US" sz="2200" dirty="0">
                <a:latin typeface="+mn-ea"/>
              </a:rPr>
              <a:t>后都能够坦然相对，落落大方，这让领导们很是赏识。不过，有时侯</a:t>
            </a:r>
            <a:r>
              <a:rPr lang="en-US" altLang="zh-CN" sz="2200" dirty="0">
                <a:latin typeface="+mn-ea"/>
              </a:rPr>
              <a:t>80</a:t>
            </a:r>
            <a:r>
              <a:rPr lang="zh-CN" altLang="en-US" sz="2200" dirty="0">
                <a:latin typeface="+mn-ea"/>
              </a:rPr>
              <a:t>后的开拓意识也容易过头，什么东西都敢鼓捣一下。</a:t>
            </a:r>
          </a:p>
          <a:p>
            <a:pPr>
              <a:lnSpc>
                <a:spcPct val="150000"/>
              </a:lnSpc>
            </a:pPr>
            <a:endParaRPr lang="zh-CN" altLang="en-US" sz="2200" dirty="0">
              <a:latin typeface="+mn-ea"/>
            </a:endParaRPr>
          </a:p>
        </p:txBody>
      </p:sp>
    </p:spTree>
    <p:extLst>
      <p:ext uri="{BB962C8B-B14F-4D97-AF65-F5344CB8AC3E}">
        <p14:creationId xmlns:p14="http://schemas.microsoft.com/office/powerpoint/2010/main" val="193924615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043608" y="332656"/>
            <a:ext cx="7304087" cy="647700"/>
          </a:xfrm>
          <a:noFill/>
        </p:spPr>
        <p:txBody>
          <a:bodyPr/>
          <a:lstStyle/>
          <a:p>
            <a:r>
              <a:rPr lang="en-US" altLang="zh-CN" sz="3200" b="1" i="0" dirty="0">
                <a:solidFill>
                  <a:srgbClr val="FF3300"/>
                </a:solidFill>
                <a:latin typeface="+mn-ea"/>
                <a:ea typeface="+mn-ea"/>
              </a:rPr>
              <a:t>80</a:t>
            </a:r>
            <a:r>
              <a:rPr lang="zh-CN" altLang="en-US" sz="3200" b="1" i="0" dirty="0">
                <a:solidFill>
                  <a:srgbClr val="FF3300"/>
                </a:solidFill>
                <a:latin typeface="+mn-ea"/>
                <a:ea typeface="+mn-ea"/>
              </a:rPr>
              <a:t>、</a:t>
            </a:r>
            <a:r>
              <a:rPr lang="en-US" altLang="zh-CN" sz="3200" b="1" i="0" dirty="0">
                <a:solidFill>
                  <a:srgbClr val="FF3300"/>
                </a:solidFill>
                <a:latin typeface="+mn-ea"/>
                <a:ea typeface="+mn-ea"/>
              </a:rPr>
              <a:t>90</a:t>
            </a:r>
            <a:r>
              <a:rPr lang="zh-CN" altLang="en-US" sz="3200" b="1" i="0" dirty="0">
                <a:solidFill>
                  <a:srgbClr val="FF3300"/>
                </a:solidFill>
                <a:latin typeface="+mn-ea"/>
                <a:ea typeface="+mn-ea"/>
              </a:rPr>
              <a:t>后</a:t>
            </a:r>
            <a:r>
              <a:rPr lang="zh-CN" altLang="en-US" sz="3200" b="1" i="0" dirty="0" smtClean="0">
                <a:solidFill>
                  <a:srgbClr val="FF3300"/>
                </a:solidFill>
                <a:latin typeface="+mn-ea"/>
                <a:ea typeface="+mn-ea"/>
              </a:rPr>
              <a:t>的典型心态</a:t>
            </a:r>
            <a:endParaRPr lang="zh-CN" altLang="en-US" sz="3200" b="1" i="0" dirty="0">
              <a:solidFill>
                <a:srgbClr val="FF3300"/>
              </a:solidFill>
              <a:latin typeface="+mn-ea"/>
              <a:ea typeface="+mn-ea"/>
            </a:endParaRPr>
          </a:p>
        </p:txBody>
      </p:sp>
      <p:sp>
        <p:nvSpPr>
          <p:cNvPr id="357379" name="Rectangle 3"/>
          <p:cNvSpPr>
            <a:spLocks noGrp="1" noChangeArrowheads="1"/>
          </p:cNvSpPr>
          <p:nvPr>
            <p:ph type="body" idx="1"/>
          </p:nvPr>
        </p:nvSpPr>
        <p:spPr>
          <a:xfrm>
            <a:off x="604905" y="1335087"/>
            <a:ext cx="8181491" cy="5065713"/>
          </a:xfrm>
        </p:spPr>
        <p:txBody>
          <a:bodyPr/>
          <a:lstStyle/>
          <a:p>
            <a:pPr>
              <a:lnSpc>
                <a:spcPct val="150000"/>
              </a:lnSpc>
              <a:buFontTx/>
              <a:buNone/>
            </a:pPr>
            <a:r>
              <a:rPr lang="en-US" altLang="zh-CN" sz="2000" b="1" dirty="0">
                <a:latin typeface="+mn-ea"/>
              </a:rPr>
              <a:t>1.</a:t>
            </a:r>
            <a:r>
              <a:rPr lang="zh-CN" altLang="en-US" sz="2000" b="1" dirty="0">
                <a:latin typeface="+mn-ea"/>
              </a:rPr>
              <a:t>平均智商超过了以前的同龄人，好奇心强、接受新生事物能力强；</a:t>
            </a:r>
          </a:p>
          <a:p>
            <a:pPr>
              <a:lnSpc>
                <a:spcPct val="150000"/>
              </a:lnSpc>
              <a:buFontTx/>
              <a:buNone/>
            </a:pPr>
            <a:r>
              <a:rPr lang="en-US" altLang="zh-CN" sz="2000" b="1" dirty="0">
                <a:latin typeface="+mn-ea"/>
              </a:rPr>
              <a:t>2. </a:t>
            </a:r>
            <a:r>
              <a:rPr lang="zh-CN" altLang="en-US" sz="2000" b="1" dirty="0">
                <a:latin typeface="+mn-ea"/>
              </a:rPr>
              <a:t>很多人都有一技之长；</a:t>
            </a:r>
          </a:p>
          <a:p>
            <a:pPr>
              <a:lnSpc>
                <a:spcPct val="150000"/>
              </a:lnSpc>
              <a:buFontTx/>
              <a:buNone/>
            </a:pPr>
            <a:r>
              <a:rPr lang="en-US" altLang="zh-CN" sz="2000" b="1" dirty="0">
                <a:latin typeface="+mn-ea"/>
              </a:rPr>
              <a:t>3. </a:t>
            </a:r>
            <a:r>
              <a:rPr lang="zh-CN" altLang="en-US" sz="2000" b="1" dirty="0">
                <a:latin typeface="+mn-ea"/>
              </a:rPr>
              <a:t>自信又脆弱，敏感而自私；</a:t>
            </a:r>
          </a:p>
          <a:p>
            <a:pPr>
              <a:lnSpc>
                <a:spcPct val="150000"/>
              </a:lnSpc>
              <a:buFontTx/>
              <a:buNone/>
            </a:pPr>
            <a:r>
              <a:rPr lang="en-US" altLang="zh-CN" sz="2000" b="1" dirty="0">
                <a:latin typeface="+mn-ea"/>
              </a:rPr>
              <a:t>4. </a:t>
            </a:r>
            <a:r>
              <a:rPr lang="zh-CN" altLang="en-US" sz="2000" b="1" dirty="0">
                <a:latin typeface="+mn-ea"/>
              </a:rPr>
              <a:t>往往具有成年人很难理解的古怪爱好；</a:t>
            </a:r>
          </a:p>
          <a:p>
            <a:pPr>
              <a:lnSpc>
                <a:spcPct val="150000"/>
              </a:lnSpc>
              <a:buFontTx/>
              <a:buNone/>
            </a:pPr>
            <a:r>
              <a:rPr lang="en-US" altLang="zh-CN" sz="2000" b="1" dirty="0">
                <a:latin typeface="+mn-ea"/>
              </a:rPr>
              <a:t>5. </a:t>
            </a:r>
            <a:r>
              <a:rPr lang="zh-CN" altLang="en-US" sz="2000" b="1" dirty="0">
                <a:latin typeface="+mn-ea"/>
              </a:rPr>
              <a:t>内心世界：从童年就开始变“老”，更加懂得成人世界的规则；</a:t>
            </a:r>
          </a:p>
          <a:p>
            <a:pPr>
              <a:lnSpc>
                <a:spcPct val="150000"/>
              </a:lnSpc>
              <a:buFontTx/>
              <a:buNone/>
            </a:pPr>
            <a:r>
              <a:rPr lang="en-US" altLang="zh-CN" sz="2000" b="1" dirty="0">
                <a:latin typeface="+mn-ea"/>
              </a:rPr>
              <a:t>6. </a:t>
            </a:r>
            <a:r>
              <a:rPr lang="zh-CN" altLang="en-US" sz="2000" b="1" dirty="0">
                <a:latin typeface="+mn-ea"/>
              </a:rPr>
              <a:t>比较了解中国社会的主流思想和价值观，且价值观更加现实；</a:t>
            </a:r>
          </a:p>
          <a:p>
            <a:pPr>
              <a:lnSpc>
                <a:spcPct val="150000"/>
              </a:lnSpc>
              <a:buFontTx/>
              <a:buNone/>
            </a:pPr>
            <a:r>
              <a:rPr lang="en-US" altLang="zh-CN" sz="2000" b="1" dirty="0">
                <a:latin typeface="+mn-ea"/>
              </a:rPr>
              <a:t>7. </a:t>
            </a:r>
            <a:r>
              <a:rPr lang="zh-CN" altLang="en-US" sz="2000" b="1" dirty="0">
                <a:latin typeface="+mn-ea"/>
              </a:rPr>
              <a:t>市场消费观念强烈，但名利作用被过分强化；</a:t>
            </a:r>
          </a:p>
          <a:p>
            <a:pPr>
              <a:lnSpc>
                <a:spcPct val="150000"/>
              </a:lnSpc>
              <a:buFontTx/>
              <a:buNone/>
            </a:pPr>
            <a:r>
              <a:rPr lang="en-US" altLang="zh-CN" sz="2000" b="1" dirty="0">
                <a:latin typeface="+mn-ea"/>
              </a:rPr>
              <a:t>8. </a:t>
            </a:r>
            <a:r>
              <a:rPr lang="zh-CN" altLang="en-US" sz="2000" b="1" dirty="0">
                <a:latin typeface="+mn-ea"/>
              </a:rPr>
              <a:t>张扬自我个性，相对比较缺乏团队忠诚感；</a:t>
            </a:r>
          </a:p>
          <a:p>
            <a:pPr>
              <a:lnSpc>
                <a:spcPct val="150000"/>
              </a:lnSpc>
              <a:buFontTx/>
              <a:buNone/>
            </a:pPr>
            <a:r>
              <a:rPr lang="en-US" altLang="zh-CN" sz="2000" b="1" dirty="0">
                <a:latin typeface="+mn-ea"/>
              </a:rPr>
              <a:t>9. </a:t>
            </a:r>
            <a:r>
              <a:rPr lang="zh-CN" altLang="en-US" sz="2000" b="1" dirty="0">
                <a:latin typeface="+mn-ea"/>
              </a:rPr>
              <a:t>网络时代的广阔事业，信息和知识丰富，但内心有时较为空虚。 </a:t>
            </a:r>
          </a:p>
          <a:p>
            <a:pPr>
              <a:lnSpc>
                <a:spcPct val="150000"/>
              </a:lnSpc>
              <a:buFontTx/>
              <a:buNone/>
            </a:pPr>
            <a:endParaRPr lang="zh-CN" altLang="en-US" sz="2000" dirty="0">
              <a:latin typeface="+mn-ea"/>
            </a:endParaRPr>
          </a:p>
        </p:txBody>
      </p:sp>
    </p:spTree>
    <p:extLst>
      <p:ext uri="{BB962C8B-B14F-4D97-AF65-F5344CB8AC3E}">
        <p14:creationId xmlns:p14="http://schemas.microsoft.com/office/powerpoint/2010/main" val="396597504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95536" y="1412776"/>
            <a:ext cx="8229600" cy="4608512"/>
          </a:xfrm>
        </p:spPr>
        <p:txBody>
          <a:bodyPr/>
          <a:lstStyle/>
          <a:p>
            <a:pPr>
              <a:lnSpc>
                <a:spcPct val="150000"/>
              </a:lnSpc>
              <a:buFont typeface="Wingdings" panose="05000000000000000000" pitchFamily="2" charset="2"/>
              <a:buChar char="Ø"/>
            </a:pPr>
            <a:r>
              <a:rPr lang="zh-CN" altLang="en-US" sz="2000" dirty="0" smtClean="0">
                <a:latin typeface="+mn-ea"/>
              </a:rPr>
              <a:t>安全心理学是研究以如何减少生产事故为目的的人的心理活动规律的科学。</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通过研究在生产过程中人的知觉规律和对发生事故时人的心理状态的分析，从而提出加强安全教育，在组织制度和操作技术上采取有效的安全措施。</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预防那些容易使人产生不正常的心理反应和错误操作行为的各种主客观因素，保证人们在生产劳动中的人身安全和设备安全。</a:t>
            </a:r>
            <a:endParaRPr lang="en-US" altLang="zh-CN" sz="2000" dirty="0" smtClean="0">
              <a:latin typeface="+mn-ea"/>
            </a:endParaRPr>
          </a:p>
          <a:p>
            <a:pPr>
              <a:lnSpc>
                <a:spcPct val="150000"/>
              </a:lnSpc>
              <a:buFont typeface="Wingdings" panose="05000000000000000000" pitchFamily="2" charset="2"/>
              <a:buChar char="Ø"/>
            </a:pPr>
            <a:r>
              <a:rPr lang="zh-CN" altLang="en-US" sz="2000" dirty="0" smtClean="0">
                <a:latin typeface="+mn-ea"/>
              </a:rPr>
              <a:t>安全</a:t>
            </a:r>
            <a:r>
              <a:rPr lang="zh-CN" altLang="en-US" sz="2000" dirty="0">
                <a:latin typeface="+mn-ea"/>
              </a:rPr>
              <a:t>心理调适就是采取一定的手段将容易引发事故的不良心理状态调节到有利于操作安全的心理状态</a:t>
            </a:r>
            <a:r>
              <a:rPr lang="zh-CN" altLang="en-US" sz="2000" dirty="0" smtClean="0">
                <a:latin typeface="+mn-ea"/>
              </a:rPr>
              <a:t>。</a:t>
            </a:r>
            <a:endParaRPr lang="zh-CN" altLang="en-US" sz="2000" dirty="0">
              <a:latin typeface="+mn-ea"/>
            </a:endParaRPr>
          </a:p>
        </p:txBody>
      </p:sp>
      <p:sp>
        <p:nvSpPr>
          <p:cNvPr id="2" name="文本框 1"/>
          <p:cNvSpPr txBox="1"/>
          <p:nvPr/>
        </p:nvSpPr>
        <p:spPr>
          <a:xfrm>
            <a:off x="1046346" y="332656"/>
            <a:ext cx="3467616" cy="584775"/>
          </a:xfrm>
          <a:prstGeom prst="rect">
            <a:avLst/>
          </a:prstGeom>
          <a:noFill/>
        </p:spPr>
        <p:txBody>
          <a:bodyPr wrap="none" rtlCol="0">
            <a:spAutoFit/>
          </a:bodyPr>
          <a:lstStyle/>
          <a:p>
            <a:r>
              <a:rPr lang="zh-CN" altLang="en-US" sz="3200" b="1" dirty="0" smtClean="0">
                <a:solidFill>
                  <a:srgbClr val="FF0000"/>
                </a:solidFill>
              </a:rPr>
              <a:t>员工安全</a:t>
            </a:r>
            <a:r>
              <a:rPr lang="zh-CN" altLang="en-US" sz="3200" b="1" dirty="0" smtClean="0">
                <a:solidFill>
                  <a:srgbClr val="FF0000"/>
                </a:solidFill>
              </a:rPr>
              <a:t>心理概述</a:t>
            </a:r>
            <a:endParaRPr lang="zh-CN" altLang="en-US" sz="3200" b="1" dirty="0">
              <a:solidFill>
                <a:srgbClr val="FF0000"/>
              </a:solidFill>
            </a:endParaRPr>
          </a:p>
        </p:txBody>
      </p:sp>
    </p:spTree>
    <p:extLst>
      <p:ext uri="{BB962C8B-B14F-4D97-AF65-F5344CB8AC3E}">
        <p14:creationId xmlns:p14="http://schemas.microsoft.com/office/powerpoint/2010/main" val="3883275284"/>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第八单元</a:t>
            </a:r>
            <a:endParaRPr lang="en-US" altLang="zh-CN" sz="2800" b="1" dirty="0">
              <a:latin typeface="+mj-ea"/>
              <a:ea typeface="+mj-ea"/>
            </a:endParaRPr>
          </a:p>
          <a:p>
            <a:pPr algn="ctr">
              <a:lnSpc>
                <a:spcPct val="250000"/>
              </a:lnSpc>
            </a:pPr>
            <a:r>
              <a:rPr lang="zh-CN" altLang="en-US" sz="2800" b="1" dirty="0" smtClean="0">
                <a:latin typeface="+mn-ea"/>
              </a:rPr>
              <a:t>爱岗敬业</a:t>
            </a:r>
            <a:r>
              <a:rPr lang="en-US" altLang="zh-CN" sz="2800" b="1" dirty="0" smtClean="0">
                <a:latin typeface="+mn-ea"/>
              </a:rPr>
              <a:t>---100%</a:t>
            </a:r>
            <a:r>
              <a:rPr lang="zh-CN" altLang="en-US" sz="2800" b="1" dirty="0" smtClean="0">
                <a:latin typeface="+mn-ea"/>
              </a:rPr>
              <a:t>责任培养</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78</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3851479412"/>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466776" y="1415391"/>
            <a:ext cx="8208912" cy="1445702"/>
          </a:xfrm>
          <a:prstGeom prst="rect">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9pPr>
          </a:lstStyle>
          <a:p>
            <a:pPr>
              <a:lnSpc>
                <a:spcPct val="150000"/>
              </a:lnSpc>
            </a:pPr>
            <a:r>
              <a:rPr lang="zh-CN" altLang="en-US" b="1" dirty="0">
                <a:effectLst>
                  <a:outerShdw blurRad="38100" dist="38100" dir="2700000" algn="tl">
                    <a:srgbClr val="FFFFFF"/>
                  </a:outerShdw>
                </a:effectLst>
                <a:latin typeface="+mn-ea"/>
                <a:ea typeface="+mn-ea"/>
              </a:rPr>
              <a:t>责任：是一个成熟的人对自己的内心和环境</a:t>
            </a:r>
            <a:r>
              <a:rPr lang="zh-CN" altLang="en-US" b="1" dirty="0" smtClean="0">
                <a:effectLst>
                  <a:outerShdw blurRad="38100" dist="38100" dir="2700000" algn="tl">
                    <a:srgbClr val="FFFFFF"/>
                  </a:outerShdw>
                </a:effectLst>
                <a:latin typeface="+mn-ea"/>
                <a:ea typeface="+mn-ea"/>
              </a:rPr>
              <a:t>完全</a:t>
            </a:r>
            <a:r>
              <a:rPr lang="zh-CN" altLang="en-US" b="1" dirty="0">
                <a:effectLst>
                  <a:outerShdw blurRad="38100" dist="38100" dir="2700000" algn="tl">
                    <a:srgbClr val="FFFFFF"/>
                  </a:outerShdw>
                </a:effectLst>
                <a:latin typeface="+mn-ea"/>
                <a:ea typeface="+mn-ea"/>
              </a:rPr>
              <a:t>承当的能力和行为。</a:t>
            </a:r>
          </a:p>
        </p:txBody>
      </p:sp>
      <p:sp>
        <p:nvSpPr>
          <p:cNvPr id="109574" name="Rectangle 6"/>
          <p:cNvSpPr>
            <a:spLocks noChangeArrowheads="1"/>
          </p:cNvSpPr>
          <p:nvPr/>
        </p:nvSpPr>
        <p:spPr bwMode="auto">
          <a:xfrm>
            <a:off x="466776" y="3004873"/>
            <a:ext cx="8208912" cy="1433304"/>
          </a:xfrm>
          <a:prstGeom prst="rect">
            <a:avLst/>
          </a:prstGeom>
          <a:solidFill>
            <a:schemeClr val="folHlink">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宋体" panose="02010600030101010101" pitchFamily="2" charset="-122"/>
              </a:defRPr>
            </a:lvl1pPr>
            <a:lvl2pPr marL="830263"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宋体" panose="02010600030101010101" pitchFamily="2" charset="-122"/>
              </a:defRPr>
            </a:lvl2pPr>
            <a:lvl3pPr marL="123825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宋体" panose="02010600030101010101" pitchFamily="2" charset="-122"/>
              </a:defRPr>
            </a:lvl3pPr>
            <a:lvl4pPr marL="1646238"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宋体" panose="02010600030101010101" pitchFamily="2" charset="-122"/>
              </a:defRPr>
            </a:lvl9pPr>
          </a:lstStyle>
          <a:p>
            <a:pPr algn="just">
              <a:lnSpc>
                <a:spcPct val="150000"/>
              </a:lnSpc>
            </a:pPr>
            <a:r>
              <a:rPr lang="zh-CN" altLang="en-US" b="1" dirty="0">
                <a:effectLst>
                  <a:outerShdw blurRad="38100" dist="38100" dir="2700000" algn="tl">
                    <a:srgbClr val="FFFFFF"/>
                  </a:outerShdw>
                </a:effectLst>
                <a:latin typeface="+mn-ea"/>
                <a:ea typeface="+mn-ea"/>
              </a:rPr>
              <a:t>责任感：明确权利与义务，对自己的工作和</a:t>
            </a:r>
            <a:r>
              <a:rPr lang="zh-CN" altLang="en-US" b="1" dirty="0" smtClean="0">
                <a:effectLst>
                  <a:outerShdw blurRad="38100" dist="38100" dir="2700000" algn="tl">
                    <a:srgbClr val="FFFFFF"/>
                  </a:outerShdw>
                </a:effectLst>
                <a:latin typeface="+mn-ea"/>
                <a:ea typeface="+mn-ea"/>
              </a:rPr>
              <a:t>行为</a:t>
            </a:r>
            <a:r>
              <a:rPr lang="zh-CN" altLang="en-US" b="1" dirty="0">
                <a:effectLst>
                  <a:outerShdw blurRad="38100" dist="38100" dir="2700000" algn="tl">
                    <a:srgbClr val="FFFFFF"/>
                  </a:outerShdw>
                </a:effectLst>
                <a:latin typeface="+mn-ea"/>
                <a:ea typeface="+mn-ea"/>
              </a:rPr>
              <a:t>勇于负责。</a:t>
            </a:r>
          </a:p>
        </p:txBody>
      </p:sp>
      <p:sp>
        <p:nvSpPr>
          <p:cNvPr id="109575" name="Rectangle 7"/>
          <p:cNvSpPr>
            <a:spLocks noChangeArrowheads="1"/>
          </p:cNvSpPr>
          <p:nvPr/>
        </p:nvSpPr>
        <p:spPr bwMode="auto">
          <a:xfrm>
            <a:off x="394384" y="4581957"/>
            <a:ext cx="83536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50000"/>
              </a:lnSpc>
            </a:pPr>
            <a:r>
              <a:rPr lang="zh-CN" altLang="en-US" sz="2400" b="1" dirty="0">
                <a:latin typeface="+mn-ea"/>
              </a:rPr>
              <a:t>伟大人格的关键</a:t>
            </a:r>
            <a:r>
              <a:rPr lang="en-US" altLang="zh-CN" sz="2400" b="1" dirty="0">
                <a:latin typeface="+mn-ea"/>
              </a:rPr>
              <a:t>----</a:t>
            </a:r>
            <a:r>
              <a:rPr lang="zh-CN" altLang="en-US" sz="2400" b="1" dirty="0">
                <a:latin typeface="+mn-ea"/>
              </a:rPr>
              <a:t>独自承担自己行为的责任，承担这些行为的哪怕是最沉重的后果。</a:t>
            </a:r>
          </a:p>
        </p:txBody>
      </p:sp>
      <p:pic>
        <p:nvPicPr>
          <p:cNvPr id="109577" name="Picture 9" descr="j03704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9605" y="5406712"/>
            <a:ext cx="1817687" cy="100171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sz="3200" dirty="0" smtClean="0">
                <a:solidFill>
                  <a:srgbClr val="FF0000"/>
                </a:solidFill>
              </a:rPr>
              <a:t>责任是什么？</a:t>
            </a:r>
            <a:endParaRPr lang="zh-CN" altLang="en-US" sz="3200" dirty="0">
              <a:solidFill>
                <a:srgbClr val="FF0000"/>
              </a:solidFill>
            </a:endParaRPr>
          </a:p>
        </p:txBody>
      </p:sp>
    </p:spTree>
    <p:extLst>
      <p:ext uri="{BB962C8B-B14F-4D97-AF65-F5344CB8AC3E}">
        <p14:creationId xmlns:p14="http://schemas.microsoft.com/office/powerpoint/2010/main" val="19156219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89620" y="395713"/>
            <a:ext cx="6192837" cy="563033"/>
          </a:xfrm>
        </p:spPr>
        <p:txBody>
          <a:bodyPr/>
          <a:lstStyle/>
          <a:p>
            <a:r>
              <a:rPr lang="zh-CN" altLang="en-US" sz="2800" dirty="0" smtClean="0">
                <a:solidFill>
                  <a:srgbClr val="FF0000"/>
                </a:solidFill>
              </a:rPr>
              <a:t>班组长的日常管理</a:t>
            </a:r>
            <a:endParaRPr lang="zh-CN" altLang="en-US" sz="28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8</a:t>
            </a:fld>
            <a:endParaRPr lang="zh-CN" altLang="en-US" dirty="0"/>
          </a:p>
        </p:txBody>
      </p:sp>
      <p:grpSp>
        <p:nvGrpSpPr>
          <p:cNvPr id="5" name="Group 5"/>
          <p:cNvGrpSpPr>
            <a:grpSpLocks/>
          </p:cNvGrpSpPr>
          <p:nvPr/>
        </p:nvGrpSpPr>
        <p:grpSpPr bwMode="auto">
          <a:xfrm>
            <a:off x="323528" y="1841525"/>
            <a:ext cx="1828800" cy="3676178"/>
            <a:chOff x="432" y="1776"/>
            <a:chExt cx="816" cy="1823"/>
          </a:xfrm>
        </p:grpSpPr>
        <p:sp>
          <p:nvSpPr>
            <p:cNvPr id="6" name="AutoShape 6"/>
            <p:cNvSpPr>
              <a:spLocks/>
            </p:cNvSpPr>
            <p:nvPr/>
          </p:nvSpPr>
          <p:spPr bwMode="auto">
            <a:xfrm>
              <a:off x="1008" y="1920"/>
              <a:ext cx="240" cy="1536"/>
            </a:xfrm>
            <a:prstGeom prst="rightBrace">
              <a:avLst>
                <a:gd name="adj1" fmla="val 53333"/>
                <a:gd name="adj2" fmla="val 50000"/>
              </a:avLst>
            </a:prstGeom>
            <a:noFill/>
            <a:ln w="28575">
              <a:solidFill>
                <a:schemeClr val="tx1"/>
              </a:solidFill>
              <a:round/>
              <a:headEnd/>
              <a:tailEnd/>
            </a:ln>
            <a:effectLst/>
          </p:spPr>
          <p:txBody>
            <a:bodyPr wrap="none" anchor="ctr"/>
            <a:lstStyle/>
            <a:p>
              <a:pPr algn="ctr"/>
              <a:endParaRPr lang="zh-CN" altLang="en-US" b="1">
                <a:latin typeface="微软雅黑" pitchFamily="34" charset="-122"/>
                <a:ea typeface="微软雅黑" pitchFamily="34" charset="-122"/>
              </a:endParaRPr>
            </a:p>
          </p:txBody>
        </p:sp>
        <p:sp>
          <p:nvSpPr>
            <p:cNvPr id="7" name="Oval 7"/>
            <p:cNvSpPr>
              <a:spLocks noChangeArrowheads="1"/>
            </p:cNvSpPr>
            <p:nvPr/>
          </p:nvSpPr>
          <p:spPr bwMode="auto">
            <a:xfrm>
              <a:off x="432" y="1776"/>
              <a:ext cx="528" cy="288"/>
            </a:xfrm>
            <a:prstGeom prst="ellipse">
              <a:avLst/>
            </a:prstGeom>
            <a:solidFill>
              <a:srgbClr val="FF6699"/>
            </a:solidFill>
            <a:ln w="9525">
              <a:noFill/>
              <a:round/>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人</a:t>
              </a:r>
            </a:p>
          </p:txBody>
        </p:sp>
        <p:sp>
          <p:nvSpPr>
            <p:cNvPr id="8" name="Oval 8"/>
            <p:cNvSpPr>
              <a:spLocks noChangeArrowheads="1"/>
            </p:cNvSpPr>
            <p:nvPr/>
          </p:nvSpPr>
          <p:spPr bwMode="auto">
            <a:xfrm>
              <a:off x="432" y="2160"/>
              <a:ext cx="528" cy="288"/>
            </a:xfrm>
            <a:prstGeom prst="ellipse">
              <a:avLst/>
            </a:prstGeom>
            <a:solidFill>
              <a:srgbClr val="6699FF"/>
            </a:solidFill>
            <a:ln w="9525">
              <a:noFill/>
              <a:round/>
              <a:headEnd/>
              <a:tailEnd/>
            </a:ln>
            <a:effectLst/>
          </p:spPr>
          <p:txBody>
            <a:bodyPr wrap="none" anchor="ctr"/>
            <a:lstStyle/>
            <a:p>
              <a:pPr algn="ctr">
                <a:lnSpc>
                  <a:spcPct val="100000"/>
                </a:lnSpc>
                <a:spcBef>
                  <a:spcPct val="0"/>
                </a:spcBef>
              </a:pPr>
              <a:r>
                <a:rPr lang="zh-CN" altLang="en-US" sz="2800" b="1">
                  <a:solidFill>
                    <a:schemeClr val="tx1"/>
                  </a:solidFill>
                  <a:latin typeface="微软雅黑" pitchFamily="34" charset="-122"/>
                  <a:ea typeface="微软雅黑" pitchFamily="34" charset="-122"/>
                </a:rPr>
                <a:t>机</a:t>
              </a:r>
            </a:p>
          </p:txBody>
        </p:sp>
        <p:sp>
          <p:nvSpPr>
            <p:cNvPr id="9" name="Oval 9"/>
            <p:cNvSpPr>
              <a:spLocks noChangeArrowheads="1"/>
            </p:cNvSpPr>
            <p:nvPr/>
          </p:nvSpPr>
          <p:spPr bwMode="auto">
            <a:xfrm>
              <a:off x="432" y="2544"/>
              <a:ext cx="528" cy="288"/>
            </a:xfrm>
            <a:prstGeom prst="ellipse">
              <a:avLst/>
            </a:prstGeom>
            <a:solidFill>
              <a:srgbClr val="FFCC66"/>
            </a:solidFill>
            <a:ln w="9525">
              <a:noFill/>
              <a:round/>
              <a:headEnd/>
              <a:tailEnd/>
            </a:ln>
            <a:effectLst/>
          </p:spPr>
          <p:txBody>
            <a:bodyPr wrap="none" anchor="ctr"/>
            <a:lstStyle/>
            <a:p>
              <a:pPr algn="ctr">
                <a:lnSpc>
                  <a:spcPct val="100000"/>
                </a:lnSpc>
                <a:spcBef>
                  <a:spcPct val="0"/>
                </a:spcBef>
              </a:pPr>
              <a:r>
                <a:rPr lang="zh-CN" altLang="en-US" sz="2800" b="1">
                  <a:solidFill>
                    <a:schemeClr val="tx1"/>
                  </a:solidFill>
                  <a:latin typeface="微软雅黑" pitchFamily="34" charset="-122"/>
                  <a:ea typeface="微软雅黑" pitchFamily="34" charset="-122"/>
                </a:rPr>
                <a:t>料</a:t>
              </a:r>
            </a:p>
          </p:txBody>
        </p:sp>
        <p:sp>
          <p:nvSpPr>
            <p:cNvPr id="10" name="Oval 10"/>
            <p:cNvSpPr>
              <a:spLocks noChangeArrowheads="1"/>
            </p:cNvSpPr>
            <p:nvPr/>
          </p:nvSpPr>
          <p:spPr bwMode="auto">
            <a:xfrm>
              <a:off x="432" y="2928"/>
              <a:ext cx="528" cy="288"/>
            </a:xfrm>
            <a:prstGeom prst="ellipse">
              <a:avLst/>
            </a:prstGeom>
            <a:solidFill>
              <a:srgbClr val="CCFF99"/>
            </a:solidFill>
            <a:ln w="9525">
              <a:noFill/>
              <a:round/>
              <a:headEnd/>
              <a:tailEnd/>
            </a:ln>
            <a:effectLst/>
          </p:spPr>
          <p:txBody>
            <a:bodyPr wrap="none" anchor="ctr"/>
            <a:lstStyle/>
            <a:p>
              <a:pPr algn="ctr">
                <a:lnSpc>
                  <a:spcPct val="100000"/>
                </a:lnSpc>
                <a:spcBef>
                  <a:spcPct val="0"/>
                </a:spcBef>
              </a:pPr>
              <a:r>
                <a:rPr lang="zh-CN" altLang="en-US" sz="2800" b="1">
                  <a:solidFill>
                    <a:schemeClr val="tx1"/>
                  </a:solidFill>
                  <a:latin typeface="微软雅黑" pitchFamily="34" charset="-122"/>
                  <a:ea typeface="微软雅黑" pitchFamily="34" charset="-122"/>
                </a:rPr>
                <a:t>法</a:t>
              </a:r>
            </a:p>
          </p:txBody>
        </p:sp>
        <p:sp>
          <p:nvSpPr>
            <p:cNvPr id="11" name="Oval 11"/>
            <p:cNvSpPr>
              <a:spLocks noChangeArrowheads="1"/>
            </p:cNvSpPr>
            <p:nvPr/>
          </p:nvSpPr>
          <p:spPr bwMode="auto">
            <a:xfrm>
              <a:off x="432" y="3311"/>
              <a:ext cx="528" cy="288"/>
            </a:xfrm>
            <a:prstGeom prst="ellipse">
              <a:avLst/>
            </a:prstGeom>
            <a:solidFill>
              <a:srgbClr val="FFCCFF"/>
            </a:solidFill>
            <a:ln w="9525">
              <a:noFill/>
              <a:round/>
              <a:headEnd/>
              <a:tailEnd/>
            </a:ln>
            <a:effectLst/>
          </p:spPr>
          <p:txBody>
            <a:bodyPr wrap="none" anchor="ctr"/>
            <a:lstStyle/>
            <a:p>
              <a:pPr algn="ctr">
                <a:lnSpc>
                  <a:spcPct val="100000"/>
                </a:lnSpc>
                <a:spcBef>
                  <a:spcPct val="0"/>
                </a:spcBef>
              </a:pPr>
              <a:r>
                <a:rPr lang="zh-CN" altLang="en-US" sz="2800" b="1">
                  <a:solidFill>
                    <a:schemeClr val="tx1"/>
                  </a:solidFill>
                  <a:latin typeface="微软雅黑" pitchFamily="34" charset="-122"/>
                  <a:ea typeface="微软雅黑" pitchFamily="34" charset="-122"/>
                </a:rPr>
                <a:t>环</a:t>
              </a:r>
            </a:p>
          </p:txBody>
        </p:sp>
      </p:grpSp>
      <p:sp>
        <p:nvSpPr>
          <p:cNvPr id="12" name="Rectangle 13"/>
          <p:cNvSpPr>
            <a:spLocks noChangeArrowheads="1"/>
          </p:cNvSpPr>
          <p:nvPr/>
        </p:nvSpPr>
        <p:spPr bwMode="auto">
          <a:xfrm>
            <a:off x="2152328" y="3441725"/>
            <a:ext cx="1600200" cy="533400"/>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管理对象</a:t>
            </a:r>
          </a:p>
        </p:txBody>
      </p:sp>
      <p:sp>
        <p:nvSpPr>
          <p:cNvPr id="13" name="Rectangle 14"/>
          <p:cNvSpPr>
            <a:spLocks noChangeArrowheads="1"/>
          </p:cNvSpPr>
          <p:nvPr/>
        </p:nvSpPr>
        <p:spPr bwMode="auto">
          <a:xfrm>
            <a:off x="4641776" y="3441725"/>
            <a:ext cx="1600200" cy="533400"/>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a:solidFill>
                  <a:schemeClr val="tx1"/>
                </a:solidFill>
                <a:latin typeface="微软雅黑" pitchFamily="34" charset="-122"/>
                <a:ea typeface="微软雅黑" pitchFamily="34" charset="-122"/>
              </a:rPr>
              <a:t>管理结果</a:t>
            </a:r>
          </a:p>
        </p:txBody>
      </p:sp>
      <p:sp>
        <p:nvSpPr>
          <p:cNvPr id="14" name="AutoShape 15"/>
          <p:cNvSpPr>
            <a:spLocks noChangeArrowheads="1"/>
          </p:cNvSpPr>
          <p:nvPr/>
        </p:nvSpPr>
        <p:spPr bwMode="auto">
          <a:xfrm>
            <a:off x="3881239" y="3500463"/>
            <a:ext cx="609600" cy="457200"/>
          </a:xfrm>
          <a:prstGeom prst="leftRightArrow">
            <a:avLst>
              <a:gd name="adj1" fmla="val 50000"/>
              <a:gd name="adj2" fmla="val 26667"/>
            </a:avLst>
          </a:prstGeom>
          <a:solidFill>
            <a:srgbClr val="FF66CC"/>
          </a:solidFill>
          <a:ln w="9525">
            <a:noFill/>
            <a:miter lim="800000"/>
            <a:headEnd/>
            <a:tailEnd/>
          </a:ln>
          <a:effectLst/>
        </p:spPr>
        <p:txBody>
          <a:bodyPr wrap="none" anchor="ctr"/>
          <a:lstStyle/>
          <a:p>
            <a:pPr algn="ctr"/>
            <a:endParaRPr lang="zh-CN" altLang="en-US" b="1">
              <a:latin typeface="微软雅黑" pitchFamily="34" charset="-122"/>
              <a:ea typeface="微软雅黑" pitchFamily="34" charset="-122"/>
            </a:endParaRPr>
          </a:p>
        </p:txBody>
      </p:sp>
      <p:sp>
        <p:nvSpPr>
          <p:cNvPr id="15" name="AutoShape 17"/>
          <p:cNvSpPr>
            <a:spLocks/>
          </p:cNvSpPr>
          <p:nvPr/>
        </p:nvSpPr>
        <p:spPr bwMode="auto">
          <a:xfrm>
            <a:off x="6234038" y="1912963"/>
            <a:ext cx="379413" cy="3675062"/>
          </a:xfrm>
          <a:prstGeom prst="leftBrace">
            <a:avLst>
              <a:gd name="adj1" fmla="val 80718"/>
              <a:gd name="adj2" fmla="val 50000"/>
            </a:avLst>
          </a:prstGeom>
          <a:noFill/>
          <a:ln w="28575">
            <a:solidFill>
              <a:schemeClr val="tx1"/>
            </a:solidFill>
            <a:round/>
            <a:headEnd/>
            <a:tailEnd/>
          </a:ln>
          <a:effectLst/>
        </p:spPr>
        <p:txBody>
          <a:bodyPr wrap="none" anchor="ctr"/>
          <a:lstStyle/>
          <a:p>
            <a:pPr algn="ctr"/>
            <a:endParaRPr lang="zh-CN" altLang="en-US" b="1">
              <a:latin typeface="微软雅黑" pitchFamily="34" charset="-122"/>
              <a:ea typeface="微软雅黑" pitchFamily="34" charset="-122"/>
            </a:endParaRPr>
          </a:p>
        </p:txBody>
      </p:sp>
      <p:grpSp>
        <p:nvGrpSpPr>
          <p:cNvPr id="16" name="Group 18"/>
          <p:cNvGrpSpPr>
            <a:grpSpLocks/>
          </p:cNvGrpSpPr>
          <p:nvPr/>
        </p:nvGrpSpPr>
        <p:grpSpPr bwMode="auto">
          <a:xfrm>
            <a:off x="6689651" y="1628800"/>
            <a:ext cx="2133600" cy="568325"/>
            <a:chOff x="4080" y="1824"/>
            <a:chExt cx="1344" cy="288"/>
          </a:xfrm>
        </p:grpSpPr>
        <p:sp>
          <p:nvSpPr>
            <p:cNvPr id="17" name="Oval 19"/>
            <p:cNvSpPr>
              <a:spLocks noChangeArrowheads="1"/>
            </p:cNvSpPr>
            <p:nvPr/>
          </p:nvSpPr>
          <p:spPr bwMode="auto">
            <a:xfrm>
              <a:off x="4080" y="1824"/>
              <a:ext cx="528" cy="288"/>
            </a:xfrm>
            <a:prstGeom prst="ellipse">
              <a:avLst/>
            </a:prstGeom>
            <a:solidFill>
              <a:srgbClr val="FF99FF"/>
            </a:solidFill>
            <a:ln w="9525">
              <a:noFill/>
              <a:round/>
              <a:headEnd/>
              <a:tailEnd/>
            </a:ln>
            <a:effectLst/>
          </p:spPr>
          <p:txBody>
            <a:bodyPr wrap="none" anchor="ctr"/>
            <a:lstStyle/>
            <a:p>
              <a:pPr algn="ctr">
                <a:lnSpc>
                  <a:spcPct val="100000"/>
                </a:lnSpc>
                <a:spcBef>
                  <a:spcPct val="0"/>
                </a:spcBef>
              </a:pPr>
              <a:r>
                <a:rPr lang="en-US" altLang="zh-CN" sz="2800" b="1">
                  <a:solidFill>
                    <a:schemeClr val="tx1"/>
                  </a:solidFill>
                  <a:latin typeface="微软雅黑" pitchFamily="34" charset="-122"/>
                  <a:ea typeface="微软雅黑" pitchFamily="34" charset="-122"/>
                </a:rPr>
                <a:t>Q</a:t>
              </a:r>
            </a:p>
          </p:txBody>
        </p:sp>
        <p:sp>
          <p:nvSpPr>
            <p:cNvPr id="18" name="Rectangle 20"/>
            <p:cNvSpPr>
              <a:spLocks noChangeArrowheads="1"/>
            </p:cNvSpPr>
            <p:nvPr/>
          </p:nvSpPr>
          <p:spPr bwMode="auto">
            <a:xfrm>
              <a:off x="4704" y="1824"/>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smtClean="0">
                  <a:solidFill>
                    <a:schemeClr val="tx1"/>
                  </a:solidFill>
                  <a:latin typeface="微软雅黑" pitchFamily="34" charset="-122"/>
                  <a:ea typeface="微软雅黑" pitchFamily="34" charset="-122"/>
                </a:rPr>
                <a:t>品 质</a:t>
              </a:r>
              <a:endParaRPr lang="zh-CN" altLang="en-US" sz="2800" b="1" dirty="0">
                <a:solidFill>
                  <a:schemeClr val="tx1"/>
                </a:solidFill>
                <a:latin typeface="微软雅黑" pitchFamily="34" charset="-122"/>
                <a:ea typeface="微软雅黑" pitchFamily="34" charset="-122"/>
              </a:endParaRPr>
            </a:p>
          </p:txBody>
        </p:sp>
      </p:grpSp>
      <p:grpSp>
        <p:nvGrpSpPr>
          <p:cNvPr id="19" name="Group 21"/>
          <p:cNvGrpSpPr>
            <a:grpSpLocks/>
          </p:cNvGrpSpPr>
          <p:nvPr/>
        </p:nvGrpSpPr>
        <p:grpSpPr bwMode="auto">
          <a:xfrm>
            <a:off x="6689651" y="2386038"/>
            <a:ext cx="2133600" cy="568325"/>
            <a:chOff x="4080" y="2208"/>
            <a:chExt cx="1344" cy="288"/>
          </a:xfrm>
        </p:grpSpPr>
        <p:sp>
          <p:nvSpPr>
            <p:cNvPr id="20" name="Oval 22"/>
            <p:cNvSpPr>
              <a:spLocks noChangeArrowheads="1"/>
            </p:cNvSpPr>
            <p:nvPr/>
          </p:nvSpPr>
          <p:spPr bwMode="auto">
            <a:xfrm>
              <a:off x="4080" y="2208"/>
              <a:ext cx="528" cy="288"/>
            </a:xfrm>
            <a:prstGeom prst="ellipse">
              <a:avLst/>
            </a:prstGeom>
            <a:solidFill>
              <a:srgbClr val="00FF99"/>
            </a:solidFill>
            <a:ln w="9525">
              <a:noFill/>
              <a:round/>
              <a:headEnd/>
              <a:tailEnd/>
            </a:ln>
            <a:effectLst/>
          </p:spPr>
          <p:txBody>
            <a:bodyPr wrap="none" anchor="ctr"/>
            <a:lstStyle/>
            <a:p>
              <a:pPr algn="ctr">
                <a:lnSpc>
                  <a:spcPct val="100000"/>
                </a:lnSpc>
                <a:spcBef>
                  <a:spcPct val="0"/>
                </a:spcBef>
              </a:pPr>
              <a:r>
                <a:rPr lang="en-US" altLang="zh-CN" sz="2800" b="1" dirty="0">
                  <a:solidFill>
                    <a:schemeClr val="tx1"/>
                  </a:solidFill>
                  <a:latin typeface="微软雅黑" pitchFamily="34" charset="-122"/>
                  <a:ea typeface="微软雅黑" pitchFamily="34" charset="-122"/>
                </a:rPr>
                <a:t>C</a:t>
              </a:r>
            </a:p>
          </p:txBody>
        </p:sp>
        <p:sp>
          <p:nvSpPr>
            <p:cNvPr id="21" name="Rectangle 23"/>
            <p:cNvSpPr>
              <a:spLocks noChangeArrowheads="1"/>
            </p:cNvSpPr>
            <p:nvPr/>
          </p:nvSpPr>
          <p:spPr bwMode="auto">
            <a:xfrm>
              <a:off x="4704" y="2208"/>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成 本</a:t>
              </a:r>
            </a:p>
          </p:txBody>
        </p:sp>
      </p:grpSp>
      <p:grpSp>
        <p:nvGrpSpPr>
          <p:cNvPr id="22" name="Group 24"/>
          <p:cNvGrpSpPr>
            <a:grpSpLocks/>
          </p:cNvGrpSpPr>
          <p:nvPr/>
        </p:nvGrpSpPr>
        <p:grpSpPr bwMode="auto">
          <a:xfrm>
            <a:off x="6689654" y="3076699"/>
            <a:ext cx="2130426" cy="568325"/>
            <a:chOff x="4080" y="2544"/>
            <a:chExt cx="1342" cy="288"/>
          </a:xfrm>
        </p:grpSpPr>
        <p:sp>
          <p:nvSpPr>
            <p:cNvPr id="23" name="Oval 25"/>
            <p:cNvSpPr>
              <a:spLocks noChangeArrowheads="1"/>
            </p:cNvSpPr>
            <p:nvPr/>
          </p:nvSpPr>
          <p:spPr bwMode="auto">
            <a:xfrm>
              <a:off x="4080" y="2544"/>
              <a:ext cx="528" cy="288"/>
            </a:xfrm>
            <a:prstGeom prst="ellipse">
              <a:avLst/>
            </a:prstGeom>
            <a:solidFill>
              <a:srgbClr val="99CC00"/>
            </a:solidFill>
            <a:ln w="9525">
              <a:noFill/>
              <a:round/>
              <a:headEnd/>
              <a:tailEnd/>
            </a:ln>
            <a:effectLst/>
          </p:spPr>
          <p:txBody>
            <a:bodyPr wrap="none" anchor="ctr"/>
            <a:lstStyle/>
            <a:p>
              <a:pPr algn="ctr">
                <a:lnSpc>
                  <a:spcPct val="100000"/>
                </a:lnSpc>
                <a:spcBef>
                  <a:spcPct val="0"/>
                </a:spcBef>
              </a:pPr>
              <a:r>
                <a:rPr lang="en-US" altLang="zh-CN" sz="2800" b="1" dirty="0">
                  <a:solidFill>
                    <a:schemeClr val="tx1"/>
                  </a:solidFill>
                  <a:latin typeface="微软雅黑" pitchFamily="34" charset="-122"/>
                  <a:ea typeface="微软雅黑" pitchFamily="34" charset="-122"/>
                </a:rPr>
                <a:t>D</a:t>
              </a:r>
            </a:p>
          </p:txBody>
        </p:sp>
        <p:sp>
          <p:nvSpPr>
            <p:cNvPr id="24" name="Rectangle 26"/>
            <p:cNvSpPr>
              <a:spLocks noChangeArrowheads="1"/>
            </p:cNvSpPr>
            <p:nvPr/>
          </p:nvSpPr>
          <p:spPr bwMode="auto">
            <a:xfrm>
              <a:off x="4702" y="2544"/>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smtClean="0">
                  <a:solidFill>
                    <a:schemeClr val="tx1"/>
                  </a:solidFill>
                  <a:latin typeface="微软雅黑" pitchFamily="34" charset="-122"/>
                  <a:ea typeface="微软雅黑" pitchFamily="34" charset="-122"/>
                </a:rPr>
                <a:t>交 期</a:t>
              </a:r>
              <a:endParaRPr lang="zh-CN" altLang="en-US" sz="2800" b="1" dirty="0">
                <a:solidFill>
                  <a:schemeClr val="tx1"/>
                </a:solidFill>
                <a:latin typeface="微软雅黑" pitchFamily="34" charset="-122"/>
                <a:ea typeface="微软雅黑" pitchFamily="34" charset="-122"/>
              </a:endParaRPr>
            </a:p>
          </p:txBody>
        </p:sp>
      </p:grpSp>
      <p:grpSp>
        <p:nvGrpSpPr>
          <p:cNvPr id="25" name="Group 27"/>
          <p:cNvGrpSpPr>
            <a:grpSpLocks/>
          </p:cNvGrpSpPr>
          <p:nvPr/>
        </p:nvGrpSpPr>
        <p:grpSpPr bwMode="auto">
          <a:xfrm>
            <a:off x="6689651" y="3808438"/>
            <a:ext cx="2133600" cy="568325"/>
            <a:chOff x="4080" y="2928"/>
            <a:chExt cx="1344" cy="288"/>
          </a:xfrm>
        </p:grpSpPr>
        <p:sp>
          <p:nvSpPr>
            <p:cNvPr id="26" name="Oval 28"/>
            <p:cNvSpPr>
              <a:spLocks noChangeArrowheads="1"/>
            </p:cNvSpPr>
            <p:nvPr/>
          </p:nvSpPr>
          <p:spPr bwMode="auto">
            <a:xfrm>
              <a:off x="4080" y="2928"/>
              <a:ext cx="528" cy="288"/>
            </a:xfrm>
            <a:prstGeom prst="ellipse">
              <a:avLst/>
            </a:prstGeom>
            <a:solidFill>
              <a:schemeClr val="accent1"/>
            </a:solidFill>
            <a:ln w="9525">
              <a:noFill/>
              <a:round/>
              <a:headEnd/>
              <a:tailEnd/>
            </a:ln>
            <a:effectLst/>
          </p:spPr>
          <p:txBody>
            <a:bodyPr wrap="none" anchor="ctr"/>
            <a:lstStyle/>
            <a:p>
              <a:pPr algn="ctr">
                <a:lnSpc>
                  <a:spcPct val="100000"/>
                </a:lnSpc>
                <a:spcBef>
                  <a:spcPct val="0"/>
                </a:spcBef>
              </a:pPr>
              <a:r>
                <a:rPr lang="en-US" altLang="zh-CN" sz="2800" b="1" dirty="0">
                  <a:solidFill>
                    <a:schemeClr val="tx1"/>
                  </a:solidFill>
                  <a:latin typeface="微软雅黑" pitchFamily="34" charset="-122"/>
                  <a:ea typeface="微软雅黑" pitchFamily="34" charset="-122"/>
                </a:rPr>
                <a:t>M</a:t>
              </a:r>
            </a:p>
          </p:txBody>
        </p:sp>
        <p:sp>
          <p:nvSpPr>
            <p:cNvPr id="27" name="Rectangle 29"/>
            <p:cNvSpPr>
              <a:spLocks noChangeArrowheads="1"/>
            </p:cNvSpPr>
            <p:nvPr/>
          </p:nvSpPr>
          <p:spPr bwMode="auto">
            <a:xfrm>
              <a:off x="4704" y="2928"/>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士 气</a:t>
              </a:r>
            </a:p>
          </p:txBody>
        </p:sp>
      </p:grpSp>
      <p:grpSp>
        <p:nvGrpSpPr>
          <p:cNvPr id="28" name="Group 30"/>
          <p:cNvGrpSpPr>
            <a:grpSpLocks/>
          </p:cNvGrpSpPr>
          <p:nvPr/>
        </p:nvGrpSpPr>
        <p:grpSpPr bwMode="auto">
          <a:xfrm>
            <a:off x="6689651" y="4565675"/>
            <a:ext cx="2133600" cy="568325"/>
            <a:chOff x="4080" y="3312"/>
            <a:chExt cx="1344" cy="288"/>
          </a:xfrm>
        </p:grpSpPr>
        <p:sp>
          <p:nvSpPr>
            <p:cNvPr id="29" name="Oval 31"/>
            <p:cNvSpPr>
              <a:spLocks noChangeArrowheads="1"/>
            </p:cNvSpPr>
            <p:nvPr/>
          </p:nvSpPr>
          <p:spPr bwMode="auto">
            <a:xfrm>
              <a:off x="4080" y="3312"/>
              <a:ext cx="528" cy="288"/>
            </a:xfrm>
            <a:prstGeom prst="ellipse">
              <a:avLst/>
            </a:prstGeom>
            <a:solidFill>
              <a:srgbClr val="CC99FF"/>
            </a:solidFill>
            <a:ln w="9525">
              <a:noFill/>
              <a:round/>
              <a:headEnd/>
              <a:tailEnd/>
            </a:ln>
            <a:effectLst/>
          </p:spPr>
          <p:txBody>
            <a:bodyPr wrap="none" anchor="ctr"/>
            <a:lstStyle/>
            <a:p>
              <a:pPr algn="ctr">
                <a:lnSpc>
                  <a:spcPct val="100000"/>
                </a:lnSpc>
                <a:spcBef>
                  <a:spcPct val="0"/>
                </a:spcBef>
              </a:pPr>
              <a:r>
                <a:rPr lang="en-US" altLang="zh-CN" sz="2800" b="1">
                  <a:solidFill>
                    <a:schemeClr val="tx1"/>
                  </a:solidFill>
                  <a:latin typeface="微软雅黑" pitchFamily="34" charset="-122"/>
                  <a:ea typeface="微软雅黑" pitchFamily="34" charset="-122"/>
                </a:rPr>
                <a:t>S</a:t>
              </a:r>
            </a:p>
          </p:txBody>
        </p:sp>
        <p:sp>
          <p:nvSpPr>
            <p:cNvPr id="30" name="Rectangle 32"/>
            <p:cNvSpPr>
              <a:spLocks noChangeArrowheads="1"/>
            </p:cNvSpPr>
            <p:nvPr/>
          </p:nvSpPr>
          <p:spPr bwMode="auto">
            <a:xfrm>
              <a:off x="4704" y="3312"/>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安 全</a:t>
              </a:r>
            </a:p>
          </p:txBody>
        </p:sp>
      </p:grpSp>
      <p:grpSp>
        <p:nvGrpSpPr>
          <p:cNvPr id="31" name="Group 34"/>
          <p:cNvGrpSpPr>
            <a:grpSpLocks/>
          </p:cNvGrpSpPr>
          <p:nvPr/>
        </p:nvGrpSpPr>
        <p:grpSpPr bwMode="auto">
          <a:xfrm>
            <a:off x="6680126" y="5300688"/>
            <a:ext cx="2133600" cy="568325"/>
            <a:chOff x="4080" y="3312"/>
            <a:chExt cx="1344" cy="288"/>
          </a:xfrm>
        </p:grpSpPr>
        <p:sp>
          <p:nvSpPr>
            <p:cNvPr id="32" name="Oval 35"/>
            <p:cNvSpPr>
              <a:spLocks noChangeArrowheads="1"/>
            </p:cNvSpPr>
            <p:nvPr/>
          </p:nvSpPr>
          <p:spPr bwMode="auto">
            <a:xfrm>
              <a:off x="4080" y="3312"/>
              <a:ext cx="528" cy="288"/>
            </a:xfrm>
            <a:prstGeom prst="ellipse">
              <a:avLst/>
            </a:prstGeom>
            <a:solidFill>
              <a:schemeClr val="accent2"/>
            </a:solidFill>
            <a:ln w="9525">
              <a:noFill/>
              <a:round/>
              <a:headEnd/>
              <a:tailEnd/>
            </a:ln>
            <a:effectLst/>
          </p:spPr>
          <p:txBody>
            <a:bodyPr wrap="none" anchor="ctr"/>
            <a:lstStyle/>
            <a:p>
              <a:pPr algn="ctr">
                <a:lnSpc>
                  <a:spcPct val="100000"/>
                </a:lnSpc>
                <a:spcBef>
                  <a:spcPct val="0"/>
                </a:spcBef>
              </a:pPr>
              <a:r>
                <a:rPr lang="en-US" altLang="zh-CN" sz="2800" b="1">
                  <a:solidFill>
                    <a:schemeClr val="tx1"/>
                  </a:solidFill>
                  <a:latin typeface="微软雅黑" pitchFamily="34" charset="-122"/>
                  <a:ea typeface="微软雅黑" pitchFamily="34" charset="-122"/>
                </a:rPr>
                <a:t>P</a:t>
              </a:r>
            </a:p>
          </p:txBody>
        </p:sp>
        <p:sp>
          <p:nvSpPr>
            <p:cNvPr id="33" name="Rectangle 36"/>
            <p:cNvSpPr>
              <a:spLocks noChangeArrowheads="1"/>
            </p:cNvSpPr>
            <p:nvPr/>
          </p:nvSpPr>
          <p:spPr bwMode="auto">
            <a:xfrm>
              <a:off x="4704" y="3312"/>
              <a:ext cx="720" cy="288"/>
            </a:xfrm>
            <a:prstGeom prst="rect">
              <a:avLst/>
            </a:prstGeom>
            <a:noFill/>
            <a:ln w="9525">
              <a:noFill/>
              <a:miter lim="800000"/>
              <a:headEnd/>
              <a:tailEnd/>
            </a:ln>
            <a:effectLst/>
          </p:spPr>
          <p:txBody>
            <a:bodyPr wrap="none" anchor="ctr"/>
            <a:lstStyle/>
            <a:p>
              <a:pPr algn="ctr">
                <a:lnSpc>
                  <a:spcPct val="100000"/>
                </a:lnSpc>
                <a:spcBef>
                  <a:spcPct val="0"/>
                </a:spcBef>
              </a:pPr>
              <a:r>
                <a:rPr lang="zh-CN" altLang="en-US" sz="2800" b="1" dirty="0">
                  <a:solidFill>
                    <a:schemeClr val="tx1"/>
                  </a:solidFill>
                  <a:latin typeface="微软雅黑" pitchFamily="34" charset="-122"/>
                  <a:ea typeface="微软雅黑" pitchFamily="34" charset="-122"/>
                </a:rPr>
                <a:t>效率</a:t>
              </a:r>
            </a:p>
          </p:txBody>
        </p:sp>
      </p:grpSp>
    </p:spTree>
    <p:extLst>
      <p:ext uri="{BB962C8B-B14F-4D97-AF65-F5344CB8AC3E}">
        <p14:creationId xmlns:p14="http://schemas.microsoft.com/office/powerpoint/2010/main" val="3299912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1000"/>
                                        <p:tgtEl>
                                          <p:spTgt spid="16"/>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1000"/>
                                        <p:tgtEl>
                                          <p:spTgt spid="19"/>
                                        </p:tgtEl>
                                      </p:cBhvr>
                                    </p:animEffect>
                                  </p:childTnLst>
                                </p:cTn>
                              </p:par>
                            </p:childTnLst>
                          </p:cTn>
                        </p:par>
                        <p:par>
                          <p:cTn id="26" fill="hold">
                            <p:stCondLst>
                              <p:cond delay="2500"/>
                            </p:stCondLst>
                            <p:childTnLst>
                              <p:par>
                                <p:cTn id="27" presetID="3" presetClass="entr" presetSubtype="1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1000"/>
                                        <p:tgtEl>
                                          <p:spTgt spid="22"/>
                                        </p:tgtEl>
                                      </p:cBhvr>
                                    </p:animEffect>
                                  </p:childTnLst>
                                </p:cTn>
                              </p:par>
                            </p:childTnLst>
                          </p:cTn>
                        </p:par>
                        <p:par>
                          <p:cTn id="30" fill="hold">
                            <p:stCondLst>
                              <p:cond delay="3500"/>
                            </p:stCondLst>
                            <p:childTnLst>
                              <p:par>
                                <p:cTn id="31" presetID="3" presetClass="entr" presetSubtype="1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1000"/>
                                        <p:tgtEl>
                                          <p:spTgt spid="25"/>
                                        </p:tgtEl>
                                      </p:cBhvr>
                                    </p:animEffect>
                                  </p:childTnLst>
                                </p:cTn>
                              </p:par>
                            </p:childTnLst>
                          </p:cTn>
                        </p:par>
                        <p:par>
                          <p:cTn id="34" fill="hold">
                            <p:stCondLst>
                              <p:cond delay="4500"/>
                            </p:stCondLst>
                            <p:childTnLst>
                              <p:par>
                                <p:cTn id="35" presetID="3" presetClass="entr" presetSubtype="1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1000"/>
                                        <p:tgtEl>
                                          <p:spTgt spid="28"/>
                                        </p:tgtEl>
                                      </p:cBhvr>
                                    </p:animEffect>
                                  </p:childTnLst>
                                </p:cTn>
                              </p:par>
                            </p:childTnLst>
                          </p:cTn>
                        </p:par>
                        <p:par>
                          <p:cTn id="38" fill="hold">
                            <p:stCondLst>
                              <p:cond delay="5500"/>
                            </p:stCondLst>
                            <p:childTnLst>
                              <p:par>
                                <p:cTn id="39" presetID="3" presetClass="entr" presetSubtype="1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043608" y="404664"/>
            <a:ext cx="6192837" cy="563033"/>
          </a:xfrm>
        </p:spPr>
        <p:txBody>
          <a:bodyPr/>
          <a:lstStyle/>
          <a:p>
            <a:r>
              <a:rPr lang="zh-CN" altLang="en-US" sz="3200" dirty="0">
                <a:solidFill>
                  <a:srgbClr val="FF0000"/>
                </a:solidFill>
                <a:latin typeface="+mn-ea"/>
                <a:ea typeface="+mn-ea"/>
              </a:rPr>
              <a:t>建立</a:t>
            </a:r>
            <a:r>
              <a:rPr lang="en-US" altLang="zh-CN" sz="3200" dirty="0">
                <a:solidFill>
                  <a:srgbClr val="FF0000"/>
                </a:solidFill>
                <a:latin typeface="+mn-ea"/>
                <a:ea typeface="+mn-ea"/>
              </a:rPr>
              <a:t>100%</a:t>
            </a:r>
            <a:r>
              <a:rPr lang="zh-CN" altLang="en-US" sz="3200" dirty="0">
                <a:solidFill>
                  <a:srgbClr val="FF0000"/>
                </a:solidFill>
                <a:latin typeface="+mn-ea"/>
                <a:ea typeface="+mn-ea"/>
              </a:rPr>
              <a:t>责任价值观</a:t>
            </a:r>
            <a:endParaRPr lang="zh-CN" altLang="en-US" sz="3200" b="1" dirty="0">
              <a:solidFill>
                <a:srgbClr val="FF0000"/>
              </a:solidFill>
              <a:latin typeface="+mn-ea"/>
              <a:ea typeface="+mn-ea"/>
            </a:endParaRPr>
          </a:p>
        </p:txBody>
      </p:sp>
      <p:sp>
        <p:nvSpPr>
          <p:cNvPr id="171011" name="Rectangle 3"/>
          <p:cNvSpPr>
            <a:spLocks noGrp="1" noChangeArrowheads="1"/>
          </p:cNvSpPr>
          <p:nvPr>
            <p:ph type="body" idx="1"/>
          </p:nvPr>
        </p:nvSpPr>
        <p:spPr>
          <a:xfrm>
            <a:off x="899592" y="1700808"/>
            <a:ext cx="7499350" cy="4070350"/>
          </a:xfrm>
        </p:spPr>
        <p:txBody>
          <a:bodyPr/>
          <a:lstStyle/>
          <a:p>
            <a:pPr>
              <a:lnSpc>
                <a:spcPct val="150000"/>
              </a:lnSpc>
              <a:buFont typeface="Wingdings" panose="05000000000000000000" pitchFamily="2" charset="2"/>
              <a:buNone/>
            </a:pPr>
            <a:r>
              <a:rPr lang="zh-CN" altLang="en-US" sz="3200" b="1" dirty="0">
                <a:latin typeface="+mn-ea"/>
              </a:rPr>
              <a:t>一、主动承担责任是为自己负责</a:t>
            </a:r>
          </a:p>
          <a:p>
            <a:pPr>
              <a:lnSpc>
                <a:spcPct val="150000"/>
              </a:lnSpc>
              <a:buFont typeface="Wingdings" panose="05000000000000000000" pitchFamily="2" charset="2"/>
              <a:buNone/>
            </a:pPr>
            <a:r>
              <a:rPr lang="zh-CN" altLang="en-US" sz="3200" b="1" dirty="0">
                <a:latin typeface="+mn-ea"/>
              </a:rPr>
              <a:t>二、对结果负责</a:t>
            </a:r>
          </a:p>
          <a:p>
            <a:pPr>
              <a:lnSpc>
                <a:spcPct val="150000"/>
              </a:lnSpc>
              <a:buFont typeface="Wingdings" panose="05000000000000000000" pitchFamily="2" charset="2"/>
              <a:buNone/>
            </a:pPr>
            <a:r>
              <a:rPr lang="zh-CN" altLang="en-US" sz="3200" b="1" dirty="0">
                <a:latin typeface="+mn-ea"/>
              </a:rPr>
              <a:t>三、没有任何借口</a:t>
            </a:r>
          </a:p>
          <a:p>
            <a:pPr>
              <a:lnSpc>
                <a:spcPct val="150000"/>
              </a:lnSpc>
              <a:buFont typeface="Wingdings" panose="05000000000000000000" pitchFamily="2" charset="2"/>
              <a:buNone/>
            </a:pPr>
            <a:r>
              <a:rPr lang="zh-CN" altLang="en-US" sz="3200" b="1" dirty="0">
                <a:latin typeface="+mn-ea"/>
              </a:rPr>
              <a:t>四、从细节做起</a:t>
            </a:r>
          </a:p>
        </p:txBody>
      </p:sp>
    </p:spTree>
    <p:extLst>
      <p:ext uri="{BB962C8B-B14F-4D97-AF65-F5344CB8AC3E}">
        <p14:creationId xmlns:p14="http://schemas.microsoft.com/office/powerpoint/2010/main" val="115024770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sz="3200" b="1" dirty="0" smtClean="0">
                <a:solidFill>
                  <a:srgbClr val="FF0000"/>
                </a:solidFill>
              </a:rPr>
              <a:t>一</a:t>
            </a:r>
            <a:r>
              <a:rPr lang="en-US" altLang="zh-CN" sz="3200" b="1" dirty="0" smtClean="0">
                <a:solidFill>
                  <a:srgbClr val="FF0000"/>
                </a:solidFill>
              </a:rPr>
              <a:t>. </a:t>
            </a:r>
            <a:r>
              <a:rPr lang="zh-CN" altLang="en-US" sz="3200" b="1" dirty="0" smtClean="0">
                <a:solidFill>
                  <a:srgbClr val="FF0000"/>
                </a:solidFill>
              </a:rPr>
              <a:t>主动</a:t>
            </a:r>
            <a:r>
              <a:rPr lang="zh-CN" altLang="en-US" sz="3200" b="1" dirty="0">
                <a:solidFill>
                  <a:srgbClr val="FF0000"/>
                </a:solidFill>
              </a:rPr>
              <a:t>承担责任是为自己负责</a:t>
            </a:r>
          </a:p>
        </p:txBody>
      </p:sp>
      <p:sp>
        <p:nvSpPr>
          <p:cNvPr id="113667" name="Rectangle 3"/>
          <p:cNvSpPr>
            <a:spLocks noGrp="1" noChangeArrowheads="1"/>
          </p:cNvSpPr>
          <p:nvPr>
            <p:ph type="body" idx="1"/>
          </p:nvPr>
        </p:nvSpPr>
        <p:spPr>
          <a:xfrm>
            <a:off x="466725" y="1604435"/>
            <a:ext cx="8229600" cy="2904686"/>
          </a:xfrm>
        </p:spPr>
        <p:txBody>
          <a:bodyPr/>
          <a:lstStyle/>
          <a:p>
            <a:pPr marL="0" indent="0">
              <a:lnSpc>
                <a:spcPct val="150000"/>
              </a:lnSpc>
              <a:buNone/>
            </a:pPr>
            <a:r>
              <a:rPr lang="zh-CN" altLang="en-US" sz="2000" b="1" dirty="0">
                <a:solidFill>
                  <a:srgbClr val="CC3300"/>
                </a:solidFill>
                <a:latin typeface="+mn-ea"/>
              </a:rPr>
              <a:t>有些人</a:t>
            </a:r>
            <a:r>
              <a:rPr lang="en-US" altLang="zh-CN" sz="2000" b="1" dirty="0">
                <a:latin typeface="+mn-ea"/>
              </a:rPr>
              <a:t>----</a:t>
            </a:r>
            <a:r>
              <a:rPr lang="zh-CN" altLang="en-US" sz="2000" b="1" dirty="0">
                <a:latin typeface="+mn-ea"/>
              </a:rPr>
              <a:t>把工作当成谋求生计的一种手段，参加工作的目的仅仅是为了生计，他们把对工作的认真负责看成是一种极其愚蠢的行为，看成是老板为了剥削员工而推行的一个策略和号召。</a:t>
            </a:r>
          </a:p>
          <a:p>
            <a:pPr marL="0" indent="0">
              <a:lnSpc>
                <a:spcPct val="150000"/>
              </a:lnSpc>
              <a:buNone/>
            </a:pPr>
            <a:r>
              <a:rPr lang="zh-CN" altLang="en-US" sz="2000" b="1" dirty="0">
                <a:solidFill>
                  <a:srgbClr val="CC3300"/>
                </a:solidFill>
                <a:latin typeface="+mn-ea"/>
              </a:rPr>
              <a:t>事实上</a:t>
            </a:r>
            <a:r>
              <a:rPr lang="en-US" altLang="zh-CN" sz="2000" b="1" dirty="0">
                <a:latin typeface="+mn-ea"/>
              </a:rPr>
              <a:t>----</a:t>
            </a:r>
            <a:r>
              <a:rPr lang="zh-CN" altLang="en-US" sz="2000" b="1" dirty="0">
                <a:latin typeface="+mn-ea"/>
              </a:rPr>
              <a:t>一个人要选择一项自己所热爱的事业，并全身心地投入，做到勇敢和负责才能真正掌握自己的命运。  </a:t>
            </a:r>
          </a:p>
        </p:txBody>
      </p:sp>
      <p:pic>
        <p:nvPicPr>
          <p:cNvPr id="113668" name="Picture 4" descr="j02130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854" y="4070012"/>
            <a:ext cx="1982471" cy="205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1006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zh-CN" altLang="en-US" sz="3200" b="1" dirty="0" smtClean="0">
                <a:solidFill>
                  <a:srgbClr val="FF0000"/>
                </a:solidFill>
              </a:rPr>
              <a:t>二</a:t>
            </a:r>
            <a:r>
              <a:rPr lang="en-US" altLang="zh-CN" sz="3200" b="1" dirty="0" smtClean="0">
                <a:solidFill>
                  <a:srgbClr val="FF0000"/>
                </a:solidFill>
              </a:rPr>
              <a:t>. </a:t>
            </a:r>
            <a:r>
              <a:rPr lang="zh-CN" altLang="en-US" sz="3200" b="1" dirty="0" smtClean="0">
                <a:solidFill>
                  <a:srgbClr val="FF0000"/>
                </a:solidFill>
              </a:rPr>
              <a:t>对</a:t>
            </a:r>
            <a:r>
              <a:rPr lang="zh-CN" altLang="en-US" sz="3200" b="1" dirty="0">
                <a:solidFill>
                  <a:srgbClr val="FF0000"/>
                </a:solidFill>
              </a:rPr>
              <a:t>结果负责</a:t>
            </a:r>
            <a:r>
              <a:rPr lang="zh-CN" altLang="en-US" sz="3200" dirty="0">
                <a:solidFill>
                  <a:srgbClr val="FF0000"/>
                </a:solidFill>
                <a:effectLst>
                  <a:outerShdw blurRad="38100" dist="38100" dir="2700000" algn="tl">
                    <a:srgbClr val="C0C0C0"/>
                  </a:outerShdw>
                </a:effectLst>
              </a:rPr>
              <a:t> </a:t>
            </a:r>
          </a:p>
        </p:txBody>
      </p:sp>
      <p:sp>
        <p:nvSpPr>
          <p:cNvPr id="118787" name="Rectangle 3"/>
          <p:cNvSpPr>
            <a:spLocks noGrp="1" noChangeArrowheads="1"/>
          </p:cNvSpPr>
          <p:nvPr>
            <p:ph type="body" idx="1"/>
          </p:nvPr>
        </p:nvSpPr>
        <p:spPr>
          <a:xfrm>
            <a:off x="457200" y="1600200"/>
            <a:ext cx="8229600" cy="2867714"/>
          </a:xfrm>
        </p:spPr>
        <p:txBody>
          <a:bodyPr/>
          <a:lstStyle/>
          <a:p>
            <a:pPr>
              <a:lnSpc>
                <a:spcPct val="140000"/>
              </a:lnSpc>
              <a:buFont typeface="Wingdings" panose="05000000000000000000" pitchFamily="2" charset="2"/>
              <a:buNone/>
            </a:pPr>
            <a:r>
              <a:rPr lang="en-US" altLang="zh-CN" sz="2000" b="1" dirty="0" smtClean="0">
                <a:latin typeface="+mn-ea"/>
              </a:rPr>
              <a:t>1. </a:t>
            </a:r>
            <a:r>
              <a:rPr lang="zh-CN" altLang="en-US" sz="2000" b="1" dirty="0" smtClean="0">
                <a:latin typeface="+mn-ea"/>
              </a:rPr>
              <a:t>不</a:t>
            </a:r>
            <a:r>
              <a:rPr lang="zh-CN" altLang="en-US" sz="2000" b="1" dirty="0">
                <a:latin typeface="+mn-ea"/>
              </a:rPr>
              <a:t>太有责任感的人</a:t>
            </a:r>
            <a:r>
              <a:rPr lang="en-US" altLang="zh-CN" sz="2000" b="1" dirty="0">
                <a:latin typeface="+mn-ea"/>
              </a:rPr>
              <a:t>----</a:t>
            </a:r>
            <a:r>
              <a:rPr lang="zh-CN" altLang="en-US" sz="2000" b="1" dirty="0">
                <a:latin typeface="+mn-ea"/>
              </a:rPr>
              <a:t>往往会为行为承担责任，但不会为行为产生的结果负责。</a:t>
            </a:r>
          </a:p>
          <a:p>
            <a:pPr marL="0" indent="0">
              <a:lnSpc>
                <a:spcPct val="140000"/>
              </a:lnSpc>
              <a:buNone/>
            </a:pPr>
            <a:r>
              <a:rPr lang="zh-CN" altLang="en-US" sz="2000" b="1" dirty="0" smtClean="0">
                <a:latin typeface="+mn-ea"/>
              </a:rPr>
              <a:t>    不</a:t>
            </a:r>
            <a:r>
              <a:rPr lang="zh-CN" altLang="en-US" sz="2000" b="1" dirty="0">
                <a:latin typeface="+mn-ea"/>
              </a:rPr>
              <a:t>太有责任感的人</a:t>
            </a:r>
            <a:r>
              <a:rPr lang="en-US" altLang="zh-CN" sz="2000" b="1" dirty="0">
                <a:latin typeface="+mn-ea"/>
              </a:rPr>
              <a:t>----</a:t>
            </a:r>
            <a:r>
              <a:rPr lang="zh-CN" altLang="en-US" sz="2000" b="1" dirty="0">
                <a:latin typeface="+mn-ea"/>
              </a:rPr>
              <a:t>外在表现是工作不积极，生活中有一个形象地形容此类行为是“像青蛙一样，碰一下，跳一下。” 对于此类人，其工作成效与工作质量一定不佳，对工作结果不负责任的态度其上司也会直摇头。</a:t>
            </a:r>
            <a:r>
              <a:rPr lang="zh-CN" altLang="en-US" sz="2000" b="1" dirty="0">
                <a:effectLst>
                  <a:outerShdw blurRad="38100" dist="38100" dir="2700000" algn="tl">
                    <a:srgbClr val="C0C0C0"/>
                  </a:outerShdw>
                </a:effectLst>
                <a:latin typeface="+mn-ea"/>
              </a:rPr>
              <a:t> </a:t>
            </a:r>
          </a:p>
        </p:txBody>
      </p:sp>
      <p:pic>
        <p:nvPicPr>
          <p:cNvPr id="118789" name="Picture 5" descr="j03323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2364" y="4401759"/>
            <a:ext cx="2489276" cy="17882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57200" y="4467914"/>
            <a:ext cx="5985164" cy="175432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smtClean="0">
                <a:latin typeface="宋体" panose="02010600030101010101" pitchFamily="2" charset="-122"/>
              </a:rPr>
              <a:t>他们</a:t>
            </a:r>
            <a:r>
              <a:rPr lang="zh-CN" altLang="en-US" dirty="0">
                <a:latin typeface="宋体" panose="02010600030101010101" pitchFamily="2" charset="-122"/>
              </a:rPr>
              <a:t>会准时出现在一些场合、竭尽全力地完成任务等，但是他们并不会为自己的行为产生的结果负责。</a:t>
            </a:r>
          </a:p>
          <a:p>
            <a:pPr marL="285750" indent="-285750">
              <a:lnSpc>
                <a:spcPct val="150000"/>
              </a:lnSpc>
              <a:buFont typeface="Wingdings" panose="05000000000000000000" pitchFamily="2" charset="2"/>
              <a:buChar char="Ø"/>
            </a:pPr>
            <a:r>
              <a:rPr lang="zh-CN" altLang="en-US" dirty="0" smtClean="0">
                <a:latin typeface="宋体" panose="02010600030101010101" pitchFamily="2" charset="-122"/>
              </a:rPr>
              <a:t>实质上</a:t>
            </a:r>
            <a:r>
              <a:rPr lang="zh-CN" altLang="en-US" dirty="0">
                <a:latin typeface="宋体" panose="02010600030101010101" pitchFamily="2" charset="-122"/>
              </a:rPr>
              <a:t>这种行为是</a:t>
            </a:r>
            <a:r>
              <a:rPr lang="zh-CN" altLang="en-US" dirty="0" smtClean="0">
                <a:latin typeface="宋体" panose="02010600030101010101" pitchFamily="2" charset="-122"/>
              </a:rPr>
              <a:t>缺乏</a:t>
            </a:r>
            <a:r>
              <a:rPr lang="zh-CN" altLang="en-US" dirty="0">
                <a:latin typeface="宋体" panose="02010600030101010101" pitchFamily="2" charset="-122"/>
              </a:rPr>
              <a:t>责任</a:t>
            </a:r>
            <a:r>
              <a:rPr lang="zh-CN" altLang="en-US" dirty="0" smtClean="0">
                <a:latin typeface="宋体" panose="02010600030101010101" pitchFamily="2" charset="-122"/>
              </a:rPr>
              <a:t>意识</a:t>
            </a:r>
            <a:r>
              <a:rPr lang="zh-CN" altLang="en-US" dirty="0">
                <a:latin typeface="宋体" panose="02010600030101010101" pitchFamily="2" charset="-122"/>
              </a:rPr>
              <a:t>，事不关己，只要做了，做得好不好就不关自己的事了</a:t>
            </a:r>
            <a:r>
              <a:rPr lang="zh-CN" altLang="en-US" dirty="0" smtClean="0">
                <a:latin typeface="宋体" panose="02010600030101010101" pitchFamily="2" charset="-122"/>
              </a:rPr>
              <a:t>。</a:t>
            </a:r>
            <a:endParaRPr lang="zh-CN" altLang="en-US" dirty="0">
              <a:latin typeface="宋体" panose="02010600030101010101" pitchFamily="2" charset="-122"/>
            </a:endParaRPr>
          </a:p>
        </p:txBody>
      </p:sp>
    </p:spTree>
    <p:extLst>
      <p:ext uri="{BB962C8B-B14F-4D97-AF65-F5344CB8AC3E}">
        <p14:creationId xmlns:p14="http://schemas.microsoft.com/office/powerpoint/2010/main" val="51380996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zh-CN" altLang="en-US" sz="3200" b="1" dirty="0" smtClean="0">
                <a:solidFill>
                  <a:srgbClr val="FF0000"/>
                </a:solidFill>
              </a:rPr>
              <a:t>二</a:t>
            </a:r>
            <a:r>
              <a:rPr lang="en-US" altLang="zh-CN" sz="3200" b="1" dirty="0" smtClean="0">
                <a:solidFill>
                  <a:srgbClr val="FF0000"/>
                </a:solidFill>
              </a:rPr>
              <a:t>.</a:t>
            </a:r>
            <a:r>
              <a:rPr lang="zh-CN" altLang="en-US" sz="3200" b="1" dirty="0" smtClean="0">
                <a:solidFill>
                  <a:srgbClr val="FF0000"/>
                </a:solidFill>
              </a:rPr>
              <a:t> 对</a:t>
            </a:r>
            <a:r>
              <a:rPr lang="zh-CN" altLang="en-US" sz="3200" b="1" dirty="0">
                <a:solidFill>
                  <a:srgbClr val="FF0000"/>
                </a:solidFill>
              </a:rPr>
              <a:t>结果负责</a:t>
            </a:r>
          </a:p>
        </p:txBody>
      </p:sp>
      <p:sp>
        <p:nvSpPr>
          <p:cNvPr id="119811" name="Rectangle 3"/>
          <p:cNvSpPr>
            <a:spLocks noGrp="1" noChangeArrowheads="1"/>
          </p:cNvSpPr>
          <p:nvPr>
            <p:ph type="body" idx="1"/>
          </p:nvPr>
        </p:nvSpPr>
        <p:spPr>
          <a:xfrm>
            <a:off x="457200" y="1600201"/>
            <a:ext cx="8435280" cy="1756792"/>
          </a:xfrm>
        </p:spPr>
        <p:txBody>
          <a:bodyPr/>
          <a:lstStyle/>
          <a:p>
            <a:pPr>
              <a:lnSpc>
                <a:spcPct val="150000"/>
              </a:lnSpc>
              <a:buFont typeface="Wingdings" panose="05000000000000000000" pitchFamily="2" charset="2"/>
              <a:buNone/>
            </a:pPr>
            <a:r>
              <a:rPr lang="en-US" altLang="zh-CN" sz="2000" b="1" dirty="0">
                <a:latin typeface="+mn-ea"/>
              </a:rPr>
              <a:t>2</a:t>
            </a:r>
            <a:r>
              <a:rPr lang="zh-CN" altLang="en-US" sz="2000" b="1" dirty="0">
                <a:latin typeface="+mn-ea"/>
              </a:rPr>
              <a:t>、负责任的人</a:t>
            </a:r>
            <a:r>
              <a:rPr lang="en-US" altLang="zh-CN" sz="2000" b="1" dirty="0">
                <a:latin typeface="+mn-ea"/>
              </a:rPr>
              <a:t>----</a:t>
            </a:r>
            <a:r>
              <a:rPr lang="zh-CN" altLang="en-US" sz="2000" b="1" dirty="0">
                <a:latin typeface="+mn-ea"/>
              </a:rPr>
              <a:t>往往是对结果负责。他们为自己的行为产生的结果负责。</a:t>
            </a:r>
          </a:p>
          <a:p>
            <a:pPr marL="0" indent="0">
              <a:lnSpc>
                <a:spcPct val="150000"/>
              </a:lnSpc>
              <a:buNone/>
            </a:pPr>
            <a:r>
              <a:rPr lang="zh-CN" altLang="en-US" sz="2000" b="1" dirty="0" smtClean="0">
                <a:latin typeface="+mn-ea"/>
              </a:rPr>
              <a:t>   他们</a:t>
            </a:r>
            <a:r>
              <a:rPr lang="zh-CN" altLang="en-US" sz="2000" b="1" dirty="0">
                <a:latin typeface="+mn-ea"/>
              </a:rPr>
              <a:t>工作态度积极，把工作当成自己的事来做，做事的前提和标准就是怎样尽善尽美地完成工作，确保工作结果的高质量。</a:t>
            </a:r>
          </a:p>
        </p:txBody>
      </p:sp>
      <p:pic>
        <p:nvPicPr>
          <p:cNvPr id="119813" name="Picture 5" descr="j02391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77072"/>
            <a:ext cx="1776413" cy="176371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987824" y="3938837"/>
            <a:ext cx="5760640" cy="1754326"/>
          </a:xfrm>
          <a:prstGeom prst="rect">
            <a:avLst/>
          </a:prstGeom>
        </p:spPr>
        <p:txBody>
          <a:bodyPr wrap="square">
            <a:spAutoFit/>
          </a:bodyPr>
          <a:lstStyle/>
          <a:p>
            <a:pPr>
              <a:lnSpc>
                <a:spcPct val="150000"/>
              </a:lnSpc>
            </a:pPr>
            <a:r>
              <a:rPr lang="zh-CN" altLang="en-US" dirty="0"/>
              <a:t>成功的职场人士一定是负责任的，他们关注于结果，并想尽一切办法去获得结果。因为，决定一次航行是否成功，不是离港起航，而是归航入海，真正的责任感是对结果负责。</a:t>
            </a:r>
          </a:p>
        </p:txBody>
      </p:sp>
    </p:spTree>
    <p:extLst>
      <p:ext uri="{BB962C8B-B14F-4D97-AF65-F5344CB8AC3E}">
        <p14:creationId xmlns:p14="http://schemas.microsoft.com/office/powerpoint/2010/main" val="7599303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21832" y="404664"/>
            <a:ext cx="6192837" cy="563033"/>
          </a:xfrm>
        </p:spPr>
        <p:txBody>
          <a:bodyPr/>
          <a:lstStyle/>
          <a:p>
            <a:r>
              <a:rPr lang="zh-CN" altLang="en-US" sz="3200" b="1" dirty="0" smtClean="0">
                <a:solidFill>
                  <a:srgbClr val="FF0000"/>
                </a:solidFill>
                <a:latin typeface="+mn-ea"/>
                <a:ea typeface="+mn-ea"/>
              </a:rPr>
              <a:t>三</a:t>
            </a:r>
            <a:r>
              <a:rPr lang="en-US" altLang="zh-CN" sz="3200" b="1" dirty="0" smtClean="0">
                <a:solidFill>
                  <a:srgbClr val="FF0000"/>
                </a:solidFill>
                <a:latin typeface="+mn-ea"/>
                <a:ea typeface="+mn-ea"/>
              </a:rPr>
              <a:t>. </a:t>
            </a:r>
            <a:r>
              <a:rPr lang="zh-CN" altLang="en-US" sz="3200" b="1" dirty="0" smtClean="0">
                <a:solidFill>
                  <a:srgbClr val="FF0000"/>
                </a:solidFill>
                <a:latin typeface="+mn-ea"/>
                <a:ea typeface="+mn-ea"/>
              </a:rPr>
              <a:t>没有任何借口</a:t>
            </a:r>
            <a:endParaRPr lang="zh-CN" altLang="en-US" sz="3200" b="1" dirty="0">
              <a:solidFill>
                <a:srgbClr val="FF0000"/>
              </a:solidFill>
              <a:latin typeface="+mn-ea"/>
              <a:ea typeface="+mn-ea"/>
            </a:endParaRPr>
          </a:p>
        </p:txBody>
      </p:sp>
      <p:sp>
        <p:nvSpPr>
          <p:cNvPr id="120835" name="Rectangle 3"/>
          <p:cNvSpPr>
            <a:spLocks noGrp="1" noChangeArrowheads="1"/>
          </p:cNvSpPr>
          <p:nvPr>
            <p:ph type="body" idx="1"/>
          </p:nvPr>
        </p:nvSpPr>
        <p:spPr>
          <a:xfrm>
            <a:off x="467544" y="2278276"/>
            <a:ext cx="6336704" cy="3085671"/>
          </a:xfrm>
        </p:spPr>
        <p:txBody>
          <a:bodyPr/>
          <a:lstStyle/>
          <a:p>
            <a:pPr marL="533400" indent="-533400">
              <a:lnSpc>
                <a:spcPct val="150000"/>
              </a:lnSpc>
              <a:buFont typeface="Wingdings" panose="05000000000000000000" pitchFamily="2" charset="2"/>
              <a:buNone/>
            </a:pPr>
            <a:r>
              <a:rPr lang="en-US" altLang="zh-CN" sz="2000" b="1" dirty="0" smtClean="0">
                <a:solidFill>
                  <a:srgbClr val="6666FF"/>
                </a:solidFill>
                <a:latin typeface="+mn-ea"/>
              </a:rPr>
              <a:t>1. </a:t>
            </a:r>
            <a:r>
              <a:rPr lang="zh-CN" altLang="en-US" sz="2000" b="1" dirty="0" smtClean="0">
                <a:solidFill>
                  <a:srgbClr val="6666FF"/>
                </a:solidFill>
                <a:latin typeface="+mn-ea"/>
              </a:rPr>
              <a:t>这</a:t>
            </a:r>
            <a:r>
              <a:rPr lang="zh-CN" altLang="en-US" sz="2000" b="1" dirty="0">
                <a:solidFill>
                  <a:srgbClr val="6666FF"/>
                </a:solidFill>
                <a:latin typeface="+mn-ea"/>
              </a:rPr>
              <a:t>事与我无关</a:t>
            </a:r>
          </a:p>
          <a:p>
            <a:pPr marL="0" indent="0">
              <a:lnSpc>
                <a:spcPct val="150000"/>
              </a:lnSpc>
              <a:buNone/>
            </a:pPr>
            <a:r>
              <a:rPr lang="zh-CN" altLang="en-US" sz="2000" b="1" dirty="0">
                <a:latin typeface="+mn-ea"/>
              </a:rPr>
              <a:t>许多借口总是“不”、“不是”、“没有”与“我”紧密联系在一起，其潜台词就是“这事与我无关”</a:t>
            </a:r>
            <a:r>
              <a:rPr lang="en-US" altLang="zh-CN" sz="2000" b="1" dirty="0">
                <a:latin typeface="+mn-ea"/>
              </a:rPr>
              <a:t>——</a:t>
            </a:r>
            <a:r>
              <a:rPr lang="zh-CN" altLang="en-US" sz="2000" b="1" dirty="0">
                <a:latin typeface="+mn-ea"/>
              </a:rPr>
              <a:t>不愿承担责任，把本应该自己承担的责任推卸给别人。</a:t>
            </a:r>
          </a:p>
          <a:p>
            <a:pPr marL="0" indent="0">
              <a:lnSpc>
                <a:spcPct val="150000"/>
              </a:lnSpc>
              <a:buNone/>
            </a:pPr>
            <a:r>
              <a:rPr lang="zh-CN" altLang="en-US" sz="2000" b="1" dirty="0">
                <a:latin typeface="+mn-ea"/>
              </a:rPr>
              <a:t>一个团队中如果人人都寻找借口，无形中会提高沟通成本，削弱团队协调作战的能力。</a:t>
            </a:r>
          </a:p>
        </p:txBody>
      </p:sp>
      <p:pic>
        <p:nvPicPr>
          <p:cNvPr id="120836" name="Picture 4" descr="j00788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821112"/>
            <a:ext cx="2679700" cy="25273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7544" y="1577914"/>
            <a:ext cx="5472608" cy="461665"/>
          </a:xfrm>
          <a:prstGeom prst="rect">
            <a:avLst/>
          </a:prstGeom>
        </p:spPr>
        <p:txBody>
          <a:bodyPr wrap="square">
            <a:spAutoFit/>
          </a:bodyPr>
          <a:lstStyle/>
          <a:p>
            <a:r>
              <a:rPr lang="zh-CN" altLang="en-US" sz="2400" b="1" dirty="0" smtClean="0">
                <a:latin typeface="+mn-ea"/>
              </a:rPr>
              <a:t>（</a:t>
            </a:r>
            <a:r>
              <a:rPr lang="zh-CN" altLang="en-US" sz="2400" b="1" dirty="0">
                <a:latin typeface="+mn-ea"/>
              </a:rPr>
              <a:t>一）借口</a:t>
            </a:r>
            <a:r>
              <a:rPr lang="en-US" altLang="zh-CN" sz="2400" b="1" dirty="0">
                <a:latin typeface="+mn-ea"/>
              </a:rPr>
              <a:t>——</a:t>
            </a:r>
            <a:r>
              <a:rPr lang="zh-CN" altLang="en-US" sz="2400" b="1" dirty="0">
                <a:latin typeface="+mn-ea"/>
              </a:rPr>
              <a:t>侵蚀责任感的毒药</a:t>
            </a:r>
            <a:endParaRPr lang="zh-CN" altLang="en-US" sz="2400" dirty="0"/>
          </a:p>
        </p:txBody>
      </p:sp>
    </p:spTree>
    <p:extLst>
      <p:ext uri="{BB962C8B-B14F-4D97-AF65-F5344CB8AC3E}">
        <p14:creationId xmlns:p14="http://schemas.microsoft.com/office/powerpoint/2010/main" val="17200434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66725" y="1593462"/>
            <a:ext cx="7489651" cy="563033"/>
          </a:xfrm>
        </p:spPr>
        <p:txBody>
          <a:bodyPr/>
          <a:lstStyle/>
          <a:p>
            <a:r>
              <a:rPr lang="zh-CN" altLang="en-US" b="1" dirty="0"/>
              <a:t>（一）借口</a:t>
            </a:r>
            <a:r>
              <a:rPr lang="en-US" altLang="zh-CN" b="1" dirty="0">
                <a:latin typeface="Arial" panose="020B0604020202020204" pitchFamily="34" charset="0"/>
              </a:rPr>
              <a:t>——</a:t>
            </a:r>
            <a:r>
              <a:rPr lang="zh-CN" altLang="en-US" b="1" dirty="0"/>
              <a:t>侵蚀责任感的毒药</a:t>
            </a:r>
          </a:p>
        </p:txBody>
      </p:sp>
      <p:sp>
        <p:nvSpPr>
          <p:cNvPr id="121859" name="Rectangle 3"/>
          <p:cNvSpPr>
            <a:spLocks noGrp="1" noChangeArrowheads="1"/>
          </p:cNvSpPr>
          <p:nvPr>
            <p:ph type="body" idx="1"/>
          </p:nvPr>
        </p:nvSpPr>
        <p:spPr>
          <a:xfrm>
            <a:off x="611560" y="2180547"/>
            <a:ext cx="8229600" cy="3744416"/>
          </a:xfrm>
        </p:spPr>
        <p:txBody>
          <a:bodyPr/>
          <a:lstStyle/>
          <a:p>
            <a:pPr marL="533400" indent="-533400">
              <a:lnSpc>
                <a:spcPct val="150000"/>
              </a:lnSpc>
              <a:buFont typeface="Wingdings" panose="05000000000000000000" pitchFamily="2" charset="2"/>
              <a:buNone/>
            </a:pPr>
            <a:r>
              <a:rPr lang="en-US" altLang="zh-CN" sz="2000" b="1" dirty="0" smtClean="0">
                <a:solidFill>
                  <a:srgbClr val="6666FF"/>
                </a:solidFill>
                <a:latin typeface="+mn-ea"/>
              </a:rPr>
              <a:t>2. </a:t>
            </a:r>
            <a:r>
              <a:rPr lang="zh-CN" altLang="en-US" sz="2000" b="1" dirty="0" smtClean="0">
                <a:solidFill>
                  <a:srgbClr val="6666FF"/>
                </a:solidFill>
                <a:latin typeface="+mn-ea"/>
              </a:rPr>
              <a:t>借口</a:t>
            </a:r>
            <a:r>
              <a:rPr lang="zh-CN" altLang="en-US" sz="2000" b="1" dirty="0">
                <a:solidFill>
                  <a:srgbClr val="6666FF"/>
                </a:solidFill>
                <a:latin typeface="+mn-ea"/>
              </a:rPr>
              <a:t>容易让人养成懒惰的坏习惯</a:t>
            </a:r>
          </a:p>
          <a:p>
            <a:pPr marL="0" indent="0">
              <a:lnSpc>
                <a:spcPct val="150000"/>
              </a:lnSpc>
              <a:buNone/>
            </a:pPr>
            <a:r>
              <a:rPr lang="zh-CN" altLang="en-US" sz="2000" b="1" dirty="0">
                <a:latin typeface="+mn-ea"/>
              </a:rPr>
              <a:t>寻找借口的人往往是因循守旧的人</a:t>
            </a:r>
            <a:r>
              <a:rPr lang="en-US" altLang="zh-CN" sz="2000" b="1" dirty="0">
                <a:latin typeface="+mn-ea"/>
              </a:rPr>
              <a:t>----</a:t>
            </a:r>
            <a:r>
              <a:rPr lang="zh-CN" altLang="en-US" sz="2000" b="1" dirty="0">
                <a:latin typeface="+mn-ea"/>
              </a:rPr>
              <a:t>缺乏一种创新精神和自动自发的能力，因此期许他们在工作中做出创造性的成绩是徒劳的。</a:t>
            </a:r>
          </a:p>
          <a:p>
            <a:pPr marL="0" indent="0">
              <a:lnSpc>
                <a:spcPct val="150000"/>
              </a:lnSpc>
              <a:buNone/>
            </a:pPr>
            <a:r>
              <a:rPr lang="zh-CN" altLang="en-US" sz="2000" b="1" dirty="0">
                <a:latin typeface="+mn-ea"/>
              </a:rPr>
              <a:t>借口会让他们躺在以前经验、</a:t>
            </a:r>
          </a:p>
          <a:p>
            <a:pPr marL="533400" indent="-533400">
              <a:lnSpc>
                <a:spcPct val="150000"/>
              </a:lnSpc>
              <a:buFont typeface="Wingdings" panose="05000000000000000000" pitchFamily="2" charset="2"/>
              <a:buNone/>
            </a:pPr>
            <a:r>
              <a:rPr lang="zh-CN" altLang="en-US" sz="2000" b="1" dirty="0">
                <a:latin typeface="+mn-ea"/>
              </a:rPr>
              <a:t>   规则和思维惯性上舒服地睡大</a:t>
            </a:r>
          </a:p>
          <a:p>
            <a:pPr marL="533400" indent="-533400">
              <a:lnSpc>
                <a:spcPct val="150000"/>
              </a:lnSpc>
              <a:buFont typeface="Wingdings" panose="05000000000000000000" pitchFamily="2" charset="2"/>
              <a:buNone/>
            </a:pPr>
            <a:r>
              <a:rPr lang="zh-CN" altLang="en-US" sz="2000" b="1" dirty="0">
                <a:latin typeface="+mn-ea"/>
              </a:rPr>
              <a:t>   觉</a:t>
            </a:r>
            <a:r>
              <a:rPr lang="en-US" altLang="zh-CN" sz="2000" b="1" dirty="0">
                <a:latin typeface="+mn-ea"/>
              </a:rPr>
              <a:t>----</a:t>
            </a:r>
            <a:r>
              <a:rPr lang="zh-CN" altLang="en-US" sz="2000" b="1" dirty="0">
                <a:latin typeface="+mn-ea"/>
              </a:rPr>
              <a:t>寻找借口就是向懒惰低</a:t>
            </a:r>
          </a:p>
          <a:p>
            <a:pPr marL="533400" indent="-533400">
              <a:lnSpc>
                <a:spcPct val="150000"/>
              </a:lnSpc>
              <a:buFont typeface="Wingdings" panose="05000000000000000000" pitchFamily="2" charset="2"/>
              <a:buNone/>
            </a:pPr>
            <a:r>
              <a:rPr lang="zh-CN" altLang="en-US" sz="2000" b="1" dirty="0">
                <a:latin typeface="+mn-ea"/>
              </a:rPr>
              <a:t>   头，向怯懦投降。</a:t>
            </a:r>
          </a:p>
        </p:txBody>
      </p:sp>
      <p:pic>
        <p:nvPicPr>
          <p:cNvPr id="121860" name="Picture 4" descr="j022988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3860800"/>
            <a:ext cx="2232025" cy="17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35823"/>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22262" y="1484784"/>
            <a:ext cx="8374063" cy="725488"/>
          </a:xfrm>
        </p:spPr>
        <p:txBody>
          <a:bodyPr/>
          <a:lstStyle/>
          <a:p>
            <a:r>
              <a:rPr lang="zh-CN" altLang="en-US" b="1" dirty="0"/>
              <a:t>（一）借口</a:t>
            </a:r>
            <a:r>
              <a:rPr lang="en-US" altLang="zh-CN" b="1" dirty="0">
                <a:latin typeface="宋体" panose="02010600030101010101" pitchFamily="2" charset="-122"/>
              </a:rPr>
              <a:t>—</a:t>
            </a:r>
            <a:r>
              <a:rPr lang="zh-CN" altLang="en-US" b="1" dirty="0"/>
              <a:t>侵蚀责任感的毒药</a:t>
            </a:r>
          </a:p>
        </p:txBody>
      </p:sp>
      <p:sp>
        <p:nvSpPr>
          <p:cNvPr id="123907" name="Rectangle 3"/>
          <p:cNvSpPr>
            <a:spLocks noGrp="1" noChangeArrowheads="1"/>
          </p:cNvSpPr>
          <p:nvPr>
            <p:ph type="body" idx="1"/>
          </p:nvPr>
        </p:nvSpPr>
        <p:spPr>
          <a:xfrm>
            <a:off x="466725" y="2210272"/>
            <a:ext cx="8229600" cy="2514872"/>
          </a:xfrm>
        </p:spPr>
        <p:txBody>
          <a:bodyPr/>
          <a:lstStyle/>
          <a:p>
            <a:pPr marL="274638" lvl="1" indent="-95250">
              <a:lnSpc>
                <a:spcPct val="130000"/>
              </a:lnSpc>
              <a:buFont typeface="Wingdings" panose="05000000000000000000" pitchFamily="2" charset="2"/>
              <a:buNone/>
            </a:pPr>
            <a:r>
              <a:rPr lang="en-US" altLang="zh-CN" sz="2000" b="1" dirty="0" smtClean="0">
                <a:solidFill>
                  <a:srgbClr val="6666FF"/>
                </a:solidFill>
                <a:latin typeface="+mn-ea"/>
              </a:rPr>
              <a:t>3. </a:t>
            </a:r>
            <a:r>
              <a:rPr lang="zh-CN" altLang="en-US" sz="2000" b="1" dirty="0" smtClean="0">
                <a:solidFill>
                  <a:srgbClr val="6666FF"/>
                </a:solidFill>
                <a:latin typeface="+mn-ea"/>
              </a:rPr>
              <a:t>借口</a:t>
            </a:r>
            <a:r>
              <a:rPr lang="zh-CN" altLang="en-US" sz="2000" b="1" dirty="0">
                <a:solidFill>
                  <a:srgbClr val="6666FF"/>
                </a:solidFill>
                <a:latin typeface="+mn-ea"/>
              </a:rPr>
              <a:t>给人带来的严重危害是让人消极颓废</a:t>
            </a:r>
          </a:p>
          <a:p>
            <a:pPr marL="274638" lvl="1" indent="-95250">
              <a:lnSpc>
                <a:spcPct val="150000"/>
              </a:lnSpc>
            </a:pPr>
            <a:r>
              <a:rPr lang="zh-CN" altLang="en-US" sz="2000" b="1" dirty="0">
                <a:latin typeface="+mn-ea"/>
              </a:rPr>
              <a:t> 当遇到困难和挫折时，不是积极地去想办法</a:t>
            </a:r>
            <a:r>
              <a:rPr lang="zh-CN" altLang="en-US" sz="2000" b="1" dirty="0" smtClean="0">
                <a:latin typeface="+mn-ea"/>
              </a:rPr>
              <a:t>克服</a:t>
            </a:r>
            <a:r>
              <a:rPr lang="zh-CN" altLang="en-US" sz="2000" b="1" dirty="0">
                <a:latin typeface="+mn-ea"/>
              </a:rPr>
              <a:t>，而是去寻找各种各样的借口。</a:t>
            </a:r>
          </a:p>
          <a:p>
            <a:pPr marL="274638" lvl="1" indent="-95250">
              <a:lnSpc>
                <a:spcPct val="130000"/>
              </a:lnSpc>
            </a:pPr>
            <a:r>
              <a:rPr lang="zh-CN" altLang="en-US" sz="2000" b="1" dirty="0">
                <a:latin typeface="+mn-ea"/>
              </a:rPr>
              <a:t> 人们必须付出巨大的心力才能成为卓越的人。</a:t>
            </a:r>
          </a:p>
          <a:p>
            <a:pPr marL="274638" lvl="1" indent="-95250">
              <a:lnSpc>
                <a:spcPct val="130000"/>
              </a:lnSpc>
              <a:buFont typeface="Wingdings" panose="05000000000000000000" pitchFamily="2" charset="2"/>
              <a:buNone/>
            </a:pPr>
            <a:r>
              <a:rPr lang="zh-CN" altLang="en-US" sz="2000" b="1" dirty="0">
                <a:latin typeface="+mn-ea"/>
              </a:rPr>
              <a:t>  改变对借口的态度，把寻找借口的时间和精力</a:t>
            </a:r>
            <a:r>
              <a:rPr lang="zh-CN" altLang="en-US" sz="2000" b="1" dirty="0" smtClean="0">
                <a:latin typeface="+mn-ea"/>
              </a:rPr>
              <a:t>用到</a:t>
            </a:r>
            <a:r>
              <a:rPr lang="zh-CN" altLang="en-US" sz="2000" b="1" dirty="0">
                <a:latin typeface="+mn-ea"/>
              </a:rPr>
              <a:t>努力工作中来。</a:t>
            </a:r>
          </a:p>
        </p:txBody>
      </p:sp>
    </p:spTree>
    <p:extLst>
      <p:ext uri="{BB962C8B-B14F-4D97-AF65-F5344CB8AC3E}">
        <p14:creationId xmlns:p14="http://schemas.microsoft.com/office/powerpoint/2010/main" val="391405103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25456" y="1484784"/>
            <a:ext cx="6192837" cy="563033"/>
          </a:xfrm>
        </p:spPr>
        <p:txBody>
          <a:bodyPr/>
          <a:lstStyle/>
          <a:p>
            <a:pPr marL="838200" indent="-838200"/>
            <a:r>
              <a:rPr lang="zh-CN" altLang="en-US" b="1" dirty="0"/>
              <a:t>（二）没有任何借口</a:t>
            </a:r>
          </a:p>
        </p:txBody>
      </p:sp>
      <p:sp>
        <p:nvSpPr>
          <p:cNvPr id="124931" name="Rectangle 3"/>
          <p:cNvSpPr>
            <a:spLocks noGrp="1" noChangeArrowheads="1"/>
          </p:cNvSpPr>
          <p:nvPr>
            <p:ph type="body" idx="1"/>
          </p:nvPr>
        </p:nvSpPr>
        <p:spPr>
          <a:xfrm>
            <a:off x="683568" y="2137269"/>
            <a:ext cx="6635750" cy="499569"/>
          </a:xfrm>
        </p:spPr>
        <p:txBody>
          <a:bodyPr/>
          <a:lstStyle/>
          <a:p>
            <a:pPr>
              <a:buFont typeface="Wingdings" panose="05000000000000000000" pitchFamily="2" charset="2"/>
              <a:buNone/>
            </a:pPr>
            <a:r>
              <a:rPr lang="en-US" altLang="zh-CN" sz="2000" b="1" dirty="0" smtClean="0">
                <a:solidFill>
                  <a:srgbClr val="6666FF"/>
                </a:solidFill>
                <a:latin typeface="+mn-ea"/>
              </a:rPr>
              <a:t>1. </a:t>
            </a:r>
            <a:r>
              <a:rPr lang="zh-CN" altLang="en-US" sz="2000" b="1" dirty="0" smtClean="0">
                <a:solidFill>
                  <a:srgbClr val="6666FF"/>
                </a:solidFill>
                <a:latin typeface="+mn-ea"/>
              </a:rPr>
              <a:t>任何</a:t>
            </a:r>
            <a:r>
              <a:rPr lang="zh-CN" altLang="en-US" sz="2000" b="1" dirty="0">
                <a:solidFill>
                  <a:srgbClr val="6666FF"/>
                </a:solidFill>
                <a:latin typeface="+mn-ea"/>
              </a:rPr>
              <a:t>借口都是不负责任的</a:t>
            </a:r>
          </a:p>
        </p:txBody>
      </p:sp>
      <p:pic>
        <p:nvPicPr>
          <p:cNvPr id="124932" name="Picture 4" descr="j02997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8889" y="3501008"/>
            <a:ext cx="2514600" cy="2735262"/>
          </a:xfrm>
          <a:prstGeom prst="rect">
            <a:avLst/>
          </a:prstGeom>
          <a:noFill/>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669756" y="2608029"/>
            <a:ext cx="590423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en-US" altLang="zh-CN" sz="2000" b="1" dirty="0">
                <a:latin typeface="+mn-ea"/>
              </a:rPr>
              <a:t> </a:t>
            </a:r>
            <a:r>
              <a:rPr lang="zh-CN" altLang="en-US" sz="2000" b="1" dirty="0">
                <a:latin typeface="+mn-ea"/>
              </a:rPr>
              <a:t>它会给对方和你带来莫大的</a:t>
            </a:r>
            <a:r>
              <a:rPr lang="zh-CN" altLang="en-US" sz="2000" b="1" dirty="0" smtClean="0">
                <a:latin typeface="+mn-ea"/>
              </a:rPr>
              <a:t>伤害</a:t>
            </a:r>
            <a:r>
              <a:rPr lang="zh-CN" altLang="en-US" sz="2000" b="1" dirty="0">
                <a:latin typeface="+mn-ea"/>
              </a:rPr>
              <a:t>。真诚地对待自己和他人是</a:t>
            </a:r>
            <a:r>
              <a:rPr lang="zh-CN" altLang="en-US" sz="2000" b="1" dirty="0" smtClean="0">
                <a:latin typeface="+mn-ea"/>
              </a:rPr>
              <a:t>明智</a:t>
            </a:r>
            <a:r>
              <a:rPr lang="zh-CN" altLang="en-US" sz="2000" b="1" dirty="0">
                <a:latin typeface="+mn-ea"/>
              </a:rPr>
              <a:t>和理智的行为。</a:t>
            </a:r>
          </a:p>
          <a:p>
            <a:pPr>
              <a:lnSpc>
                <a:spcPct val="150000"/>
              </a:lnSpc>
              <a:buFontTx/>
              <a:buChar char="•"/>
            </a:pPr>
            <a:r>
              <a:rPr lang="zh-CN" altLang="en-US" sz="2000" b="1" dirty="0">
                <a:latin typeface="+mn-ea"/>
              </a:rPr>
              <a:t> 有些时候，为了寻找借口而</a:t>
            </a:r>
            <a:r>
              <a:rPr lang="zh-CN" altLang="en-US" sz="2000" b="1" dirty="0" smtClean="0">
                <a:latin typeface="+mn-ea"/>
              </a:rPr>
              <a:t>绞尽脑汁</a:t>
            </a:r>
            <a:r>
              <a:rPr lang="zh-CN" altLang="en-US" sz="2000" b="1" dirty="0">
                <a:latin typeface="+mn-ea"/>
              </a:rPr>
              <a:t>，不如对自己或别人说</a:t>
            </a:r>
            <a:r>
              <a:rPr lang="zh-CN" altLang="en-US" sz="2000" b="1" dirty="0" smtClean="0">
                <a:latin typeface="+mn-ea"/>
              </a:rPr>
              <a:t>“我不知道”</a:t>
            </a:r>
            <a:r>
              <a:rPr lang="zh-CN" altLang="en-US" sz="2000" b="1" dirty="0">
                <a:latin typeface="+mn-ea"/>
              </a:rPr>
              <a:t>，这是诚实的表现，</a:t>
            </a:r>
            <a:r>
              <a:rPr lang="zh-CN" altLang="en-US" sz="2000" b="1" dirty="0" smtClean="0">
                <a:latin typeface="+mn-ea"/>
              </a:rPr>
              <a:t>也是对自己</a:t>
            </a:r>
            <a:r>
              <a:rPr lang="zh-CN" altLang="en-US" sz="2000" b="1" dirty="0">
                <a:latin typeface="+mn-ea"/>
              </a:rPr>
              <a:t>和他人负责的表现。</a:t>
            </a:r>
          </a:p>
        </p:txBody>
      </p:sp>
    </p:spTree>
    <p:extLst>
      <p:ext uri="{BB962C8B-B14F-4D97-AF65-F5344CB8AC3E}">
        <p14:creationId xmlns:p14="http://schemas.microsoft.com/office/powerpoint/2010/main" val="2943238588"/>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95387" y="1461559"/>
            <a:ext cx="6192837" cy="563033"/>
          </a:xfrm>
        </p:spPr>
        <p:txBody>
          <a:bodyPr/>
          <a:lstStyle/>
          <a:p>
            <a:r>
              <a:rPr lang="zh-CN" altLang="en-US" b="1" dirty="0"/>
              <a:t>（二）没有任何借口</a:t>
            </a:r>
          </a:p>
        </p:txBody>
      </p:sp>
      <p:sp>
        <p:nvSpPr>
          <p:cNvPr id="125955" name="Rectangle 3"/>
          <p:cNvSpPr>
            <a:spLocks noGrp="1" noChangeArrowheads="1"/>
          </p:cNvSpPr>
          <p:nvPr>
            <p:ph type="body" idx="1"/>
          </p:nvPr>
        </p:nvSpPr>
        <p:spPr>
          <a:xfrm>
            <a:off x="533974" y="2225593"/>
            <a:ext cx="7427913" cy="533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altLang="zh-CN" sz="2000" b="1" dirty="0" smtClean="0">
                <a:solidFill>
                  <a:srgbClr val="6666FF"/>
                </a:solidFill>
                <a:latin typeface="+mn-ea"/>
              </a:rPr>
              <a:t>2. </a:t>
            </a:r>
            <a:r>
              <a:rPr lang="zh-CN" altLang="en-US" sz="2000" b="1" dirty="0" smtClean="0">
                <a:solidFill>
                  <a:srgbClr val="6666FF"/>
                </a:solidFill>
                <a:latin typeface="+mn-ea"/>
              </a:rPr>
              <a:t>自信</a:t>
            </a:r>
            <a:r>
              <a:rPr lang="zh-CN" altLang="en-US" sz="2000" b="1" dirty="0">
                <a:solidFill>
                  <a:srgbClr val="6666FF"/>
                </a:solidFill>
                <a:latin typeface="+mn-ea"/>
              </a:rPr>
              <a:t>的人从来不为自己找到借口</a:t>
            </a:r>
          </a:p>
        </p:txBody>
      </p:sp>
      <p:pic>
        <p:nvPicPr>
          <p:cNvPr id="125956" name="Picture 4" descr="j02002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284984"/>
            <a:ext cx="2192338" cy="2952750"/>
          </a:xfrm>
          <a:prstGeom prst="rect">
            <a:avLst/>
          </a:prstGeom>
          <a:noFill/>
          <a:extLst>
            <a:ext uri="{909E8E84-426E-40DD-AFC4-6F175D3DCCD1}">
              <a14:hiddenFill xmlns:a14="http://schemas.microsoft.com/office/drawing/2010/main">
                <a:solidFill>
                  <a:srgbClr val="FFFFFF"/>
                </a:solidFill>
              </a14:hiddenFill>
            </a:ext>
          </a:extLst>
        </p:spPr>
      </p:pic>
      <p:sp>
        <p:nvSpPr>
          <p:cNvPr id="125957" name="Rectangle 5"/>
          <p:cNvSpPr>
            <a:spLocks noChangeArrowheads="1"/>
          </p:cNvSpPr>
          <p:nvPr/>
        </p:nvSpPr>
        <p:spPr bwMode="auto">
          <a:xfrm>
            <a:off x="533974" y="2875342"/>
            <a:ext cx="511333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en-US" altLang="zh-CN" sz="2000" b="1" dirty="0">
                <a:latin typeface="+mn-ea"/>
              </a:rPr>
              <a:t> </a:t>
            </a:r>
            <a:r>
              <a:rPr lang="zh-CN" altLang="en-US" sz="2000" b="1" dirty="0">
                <a:latin typeface="+mn-ea"/>
              </a:rPr>
              <a:t>任何借口都是怯懦的表现。</a:t>
            </a:r>
          </a:p>
          <a:p>
            <a:pPr>
              <a:lnSpc>
                <a:spcPct val="150000"/>
              </a:lnSpc>
              <a:buFontTx/>
              <a:buChar char="•"/>
            </a:pPr>
            <a:r>
              <a:rPr lang="zh-CN" altLang="en-US" sz="2000" b="1" dirty="0">
                <a:latin typeface="+mn-ea"/>
              </a:rPr>
              <a:t> 面对是敢于正视问题，而</a:t>
            </a:r>
            <a:r>
              <a:rPr lang="zh-CN" altLang="en-US" sz="2000" b="1" dirty="0" smtClean="0">
                <a:latin typeface="+mn-ea"/>
              </a:rPr>
              <a:t>承担</a:t>
            </a:r>
            <a:r>
              <a:rPr lang="zh-CN" altLang="en-US" sz="2000" b="1" dirty="0">
                <a:latin typeface="+mn-ea"/>
              </a:rPr>
              <a:t>意味着解决问题的责任， </a:t>
            </a:r>
            <a:r>
              <a:rPr lang="zh-CN" altLang="en-US" sz="2000" b="1" dirty="0" smtClean="0">
                <a:latin typeface="+mn-ea"/>
              </a:rPr>
              <a:t>让</a:t>
            </a:r>
            <a:r>
              <a:rPr lang="zh-CN" altLang="en-US" sz="2000" b="1" dirty="0">
                <a:latin typeface="+mn-ea"/>
              </a:rPr>
              <a:t>自己担当起来。</a:t>
            </a:r>
          </a:p>
          <a:p>
            <a:pPr>
              <a:lnSpc>
                <a:spcPct val="150000"/>
              </a:lnSpc>
              <a:buFontTx/>
              <a:buChar char="•"/>
            </a:pPr>
            <a:r>
              <a:rPr lang="zh-CN" altLang="en-US" sz="2000" b="1" dirty="0">
                <a:latin typeface="+mn-ea"/>
              </a:rPr>
              <a:t> 没有面对力，承担就没有</a:t>
            </a:r>
            <a:r>
              <a:rPr lang="zh-CN" altLang="en-US" sz="2000" b="1" dirty="0" smtClean="0">
                <a:latin typeface="+mn-ea"/>
              </a:rPr>
              <a:t>基础</a:t>
            </a:r>
            <a:r>
              <a:rPr lang="zh-CN" altLang="en-US" sz="2000" b="1" dirty="0">
                <a:latin typeface="+mn-ea"/>
              </a:rPr>
              <a:t>；没有承担力，面对就</a:t>
            </a:r>
            <a:r>
              <a:rPr lang="zh-CN" altLang="en-US" sz="2000" b="1" dirty="0" smtClean="0">
                <a:latin typeface="+mn-ea"/>
              </a:rPr>
              <a:t>没有价值</a:t>
            </a:r>
            <a:r>
              <a:rPr lang="zh-CN" altLang="en-US" sz="2000" b="1" dirty="0">
                <a:latin typeface="+mn-ea"/>
              </a:rPr>
              <a:t>。</a:t>
            </a:r>
          </a:p>
        </p:txBody>
      </p:sp>
    </p:spTree>
    <p:extLst>
      <p:ext uri="{BB962C8B-B14F-4D97-AF65-F5344CB8AC3E}">
        <p14:creationId xmlns:p14="http://schemas.microsoft.com/office/powerpoint/2010/main" val="2688121154"/>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81635" y="1628800"/>
            <a:ext cx="6192837" cy="563033"/>
          </a:xfrm>
        </p:spPr>
        <p:txBody>
          <a:bodyPr/>
          <a:lstStyle/>
          <a:p>
            <a:r>
              <a:rPr lang="zh-CN" altLang="en-US" b="1" dirty="0"/>
              <a:t>（二）没有任何借口</a:t>
            </a:r>
          </a:p>
        </p:txBody>
      </p:sp>
      <p:sp>
        <p:nvSpPr>
          <p:cNvPr id="126979" name="Rectangle 3"/>
          <p:cNvSpPr>
            <a:spLocks noGrp="1" noChangeArrowheads="1"/>
          </p:cNvSpPr>
          <p:nvPr>
            <p:ph type="body" idx="1"/>
          </p:nvPr>
        </p:nvSpPr>
        <p:spPr>
          <a:xfrm>
            <a:off x="581635" y="2348880"/>
            <a:ext cx="8064500" cy="2736304"/>
          </a:xfrm>
        </p:spPr>
        <p:txBody>
          <a:bodyPr/>
          <a:lstStyle/>
          <a:p>
            <a:pPr>
              <a:lnSpc>
                <a:spcPct val="150000"/>
              </a:lnSpc>
              <a:buFont typeface="Wingdings" panose="05000000000000000000" pitchFamily="2" charset="2"/>
              <a:buNone/>
            </a:pPr>
            <a:r>
              <a:rPr lang="en-US" altLang="zh-CN" sz="2000" b="1" dirty="0">
                <a:solidFill>
                  <a:srgbClr val="6666FF"/>
                </a:solidFill>
                <a:latin typeface="+mn-ea"/>
              </a:rPr>
              <a:t>3</a:t>
            </a:r>
            <a:r>
              <a:rPr lang="zh-CN" altLang="en-US" sz="2000" b="1" dirty="0">
                <a:solidFill>
                  <a:srgbClr val="6666FF"/>
                </a:solidFill>
                <a:latin typeface="+mn-ea"/>
              </a:rPr>
              <a:t>、勇于负责并不是“盲目负责”</a:t>
            </a:r>
          </a:p>
          <a:p>
            <a:pPr>
              <a:lnSpc>
                <a:spcPct val="150000"/>
              </a:lnSpc>
            </a:pPr>
            <a:r>
              <a:rPr lang="zh-CN" altLang="en-US" sz="2000" b="1" dirty="0">
                <a:latin typeface="+mn-ea"/>
              </a:rPr>
              <a:t>勇于负责需要使自己切实地投入到工作中去，而且要有足够的信心确信目前的工作会有一定的影响力。</a:t>
            </a:r>
          </a:p>
          <a:p>
            <a:pPr>
              <a:lnSpc>
                <a:spcPct val="150000"/>
              </a:lnSpc>
            </a:pPr>
            <a:r>
              <a:rPr lang="zh-CN" altLang="en-US" sz="2000" b="1" dirty="0">
                <a:latin typeface="+mn-ea"/>
              </a:rPr>
              <a:t>从人品上讲，勇于负责的是英雄，盲目负责的是蠢货，不负责的是平庸之辈。</a:t>
            </a:r>
          </a:p>
        </p:txBody>
      </p:sp>
    </p:spTree>
    <p:extLst>
      <p:ext uri="{BB962C8B-B14F-4D97-AF65-F5344CB8AC3E}">
        <p14:creationId xmlns:p14="http://schemas.microsoft.com/office/powerpoint/2010/main" val="9219852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2607" y="382480"/>
            <a:ext cx="6192837" cy="563033"/>
          </a:xfrm>
          <a:noFill/>
          <a:ln w="9525">
            <a:noFill/>
            <a:miter lim="800000"/>
            <a:headEnd/>
            <a:tailEnd/>
          </a:ln>
        </p:spPr>
        <p:txBody>
          <a:bodyPr vert="horz" wrap="square" lIns="91427" tIns="45712" rIns="91427" bIns="45712" numCol="1" anchor="ctr" anchorCtr="0" compatLnSpc="1">
            <a:prstTxWarp prst="textNoShape">
              <a:avLst/>
            </a:prstTxWarp>
          </a:bodyPr>
          <a:lstStyle/>
          <a:p>
            <a:r>
              <a:rPr lang="zh-CN" altLang="en-US" sz="2800" dirty="0" smtClean="0">
                <a:solidFill>
                  <a:srgbClr val="FF0000"/>
                </a:solidFill>
              </a:rPr>
              <a:t>班组长的现状</a:t>
            </a:r>
            <a:endParaRPr lang="zh-CN" altLang="en-US" sz="2800" dirty="0">
              <a:solidFill>
                <a:srgbClr val="FF0000"/>
              </a:solidFill>
            </a:endParaRPr>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9</a:t>
            </a:fld>
            <a:endParaRPr lang="zh-CN" altLang="en-US" dirty="0"/>
          </a:p>
        </p:txBody>
      </p:sp>
      <p:sp>
        <p:nvSpPr>
          <p:cNvPr id="5" name="Text Box 172"/>
          <p:cNvSpPr txBox="1">
            <a:spLocks noChangeArrowheads="1"/>
          </p:cNvSpPr>
          <p:nvPr/>
        </p:nvSpPr>
        <p:spPr bwMode="auto">
          <a:xfrm>
            <a:off x="422176" y="1494903"/>
            <a:ext cx="3200400" cy="519112"/>
          </a:xfrm>
          <a:prstGeom prst="rect">
            <a:avLst/>
          </a:prstGeom>
          <a:noFill/>
          <a:ln w="9525" algn="ctr">
            <a:noFill/>
            <a:miter lim="800000"/>
            <a:headEnd/>
            <a:tailEnd/>
          </a:ln>
          <a:effectLst/>
        </p:spPr>
        <p:txBody>
          <a:bodyPr>
            <a:spAutoFit/>
          </a:bodyPr>
          <a:lstStyle/>
          <a:p>
            <a:pPr algn="l">
              <a:spcBef>
                <a:spcPct val="40000"/>
              </a:spcBef>
            </a:pPr>
            <a:r>
              <a:rPr lang="zh-CN" altLang="en-US" sz="2800" b="1" dirty="0" smtClean="0">
                <a:solidFill>
                  <a:schemeClr val="tx2"/>
                </a:solidFill>
                <a:latin typeface="微软雅黑" pitchFamily="34" charset="-122"/>
                <a:ea typeface="微软雅黑" pitchFamily="34" charset="-122"/>
              </a:rPr>
              <a:t>车间主管的</a:t>
            </a:r>
            <a:r>
              <a:rPr lang="zh-CN" altLang="en-US" sz="2800" b="1" dirty="0">
                <a:solidFill>
                  <a:schemeClr val="tx2"/>
                </a:solidFill>
                <a:latin typeface="微软雅黑" pitchFamily="34" charset="-122"/>
                <a:ea typeface="微软雅黑" pitchFamily="34" charset="-122"/>
              </a:rPr>
              <a:t>产生</a:t>
            </a:r>
          </a:p>
        </p:txBody>
      </p:sp>
      <p:sp>
        <p:nvSpPr>
          <p:cNvPr id="6" name="Text Box 173"/>
          <p:cNvSpPr txBox="1">
            <a:spLocks noChangeArrowheads="1"/>
          </p:cNvSpPr>
          <p:nvPr/>
        </p:nvSpPr>
        <p:spPr bwMode="auto">
          <a:xfrm>
            <a:off x="467544" y="2636912"/>
            <a:ext cx="533400" cy="1569660"/>
          </a:xfrm>
          <a:prstGeom prst="rect">
            <a:avLst/>
          </a:prstGeom>
          <a:noFill/>
          <a:ln w="9525">
            <a:noFill/>
            <a:miter lim="800000"/>
            <a:headEnd/>
            <a:tailEnd/>
          </a:ln>
          <a:effectLst/>
        </p:spPr>
        <p:txBody>
          <a:bodyPr>
            <a:spAutoFit/>
          </a:bodyPr>
          <a:lstStyle/>
          <a:p>
            <a:pPr algn="l">
              <a:spcBef>
                <a:spcPct val="50000"/>
              </a:spcBef>
            </a:pPr>
            <a:r>
              <a:rPr lang="zh-CN" altLang="en-US" sz="2400" b="1" dirty="0">
                <a:solidFill>
                  <a:schemeClr val="tx2"/>
                </a:solidFill>
                <a:latin typeface="微软雅黑" pitchFamily="34" charset="-122"/>
                <a:ea typeface="微软雅黑" pitchFamily="34" charset="-122"/>
              </a:rPr>
              <a:t>内部选拔</a:t>
            </a:r>
          </a:p>
        </p:txBody>
      </p:sp>
      <p:grpSp>
        <p:nvGrpSpPr>
          <p:cNvPr id="7" name="Group 174"/>
          <p:cNvGrpSpPr>
            <a:grpSpLocks/>
          </p:cNvGrpSpPr>
          <p:nvPr/>
        </p:nvGrpSpPr>
        <p:grpSpPr bwMode="auto">
          <a:xfrm>
            <a:off x="971600" y="2420888"/>
            <a:ext cx="1905000" cy="1828800"/>
            <a:chOff x="768" y="1488"/>
            <a:chExt cx="1200" cy="1152"/>
          </a:xfrm>
        </p:grpSpPr>
        <p:sp>
          <p:nvSpPr>
            <p:cNvPr id="8" name="AutoShape 175"/>
            <p:cNvSpPr>
              <a:spLocks/>
            </p:cNvSpPr>
            <p:nvPr/>
          </p:nvSpPr>
          <p:spPr bwMode="auto">
            <a:xfrm>
              <a:off x="768" y="1584"/>
              <a:ext cx="192" cy="1056"/>
            </a:xfrm>
            <a:prstGeom prst="leftBrace">
              <a:avLst>
                <a:gd name="adj1" fmla="val 45833"/>
                <a:gd name="adj2" fmla="val 50000"/>
              </a:avLst>
            </a:prstGeom>
            <a:gradFill rotWithShape="1">
              <a:gsLst>
                <a:gs pos="0">
                  <a:srgbClr val="0000FF">
                    <a:alpha val="67999"/>
                  </a:srgbClr>
                </a:gs>
                <a:gs pos="100000">
                  <a:srgbClr val="CCFFFF">
                    <a:alpha val="53999"/>
                  </a:srgbClr>
                </a:gs>
              </a:gsLst>
              <a:lin ang="2700000" scaled="1"/>
            </a:gradFill>
            <a:ln w="12700">
              <a:solidFill>
                <a:schemeClr val="tx1"/>
              </a:solidFill>
              <a:round/>
              <a:headEnd/>
              <a:tailEnd/>
            </a:ln>
            <a:effectLst/>
          </p:spPr>
          <p:txBody>
            <a:bodyPr wrap="none" anchor="ctr"/>
            <a:lstStyle/>
            <a:p>
              <a:endParaRPr lang="zh-CN" altLang="en-US" sz="2400" b="1">
                <a:latin typeface="微软雅黑" pitchFamily="34" charset="-122"/>
                <a:ea typeface="微软雅黑" pitchFamily="34" charset="-122"/>
              </a:endParaRPr>
            </a:p>
          </p:txBody>
        </p:sp>
        <p:sp>
          <p:nvSpPr>
            <p:cNvPr id="9" name="Text Box 176"/>
            <p:cNvSpPr txBox="1">
              <a:spLocks noChangeArrowheads="1"/>
            </p:cNvSpPr>
            <p:nvPr/>
          </p:nvSpPr>
          <p:spPr bwMode="auto">
            <a:xfrm>
              <a:off x="1008" y="1488"/>
              <a:ext cx="960" cy="288"/>
            </a:xfrm>
            <a:prstGeom prst="rect">
              <a:avLst/>
            </a:prstGeom>
            <a:noFill/>
            <a:ln w="9525">
              <a:noFill/>
              <a:miter lim="800000"/>
              <a:headEnd/>
              <a:tailEnd/>
            </a:ln>
            <a:effectLst/>
          </p:spPr>
          <p:txBody>
            <a:bodyPr>
              <a:spAutoFit/>
            </a:bodyPr>
            <a:lstStyle/>
            <a:p>
              <a:pPr algn="l">
                <a:spcBef>
                  <a:spcPct val="50000"/>
                </a:spcBef>
              </a:pPr>
              <a:r>
                <a:rPr lang="zh-CN" altLang="en-US" sz="2400" b="1">
                  <a:solidFill>
                    <a:schemeClr val="tx2"/>
                  </a:solidFill>
                  <a:latin typeface="微软雅黑" pitchFamily="34" charset="-122"/>
                  <a:ea typeface="微软雅黑" pitchFamily="34" charset="-122"/>
                </a:rPr>
                <a:t>优势</a:t>
              </a:r>
            </a:p>
          </p:txBody>
        </p:sp>
      </p:grpSp>
      <p:pic>
        <p:nvPicPr>
          <p:cNvPr id="10" name="Picture 177" descr="gif019"/>
          <p:cNvPicPr>
            <a:picLocks noChangeAspect="1" noChangeArrowheads="1" noCrop="1"/>
          </p:cNvPicPr>
          <p:nvPr/>
        </p:nvPicPr>
        <p:blipFill>
          <a:blip r:embed="rId2" cstate="email"/>
          <a:srcRect/>
          <a:stretch>
            <a:fillRect/>
          </a:stretch>
        </p:blipFill>
        <p:spPr bwMode="auto">
          <a:xfrm>
            <a:off x="4499992" y="3861048"/>
            <a:ext cx="571500" cy="238125"/>
          </a:xfrm>
          <a:prstGeom prst="rect">
            <a:avLst/>
          </a:prstGeom>
          <a:noFill/>
        </p:spPr>
      </p:pic>
      <p:grpSp>
        <p:nvGrpSpPr>
          <p:cNvPr id="11" name="Group 178"/>
          <p:cNvGrpSpPr>
            <a:grpSpLocks/>
          </p:cNvGrpSpPr>
          <p:nvPr/>
        </p:nvGrpSpPr>
        <p:grpSpPr bwMode="auto">
          <a:xfrm>
            <a:off x="2123728" y="2060848"/>
            <a:ext cx="3276600" cy="990600"/>
            <a:chOff x="1536" y="1152"/>
            <a:chExt cx="2064" cy="624"/>
          </a:xfrm>
        </p:grpSpPr>
        <p:sp>
          <p:nvSpPr>
            <p:cNvPr id="12" name="AutoShape 179"/>
            <p:cNvSpPr>
              <a:spLocks/>
            </p:cNvSpPr>
            <p:nvPr/>
          </p:nvSpPr>
          <p:spPr bwMode="auto">
            <a:xfrm>
              <a:off x="1536" y="1248"/>
              <a:ext cx="240" cy="528"/>
            </a:xfrm>
            <a:prstGeom prst="leftBrace">
              <a:avLst>
                <a:gd name="adj1" fmla="val 18333"/>
                <a:gd name="adj2" fmla="val 50000"/>
              </a:avLst>
            </a:prstGeom>
            <a:gradFill rotWithShape="1">
              <a:gsLst>
                <a:gs pos="0">
                  <a:srgbClr val="0000FF">
                    <a:alpha val="67999"/>
                  </a:srgbClr>
                </a:gs>
                <a:gs pos="100000">
                  <a:srgbClr val="CCFFFF">
                    <a:alpha val="53999"/>
                  </a:srgbClr>
                </a:gs>
              </a:gsLst>
              <a:lin ang="2700000" scaled="1"/>
            </a:gradFill>
            <a:ln w="12700">
              <a:solidFill>
                <a:schemeClr val="tx1"/>
              </a:solidFill>
              <a:round/>
              <a:headEnd/>
              <a:tailEnd/>
            </a:ln>
            <a:effectLst/>
          </p:spPr>
          <p:txBody>
            <a:bodyPr wrap="none" anchor="ctr"/>
            <a:lstStyle/>
            <a:p>
              <a:endParaRPr lang="zh-CN" altLang="en-US" sz="2400" b="1">
                <a:latin typeface="微软雅黑" pitchFamily="34" charset="-122"/>
                <a:ea typeface="微软雅黑" pitchFamily="34" charset="-122"/>
              </a:endParaRPr>
            </a:p>
          </p:txBody>
        </p:sp>
        <p:sp>
          <p:nvSpPr>
            <p:cNvPr id="13" name="Text Box 180"/>
            <p:cNvSpPr txBox="1">
              <a:spLocks noChangeArrowheads="1"/>
            </p:cNvSpPr>
            <p:nvPr/>
          </p:nvSpPr>
          <p:spPr bwMode="auto">
            <a:xfrm>
              <a:off x="1824" y="1152"/>
              <a:ext cx="1776" cy="291"/>
            </a:xfrm>
            <a:prstGeom prst="rect">
              <a:avLst/>
            </a:prstGeom>
            <a:noFill/>
            <a:ln w="9525">
              <a:noFill/>
              <a:miter lim="800000"/>
              <a:headEnd/>
              <a:tailEnd/>
            </a:ln>
            <a:effectLst/>
          </p:spPr>
          <p:txBody>
            <a:bodyPr>
              <a:spAutoFit/>
            </a:bodyPr>
            <a:lstStyle/>
            <a:p>
              <a:pPr algn="l">
                <a:spcBef>
                  <a:spcPct val="50000"/>
                </a:spcBef>
              </a:pPr>
              <a:r>
                <a:rPr lang="zh-CN" altLang="en-US" sz="2400" b="1">
                  <a:solidFill>
                    <a:schemeClr val="tx2"/>
                  </a:solidFill>
                  <a:latin typeface="微软雅黑" pitchFamily="34" charset="-122"/>
                  <a:ea typeface="微软雅黑" pitchFamily="34" charset="-122"/>
                </a:rPr>
                <a:t>不脱节，熟悉流程</a:t>
              </a:r>
            </a:p>
          </p:txBody>
        </p:sp>
      </p:grpSp>
      <p:sp>
        <p:nvSpPr>
          <p:cNvPr id="14" name="Text Box 181"/>
          <p:cNvSpPr txBox="1">
            <a:spLocks noChangeArrowheads="1"/>
          </p:cNvSpPr>
          <p:nvPr/>
        </p:nvSpPr>
        <p:spPr bwMode="auto">
          <a:xfrm>
            <a:off x="2555776" y="2780928"/>
            <a:ext cx="2819400" cy="461665"/>
          </a:xfrm>
          <a:prstGeom prst="rect">
            <a:avLst/>
          </a:prstGeom>
          <a:noFill/>
          <a:ln w="9525">
            <a:noFill/>
            <a:miter lim="800000"/>
            <a:headEnd/>
            <a:tailEnd/>
          </a:ln>
          <a:effectLst/>
        </p:spPr>
        <p:txBody>
          <a:bodyPr>
            <a:spAutoFit/>
          </a:bodyPr>
          <a:lstStyle/>
          <a:p>
            <a:pPr algn="l">
              <a:spcBef>
                <a:spcPct val="50000"/>
              </a:spcBef>
            </a:pPr>
            <a:r>
              <a:rPr lang="zh-CN" altLang="en-US" sz="2400" b="1" dirty="0">
                <a:solidFill>
                  <a:schemeClr val="tx2"/>
                </a:solidFill>
                <a:latin typeface="微软雅黑" pitchFamily="34" charset="-122"/>
                <a:ea typeface="微软雅黑" pitchFamily="34" charset="-122"/>
              </a:rPr>
              <a:t>不会水土不服</a:t>
            </a:r>
          </a:p>
        </p:txBody>
      </p:sp>
      <p:sp>
        <p:nvSpPr>
          <p:cNvPr id="15" name="Text Box 182"/>
          <p:cNvSpPr txBox="1">
            <a:spLocks noChangeArrowheads="1"/>
          </p:cNvSpPr>
          <p:nvPr/>
        </p:nvSpPr>
        <p:spPr bwMode="auto">
          <a:xfrm>
            <a:off x="1369740" y="4005064"/>
            <a:ext cx="914400" cy="457200"/>
          </a:xfrm>
          <a:prstGeom prst="rect">
            <a:avLst/>
          </a:prstGeom>
          <a:noFill/>
          <a:ln w="9525">
            <a:noFill/>
            <a:miter lim="800000"/>
            <a:headEnd/>
            <a:tailEnd/>
          </a:ln>
          <a:effectLst/>
        </p:spPr>
        <p:txBody>
          <a:bodyPr>
            <a:spAutoFit/>
          </a:bodyPr>
          <a:lstStyle/>
          <a:p>
            <a:pPr algn="l">
              <a:spcBef>
                <a:spcPct val="50000"/>
              </a:spcBef>
            </a:pPr>
            <a:r>
              <a:rPr lang="zh-CN" altLang="en-US" sz="2400" b="1" dirty="0">
                <a:solidFill>
                  <a:schemeClr val="tx2"/>
                </a:solidFill>
                <a:latin typeface="微软雅黑" pitchFamily="34" charset="-122"/>
                <a:ea typeface="微软雅黑" pitchFamily="34" charset="-122"/>
              </a:rPr>
              <a:t>劣势</a:t>
            </a:r>
          </a:p>
        </p:txBody>
      </p:sp>
      <p:grpSp>
        <p:nvGrpSpPr>
          <p:cNvPr id="16" name="Group 183"/>
          <p:cNvGrpSpPr>
            <a:grpSpLocks/>
          </p:cNvGrpSpPr>
          <p:nvPr/>
        </p:nvGrpSpPr>
        <p:grpSpPr bwMode="auto">
          <a:xfrm>
            <a:off x="2051720" y="3717032"/>
            <a:ext cx="2663817" cy="914400"/>
            <a:chOff x="1632" y="2294"/>
            <a:chExt cx="1400" cy="576"/>
          </a:xfrm>
        </p:grpSpPr>
        <p:sp>
          <p:nvSpPr>
            <p:cNvPr id="17" name="AutoShape 184"/>
            <p:cNvSpPr>
              <a:spLocks/>
            </p:cNvSpPr>
            <p:nvPr/>
          </p:nvSpPr>
          <p:spPr bwMode="auto">
            <a:xfrm>
              <a:off x="1632" y="2390"/>
              <a:ext cx="240" cy="480"/>
            </a:xfrm>
            <a:prstGeom prst="leftBrace">
              <a:avLst>
                <a:gd name="adj1" fmla="val 16667"/>
                <a:gd name="adj2" fmla="val 50000"/>
              </a:avLst>
            </a:prstGeom>
            <a:gradFill rotWithShape="1">
              <a:gsLst>
                <a:gs pos="0">
                  <a:srgbClr val="0000FF">
                    <a:alpha val="67999"/>
                  </a:srgbClr>
                </a:gs>
                <a:gs pos="100000">
                  <a:srgbClr val="CCFFFF">
                    <a:alpha val="53999"/>
                  </a:srgbClr>
                </a:gs>
              </a:gsLst>
              <a:lin ang="2700000" scaled="1"/>
            </a:gradFill>
            <a:ln w="12700">
              <a:solidFill>
                <a:schemeClr val="tx1"/>
              </a:solidFill>
              <a:round/>
              <a:headEnd/>
              <a:tailEnd/>
            </a:ln>
            <a:effectLst/>
          </p:spPr>
          <p:txBody>
            <a:bodyPr wrap="none" anchor="ctr"/>
            <a:lstStyle/>
            <a:p>
              <a:endParaRPr lang="zh-CN" altLang="en-US" sz="2400" b="1">
                <a:latin typeface="微软雅黑" pitchFamily="34" charset="-122"/>
                <a:ea typeface="微软雅黑" pitchFamily="34" charset="-122"/>
              </a:endParaRPr>
            </a:p>
          </p:txBody>
        </p:sp>
        <p:sp>
          <p:nvSpPr>
            <p:cNvPr id="18" name="Text Box 185"/>
            <p:cNvSpPr txBox="1">
              <a:spLocks noChangeArrowheads="1"/>
            </p:cNvSpPr>
            <p:nvPr/>
          </p:nvSpPr>
          <p:spPr bwMode="auto">
            <a:xfrm>
              <a:off x="1888" y="2294"/>
              <a:ext cx="1144" cy="523"/>
            </a:xfrm>
            <a:prstGeom prst="rect">
              <a:avLst/>
            </a:prstGeom>
            <a:noFill/>
            <a:ln w="9525">
              <a:noFill/>
              <a:miter lim="800000"/>
              <a:headEnd/>
              <a:tailEnd/>
            </a:ln>
            <a:effectLst/>
          </p:spPr>
          <p:txBody>
            <a:bodyPr>
              <a:spAutoFit/>
            </a:bodyPr>
            <a:lstStyle/>
            <a:p>
              <a:pPr algn="l">
                <a:spcBef>
                  <a:spcPct val="50000"/>
                </a:spcBef>
              </a:pPr>
              <a:r>
                <a:rPr lang="zh-CN" altLang="en-US" sz="2400" b="1" dirty="0">
                  <a:solidFill>
                    <a:schemeClr val="tx2"/>
                  </a:solidFill>
                  <a:latin typeface="微软雅黑" pitchFamily="34" charset="-122"/>
                  <a:ea typeface="微软雅黑" pitchFamily="34" charset="-122"/>
                </a:rPr>
                <a:t>方式单一固定</a:t>
              </a:r>
            </a:p>
          </p:txBody>
        </p:sp>
      </p:grpSp>
      <p:sp>
        <p:nvSpPr>
          <p:cNvPr id="19" name="Text Box 186"/>
          <p:cNvSpPr txBox="1">
            <a:spLocks noChangeArrowheads="1"/>
          </p:cNvSpPr>
          <p:nvPr/>
        </p:nvSpPr>
        <p:spPr bwMode="auto">
          <a:xfrm>
            <a:off x="2555776" y="4416301"/>
            <a:ext cx="2133600" cy="461665"/>
          </a:xfrm>
          <a:prstGeom prst="rect">
            <a:avLst/>
          </a:prstGeom>
          <a:noFill/>
          <a:ln w="9525">
            <a:noFill/>
            <a:miter lim="800000"/>
            <a:headEnd/>
            <a:tailEnd/>
          </a:ln>
          <a:effectLst/>
        </p:spPr>
        <p:txBody>
          <a:bodyPr>
            <a:spAutoFit/>
          </a:bodyPr>
          <a:lstStyle/>
          <a:p>
            <a:pPr algn="l">
              <a:spcBef>
                <a:spcPct val="50000"/>
              </a:spcBef>
            </a:pPr>
            <a:r>
              <a:rPr lang="zh-CN" altLang="en-US" sz="2400" b="1">
                <a:solidFill>
                  <a:schemeClr val="tx2"/>
                </a:solidFill>
                <a:latin typeface="微软雅黑" pitchFamily="34" charset="-122"/>
                <a:ea typeface="微软雅黑" pitchFamily="34" charset="-122"/>
              </a:rPr>
              <a:t>没有系统培训</a:t>
            </a:r>
          </a:p>
        </p:txBody>
      </p:sp>
      <p:grpSp>
        <p:nvGrpSpPr>
          <p:cNvPr id="20" name="Group 187"/>
          <p:cNvGrpSpPr>
            <a:grpSpLocks/>
          </p:cNvGrpSpPr>
          <p:nvPr/>
        </p:nvGrpSpPr>
        <p:grpSpPr bwMode="auto">
          <a:xfrm>
            <a:off x="5076055" y="3284984"/>
            <a:ext cx="3552910" cy="1066800"/>
            <a:chOff x="3120" y="2112"/>
            <a:chExt cx="1958" cy="672"/>
          </a:xfrm>
        </p:grpSpPr>
        <p:sp>
          <p:nvSpPr>
            <p:cNvPr id="21" name="AutoShape 188"/>
            <p:cNvSpPr>
              <a:spLocks/>
            </p:cNvSpPr>
            <p:nvPr/>
          </p:nvSpPr>
          <p:spPr bwMode="auto">
            <a:xfrm>
              <a:off x="3120" y="2256"/>
              <a:ext cx="240" cy="528"/>
            </a:xfrm>
            <a:prstGeom prst="leftBrace">
              <a:avLst>
                <a:gd name="adj1" fmla="val 18333"/>
                <a:gd name="adj2" fmla="val 50000"/>
              </a:avLst>
            </a:prstGeom>
            <a:gradFill rotWithShape="1">
              <a:gsLst>
                <a:gs pos="0">
                  <a:srgbClr val="0000FF">
                    <a:alpha val="67999"/>
                  </a:srgbClr>
                </a:gs>
                <a:gs pos="100000">
                  <a:srgbClr val="CCFFFF">
                    <a:alpha val="53999"/>
                  </a:srgbClr>
                </a:gs>
              </a:gsLst>
              <a:lin ang="2700000" scaled="1"/>
            </a:gradFill>
            <a:ln w="12700">
              <a:solidFill>
                <a:schemeClr val="tx1"/>
              </a:solidFill>
              <a:round/>
              <a:headEnd/>
              <a:tailEnd/>
            </a:ln>
            <a:effectLst/>
          </p:spPr>
          <p:txBody>
            <a:bodyPr wrap="none" anchor="ctr"/>
            <a:lstStyle/>
            <a:p>
              <a:endParaRPr lang="zh-CN" altLang="en-US" sz="2400" b="1">
                <a:latin typeface="微软雅黑" pitchFamily="34" charset="-122"/>
                <a:ea typeface="微软雅黑" pitchFamily="34" charset="-122"/>
              </a:endParaRPr>
            </a:p>
          </p:txBody>
        </p:sp>
        <p:sp>
          <p:nvSpPr>
            <p:cNvPr id="22" name="Text Box 189"/>
            <p:cNvSpPr txBox="1">
              <a:spLocks noChangeArrowheads="1"/>
            </p:cNvSpPr>
            <p:nvPr/>
          </p:nvSpPr>
          <p:spPr bwMode="auto">
            <a:xfrm>
              <a:off x="3398" y="2112"/>
              <a:ext cx="1680" cy="523"/>
            </a:xfrm>
            <a:prstGeom prst="rect">
              <a:avLst/>
            </a:prstGeom>
            <a:noFill/>
            <a:ln w="9525">
              <a:noFill/>
              <a:miter lim="800000"/>
              <a:headEnd/>
              <a:tailEnd/>
            </a:ln>
            <a:effectLst/>
          </p:spPr>
          <p:txBody>
            <a:bodyPr>
              <a:spAutoFit/>
            </a:bodyPr>
            <a:lstStyle/>
            <a:p>
              <a:pPr algn="l">
                <a:spcBef>
                  <a:spcPct val="50000"/>
                </a:spcBef>
              </a:pPr>
              <a:r>
                <a:rPr lang="zh-CN" altLang="en-US" sz="2400" b="1" dirty="0">
                  <a:solidFill>
                    <a:schemeClr val="tx2"/>
                  </a:solidFill>
                  <a:latin typeface="微软雅黑" pitchFamily="34" charset="-122"/>
                  <a:ea typeface="微软雅黑" pitchFamily="34" charset="-122"/>
                </a:rPr>
                <a:t>局限性大、固步自封</a:t>
              </a:r>
            </a:p>
          </p:txBody>
        </p:sp>
      </p:grpSp>
      <p:sp>
        <p:nvSpPr>
          <p:cNvPr id="23" name="Text Box 190"/>
          <p:cNvSpPr txBox="1">
            <a:spLocks noChangeArrowheads="1"/>
          </p:cNvSpPr>
          <p:nvPr/>
        </p:nvSpPr>
        <p:spPr bwMode="auto">
          <a:xfrm>
            <a:off x="5558408" y="4149080"/>
            <a:ext cx="3334072" cy="461665"/>
          </a:xfrm>
          <a:prstGeom prst="rect">
            <a:avLst/>
          </a:prstGeom>
          <a:noFill/>
          <a:ln w="9525">
            <a:noFill/>
            <a:miter lim="800000"/>
            <a:headEnd/>
            <a:tailEnd/>
          </a:ln>
          <a:effectLst/>
        </p:spPr>
        <p:txBody>
          <a:bodyPr wrap="square">
            <a:spAutoFit/>
          </a:bodyPr>
          <a:lstStyle/>
          <a:p>
            <a:pPr algn="l">
              <a:spcBef>
                <a:spcPct val="50000"/>
              </a:spcBef>
            </a:pPr>
            <a:r>
              <a:rPr lang="zh-CN" altLang="en-US" sz="2400" b="1" dirty="0">
                <a:solidFill>
                  <a:schemeClr val="tx2"/>
                </a:solidFill>
                <a:latin typeface="微软雅黑" pitchFamily="34" charset="-122"/>
                <a:ea typeface="微软雅黑" pitchFamily="34" charset="-122"/>
              </a:rPr>
              <a:t>自我感觉良好缺乏创新</a:t>
            </a:r>
          </a:p>
        </p:txBody>
      </p:sp>
      <p:sp>
        <p:nvSpPr>
          <p:cNvPr id="24" name="AutoShape 191"/>
          <p:cNvSpPr>
            <a:spLocks noChangeArrowheads="1"/>
          </p:cNvSpPr>
          <p:nvPr/>
        </p:nvSpPr>
        <p:spPr bwMode="auto">
          <a:xfrm>
            <a:off x="1547664" y="5013176"/>
            <a:ext cx="6324600" cy="1219200"/>
          </a:xfrm>
          <a:prstGeom prst="horizontalScroll">
            <a:avLst>
              <a:gd name="adj" fmla="val 12500"/>
            </a:avLst>
          </a:prstGeom>
          <a:solidFill>
            <a:srgbClr val="CCFFFF"/>
          </a:solidFill>
          <a:ln w="9525">
            <a:solidFill>
              <a:schemeClr val="tx1"/>
            </a:solidFill>
            <a:round/>
            <a:headEnd/>
            <a:tailEnd/>
          </a:ln>
          <a:effectLst/>
        </p:spPr>
        <p:txBody>
          <a:bodyPr wrap="none" anchor="ctr"/>
          <a:lstStyle/>
          <a:p>
            <a:pPr algn="ctr"/>
            <a:r>
              <a:rPr lang="zh-CN" altLang="en-US" sz="4000" b="1">
                <a:solidFill>
                  <a:schemeClr val="tx2"/>
                </a:solidFill>
              </a:rPr>
              <a:t>认识问题、才能改善</a:t>
            </a:r>
          </a:p>
        </p:txBody>
      </p:sp>
    </p:spTree>
    <p:extLst>
      <p:ext uri="{BB962C8B-B14F-4D97-AF65-F5344CB8AC3E}">
        <p14:creationId xmlns:p14="http://schemas.microsoft.com/office/powerpoint/2010/main" val="3568219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amond(in)">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24"/>
                                        </p:tgtEl>
                                        <p:attrNameLst>
                                          <p:attrName>style.visibility</p:attrName>
                                        </p:attrNameLst>
                                      </p:cBhvr>
                                      <p:to>
                                        <p:strVal val="visible"/>
                                      </p:to>
                                    </p:set>
                                    <p:animEffect transition="in" filter="fade">
                                      <p:cBhvr>
                                        <p:cTn id="58" dur="2000"/>
                                        <p:tgtEl>
                                          <p:spTgt spid="24"/>
                                        </p:tgtEl>
                                      </p:cBhvr>
                                    </p:animEffect>
                                    <p:anim calcmode="lin" valueType="num">
                                      <p:cBhvr>
                                        <p:cTn id="59" dur="2000" fill="hold"/>
                                        <p:tgtEl>
                                          <p:spTgt spid="24"/>
                                        </p:tgtEl>
                                        <p:attrNameLst>
                                          <p:attrName>ppt_w</p:attrName>
                                        </p:attrNameLst>
                                      </p:cBhvr>
                                      <p:tavLst>
                                        <p:tav tm="0" fmla="#ppt_w*sin(2.5*pi*$)">
                                          <p:val>
                                            <p:fltVal val="0"/>
                                          </p:val>
                                        </p:tav>
                                        <p:tav tm="100000">
                                          <p:val>
                                            <p:fltVal val="1"/>
                                          </p:val>
                                        </p:tav>
                                      </p:tavLst>
                                    </p:anim>
                                    <p:anim calcmode="lin" valueType="num">
                                      <p:cBhvr>
                                        <p:cTn id="6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9" grpId="0"/>
      <p:bldP spid="23" grpId="0"/>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95536" y="1484784"/>
            <a:ext cx="6192837" cy="563033"/>
          </a:xfrm>
        </p:spPr>
        <p:txBody>
          <a:bodyPr/>
          <a:lstStyle/>
          <a:p>
            <a:r>
              <a:rPr lang="zh-CN" altLang="en-US" b="1" dirty="0"/>
              <a:t>（三）不找借口地去执行</a:t>
            </a:r>
            <a:r>
              <a:rPr lang="zh-CN" altLang="en-US" dirty="0">
                <a:effectLst>
                  <a:outerShdw blurRad="38100" dist="38100" dir="2700000" algn="tl">
                    <a:srgbClr val="C0C0C0"/>
                  </a:outerShdw>
                </a:effectLst>
              </a:rPr>
              <a:t> </a:t>
            </a:r>
          </a:p>
        </p:txBody>
      </p:sp>
      <p:sp>
        <p:nvSpPr>
          <p:cNvPr id="130051" name="Rectangle 3"/>
          <p:cNvSpPr>
            <a:spLocks noGrp="1" noChangeArrowheads="1"/>
          </p:cNvSpPr>
          <p:nvPr>
            <p:ph type="body" idx="1"/>
          </p:nvPr>
        </p:nvSpPr>
        <p:spPr>
          <a:xfrm>
            <a:off x="395536" y="2276872"/>
            <a:ext cx="8424936" cy="3528392"/>
          </a:xfrm>
        </p:spPr>
        <p:txBody>
          <a:bodyPr/>
          <a:lstStyle/>
          <a:p>
            <a:pPr>
              <a:lnSpc>
                <a:spcPct val="150000"/>
              </a:lnSpc>
              <a:buFont typeface="Wingdings" panose="05000000000000000000" pitchFamily="2" charset="2"/>
              <a:buNone/>
            </a:pPr>
            <a:r>
              <a:rPr lang="en-US" altLang="zh-CN" sz="2000" b="1" dirty="0">
                <a:solidFill>
                  <a:srgbClr val="6666FF"/>
                </a:solidFill>
                <a:latin typeface="+mn-ea"/>
              </a:rPr>
              <a:t>1</a:t>
            </a:r>
            <a:r>
              <a:rPr lang="en-US" altLang="zh-CN" sz="2000" b="1" dirty="0" smtClean="0">
                <a:solidFill>
                  <a:srgbClr val="6666FF"/>
                </a:solidFill>
                <a:latin typeface="+mn-ea"/>
              </a:rPr>
              <a:t>. </a:t>
            </a:r>
            <a:r>
              <a:rPr lang="zh-CN" altLang="en-US" sz="2000" b="1" dirty="0" smtClean="0">
                <a:solidFill>
                  <a:srgbClr val="6666FF"/>
                </a:solidFill>
                <a:latin typeface="+mn-ea"/>
              </a:rPr>
              <a:t>能够</a:t>
            </a:r>
            <a:r>
              <a:rPr lang="zh-CN" altLang="en-US" sz="2000" b="1" dirty="0">
                <a:solidFill>
                  <a:srgbClr val="6666FF"/>
                </a:solidFill>
                <a:latin typeface="+mn-ea"/>
              </a:rPr>
              <a:t>证明你的能力的东西只有一样</a:t>
            </a:r>
            <a:r>
              <a:rPr lang="zh-CN" altLang="en-US" sz="2000" b="1" dirty="0" smtClean="0">
                <a:solidFill>
                  <a:srgbClr val="6666FF"/>
                </a:solidFill>
                <a:latin typeface="+mn-ea"/>
              </a:rPr>
              <a:t>：   </a:t>
            </a:r>
            <a:r>
              <a:rPr lang="en-US" altLang="zh-CN" sz="2000" b="1" dirty="0">
                <a:solidFill>
                  <a:srgbClr val="6666FF"/>
                </a:solidFill>
                <a:latin typeface="+mn-ea"/>
              </a:rPr>
              <a:t>-----</a:t>
            </a:r>
            <a:r>
              <a:rPr lang="zh-CN" altLang="en-US" sz="2000" b="1" dirty="0">
                <a:solidFill>
                  <a:srgbClr val="6666FF"/>
                </a:solidFill>
                <a:latin typeface="+mn-ea"/>
              </a:rPr>
              <a:t>行动</a:t>
            </a:r>
          </a:p>
          <a:p>
            <a:pPr>
              <a:lnSpc>
                <a:spcPct val="150000"/>
              </a:lnSpc>
            </a:pPr>
            <a:r>
              <a:rPr lang="zh-CN" altLang="en-US" sz="2000" b="1" dirty="0">
                <a:latin typeface="+mn-ea"/>
              </a:rPr>
              <a:t>一个团队或者一名员工，要完成上级交付的任务，就必须具有强有力的执行力。</a:t>
            </a:r>
          </a:p>
          <a:p>
            <a:pPr>
              <a:lnSpc>
                <a:spcPct val="150000"/>
              </a:lnSpc>
            </a:pPr>
            <a:r>
              <a:rPr lang="zh-CN" altLang="en-US" sz="2000" b="1" dirty="0">
                <a:latin typeface="+mn-ea"/>
              </a:rPr>
              <a:t>接受了任务就意味着做出了承诺，而完成不了自己的承诺是不应该找任何借口的。</a:t>
            </a:r>
          </a:p>
          <a:p>
            <a:pPr>
              <a:lnSpc>
                <a:spcPct val="150000"/>
              </a:lnSpc>
            </a:pPr>
            <a:r>
              <a:rPr lang="zh-CN" altLang="en-US" sz="2000" b="1" dirty="0">
                <a:latin typeface="+mn-ea"/>
              </a:rPr>
              <a:t>不找借口是执行力的表现，是一种很重要的思想，体现了一个人对自己的职责和使命的态度。</a:t>
            </a:r>
          </a:p>
        </p:txBody>
      </p:sp>
    </p:spTree>
    <p:extLst>
      <p:ext uri="{BB962C8B-B14F-4D97-AF65-F5344CB8AC3E}">
        <p14:creationId xmlns:p14="http://schemas.microsoft.com/office/powerpoint/2010/main" val="661864086"/>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1556792"/>
            <a:ext cx="6192837" cy="563033"/>
          </a:xfrm>
        </p:spPr>
        <p:txBody>
          <a:bodyPr/>
          <a:lstStyle/>
          <a:p>
            <a:r>
              <a:rPr lang="zh-CN" altLang="en-US" b="1" dirty="0"/>
              <a:t>（三）不找借口地去执行</a:t>
            </a:r>
          </a:p>
        </p:txBody>
      </p:sp>
      <p:sp>
        <p:nvSpPr>
          <p:cNvPr id="131075" name="Rectangle 3"/>
          <p:cNvSpPr>
            <a:spLocks noGrp="1" noChangeArrowheads="1"/>
          </p:cNvSpPr>
          <p:nvPr>
            <p:ph type="body" idx="1"/>
          </p:nvPr>
        </p:nvSpPr>
        <p:spPr>
          <a:xfrm>
            <a:off x="457200" y="2276872"/>
            <a:ext cx="8229600" cy="4320778"/>
          </a:xfrm>
        </p:spPr>
        <p:txBody>
          <a:bodyPr/>
          <a:lstStyle/>
          <a:p>
            <a:pPr>
              <a:lnSpc>
                <a:spcPct val="150000"/>
              </a:lnSpc>
              <a:buFont typeface="Wingdings" panose="05000000000000000000" pitchFamily="2" charset="2"/>
              <a:buNone/>
            </a:pPr>
            <a:r>
              <a:rPr lang="en-US" altLang="zh-CN" sz="2000" b="1" dirty="0">
                <a:solidFill>
                  <a:srgbClr val="6666FF"/>
                </a:solidFill>
                <a:latin typeface="+mn-ea"/>
              </a:rPr>
              <a:t>2</a:t>
            </a:r>
            <a:r>
              <a:rPr lang="en-US" altLang="zh-CN" sz="2000" b="1" dirty="0" smtClean="0">
                <a:solidFill>
                  <a:srgbClr val="6666FF"/>
                </a:solidFill>
                <a:latin typeface="+mn-ea"/>
              </a:rPr>
              <a:t>. </a:t>
            </a:r>
            <a:r>
              <a:rPr lang="zh-CN" altLang="en-US" sz="2000" b="1" dirty="0" smtClean="0">
                <a:solidFill>
                  <a:srgbClr val="6666FF"/>
                </a:solidFill>
                <a:latin typeface="+mn-ea"/>
              </a:rPr>
              <a:t>思想</a:t>
            </a:r>
            <a:r>
              <a:rPr lang="zh-CN" altLang="en-US" sz="2000" b="1" dirty="0">
                <a:solidFill>
                  <a:srgbClr val="6666FF"/>
                </a:solidFill>
                <a:latin typeface="+mn-ea"/>
              </a:rPr>
              <a:t>影响态度，态度影响行动</a:t>
            </a:r>
          </a:p>
          <a:p>
            <a:pPr>
              <a:lnSpc>
                <a:spcPct val="150000"/>
              </a:lnSpc>
            </a:pPr>
            <a:r>
              <a:rPr lang="zh-CN" altLang="en-US" sz="2000" b="1" dirty="0">
                <a:latin typeface="+mn-ea"/>
              </a:rPr>
              <a:t>一个不找借口的员工，肯定是一个执行力很强的员工。</a:t>
            </a:r>
          </a:p>
          <a:p>
            <a:pPr>
              <a:lnSpc>
                <a:spcPct val="150000"/>
              </a:lnSpc>
            </a:pPr>
            <a:r>
              <a:rPr lang="zh-CN" altLang="en-US" sz="2000" b="1" dirty="0">
                <a:latin typeface="+mn-ea"/>
              </a:rPr>
              <a:t>优秀员工总是把每一项工作尽力做到超出客户的预期，最大限度的满足客户提出的要求；总是出色地完成上级安排的任务；总是尽全力配合同事的工作。</a:t>
            </a:r>
          </a:p>
          <a:p>
            <a:pPr>
              <a:lnSpc>
                <a:spcPct val="150000"/>
              </a:lnSpc>
              <a:buFont typeface="Wingdings" panose="05000000000000000000" pitchFamily="2" charset="2"/>
              <a:buNone/>
            </a:pPr>
            <a:r>
              <a:rPr lang="en-US" altLang="zh-CN" sz="2000" b="1" dirty="0">
                <a:solidFill>
                  <a:srgbClr val="6666FF"/>
                </a:solidFill>
                <a:latin typeface="+mn-ea"/>
              </a:rPr>
              <a:t>3</a:t>
            </a:r>
            <a:r>
              <a:rPr lang="en-US" altLang="zh-CN" sz="2000" b="1" dirty="0" smtClean="0">
                <a:solidFill>
                  <a:srgbClr val="6666FF"/>
                </a:solidFill>
                <a:latin typeface="+mn-ea"/>
              </a:rPr>
              <a:t>. </a:t>
            </a:r>
            <a:r>
              <a:rPr lang="zh-CN" altLang="en-US" sz="2000" b="1" dirty="0" smtClean="0">
                <a:solidFill>
                  <a:srgbClr val="6666FF"/>
                </a:solidFill>
                <a:latin typeface="+mn-ea"/>
              </a:rPr>
              <a:t>工作</a:t>
            </a:r>
            <a:r>
              <a:rPr lang="zh-CN" altLang="en-US" sz="2000" b="1" dirty="0">
                <a:solidFill>
                  <a:srgbClr val="6666FF"/>
                </a:solidFill>
                <a:latin typeface="+mn-ea"/>
              </a:rPr>
              <a:t>就是不找借口的去执行。</a:t>
            </a:r>
          </a:p>
          <a:p>
            <a:pPr>
              <a:lnSpc>
                <a:spcPct val="150000"/>
              </a:lnSpc>
              <a:buFont typeface="Wingdings" panose="05000000000000000000" pitchFamily="2" charset="2"/>
              <a:buNone/>
            </a:pPr>
            <a:r>
              <a:rPr lang="zh-CN" altLang="en-US" sz="2000" b="1" dirty="0">
                <a:latin typeface="+mn-ea"/>
              </a:rPr>
              <a:t>  无论做什么事情，都要记住自己的责任，无论在什么岗位上，都要对自己的工作负责。</a:t>
            </a:r>
          </a:p>
        </p:txBody>
      </p:sp>
    </p:spTree>
    <p:extLst>
      <p:ext uri="{BB962C8B-B14F-4D97-AF65-F5344CB8AC3E}">
        <p14:creationId xmlns:p14="http://schemas.microsoft.com/office/powerpoint/2010/main" val="3211216507"/>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zh-CN" altLang="en-US" sz="3200" b="1" dirty="0" smtClean="0">
                <a:solidFill>
                  <a:srgbClr val="FF0000"/>
                </a:solidFill>
              </a:rPr>
              <a:t>四</a:t>
            </a:r>
            <a:r>
              <a:rPr lang="en-US" altLang="zh-CN" sz="3200" b="1" dirty="0" smtClean="0">
                <a:solidFill>
                  <a:srgbClr val="FF0000"/>
                </a:solidFill>
              </a:rPr>
              <a:t>. </a:t>
            </a:r>
            <a:r>
              <a:rPr lang="zh-CN" altLang="en-US" sz="3200" b="1" dirty="0" smtClean="0">
                <a:solidFill>
                  <a:srgbClr val="FF0000"/>
                </a:solidFill>
              </a:rPr>
              <a:t>从</a:t>
            </a:r>
            <a:r>
              <a:rPr lang="zh-CN" altLang="en-US" sz="3200" b="1" dirty="0">
                <a:solidFill>
                  <a:srgbClr val="FF0000"/>
                </a:solidFill>
              </a:rPr>
              <a:t>细节处做起</a:t>
            </a:r>
            <a:r>
              <a:rPr lang="zh-CN" altLang="en-US" sz="3200" dirty="0">
                <a:solidFill>
                  <a:srgbClr val="FF0000"/>
                </a:solidFill>
                <a:effectLst>
                  <a:outerShdw blurRad="38100" dist="38100" dir="2700000" algn="tl">
                    <a:srgbClr val="C0C0C0"/>
                  </a:outerShdw>
                </a:effectLst>
              </a:rPr>
              <a:t> </a:t>
            </a:r>
          </a:p>
        </p:txBody>
      </p:sp>
      <p:sp>
        <p:nvSpPr>
          <p:cNvPr id="132099" name="Rectangle 3"/>
          <p:cNvSpPr>
            <a:spLocks noGrp="1" noChangeArrowheads="1"/>
          </p:cNvSpPr>
          <p:nvPr>
            <p:ph type="body" idx="1"/>
          </p:nvPr>
        </p:nvSpPr>
        <p:spPr/>
        <p:txBody>
          <a:bodyPr/>
          <a:lstStyle/>
          <a:p>
            <a:pPr marL="0" indent="0">
              <a:lnSpc>
                <a:spcPct val="150000"/>
              </a:lnSpc>
              <a:buFont typeface="Wingdings" panose="05000000000000000000" pitchFamily="2" charset="2"/>
              <a:buNone/>
            </a:pPr>
            <a:r>
              <a:rPr lang="zh-CN" altLang="en-US" sz="2000" b="1" dirty="0" smtClean="0">
                <a:latin typeface="+mn-ea"/>
              </a:rPr>
              <a:t>因为</a:t>
            </a:r>
            <a:r>
              <a:rPr lang="zh-CN" altLang="en-US" sz="2000" b="1" dirty="0">
                <a:latin typeface="+mn-ea"/>
              </a:rPr>
              <a:t>责任感由许多细节处构成，所以最基本的责任意识就是做事成熟，无论多小的事，都能够比任何人做得都好。</a:t>
            </a:r>
          </a:p>
          <a:p>
            <a:pPr marL="0" indent="0">
              <a:lnSpc>
                <a:spcPct val="150000"/>
              </a:lnSpc>
              <a:buFont typeface="Wingdings" panose="05000000000000000000" pitchFamily="2" charset="2"/>
              <a:buNone/>
            </a:pPr>
            <a:r>
              <a:rPr lang="en-US" altLang="zh-CN" sz="2000" b="1" dirty="0">
                <a:latin typeface="+mn-ea"/>
              </a:rPr>
              <a:t>1</a:t>
            </a:r>
            <a:r>
              <a:rPr lang="zh-CN" altLang="en-US" sz="2000" b="1" dirty="0">
                <a:latin typeface="+mn-ea"/>
              </a:rPr>
              <a:t>、遵守规定</a:t>
            </a:r>
          </a:p>
          <a:p>
            <a:pPr marL="914400" lvl="1" indent="-201613">
              <a:lnSpc>
                <a:spcPct val="150000"/>
              </a:lnSpc>
            </a:pPr>
            <a:r>
              <a:rPr lang="zh-CN" altLang="en-US" sz="2000" b="1" dirty="0">
                <a:latin typeface="+mn-ea"/>
              </a:rPr>
              <a:t>遵守公司规则、规定、标准。</a:t>
            </a:r>
          </a:p>
          <a:p>
            <a:pPr marL="914400" lvl="1" indent="-201613">
              <a:lnSpc>
                <a:spcPct val="150000"/>
              </a:lnSpc>
            </a:pPr>
            <a:r>
              <a:rPr lang="zh-CN" altLang="en-US" sz="2000" b="1" dirty="0">
                <a:latin typeface="+mn-ea"/>
              </a:rPr>
              <a:t>按时完成接手的工作任务。</a:t>
            </a:r>
          </a:p>
          <a:p>
            <a:pPr marL="914400" lvl="1" indent="-201613">
              <a:lnSpc>
                <a:spcPct val="150000"/>
              </a:lnSpc>
            </a:pPr>
            <a:r>
              <a:rPr lang="zh-CN" altLang="en-US" sz="2000" b="1" dirty="0">
                <a:latin typeface="+mn-ea"/>
              </a:rPr>
              <a:t>遵守上司指令。</a:t>
            </a:r>
          </a:p>
          <a:p>
            <a:pPr marL="914400" lvl="1" indent="-201613">
              <a:lnSpc>
                <a:spcPct val="150000"/>
              </a:lnSpc>
            </a:pPr>
            <a:r>
              <a:rPr lang="zh-CN" altLang="en-US" sz="2000" b="1" dirty="0">
                <a:latin typeface="+mn-ea"/>
              </a:rPr>
              <a:t>服从公司方针。</a:t>
            </a:r>
            <a:r>
              <a:rPr lang="zh-CN" altLang="en-US" sz="2000" dirty="0">
                <a:latin typeface="+mn-ea"/>
              </a:rPr>
              <a:t> </a:t>
            </a:r>
          </a:p>
        </p:txBody>
      </p:sp>
      <p:pic>
        <p:nvPicPr>
          <p:cNvPr id="132100" name="Picture 4" descr="j0215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3429000"/>
            <a:ext cx="2212975" cy="213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1085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506729" y="1988840"/>
            <a:ext cx="4824413" cy="4278312"/>
          </a:xfrm>
        </p:spPr>
        <p:txBody>
          <a:bodyPr/>
          <a:lstStyle/>
          <a:p>
            <a:pPr marL="623888" lvl="1" indent="-444500">
              <a:lnSpc>
                <a:spcPct val="160000"/>
              </a:lnSpc>
            </a:pPr>
            <a:r>
              <a:rPr lang="zh-CN" altLang="en-US" sz="2000" b="1" dirty="0">
                <a:latin typeface="+mn-ea"/>
              </a:rPr>
              <a:t>对结果负责到底的精神。</a:t>
            </a:r>
          </a:p>
          <a:p>
            <a:pPr marL="623888" lvl="1" indent="-444500">
              <a:lnSpc>
                <a:spcPct val="140000"/>
              </a:lnSpc>
            </a:pPr>
            <a:r>
              <a:rPr lang="zh-CN" altLang="en-US" sz="2000" b="1" dirty="0">
                <a:latin typeface="+mn-ea"/>
              </a:rPr>
              <a:t>经常自我反省，工作精益求精。</a:t>
            </a:r>
          </a:p>
          <a:p>
            <a:pPr marL="623888" lvl="1" indent="-444500">
              <a:lnSpc>
                <a:spcPct val="120000"/>
              </a:lnSpc>
            </a:pPr>
            <a:r>
              <a:rPr lang="zh-CN" altLang="en-US" sz="2000" b="1" dirty="0">
                <a:latin typeface="+mn-ea"/>
              </a:rPr>
              <a:t>胸怀宽广，有容人之量。</a:t>
            </a:r>
          </a:p>
          <a:p>
            <a:pPr marL="623888" lvl="1" indent="-444500">
              <a:lnSpc>
                <a:spcPct val="140000"/>
              </a:lnSpc>
            </a:pPr>
            <a:r>
              <a:rPr lang="zh-CN" altLang="en-US" sz="2000" b="1" dirty="0">
                <a:latin typeface="+mn-ea"/>
              </a:rPr>
              <a:t>无论是别人监督与否都恪尽职守。</a:t>
            </a:r>
          </a:p>
        </p:txBody>
      </p:sp>
      <p:pic>
        <p:nvPicPr>
          <p:cNvPr id="134148" name="Picture 4" descr="bd0495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709" y="3919239"/>
            <a:ext cx="3455988" cy="2347913"/>
          </a:xfrm>
          <a:prstGeom prst="rect">
            <a:avLst/>
          </a:prstGeom>
          <a:noFill/>
          <a:extLst>
            <a:ext uri="{909E8E84-426E-40DD-AFC4-6F175D3DCCD1}">
              <a14:hiddenFill xmlns:a14="http://schemas.microsoft.com/office/drawing/2010/main">
                <a:solidFill>
                  <a:srgbClr val="FFFFFF"/>
                </a:solidFill>
              </a14:hiddenFill>
            </a:ext>
          </a:extLst>
        </p:spPr>
      </p:pic>
      <p:sp>
        <p:nvSpPr>
          <p:cNvPr id="134149" name="Rectangle 5"/>
          <p:cNvSpPr>
            <a:spLocks noChangeArrowheads="1"/>
          </p:cNvSpPr>
          <p:nvPr/>
        </p:nvSpPr>
        <p:spPr bwMode="auto">
          <a:xfrm>
            <a:off x="519096" y="1560455"/>
            <a:ext cx="1776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bg2"/>
              </a:buClr>
              <a:buSzPct val="75000"/>
              <a:buFont typeface="Wingdings" panose="05000000000000000000" pitchFamily="2" charset="2"/>
              <a:buNone/>
            </a:pPr>
            <a:r>
              <a:rPr lang="en-US" altLang="zh-CN" sz="2000" b="1" dirty="0" smtClean="0">
                <a:latin typeface="+mn-ea"/>
              </a:rPr>
              <a:t>2. </a:t>
            </a:r>
            <a:r>
              <a:rPr lang="zh-CN" altLang="en-US" sz="2000" b="1" dirty="0" smtClean="0">
                <a:latin typeface="+mn-ea"/>
              </a:rPr>
              <a:t>凭</a:t>
            </a:r>
            <a:r>
              <a:rPr lang="zh-CN" altLang="en-US" sz="2000" b="1" dirty="0">
                <a:latin typeface="+mn-ea"/>
              </a:rPr>
              <a:t>良心工作</a:t>
            </a:r>
          </a:p>
        </p:txBody>
      </p:sp>
    </p:spTree>
    <p:extLst>
      <p:ext uri="{BB962C8B-B14F-4D97-AF65-F5344CB8AC3E}">
        <p14:creationId xmlns:p14="http://schemas.microsoft.com/office/powerpoint/2010/main" val="3584930103"/>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707054" y="2329036"/>
            <a:ext cx="4753918" cy="2160240"/>
          </a:xfrm>
        </p:spPr>
        <p:txBody>
          <a:bodyPr/>
          <a:lstStyle/>
          <a:p>
            <a:pPr marL="914400" lvl="1" indent="-457200">
              <a:lnSpc>
                <a:spcPct val="150000"/>
              </a:lnSpc>
            </a:pPr>
            <a:r>
              <a:rPr lang="zh-CN" altLang="en-US" sz="2000" b="1" dirty="0" smtClean="0">
                <a:latin typeface="+mn-ea"/>
              </a:rPr>
              <a:t>做好</a:t>
            </a:r>
            <a:r>
              <a:rPr lang="zh-CN" altLang="en-US" sz="2000" b="1" dirty="0">
                <a:latin typeface="+mn-ea"/>
              </a:rPr>
              <a:t>准备工作和计划。</a:t>
            </a:r>
          </a:p>
          <a:p>
            <a:pPr marL="914400" lvl="1" indent="-457200">
              <a:lnSpc>
                <a:spcPct val="150000"/>
              </a:lnSpc>
            </a:pPr>
            <a:r>
              <a:rPr lang="zh-CN" altLang="en-US" sz="2000" b="1" dirty="0">
                <a:latin typeface="+mn-ea"/>
              </a:rPr>
              <a:t>准确理解命令和工作计划内容。</a:t>
            </a:r>
          </a:p>
          <a:p>
            <a:pPr marL="914400" lvl="1" indent="-457200">
              <a:lnSpc>
                <a:spcPct val="150000"/>
              </a:lnSpc>
            </a:pPr>
            <a:r>
              <a:rPr lang="zh-CN" altLang="en-US" sz="2000" b="1" dirty="0">
                <a:latin typeface="+mn-ea"/>
              </a:rPr>
              <a:t>做事做到底，不半途而废。</a:t>
            </a:r>
          </a:p>
          <a:p>
            <a:pPr marL="914400" lvl="1" indent="-457200">
              <a:lnSpc>
                <a:spcPct val="150000"/>
              </a:lnSpc>
            </a:pPr>
            <a:r>
              <a:rPr lang="zh-CN" altLang="en-US" sz="2000" b="1" dirty="0">
                <a:latin typeface="+mn-ea"/>
              </a:rPr>
              <a:t>不要忘了汇报。</a:t>
            </a:r>
          </a:p>
        </p:txBody>
      </p:sp>
      <p:pic>
        <p:nvPicPr>
          <p:cNvPr id="135173" name="Picture 5" descr="j02810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427024"/>
            <a:ext cx="1600200" cy="2697163"/>
          </a:xfrm>
          <a:prstGeom prst="rect">
            <a:avLst/>
          </a:prstGeom>
          <a:noFill/>
          <a:extLst>
            <a:ext uri="{909E8E84-426E-40DD-AFC4-6F175D3DCCD1}">
              <a14:hiddenFill xmlns:a14="http://schemas.microsoft.com/office/drawing/2010/main">
                <a:solidFill>
                  <a:srgbClr val="FFFFFF"/>
                </a:solidFill>
              </a14:hiddenFill>
            </a:ext>
          </a:extLst>
        </p:spPr>
      </p:pic>
      <p:sp>
        <p:nvSpPr>
          <p:cNvPr id="135174" name="Rectangle 6"/>
          <p:cNvSpPr>
            <a:spLocks noChangeArrowheads="1"/>
          </p:cNvSpPr>
          <p:nvPr/>
        </p:nvSpPr>
        <p:spPr bwMode="auto">
          <a:xfrm>
            <a:off x="683568" y="1586867"/>
            <a:ext cx="4537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dirty="0" smtClean="0">
                <a:latin typeface="+mn-ea"/>
              </a:rPr>
              <a:t>3. </a:t>
            </a:r>
            <a:r>
              <a:rPr lang="zh-CN" altLang="en-US" sz="2000" b="1" dirty="0" smtClean="0">
                <a:latin typeface="+mn-ea"/>
              </a:rPr>
              <a:t>善始善终</a:t>
            </a:r>
            <a:r>
              <a:rPr lang="zh-CN" altLang="en-US" sz="2000" b="1" dirty="0">
                <a:latin typeface="+mn-ea"/>
              </a:rPr>
              <a:t>地</a:t>
            </a:r>
            <a:r>
              <a:rPr lang="zh-CN" altLang="en-US" sz="2000" b="1" dirty="0" smtClean="0">
                <a:latin typeface="+mn-ea"/>
              </a:rPr>
              <a:t>工作 </a:t>
            </a:r>
            <a:endParaRPr lang="zh-CN" altLang="en-US" sz="2000" b="1" dirty="0">
              <a:latin typeface="+mn-ea"/>
            </a:endParaRPr>
          </a:p>
        </p:txBody>
      </p:sp>
    </p:spTree>
    <p:extLst>
      <p:ext uri="{BB962C8B-B14F-4D97-AF65-F5344CB8AC3E}">
        <p14:creationId xmlns:p14="http://schemas.microsoft.com/office/powerpoint/2010/main" val="107277748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611561" y="2132856"/>
            <a:ext cx="6264696" cy="2952328"/>
          </a:xfrm>
        </p:spPr>
        <p:txBody>
          <a:bodyPr/>
          <a:lstStyle/>
          <a:p>
            <a:pPr marL="914400" lvl="1" indent="-457200">
              <a:lnSpc>
                <a:spcPct val="150000"/>
              </a:lnSpc>
            </a:pPr>
            <a:r>
              <a:rPr lang="zh-CN" altLang="en-US" sz="2000" b="1" dirty="0" smtClean="0">
                <a:latin typeface="+mn-ea"/>
              </a:rPr>
              <a:t>即使</a:t>
            </a:r>
            <a:r>
              <a:rPr lang="zh-CN" altLang="en-US" sz="2000" b="1" dirty="0">
                <a:latin typeface="+mn-ea"/>
              </a:rPr>
              <a:t>没有接到指示，也要自己找事情做。</a:t>
            </a:r>
          </a:p>
          <a:p>
            <a:pPr marL="914400" lvl="1" indent="-457200">
              <a:lnSpc>
                <a:spcPct val="150000"/>
              </a:lnSpc>
            </a:pPr>
            <a:r>
              <a:rPr lang="zh-CN" altLang="en-US" sz="2000" b="1" dirty="0">
                <a:latin typeface="+mn-ea"/>
              </a:rPr>
              <a:t>积极主动地辅佐上司。</a:t>
            </a:r>
          </a:p>
          <a:p>
            <a:pPr marL="914400" lvl="1" indent="-457200">
              <a:lnSpc>
                <a:spcPct val="150000"/>
              </a:lnSpc>
            </a:pPr>
            <a:r>
              <a:rPr lang="zh-CN" altLang="en-US" sz="2000" b="1" dirty="0">
                <a:latin typeface="+mn-ea"/>
              </a:rPr>
              <a:t>思考更进一步的问题。</a:t>
            </a:r>
          </a:p>
          <a:p>
            <a:pPr marL="914400" lvl="1" indent="-457200">
              <a:lnSpc>
                <a:spcPct val="150000"/>
              </a:lnSpc>
            </a:pPr>
            <a:r>
              <a:rPr lang="zh-CN" altLang="en-US" sz="2000" b="1" dirty="0" smtClean="0">
                <a:latin typeface="+mn-ea"/>
              </a:rPr>
              <a:t>做别人</a:t>
            </a:r>
            <a:r>
              <a:rPr lang="zh-CN" altLang="en-US" sz="2000" b="1" dirty="0">
                <a:latin typeface="+mn-ea"/>
              </a:rPr>
              <a:t>不愿做的工作。</a:t>
            </a:r>
          </a:p>
          <a:p>
            <a:pPr marL="914400" lvl="1" indent="-457200">
              <a:lnSpc>
                <a:spcPct val="150000"/>
              </a:lnSpc>
            </a:pPr>
            <a:r>
              <a:rPr lang="zh-CN" altLang="en-US" sz="2000" b="1" dirty="0">
                <a:latin typeface="+mn-ea"/>
              </a:rPr>
              <a:t>做事出色，超过上司所望。</a:t>
            </a:r>
          </a:p>
        </p:txBody>
      </p:sp>
      <p:sp>
        <p:nvSpPr>
          <p:cNvPr id="136196" name="Rectangle 4"/>
          <p:cNvSpPr>
            <a:spLocks noChangeArrowheads="1"/>
          </p:cNvSpPr>
          <p:nvPr/>
        </p:nvSpPr>
        <p:spPr bwMode="auto">
          <a:xfrm>
            <a:off x="611560" y="1556792"/>
            <a:ext cx="23663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smtClean="0">
                <a:latin typeface="+mn-ea"/>
              </a:rPr>
              <a:t>4. </a:t>
            </a:r>
            <a:r>
              <a:rPr lang="zh-CN" altLang="en-US" sz="2000" b="1" dirty="0" smtClean="0">
                <a:latin typeface="+mn-ea"/>
              </a:rPr>
              <a:t>自觉</a:t>
            </a:r>
            <a:r>
              <a:rPr lang="zh-CN" altLang="en-US" sz="2000" b="1" dirty="0">
                <a:latin typeface="+mn-ea"/>
              </a:rPr>
              <a:t>主动地</a:t>
            </a:r>
            <a:r>
              <a:rPr lang="zh-CN" altLang="en-US" sz="2000" b="1" dirty="0" smtClean="0">
                <a:latin typeface="+mn-ea"/>
              </a:rPr>
              <a:t>工作 </a:t>
            </a:r>
            <a:endParaRPr lang="zh-CN" altLang="en-US" sz="2000" b="1" dirty="0">
              <a:latin typeface="+mn-ea"/>
            </a:endParaRPr>
          </a:p>
        </p:txBody>
      </p:sp>
    </p:spTree>
    <p:extLst>
      <p:ext uri="{BB962C8B-B14F-4D97-AF65-F5344CB8AC3E}">
        <p14:creationId xmlns:p14="http://schemas.microsoft.com/office/powerpoint/2010/main" val="3638637472"/>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323850" y="1600200"/>
            <a:ext cx="5543550" cy="4530725"/>
          </a:xfrm>
        </p:spPr>
        <p:txBody>
          <a:bodyPr/>
          <a:lstStyle/>
          <a:p>
            <a:pPr marL="0" indent="0">
              <a:lnSpc>
                <a:spcPct val="150000"/>
              </a:lnSpc>
              <a:buFont typeface="Wingdings" panose="05000000000000000000" pitchFamily="2" charset="2"/>
              <a:buNone/>
            </a:pPr>
            <a:endParaRPr lang="en-US" altLang="zh-CN" sz="2000" b="1" dirty="0">
              <a:effectLst>
                <a:outerShdw blurRad="38100" dist="38100" dir="2700000" algn="tl">
                  <a:srgbClr val="C0C0C0"/>
                </a:outerShdw>
              </a:effectLst>
              <a:latin typeface="+mn-ea"/>
            </a:endParaRPr>
          </a:p>
          <a:p>
            <a:pPr marL="623888" lvl="1" indent="-444500">
              <a:lnSpc>
                <a:spcPct val="150000"/>
              </a:lnSpc>
            </a:pPr>
            <a:r>
              <a:rPr lang="zh-CN" altLang="en-US" sz="2000" b="1" dirty="0">
                <a:latin typeface="+mn-ea"/>
              </a:rPr>
              <a:t>注意情况变化。</a:t>
            </a:r>
          </a:p>
          <a:p>
            <a:pPr marL="623888" lvl="1" indent="-444500">
              <a:lnSpc>
                <a:spcPct val="150000"/>
              </a:lnSpc>
            </a:pPr>
            <a:r>
              <a:rPr lang="zh-CN" altLang="en-US" sz="2000" b="1" dirty="0">
                <a:latin typeface="+mn-ea"/>
              </a:rPr>
              <a:t>在工作中发挥卓越才智，改革创新。</a:t>
            </a:r>
          </a:p>
          <a:p>
            <a:pPr marL="623888" lvl="1" indent="-444500">
              <a:lnSpc>
                <a:spcPct val="150000"/>
              </a:lnSpc>
            </a:pPr>
            <a:r>
              <a:rPr lang="zh-CN" altLang="en-US" sz="2000" b="1" dirty="0">
                <a:latin typeface="+mn-ea"/>
              </a:rPr>
              <a:t>注意学习、吸收新事物、新方法、新观念、新思想。</a:t>
            </a:r>
          </a:p>
          <a:p>
            <a:pPr marL="623888" lvl="1" indent="-444500">
              <a:lnSpc>
                <a:spcPct val="150000"/>
              </a:lnSpc>
            </a:pPr>
            <a:r>
              <a:rPr lang="zh-CN" altLang="en-US" sz="2000" b="1" dirty="0">
                <a:latin typeface="+mn-ea"/>
              </a:rPr>
              <a:t>追求改善，提高业绩。</a:t>
            </a:r>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844675"/>
            <a:ext cx="29257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Rectangle 5"/>
          <p:cNvSpPr>
            <a:spLocks noChangeArrowheads="1"/>
          </p:cNvSpPr>
          <p:nvPr/>
        </p:nvSpPr>
        <p:spPr bwMode="auto">
          <a:xfrm>
            <a:off x="466725" y="1524000"/>
            <a:ext cx="54006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000" b="1" dirty="0" smtClean="0">
                <a:latin typeface="+mn-ea"/>
              </a:rPr>
              <a:t>5. </a:t>
            </a:r>
            <a:r>
              <a:rPr lang="zh-CN" altLang="en-US" sz="2000" b="1" dirty="0" smtClean="0">
                <a:latin typeface="+mn-ea"/>
              </a:rPr>
              <a:t>创新</a:t>
            </a:r>
            <a:r>
              <a:rPr lang="zh-CN" altLang="en-US" sz="2000" b="1" dirty="0">
                <a:latin typeface="+mn-ea"/>
              </a:rPr>
              <a:t>和研究工作方法</a:t>
            </a:r>
          </a:p>
        </p:txBody>
      </p:sp>
    </p:spTree>
    <p:extLst>
      <p:ext uri="{BB962C8B-B14F-4D97-AF65-F5344CB8AC3E}">
        <p14:creationId xmlns:p14="http://schemas.microsoft.com/office/powerpoint/2010/main" val="86326555"/>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612629" y="2204864"/>
            <a:ext cx="8229600" cy="4159160"/>
          </a:xfrm>
        </p:spPr>
        <p:txBody>
          <a:bodyPr/>
          <a:lstStyle/>
          <a:p>
            <a:pPr marL="533400" indent="-533400">
              <a:lnSpc>
                <a:spcPct val="120000"/>
              </a:lnSpc>
            </a:pPr>
            <a:r>
              <a:rPr lang="zh-CN" altLang="en-US" sz="2000" b="1" dirty="0" smtClean="0">
                <a:latin typeface="+mn-ea"/>
              </a:rPr>
              <a:t>自觉</a:t>
            </a:r>
            <a:r>
              <a:rPr lang="zh-CN" altLang="en-US" sz="2000" b="1" dirty="0">
                <a:latin typeface="+mn-ea"/>
              </a:rPr>
              <a:t>、积极的态度</a:t>
            </a:r>
          </a:p>
          <a:p>
            <a:pPr marL="914400" lvl="1" indent="-457200">
              <a:lnSpc>
                <a:spcPct val="120000"/>
              </a:lnSpc>
            </a:pPr>
            <a:r>
              <a:rPr lang="zh-CN" altLang="en-US" sz="2000" b="1" dirty="0">
                <a:latin typeface="+mn-ea"/>
              </a:rPr>
              <a:t>不说也能做。</a:t>
            </a:r>
          </a:p>
          <a:p>
            <a:pPr marL="914400" lvl="1" indent="-457200">
              <a:lnSpc>
                <a:spcPct val="110000"/>
              </a:lnSpc>
            </a:pPr>
            <a:r>
              <a:rPr lang="zh-CN" altLang="en-US" sz="2000" b="1" dirty="0">
                <a:latin typeface="+mn-ea"/>
              </a:rPr>
              <a:t>理解上司命令、意图后再去做。</a:t>
            </a:r>
          </a:p>
          <a:p>
            <a:pPr marL="914400" lvl="1" indent="-457200">
              <a:lnSpc>
                <a:spcPct val="120000"/>
              </a:lnSpc>
            </a:pPr>
            <a:r>
              <a:rPr lang="zh-CN" altLang="en-US" sz="2000" b="1" dirty="0">
                <a:latin typeface="+mn-ea"/>
              </a:rPr>
              <a:t>根据变化的情况采取相应对策。</a:t>
            </a:r>
          </a:p>
          <a:p>
            <a:pPr marL="533400" indent="-533400">
              <a:lnSpc>
                <a:spcPct val="120000"/>
              </a:lnSpc>
            </a:pPr>
            <a:r>
              <a:rPr lang="zh-CN" altLang="en-US" sz="2000" b="1" dirty="0">
                <a:latin typeface="+mn-ea"/>
              </a:rPr>
              <a:t>被动、消极的态度</a:t>
            </a:r>
          </a:p>
          <a:p>
            <a:pPr marL="914400" lvl="1" indent="-457200">
              <a:lnSpc>
                <a:spcPct val="110000"/>
              </a:lnSpc>
            </a:pPr>
            <a:r>
              <a:rPr lang="zh-CN" altLang="en-US" sz="2000" b="1" dirty="0">
                <a:latin typeface="+mn-ea"/>
              </a:rPr>
              <a:t>不说就不做。</a:t>
            </a:r>
          </a:p>
          <a:p>
            <a:pPr marL="914400" lvl="1" indent="-457200">
              <a:lnSpc>
                <a:spcPct val="110000"/>
              </a:lnSpc>
            </a:pPr>
            <a:r>
              <a:rPr lang="zh-CN" altLang="en-US" sz="2000" b="1" dirty="0">
                <a:latin typeface="+mn-ea"/>
              </a:rPr>
              <a:t>机械地按吩咐的内容做。</a:t>
            </a:r>
          </a:p>
          <a:p>
            <a:pPr marL="914400" lvl="1" indent="-457200">
              <a:lnSpc>
                <a:spcPct val="110000"/>
              </a:lnSpc>
            </a:pPr>
            <a:r>
              <a:rPr lang="zh-CN" altLang="en-US" sz="2000" b="1" dirty="0">
                <a:latin typeface="+mn-ea"/>
              </a:rPr>
              <a:t>对变化情况无动于衷。</a:t>
            </a:r>
          </a:p>
        </p:txBody>
      </p:sp>
      <p:sp>
        <p:nvSpPr>
          <p:cNvPr id="137220" name="Rectangle 4"/>
          <p:cNvSpPr>
            <a:spLocks noChangeArrowheads="1"/>
          </p:cNvSpPr>
          <p:nvPr/>
        </p:nvSpPr>
        <p:spPr bwMode="auto">
          <a:xfrm>
            <a:off x="606802" y="1588730"/>
            <a:ext cx="280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smtClean="0">
                <a:latin typeface="+mn-ea"/>
              </a:rPr>
              <a:t>6. </a:t>
            </a:r>
            <a:r>
              <a:rPr lang="zh-CN" altLang="en-US" sz="2000" b="1" dirty="0" smtClean="0">
                <a:latin typeface="+mn-ea"/>
              </a:rPr>
              <a:t>超越</a:t>
            </a:r>
            <a:r>
              <a:rPr lang="zh-CN" altLang="en-US" sz="2000" b="1" dirty="0">
                <a:latin typeface="+mn-ea"/>
              </a:rPr>
              <a:t>上司要求的工作</a:t>
            </a:r>
          </a:p>
        </p:txBody>
      </p:sp>
    </p:spTree>
    <p:extLst>
      <p:ext uri="{BB962C8B-B14F-4D97-AF65-F5344CB8AC3E}">
        <p14:creationId xmlns:p14="http://schemas.microsoft.com/office/powerpoint/2010/main" val="97298743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335396" y="2060848"/>
            <a:ext cx="8208912" cy="3240360"/>
          </a:xfrm>
        </p:spPr>
        <p:txBody>
          <a:bodyPr/>
          <a:lstStyle/>
          <a:p>
            <a:pPr marL="182563" indent="-182563">
              <a:lnSpc>
                <a:spcPct val="0"/>
              </a:lnSpc>
              <a:buFont typeface="Wingdings" panose="05000000000000000000" pitchFamily="2" charset="2"/>
              <a:buNone/>
            </a:pPr>
            <a:endParaRPr lang="en-US" altLang="zh-CN" sz="2000" b="1" dirty="0">
              <a:latin typeface="+mn-ea"/>
            </a:endParaRPr>
          </a:p>
          <a:p>
            <a:pPr marL="625475" lvl="1" indent="-263525">
              <a:lnSpc>
                <a:spcPct val="140000"/>
              </a:lnSpc>
            </a:pPr>
            <a:r>
              <a:rPr lang="zh-CN" altLang="en-US" sz="2000" b="1" dirty="0">
                <a:latin typeface="+mn-ea"/>
              </a:rPr>
              <a:t>明确岗位责任要求，掌握责任中的重点：要知道你应该做的是什么，工作重点究竟是哪一部分。</a:t>
            </a:r>
          </a:p>
          <a:p>
            <a:pPr marL="625475" lvl="1" indent="-263525">
              <a:lnSpc>
                <a:spcPct val="130000"/>
              </a:lnSpc>
            </a:pPr>
            <a:r>
              <a:rPr lang="zh-CN" altLang="en-US" sz="2000" b="1" dirty="0">
                <a:latin typeface="+mn-ea"/>
              </a:rPr>
              <a:t>领会上司的真正意图：特别是需要有很多相关人员的支持时，一定要确认这项工作是否有真有这么重要</a:t>
            </a:r>
            <a:r>
              <a:rPr lang="en-US" altLang="zh-CN" sz="2000" b="1" dirty="0">
                <a:latin typeface="+mn-ea"/>
              </a:rPr>
              <a:t>,</a:t>
            </a:r>
            <a:r>
              <a:rPr lang="zh-CN" altLang="en-US" sz="2000" b="1" dirty="0">
                <a:latin typeface="+mn-ea"/>
              </a:rPr>
              <a:t>一定要问清楚上司真正想要的是什么。</a:t>
            </a:r>
          </a:p>
          <a:p>
            <a:pPr marL="625475" lvl="1" indent="-263525">
              <a:lnSpc>
                <a:spcPct val="130000"/>
              </a:lnSpc>
            </a:pPr>
            <a:r>
              <a:rPr lang="zh-CN" altLang="en-US" sz="2000" b="1" dirty="0">
                <a:latin typeface="+mn-ea"/>
              </a:rPr>
              <a:t>计划要及时地改变：当某个突发事件影响到你的计划时，当外界因素发生变化时。</a:t>
            </a:r>
          </a:p>
        </p:txBody>
      </p:sp>
      <p:sp>
        <p:nvSpPr>
          <p:cNvPr id="141316" name="Rectangle 4"/>
          <p:cNvSpPr>
            <a:spLocks noChangeArrowheads="1"/>
          </p:cNvSpPr>
          <p:nvPr/>
        </p:nvSpPr>
        <p:spPr bwMode="auto">
          <a:xfrm>
            <a:off x="611560" y="1556792"/>
            <a:ext cx="3828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smtClean="0">
                <a:latin typeface="+mn-ea"/>
              </a:rPr>
              <a:t>7. </a:t>
            </a:r>
            <a:r>
              <a:rPr lang="zh-CN" altLang="en-US" sz="2000" b="1" dirty="0" smtClean="0">
                <a:latin typeface="+mn-ea"/>
              </a:rPr>
              <a:t>注意</a:t>
            </a:r>
            <a:r>
              <a:rPr lang="zh-CN" altLang="en-US" sz="2000" b="1" dirty="0">
                <a:latin typeface="+mn-ea"/>
              </a:rPr>
              <a:t>岗位责任与全局责任兼顾</a:t>
            </a:r>
          </a:p>
        </p:txBody>
      </p:sp>
    </p:spTree>
    <p:extLst>
      <p:ext uri="{BB962C8B-B14F-4D97-AF65-F5344CB8AC3E}">
        <p14:creationId xmlns:p14="http://schemas.microsoft.com/office/powerpoint/2010/main" val="918693124"/>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a:t>
            </a:r>
            <a:r>
              <a:rPr lang="zh-CN" altLang="en-US" sz="2800" b="1" dirty="0">
                <a:latin typeface="+mj-ea"/>
                <a:ea typeface="+mj-ea"/>
              </a:rPr>
              <a:t>九</a:t>
            </a:r>
            <a:r>
              <a:rPr lang="zh-CN" altLang="en-US" sz="2800" b="1" dirty="0" smtClean="0">
                <a:latin typeface="+mj-ea"/>
                <a:ea typeface="+mj-ea"/>
              </a:rPr>
              <a:t>单元</a:t>
            </a:r>
            <a:endParaRPr lang="en-US" altLang="zh-CN" sz="2800" b="1" dirty="0">
              <a:latin typeface="+mj-ea"/>
              <a:ea typeface="+mj-ea"/>
            </a:endParaRPr>
          </a:p>
          <a:p>
            <a:pPr algn="ctr">
              <a:lnSpc>
                <a:spcPct val="250000"/>
              </a:lnSpc>
            </a:pPr>
            <a:r>
              <a:rPr lang="zh-CN" altLang="en-US" sz="2800" b="1" dirty="0" smtClean="0">
                <a:latin typeface="+mn-ea"/>
              </a:rPr>
              <a:t>班组长创新意识培养</a:t>
            </a:r>
            <a:endParaRPr lang="zh-CN" altLang="en-US" sz="2800" b="1" dirty="0">
              <a:latin typeface="+mn-ea"/>
            </a:endParaRP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99</a:t>
            </a:fld>
            <a:endParaRPr lang="zh-CN" altLang="en-US" dirty="0">
              <a:solidFill>
                <a:srgbClr val="000000">
                  <a:tint val="75000"/>
                </a:srgbClr>
              </a:solidFill>
            </a:endParaRPr>
          </a:p>
        </p:txBody>
      </p:sp>
      <p:sp>
        <p:nvSpPr>
          <p:cNvPr id="7" name="标题 1"/>
          <p:cNvSpPr txBox="1">
            <a:spLocks/>
          </p:cNvSpPr>
          <p:nvPr/>
        </p:nvSpPr>
        <p:spPr bwMode="auto">
          <a:xfrm>
            <a:off x="959252" y="332656"/>
            <a:ext cx="735223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a:lstStyle>
          <a:p>
            <a:pPr algn="just"/>
            <a:r>
              <a:rPr lang="zh-CN" altLang="en-US" sz="2800" dirty="0">
                <a:effectLst>
                  <a:outerShdw blurRad="38100" dist="38100" dir="2700000" algn="tl">
                    <a:srgbClr val="C0C0C0"/>
                  </a:outerShdw>
                </a:effectLst>
                <a:latin typeface="+mn-ea"/>
              </a:rPr>
              <a:t>班组长综合管理实战技能训练课程</a:t>
            </a:r>
            <a:endParaRPr lang="zh-CN" altLang="en-US" sz="2800" dirty="0">
              <a:latin typeface="+mn-ea"/>
            </a:endParaRPr>
          </a:p>
        </p:txBody>
      </p:sp>
    </p:spTree>
    <p:extLst>
      <p:ext uri="{BB962C8B-B14F-4D97-AF65-F5344CB8AC3E}">
        <p14:creationId xmlns:p14="http://schemas.microsoft.com/office/powerpoint/2010/main" val="5840321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6.xml><?xml version="1.0" encoding="utf-8"?>
<a:theme xmlns:a="http://schemas.openxmlformats.org/drawingml/2006/main" name="3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7.xml><?xml version="1.0" encoding="utf-8"?>
<a:theme xmlns:a="http://schemas.openxmlformats.org/drawingml/2006/main" name="4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9713</TotalTime>
  <Words>8244</Words>
  <Application>Microsoft Office PowerPoint</Application>
  <PresentationFormat>全屏显示(4:3)</PresentationFormat>
  <Paragraphs>1037</Paragraphs>
  <Slides>116</Slides>
  <Notes>15</Notes>
  <HiddenSlides>0</HiddenSlides>
  <MMClips>0</MMClips>
  <ScaleCrop>false</ScaleCrop>
  <HeadingPairs>
    <vt:vector size="8" baseType="variant">
      <vt:variant>
        <vt:lpstr>已用的字体</vt:lpstr>
      </vt:variant>
      <vt:variant>
        <vt:i4>19</vt:i4>
      </vt:variant>
      <vt:variant>
        <vt:lpstr>主题</vt:lpstr>
      </vt:variant>
      <vt:variant>
        <vt:i4>7</vt:i4>
      </vt:variant>
      <vt:variant>
        <vt:lpstr>嵌入 OLE 服务器</vt:lpstr>
      </vt:variant>
      <vt:variant>
        <vt:i4>1</vt:i4>
      </vt:variant>
      <vt:variant>
        <vt:lpstr>幻灯片标题</vt:lpstr>
      </vt:variant>
      <vt:variant>
        <vt:i4>116</vt:i4>
      </vt:variant>
    </vt:vector>
  </HeadingPairs>
  <TitlesOfParts>
    <vt:vector size="143" baseType="lpstr">
      <vt:lpstr>ＭＳ ゴシック</vt:lpstr>
      <vt:lpstr>MS PGothic</vt:lpstr>
      <vt:lpstr>MS PGothic</vt:lpstr>
      <vt:lpstr>方正综艺简体</vt:lpstr>
      <vt:lpstr>黑体</vt:lpstr>
      <vt:lpstr>华文琥珀</vt:lpstr>
      <vt:lpstr>华文新魏</vt:lpstr>
      <vt:lpstr>楷体_GB2312</vt:lpstr>
      <vt:lpstr>隶书</vt:lpstr>
      <vt:lpstr>宋体</vt:lpstr>
      <vt:lpstr>微软雅黑</vt:lpstr>
      <vt:lpstr>幼圆</vt:lpstr>
      <vt:lpstr>Arial</vt:lpstr>
      <vt:lpstr>Arial Black</vt:lpstr>
      <vt:lpstr>Calibri</vt:lpstr>
      <vt:lpstr>Century</vt:lpstr>
      <vt:lpstr>Symbol</vt:lpstr>
      <vt:lpstr>Times New Roman</vt:lpstr>
      <vt:lpstr>Wingdings</vt:lpstr>
      <vt:lpstr>主题1</vt:lpstr>
      <vt:lpstr>1_主题1</vt:lpstr>
      <vt:lpstr>NordriDesign</vt:lpstr>
      <vt:lpstr>上海Nordri专业商务幻灯演示设计</vt:lpstr>
      <vt:lpstr>2_主题1</vt:lpstr>
      <vt:lpstr>3_主题1</vt:lpstr>
      <vt:lpstr>4_主题1</vt:lpstr>
      <vt:lpstr>图表</vt:lpstr>
      <vt:lpstr>PowerPoint 演示文稿</vt:lpstr>
      <vt:lpstr>PowerPoint 演示文稿</vt:lpstr>
      <vt:lpstr>课程结构  Lecturer Instructors</vt:lpstr>
      <vt:lpstr>PowerPoint 演示文稿</vt:lpstr>
      <vt:lpstr>班组管理是企业最基础的管理</vt:lpstr>
      <vt:lpstr>PowerPoint 演示文稿</vt:lpstr>
      <vt:lpstr>PowerPoint 演示文稿</vt:lpstr>
      <vt:lpstr>班组长的日常管理</vt:lpstr>
      <vt:lpstr>班组长的现状</vt:lpstr>
      <vt:lpstr>班组长的现状</vt:lpstr>
      <vt:lpstr>PowerPoint 演示文稿</vt:lpstr>
      <vt:lpstr>什么是培训</vt:lpstr>
      <vt:lpstr>培训的目的</vt:lpstr>
      <vt:lpstr>班组长职业素养的构成</vt:lpstr>
      <vt:lpstr>PowerPoint 演示文稿</vt:lpstr>
      <vt:lpstr>员工培训方法</vt:lpstr>
      <vt:lpstr>PowerPoint 演示文稿</vt:lpstr>
      <vt:lpstr>PowerPoint 演示文稿</vt:lpstr>
      <vt:lpstr>什么是作业标准化（SOP）</vt:lpstr>
      <vt:lpstr>作业标准应满足以下五点</vt:lpstr>
      <vt:lpstr>作业标准中应包括的内容</vt:lpstr>
      <vt:lpstr>PowerPoint 演示文稿</vt:lpstr>
      <vt:lpstr>PowerPoint 演示文稿</vt:lpstr>
      <vt:lpstr>PowerPoint 演示文稿</vt:lpstr>
      <vt:lpstr>PowerPoint 演示文稿</vt:lpstr>
      <vt:lpstr>认识问题</vt:lpstr>
      <vt:lpstr>PowerPoint 演示文稿</vt:lpstr>
      <vt:lpstr>如何改善工作方法</vt:lpstr>
      <vt:lpstr>PowerPoint 演示文稿</vt:lpstr>
      <vt:lpstr>PowerPoint 演示文稿</vt:lpstr>
      <vt:lpstr>PowerPoint 演示文稿</vt:lpstr>
      <vt:lpstr>PowerPoint 演示文稿</vt:lpstr>
      <vt:lpstr>PowerPoint 演示文稿</vt:lpstr>
      <vt:lpstr>整顿的含义、作用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什么是文化？</vt:lpstr>
      <vt:lpstr>企业文化的表现</vt:lpstr>
      <vt:lpstr>企业文化与班组文化</vt:lpstr>
      <vt:lpstr>班组文化建设的误区</vt:lpstr>
      <vt:lpstr>班组文化建设</vt:lpstr>
      <vt:lpstr>PowerPoint 演示文稿</vt:lpstr>
      <vt:lpstr>如何沟通？</vt:lpstr>
      <vt:lpstr>有效的沟通模式                              </vt:lpstr>
      <vt:lpstr>如何沟通？</vt:lpstr>
      <vt:lpstr>PowerPoint 演示文稿</vt:lpstr>
      <vt:lpstr>PowerPoint 演示文稿</vt:lpstr>
      <vt:lpstr>PowerPoint 演示文稿</vt:lpstr>
      <vt:lpstr>PowerPoint 演示文稿</vt:lpstr>
      <vt:lpstr>为什么不同的人在同一世界、对同一事物？</vt:lpstr>
      <vt:lpstr>心智模式不同</vt:lpstr>
      <vt:lpstr>心智模式的来源？</vt:lpstr>
      <vt:lpstr>PowerPoint 演示文稿</vt:lpstr>
      <vt:lpstr>避免消极的心态</vt:lpstr>
      <vt:lpstr>激励的基本理论与方法</vt:lpstr>
      <vt:lpstr>激励的基本方法</vt:lpstr>
      <vt:lpstr>激励的类型</vt:lpstr>
      <vt:lpstr>常见的激励方式</vt:lpstr>
      <vt:lpstr>PowerPoint 演示文稿</vt:lpstr>
      <vt:lpstr>安全的重要性</vt:lpstr>
      <vt:lpstr>如何进行安全培训和监督</vt:lpstr>
      <vt:lpstr>如何进行安全培训和监督</vt:lpstr>
      <vt:lpstr>如何进行安全培训和监督</vt:lpstr>
      <vt:lpstr>PowerPoint 演示文稿</vt:lpstr>
      <vt:lpstr>PowerPoint 演示文稿</vt:lpstr>
      <vt:lpstr>安全事故要因分析</vt:lpstr>
      <vt:lpstr>80、90后在职场上的11大表现</vt:lpstr>
      <vt:lpstr>80、90后4大优点</vt:lpstr>
      <vt:lpstr>80、90后4大优点</vt:lpstr>
      <vt:lpstr>80、90后的典型心态</vt:lpstr>
      <vt:lpstr>PowerPoint 演示文稿</vt:lpstr>
      <vt:lpstr>PowerPoint 演示文稿</vt:lpstr>
      <vt:lpstr>责任是什么？</vt:lpstr>
      <vt:lpstr>建立100%责任价值观</vt:lpstr>
      <vt:lpstr>一. 主动承担责任是为自己负责</vt:lpstr>
      <vt:lpstr>二. 对结果负责 </vt:lpstr>
      <vt:lpstr>二. 对结果负责</vt:lpstr>
      <vt:lpstr>三. 没有任何借口</vt:lpstr>
      <vt:lpstr>（一）借口——侵蚀责任感的毒药</vt:lpstr>
      <vt:lpstr>（一）借口—侵蚀责任感的毒药</vt:lpstr>
      <vt:lpstr>（二）没有任何借口</vt:lpstr>
      <vt:lpstr>（二）没有任何借口</vt:lpstr>
      <vt:lpstr>（二）没有任何借口</vt:lpstr>
      <vt:lpstr>（三）不找借口地去执行 </vt:lpstr>
      <vt:lpstr>（三）不找借口地去执行</vt:lpstr>
      <vt:lpstr>四. 从细节处做起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激发创新意识</vt:lpstr>
      <vt:lpstr>团队建设的组建</vt:lpstr>
      <vt:lpstr>PowerPoint 演示文稿</vt:lpstr>
      <vt:lpstr>PowerPoint 演示文稿</vt:lpstr>
      <vt:lpstr>PowerPoint 演示文稿</vt:lpstr>
      <vt:lpstr>PowerPoint 演示文稿</vt:lpstr>
      <vt:lpstr>PowerPoint 演示文稿</vt:lpstr>
      <vt:lpstr>PowerPoint 演示文稿</vt:lpstr>
      <vt:lpstr>班组创新管理</vt:lpstr>
      <vt:lpstr>PowerPoint 演示文稿</vt:lpstr>
      <vt:lpstr>创新文化的建立</vt:lpstr>
      <vt:lpstr>PowerPoint 演示文稿</vt:lpstr>
      <vt:lpstr>PowerPoint 演示文稿</vt:lpstr>
      <vt:lpstr>PowerPoint 演示文稿</vt:lpstr>
      <vt:lpstr>持续改善</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AutoBVT</cp:lastModifiedBy>
  <cp:revision>199</cp:revision>
  <dcterms:created xsi:type="dcterms:W3CDTF">2013-07-29T05:50:08Z</dcterms:created>
  <dcterms:modified xsi:type="dcterms:W3CDTF">2016-04-17T03:18:01Z</dcterms:modified>
</cp:coreProperties>
</file>