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106934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3086100"/>
            <a:ext cx="7543800" cy="285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22500" y="1485900"/>
            <a:ext cx="5655394" cy="211083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>
                <a:tab pos="4102100" algn="l"/>
                <a:tab pos="4889500" algn="l"/>
              </a:tabLst>
            </a:pPr>
            <a:r>
              <a:rPr lang="zh-CN" altLang="en-US" sz="4295" dirty="0" smtClean="0">
                <a:solidFill>
                  <a:srgbClr val="CC3399"/>
                </a:solidFill>
                <a:latin typeface="华文行楷" pitchFamily="18" charset="0"/>
                <a:cs typeface="华文行楷" pitchFamily="18" charset="0"/>
              </a:rPr>
              <a:t>向华为学管理</a:t>
            </a: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4102100" algn="l"/>
                <a:tab pos="4889500" algn="l"/>
              </a:tabLst>
            </a:pPr>
            <a:r>
              <a:rPr lang="en-US" altLang="zh-CN" dirty="0" smtClean="0"/>
              <a:t>		</a:t>
            </a:r>
            <a:r>
              <a:rPr lang="en-US" altLang="zh-CN" sz="2795" dirty="0" smtClean="0">
                <a:solidFill>
                  <a:srgbClr val="0000FF"/>
                </a:solidFill>
                <a:latin typeface="微软雅黑" pitchFamily="18" charset="0"/>
                <a:cs typeface="微软雅黑" pitchFamily="18" charset="0"/>
              </a:rPr>
              <a:t>乔剑</a:t>
            </a:r>
          </a:p>
          <a:p>
            <a:pPr>
              <a:lnSpc>
                <a:spcPts val="3300"/>
              </a:lnSpc>
              <a:tabLst>
                <a:tab pos="4102100" algn="l"/>
                <a:tab pos="4889500" algn="l"/>
              </a:tabLst>
            </a:pPr>
            <a:r>
              <a:rPr lang="en-US" altLang="zh-CN" dirty="0" smtClean="0"/>
              <a:t>	</a:t>
            </a:r>
            <a:endParaRPr lang="en-US" altLang="zh-CN" sz="2795" dirty="0" smtClean="0">
              <a:solidFill>
                <a:srgbClr val="0000FF"/>
              </a:solidFill>
              <a:latin typeface="微软雅黑" pitchFamily="18" charset="0"/>
              <a:cs typeface="微软雅黑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902200"/>
            <a:ext cx="7480300" cy="193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857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华为发展简要历程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78000" y="1473200"/>
            <a:ext cx="7747000" cy="149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2008年被美国《商业周刊》为一体的的世界最具影响力</a:t>
            </a:r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的公司，第一个大型商业部署UMTS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/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HSPA在北美,为</a:t>
            </a:r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TELUS和加拿大第一申请人受(世界知识产权组织国际知</a:t>
            </a:r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识产权组织的专利合作条约PCT),(2008年出版的1,737</a:t>
            </a:r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应用下,占10%的专利全球。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778000" y="2984500"/>
            <a:ext cx="76962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2009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年无线接入市场全球份额第二，向TeliaSonera成</a:t>
            </a:r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功交付全球首个LTE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/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EPC商用网络，率先发布从路由器</a:t>
            </a:r>
          </a:p>
          <a:p>
            <a:pPr>
              <a:lnSpc>
                <a:spcPts val="2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到传输系统端到端的100G解决方案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778000" y="3911600"/>
            <a:ext cx="7632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2010年，华为以年销售额218.21亿美元，首次入围美国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120900" y="4241800"/>
            <a:ext cx="68453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《财富》杂志世界500强，排名第397位，净利润达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26.72亿美元。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3568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任正非论华为是否成功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0" y="2413000"/>
            <a:ext cx="6883400" cy="165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>
                <a:tab pos="4127500" algn="l"/>
              </a:tabLst>
            </a:pPr>
            <a:r>
              <a:rPr lang="en-US" altLang="zh-CN" sz="2795" dirty="0" smtClean="0">
                <a:solidFill>
                  <a:srgbClr val="CC3300"/>
                </a:solidFill>
                <a:latin typeface="华文彩云" pitchFamily="18" charset="0"/>
                <a:cs typeface="华文彩云" pitchFamily="18" charset="0"/>
              </a:rPr>
              <a:t>什么是成功?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5" dirty="0" smtClean="0">
                <a:solidFill>
                  <a:srgbClr val="CC3300"/>
                </a:solidFill>
                <a:latin typeface="华文彩云" pitchFamily="18" charset="0"/>
                <a:cs typeface="华文彩云" pitchFamily="18" charset="0"/>
              </a:rPr>
              <a:t>经九死一生还能好好地活着，</a:t>
            </a:r>
          </a:p>
          <a:p>
            <a:pPr>
              <a:lnSpc>
                <a:spcPts val="3300"/>
              </a:lnSpc>
              <a:tabLst>
                <a:tab pos="4127500" algn="l"/>
              </a:tabLst>
            </a:pPr>
            <a:r>
              <a:rPr lang="en-US" altLang="zh-CN" sz="2795" dirty="0" smtClean="0">
                <a:solidFill>
                  <a:srgbClr val="CC3300"/>
                </a:solidFill>
                <a:latin typeface="华文彩云" pitchFamily="18" charset="0"/>
                <a:cs typeface="华文彩云" pitchFamily="18" charset="0"/>
              </a:rPr>
              <a:t>这才是真正的成功。华为没有成功,只是在成</a:t>
            </a:r>
          </a:p>
          <a:p>
            <a:pPr>
              <a:lnSpc>
                <a:spcPts val="3400"/>
              </a:lnSpc>
              <a:tabLst>
                <a:tab pos="4127500" algn="l"/>
              </a:tabLst>
            </a:pPr>
            <a:r>
              <a:rPr lang="en-US" altLang="zh-CN" sz="2795" dirty="0" smtClean="0">
                <a:solidFill>
                  <a:srgbClr val="CC3300"/>
                </a:solidFill>
                <a:latin typeface="华文彩云" pitchFamily="18" charset="0"/>
                <a:cs typeface="华文彩云" pitchFamily="18" charset="0"/>
              </a:rPr>
              <a:t>长。</a:t>
            </a:r>
          </a:p>
          <a:p>
            <a:pPr>
              <a:lnSpc>
                <a:spcPts val="3300"/>
              </a:lnSpc>
              <a:tabLst>
                <a:tab pos="41275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——</a:t>
            </a:r>
            <a:r>
              <a:rPr lang="en-US" altLang="zh-CN" sz="2795" dirty="0" smtClean="0">
                <a:solidFill>
                  <a:srgbClr val="CC3300"/>
                </a:solidFill>
                <a:latin typeface="华文琥珀" pitchFamily="18" charset="0"/>
                <a:cs typeface="华文琥珀" pitchFamily="18" charset="0"/>
              </a:rPr>
              <a:t>任正非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680716" y="5921247"/>
            <a:ext cx="382523" cy="304800"/>
          </a:xfrm>
          <a:custGeom>
            <a:avLst/>
            <a:gdLst>
              <a:gd name="connsiteX0" fmla="*/ 0 w 382523"/>
              <a:gd name="connsiteY0" fmla="*/ 304800 h 304800"/>
              <a:gd name="connsiteX1" fmla="*/ 24383 w 382523"/>
              <a:gd name="connsiteY1" fmla="*/ 152400 h 304800"/>
              <a:gd name="connsiteX2" fmla="*/ 24383 w 382523"/>
              <a:gd name="connsiteY2" fmla="*/ 152400 h 304800"/>
              <a:gd name="connsiteX3" fmla="*/ 24383 w 382523"/>
              <a:gd name="connsiteY3" fmla="*/ 152400 h 304800"/>
              <a:gd name="connsiteX4" fmla="*/ 164591 w 382523"/>
              <a:gd name="connsiteY4" fmla="*/ 152400 h 304800"/>
              <a:gd name="connsiteX5" fmla="*/ 190500 w 382523"/>
              <a:gd name="connsiteY5" fmla="*/ 0 h 304800"/>
              <a:gd name="connsiteX6" fmla="*/ 190500 w 382523"/>
              <a:gd name="connsiteY6" fmla="*/ 0 h 304800"/>
              <a:gd name="connsiteX7" fmla="*/ 190500 w 382523"/>
              <a:gd name="connsiteY7" fmla="*/ 0 h 304800"/>
              <a:gd name="connsiteX8" fmla="*/ 216407 w 382523"/>
              <a:gd name="connsiteY8" fmla="*/ 152400 h 304800"/>
              <a:gd name="connsiteX9" fmla="*/ 216407 w 382523"/>
              <a:gd name="connsiteY9" fmla="*/ 152400 h 304800"/>
              <a:gd name="connsiteX10" fmla="*/ 356616 w 382523"/>
              <a:gd name="connsiteY10" fmla="*/ 152400 h 304800"/>
              <a:gd name="connsiteX11" fmla="*/ 382523 w 382523"/>
              <a:gd name="connsiteY11" fmla="*/ 304800 h 304800"/>
              <a:gd name="connsiteX12" fmla="*/ 0 w 382523"/>
              <a:gd name="connsiteY12" fmla="*/ 304800 h 30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2523" h="304800">
                <a:moveTo>
                  <a:pt x="0" y="304800"/>
                </a:moveTo>
                <a:cubicBezTo>
                  <a:pt x="0" y="220980"/>
                  <a:pt x="10667" y="152400"/>
                  <a:pt x="24383" y="152400"/>
                </a:cubicBezTo>
                <a:cubicBezTo>
                  <a:pt x="24383" y="152400"/>
                  <a:pt x="24383" y="152400"/>
                  <a:pt x="24383" y="152400"/>
                </a:cubicBezTo>
                <a:lnTo>
                  <a:pt x="24383" y="152400"/>
                </a:lnTo>
                <a:lnTo>
                  <a:pt x="164591" y="152400"/>
                </a:lnTo>
                <a:cubicBezTo>
                  <a:pt x="179832" y="152400"/>
                  <a:pt x="190500" y="83820"/>
                  <a:pt x="190500" y="0"/>
                </a:cubicBezTo>
                <a:cubicBezTo>
                  <a:pt x="190500" y="0"/>
                  <a:pt x="190500" y="0"/>
                  <a:pt x="190500" y="0"/>
                </a:cubicBezTo>
                <a:lnTo>
                  <a:pt x="190500" y="0"/>
                </a:lnTo>
                <a:cubicBezTo>
                  <a:pt x="190500" y="83820"/>
                  <a:pt x="201167" y="152400"/>
                  <a:pt x="216407" y="152400"/>
                </a:cubicBezTo>
                <a:lnTo>
                  <a:pt x="216407" y="152400"/>
                </a:lnTo>
                <a:lnTo>
                  <a:pt x="356616" y="152400"/>
                </a:lnTo>
                <a:cubicBezTo>
                  <a:pt x="370332" y="152400"/>
                  <a:pt x="382523" y="220980"/>
                  <a:pt x="382523" y="304800"/>
                </a:cubicBezTo>
                <a:lnTo>
                  <a:pt x="0" y="304800"/>
                </a:lnTo>
              </a:path>
            </a:pathLst>
          </a:custGeom>
          <a:solidFill>
            <a:srgbClr val="ABC5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670048" y="5912103"/>
            <a:ext cx="402335" cy="313944"/>
          </a:xfrm>
          <a:custGeom>
            <a:avLst/>
            <a:gdLst>
              <a:gd name="connsiteX0" fmla="*/ 0 w 402335"/>
              <a:gd name="connsiteY0" fmla="*/ 313944 h 313944"/>
              <a:gd name="connsiteX1" fmla="*/ 1523 w 402335"/>
              <a:gd name="connsiteY1" fmla="*/ 281940 h 313944"/>
              <a:gd name="connsiteX2" fmla="*/ 1523 w 402335"/>
              <a:gd name="connsiteY2" fmla="*/ 268224 h 313944"/>
              <a:gd name="connsiteX3" fmla="*/ 3047 w 402335"/>
              <a:gd name="connsiteY3" fmla="*/ 252984 h 313944"/>
              <a:gd name="connsiteX4" fmla="*/ 3047 w 402335"/>
              <a:gd name="connsiteY4" fmla="*/ 240792 h 313944"/>
              <a:gd name="connsiteX5" fmla="*/ 4572 w 402335"/>
              <a:gd name="connsiteY5" fmla="*/ 227076 h 313944"/>
              <a:gd name="connsiteX6" fmla="*/ 6095 w 402335"/>
              <a:gd name="connsiteY6" fmla="*/ 214884 h 313944"/>
              <a:gd name="connsiteX7" fmla="*/ 7619 w 402335"/>
              <a:gd name="connsiteY7" fmla="*/ 204216 h 313944"/>
              <a:gd name="connsiteX8" fmla="*/ 9144 w 402335"/>
              <a:gd name="connsiteY8" fmla="*/ 193548 h 313944"/>
              <a:gd name="connsiteX9" fmla="*/ 12191 w 402335"/>
              <a:gd name="connsiteY9" fmla="*/ 184404 h 313944"/>
              <a:gd name="connsiteX10" fmla="*/ 13716 w 402335"/>
              <a:gd name="connsiteY10" fmla="*/ 176784 h 313944"/>
              <a:gd name="connsiteX11" fmla="*/ 16763 w 402335"/>
              <a:gd name="connsiteY11" fmla="*/ 170688 h 313944"/>
              <a:gd name="connsiteX12" fmla="*/ 19811 w 402335"/>
              <a:gd name="connsiteY12" fmla="*/ 164592 h 313944"/>
              <a:gd name="connsiteX13" fmla="*/ 22859 w 402335"/>
              <a:gd name="connsiteY13" fmla="*/ 158496 h 313944"/>
              <a:gd name="connsiteX14" fmla="*/ 24383 w 402335"/>
              <a:gd name="connsiteY14" fmla="*/ 156972 h 313944"/>
              <a:gd name="connsiteX15" fmla="*/ 25907 w 402335"/>
              <a:gd name="connsiteY15" fmla="*/ 155448 h 313944"/>
              <a:gd name="connsiteX16" fmla="*/ 30479 w 402335"/>
              <a:gd name="connsiteY16" fmla="*/ 152400 h 313944"/>
              <a:gd name="connsiteX17" fmla="*/ 32003 w 402335"/>
              <a:gd name="connsiteY17" fmla="*/ 152400 h 313944"/>
              <a:gd name="connsiteX18" fmla="*/ 35051 w 402335"/>
              <a:gd name="connsiteY18" fmla="*/ 152400 h 313944"/>
              <a:gd name="connsiteX19" fmla="*/ 175259 w 402335"/>
              <a:gd name="connsiteY19" fmla="*/ 152400 h 313944"/>
              <a:gd name="connsiteX20" fmla="*/ 173735 w 402335"/>
              <a:gd name="connsiteY20" fmla="*/ 152400 h 313944"/>
              <a:gd name="connsiteX21" fmla="*/ 175259 w 402335"/>
              <a:gd name="connsiteY21" fmla="*/ 150876 h 313944"/>
              <a:gd name="connsiteX22" fmla="*/ 172211 w 402335"/>
              <a:gd name="connsiteY22" fmla="*/ 153924 h 313944"/>
              <a:gd name="connsiteX23" fmla="*/ 175259 w 402335"/>
              <a:gd name="connsiteY23" fmla="*/ 150876 h 313944"/>
              <a:gd name="connsiteX24" fmla="*/ 172211 w 402335"/>
              <a:gd name="connsiteY24" fmla="*/ 152400 h 313944"/>
              <a:gd name="connsiteX25" fmla="*/ 175259 w 402335"/>
              <a:gd name="connsiteY25" fmla="*/ 149352 h 313944"/>
              <a:gd name="connsiteX26" fmla="*/ 176783 w 402335"/>
              <a:gd name="connsiteY26" fmla="*/ 144780 h 313944"/>
              <a:gd name="connsiteX27" fmla="*/ 178307 w 402335"/>
              <a:gd name="connsiteY27" fmla="*/ 140208 h 313944"/>
              <a:gd name="connsiteX28" fmla="*/ 181355 w 402335"/>
              <a:gd name="connsiteY28" fmla="*/ 132588 h 313944"/>
              <a:gd name="connsiteX29" fmla="*/ 182879 w 402335"/>
              <a:gd name="connsiteY29" fmla="*/ 124967 h 313944"/>
              <a:gd name="connsiteX30" fmla="*/ 184403 w 402335"/>
              <a:gd name="connsiteY30" fmla="*/ 114300 h 313944"/>
              <a:gd name="connsiteX31" fmla="*/ 185927 w 402335"/>
              <a:gd name="connsiteY31" fmla="*/ 103632 h 313944"/>
              <a:gd name="connsiteX32" fmla="*/ 187451 w 402335"/>
              <a:gd name="connsiteY32" fmla="*/ 92964 h 313944"/>
              <a:gd name="connsiteX33" fmla="*/ 188975 w 402335"/>
              <a:gd name="connsiteY33" fmla="*/ 80772 h 313944"/>
              <a:gd name="connsiteX34" fmla="*/ 188975 w 402335"/>
              <a:gd name="connsiteY34" fmla="*/ 67055 h 313944"/>
              <a:gd name="connsiteX35" fmla="*/ 190500 w 402335"/>
              <a:gd name="connsiteY35" fmla="*/ 53340 h 313944"/>
              <a:gd name="connsiteX36" fmla="*/ 190500 w 402335"/>
              <a:gd name="connsiteY36" fmla="*/ 39624 h 313944"/>
              <a:gd name="connsiteX37" fmla="*/ 192023 w 402335"/>
              <a:gd name="connsiteY37" fmla="*/ 9144 h 313944"/>
              <a:gd name="connsiteX38" fmla="*/ 201167 w 402335"/>
              <a:gd name="connsiteY38" fmla="*/ 0 h 313944"/>
              <a:gd name="connsiteX39" fmla="*/ 210311 w 402335"/>
              <a:gd name="connsiteY39" fmla="*/ 9144 h 313944"/>
              <a:gd name="connsiteX40" fmla="*/ 211835 w 402335"/>
              <a:gd name="connsiteY40" fmla="*/ 39624 h 313944"/>
              <a:gd name="connsiteX41" fmla="*/ 211835 w 402335"/>
              <a:gd name="connsiteY41" fmla="*/ 53340 h 313944"/>
              <a:gd name="connsiteX42" fmla="*/ 213359 w 402335"/>
              <a:gd name="connsiteY42" fmla="*/ 67055 h 313944"/>
              <a:gd name="connsiteX43" fmla="*/ 213359 w 402335"/>
              <a:gd name="connsiteY43" fmla="*/ 80772 h 313944"/>
              <a:gd name="connsiteX44" fmla="*/ 214883 w 402335"/>
              <a:gd name="connsiteY44" fmla="*/ 92964 h 313944"/>
              <a:gd name="connsiteX45" fmla="*/ 216407 w 402335"/>
              <a:gd name="connsiteY45" fmla="*/ 105155 h 313944"/>
              <a:gd name="connsiteX46" fmla="*/ 217931 w 402335"/>
              <a:gd name="connsiteY46" fmla="*/ 115824 h 313944"/>
              <a:gd name="connsiteX47" fmla="*/ 219455 w 402335"/>
              <a:gd name="connsiteY47" fmla="*/ 124967 h 313944"/>
              <a:gd name="connsiteX48" fmla="*/ 220979 w 402335"/>
              <a:gd name="connsiteY48" fmla="*/ 132588 h 313944"/>
              <a:gd name="connsiteX49" fmla="*/ 224027 w 402335"/>
              <a:gd name="connsiteY49" fmla="*/ 140208 h 313944"/>
              <a:gd name="connsiteX50" fmla="*/ 225551 w 402335"/>
              <a:gd name="connsiteY50" fmla="*/ 146304 h 313944"/>
              <a:gd name="connsiteX51" fmla="*/ 227075 w 402335"/>
              <a:gd name="connsiteY51" fmla="*/ 150876 h 313944"/>
              <a:gd name="connsiteX52" fmla="*/ 230123 w 402335"/>
              <a:gd name="connsiteY52" fmla="*/ 152400 h 313944"/>
              <a:gd name="connsiteX53" fmla="*/ 227075 w 402335"/>
              <a:gd name="connsiteY53" fmla="*/ 150876 h 313944"/>
              <a:gd name="connsiteX54" fmla="*/ 230123 w 402335"/>
              <a:gd name="connsiteY54" fmla="*/ 153924 h 313944"/>
              <a:gd name="connsiteX55" fmla="*/ 227075 w 402335"/>
              <a:gd name="connsiteY55" fmla="*/ 150876 h 313944"/>
              <a:gd name="connsiteX56" fmla="*/ 228600 w 402335"/>
              <a:gd name="connsiteY56" fmla="*/ 152400 h 313944"/>
              <a:gd name="connsiteX57" fmla="*/ 227075 w 402335"/>
              <a:gd name="connsiteY57" fmla="*/ 152400 h 313944"/>
              <a:gd name="connsiteX58" fmla="*/ 367283 w 402335"/>
              <a:gd name="connsiteY58" fmla="*/ 152400 h 313944"/>
              <a:gd name="connsiteX59" fmla="*/ 370331 w 402335"/>
              <a:gd name="connsiteY59" fmla="*/ 152400 h 313944"/>
              <a:gd name="connsiteX60" fmla="*/ 371855 w 402335"/>
              <a:gd name="connsiteY60" fmla="*/ 152400 h 313944"/>
              <a:gd name="connsiteX61" fmla="*/ 376427 w 402335"/>
              <a:gd name="connsiteY61" fmla="*/ 155448 h 313944"/>
              <a:gd name="connsiteX62" fmla="*/ 377951 w 402335"/>
              <a:gd name="connsiteY62" fmla="*/ 156972 h 313944"/>
              <a:gd name="connsiteX63" fmla="*/ 381000 w 402335"/>
              <a:gd name="connsiteY63" fmla="*/ 158496 h 313944"/>
              <a:gd name="connsiteX64" fmla="*/ 382523 w 402335"/>
              <a:gd name="connsiteY64" fmla="*/ 163067 h 313944"/>
              <a:gd name="connsiteX65" fmla="*/ 385572 w 402335"/>
              <a:gd name="connsiteY65" fmla="*/ 169164 h 313944"/>
              <a:gd name="connsiteX66" fmla="*/ 388619 w 402335"/>
              <a:gd name="connsiteY66" fmla="*/ 176784 h 313944"/>
              <a:gd name="connsiteX67" fmla="*/ 390144 w 402335"/>
              <a:gd name="connsiteY67" fmla="*/ 184404 h 313944"/>
              <a:gd name="connsiteX68" fmla="*/ 393191 w 402335"/>
              <a:gd name="connsiteY68" fmla="*/ 193548 h 313944"/>
              <a:gd name="connsiteX69" fmla="*/ 394716 w 402335"/>
              <a:gd name="connsiteY69" fmla="*/ 204216 h 313944"/>
              <a:gd name="connsiteX70" fmla="*/ 396239 w 402335"/>
              <a:gd name="connsiteY70" fmla="*/ 214884 h 313944"/>
              <a:gd name="connsiteX71" fmla="*/ 397763 w 402335"/>
              <a:gd name="connsiteY71" fmla="*/ 227076 h 313944"/>
              <a:gd name="connsiteX72" fmla="*/ 399287 w 402335"/>
              <a:gd name="connsiteY72" fmla="*/ 239267 h 313944"/>
              <a:gd name="connsiteX73" fmla="*/ 400811 w 402335"/>
              <a:gd name="connsiteY73" fmla="*/ 252984 h 313944"/>
              <a:gd name="connsiteX74" fmla="*/ 400811 w 402335"/>
              <a:gd name="connsiteY74" fmla="*/ 268224 h 313944"/>
              <a:gd name="connsiteX75" fmla="*/ 402335 w 402335"/>
              <a:gd name="connsiteY75" fmla="*/ 281940 h 313944"/>
              <a:gd name="connsiteX76" fmla="*/ 402335 w 402335"/>
              <a:gd name="connsiteY76" fmla="*/ 313944 h 313944"/>
              <a:gd name="connsiteX77" fmla="*/ 382523 w 402335"/>
              <a:gd name="connsiteY77" fmla="*/ 313944 h 313944"/>
              <a:gd name="connsiteX78" fmla="*/ 382523 w 402335"/>
              <a:gd name="connsiteY78" fmla="*/ 268224 h 313944"/>
              <a:gd name="connsiteX79" fmla="*/ 381000 w 402335"/>
              <a:gd name="connsiteY79" fmla="*/ 254508 h 313944"/>
              <a:gd name="connsiteX80" fmla="*/ 379475 w 402335"/>
              <a:gd name="connsiteY80" fmla="*/ 242316 h 313944"/>
              <a:gd name="connsiteX81" fmla="*/ 379475 w 402335"/>
              <a:gd name="connsiteY81" fmla="*/ 230124 h 313944"/>
              <a:gd name="connsiteX82" fmla="*/ 377951 w 402335"/>
              <a:gd name="connsiteY82" fmla="*/ 217932 h 313944"/>
              <a:gd name="connsiteX83" fmla="*/ 376427 w 402335"/>
              <a:gd name="connsiteY83" fmla="*/ 207264 h 313944"/>
              <a:gd name="connsiteX84" fmla="*/ 373379 w 402335"/>
              <a:gd name="connsiteY84" fmla="*/ 198120 h 313944"/>
              <a:gd name="connsiteX85" fmla="*/ 371855 w 402335"/>
              <a:gd name="connsiteY85" fmla="*/ 190500 h 313944"/>
              <a:gd name="connsiteX86" fmla="*/ 370331 w 402335"/>
              <a:gd name="connsiteY86" fmla="*/ 182880 h 313944"/>
              <a:gd name="connsiteX87" fmla="*/ 368807 w 402335"/>
              <a:gd name="connsiteY87" fmla="*/ 176784 h 313944"/>
              <a:gd name="connsiteX88" fmla="*/ 367283 w 402335"/>
              <a:gd name="connsiteY88" fmla="*/ 173736 h 313944"/>
              <a:gd name="connsiteX89" fmla="*/ 364235 w 402335"/>
              <a:gd name="connsiteY89" fmla="*/ 169164 h 313944"/>
              <a:gd name="connsiteX90" fmla="*/ 365759 w 402335"/>
              <a:gd name="connsiteY90" fmla="*/ 170688 h 313944"/>
              <a:gd name="connsiteX91" fmla="*/ 362711 w 402335"/>
              <a:gd name="connsiteY91" fmla="*/ 169164 h 313944"/>
              <a:gd name="connsiteX92" fmla="*/ 367283 w 402335"/>
              <a:gd name="connsiteY92" fmla="*/ 170688 h 313944"/>
              <a:gd name="connsiteX93" fmla="*/ 364235 w 402335"/>
              <a:gd name="connsiteY93" fmla="*/ 170688 h 313944"/>
              <a:gd name="connsiteX94" fmla="*/ 367283 w 402335"/>
              <a:gd name="connsiteY94" fmla="*/ 170688 h 313944"/>
              <a:gd name="connsiteX95" fmla="*/ 227075 w 402335"/>
              <a:gd name="connsiteY95" fmla="*/ 170688 h 313944"/>
              <a:gd name="connsiteX96" fmla="*/ 224027 w 402335"/>
              <a:gd name="connsiteY96" fmla="*/ 170688 h 313944"/>
              <a:gd name="connsiteX97" fmla="*/ 220979 w 402335"/>
              <a:gd name="connsiteY97" fmla="*/ 169164 h 313944"/>
              <a:gd name="connsiteX98" fmla="*/ 217931 w 402335"/>
              <a:gd name="connsiteY98" fmla="*/ 167640 h 313944"/>
              <a:gd name="connsiteX99" fmla="*/ 214883 w 402335"/>
              <a:gd name="connsiteY99" fmla="*/ 164592 h 313944"/>
              <a:gd name="connsiteX100" fmla="*/ 213359 w 402335"/>
              <a:gd name="connsiteY100" fmla="*/ 163067 h 313944"/>
              <a:gd name="connsiteX101" fmla="*/ 210311 w 402335"/>
              <a:gd name="connsiteY101" fmla="*/ 158496 h 313944"/>
              <a:gd name="connsiteX102" fmla="*/ 207263 w 402335"/>
              <a:gd name="connsiteY102" fmla="*/ 152400 h 313944"/>
              <a:gd name="connsiteX103" fmla="*/ 205739 w 402335"/>
              <a:gd name="connsiteY103" fmla="*/ 144780 h 313944"/>
              <a:gd name="connsiteX104" fmla="*/ 202691 w 402335"/>
              <a:gd name="connsiteY104" fmla="*/ 137160 h 313944"/>
              <a:gd name="connsiteX105" fmla="*/ 201167 w 402335"/>
              <a:gd name="connsiteY105" fmla="*/ 128016 h 313944"/>
              <a:gd name="connsiteX106" fmla="*/ 199644 w 402335"/>
              <a:gd name="connsiteY106" fmla="*/ 117348 h 313944"/>
              <a:gd name="connsiteX107" fmla="*/ 198119 w 402335"/>
              <a:gd name="connsiteY107" fmla="*/ 106680 h 313944"/>
              <a:gd name="connsiteX108" fmla="*/ 196595 w 402335"/>
              <a:gd name="connsiteY108" fmla="*/ 94488 h 313944"/>
              <a:gd name="connsiteX109" fmla="*/ 195072 w 402335"/>
              <a:gd name="connsiteY109" fmla="*/ 82296 h 313944"/>
              <a:gd name="connsiteX110" fmla="*/ 193547 w 402335"/>
              <a:gd name="connsiteY110" fmla="*/ 68580 h 313944"/>
              <a:gd name="connsiteX111" fmla="*/ 193547 w 402335"/>
              <a:gd name="connsiteY111" fmla="*/ 54864 h 313944"/>
              <a:gd name="connsiteX112" fmla="*/ 192023 w 402335"/>
              <a:gd name="connsiteY112" fmla="*/ 39624 h 313944"/>
              <a:gd name="connsiteX113" fmla="*/ 192023 w 402335"/>
              <a:gd name="connsiteY113" fmla="*/ 9144 h 313944"/>
              <a:gd name="connsiteX114" fmla="*/ 210311 w 402335"/>
              <a:gd name="connsiteY114" fmla="*/ 9144 h 313944"/>
              <a:gd name="connsiteX115" fmla="*/ 210311 w 402335"/>
              <a:gd name="connsiteY115" fmla="*/ 54864 h 313944"/>
              <a:gd name="connsiteX116" fmla="*/ 208787 w 402335"/>
              <a:gd name="connsiteY116" fmla="*/ 68580 h 313944"/>
              <a:gd name="connsiteX117" fmla="*/ 207263 w 402335"/>
              <a:gd name="connsiteY117" fmla="*/ 82296 h 313944"/>
              <a:gd name="connsiteX118" fmla="*/ 205739 w 402335"/>
              <a:gd name="connsiteY118" fmla="*/ 96011 h 313944"/>
              <a:gd name="connsiteX119" fmla="*/ 204216 w 402335"/>
              <a:gd name="connsiteY119" fmla="*/ 106680 h 313944"/>
              <a:gd name="connsiteX120" fmla="*/ 202691 w 402335"/>
              <a:gd name="connsiteY120" fmla="*/ 118872 h 313944"/>
              <a:gd name="connsiteX121" fmla="*/ 201167 w 402335"/>
              <a:gd name="connsiteY121" fmla="*/ 128016 h 313944"/>
              <a:gd name="connsiteX122" fmla="*/ 199644 w 402335"/>
              <a:gd name="connsiteY122" fmla="*/ 137160 h 313944"/>
              <a:gd name="connsiteX123" fmla="*/ 196595 w 402335"/>
              <a:gd name="connsiteY123" fmla="*/ 146304 h 313944"/>
              <a:gd name="connsiteX124" fmla="*/ 195072 w 402335"/>
              <a:gd name="connsiteY124" fmla="*/ 153924 h 313944"/>
              <a:gd name="connsiteX125" fmla="*/ 192023 w 402335"/>
              <a:gd name="connsiteY125" fmla="*/ 160020 h 313944"/>
              <a:gd name="connsiteX126" fmla="*/ 188975 w 402335"/>
              <a:gd name="connsiteY126" fmla="*/ 163067 h 313944"/>
              <a:gd name="connsiteX127" fmla="*/ 187451 w 402335"/>
              <a:gd name="connsiteY127" fmla="*/ 164592 h 313944"/>
              <a:gd name="connsiteX128" fmla="*/ 184403 w 402335"/>
              <a:gd name="connsiteY128" fmla="*/ 167640 h 313944"/>
              <a:gd name="connsiteX129" fmla="*/ 181355 w 402335"/>
              <a:gd name="connsiteY129" fmla="*/ 169164 h 313944"/>
              <a:gd name="connsiteX130" fmla="*/ 178307 w 402335"/>
              <a:gd name="connsiteY130" fmla="*/ 170688 h 313944"/>
              <a:gd name="connsiteX131" fmla="*/ 175259 w 402335"/>
              <a:gd name="connsiteY131" fmla="*/ 170688 h 313944"/>
              <a:gd name="connsiteX132" fmla="*/ 35051 w 402335"/>
              <a:gd name="connsiteY132" fmla="*/ 170688 h 313944"/>
              <a:gd name="connsiteX133" fmla="*/ 38100 w 402335"/>
              <a:gd name="connsiteY133" fmla="*/ 170688 h 313944"/>
              <a:gd name="connsiteX134" fmla="*/ 35051 w 402335"/>
              <a:gd name="connsiteY134" fmla="*/ 170688 h 313944"/>
              <a:gd name="connsiteX135" fmla="*/ 39623 w 402335"/>
              <a:gd name="connsiteY135" fmla="*/ 169164 h 313944"/>
              <a:gd name="connsiteX136" fmla="*/ 36575 w 402335"/>
              <a:gd name="connsiteY136" fmla="*/ 170688 h 313944"/>
              <a:gd name="connsiteX137" fmla="*/ 38100 w 402335"/>
              <a:gd name="connsiteY137" fmla="*/ 169164 h 313944"/>
              <a:gd name="connsiteX138" fmla="*/ 36575 w 402335"/>
              <a:gd name="connsiteY138" fmla="*/ 172211 h 313944"/>
              <a:gd name="connsiteX139" fmla="*/ 35051 w 402335"/>
              <a:gd name="connsiteY139" fmla="*/ 176784 h 313944"/>
              <a:gd name="connsiteX140" fmla="*/ 32003 w 402335"/>
              <a:gd name="connsiteY140" fmla="*/ 182880 h 313944"/>
              <a:gd name="connsiteX141" fmla="*/ 30479 w 402335"/>
              <a:gd name="connsiteY141" fmla="*/ 188976 h 313944"/>
              <a:gd name="connsiteX142" fmla="*/ 28955 w 402335"/>
              <a:gd name="connsiteY142" fmla="*/ 198120 h 313944"/>
              <a:gd name="connsiteX143" fmla="*/ 27431 w 402335"/>
              <a:gd name="connsiteY143" fmla="*/ 207264 h 313944"/>
              <a:gd name="connsiteX144" fmla="*/ 25907 w 402335"/>
              <a:gd name="connsiteY144" fmla="*/ 217932 h 313944"/>
              <a:gd name="connsiteX145" fmla="*/ 24383 w 402335"/>
              <a:gd name="connsiteY145" fmla="*/ 230124 h 313944"/>
              <a:gd name="connsiteX146" fmla="*/ 22859 w 402335"/>
              <a:gd name="connsiteY146" fmla="*/ 242316 h 313944"/>
              <a:gd name="connsiteX147" fmla="*/ 21335 w 402335"/>
              <a:gd name="connsiteY147" fmla="*/ 254508 h 313944"/>
              <a:gd name="connsiteX148" fmla="*/ 21335 w 402335"/>
              <a:gd name="connsiteY148" fmla="*/ 268224 h 313944"/>
              <a:gd name="connsiteX149" fmla="*/ 19811 w 402335"/>
              <a:gd name="connsiteY149" fmla="*/ 283464 h 313944"/>
              <a:gd name="connsiteX150" fmla="*/ 19811 w 402335"/>
              <a:gd name="connsiteY150" fmla="*/ 313944 h 313944"/>
              <a:gd name="connsiteX151" fmla="*/ 0 w 402335"/>
              <a:gd name="connsiteY151" fmla="*/ 313944 h 3139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  <a:cxn ang="151">
                <a:pos x="connsiteX151" y="connsiteY151"/>
              </a:cxn>
            </a:cxnLst>
            <a:rect l="l" t="t" r="r" b="b"/>
            <a:pathLst>
              <a:path w="402335" h="313944">
                <a:moveTo>
                  <a:pt x="0" y="313944"/>
                </a:moveTo>
                <a:lnTo>
                  <a:pt x="1523" y="281940"/>
                </a:lnTo>
                <a:lnTo>
                  <a:pt x="1523" y="268224"/>
                </a:lnTo>
                <a:lnTo>
                  <a:pt x="3047" y="252984"/>
                </a:lnTo>
                <a:lnTo>
                  <a:pt x="3047" y="240792"/>
                </a:lnTo>
                <a:lnTo>
                  <a:pt x="4572" y="227076"/>
                </a:lnTo>
                <a:lnTo>
                  <a:pt x="6095" y="214884"/>
                </a:lnTo>
                <a:lnTo>
                  <a:pt x="7619" y="204216"/>
                </a:lnTo>
                <a:lnTo>
                  <a:pt x="9144" y="193548"/>
                </a:lnTo>
                <a:lnTo>
                  <a:pt x="12191" y="184404"/>
                </a:lnTo>
                <a:lnTo>
                  <a:pt x="13716" y="176784"/>
                </a:lnTo>
                <a:lnTo>
                  <a:pt x="16763" y="170688"/>
                </a:lnTo>
                <a:lnTo>
                  <a:pt x="19811" y="164592"/>
                </a:lnTo>
                <a:lnTo>
                  <a:pt x="22859" y="158496"/>
                </a:lnTo>
                <a:cubicBezTo>
                  <a:pt x="22859" y="158496"/>
                  <a:pt x="22859" y="158496"/>
                  <a:pt x="24383" y="156972"/>
                </a:cubicBezTo>
                <a:lnTo>
                  <a:pt x="25907" y="155448"/>
                </a:lnTo>
                <a:cubicBezTo>
                  <a:pt x="27431" y="153924"/>
                  <a:pt x="28955" y="153924"/>
                  <a:pt x="30479" y="152400"/>
                </a:cubicBezTo>
                <a:lnTo>
                  <a:pt x="32003" y="152400"/>
                </a:lnTo>
                <a:cubicBezTo>
                  <a:pt x="33527" y="152400"/>
                  <a:pt x="35051" y="152400"/>
                  <a:pt x="35051" y="152400"/>
                </a:cubicBezTo>
                <a:lnTo>
                  <a:pt x="175259" y="152400"/>
                </a:lnTo>
                <a:lnTo>
                  <a:pt x="173735" y="152400"/>
                </a:lnTo>
                <a:lnTo>
                  <a:pt x="175259" y="150876"/>
                </a:lnTo>
                <a:lnTo>
                  <a:pt x="172211" y="153924"/>
                </a:lnTo>
                <a:lnTo>
                  <a:pt x="175259" y="150876"/>
                </a:lnTo>
                <a:lnTo>
                  <a:pt x="172211" y="152400"/>
                </a:lnTo>
                <a:lnTo>
                  <a:pt x="175259" y="149352"/>
                </a:lnTo>
                <a:lnTo>
                  <a:pt x="176783" y="144780"/>
                </a:lnTo>
                <a:lnTo>
                  <a:pt x="178307" y="140208"/>
                </a:lnTo>
                <a:lnTo>
                  <a:pt x="181355" y="132588"/>
                </a:lnTo>
                <a:lnTo>
                  <a:pt x="182879" y="124967"/>
                </a:lnTo>
                <a:lnTo>
                  <a:pt x="184403" y="114300"/>
                </a:lnTo>
                <a:lnTo>
                  <a:pt x="185927" y="103632"/>
                </a:lnTo>
                <a:lnTo>
                  <a:pt x="187451" y="92964"/>
                </a:lnTo>
                <a:lnTo>
                  <a:pt x="188975" y="80772"/>
                </a:lnTo>
                <a:lnTo>
                  <a:pt x="188975" y="67055"/>
                </a:lnTo>
                <a:lnTo>
                  <a:pt x="190500" y="53340"/>
                </a:lnTo>
                <a:lnTo>
                  <a:pt x="190500" y="39624"/>
                </a:lnTo>
                <a:lnTo>
                  <a:pt x="192023" y="9144"/>
                </a:lnTo>
                <a:cubicBezTo>
                  <a:pt x="192023" y="3048"/>
                  <a:pt x="196595" y="0"/>
                  <a:pt x="201167" y="0"/>
                </a:cubicBezTo>
                <a:cubicBezTo>
                  <a:pt x="205739" y="0"/>
                  <a:pt x="210311" y="3048"/>
                  <a:pt x="210311" y="9144"/>
                </a:cubicBezTo>
                <a:lnTo>
                  <a:pt x="211835" y="39624"/>
                </a:lnTo>
                <a:lnTo>
                  <a:pt x="211835" y="53340"/>
                </a:lnTo>
                <a:lnTo>
                  <a:pt x="213359" y="67055"/>
                </a:lnTo>
                <a:lnTo>
                  <a:pt x="213359" y="80772"/>
                </a:lnTo>
                <a:lnTo>
                  <a:pt x="214883" y="92964"/>
                </a:lnTo>
                <a:lnTo>
                  <a:pt x="216407" y="105155"/>
                </a:lnTo>
                <a:lnTo>
                  <a:pt x="217931" y="115824"/>
                </a:lnTo>
                <a:lnTo>
                  <a:pt x="219455" y="124967"/>
                </a:lnTo>
                <a:lnTo>
                  <a:pt x="220979" y="132588"/>
                </a:lnTo>
                <a:lnTo>
                  <a:pt x="224027" y="140208"/>
                </a:lnTo>
                <a:lnTo>
                  <a:pt x="225551" y="146304"/>
                </a:lnTo>
                <a:lnTo>
                  <a:pt x="227075" y="150876"/>
                </a:lnTo>
                <a:lnTo>
                  <a:pt x="230123" y="152400"/>
                </a:lnTo>
                <a:lnTo>
                  <a:pt x="227075" y="150876"/>
                </a:lnTo>
                <a:lnTo>
                  <a:pt x="230123" y="153924"/>
                </a:lnTo>
                <a:lnTo>
                  <a:pt x="227075" y="150876"/>
                </a:lnTo>
                <a:lnTo>
                  <a:pt x="228600" y="152400"/>
                </a:lnTo>
                <a:lnTo>
                  <a:pt x="227075" y="152400"/>
                </a:lnTo>
                <a:lnTo>
                  <a:pt x="367283" y="152400"/>
                </a:lnTo>
                <a:cubicBezTo>
                  <a:pt x="368807" y="152400"/>
                  <a:pt x="368807" y="152400"/>
                  <a:pt x="370331" y="152400"/>
                </a:cubicBezTo>
                <a:lnTo>
                  <a:pt x="371855" y="152400"/>
                </a:lnTo>
                <a:cubicBezTo>
                  <a:pt x="373379" y="153924"/>
                  <a:pt x="374903" y="153924"/>
                  <a:pt x="376427" y="155448"/>
                </a:cubicBezTo>
                <a:lnTo>
                  <a:pt x="377951" y="156972"/>
                </a:lnTo>
                <a:cubicBezTo>
                  <a:pt x="379475" y="158496"/>
                  <a:pt x="379475" y="158496"/>
                  <a:pt x="381000" y="158496"/>
                </a:cubicBezTo>
                <a:lnTo>
                  <a:pt x="382523" y="163067"/>
                </a:lnTo>
                <a:lnTo>
                  <a:pt x="385572" y="169164"/>
                </a:lnTo>
                <a:lnTo>
                  <a:pt x="388619" y="176784"/>
                </a:lnTo>
                <a:lnTo>
                  <a:pt x="390144" y="184404"/>
                </a:lnTo>
                <a:lnTo>
                  <a:pt x="393191" y="193548"/>
                </a:lnTo>
                <a:lnTo>
                  <a:pt x="394716" y="204216"/>
                </a:lnTo>
                <a:lnTo>
                  <a:pt x="396239" y="214884"/>
                </a:lnTo>
                <a:lnTo>
                  <a:pt x="397763" y="227076"/>
                </a:lnTo>
                <a:lnTo>
                  <a:pt x="399287" y="239267"/>
                </a:lnTo>
                <a:lnTo>
                  <a:pt x="400811" y="252984"/>
                </a:lnTo>
                <a:lnTo>
                  <a:pt x="400811" y="268224"/>
                </a:lnTo>
                <a:lnTo>
                  <a:pt x="402335" y="281940"/>
                </a:lnTo>
                <a:lnTo>
                  <a:pt x="402335" y="313944"/>
                </a:lnTo>
                <a:lnTo>
                  <a:pt x="382523" y="313944"/>
                </a:lnTo>
                <a:lnTo>
                  <a:pt x="382523" y="268224"/>
                </a:lnTo>
                <a:lnTo>
                  <a:pt x="381000" y="254508"/>
                </a:lnTo>
                <a:lnTo>
                  <a:pt x="379475" y="242316"/>
                </a:lnTo>
                <a:lnTo>
                  <a:pt x="379475" y="230124"/>
                </a:lnTo>
                <a:lnTo>
                  <a:pt x="377951" y="217932"/>
                </a:lnTo>
                <a:lnTo>
                  <a:pt x="376427" y="207264"/>
                </a:lnTo>
                <a:lnTo>
                  <a:pt x="373379" y="198120"/>
                </a:lnTo>
                <a:lnTo>
                  <a:pt x="371855" y="190500"/>
                </a:lnTo>
                <a:lnTo>
                  <a:pt x="370331" y="182880"/>
                </a:lnTo>
                <a:lnTo>
                  <a:pt x="368807" y="176784"/>
                </a:lnTo>
                <a:lnTo>
                  <a:pt x="367283" y="173736"/>
                </a:lnTo>
                <a:lnTo>
                  <a:pt x="364235" y="169164"/>
                </a:lnTo>
                <a:lnTo>
                  <a:pt x="365759" y="170688"/>
                </a:lnTo>
                <a:lnTo>
                  <a:pt x="362711" y="169164"/>
                </a:lnTo>
                <a:lnTo>
                  <a:pt x="367283" y="170688"/>
                </a:lnTo>
                <a:lnTo>
                  <a:pt x="364235" y="170688"/>
                </a:lnTo>
                <a:lnTo>
                  <a:pt x="367283" y="170688"/>
                </a:lnTo>
                <a:lnTo>
                  <a:pt x="227075" y="170688"/>
                </a:lnTo>
                <a:cubicBezTo>
                  <a:pt x="225551" y="170688"/>
                  <a:pt x="225551" y="170688"/>
                  <a:pt x="224027" y="170688"/>
                </a:cubicBezTo>
                <a:lnTo>
                  <a:pt x="220979" y="169164"/>
                </a:lnTo>
                <a:cubicBezTo>
                  <a:pt x="219455" y="169164"/>
                  <a:pt x="219455" y="169164"/>
                  <a:pt x="217931" y="167640"/>
                </a:cubicBezTo>
                <a:lnTo>
                  <a:pt x="214883" y="164592"/>
                </a:lnTo>
                <a:cubicBezTo>
                  <a:pt x="214883" y="164592"/>
                  <a:pt x="213359" y="164592"/>
                  <a:pt x="213359" y="163067"/>
                </a:cubicBezTo>
                <a:lnTo>
                  <a:pt x="210311" y="158496"/>
                </a:lnTo>
                <a:lnTo>
                  <a:pt x="207263" y="152400"/>
                </a:lnTo>
                <a:lnTo>
                  <a:pt x="205739" y="144780"/>
                </a:lnTo>
                <a:lnTo>
                  <a:pt x="202691" y="137160"/>
                </a:lnTo>
                <a:lnTo>
                  <a:pt x="201167" y="128016"/>
                </a:lnTo>
                <a:lnTo>
                  <a:pt x="199644" y="117348"/>
                </a:lnTo>
                <a:lnTo>
                  <a:pt x="198119" y="106680"/>
                </a:lnTo>
                <a:lnTo>
                  <a:pt x="196595" y="94488"/>
                </a:lnTo>
                <a:lnTo>
                  <a:pt x="195072" y="82296"/>
                </a:lnTo>
                <a:lnTo>
                  <a:pt x="193547" y="68580"/>
                </a:lnTo>
                <a:lnTo>
                  <a:pt x="193547" y="54864"/>
                </a:lnTo>
                <a:lnTo>
                  <a:pt x="192023" y="39624"/>
                </a:lnTo>
                <a:lnTo>
                  <a:pt x="192023" y="9144"/>
                </a:lnTo>
                <a:lnTo>
                  <a:pt x="210311" y="9144"/>
                </a:lnTo>
                <a:lnTo>
                  <a:pt x="210311" y="54864"/>
                </a:lnTo>
                <a:lnTo>
                  <a:pt x="208787" y="68580"/>
                </a:lnTo>
                <a:lnTo>
                  <a:pt x="207263" y="82296"/>
                </a:lnTo>
                <a:lnTo>
                  <a:pt x="205739" y="96011"/>
                </a:lnTo>
                <a:lnTo>
                  <a:pt x="204216" y="106680"/>
                </a:lnTo>
                <a:lnTo>
                  <a:pt x="202691" y="118872"/>
                </a:lnTo>
                <a:lnTo>
                  <a:pt x="201167" y="128016"/>
                </a:lnTo>
                <a:lnTo>
                  <a:pt x="199644" y="137160"/>
                </a:lnTo>
                <a:lnTo>
                  <a:pt x="196595" y="146304"/>
                </a:lnTo>
                <a:lnTo>
                  <a:pt x="195072" y="153924"/>
                </a:lnTo>
                <a:lnTo>
                  <a:pt x="192023" y="160020"/>
                </a:lnTo>
                <a:lnTo>
                  <a:pt x="188975" y="163067"/>
                </a:lnTo>
                <a:cubicBezTo>
                  <a:pt x="188975" y="164592"/>
                  <a:pt x="187451" y="164592"/>
                  <a:pt x="187451" y="164592"/>
                </a:cubicBezTo>
                <a:lnTo>
                  <a:pt x="184403" y="167640"/>
                </a:lnTo>
                <a:cubicBezTo>
                  <a:pt x="184403" y="169164"/>
                  <a:pt x="182879" y="169164"/>
                  <a:pt x="181355" y="169164"/>
                </a:cubicBezTo>
                <a:lnTo>
                  <a:pt x="178307" y="170688"/>
                </a:lnTo>
                <a:cubicBezTo>
                  <a:pt x="178307" y="170688"/>
                  <a:pt x="176783" y="170688"/>
                  <a:pt x="175259" y="170688"/>
                </a:cubicBezTo>
                <a:lnTo>
                  <a:pt x="35051" y="170688"/>
                </a:lnTo>
                <a:lnTo>
                  <a:pt x="38100" y="170688"/>
                </a:lnTo>
                <a:lnTo>
                  <a:pt x="35051" y="170688"/>
                </a:lnTo>
                <a:lnTo>
                  <a:pt x="39623" y="169164"/>
                </a:lnTo>
                <a:lnTo>
                  <a:pt x="36575" y="170688"/>
                </a:lnTo>
                <a:lnTo>
                  <a:pt x="38100" y="169164"/>
                </a:lnTo>
                <a:lnTo>
                  <a:pt x="36575" y="172211"/>
                </a:lnTo>
                <a:lnTo>
                  <a:pt x="35051" y="176784"/>
                </a:lnTo>
                <a:lnTo>
                  <a:pt x="32003" y="182880"/>
                </a:lnTo>
                <a:lnTo>
                  <a:pt x="30479" y="188976"/>
                </a:lnTo>
                <a:lnTo>
                  <a:pt x="28955" y="198120"/>
                </a:lnTo>
                <a:lnTo>
                  <a:pt x="27431" y="207264"/>
                </a:lnTo>
                <a:lnTo>
                  <a:pt x="25907" y="217932"/>
                </a:lnTo>
                <a:lnTo>
                  <a:pt x="24383" y="230124"/>
                </a:lnTo>
                <a:lnTo>
                  <a:pt x="22859" y="242316"/>
                </a:lnTo>
                <a:lnTo>
                  <a:pt x="21335" y="254508"/>
                </a:lnTo>
                <a:lnTo>
                  <a:pt x="21335" y="268224"/>
                </a:lnTo>
                <a:lnTo>
                  <a:pt x="19811" y="283464"/>
                </a:lnTo>
                <a:lnTo>
                  <a:pt x="19811" y="313944"/>
                </a:lnTo>
                <a:lnTo>
                  <a:pt x="0" y="313944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648700" cy="6273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5537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第一阶段：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1988-1997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，野蛮式生长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86000" y="1841500"/>
            <a:ext cx="48133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403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活力与混乱并存;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403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粗放式高速成长;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403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个人英雄文化,“海盗式”财富创造、分配与权力分配机制;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403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主义多元、山头林立；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191000" y="5889244"/>
            <a:ext cx="381000" cy="289559"/>
          </a:xfrm>
          <a:custGeom>
            <a:avLst/>
            <a:gdLst>
              <a:gd name="connsiteX0" fmla="*/ 0 w 381000"/>
              <a:gd name="connsiteY0" fmla="*/ 289559 h 289559"/>
              <a:gd name="connsiteX1" fmla="*/ 24384 w 381000"/>
              <a:gd name="connsiteY1" fmla="*/ 144779 h 289559"/>
              <a:gd name="connsiteX2" fmla="*/ 24384 w 381000"/>
              <a:gd name="connsiteY2" fmla="*/ 144779 h 289559"/>
              <a:gd name="connsiteX3" fmla="*/ 24384 w 381000"/>
              <a:gd name="connsiteY3" fmla="*/ 144779 h 289559"/>
              <a:gd name="connsiteX4" fmla="*/ 156971 w 381000"/>
              <a:gd name="connsiteY4" fmla="*/ 144779 h 289559"/>
              <a:gd name="connsiteX5" fmla="*/ 179832 w 381000"/>
              <a:gd name="connsiteY5" fmla="*/ 0 h 289559"/>
              <a:gd name="connsiteX6" fmla="*/ 179832 w 381000"/>
              <a:gd name="connsiteY6" fmla="*/ 0 h 289559"/>
              <a:gd name="connsiteX7" fmla="*/ 179832 w 381000"/>
              <a:gd name="connsiteY7" fmla="*/ 0 h 289559"/>
              <a:gd name="connsiteX8" fmla="*/ 204215 w 381000"/>
              <a:gd name="connsiteY8" fmla="*/ 144779 h 289559"/>
              <a:gd name="connsiteX9" fmla="*/ 204215 w 381000"/>
              <a:gd name="connsiteY9" fmla="*/ 144779 h 289559"/>
              <a:gd name="connsiteX10" fmla="*/ 356615 w 381000"/>
              <a:gd name="connsiteY10" fmla="*/ 144779 h 289559"/>
              <a:gd name="connsiteX11" fmla="*/ 381000 w 381000"/>
              <a:gd name="connsiteY11" fmla="*/ 289559 h 289559"/>
              <a:gd name="connsiteX12" fmla="*/ 0 w 381000"/>
              <a:gd name="connsiteY12" fmla="*/ 289559 h 2895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</a:cxnLst>
            <a:rect l="l" t="t" r="r" b="b"/>
            <a:pathLst>
              <a:path w="381000" h="289559">
                <a:moveTo>
                  <a:pt x="0" y="289559"/>
                </a:moveTo>
                <a:cubicBezTo>
                  <a:pt x="0" y="208788"/>
                  <a:pt x="10667" y="144779"/>
                  <a:pt x="24384" y="144779"/>
                </a:cubicBezTo>
                <a:cubicBezTo>
                  <a:pt x="24384" y="144779"/>
                  <a:pt x="24384" y="144779"/>
                  <a:pt x="24384" y="144779"/>
                </a:cubicBezTo>
                <a:lnTo>
                  <a:pt x="24384" y="144779"/>
                </a:lnTo>
                <a:lnTo>
                  <a:pt x="156971" y="144779"/>
                </a:lnTo>
                <a:cubicBezTo>
                  <a:pt x="169164" y="144779"/>
                  <a:pt x="179832" y="79247"/>
                  <a:pt x="179832" y="0"/>
                </a:cubicBezTo>
                <a:cubicBezTo>
                  <a:pt x="179832" y="0"/>
                  <a:pt x="179832" y="0"/>
                  <a:pt x="179832" y="0"/>
                </a:cubicBezTo>
                <a:lnTo>
                  <a:pt x="179832" y="0"/>
                </a:lnTo>
                <a:cubicBezTo>
                  <a:pt x="179832" y="79247"/>
                  <a:pt x="192023" y="144779"/>
                  <a:pt x="204215" y="144779"/>
                </a:cubicBezTo>
                <a:lnTo>
                  <a:pt x="204215" y="144779"/>
                </a:lnTo>
                <a:lnTo>
                  <a:pt x="356615" y="144779"/>
                </a:lnTo>
                <a:cubicBezTo>
                  <a:pt x="370332" y="144779"/>
                  <a:pt x="381000" y="208788"/>
                  <a:pt x="381000" y="289559"/>
                </a:cubicBezTo>
                <a:lnTo>
                  <a:pt x="0" y="289559"/>
                </a:lnTo>
              </a:path>
            </a:pathLst>
          </a:custGeom>
          <a:solidFill>
            <a:srgbClr val="ABC5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181855" y="5880100"/>
            <a:ext cx="399288" cy="298703"/>
          </a:xfrm>
          <a:custGeom>
            <a:avLst/>
            <a:gdLst>
              <a:gd name="connsiteX0" fmla="*/ 0 w 399288"/>
              <a:gd name="connsiteY0" fmla="*/ 297179 h 298703"/>
              <a:gd name="connsiteX1" fmla="*/ 0 w 399288"/>
              <a:gd name="connsiteY1" fmla="*/ 268223 h 298703"/>
              <a:gd name="connsiteX2" fmla="*/ 1523 w 399288"/>
              <a:gd name="connsiteY2" fmla="*/ 254508 h 298703"/>
              <a:gd name="connsiteX3" fmla="*/ 1523 w 399288"/>
              <a:gd name="connsiteY3" fmla="*/ 240791 h 298703"/>
              <a:gd name="connsiteX4" fmla="*/ 3047 w 399288"/>
              <a:gd name="connsiteY4" fmla="*/ 228600 h 298703"/>
              <a:gd name="connsiteX5" fmla="*/ 4572 w 399288"/>
              <a:gd name="connsiteY5" fmla="*/ 216408 h 298703"/>
              <a:gd name="connsiteX6" fmla="*/ 6096 w 399288"/>
              <a:gd name="connsiteY6" fmla="*/ 204215 h 298703"/>
              <a:gd name="connsiteX7" fmla="*/ 7620 w 399288"/>
              <a:gd name="connsiteY7" fmla="*/ 195071 h 298703"/>
              <a:gd name="connsiteX8" fmla="*/ 9144 w 399288"/>
              <a:gd name="connsiteY8" fmla="*/ 184403 h 298703"/>
              <a:gd name="connsiteX9" fmla="*/ 10667 w 399288"/>
              <a:gd name="connsiteY9" fmla="*/ 176784 h 298703"/>
              <a:gd name="connsiteX10" fmla="*/ 12191 w 399288"/>
              <a:gd name="connsiteY10" fmla="*/ 167640 h 298703"/>
              <a:gd name="connsiteX11" fmla="*/ 15240 w 399288"/>
              <a:gd name="connsiteY11" fmla="*/ 161544 h 298703"/>
              <a:gd name="connsiteX12" fmla="*/ 18288 w 399288"/>
              <a:gd name="connsiteY12" fmla="*/ 155447 h 298703"/>
              <a:gd name="connsiteX13" fmla="*/ 21335 w 399288"/>
              <a:gd name="connsiteY13" fmla="*/ 150876 h 298703"/>
              <a:gd name="connsiteX14" fmla="*/ 22859 w 399288"/>
              <a:gd name="connsiteY14" fmla="*/ 149352 h 298703"/>
              <a:gd name="connsiteX15" fmla="*/ 24384 w 399288"/>
              <a:gd name="connsiteY15" fmla="*/ 147828 h 298703"/>
              <a:gd name="connsiteX16" fmla="*/ 28955 w 399288"/>
              <a:gd name="connsiteY16" fmla="*/ 144779 h 298703"/>
              <a:gd name="connsiteX17" fmla="*/ 30479 w 399288"/>
              <a:gd name="connsiteY17" fmla="*/ 144779 h 298703"/>
              <a:gd name="connsiteX18" fmla="*/ 33528 w 399288"/>
              <a:gd name="connsiteY18" fmla="*/ 143255 h 298703"/>
              <a:gd name="connsiteX19" fmla="*/ 166115 w 399288"/>
              <a:gd name="connsiteY19" fmla="*/ 143255 h 298703"/>
              <a:gd name="connsiteX20" fmla="*/ 163067 w 399288"/>
              <a:gd name="connsiteY20" fmla="*/ 144779 h 298703"/>
              <a:gd name="connsiteX21" fmla="*/ 164591 w 399288"/>
              <a:gd name="connsiteY21" fmla="*/ 143255 h 298703"/>
              <a:gd name="connsiteX22" fmla="*/ 161544 w 399288"/>
              <a:gd name="connsiteY22" fmla="*/ 146303 h 298703"/>
              <a:gd name="connsiteX23" fmla="*/ 164591 w 399288"/>
              <a:gd name="connsiteY23" fmla="*/ 143255 h 298703"/>
              <a:gd name="connsiteX24" fmla="*/ 163067 w 399288"/>
              <a:gd name="connsiteY24" fmla="*/ 144779 h 298703"/>
              <a:gd name="connsiteX25" fmla="*/ 164591 w 399288"/>
              <a:gd name="connsiteY25" fmla="*/ 141732 h 298703"/>
              <a:gd name="connsiteX26" fmla="*/ 166115 w 399288"/>
              <a:gd name="connsiteY26" fmla="*/ 138684 h 298703"/>
              <a:gd name="connsiteX27" fmla="*/ 167640 w 399288"/>
              <a:gd name="connsiteY27" fmla="*/ 132588 h 298703"/>
              <a:gd name="connsiteX28" fmla="*/ 170688 w 399288"/>
              <a:gd name="connsiteY28" fmla="*/ 126491 h 298703"/>
              <a:gd name="connsiteX29" fmla="*/ 172211 w 399288"/>
              <a:gd name="connsiteY29" fmla="*/ 118871 h 298703"/>
              <a:gd name="connsiteX30" fmla="*/ 173735 w 399288"/>
              <a:gd name="connsiteY30" fmla="*/ 109728 h 298703"/>
              <a:gd name="connsiteX31" fmla="*/ 175259 w 399288"/>
              <a:gd name="connsiteY31" fmla="*/ 99059 h 298703"/>
              <a:gd name="connsiteX32" fmla="*/ 176784 w 399288"/>
              <a:gd name="connsiteY32" fmla="*/ 88391 h 298703"/>
              <a:gd name="connsiteX33" fmla="*/ 176784 w 399288"/>
              <a:gd name="connsiteY33" fmla="*/ 76200 h 298703"/>
              <a:gd name="connsiteX34" fmla="*/ 178308 w 399288"/>
              <a:gd name="connsiteY34" fmla="*/ 64008 h 298703"/>
              <a:gd name="connsiteX35" fmla="*/ 179832 w 399288"/>
              <a:gd name="connsiteY35" fmla="*/ 51815 h 298703"/>
              <a:gd name="connsiteX36" fmla="*/ 179832 w 399288"/>
              <a:gd name="connsiteY36" fmla="*/ 9144 h 298703"/>
              <a:gd name="connsiteX37" fmla="*/ 188976 w 399288"/>
              <a:gd name="connsiteY37" fmla="*/ 0 h 298703"/>
              <a:gd name="connsiteX38" fmla="*/ 199644 w 399288"/>
              <a:gd name="connsiteY38" fmla="*/ 9144 h 298703"/>
              <a:gd name="connsiteX39" fmla="*/ 199644 w 399288"/>
              <a:gd name="connsiteY39" fmla="*/ 38100 h 298703"/>
              <a:gd name="connsiteX40" fmla="*/ 199644 w 399288"/>
              <a:gd name="connsiteY40" fmla="*/ 51815 h 298703"/>
              <a:gd name="connsiteX41" fmla="*/ 201167 w 399288"/>
              <a:gd name="connsiteY41" fmla="*/ 64008 h 298703"/>
              <a:gd name="connsiteX42" fmla="*/ 202691 w 399288"/>
              <a:gd name="connsiteY42" fmla="*/ 77723 h 298703"/>
              <a:gd name="connsiteX43" fmla="*/ 202691 w 399288"/>
              <a:gd name="connsiteY43" fmla="*/ 88391 h 298703"/>
              <a:gd name="connsiteX44" fmla="*/ 204215 w 399288"/>
              <a:gd name="connsiteY44" fmla="*/ 99059 h 298703"/>
              <a:gd name="connsiteX45" fmla="*/ 205740 w 399288"/>
              <a:gd name="connsiteY45" fmla="*/ 109728 h 298703"/>
              <a:gd name="connsiteX46" fmla="*/ 207264 w 399288"/>
              <a:gd name="connsiteY46" fmla="*/ 118871 h 298703"/>
              <a:gd name="connsiteX47" fmla="*/ 210311 w 399288"/>
              <a:gd name="connsiteY47" fmla="*/ 126491 h 298703"/>
              <a:gd name="connsiteX48" fmla="*/ 211835 w 399288"/>
              <a:gd name="connsiteY48" fmla="*/ 134111 h 298703"/>
              <a:gd name="connsiteX49" fmla="*/ 213359 w 399288"/>
              <a:gd name="connsiteY49" fmla="*/ 138684 h 298703"/>
              <a:gd name="connsiteX50" fmla="*/ 214884 w 399288"/>
              <a:gd name="connsiteY50" fmla="*/ 143255 h 298703"/>
              <a:gd name="connsiteX51" fmla="*/ 216408 w 399288"/>
              <a:gd name="connsiteY51" fmla="*/ 144779 h 298703"/>
              <a:gd name="connsiteX52" fmla="*/ 214884 w 399288"/>
              <a:gd name="connsiteY52" fmla="*/ 143255 h 298703"/>
              <a:gd name="connsiteX53" fmla="*/ 217932 w 399288"/>
              <a:gd name="connsiteY53" fmla="*/ 146303 h 298703"/>
              <a:gd name="connsiteX54" fmla="*/ 213359 w 399288"/>
              <a:gd name="connsiteY54" fmla="*/ 143255 h 298703"/>
              <a:gd name="connsiteX55" fmla="*/ 216408 w 399288"/>
              <a:gd name="connsiteY55" fmla="*/ 144779 h 298703"/>
              <a:gd name="connsiteX56" fmla="*/ 213359 w 399288"/>
              <a:gd name="connsiteY56" fmla="*/ 143255 h 298703"/>
              <a:gd name="connsiteX57" fmla="*/ 365759 w 399288"/>
              <a:gd name="connsiteY57" fmla="*/ 143255 h 298703"/>
              <a:gd name="connsiteX58" fmla="*/ 368808 w 399288"/>
              <a:gd name="connsiteY58" fmla="*/ 144779 h 298703"/>
              <a:gd name="connsiteX59" fmla="*/ 371855 w 399288"/>
              <a:gd name="connsiteY59" fmla="*/ 144779 h 298703"/>
              <a:gd name="connsiteX60" fmla="*/ 374903 w 399288"/>
              <a:gd name="connsiteY60" fmla="*/ 147828 h 298703"/>
              <a:gd name="connsiteX61" fmla="*/ 377952 w 399288"/>
              <a:gd name="connsiteY61" fmla="*/ 149352 h 298703"/>
              <a:gd name="connsiteX62" fmla="*/ 379476 w 399288"/>
              <a:gd name="connsiteY62" fmla="*/ 150876 h 298703"/>
              <a:gd name="connsiteX63" fmla="*/ 381000 w 399288"/>
              <a:gd name="connsiteY63" fmla="*/ 155447 h 298703"/>
              <a:gd name="connsiteX64" fmla="*/ 384047 w 399288"/>
              <a:gd name="connsiteY64" fmla="*/ 160020 h 298703"/>
              <a:gd name="connsiteX65" fmla="*/ 387096 w 399288"/>
              <a:gd name="connsiteY65" fmla="*/ 167640 h 298703"/>
              <a:gd name="connsiteX66" fmla="*/ 388620 w 399288"/>
              <a:gd name="connsiteY66" fmla="*/ 175259 h 298703"/>
              <a:gd name="connsiteX67" fmla="*/ 391667 w 399288"/>
              <a:gd name="connsiteY67" fmla="*/ 184403 h 298703"/>
              <a:gd name="connsiteX68" fmla="*/ 393191 w 399288"/>
              <a:gd name="connsiteY68" fmla="*/ 193547 h 298703"/>
              <a:gd name="connsiteX69" fmla="*/ 394715 w 399288"/>
              <a:gd name="connsiteY69" fmla="*/ 204215 h 298703"/>
              <a:gd name="connsiteX70" fmla="*/ 396240 w 399288"/>
              <a:gd name="connsiteY70" fmla="*/ 216408 h 298703"/>
              <a:gd name="connsiteX71" fmla="*/ 397764 w 399288"/>
              <a:gd name="connsiteY71" fmla="*/ 228600 h 298703"/>
              <a:gd name="connsiteX72" fmla="*/ 397764 w 399288"/>
              <a:gd name="connsiteY72" fmla="*/ 240791 h 298703"/>
              <a:gd name="connsiteX73" fmla="*/ 399288 w 399288"/>
              <a:gd name="connsiteY73" fmla="*/ 254508 h 298703"/>
              <a:gd name="connsiteX74" fmla="*/ 399288 w 399288"/>
              <a:gd name="connsiteY74" fmla="*/ 297179 h 298703"/>
              <a:gd name="connsiteX75" fmla="*/ 381000 w 399288"/>
              <a:gd name="connsiteY75" fmla="*/ 298703 h 298703"/>
              <a:gd name="connsiteX76" fmla="*/ 381000 w 399288"/>
              <a:gd name="connsiteY76" fmla="*/ 269747 h 298703"/>
              <a:gd name="connsiteX77" fmla="*/ 379476 w 399288"/>
              <a:gd name="connsiteY77" fmla="*/ 256032 h 298703"/>
              <a:gd name="connsiteX78" fmla="*/ 379476 w 399288"/>
              <a:gd name="connsiteY78" fmla="*/ 242315 h 298703"/>
              <a:gd name="connsiteX79" fmla="*/ 377952 w 399288"/>
              <a:gd name="connsiteY79" fmla="*/ 230123 h 298703"/>
              <a:gd name="connsiteX80" fmla="*/ 376428 w 399288"/>
              <a:gd name="connsiteY80" fmla="*/ 217932 h 298703"/>
              <a:gd name="connsiteX81" fmla="*/ 374903 w 399288"/>
              <a:gd name="connsiteY81" fmla="*/ 207264 h 298703"/>
              <a:gd name="connsiteX82" fmla="*/ 373379 w 399288"/>
              <a:gd name="connsiteY82" fmla="*/ 198120 h 298703"/>
              <a:gd name="connsiteX83" fmla="*/ 371855 w 399288"/>
              <a:gd name="connsiteY83" fmla="*/ 188976 h 298703"/>
              <a:gd name="connsiteX84" fmla="*/ 370332 w 399288"/>
              <a:gd name="connsiteY84" fmla="*/ 181355 h 298703"/>
              <a:gd name="connsiteX85" fmla="*/ 368808 w 399288"/>
              <a:gd name="connsiteY85" fmla="*/ 173735 h 298703"/>
              <a:gd name="connsiteX86" fmla="*/ 367284 w 399288"/>
              <a:gd name="connsiteY86" fmla="*/ 169164 h 298703"/>
              <a:gd name="connsiteX87" fmla="*/ 365759 w 399288"/>
              <a:gd name="connsiteY87" fmla="*/ 164591 h 298703"/>
              <a:gd name="connsiteX88" fmla="*/ 362711 w 399288"/>
              <a:gd name="connsiteY88" fmla="*/ 161544 h 298703"/>
              <a:gd name="connsiteX89" fmla="*/ 364235 w 399288"/>
              <a:gd name="connsiteY89" fmla="*/ 163067 h 298703"/>
              <a:gd name="connsiteX90" fmla="*/ 362711 w 399288"/>
              <a:gd name="connsiteY90" fmla="*/ 161544 h 298703"/>
              <a:gd name="connsiteX91" fmla="*/ 365759 w 399288"/>
              <a:gd name="connsiteY91" fmla="*/ 163067 h 298703"/>
              <a:gd name="connsiteX92" fmla="*/ 364235 w 399288"/>
              <a:gd name="connsiteY92" fmla="*/ 163067 h 298703"/>
              <a:gd name="connsiteX93" fmla="*/ 365759 w 399288"/>
              <a:gd name="connsiteY93" fmla="*/ 163067 h 298703"/>
              <a:gd name="connsiteX94" fmla="*/ 213359 w 399288"/>
              <a:gd name="connsiteY94" fmla="*/ 163067 h 298703"/>
              <a:gd name="connsiteX95" fmla="*/ 210311 w 399288"/>
              <a:gd name="connsiteY95" fmla="*/ 163067 h 298703"/>
              <a:gd name="connsiteX96" fmla="*/ 208788 w 399288"/>
              <a:gd name="connsiteY96" fmla="*/ 161544 h 298703"/>
              <a:gd name="connsiteX97" fmla="*/ 204215 w 399288"/>
              <a:gd name="connsiteY97" fmla="*/ 160020 h 298703"/>
              <a:gd name="connsiteX98" fmla="*/ 202691 w 399288"/>
              <a:gd name="connsiteY98" fmla="*/ 156971 h 298703"/>
              <a:gd name="connsiteX99" fmla="*/ 201167 w 399288"/>
              <a:gd name="connsiteY99" fmla="*/ 155447 h 298703"/>
              <a:gd name="connsiteX100" fmla="*/ 198120 w 399288"/>
              <a:gd name="connsiteY100" fmla="*/ 150876 h 298703"/>
              <a:gd name="connsiteX101" fmla="*/ 195072 w 399288"/>
              <a:gd name="connsiteY101" fmla="*/ 144779 h 298703"/>
              <a:gd name="connsiteX102" fmla="*/ 193547 w 399288"/>
              <a:gd name="connsiteY102" fmla="*/ 138684 h 298703"/>
              <a:gd name="connsiteX103" fmla="*/ 190500 w 399288"/>
              <a:gd name="connsiteY103" fmla="*/ 131064 h 298703"/>
              <a:gd name="connsiteX104" fmla="*/ 188976 w 399288"/>
              <a:gd name="connsiteY104" fmla="*/ 121920 h 298703"/>
              <a:gd name="connsiteX105" fmla="*/ 187452 w 399288"/>
              <a:gd name="connsiteY105" fmla="*/ 112776 h 298703"/>
              <a:gd name="connsiteX106" fmla="*/ 185928 w 399288"/>
              <a:gd name="connsiteY106" fmla="*/ 102108 h 298703"/>
              <a:gd name="connsiteX107" fmla="*/ 184403 w 399288"/>
              <a:gd name="connsiteY107" fmla="*/ 91440 h 298703"/>
              <a:gd name="connsiteX108" fmla="*/ 182879 w 399288"/>
              <a:gd name="connsiteY108" fmla="*/ 79247 h 298703"/>
              <a:gd name="connsiteX109" fmla="*/ 181355 w 399288"/>
              <a:gd name="connsiteY109" fmla="*/ 65532 h 298703"/>
              <a:gd name="connsiteX110" fmla="*/ 181355 w 399288"/>
              <a:gd name="connsiteY110" fmla="*/ 38100 h 298703"/>
              <a:gd name="connsiteX111" fmla="*/ 179832 w 399288"/>
              <a:gd name="connsiteY111" fmla="*/ 9144 h 298703"/>
              <a:gd name="connsiteX112" fmla="*/ 199644 w 399288"/>
              <a:gd name="connsiteY112" fmla="*/ 9144 h 298703"/>
              <a:gd name="connsiteX113" fmla="*/ 198120 w 399288"/>
              <a:gd name="connsiteY113" fmla="*/ 38100 h 298703"/>
              <a:gd name="connsiteX114" fmla="*/ 198120 w 399288"/>
              <a:gd name="connsiteY114" fmla="*/ 53340 h 298703"/>
              <a:gd name="connsiteX115" fmla="*/ 196596 w 399288"/>
              <a:gd name="connsiteY115" fmla="*/ 65532 h 298703"/>
              <a:gd name="connsiteX116" fmla="*/ 196596 w 399288"/>
              <a:gd name="connsiteY116" fmla="*/ 79247 h 298703"/>
              <a:gd name="connsiteX117" fmla="*/ 195072 w 399288"/>
              <a:gd name="connsiteY117" fmla="*/ 91440 h 298703"/>
              <a:gd name="connsiteX118" fmla="*/ 193547 w 399288"/>
              <a:gd name="connsiteY118" fmla="*/ 102108 h 298703"/>
              <a:gd name="connsiteX119" fmla="*/ 192023 w 399288"/>
              <a:gd name="connsiteY119" fmla="*/ 112776 h 298703"/>
              <a:gd name="connsiteX120" fmla="*/ 190500 w 399288"/>
              <a:gd name="connsiteY120" fmla="*/ 121920 h 298703"/>
              <a:gd name="connsiteX121" fmla="*/ 188976 w 399288"/>
              <a:gd name="connsiteY121" fmla="*/ 131064 h 298703"/>
              <a:gd name="connsiteX122" fmla="*/ 185928 w 399288"/>
              <a:gd name="connsiteY122" fmla="*/ 138684 h 298703"/>
              <a:gd name="connsiteX123" fmla="*/ 182879 w 399288"/>
              <a:gd name="connsiteY123" fmla="*/ 146303 h 298703"/>
              <a:gd name="connsiteX124" fmla="*/ 181355 w 399288"/>
              <a:gd name="connsiteY124" fmla="*/ 152400 h 298703"/>
              <a:gd name="connsiteX125" fmla="*/ 178308 w 399288"/>
              <a:gd name="connsiteY125" fmla="*/ 155447 h 298703"/>
              <a:gd name="connsiteX126" fmla="*/ 176784 w 399288"/>
              <a:gd name="connsiteY126" fmla="*/ 156971 h 298703"/>
              <a:gd name="connsiteX127" fmla="*/ 175259 w 399288"/>
              <a:gd name="connsiteY127" fmla="*/ 160020 h 298703"/>
              <a:gd name="connsiteX128" fmla="*/ 170688 w 399288"/>
              <a:gd name="connsiteY128" fmla="*/ 161544 h 298703"/>
              <a:gd name="connsiteX129" fmla="*/ 167640 w 399288"/>
              <a:gd name="connsiteY129" fmla="*/ 163067 h 298703"/>
              <a:gd name="connsiteX130" fmla="*/ 166115 w 399288"/>
              <a:gd name="connsiteY130" fmla="*/ 163067 h 298703"/>
              <a:gd name="connsiteX131" fmla="*/ 33528 w 399288"/>
              <a:gd name="connsiteY131" fmla="*/ 163067 h 298703"/>
              <a:gd name="connsiteX132" fmla="*/ 36576 w 399288"/>
              <a:gd name="connsiteY132" fmla="*/ 163067 h 298703"/>
              <a:gd name="connsiteX133" fmla="*/ 33528 w 399288"/>
              <a:gd name="connsiteY133" fmla="*/ 163067 h 298703"/>
              <a:gd name="connsiteX134" fmla="*/ 38100 w 399288"/>
              <a:gd name="connsiteY134" fmla="*/ 161544 h 298703"/>
              <a:gd name="connsiteX135" fmla="*/ 35052 w 399288"/>
              <a:gd name="connsiteY135" fmla="*/ 163067 h 298703"/>
              <a:gd name="connsiteX136" fmla="*/ 36576 w 399288"/>
              <a:gd name="connsiteY136" fmla="*/ 161544 h 298703"/>
              <a:gd name="connsiteX137" fmla="*/ 35052 w 399288"/>
              <a:gd name="connsiteY137" fmla="*/ 164591 h 298703"/>
              <a:gd name="connsiteX138" fmla="*/ 33528 w 399288"/>
              <a:gd name="connsiteY138" fmla="*/ 167640 h 298703"/>
              <a:gd name="connsiteX139" fmla="*/ 30479 w 399288"/>
              <a:gd name="connsiteY139" fmla="*/ 173735 h 298703"/>
              <a:gd name="connsiteX140" fmla="*/ 28955 w 399288"/>
              <a:gd name="connsiteY140" fmla="*/ 179832 h 298703"/>
              <a:gd name="connsiteX141" fmla="*/ 27432 w 399288"/>
              <a:gd name="connsiteY141" fmla="*/ 188976 h 298703"/>
              <a:gd name="connsiteX142" fmla="*/ 25908 w 399288"/>
              <a:gd name="connsiteY142" fmla="*/ 196596 h 298703"/>
              <a:gd name="connsiteX143" fmla="*/ 24384 w 399288"/>
              <a:gd name="connsiteY143" fmla="*/ 207264 h 298703"/>
              <a:gd name="connsiteX144" fmla="*/ 22859 w 399288"/>
              <a:gd name="connsiteY144" fmla="*/ 217932 h 298703"/>
              <a:gd name="connsiteX145" fmla="*/ 21335 w 399288"/>
              <a:gd name="connsiteY145" fmla="*/ 230123 h 298703"/>
              <a:gd name="connsiteX146" fmla="*/ 21335 w 399288"/>
              <a:gd name="connsiteY146" fmla="*/ 242315 h 298703"/>
              <a:gd name="connsiteX147" fmla="*/ 19811 w 399288"/>
              <a:gd name="connsiteY147" fmla="*/ 256032 h 298703"/>
              <a:gd name="connsiteX148" fmla="*/ 19811 w 399288"/>
              <a:gd name="connsiteY148" fmla="*/ 269747 h 298703"/>
              <a:gd name="connsiteX149" fmla="*/ 18288 w 399288"/>
              <a:gd name="connsiteY149" fmla="*/ 298703 h 298703"/>
              <a:gd name="connsiteX150" fmla="*/ 0 w 399288"/>
              <a:gd name="connsiteY150" fmla="*/ 297179 h 2987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  <a:cxn ang="17">
                <a:pos x="connsiteX17" y="connsiteY17"/>
              </a:cxn>
              <a:cxn ang="18">
                <a:pos x="connsiteX18" y="connsiteY18"/>
              </a:cxn>
              <a:cxn ang="19">
                <a:pos x="connsiteX19" y="connsiteY19"/>
              </a:cxn>
              <a:cxn ang="20">
                <a:pos x="connsiteX20" y="connsiteY20"/>
              </a:cxn>
              <a:cxn ang="21">
                <a:pos x="connsiteX21" y="connsiteY21"/>
              </a:cxn>
              <a:cxn ang="22">
                <a:pos x="connsiteX22" y="connsiteY22"/>
              </a:cxn>
              <a:cxn ang="23">
                <a:pos x="connsiteX23" y="connsiteY23"/>
              </a:cxn>
              <a:cxn ang="24">
                <a:pos x="connsiteX24" y="connsiteY24"/>
              </a:cxn>
              <a:cxn ang="25">
                <a:pos x="connsiteX25" y="connsiteY25"/>
              </a:cxn>
              <a:cxn ang="26">
                <a:pos x="connsiteX26" y="connsiteY26"/>
              </a:cxn>
              <a:cxn ang="27">
                <a:pos x="connsiteX27" y="connsiteY27"/>
              </a:cxn>
              <a:cxn ang="28">
                <a:pos x="connsiteX28" y="connsiteY28"/>
              </a:cxn>
              <a:cxn ang="29">
                <a:pos x="connsiteX29" y="connsiteY29"/>
              </a:cxn>
              <a:cxn ang="30">
                <a:pos x="connsiteX30" y="connsiteY30"/>
              </a:cxn>
              <a:cxn ang="31">
                <a:pos x="connsiteX31" y="connsiteY31"/>
              </a:cxn>
              <a:cxn ang="32">
                <a:pos x="connsiteX32" y="connsiteY32"/>
              </a:cxn>
              <a:cxn ang="33">
                <a:pos x="connsiteX33" y="connsiteY33"/>
              </a:cxn>
              <a:cxn ang="34">
                <a:pos x="connsiteX34" y="connsiteY34"/>
              </a:cxn>
              <a:cxn ang="35">
                <a:pos x="connsiteX35" y="connsiteY35"/>
              </a:cxn>
              <a:cxn ang="36">
                <a:pos x="connsiteX36" y="connsiteY36"/>
              </a:cxn>
              <a:cxn ang="37">
                <a:pos x="connsiteX37" y="connsiteY37"/>
              </a:cxn>
              <a:cxn ang="38">
                <a:pos x="connsiteX38" y="connsiteY38"/>
              </a:cxn>
              <a:cxn ang="39">
                <a:pos x="connsiteX39" y="connsiteY39"/>
              </a:cxn>
              <a:cxn ang="40">
                <a:pos x="connsiteX40" y="connsiteY40"/>
              </a:cxn>
              <a:cxn ang="41">
                <a:pos x="connsiteX41" y="connsiteY41"/>
              </a:cxn>
              <a:cxn ang="42">
                <a:pos x="connsiteX42" y="connsiteY42"/>
              </a:cxn>
              <a:cxn ang="43">
                <a:pos x="connsiteX43" y="connsiteY43"/>
              </a:cxn>
              <a:cxn ang="44">
                <a:pos x="connsiteX44" y="connsiteY44"/>
              </a:cxn>
              <a:cxn ang="45">
                <a:pos x="connsiteX45" y="connsiteY45"/>
              </a:cxn>
              <a:cxn ang="46">
                <a:pos x="connsiteX46" y="connsiteY46"/>
              </a:cxn>
              <a:cxn ang="47">
                <a:pos x="connsiteX47" y="connsiteY47"/>
              </a:cxn>
              <a:cxn ang="48">
                <a:pos x="connsiteX48" y="connsiteY48"/>
              </a:cxn>
              <a:cxn ang="49">
                <a:pos x="connsiteX49" y="connsiteY49"/>
              </a:cxn>
              <a:cxn ang="50">
                <a:pos x="connsiteX50" y="connsiteY50"/>
              </a:cxn>
              <a:cxn ang="51">
                <a:pos x="connsiteX51" y="connsiteY51"/>
              </a:cxn>
              <a:cxn ang="52">
                <a:pos x="connsiteX52" y="connsiteY52"/>
              </a:cxn>
              <a:cxn ang="53">
                <a:pos x="connsiteX53" y="connsiteY53"/>
              </a:cxn>
              <a:cxn ang="54">
                <a:pos x="connsiteX54" y="connsiteY54"/>
              </a:cxn>
              <a:cxn ang="55">
                <a:pos x="connsiteX55" y="connsiteY55"/>
              </a:cxn>
              <a:cxn ang="56">
                <a:pos x="connsiteX56" y="connsiteY56"/>
              </a:cxn>
              <a:cxn ang="57">
                <a:pos x="connsiteX57" y="connsiteY57"/>
              </a:cxn>
              <a:cxn ang="58">
                <a:pos x="connsiteX58" y="connsiteY58"/>
              </a:cxn>
              <a:cxn ang="59">
                <a:pos x="connsiteX59" y="connsiteY59"/>
              </a:cxn>
              <a:cxn ang="60">
                <a:pos x="connsiteX60" y="connsiteY60"/>
              </a:cxn>
              <a:cxn ang="61">
                <a:pos x="connsiteX61" y="connsiteY61"/>
              </a:cxn>
              <a:cxn ang="62">
                <a:pos x="connsiteX62" y="connsiteY62"/>
              </a:cxn>
              <a:cxn ang="63">
                <a:pos x="connsiteX63" y="connsiteY63"/>
              </a:cxn>
              <a:cxn ang="64">
                <a:pos x="connsiteX64" y="connsiteY64"/>
              </a:cxn>
              <a:cxn ang="65">
                <a:pos x="connsiteX65" y="connsiteY65"/>
              </a:cxn>
              <a:cxn ang="66">
                <a:pos x="connsiteX66" y="connsiteY66"/>
              </a:cxn>
              <a:cxn ang="67">
                <a:pos x="connsiteX67" y="connsiteY67"/>
              </a:cxn>
              <a:cxn ang="68">
                <a:pos x="connsiteX68" y="connsiteY68"/>
              </a:cxn>
              <a:cxn ang="69">
                <a:pos x="connsiteX69" y="connsiteY69"/>
              </a:cxn>
              <a:cxn ang="70">
                <a:pos x="connsiteX70" y="connsiteY70"/>
              </a:cxn>
              <a:cxn ang="71">
                <a:pos x="connsiteX71" y="connsiteY71"/>
              </a:cxn>
              <a:cxn ang="72">
                <a:pos x="connsiteX72" y="connsiteY72"/>
              </a:cxn>
              <a:cxn ang="73">
                <a:pos x="connsiteX73" y="connsiteY73"/>
              </a:cxn>
              <a:cxn ang="74">
                <a:pos x="connsiteX74" y="connsiteY74"/>
              </a:cxn>
              <a:cxn ang="75">
                <a:pos x="connsiteX75" y="connsiteY75"/>
              </a:cxn>
              <a:cxn ang="76">
                <a:pos x="connsiteX76" y="connsiteY76"/>
              </a:cxn>
              <a:cxn ang="77">
                <a:pos x="connsiteX77" y="connsiteY77"/>
              </a:cxn>
              <a:cxn ang="78">
                <a:pos x="connsiteX78" y="connsiteY78"/>
              </a:cxn>
              <a:cxn ang="79">
                <a:pos x="connsiteX79" y="connsiteY79"/>
              </a:cxn>
              <a:cxn ang="80">
                <a:pos x="connsiteX80" y="connsiteY80"/>
              </a:cxn>
              <a:cxn ang="81">
                <a:pos x="connsiteX81" y="connsiteY81"/>
              </a:cxn>
              <a:cxn ang="82">
                <a:pos x="connsiteX82" y="connsiteY82"/>
              </a:cxn>
              <a:cxn ang="83">
                <a:pos x="connsiteX83" y="connsiteY83"/>
              </a:cxn>
              <a:cxn ang="84">
                <a:pos x="connsiteX84" y="connsiteY84"/>
              </a:cxn>
              <a:cxn ang="85">
                <a:pos x="connsiteX85" y="connsiteY85"/>
              </a:cxn>
              <a:cxn ang="86">
                <a:pos x="connsiteX86" y="connsiteY86"/>
              </a:cxn>
              <a:cxn ang="87">
                <a:pos x="connsiteX87" y="connsiteY87"/>
              </a:cxn>
              <a:cxn ang="88">
                <a:pos x="connsiteX88" y="connsiteY88"/>
              </a:cxn>
              <a:cxn ang="89">
                <a:pos x="connsiteX89" y="connsiteY89"/>
              </a:cxn>
              <a:cxn ang="90">
                <a:pos x="connsiteX90" y="connsiteY90"/>
              </a:cxn>
              <a:cxn ang="91">
                <a:pos x="connsiteX91" y="connsiteY91"/>
              </a:cxn>
              <a:cxn ang="92">
                <a:pos x="connsiteX92" y="connsiteY92"/>
              </a:cxn>
              <a:cxn ang="93">
                <a:pos x="connsiteX93" y="connsiteY93"/>
              </a:cxn>
              <a:cxn ang="94">
                <a:pos x="connsiteX94" y="connsiteY94"/>
              </a:cxn>
              <a:cxn ang="95">
                <a:pos x="connsiteX95" y="connsiteY95"/>
              </a:cxn>
              <a:cxn ang="96">
                <a:pos x="connsiteX96" y="connsiteY96"/>
              </a:cxn>
              <a:cxn ang="97">
                <a:pos x="connsiteX97" y="connsiteY97"/>
              </a:cxn>
              <a:cxn ang="98">
                <a:pos x="connsiteX98" y="connsiteY98"/>
              </a:cxn>
              <a:cxn ang="99">
                <a:pos x="connsiteX99" y="connsiteY99"/>
              </a:cxn>
              <a:cxn ang="100">
                <a:pos x="connsiteX100" y="connsiteY100"/>
              </a:cxn>
              <a:cxn ang="101">
                <a:pos x="connsiteX101" y="connsiteY101"/>
              </a:cxn>
              <a:cxn ang="102">
                <a:pos x="connsiteX102" y="connsiteY102"/>
              </a:cxn>
              <a:cxn ang="103">
                <a:pos x="connsiteX103" y="connsiteY103"/>
              </a:cxn>
              <a:cxn ang="104">
                <a:pos x="connsiteX104" y="connsiteY104"/>
              </a:cxn>
              <a:cxn ang="105">
                <a:pos x="connsiteX105" y="connsiteY105"/>
              </a:cxn>
              <a:cxn ang="106">
                <a:pos x="connsiteX106" y="connsiteY106"/>
              </a:cxn>
              <a:cxn ang="107">
                <a:pos x="connsiteX107" y="connsiteY107"/>
              </a:cxn>
              <a:cxn ang="108">
                <a:pos x="connsiteX108" y="connsiteY108"/>
              </a:cxn>
              <a:cxn ang="109">
                <a:pos x="connsiteX109" y="connsiteY109"/>
              </a:cxn>
              <a:cxn ang="110">
                <a:pos x="connsiteX110" y="connsiteY110"/>
              </a:cxn>
              <a:cxn ang="111">
                <a:pos x="connsiteX111" y="connsiteY111"/>
              </a:cxn>
              <a:cxn ang="112">
                <a:pos x="connsiteX112" y="connsiteY112"/>
              </a:cxn>
              <a:cxn ang="113">
                <a:pos x="connsiteX113" y="connsiteY113"/>
              </a:cxn>
              <a:cxn ang="114">
                <a:pos x="connsiteX114" y="connsiteY114"/>
              </a:cxn>
              <a:cxn ang="115">
                <a:pos x="connsiteX115" y="connsiteY115"/>
              </a:cxn>
              <a:cxn ang="116">
                <a:pos x="connsiteX116" y="connsiteY116"/>
              </a:cxn>
              <a:cxn ang="117">
                <a:pos x="connsiteX117" y="connsiteY117"/>
              </a:cxn>
              <a:cxn ang="118">
                <a:pos x="connsiteX118" y="connsiteY118"/>
              </a:cxn>
              <a:cxn ang="119">
                <a:pos x="connsiteX119" y="connsiteY119"/>
              </a:cxn>
              <a:cxn ang="120">
                <a:pos x="connsiteX120" y="connsiteY120"/>
              </a:cxn>
              <a:cxn ang="121">
                <a:pos x="connsiteX121" y="connsiteY121"/>
              </a:cxn>
              <a:cxn ang="122">
                <a:pos x="connsiteX122" y="connsiteY122"/>
              </a:cxn>
              <a:cxn ang="123">
                <a:pos x="connsiteX123" y="connsiteY123"/>
              </a:cxn>
              <a:cxn ang="124">
                <a:pos x="connsiteX124" y="connsiteY124"/>
              </a:cxn>
              <a:cxn ang="125">
                <a:pos x="connsiteX125" y="connsiteY125"/>
              </a:cxn>
              <a:cxn ang="126">
                <a:pos x="connsiteX126" y="connsiteY126"/>
              </a:cxn>
              <a:cxn ang="127">
                <a:pos x="connsiteX127" y="connsiteY127"/>
              </a:cxn>
              <a:cxn ang="128">
                <a:pos x="connsiteX128" y="connsiteY128"/>
              </a:cxn>
              <a:cxn ang="129">
                <a:pos x="connsiteX129" y="connsiteY129"/>
              </a:cxn>
              <a:cxn ang="130">
                <a:pos x="connsiteX130" y="connsiteY130"/>
              </a:cxn>
              <a:cxn ang="131">
                <a:pos x="connsiteX131" y="connsiteY131"/>
              </a:cxn>
              <a:cxn ang="132">
                <a:pos x="connsiteX132" y="connsiteY132"/>
              </a:cxn>
              <a:cxn ang="133">
                <a:pos x="connsiteX133" y="connsiteY133"/>
              </a:cxn>
              <a:cxn ang="134">
                <a:pos x="connsiteX134" y="connsiteY134"/>
              </a:cxn>
              <a:cxn ang="135">
                <a:pos x="connsiteX135" y="connsiteY135"/>
              </a:cxn>
              <a:cxn ang="136">
                <a:pos x="connsiteX136" y="connsiteY136"/>
              </a:cxn>
              <a:cxn ang="137">
                <a:pos x="connsiteX137" y="connsiteY137"/>
              </a:cxn>
              <a:cxn ang="138">
                <a:pos x="connsiteX138" y="connsiteY138"/>
              </a:cxn>
              <a:cxn ang="139">
                <a:pos x="connsiteX139" y="connsiteY139"/>
              </a:cxn>
              <a:cxn ang="140">
                <a:pos x="connsiteX140" y="connsiteY140"/>
              </a:cxn>
              <a:cxn ang="141">
                <a:pos x="connsiteX141" y="connsiteY141"/>
              </a:cxn>
              <a:cxn ang="142">
                <a:pos x="connsiteX142" y="connsiteY142"/>
              </a:cxn>
              <a:cxn ang="143">
                <a:pos x="connsiteX143" y="connsiteY143"/>
              </a:cxn>
              <a:cxn ang="144">
                <a:pos x="connsiteX144" y="connsiteY144"/>
              </a:cxn>
              <a:cxn ang="145">
                <a:pos x="connsiteX145" y="connsiteY145"/>
              </a:cxn>
              <a:cxn ang="146">
                <a:pos x="connsiteX146" y="connsiteY146"/>
              </a:cxn>
              <a:cxn ang="147">
                <a:pos x="connsiteX147" y="connsiteY147"/>
              </a:cxn>
              <a:cxn ang="148">
                <a:pos x="connsiteX148" y="connsiteY148"/>
              </a:cxn>
              <a:cxn ang="149">
                <a:pos x="connsiteX149" y="connsiteY149"/>
              </a:cxn>
              <a:cxn ang="150">
                <a:pos x="connsiteX150" y="connsiteY150"/>
              </a:cxn>
            </a:cxnLst>
            <a:rect l="l" t="t" r="r" b="b"/>
            <a:pathLst>
              <a:path w="399288" h="298703">
                <a:moveTo>
                  <a:pt x="0" y="297179"/>
                </a:moveTo>
                <a:lnTo>
                  <a:pt x="0" y="268223"/>
                </a:lnTo>
                <a:lnTo>
                  <a:pt x="1523" y="254508"/>
                </a:lnTo>
                <a:lnTo>
                  <a:pt x="1523" y="240791"/>
                </a:lnTo>
                <a:lnTo>
                  <a:pt x="3047" y="228600"/>
                </a:lnTo>
                <a:lnTo>
                  <a:pt x="4572" y="216408"/>
                </a:lnTo>
                <a:lnTo>
                  <a:pt x="6096" y="204215"/>
                </a:lnTo>
                <a:lnTo>
                  <a:pt x="7620" y="195071"/>
                </a:lnTo>
                <a:lnTo>
                  <a:pt x="9144" y="184403"/>
                </a:lnTo>
                <a:lnTo>
                  <a:pt x="10667" y="176784"/>
                </a:lnTo>
                <a:lnTo>
                  <a:pt x="12191" y="167640"/>
                </a:lnTo>
                <a:lnTo>
                  <a:pt x="15240" y="161544"/>
                </a:lnTo>
                <a:lnTo>
                  <a:pt x="18288" y="155447"/>
                </a:lnTo>
                <a:lnTo>
                  <a:pt x="21335" y="150876"/>
                </a:lnTo>
                <a:cubicBezTo>
                  <a:pt x="21335" y="150876"/>
                  <a:pt x="21335" y="149352"/>
                  <a:pt x="22859" y="149352"/>
                </a:cubicBezTo>
                <a:lnTo>
                  <a:pt x="24384" y="147828"/>
                </a:lnTo>
                <a:cubicBezTo>
                  <a:pt x="25908" y="146303"/>
                  <a:pt x="27432" y="146303"/>
                  <a:pt x="28955" y="144779"/>
                </a:cubicBezTo>
                <a:lnTo>
                  <a:pt x="30479" y="144779"/>
                </a:lnTo>
                <a:cubicBezTo>
                  <a:pt x="32003" y="144779"/>
                  <a:pt x="32003" y="143255"/>
                  <a:pt x="33528" y="143255"/>
                </a:cubicBezTo>
                <a:lnTo>
                  <a:pt x="166115" y="143255"/>
                </a:lnTo>
                <a:lnTo>
                  <a:pt x="163067" y="144779"/>
                </a:lnTo>
                <a:lnTo>
                  <a:pt x="164591" y="143255"/>
                </a:lnTo>
                <a:lnTo>
                  <a:pt x="161544" y="146303"/>
                </a:lnTo>
                <a:lnTo>
                  <a:pt x="164591" y="143255"/>
                </a:lnTo>
                <a:lnTo>
                  <a:pt x="163067" y="144779"/>
                </a:lnTo>
                <a:lnTo>
                  <a:pt x="164591" y="141732"/>
                </a:lnTo>
                <a:lnTo>
                  <a:pt x="166115" y="138684"/>
                </a:lnTo>
                <a:lnTo>
                  <a:pt x="167640" y="132588"/>
                </a:lnTo>
                <a:lnTo>
                  <a:pt x="170688" y="126491"/>
                </a:lnTo>
                <a:lnTo>
                  <a:pt x="172211" y="118871"/>
                </a:lnTo>
                <a:lnTo>
                  <a:pt x="173735" y="109728"/>
                </a:lnTo>
                <a:lnTo>
                  <a:pt x="175259" y="99059"/>
                </a:lnTo>
                <a:lnTo>
                  <a:pt x="176784" y="88391"/>
                </a:lnTo>
                <a:lnTo>
                  <a:pt x="176784" y="76200"/>
                </a:lnTo>
                <a:lnTo>
                  <a:pt x="178308" y="64008"/>
                </a:lnTo>
                <a:lnTo>
                  <a:pt x="179832" y="51815"/>
                </a:lnTo>
                <a:lnTo>
                  <a:pt x="179832" y="9144"/>
                </a:lnTo>
                <a:cubicBezTo>
                  <a:pt x="179832" y="3047"/>
                  <a:pt x="184403" y="0"/>
                  <a:pt x="188976" y="0"/>
                </a:cubicBezTo>
                <a:cubicBezTo>
                  <a:pt x="195072" y="0"/>
                  <a:pt x="199644" y="3047"/>
                  <a:pt x="199644" y="9144"/>
                </a:cubicBezTo>
                <a:lnTo>
                  <a:pt x="199644" y="38100"/>
                </a:lnTo>
                <a:lnTo>
                  <a:pt x="199644" y="51815"/>
                </a:lnTo>
                <a:lnTo>
                  <a:pt x="201167" y="64008"/>
                </a:lnTo>
                <a:lnTo>
                  <a:pt x="202691" y="77723"/>
                </a:lnTo>
                <a:lnTo>
                  <a:pt x="202691" y="88391"/>
                </a:lnTo>
                <a:lnTo>
                  <a:pt x="204215" y="99059"/>
                </a:lnTo>
                <a:lnTo>
                  <a:pt x="205740" y="109728"/>
                </a:lnTo>
                <a:lnTo>
                  <a:pt x="207264" y="118871"/>
                </a:lnTo>
                <a:lnTo>
                  <a:pt x="210311" y="126491"/>
                </a:lnTo>
                <a:lnTo>
                  <a:pt x="211835" y="134111"/>
                </a:lnTo>
                <a:lnTo>
                  <a:pt x="213359" y="138684"/>
                </a:lnTo>
                <a:lnTo>
                  <a:pt x="214884" y="143255"/>
                </a:lnTo>
                <a:lnTo>
                  <a:pt x="216408" y="144779"/>
                </a:lnTo>
                <a:lnTo>
                  <a:pt x="214884" y="143255"/>
                </a:lnTo>
                <a:lnTo>
                  <a:pt x="217932" y="146303"/>
                </a:lnTo>
                <a:lnTo>
                  <a:pt x="213359" y="143255"/>
                </a:lnTo>
                <a:lnTo>
                  <a:pt x="216408" y="144779"/>
                </a:lnTo>
                <a:lnTo>
                  <a:pt x="213359" y="143255"/>
                </a:lnTo>
                <a:lnTo>
                  <a:pt x="365759" y="143255"/>
                </a:lnTo>
                <a:cubicBezTo>
                  <a:pt x="367284" y="143255"/>
                  <a:pt x="368808" y="144779"/>
                  <a:pt x="368808" y="144779"/>
                </a:cubicBezTo>
                <a:lnTo>
                  <a:pt x="371855" y="144779"/>
                </a:lnTo>
                <a:cubicBezTo>
                  <a:pt x="373379" y="146303"/>
                  <a:pt x="374903" y="146303"/>
                  <a:pt x="374903" y="147828"/>
                </a:cubicBezTo>
                <a:lnTo>
                  <a:pt x="377952" y="149352"/>
                </a:lnTo>
                <a:cubicBezTo>
                  <a:pt x="377952" y="149352"/>
                  <a:pt x="379476" y="150876"/>
                  <a:pt x="379476" y="150876"/>
                </a:cubicBezTo>
                <a:lnTo>
                  <a:pt x="381000" y="155447"/>
                </a:lnTo>
                <a:lnTo>
                  <a:pt x="384047" y="160020"/>
                </a:lnTo>
                <a:lnTo>
                  <a:pt x="387096" y="167640"/>
                </a:lnTo>
                <a:lnTo>
                  <a:pt x="388620" y="175259"/>
                </a:lnTo>
                <a:lnTo>
                  <a:pt x="391667" y="184403"/>
                </a:lnTo>
                <a:lnTo>
                  <a:pt x="393191" y="193547"/>
                </a:lnTo>
                <a:lnTo>
                  <a:pt x="394715" y="204215"/>
                </a:lnTo>
                <a:lnTo>
                  <a:pt x="396240" y="216408"/>
                </a:lnTo>
                <a:lnTo>
                  <a:pt x="397764" y="228600"/>
                </a:lnTo>
                <a:lnTo>
                  <a:pt x="397764" y="240791"/>
                </a:lnTo>
                <a:lnTo>
                  <a:pt x="399288" y="254508"/>
                </a:lnTo>
                <a:lnTo>
                  <a:pt x="399288" y="297179"/>
                </a:lnTo>
                <a:lnTo>
                  <a:pt x="381000" y="298703"/>
                </a:lnTo>
                <a:lnTo>
                  <a:pt x="381000" y="269747"/>
                </a:lnTo>
                <a:lnTo>
                  <a:pt x="379476" y="256032"/>
                </a:lnTo>
                <a:lnTo>
                  <a:pt x="379476" y="242315"/>
                </a:lnTo>
                <a:lnTo>
                  <a:pt x="377952" y="230123"/>
                </a:lnTo>
                <a:lnTo>
                  <a:pt x="376428" y="217932"/>
                </a:lnTo>
                <a:lnTo>
                  <a:pt x="374903" y="207264"/>
                </a:lnTo>
                <a:lnTo>
                  <a:pt x="373379" y="198120"/>
                </a:lnTo>
                <a:lnTo>
                  <a:pt x="371855" y="188976"/>
                </a:lnTo>
                <a:lnTo>
                  <a:pt x="370332" y="181355"/>
                </a:lnTo>
                <a:lnTo>
                  <a:pt x="368808" y="173735"/>
                </a:lnTo>
                <a:lnTo>
                  <a:pt x="367284" y="169164"/>
                </a:lnTo>
                <a:lnTo>
                  <a:pt x="365759" y="164591"/>
                </a:lnTo>
                <a:lnTo>
                  <a:pt x="362711" y="161544"/>
                </a:lnTo>
                <a:lnTo>
                  <a:pt x="364235" y="163067"/>
                </a:lnTo>
                <a:lnTo>
                  <a:pt x="362711" y="161544"/>
                </a:lnTo>
                <a:lnTo>
                  <a:pt x="365759" y="163067"/>
                </a:lnTo>
                <a:lnTo>
                  <a:pt x="364235" y="163067"/>
                </a:lnTo>
                <a:lnTo>
                  <a:pt x="365759" y="163067"/>
                </a:lnTo>
                <a:lnTo>
                  <a:pt x="213359" y="163067"/>
                </a:lnTo>
                <a:cubicBezTo>
                  <a:pt x="213359" y="163067"/>
                  <a:pt x="211835" y="163067"/>
                  <a:pt x="210311" y="163067"/>
                </a:cubicBezTo>
                <a:lnTo>
                  <a:pt x="208788" y="161544"/>
                </a:lnTo>
                <a:cubicBezTo>
                  <a:pt x="207264" y="161544"/>
                  <a:pt x="205740" y="160020"/>
                  <a:pt x="204215" y="160020"/>
                </a:cubicBezTo>
                <a:lnTo>
                  <a:pt x="202691" y="156971"/>
                </a:lnTo>
                <a:cubicBezTo>
                  <a:pt x="201167" y="156971"/>
                  <a:pt x="201167" y="156971"/>
                  <a:pt x="201167" y="155447"/>
                </a:cubicBezTo>
                <a:lnTo>
                  <a:pt x="198120" y="150876"/>
                </a:lnTo>
                <a:lnTo>
                  <a:pt x="195072" y="144779"/>
                </a:lnTo>
                <a:lnTo>
                  <a:pt x="193547" y="138684"/>
                </a:lnTo>
                <a:lnTo>
                  <a:pt x="190500" y="131064"/>
                </a:lnTo>
                <a:lnTo>
                  <a:pt x="188976" y="121920"/>
                </a:lnTo>
                <a:lnTo>
                  <a:pt x="187452" y="112776"/>
                </a:lnTo>
                <a:lnTo>
                  <a:pt x="185928" y="102108"/>
                </a:lnTo>
                <a:lnTo>
                  <a:pt x="184403" y="91440"/>
                </a:lnTo>
                <a:lnTo>
                  <a:pt x="182879" y="79247"/>
                </a:lnTo>
                <a:lnTo>
                  <a:pt x="181355" y="65532"/>
                </a:lnTo>
                <a:lnTo>
                  <a:pt x="181355" y="38100"/>
                </a:lnTo>
                <a:lnTo>
                  <a:pt x="179832" y="9144"/>
                </a:lnTo>
                <a:lnTo>
                  <a:pt x="199644" y="9144"/>
                </a:lnTo>
                <a:lnTo>
                  <a:pt x="198120" y="38100"/>
                </a:lnTo>
                <a:lnTo>
                  <a:pt x="198120" y="53340"/>
                </a:lnTo>
                <a:lnTo>
                  <a:pt x="196596" y="65532"/>
                </a:lnTo>
                <a:lnTo>
                  <a:pt x="196596" y="79247"/>
                </a:lnTo>
                <a:lnTo>
                  <a:pt x="195072" y="91440"/>
                </a:lnTo>
                <a:lnTo>
                  <a:pt x="193547" y="102108"/>
                </a:lnTo>
                <a:lnTo>
                  <a:pt x="192023" y="112776"/>
                </a:lnTo>
                <a:lnTo>
                  <a:pt x="190500" y="121920"/>
                </a:lnTo>
                <a:lnTo>
                  <a:pt x="188976" y="131064"/>
                </a:lnTo>
                <a:lnTo>
                  <a:pt x="185928" y="138684"/>
                </a:lnTo>
                <a:lnTo>
                  <a:pt x="182879" y="146303"/>
                </a:lnTo>
                <a:lnTo>
                  <a:pt x="181355" y="152400"/>
                </a:lnTo>
                <a:lnTo>
                  <a:pt x="178308" y="155447"/>
                </a:lnTo>
                <a:cubicBezTo>
                  <a:pt x="178308" y="156971"/>
                  <a:pt x="176784" y="156971"/>
                  <a:pt x="176784" y="156971"/>
                </a:cubicBezTo>
                <a:lnTo>
                  <a:pt x="175259" y="160020"/>
                </a:lnTo>
                <a:cubicBezTo>
                  <a:pt x="173735" y="160020"/>
                  <a:pt x="172211" y="161544"/>
                  <a:pt x="170688" y="161544"/>
                </a:cubicBezTo>
                <a:lnTo>
                  <a:pt x="167640" y="163067"/>
                </a:lnTo>
                <a:cubicBezTo>
                  <a:pt x="167640" y="163067"/>
                  <a:pt x="166115" y="163067"/>
                  <a:pt x="166115" y="163067"/>
                </a:cubicBezTo>
                <a:lnTo>
                  <a:pt x="33528" y="163067"/>
                </a:lnTo>
                <a:lnTo>
                  <a:pt x="36576" y="163067"/>
                </a:lnTo>
                <a:lnTo>
                  <a:pt x="33528" y="163067"/>
                </a:lnTo>
                <a:lnTo>
                  <a:pt x="38100" y="161544"/>
                </a:lnTo>
                <a:lnTo>
                  <a:pt x="35052" y="163067"/>
                </a:lnTo>
                <a:lnTo>
                  <a:pt x="36576" y="161544"/>
                </a:lnTo>
                <a:lnTo>
                  <a:pt x="35052" y="164591"/>
                </a:lnTo>
                <a:lnTo>
                  <a:pt x="33528" y="167640"/>
                </a:lnTo>
                <a:lnTo>
                  <a:pt x="30479" y="173735"/>
                </a:lnTo>
                <a:lnTo>
                  <a:pt x="28955" y="179832"/>
                </a:lnTo>
                <a:lnTo>
                  <a:pt x="27432" y="188976"/>
                </a:lnTo>
                <a:lnTo>
                  <a:pt x="25908" y="196596"/>
                </a:lnTo>
                <a:lnTo>
                  <a:pt x="24384" y="207264"/>
                </a:lnTo>
                <a:lnTo>
                  <a:pt x="22859" y="217932"/>
                </a:lnTo>
                <a:lnTo>
                  <a:pt x="21335" y="230123"/>
                </a:lnTo>
                <a:lnTo>
                  <a:pt x="21335" y="242315"/>
                </a:lnTo>
                <a:lnTo>
                  <a:pt x="19811" y="256032"/>
                </a:lnTo>
                <a:lnTo>
                  <a:pt x="19811" y="269747"/>
                </a:lnTo>
                <a:lnTo>
                  <a:pt x="18288" y="298703"/>
                </a:lnTo>
                <a:lnTo>
                  <a:pt x="0" y="297179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864600" cy="641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778000" y="838200"/>
            <a:ext cx="7239000" cy="340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第二阶段：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1996-1999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，统一思想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凝聚共识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4572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基本法、市场部大辞职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初次顶层设计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初级价值观:实现顾客梦想——从技术驱动到客户驱动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价值创造主体:货币资本与劳动资本(含企业家贡献)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定位与聚焦:通信制造，把每年收入的10-12%投入研发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“兵为将用”而非“兵为将有”，干部能上能下,可左可右；</a:t>
            </a:r>
          </a:p>
          <a:p>
            <a:pPr>
              <a:lnSpc>
                <a:spcPts val="2800"/>
              </a:lnSpc>
              <a:tabLst>
                <a:tab pos="4572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不迁就有功者——契约观而非人情观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648700" cy="628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55800" y="838200"/>
            <a:ext cx="5461000" cy="332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279400" algn="l"/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第三阶段：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1999-2009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，穿美国鞋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79400" algn="l"/>
                <a:tab pos="2921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IBM代表着经典的美国式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现代管理:理性主义、</a:t>
            </a:r>
          </a:p>
          <a:p>
            <a:pPr>
              <a:lnSpc>
                <a:spcPts val="2800"/>
              </a:lnSpc>
              <a:tabLst>
                <a:tab pos="279400" algn="l"/>
                <a:tab pos="2921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组织力量、规则至上;</a:t>
            </a:r>
          </a:p>
          <a:p>
            <a:pPr>
              <a:lnSpc>
                <a:spcPts val="2800"/>
              </a:lnSpc>
              <a:tabLst>
                <a:tab pos="279400" algn="l"/>
                <a:tab pos="2921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一切以事实和数据为基础,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强调控制、效率和</a:t>
            </a:r>
          </a:p>
          <a:p>
            <a:pPr>
              <a:lnSpc>
                <a:spcPts val="2800"/>
              </a:lnSpc>
              <a:tabLst>
                <a:tab pos="279400" algn="l"/>
                <a:tab pos="2921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秩序;</a:t>
            </a:r>
          </a:p>
          <a:p>
            <a:pPr>
              <a:lnSpc>
                <a:spcPts val="2800"/>
              </a:lnSpc>
              <a:tabLst>
                <a:tab pos="279400" algn="l"/>
                <a:tab pos="2921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端到端的流程文化与作业方式;</a:t>
            </a:r>
          </a:p>
          <a:p>
            <a:pPr>
              <a:lnSpc>
                <a:spcPts val="2800"/>
              </a:lnSpc>
              <a:tabLst>
                <a:tab pos="279400" algn="l"/>
                <a:tab pos="2921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管理从定性走向定量:基于数据、事实和理性</a:t>
            </a:r>
          </a:p>
          <a:p>
            <a:pPr>
              <a:lnSpc>
                <a:spcPts val="2800"/>
              </a:lnSpc>
              <a:tabLst>
                <a:tab pos="279400" algn="l"/>
                <a:tab pos="2921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分析的实时管理;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444500"/>
            <a:ext cx="8890000" cy="6324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23900"/>
            <a:ext cx="64262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第四阶段：</a:t>
            </a:r>
            <a:r>
              <a:rPr lang="en-US" altLang="zh-CN" sz="2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2009—</a:t>
            </a:r>
            <a:r>
              <a:rPr lang="en-US" altLang="zh-CN" sz="2400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，让听得见炮声的人呼唤炮火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993900" y="2489200"/>
            <a:ext cx="5626100" cy="172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大企业的通弊:价值观的变形与扭曲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中央集权模式:决策链条过长、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客户响应速度趋缓;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谁决定你的奖金、配股、涨薪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与升迁?关于“胡志明小道”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;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管理过度化与成本控制过度化;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Ø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596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活力是组织之魂;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81300"/>
            <a:ext cx="9169400" cy="443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711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目录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90700" y="2311400"/>
            <a:ext cx="4279900" cy="396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一、华为发展历程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二、华为成功要素分享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三、华为理念及经营战略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四、华为管理的持续改进和提升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五、华为发展历程借鉴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4279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华为成功的任正非个人要素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0" y="2082800"/>
            <a:ext cx="2400300" cy="322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b="1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……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战略判断力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b="1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……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魄力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800" y="2768600"/>
            <a:ext cx="8407400" cy="2171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422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华为股份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435100" y="1993900"/>
            <a:ext cx="6819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2009年12月31日的股东及其各自的华为股份如下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422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人才策略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0" y="2006600"/>
            <a:ext cx="3124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掠夺性人才招聘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6000" y="3860800"/>
            <a:ext cx="34036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b="1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“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震撼式</a:t>
            </a:r>
            <a:r>
              <a:rPr lang="en-US" altLang="zh-CN" sz="2795" b="1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”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人才政策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86000" y="5765800"/>
            <a:ext cx="2755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财散人聚之难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258300" y="66802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49400" y="889000"/>
            <a:ext cx="7594600" cy="476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55600" algn="l"/>
                <a:tab pos="457200" algn="l"/>
                <a:tab pos="685800" algn="l"/>
                <a:tab pos="914400" algn="l"/>
              </a:tabLst>
            </a:pPr>
            <a:r>
              <a:rPr lang="en-US" altLang="zh-CN" dirty="0" smtClean="0"/>
              <a:t>			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讲师介绍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55600" algn="l"/>
                <a:tab pos="457200" algn="l"/>
                <a:tab pos="685800" algn="l"/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1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、华为公司：产品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/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版本经理、部门经理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55600" algn="l"/>
                <a:tab pos="457200" algn="l"/>
                <a:tab pos="685800" algn="l"/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（涉及规划管理、预研管理、产品开发管理、资源部门管理）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55600" algn="l"/>
                <a:tab pos="457200" algn="l"/>
                <a:tab pos="685800" algn="l"/>
                <a:tab pos="914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期间：华为“由乱到治”，从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1800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人到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2-3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万人，销售规模从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27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亿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-&gt;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317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55600" algn="l"/>
                <a:tab pos="457200" algn="l"/>
                <a:tab pos="685800" algn="l"/>
                <a:tab pos="9144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亿(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-&gt;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4000亿)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55600" algn="l"/>
                <a:tab pos="457200" algn="l"/>
                <a:tab pos="685800" algn="l"/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2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、宇龙酷派：港交所上市，研发管理部副总监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55600" algn="l"/>
                <a:tab pos="457200" algn="l"/>
                <a:tab pos="685800" algn="l"/>
                <a:tab pos="914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07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12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亿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-&gt;14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249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亿，研发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500-&gt;3000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人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55600" algn="l"/>
                <a:tab pos="457200" algn="l"/>
                <a:tab pos="685800" algn="l"/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3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、英飞拓公司：深交所上市，公司副总兼研发中心总监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55600" algn="l"/>
                <a:tab pos="457200" algn="l"/>
                <a:tab pos="685800" algn="l"/>
                <a:tab pos="914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下属：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500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55600" algn="l"/>
                <a:tab pos="457200" algn="l"/>
                <a:tab pos="685800" algn="l"/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4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、广东艾科公司：公司副总兼研发中心总监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55600" algn="l"/>
                <a:tab pos="457200" algn="l"/>
                <a:tab pos="685800" algn="l"/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5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、研发管理咨询培训师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422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战略判断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09800" y="2032000"/>
            <a:ext cx="2133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移动行业发展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09800" y="3314700"/>
            <a:ext cx="3911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面对小米之“战略定力”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422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战略执行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146300" y="2032000"/>
            <a:ext cx="342900" cy="379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46400" y="2044700"/>
            <a:ext cx="3568700" cy="3759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战略意识的统一及持续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华为大会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华为基本法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3568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战略意识的统一及持续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146300" y="1968500"/>
            <a:ext cx="3429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46400" y="1981200"/>
            <a:ext cx="17780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自我批评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基本法学习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857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战略决定成功形态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0" y="1917700"/>
            <a:ext cx="34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86100" y="1930400"/>
            <a:ext cx="2133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日本管理模式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743200" y="2743200"/>
            <a:ext cx="2286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543300" y="2755900"/>
            <a:ext cx="30607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日本质量冠绝全球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日本创新明显不如美国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286000" y="4229100"/>
            <a:ext cx="34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086100" y="4241800"/>
            <a:ext cx="2133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美国管理模式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743200" y="5029200"/>
            <a:ext cx="228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543300" y="5041900"/>
            <a:ext cx="30607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美国创新能力冠绝全球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857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战略决定成功形态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0" y="1917700"/>
            <a:ext cx="34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86100" y="1930400"/>
            <a:ext cx="4267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联想低成本战略、买入扩张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86000" y="3619500"/>
            <a:ext cx="34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086100" y="3632200"/>
            <a:ext cx="3911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华为持续研发重投入战略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743200" y="4445000"/>
            <a:ext cx="2286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543300" y="4457700"/>
            <a:ext cx="27432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在技术方面比肩欧美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利润方面远超同行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58900" y="1778000"/>
            <a:ext cx="2159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05000" y="800100"/>
            <a:ext cx="7772400" cy="233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302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持续研发重投入及专利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30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2014年，华为研发经费400亿，2015年，华为研发经费预计500亿！最近十年，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30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华为研发经费累计达1900亿人民币，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30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2015年，台湾科技前五名：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816100" y="3429000"/>
            <a:ext cx="177800" cy="1346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362200" y="3441700"/>
            <a:ext cx="69723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台积电研发费568亿台币，富士康研发费489亿台币，联发科研发费433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亿台币，台联电研发费137亿台币，纬创研发费134亿台币。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总计合370亿人民币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358900" y="5054600"/>
            <a:ext cx="2159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905000" y="5067300"/>
            <a:ext cx="66294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如果华为在日本，仅次于丰田，排第二；远超索尼的50亿美元。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如果华为在德国，仅次于大众，排第二；远超西门子的55亿美元！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14500" y="1638300"/>
            <a:ext cx="2159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35200" y="762000"/>
            <a:ext cx="35687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114300" algn="l"/>
              </a:tabLst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持续研发重投入及专利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拥有了4.9万项专利技术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171700" y="2057400"/>
            <a:ext cx="1778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806700" y="2057400"/>
            <a:ext cx="4686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其中有4成是国际标准组织或欧美国家的专利。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714500" y="2489200"/>
            <a:ext cx="215900" cy="106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349500" y="2514600"/>
            <a:ext cx="6515100" cy="146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在100多家各种标准组织中担任主席、副主席、董事、各子工作组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组长、报告人、技术编辑等职务至少90个。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2016年华为向苹果公司许可专利769件，苹果公司向华为许可专利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98件。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171700" y="4114800"/>
            <a:ext cx="1778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806700" y="4114800"/>
            <a:ext cx="5702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业内估算苹果2016年向华为支付的费用在上亿美元量级。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422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组织平台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78100" y="1892300"/>
            <a:ext cx="292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289300" y="1905000"/>
            <a:ext cx="30480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华为离职员工创业之难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035300" y="2540000"/>
            <a:ext cx="2286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746500" y="2552700"/>
            <a:ext cx="24384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在华为签单之易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个人创业签单之难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78100" y="3759200"/>
            <a:ext cx="292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289300" y="3771900"/>
            <a:ext cx="12192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特色组织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035300" y="4419600"/>
            <a:ext cx="228600" cy="15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746500" y="4432300"/>
            <a:ext cx="12192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专家池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铁三角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周边锻炼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422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客户服务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54200" y="2489200"/>
            <a:ext cx="2921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578100" y="2501900"/>
            <a:ext cx="18161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不计成本服务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前后方打通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99100" y="2336800"/>
            <a:ext cx="292100" cy="194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210300" y="2349500"/>
            <a:ext cx="24257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麦加朝圣通信保障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奥运通信保障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汶川地震通信保障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81300"/>
            <a:ext cx="9169400" cy="443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711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目录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90700" y="2311400"/>
            <a:ext cx="4279900" cy="396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一、华为发展历程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二、华为成功要素分享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三、华为理念及经营战略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四、华为管理的持续改进和提升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五、华为发展历程借鉴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81300"/>
            <a:ext cx="9169400" cy="443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711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目录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258300" y="66802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90700" y="1943100"/>
            <a:ext cx="4279900" cy="396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一、华为发展历程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二、华为成功要素分享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三、华为理念及经营战略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四、华为管理的持续改进和提升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五、华为发展历程借鉴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737600" cy="641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857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华为文化是什么？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616700" y="1282700"/>
            <a:ext cx="2298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力出一孔，利出一孔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54100" y="5473700"/>
            <a:ext cx="5219700" cy="147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4699000" algn="l"/>
              </a:tabLst>
            </a:pPr>
            <a:r>
              <a:rPr lang="en-US" altLang="zh-CN" sz="2004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“有人问我，华为文化形象描述一下是什么？</a:t>
            </a:r>
          </a:p>
          <a:p>
            <a:pPr>
              <a:lnSpc>
                <a:spcPts val="2400"/>
              </a:lnSpc>
              <a:tabLst>
                <a:tab pos="4699000" algn="l"/>
              </a:tabLst>
            </a:pPr>
            <a:r>
              <a:rPr lang="en-US" altLang="zh-CN" sz="2004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我想了半天讲不出来。这次，我看了《可可西</a:t>
            </a:r>
          </a:p>
          <a:p>
            <a:pPr>
              <a:lnSpc>
                <a:spcPts val="2400"/>
              </a:lnSpc>
              <a:tabLst>
                <a:tab pos="4699000" algn="l"/>
              </a:tabLst>
            </a:pPr>
            <a:r>
              <a:rPr lang="en-US" altLang="zh-CN" sz="2004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里》的电影，以及残疾人表演的《千手观音》</a:t>
            </a:r>
          </a:p>
          <a:p>
            <a:pPr>
              <a:lnSpc>
                <a:spcPts val="2400"/>
              </a:lnSpc>
              <a:tabLst>
                <a:tab pos="4699000" algn="l"/>
              </a:tabLst>
            </a:pPr>
            <a:r>
              <a:rPr lang="en-US" altLang="zh-CN" sz="2004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，我想他们的精神就叫华为文化吧！”</a:t>
            </a:r>
          </a:p>
          <a:p>
            <a:pPr>
              <a:lnSpc>
                <a:spcPts val="2400"/>
              </a:lnSpc>
              <a:tabLst>
                <a:tab pos="46990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任总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4500"/>
            <a:ext cx="9169400" cy="676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501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华为式“震撼”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426200" y="2171700"/>
            <a:ext cx="2857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FF0000"/>
                </a:solidFill>
                <a:latin typeface="幼圆" pitchFamily="18" charset="0"/>
                <a:cs typeface="幼圆" pitchFamily="18" charset="0"/>
              </a:rPr>
              <a:t>坂田华为基地夜景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900" y="1473200"/>
            <a:ext cx="8547100" cy="5181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501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华为式“震撼”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426200" y="2171700"/>
            <a:ext cx="2501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FF0000"/>
                </a:solidFill>
                <a:latin typeface="幼圆" pitchFamily="18" charset="0"/>
                <a:cs typeface="幼圆" pitchFamily="18" charset="0"/>
              </a:rPr>
              <a:t>松山湖华为基地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778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震撼的盛会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78100" y="2311400"/>
            <a:ext cx="3429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289300" y="2324100"/>
            <a:ext cx="2476500" cy="2908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深大元平体育馆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深圳市体育场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走向亚非拉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元旦晚会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778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震撼的行为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86000" y="1993900"/>
            <a:ext cx="241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832100" y="1981200"/>
            <a:ext cx="17907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004" b="1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2003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2004" b="1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ITU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展会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743200" y="2349500"/>
            <a:ext cx="127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289300" y="2362200"/>
            <a:ext cx="21717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租下</a:t>
            </a:r>
            <a:r>
              <a:rPr lang="en-US" altLang="zh-CN" sz="20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505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平方米展台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286000" y="3111500"/>
            <a:ext cx="2413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832100" y="3124200"/>
            <a:ext cx="15240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华为展厅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华为接待流程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743200" y="4178300"/>
            <a:ext cx="127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289300" y="4191000"/>
            <a:ext cx="2298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邀请客户到华为参观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2286000" y="4914900"/>
            <a:ext cx="241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2832100" y="4902200"/>
            <a:ext cx="596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004" b="1" dirty="0" smtClean="0">
                <a:solidFill>
                  <a:srgbClr val="FF0000"/>
                </a:solidFill>
                <a:latin typeface="Cambria" pitchFamily="18" charset="0"/>
                <a:cs typeface="Cambria" pitchFamily="18" charset="0"/>
              </a:rPr>
              <a:t>-------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422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组织文化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146300" y="1892300"/>
            <a:ext cx="292100" cy="241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768600" y="1905000"/>
            <a:ext cx="4038600" cy="238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胜则举杯相庆，败则拼死相救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88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强化组织能力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88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奋斗者文化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889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危机意识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066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战功论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070100" y="2184400"/>
            <a:ext cx="4318000" cy="15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400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本科先来，做领导；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400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研究生后来，最多是小领导；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400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读完博士，等着当小兵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70100" y="4648200"/>
            <a:ext cx="10287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400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四野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/>
            </a:pPr>
            <a:r>
              <a:rPr lang="en-US" altLang="zh-CN" sz="2400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133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华为战略原则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09800" y="2425700"/>
            <a:ext cx="3429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33700" y="2438400"/>
            <a:ext cx="3911600" cy="162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农村包围城市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压强原则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不能向宗教一样崇拜技术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133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华为管理原则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30400" y="1739900"/>
            <a:ext cx="1689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铁三角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930400" y="2374900"/>
            <a:ext cx="2044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班长战争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930400" y="3035300"/>
            <a:ext cx="45339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让听到炮声的人呼唤炮火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管理的灰度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623300" cy="676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133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深淘滩低作堰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73200"/>
            <a:ext cx="9169400" cy="501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422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华为现状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63600" y="1536700"/>
            <a:ext cx="39243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FF0000"/>
                </a:solidFill>
                <a:latin typeface="幼圆" pitchFamily="18" charset="0"/>
                <a:cs typeface="幼圆" pitchFamily="18" charset="0"/>
              </a:rPr>
              <a:t>华为深圳研发中心F1外景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422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战略定力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09800" y="2286000"/>
            <a:ext cx="342900" cy="140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009900" y="2298700"/>
            <a:ext cx="14224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弯道超车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战略定力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667000" y="3759200"/>
            <a:ext cx="266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467100" y="3746500"/>
            <a:ext cx="2616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795" b="1" dirty="0" smtClean="0">
                <a:solidFill>
                  <a:srgbClr val="333399"/>
                </a:solidFill>
                <a:latin typeface="Cambria" pitchFamily="18" charset="0"/>
                <a:cs typeface="Cambria" pitchFamily="18" charset="0"/>
              </a:rPr>
              <a:t>2014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，面对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小米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527300"/>
            <a:ext cx="1358900" cy="1473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955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愿景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使命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905000" y="2184400"/>
            <a:ext cx="6477000" cy="288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215900" algn="l"/>
                <a:tab pos="342900" algn="l"/>
              </a:tabLst>
            </a:pPr>
            <a:r>
              <a:rPr lang="en-US" altLang="zh-CN" sz="1704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愿景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159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丰富人们的沟通和生活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15900" algn="l"/>
                <a:tab pos="342900" algn="l"/>
              </a:tabLst>
            </a:pPr>
            <a:r>
              <a:rPr lang="en-US" altLang="zh-CN" sz="1704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使命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159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聚焦客户关注的挑战和压力，提供有竞争力的通信解决方案和服务</a:t>
            </a:r>
          </a:p>
          <a:p>
            <a:pPr>
              <a:lnSpc>
                <a:spcPts val="2600"/>
              </a:lnSpc>
              <a:tabLst>
                <a:tab pos="2159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，持续为客户创造最大价值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630167" y="2347467"/>
            <a:ext cx="1271016" cy="473964"/>
          </a:xfrm>
          <a:custGeom>
            <a:avLst/>
            <a:gdLst>
              <a:gd name="connsiteX0" fmla="*/ 0 w 1271016"/>
              <a:gd name="connsiteY0" fmla="*/ 473964 h 473964"/>
              <a:gd name="connsiteX1" fmla="*/ 1271016 w 1271016"/>
              <a:gd name="connsiteY1" fmla="*/ 473964 h 473964"/>
              <a:gd name="connsiteX2" fmla="*/ 1271016 w 1271016"/>
              <a:gd name="connsiteY2" fmla="*/ 0 h 473964"/>
              <a:gd name="connsiteX3" fmla="*/ 0 w 1271016"/>
              <a:gd name="connsiteY3" fmla="*/ 0 h 473964"/>
              <a:gd name="connsiteX4" fmla="*/ 0 w 1271016"/>
              <a:gd name="connsiteY4" fmla="*/ 473964 h 473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1016" h="473964">
                <a:moveTo>
                  <a:pt x="0" y="473964"/>
                </a:moveTo>
                <a:lnTo>
                  <a:pt x="1271016" y="473964"/>
                </a:lnTo>
                <a:lnTo>
                  <a:pt x="1271016" y="0"/>
                </a:lnTo>
                <a:lnTo>
                  <a:pt x="0" y="0"/>
                </a:lnTo>
                <a:lnTo>
                  <a:pt x="0" y="473964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630167" y="3510279"/>
            <a:ext cx="1271016" cy="265176"/>
          </a:xfrm>
          <a:custGeom>
            <a:avLst/>
            <a:gdLst>
              <a:gd name="connsiteX0" fmla="*/ 0 w 1271016"/>
              <a:gd name="connsiteY0" fmla="*/ 265176 h 265176"/>
              <a:gd name="connsiteX1" fmla="*/ 1271016 w 1271016"/>
              <a:gd name="connsiteY1" fmla="*/ 265176 h 265176"/>
              <a:gd name="connsiteX2" fmla="*/ 1271016 w 1271016"/>
              <a:gd name="connsiteY2" fmla="*/ 0 h 265176"/>
              <a:gd name="connsiteX3" fmla="*/ 0 w 1271016"/>
              <a:gd name="connsiteY3" fmla="*/ 0 h 265176"/>
              <a:gd name="connsiteX4" fmla="*/ 0 w 1271016"/>
              <a:gd name="connsiteY4" fmla="*/ 265176 h 2651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1016" h="265176">
                <a:moveTo>
                  <a:pt x="0" y="265176"/>
                </a:moveTo>
                <a:lnTo>
                  <a:pt x="1271016" y="265176"/>
                </a:lnTo>
                <a:lnTo>
                  <a:pt x="1271016" y="0"/>
                </a:lnTo>
                <a:lnTo>
                  <a:pt x="0" y="0"/>
                </a:lnTo>
                <a:lnTo>
                  <a:pt x="0" y="265176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630167" y="1486408"/>
            <a:ext cx="1271016" cy="472440"/>
          </a:xfrm>
          <a:custGeom>
            <a:avLst/>
            <a:gdLst>
              <a:gd name="connsiteX0" fmla="*/ 0 w 1271016"/>
              <a:gd name="connsiteY0" fmla="*/ 472440 h 472440"/>
              <a:gd name="connsiteX1" fmla="*/ 1271016 w 1271016"/>
              <a:gd name="connsiteY1" fmla="*/ 472440 h 472440"/>
              <a:gd name="connsiteX2" fmla="*/ 1271016 w 1271016"/>
              <a:gd name="connsiteY2" fmla="*/ 0 h 472440"/>
              <a:gd name="connsiteX3" fmla="*/ 0 w 1271016"/>
              <a:gd name="connsiteY3" fmla="*/ 0 h 472440"/>
              <a:gd name="connsiteX4" fmla="*/ 0 w 1271016"/>
              <a:gd name="connsiteY4" fmla="*/ 47244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1016" h="472440">
                <a:moveTo>
                  <a:pt x="0" y="472440"/>
                </a:moveTo>
                <a:lnTo>
                  <a:pt x="1271016" y="472440"/>
                </a:lnTo>
                <a:lnTo>
                  <a:pt x="1271016" y="0"/>
                </a:lnTo>
                <a:lnTo>
                  <a:pt x="0" y="0"/>
                </a:lnTo>
                <a:lnTo>
                  <a:pt x="0" y="472440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628644" y="4394200"/>
            <a:ext cx="1272540" cy="472440"/>
          </a:xfrm>
          <a:custGeom>
            <a:avLst/>
            <a:gdLst>
              <a:gd name="connsiteX0" fmla="*/ 0 w 1272540"/>
              <a:gd name="connsiteY0" fmla="*/ 472440 h 472440"/>
              <a:gd name="connsiteX1" fmla="*/ 1272540 w 1272540"/>
              <a:gd name="connsiteY1" fmla="*/ 472440 h 472440"/>
              <a:gd name="connsiteX2" fmla="*/ 1272540 w 1272540"/>
              <a:gd name="connsiteY2" fmla="*/ 0 h 472440"/>
              <a:gd name="connsiteX3" fmla="*/ 0 w 1272540"/>
              <a:gd name="connsiteY3" fmla="*/ 0 h 472440"/>
              <a:gd name="connsiteX4" fmla="*/ 0 w 1272540"/>
              <a:gd name="connsiteY4" fmla="*/ 47244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2540" h="472440">
                <a:moveTo>
                  <a:pt x="0" y="472440"/>
                </a:moveTo>
                <a:lnTo>
                  <a:pt x="1272540" y="472440"/>
                </a:lnTo>
                <a:lnTo>
                  <a:pt x="1272540" y="0"/>
                </a:lnTo>
                <a:lnTo>
                  <a:pt x="0" y="0"/>
                </a:lnTo>
                <a:lnTo>
                  <a:pt x="0" y="472440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630167" y="3775455"/>
            <a:ext cx="1271016" cy="208788"/>
          </a:xfrm>
          <a:custGeom>
            <a:avLst/>
            <a:gdLst>
              <a:gd name="connsiteX0" fmla="*/ 0 w 1271016"/>
              <a:gd name="connsiteY0" fmla="*/ 208788 h 208788"/>
              <a:gd name="connsiteX1" fmla="*/ 1271016 w 1271016"/>
              <a:gd name="connsiteY1" fmla="*/ 208788 h 208788"/>
              <a:gd name="connsiteX2" fmla="*/ 1271016 w 1271016"/>
              <a:gd name="connsiteY2" fmla="*/ 0 h 208788"/>
              <a:gd name="connsiteX3" fmla="*/ 0 w 1271016"/>
              <a:gd name="connsiteY3" fmla="*/ 0 h 208788"/>
              <a:gd name="connsiteX4" fmla="*/ 0 w 1271016"/>
              <a:gd name="connsiteY4" fmla="*/ 208788 h 2087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1016" h="208788">
                <a:moveTo>
                  <a:pt x="0" y="208788"/>
                </a:moveTo>
                <a:lnTo>
                  <a:pt x="1271016" y="208788"/>
                </a:lnTo>
                <a:lnTo>
                  <a:pt x="1271016" y="0"/>
                </a:lnTo>
                <a:lnTo>
                  <a:pt x="0" y="0"/>
                </a:lnTo>
                <a:lnTo>
                  <a:pt x="0" y="208788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625596" y="5211064"/>
            <a:ext cx="1272539" cy="473964"/>
          </a:xfrm>
          <a:custGeom>
            <a:avLst/>
            <a:gdLst>
              <a:gd name="connsiteX0" fmla="*/ 0 w 1272539"/>
              <a:gd name="connsiteY0" fmla="*/ 473964 h 473964"/>
              <a:gd name="connsiteX1" fmla="*/ 1272539 w 1272539"/>
              <a:gd name="connsiteY1" fmla="*/ 473964 h 473964"/>
              <a:gd name="connsiteX2" fmla="*/ 1272539 w 1272539"/>
              <a:gd name="connsiteY2" fmla="*/ 0 h 473964"/>
              <a:gd name="connsiteX3" fmla="*/ 0 w 1272539"/>
              <a:gd name="connsiteY3" fmla="*/ 0 h 473964"/>
              <a:gd name="connsiteX4" fmla="*/ 0 w 1272539"/>
              <a:gd name="connsiteY4" fmla="*/ 473964 h 473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2539" h="473964">
                <a:moveTo>
                  <a:pt x="0" y="473964"/>
                </a:moveTo>
                <a:lnTo>
                  <a:pt x="1272539" y="473964"/>
                </a:lnTo>
                <a:lnTo>
                  <a:pt x="1272539" y="0"/>
                </a:lnTo>
                <a:lnTo>
                  <a:pt x="0" y="0"/>
                </a:lnTo>
                <a:lnTo>
                  <a:pt x="0" y="473964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625596" y="5793232"/>
            <a:ext cx="1272539" cy="472440"/>
          </a:xfrm>
          <a:custGeom>
            <a:avLst/>
            <a:gdLst>
              <a:gd name="connsiteX0" fmla="*/ 0 w 1272539"/>
              <a:gd name="connsiteY0" fmla="*/ 472439 h 472440"/>
              <a:gd name="connsiteX1" fmla="*/ 1272539 w 1272539"/>
              <a:gd name="connsiteY1" fmla="*/ 472439 h 472440"/>
              <a:gd name="connsiteX2" fmla="*/ 1272539 w 1272539"/>
              <a:gd name="connsiteY2" fmla="*/ 0 h 472440"/>
              <a:gd name="connsiteX3" fmla="*/ 0 w 1272539"/>
              <a:gd name="connsiteY3" fmla="*/ 0 h 472440"/>
              <a:gd name="connsiteX4" fmla="*/ 0 w 1272539"/>
              <a:gd name="connsiteY4" fmla="*/ 472439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2539" h="472440">
                <a:moveTo>
                  <a:pt x="0" y="472439"/>
                </a:moveTo>
                <a:lnTo>
                  <a:pt x="1272539" y="472439"/>
                </a:lnTo>
                <a:lnTo>
                  <a:pt x="1272539" y="0"/>
                </a:lnTo>
                <a:lnTo>
                  <a:pt x="0" y="0"/>
                </a:lnTo>
                <a:lnTo>
                  <a:pt x="0" y="472439"/>
                </a:lnTo>
              </a:path>
            </a:pathLst>
          </a:custGeom>
          <a:solidFill>
            <a:srgbClr val="C0C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87400"/>
            <a:ext cx="2501900" cy="196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1574800" algn="l"/>
              </a:tabLst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华为核心价值观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574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华文细黑" pitchFamily="18" charset="0"/>
                <a:cs typeface="华文细黑" pitchFamily="18" charset="0"/>
              </a:rPr>
              <a:t>成就客户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574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华文细黑" pitchFamily="18" charset="0"/>
                <a:cs typeface="华文细黑" pitchFamily="18" charset="0"/>
              </a:rPr>
              <a:t>艰苦奋斗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3810000" y="3695700"/>
            <a:ext cx="9144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华文细黑" pitchFamily="18" charset="0"/>
                <a:cs typeface="华文细黑" pitchFamily="18" charset="0"/>
              </a:rPr>
              <a:t>自我批判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华文细黑" pitchFamily="18" charset="0"/>
                <a:cs typeface="华文细黑" pitchFamily="18" charset="0"/>
              </a:rPr>
              <a:t>开放进取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华文细黑" pitchFamily="18" charset="0"/>
                <a:cs typeface="华文细黑" pitchFamily="18" charset="0"/>
              </a:rPr>
              <a:t>至诚守信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华文细黑" pitchFamily="18" charset="0"/>
                <a:cs typeface="华文细黑" pitchFamily="18" charset="0"/>
              </a:rPr>
              <a:t>团队合作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65300" y="800100"/>
            <a:ext cx="7124700" cy="226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艰苦奋斗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469900" algn="l"/>
              </a:tabLst>
            </a:pPr>
            <a:r>
              <a:rPr lang="en-US" altLang="zh-CN" sz="279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华为超越竞争对手全部秘密，是华为由胜利走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469900" algn="l"/>
              </a:tabLst>
            </a:pPr>
            <a:r>
              <a:rPr lang="en-US" altLang="zh-CN" sz="279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向更大胜利的‘三个根本保障’：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22500" y="3556000"/>
            <a:ext cx="266700" cy="231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D0D0D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/>
            </a:pPr>
            <a:r>
              <a:rPr lang="en-US" altLang="zh-CN" sz="2795" dirty="0" smtClean="0">
                <a:solidFill>
                  <a:srgbClr val="0D0D0D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D0D0D"/>
                </a:solidFill>
                <a:latin typeface="Wingdings" pitchFamily="18" charset="0"/>
                <a:cs typeface="Wingdings" pitchFamily="18" charset="0"/>
              </a:rPr>
              <a:t>ü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33700" y="3568700"/>
            <a:ext cx="2755900" cy="227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以客户为中心，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以</a:t>
            </a:r>
            <a:r>
              <a:rPr lang="en-US" altLang="zh-CN" sz="350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奋斗者</a:t>
            </a:r>
            <a:r>
              <a:rPr lang="en-US" altLang="zh-CN" sz="279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为本，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89100" y="1473200"/>
            <a:ext cx="34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FF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35200" y="850900"/>
            <a:ext cx="6769100" cy="367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355600" algn="l"/>
              </a:tabLst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不让雷锋吃亏的理念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奋斗</a:t>
            </a:r>
            <a:r>
              <a:rPr lang="en-US" altLang="zh-CN" sz="279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就是付出，付出了才会有回报。多年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来我们秉承不让雷锋吃亏的理念，建立了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一套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基本合理</a:t>
            </a:r>
            <a:r>
              <a:rPr lang="en-US" altLang="zh-CN" sz="279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的评价机制，并基于评价给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予激励回报。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81300"/>
            <a:ext cx="9169400" cy="4432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711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目录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14500" y="1943100"/>
            <a:ext cx="4279900" cy="396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一、华为发展历程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二、华为成功要素分享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三、华为理念及经营战略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四、华为管理的持续改进和提升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五、华为发展历程借鉴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09800" y="2120900"/>
            <a:ext cx="1778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p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667000" y="2120900"/>
            <a:ext cx="6489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不真正关注客户需求（“我们按照市场部提出的要求开发产品”“技术创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09800" y="2489200"/>
            <a:ext cx="5969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新”）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35200" y="736600"/>
            <a:ext cx="32131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早期华为遇到的问题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209800" y="2984500"/>
            <a:ext cx="177800" cy="196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p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667000" y="2984500"/>
            <a:ext cx="6692900" cy="195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“各人自扫门前雪”(</a:t>
            </a:r>
            <a:r>
              <a:rPr lang="en-US" altLang="zh-CN" sz="1596" dirty="0" smtClean="0">
                <a:solidFill>
                  <a:srgbClr val="000000"/>
                </a:solidFill>
                <a:latin typeface="华文细黑" pitchFamily="18" charset="0"/>
                <a:cs typeface="华文细黑" pitchFamily="18" charset="0"/>
              </a:rPr>
              <a:t>“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你们的事情，而不是我们的事情</a:t>
            </a:r>
            <a:r>
              <a:rPr lang="en-US" altLang="zh-CN" sz="1596" dirty="0" smtClean="0">
                <a:solidFill>
                  <a:srgbClr val="000000"/>
                </a:solidFill>
                <a:latin typeface="华文细黑" pitchFamily="18" charset="0"/>
                <a:cs typeface="华文细黑" pitchFamily="18" charset="0"/>
              </a:rPr>
              <a:t>…”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签字审批手续繁杂，没完没了地转来转去，造成机构臃肿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决策不规范，或者决策不当(踢皮球,嗓门或权力大的人进行决策)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协调沟通困难，各执己见(每个部门都认为自己是正确的）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关注所谓的部门利益，而不是公司产品的整体表现（在部门中表现好的人不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209800" y="5054600"/>
            <a:ext cx="1917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一定对产品或公司好)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209800" y="5473700"/>
            <a:ext cx="1778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p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667000" y="5486400"/>
            <a:ext cx="1905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596" dirty="0" smtClean="0">
                <a:solidFill>
                  <a:srgbClr val="000000"/>
                </a:solidFill>
                <a:latin typeface="华文细黑" pitchFamily="18" charset="0"/>
                <a:cs typeface="华文细黑" pitchFamily="18" charset="0"/>
              </a:rPr>
              <a:t>…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767585" y="4444238"/>
            <a:ext cx="3449320" cy="2291080"/>
          </a:xfrm>
          <a:custGeom>
            <a:avLst/>
            <a:gdLst>
              <a:gd name="connsiteX0" fmla="*/ 3442970 w 3449320"/>
              <a:gd name="connsiteY0" fmla="*/ 6350 h 2291080"/>
              <a:gd name="connsiteX1" fmla="*/ 6350 w 3449320"/>
              <a:gd name="connsiteY1" fmla="*/ 6350 h 2291080"/>
              <a:gd name="connsiteX2" fmla="*/ 6350 w 3449320"/>
              <a:gd name="connsiteY2" fmla="*/ 2284730 h 2291080"/>
              <a:gd name="connsiteX3" fmla="*/ 3442970 w 3449320"/>
              <a:gd name="connsiteY3" fmla="*/ 2284730 h 2291080"/>
              <a:gd name="connsiteX4" fmla="*/ 3442970 w 3449320"/>
              <a:gd name="connsiteY4" fmla="*/ 6350 h 2291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49320" h="2291080">
                <a:moveTo>
                  <a:pt x="3442970" y="6350"/>
                </a:moveTo>
                <a:lnTo>
                  <a:pt x="6350" y="6350"/>
                </a:lnTo>
                <a:lnTo>
                  <a:pt x="6350" y="2284730"/>
                </a:lnTo>
                <a:lnTo>
                  <a:pt x="3442970" y="2284730"/>
                </a:lnTo>
                <a:lnTo>
                  <a:pt x="344297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631438" y="4902961"/>
            <a:ext cx="716788" cy="1820164"/>
          </a:xfrm>
          <a:custGeom>
            <a:avLst/>
            <a:gdLst>
              <a:gd name="connsiteX0" fmla="*/ 6350 w 716788"/>
              <a:gd name="connsiteY0" fmla="*/ 1813814 h 1820164"/>
              <a:gd name="connsiteX1" fmla="*/ 710438 w 716788"/>
              <a:gd name="connsiteY1" fmla="*/ 1813814 h 1820164"/>
              <a:gd name="connsiteX2" fmla="*/ 710438 w 716788"/>
              <a:gd name="connsiteY2" fmla="*/ 6350 h 1820164"/>
              <a:gd name="connsiteX3" fmla="*/ 6350 w 716788"/>
              <a:gd name="connsiteY3" fmla="*/ 6350 h 1820164"/>
              <a:gd name="connsiteX4" fmla="*/ 6350 w 716788"/>
              <a:gd name="connsiteY4" fmla="*/ 1813814 h 1820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16788" h="1820164">
                <a:moveTo>
                  <a:pt x="6350" y="1813814"/>
                </a:moveTo>
                <a:lnTo>
                  <a:pt x="710438" y="1813814"/>
                </a:lnTo>
                <a:lnTo>
                  <a:pt x="710438" y="6350"/>
                </a:lnTo>
                <a:lnTo>
                  <a:pt x="6350" y="6350"/>
                </a:lnTo>
                <a:lnTo>
                  <a:pt x="6350" y="1813814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624073" y="5806694"/>
            <a:ext cx="716788" cy="916432"/>
          </a:xfrm>
          <a:custGeom>
            <a:avLst/>
            <a:gdLst>
              <a:gd name="connsiteX0" fmla="*/ 6350 w 716788"/>
              <a:gd name="connsiteY0" fmla="*/ 910082 h 916432"/>
              <a:gd name="connsiteX1" fmla="*/ 710438 w 716788"/>
              <a:gd name="connsiteY1" fmla="*/ 910082 h 916432"/>
              <a:gd name="connsiteX2" fmla="*/ 710438 w 716788"/>
              <a:gd name="connsiteY2" fmla="*/ 6350 h 916432"/>
              <a:gd name="connsiteX3" fmla="*/ 6350 w 716788"/>
              <a:gd name="connsiteY3" fmla="*/ 6350 h 916432"/>
              <a:gd name="connsiteX4" fmla="*/ 6350 w 716788"/>
              <a:gd name="connsiteY4" fmla="*/ 910082 h 916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16788" h="916432">
                <a:moveTo>
                  <a:pt x="6350" y="910082"/>
                </a:moveTo>
                <a:lnTo>
                  <a:pt x="710438" y="910082"/>
                </a:lnTo>
                <a:lnTo>
                  <a:pt x="710438" y="6350"/>
                </a:lnTo>
                <a:lnTo>
                  <a:pt x="6350" y="6350"/>
                </a:lnTo>
                <a:lnTo>
                  <a:pt x="6350" y="910082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624073" y="6658609"/>
            <a:ext cx="14224" cy="66039"/>
          </a:xfrm>
          <a:custGeom>
            <a:avLst/>
            <a:gdLst>
              <a:gd name="connsiteX0" fmla="*/ 6350 w 14224"/>
              <a:gd name="connsiteY0" fmla="*/ 6350 h 66039"/>
              <a:gd name="connsiteX1" fmla="*/ 6350 w 14224"/>
              <a:gd name="connsiteY1" fmla="*/ 59690 h 66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224" h="66039">
                <a:moveTo>
                  <a:pt x="6350" y="6350"/>
                </a:moveTo>
                <a:lnTo>
                  <a:pt x="6350" y="5969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337050" y="6658609"/>
            <a:ext cx="14224" cy="66039"/>
          </a:xfrm>
          <a:custGeom>
            <a:avLst/>
            <a:gdLst>
              <a:gd name="connsiteX0" fmla="*/ 6350 w 14224"/>
              <a:gd name="connsiteY0" fmla="*/ 6350 h 66039"/>
              <a:gd name="connsiteX1" fmla="*/ 6350 w 14224"/>
              <a:gd name="connsiteY1" fmla="*/ 59690 h 66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224" h="66039">
                <a:moveTo>
                  <a:pt x="6350" y="6350"/>
                </a:moveTo>
                <a:lnTo>
                  <a:pt x="6350" y="5969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767585" y="6711950"/>
            <a:ext cx="62992" cy="14224"/>
          </a:xfrm>
          <a:custGeom>
            <a:avLst/>
            <a:gdLst>
              <a:gd name="connsiteX0" fmla="*/ 6350 w 62992"/>
              <a:gd name="connsiteY0" fmla="*/ 6350 h 14224"/>
              <a:gd name="connsiteX1" fmla="*/ 56642 w 62992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992" h="14224">
                <a:moveTo>
                  <a:pt x="6350" y="6350"/>
                </a:moveTo>
                <a:lnTo>
                  <a:pt x="56642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767585" y="5965190"/>
            <a:ext cx="62992" cy="14224"/>
          </a:xfrm>
          <a:custGeom>
            <a:avLst/>
            <a:gdLst>
              <a:gd name="connsiteX0" fmla="*/ 6350 w 62992"/>
              <a:gd name="connsiteY0" fmla="*/ 6350 h 14224"/>
              <a:gd name="connsiteX1" fmla="*/ 56642 w 62992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992" h="14224">
                <a:moveTo>
                  <a:pt x="6350" y="6350"/>
                </a:moveTo>
                <a:lnTo>
                  <a:pt x="56642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767585" y="5204714"/>
            <a:ext cx="62992" cy="14224"/>
          </a:xfrm>
          <a:custGeom>
            <a:avLst/>
            <a:gdLst>
              <a:gd name="connsiteX0" fmla="*/ 6350 w 62992"/>
              <a:gd name="connsiteY0" fmla="*/ 6350 h 14224"/>
              <a:gd name="connsiteX1" fmla="*/ 56642 w 62992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992" h="14224">
                <a:moveTo>
                  <a:pt x="6350" y="6350"/>
                </a:moveTo>
                <a:lnTo>
                  <a:pt x="56642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767585" y="4444238"/>
            <a:ext cx="62992" cy="14224"/>
          </a:xfrm>
          <a:custGeom>
            <a:avLst/>
            <a:gdLst>
              <a:gd name="connsiteX0" fmla="*/ 6350 w 62992"/>
              <a:gd name="connsiteY0" fmla="*/ 6350 h 14224"/>
              <a:gd name="connsiteX1" fmla="*/ 56642 w 62992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992" h="14224">
                <a:moveTo>
                  <a:pt x="6350" y="6350"/>
                </a:moveTo>
                <a:lnTo>
                  <a:pt x="56642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767585" y="6343141"/>
            <a:ext cx="38607" cy="14224"/>
          </a:xfrm>
          <a:custGeom>
            <a:avLst/>
            <a:gdLst>
              <a:gd name="connsiteX0" fmla="*/ 6350 w 38607"/>
              <a:gd name="connsiteY0" fmla="*/ 6350 h 14224"/>
              <a:gd name="connsiteX1" fmla="*/ 32258 w 38607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607" h="14224">
                <a:moveTo>
                  <a:pt x="6350" y="6350"/>
                </a:moveTo>
                <a:lnTo>
                  <a:pt x="32258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767585" y="5584190"/>
            <a:ext cx="38607" cy="14224"/>
          </a:xfrm>
          <a:custGeom>
            <a:avLst/>
            <a:gdLst>
              <a:gd name="connsiteX0" fmla="*/ 6350 w 38607"/>
              <a:gd name="connsiteY0" fmla="*/ 6350 h 14224"/>
              <a:gd name="connsiteX1" fmla="*/ 32258 w 38607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607" h="14224">
                <a:moveTo>
                  <a:pt x="6350" y="6350"/>
                </a:moveTo>
                <a:lnTo>
                  <a:pt x="32258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767585" y="4823714"/>
            <a:ext cx="38607" cy="14224"/>
          </a:xfrm>
          <a:custGeom>
            <a:avLst/>
            <a:gdLst>
              <a:gd name="connsiteX0" fmla="*/ 6350 w 38607"/>
              <a:gd name="connsiteY0" fmla="*/ 6350 h 14224"/>
              <a:gd name="connsiteX1" fmla="*/ 32258 w 38607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607" h="14224">
                <a:moveTo>
                  <a:pt x="6350" y="6350"/>
                </a:moveTo>
                <a:lnTo>
                  <a:pt x="32258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895600" y="4339335"/>
            <a:ext cx="720852" cy="7620"/>
          </a:xfrm>
          <a:custGeom>
            <a:avLst/>
            <a:gdLst>
              <a:gd name="connsiteX0" fmla="*/ 0 w 720852"/>
              <a:gd name="connsiteY0" fmla="*/ 3809 h 7620"/>
              <a:gd name="connsiteX1" fmla="*/ 720852 w 720852"/>
              <a:gd name="connsiteY1" fmla="*/ 3809 h 76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0852" h="7620">
                <a:moveTo>
                  <a:pt x="0" y="3809"/>
                </a:moveTo>
                <a:lnTo>
                  <a:pt x="720852" y="3809"/>
                </a:lnTo>
              </a:path>
            </a:pathLst>
          </a:custGeom>
          <a:ln w="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024117" y="4444238"/>
            <a:ext cx="3447796" cy="2291080"/>
          </a:xfrm>
          <a:custGeom>
            <a:avLst/>
            <a:gdLst>
              <a:gd name="connsiteX0" fmla="*/ 6350 w 3447796"/>
              <a:gd name="connsiteY0" fmla="*/ 2284730 h 2291080"/>
              <a:gd name="connsiteX1" fmla="*/ 3441446 w 3447796"/>
              <a:gd name="connsiteY1" fmla="*/ 2284730 h 2291080"/>
              <a:gd name="connsiteX2" fmla="*/ 3441446 w 3447796"/>
              <a:gd name="connsiteY2" fmla="*/ 6350 h 2291080"/>
              <a:gd name="connsiteX3" fmla="*/ 6350 w 3447796"/>
              <a:gd name="connsiteY3" fmla="*/ 6350 h 2291080"/>
              <a:gd name="connsiteX4" fmla="*/ 6350 w 3447796"/>
              <a:gd name="connsiteY4" fmla="*/ 2284730 h 22910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47796" h="2291080">
                <a:moveTo>
                  <a:pt x="6350" y="2284730"/>
                </a:moveTo>
                <a:lnTo>
                  <a:pt x="3441446" y="2284730"/>
                </a:lnTo>
                <a:lnTo>
                  <a:pt x="3441446" y="6350"/>
                </a:lnTo>
                <a:lnTo>
                  <a:pt x="6350" y="6350"/>
                </a:lnTo>
                <a:lnTo>
                  <a:pt x="6350" y="228473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6325870" y="6462014"/>
            <a:ext cx="956055" cy="261111"/>
          </a:xfrm>
          <a:custGeom>
            <a:avLst/>
            <a:gdLst>
              <a:gd name="connsiteX0" fmla="*/ 6350 w 956055"/>
              <a:gd name="connsiteY0" fmla="*/ 254761 h 261111"/>
              <a:gd name="connsiteX1" fmla="*/ 949705 w 956055"/>
              <a:gd name="connsiteY1" fmla="*/ 254761 h 261111"/>
              <a:gd name="connsiteX2" fmla="*/ 949705 w 956055"/>
              <a:gd name="connsiteY2" fmla="*/ 6350 h 261111"/>
              <a:gd name="connsiteX3" fmla="*/ 6350 w 956055"/>
              <a:gd name="connsiteY3" fmla="*/ 6350 h 261111"/>
              <a:gd name="connsiteX4" fmla="*/ 6350 w 956055"/>
              <a:gd name="connsiteY4" fmla="*/ 254761 h 2611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56055" h="261111">
                <a:moveTo>
                  <a:pt x="6350" y="254761"/>
                </a:moveTo>
                <a:lnTo>
                  <a:pt x="949705" y="254761"/>
                </a:lnTo>
                <a:lnTo>
                  <a:pt x="949705" y="6350"/>
                </a:lnTo>
                <a:lnTo>
                  <a:pt x="6350" y="6350"/>
                </a:lnTo>
                <a:lnTo>
                  <a:pt x="6350" y="254761"/>
                </a:lnTo>
              </a:path>
            </a:pathLst>
          </a:custGeom>
          <a:solidFill>
            <a:srgbClr val="008000">
              <a:alpha val="10000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7270750" y="5794502"/>
            <a:ext cx="956056" cy="928623"/>
          </a:xfrm>
          <a:custGeom>
            <a:avLst/>
            <a:gdLst>
              <a:gd name="connsiteX0" fmla="*/ 6350 w 956056"/>
              <a:gd name="connsiteY0" fmla="*/ 922273 h 928623"/>
              <a:gd name="connsiteX1" fmla="*/ 949706 w 956056"/>
              <a:gd name="connsiteY1" fmla="*/ 922273 h 928623"/>
              <a:gd name="connsiteX2" fmla="*/ 949706 w 956056"/>
              <a:gd name="connsiteY2" fmla="*/ 6350 h 928623"/>
              <a:gd name="connsiteX3" fmla="*/ 6350 w 956056"/>
              <a:gd name="connsiteY3" fmla="*/ 6350 h 928623"/>
              <a:gd name="connsiteX4" fmla="*/ 6350 w 956056"/>
              <a:gd name="connsiteY4" fmla="*/ 922273 h 928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56056" h="928623">
                <a:moveTo>
                  <a:pt x="6350" y="922273"/>
                </a:moveTo>
                <a:lnTo>
                  <a:pt x="949706" y="922273"/>
                </a:lnTo>
                <a:lnTo>
                  <a:pt x="949706" y="6350"/>
                </a:lnTo>
                <a:lnTo>
                  <a:pt x="6350" y="6350"/>
                </a:lnTo>
                <a:lnTo>
                  <a:pt x="6350" y="922273"/>
                </a:lnTo>
              </a:path>
            </a:pathLst>
          </a:custGeom>
          <a:solidFill>
            <a:srgbClr val="FF70A8">
              <a:alpha val="10000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8215630" y="4823714"/>
            <a:ext cx="954532" cy="1899411"/>
          </a:xfrm>
          <a:custGeom>
            <a:avLst/>
            <a:gdLst>
              <a:gd name="connsiteX0" fmla="*/ 6350 w 954532"/>
              <a:gd name="connsiteY0" fmla="*/ 1893061 h 1899411"/>
              <a:gd name="connsiteX1" fmla="*/ 948181 w 954532"/>
              <a:gd name="connsiteY1" fmla="*/ 1893061 h 1899411"/>
              <a:gd name="connsiteX2" fmla="*/ 948181 w 954532"/>
              <a:gd name="connsiteY2" fmla="*/ 6350 h 1899411"/>
              <a:gd name="connsiteX3" fmla="*/ 6350 w 954532"/>
              <a:gd name="connsiteY3" fmla="*/ 6350 h 1899411"/>
              <a:gd name="connsiteX4" fmla="*/ 6350 w 954532"/>
              <a:gd name="connsiteY4" fmla="*/ 1893061 h 18994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54532" h="1899411">
                <a:moveTo>
                  <a:pt x="6350" y="1893061"/>
                </a:moveTo>
                <a:lnTo>
                  <a:pt x="948181" y="1893061"/>
                </a:lnTo>
                <a:lnTo>
                  <a:pt x="948181" y="6350"/>
                </a:lnTo>
                <a:lnTo>
                  <a:pt x="6350" y="6350"/>
                </a:lnTo>
                <a:lnTo>
                  <a:pt x="6350" y="1893061"/>
                </a:lnTo>
              </a:path>
            </a:pathLst>
          </a:custGeom>
          <a:solidFill>
            <a:srgbClr val="000080">
              <a:alpha val="10000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735569" y="6658609"/>
            <a:ext cx="14224" cy="66039"/>
          </a:xfrm>
          <a:custGeom>
            <a:avLst/>
            <a:gdLst>
              <a:gd name="connsiteX0" fmla="*/ 6350 w 14224"/>
              <a:gd name="connsiteY0" fmla="*/ 6350 h 66039"/>
              <a:gd name="connsiteX1" fmla="*/ 6350 w 14224"/>
              <a:gd name="connsiteY1" fmla="*/ 59690 h 66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224" h="66039">
                <a:moveTo>
                  <a:pt x="6350" y="6350"/>
                </a:moveTo>
                <a:lnTo>
                  <a:pt x="6350" y="5969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024117" y="6711950"/>
            <a:ext cx="62992" cy="14224"/>
          </a:xfrm>
          <a:custGeom>
            <a:avLst/>
            <a:gdLst>
              <a:gd name="connsiteX0" fmla="*/ 6350 w 62992"/>
              <a:gd name="connsiteY0" fmla="*/ 6350 h 14224"/>
              <a:gd name="connsiteX1" fmla="*/ 56641 w 62992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992" h="14224">
                <a:moveTo>
                  <a:pt x="6350" y="6350"/>
                </a:moveTo>
                <a:lnTo>
                  <a:pt x="56641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024117" y="5965190"/>
            <a:ext cx="62992" cy="14224"/>
          </a:xfrm>
          <a:custGeom>
            <a:avLst/>
            <a:gdLst>
              <a:gd name="connsiteX0" fmla="*/ 6350 w 62992"/>
              <a:gd name="connsiteY0" fmla="*/ 6350 h 14224"/>
              <a:gd name="connsiteX1" fmla="*/ 56641 w 62992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992" h="14224">
                <a:moveTo>
                  <a:pt x="6350" y="6350"/>
                </a:moveTo>
                <a:lnTo>
                  <a:pt x="56641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6024117" y="5204714"/>
            <a:ext cx="62992" cy="14224"/>
          </a:xfrm>
          <a:custGeom>
            <a:avLst/>
            <a:gdLst>
              <a:gd name="connsiteX0" fmla="*/ 6350 w 62992"/>
              <a:gd name="connsiteY0" fmla="*/ 6350 h 14224"/>
              <a:gd name="connsiteX1" fmla="*/ 56641 w 62992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992" h="14224">
                <a:moveTo>
                  <a:pt x="6350" y="6350"/>
                </a:moveTo>
                <a:lnTo>
                  <a:pt x="56641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6024117" y="4444238"/>
            <a:ext cx="62992" cy="14224"/>
          </a:xfrm>
          <a:custGeom>
            <a:avLst/>
            <a:gdLst>
              <a:gd name="connsiteX0" fmla="*/ 6350 w 62992"/>
              <a:gd name="connsiteY0" fmla="*/ 6350 h 14224"/>
              <a:gd name="connsiteX1" fmla="*/ 56641 w 62992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992" h="14224">
                <a:moveTo>
                  <a:pt x="6350" y="6350"/>
                </a:moveTo>
                <a:lnTo>
                  <a:pt x="56641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6024117" y="6343141"/>
            <a:ext cx="37084" cy="14224"/>
          </a:xfrm>
          <a:custGeom>
            <a:avLst/>
            <a:gdLst>
              <a:gd name="connsiteX0" fmla="*/ 6350 w 37084"/>
              <a:gd name="connsiteY0" fmla="*/ 6350 h 14224"/>
              <a:gd name="connsiteX1" fmla="*/ 30734 w 37084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084" h="14224">
                <a:moveTo>
                  <a:pt x="6350" y="6350"/>
                </a:moveTo>
                <a:lnTo>
                  <a:pt x="30734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6024117" y="5584190"/>
            <a:ext cx="37084" cy="14224"/>
          </a:xfrm>
          <a:custGeom>
            <a:avLst/>
            <a:gdLst>
              <a:gd name="connsiteX0" fmla="*/ 6350 w 37084"/>
              <a:gd name="connsiteY0" fmla="*/ 6350 h 14224"/>
              <a:gd name="connsiteX1" fmla="*/ 30734 w 37084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084" h="14224">
                <a:moveTo>
                  <a:pt x="6350" y="6350"/>
                </a:moveTo>
                <a:lnTo>
                  <a:pt x="30734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6024117" y="4823714"/>
            <a:ext cx="37084" cy="14224"/>
          </a:xfrm>
          <a:custGeom>
            <a:avLst/>
            <a:gdLst>
              <a:gd name="connsiteX0" fmla="*/ 6350 w 37084"/>
              <a:gd name="connsiteY0" fmla="*/ 6350 h 14224"/>
              <a:gd name="connsiteX1" fmla="*/ 30734 w 37084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084" h="14224">
                <a:moveTo>
                  <a:pt x="6350" y="6350"/>
                </a:moveTo>
                <a:lnTo>
                  <a:pt x="30734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952500" y="5346700"/>
            <a:ext cx="3175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E/R%</a:t>
            </a:r>
          </a:p>
        </p:txBody>
      </p:sp>
      <p:sp>
        <p:nvSpPr>
          <p:cNvPr id="1024" name="TextBox 1"/>
          <p:cNvSpPr txBox="1"/>
          <p:nvPr/>
        </p:nvSpPr>
        <p:spPr>
          <a:xfrm rot="16200000">
            <a:off x="4775200" y="5473700"/>
            <a:ext cx="12827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占总研发费用的百分比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1320800" y="1193800"/>
            <a:ext cx="203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1765300" y="749300"/>
            <a:ext cx="7645400" cy="68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向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IBM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学习</a:t>
            </a:r>
          </a:p>
          <a:p>
            <a:pPr>
              <a:lnSpc>
                <a:spcPts val="2600"/>
              </a:lnSpc>
              <a:tabLst>
                <a:tab pos="469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IPD--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集成产品开发（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Integrated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Product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Development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）是一套产品开发的</a:t>
            </a:r>
          </a:p>
        </p:txBody>
      </p:sp>
      <p:sp>
        <p:nvSpPr>
          <p:cNvPr id="1028" name="TextBox 1"/>
          <p:cNvSpPr txBox="1"/>
          <p:nvPr/>
        </p:nvSpPr>
        <p:spPr>
          <a:xfrm>
            <a:off x="1320800" y="1498600"/>
            <a:ext cx="2057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模式、理念与方法。</a:t>
            </a:r>
          </a:p>
        </p:txBody>
      </p:sp>
      <p:sp>
        <p:nvSpPr>
          <p:cNvPr id="1029" name="TextBox 1"/>
          <p:cNvSpPr txBox="1"/>
          <p:nvPr/>
        </p:nvSpPr>
        <p:spPr>
          <a:xfrm>
            <a:off x="1320800" y="1854200"/>
            <a:ext cx="203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</a:p>
        </p:txBody>
      </p:sp>
      <p:sp>
        <p:nvSpPr>
          <p:cNvPr id="1030" name="TextBox 1"/>
          <p:cNvSpPr txBox="1"/>
          <p:nvPr/>
        </p:nvSpPr>
        <p:spPr>
          <a:xfrm>
            <a:off x="1765300" y="1854200"/>
            <a:ext cx="7772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IPD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的思想出现在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80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年代，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IBM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将之整理提升，并形成了独特的集成产品开发体</a:t>
            </a:r>
          </a:p>
        </p:txBody>
      </p:sp>
      <p:sp>
        <p:nvSpPr>
          <p:cNvPr id="1031" name="TextBox 1"/>
          <p:cNvSpPr txBox="1"/>
          <p:nvPr/>
        </p:nvSpPr>
        <p:spPr>
          <a:xfrm>
            <a:off x="1320800" y="2159000"/>
            <a:ext cx="444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系。</a:t>
            </a:r>
          </a:p>
        </p:txBody>
      </p:sp>
      <p:sp>
        <p:nvSpPr>
          <p:cNvPr id="1032" name="TextBox 1"/>
          <p:cNvSpPr txBox="1"/>
          <p:nvPr/>
        </p:nvSpPr>
        <p:spPr>
          <a:xfrm>
            <a:off x="1320800" y="2501900"/>
            <a:ext cx="203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1765300" y="2514600"/>
            <a:ext cx="7658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IBM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公司在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90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年代初期遇到了严重的财政困难，销售收入停止增长，利润急剧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1320800" y="2832100"/>
            <a:ext cx="81153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下降。经过分析，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IBM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发现在研发费用、研发损失费用和产品上市时间等几个方面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远远落后于业界最佳。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1320800" y="3467100"/>
            <a:ext cx="2032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</a:p>
        </p:txBody>
      </p:sp>
      <p:sp>
        <p:nvSpPr>
          <p:cNvPr id="1036" name="TextBox 1"/>
          <p:cNvSpPr txBox="1"/>
          <p:nvPr/>
        </p:nvSpPr>
        <p:spPr>
          <a:xfrm>
            <a:off x="1765300" y="3479800"/>
            <a:ext cx="5943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为减少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50%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的研发费用和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50%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的上市时间，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IBM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开始实施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IPD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037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1038" name="TextBox 1"/>
          <p:cNvSpPr txBox="1"/>
          <p:nvPr/>
        </p:nvSpPr>
        <p:spPr>
          <a:xfrm>
            <a:off x="2946400" y="5715000"/>
            <a:ext cx="508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83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39" name="TextBox 1"/>
          <p:cNvSpPr txBox="1"/>
          <p:nvPr/>
        </p:nvSpPr>
        <p:spPr>
          <a:xfrm>
            <a:off x="3937000" y="4813300"/>
            <a:ext cx="1143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83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040" name="TextBox 1"/>
          <p:cNvSpPr txBox="1"/>
          <p:nvPr/>
        </p:nvSpPr>
        <p:spPr>
          <a:xfrm>
            <a:off x="2895600" y="4191000"/>
            <a:ext cx="12827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4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研发费用</a:t>
            </a:r>
            <a:r>
              <a:rPr lang="en-US" altLang="zh-CN" sz="124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47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(E/R %)</a:t>
            </a:r>
          </a:p>
        </p:txBody>
      </p:sp>
      <p:sp>
        <p:nvSpPr>
          <p:cNvPr id="1041" name="TextBox 1"/>
          <p:cNvSpPr txBox="1"/>
          <p:nvPr/>
        </p:nvSpPr>
        <p:spPr>
          <a:xfrm>
            <a:off x="2692400" y="6832600"/>
            <a:ext cx="495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业界最佳</a:t>
            </a:r>
          </a:p>
        </p:txBody>
      </p:sp>
      <p:sp>
        <p:nvSpPr>
          <p:cNvPr id="1042" name="TextBox 1"/>
          <p:cNvSpPr txBox="1"/>
          <p:nvPr/>
        </p:nvSpPr>
        <p:spPr>
          <a:xfrm>
            <a:off x="3848100" y="6845300"/>
            <a:ext cx="203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IBM</a:t>
            </a:r>
          </a:p>
        </p:txBody>
      </p:sp>
      <p:sp>
        <p:nvSpPr>
          <p:cNvPr id="1043" name="TextBox 1"/>
          <p:cNvSpPr txBox="1"/>
          <p:nvPr/>
        </p:nvSpPr>
        <p:spPr>
          <a:xfrm>
            <a:off x="1574800" y="6553200"/>
            <a:ext cx="177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sp>
        <p:nvSpPr>
          <p:cNvPr id="1044" name="TextBox 1"/>
          <p:cNvSpPr txBox="1"/>
          <p:nvPr/>
        </p:nvSpPr>
        <p:spPr>
          <a:xfrm>
            <a:off x="1574800" y="5803900"/>
            <a:ext cx="177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sp>
        <p:nvSpPr>
          <p:cNvPr id="1045" name="TextBox 1"/>
          <p:cNvSpPr txBox="1"/>
          <p:nvPr/>
        </p:nvSpPr>
        <p:spPr>
          <a:xfrm>
            <a:off x="1511300" y="5067300"/>
            <a:ext cx="241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</a:p>
        </p:txBody>
      </p:sp>
      <p:sp>
        <p:nvSpPr>
          <p:cNvPr id="1046" name="TextBox 1"/>
          <p:cNvSpPr txBox="1"/>
          <p:nvPr/>
        </p:nvSpPr>
        <p:spPr>
          <a:xfrm>
            <a:off x="1511300" y="4330700"/>
            <a:ext cx="241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15%</a:t>
            </a:r>
          </a:p>
        </p:txBody>
      </p:sp>
      <p:sp>
        <p:nvSpPr>
          <p:cNvPr id="1047" name="TextBox 1"/>
          <p:cNvSpPr txBox="1"/>
          <p:nvPr/>
        </p:nvSpPr>
        <p:spPr>
          <a:xfrm>
            <a:off x="8636000" y="4724400"/>
            <a:ext cx="1143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83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048" name="TextBox 1"/>
          <p:cNvSpPr txBox="1"/>
          <p:nvPr/>
        </p:nvSpPr>
        <p:spPr>
          <a:xfrm>
            <a:off x="7645400" y="5702300"/>
            <a:ext cx="2032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83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12.2</a:t>
            </a:r>
          </a:p>
        </p:txBody>
      </p:sp>
      <p:sp>
        <p:nvSpPr>
          <p:cNvPr id="1049" name="TextBox 1"/>
          <p:cNvSpPr txBox="1"/>
          <p:nvPr/>
        </p:nvSpPr>
        <p:spPr>
          <a:xfrm>
            <a:off x="6731000" y="6362700"/>
            <a:ext cx="139700" cy="8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700"/>
              </a:lnSpc>
              <a:tabLst/>
            </a:pPr>
            <a:r>
              <a:rPr lang="en-US" altLang="zh-CN" sz="83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3.3</a:t>
            </a:r>
          </a:p>
        </p:txBody>
      </p:sp>
      <p:sp>
        <p:nvSpPr>
          <p:cNvPr id="1050" name="TextBox 1"/>
          <p:cNvSpPr txBox="1"/>
          <p:nvPr/>
        </p:nvSpPr>
        <p:spPr>
          <a:xfrm>
            <a:off x="7277100" y="4191000"/>
            <a:ext cx="952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47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研发花费损失</a:t>
            </a:r>
          </a:p>
        </p:txBody>
      </p:sp>
      <p:sp>
        <p:nvSpPr>
          <p:cNvPr id="1051" name="TextBox 1"/>
          <p:cNvSpPr txBox="1"/>
          <p:nvPr/>
        </p:nvSpPr>
        <p:spPr>
          <a:xfrm>
            <a:off x="6337300" y="6845300"/>
            <a:ext cx="495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业界最佳</a:t>
            </a:r>
          </a:p>
        </p:txBody>
      </p:sp>
      <p:sp>
        <p:nvSpPr>
          <p:cNvPr id="1052" name="TextBox 1"/>
          <p:cNvSpPr txBox="1"/>
          <p:nvPr/>
        </p:nvSpPr>
        <p:spPr>
          <a:xfrm>
            <a:off x="8788400" y="6858000"/>
            <a:ext cx="2032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IBM</a:t>
            </a:r>
          </a:p>
        </p:txBody>
      </p:sp>
      <p:sp>
        <p:nvSpPr>
          <p:cNvPr id="1053" name="TextBox 1"/>
          <p:cNvSpPr txBox="1"/>
          <p:nvPr/>
        </p:nvSpPr>
        <p:spPr>
          <a:xfrm>
            <a:off x="5727700" y="6743700"/>
            <a:ext cx="1778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0%</a:t>
            </a:r>
          </a:p>
        </p:txBody>
      </p:sp>
      <p:sp>
        <p:nvSpPr>
          <p:cNvPr id="1054" name="TextBox 1"/>
          <p:cNvSpPr txBox="1"/>
          <p:nvPr/>
        </p:nvSpPr>
        <p:spPr>
          <a:xfrm>
            <a:off x="5664200" y="5930900"/>
            <a:ext cx="241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</a:p>
        </p:txBody>
      </p:sp>
      <p:sp>
        <p:nvSpPr>
          <p:cNvPr id="1055" name="TextBox 1"/>
          <p:cNvSpPr txBox="1"/>
          <p:nvPr/>
        </p:nvSpPr>
        <p:spPr>
          <a:xfrm>
            <a:off x="5664200" y="4330700"/>
            <a:ext cx="241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</a:p>
        </p:txBody>
      </p:sp>
      <p:sp>
        <p:nvSpPr>
          <p:cNvPr id="1056" name="TextBox 1"/>
          <p:cNvSpPr txBox="1"/>
          <p:nvPr/>
        </p:nvSpPr>
        <p:spPr>
          <a:xfrm>
            <a:off x="5664200" y="5118100"/>
            <a:ext cx="241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</a:p>
        </p:txBody>
      </p:sp>
      <p:sp>
        <p:nvSpPr>
          <p:cNvPr id="1057" name="TextBox 1"/>
          <p:cNvSpPr txBox="1"/>
          <p:nvPr/>
        </p:nvSpPr>
        <p:spPr>
          <a:xfrm>
            <a:off x="7442200" y="6858000"/>
            <a:ext cx="622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84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行业中等值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813805" y="3410965"/>
            <a:ext cx="84327" cy="14224"/>
          </a:xfrm>
          <a:custGeom>
            <a:avLst/>
            <a:gdLst>
              <a:gd name="connsiteX0" fmla="*/ 6350 w 84327"/>
              <a:gd name="connsiteY0" fmla="*/ 6350 h 14224"/>
              <a:gd name="connsiteX1" fmla="*/ 77978 w 84327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327" h="14224">
                <a:moveTo>
                  <a:pt x="6350" y="6350"/>
                </a:moveTo>
                <a:lnTo>
                  <a:pt x="77978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54582" y="3634994"/>
            <a:ext cx="84327" cy="14224"/>
          </a:xfrm>
          <a:custGeom>
            <a:avLst/>
            <a:gdLst>
              <a:gd name="connsiteX0" fmla="*/ 6350 w 84327"/>
              <a:gd name="connsiteY0" fmla="*/ 6350 h 14224"/>
              <a:gd name="connsiteX1" fmla="*/ 77977 w 84327"/>
              <a:gd name="connsiteY1" fmla="*/ 6350 h 142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327" h="14224">
                <a:moveTo>
                  <a:pt x="6350" y="6350"/>
                </a:moveTo>
                <a:lnTo>
                  <a:pt x="77977" y="6350"/>
                </a:lnTo>
              </a:path>
            </a:pathLst>
          </a:custGeom>
          <a:ln w="127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759200"/>
            <a:ext cx="9169400" cy="345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86400" y="31115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099300" y="2781300"/>
            <a:ext cx="7747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3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研发费用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616200" y="2781300"/>
            <a:ext cx="11684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3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降低上市时间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870200" y="3009900"/>
            <a:ext cx="5842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/>
            </a:pPr>
            <a:r>
              <a:rPr lang="en-US" altLang="zh-CN" sz="153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新平台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68400" y="762000"/>
            <a:ext cx="4114800" cy="120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10668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IPD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的实施效果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0668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1996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年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IBM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IPD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的实施效果进行了总结：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057900" y="5854700"/>
            <a:ext cx="7239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花费</a:t>
            </a:r>
            <a:r>
              <a:rPr lang="en-US" altLang="zh-CN" sz="104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04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收入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8128000" y="5854700"/>
            <a:ext cx="9271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放弃项目的花费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588000" y="3429000"/>
            <a:ext cx="127000" cy="245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63500" algn="l"/>
              </a:tabLst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63500" algn="l"/>
              </a:tabLst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63500" algn="l"/>
              </a:tabLst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63500" algn="l"/>
              </a:tabLst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086600" y="5867400"/>
            <a:ext cx="8890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50800" algn="l"/>
                <a:tab pos="571500" algn="l"/>
              </a:tabLst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花费</a:t>
            </a:r>
            <a:r>
              <a:rPr lang="en-US" altLang="zh-CN" sz="104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zh-CN" sz="1043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总利润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50800" algn="l"/>
                <a:tab pos="571500" algn="l"/>
              </a:tabLst>
            </a:pPr>
            <a:r>
              <a:rPr lang="en-US" altLang="zh-CN" dirty="0" smtClean="0"/>
              <a:t>	</a:t>
            </a: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'93</a:t>
            </a:r>
          </a:p>
          <a:p>
            <a:pPr>
              <a:lnSpc>
                <a:spcPts val="0"/>
              </a:lnSpc>
              <a:tabLst>
                <a:tab pos="50800" algn="l"/>
                <a:tab pos="571500" algn="l"/>
              </a:tabLst>
            </a:pPr>
            <a:r>
              <a:rPr lang="en-US" altLang="zh-CN" dirty="0" smtClean="0"/>
              <a:t>		</a:t>
            </a: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当前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841500" y="5854700"/>
            <a:ext cx="2540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高端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4229100" y="5854700"/>
            <a:ext cx="2540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低端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130300" y="3416300"/>
            <a:ext cx="317500" cy="246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50800" algn="l"/>
              </a:tabLst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月份</a:t>
            </a:r>
          </a:p>
          <a:p>
            <a:pPr>
              <a:lnSpc>
                <a:spcPts val="1600"/>
              </a:lnSpc>
              <a:tabLst>
                <a:tab pos="50800" algn="l"/>
              </a:tabLst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50800" algn="l"/>
              </a:tabLst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50800" algn="l"/>
              </a:tabLst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50800" algn="l"/>
              </a:tabLst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2832100" y="5867400"/>
            <a:ext cx="838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>
                <a:tab pos="520700" algn="l"/>
              </a:tabLst>
            </a:pPr>
            <a:r>
              <a:rPr lang="en-US" altLang="zh-CN" sz="104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中等复杂度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520700" algn="l"/>
              </a:tabLst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'93</a:t>
            </a:r>
          </a:p>
          <a:p>
            <a:pPr>
              <a:lnSpc>
                <a:spcPts val="0"/>
              </a:lnSpc>
              <a:tabLst>
                <a:tab pos="520700" algn="l"/>
              </a:tabLst>
            </a:pPr>
            <a:r>
              <a:rPr lang="en-US" altLang="zh-CN" dirty="0" smtClean="0"/>
              <a:t>	</a:t>
            </a: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当前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20800" y="762000"/>
            <a:ext cx="82296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IPD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的实施效果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9144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华为通过引进</a:t>
            </a:r>
            <a:r>
              <a:rPr lang="en-US" altLang="zh-CN" sz="24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IPD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后（</a:t>
            </a:r>
            <a:r>
              <a:rPr lang="en-US" altLang="zh-CN" sz="24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1999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年开始导入</a:t>
            </a:r>
            <a:r>
              <a:rPr lang="en-US" altLang="zh-CN" sz="24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IPD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4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2003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年的统计）：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663700" y="2527300"/>
            <a:ext cx="2667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60600" y="2540000"/>
            <a:ext cx="4876800" cy="2159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产品开发周期下降了</a:t>
            </a:r>
            <a:r>
              <a:rPr lang="en-US" altLang="zh-CN" sz="24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40%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；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人均研发收入由</a:t>
            </a:r>
            <a:r>
              <a:rPr lang="en-US" altLang="zh-CN" sz="24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100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万增加到</a:t>
            </a:r>
            <a:r>
              <a:rPr lang="en-US" altLang="zh-CN" sz="24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400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万；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平台和模块共享达到</a:t>
            </a:r>
            <a:r>
              <a:rPr lang="en-US" altLang="zh-CN" sz="24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50%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；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形成了基于市场的创新体系。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0"/>
            <a:ext cx="9169400" cy="3784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6781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华为公司是全球领先的电信解决方案供应商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006600" y="1219200"/>
            <a:ext cx="72771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建立了端到端的优势,在电信网络基础设施、应用及软件、职业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349500" y="1485900"/>
            <a:ext cx="5689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服务和设备,综合优势,尤其在有线、无线和IP技术。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006600" y="1765300"/>
            <a:ext cx="3644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在同行业中处于领先的地位。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006600" y="2082800"/>
            <a:ext cx="68834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429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华为产品和解决方案已经部署在100多个国家,服务45世界</a:t>
            </a:r>
          </a:p>
          <a:p>
            <a:pPr>
              <a:lnSpc>
                <a:spcPts val="19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Top50电信运营商,以及世界上三分之一的人口（</a:t>
            </a:r>
            <a:r>
              <a:rPr lang="en-US" altLang="zh-CN" sz="2004" u="sng" dirty="0" smtClean="0">
                <a:solidFill>
                  <a:srgbClr val="009999"/>
                </a:solidFill>
                <a:latin typeface="华文新魏" pitchFamily="18" charset="0"/>
                <a:cs typeface="华文新魏" pitchFamily="18" charset="0"/>
              </a:rPr>
              <a:t>2billion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）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9169400" cy="5156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2768600" y="2819400"/>
            <a:ext cx="609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6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机会点分析</a:t>
            </a:r>
          </a:p>
        </p:txBody>
      </p:sp>
      <p:sp>
        <p:nvSpPr>
          <p:cNvPr id="7" name="TextBox 1"/>
          <p:cNvSpPr txBox="1"/>
          <p:nvPr/>
        </p:nvSpPr>
        <p:spPr>
          <a:xfrm rot="16200000">
            <a:off x="2222500" y="2781300"/>
            <a:ext cx="482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6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市场评估</a:t>
            </a:r>
          </a:p>
        </p:txBody>
      </p:sp>
      <p:sp>
        <p:nvSpPr>
          <p:cNvPr id="8" name="TextBox 1"/>
          <p:cNvSpPr txBox="1"/>
          <p:nvPr/>
        </p:nvSpPr>
        <p:spPr>
          <a:xfrm rot="16200000">
            <a:off x="2590800" y="2844800"/>
            <a:ext cx="4826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6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市场细分</a:t>
            </a:r>
          </a:p>
        </p:txBody>
      </p:sp>
      <p:sp>
        <p:nvSpPr>
          <p:cNvPr id="9" name="TextBox 1"/>
          <p:cNvSpPr txBox="1"/>
          <p:nvPr/>
        </p:nvSpPr>
        <p:spPr>
          <a:xfrm rot="16200000">
            <a:off x="2971800" y="2921000"/>
            <a:ext cx="7239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6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制定业务计划</a:t>
            </a:r>
          </a:p>
        </p:txBody>
      </p:sp>
      <p:sp>
        <p:nvSpPr>
          <p:cNvPr id="10" name="TextBox 1"/>
          <p:cNvSpPr txBox="1"/>
          <p:nvPr/>
        </p:nvSpPr>
        <p:spPr>
          <a:xfrm rot="16200000">
            <a:off x="3200400" y="2921000"/>
            <a:ext cx="7239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6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整合业务计划</a:t>
            </a:r>
          </a:p>
        </p:txBody>
      </p:sp>
      <p:sp>
        <p:nvSpPr>
          <p:cNvPr id="11" name="TextBox 1"/>
          <p:cNvSpPr txBox="1"/>
          <p:nvPr/>
        </p:nvSpPr>
        <p:spPr>
          <a:xfrm rot="16200000">
            <a:off x="698500" y="5168900"/>
            <a:ext cx="1625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（流程、方法、工具）</a:t>
            </a:r>
          </a:p>
        </p:txBody>
      </p:sp>
      <p:sp>
        <p:nvSpPr>
          <p:cNvPr id="12" name="TextBox 1"/>
          <p:cNvSpPr txBox="1"/>
          <p:nvPr/>
        </p:nvSpPr>
        <p:spPr>
          <a:xfrm rot="16200000">
            <a:off x="7670800" y="5245100"/>
            <a:ext cx="6477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生命周期</a:t>
            </a:r>
          </a:p>
        </p:txBody>
      </p:sp>
      <p:sp>
        <p:nvSpPr>
          <p:cNvPr id="13" name="TextBox 1"/>
          <p:cNvSpPr txBox="1"/>
          <p:nvPr/>
        </p:nvSpPr>
        <p:spPr>
          <a:xfrm rot="16200000">
            <a:off x="901700" y="5181600"/>
            <a:ext cx="6477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需求管理</a:t>
            </a:r>
          </a:p>
        </p:txBody>
      </p:sp>
      <p:sp>
        <p:nvSpPr>
          <p:cNvPr id="14" name="TextBox 1"/>
          <p:cNvSpPr txBox="1"/>
          <p:nvPr/>
        </p:nvSpPr>
        <p:spPr>
          <a:xfrm rot="16200000">
            <a:off x="6070600" y="5245100"/>
            <a:ext cx="317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概念</a:t>
            </a:r>
          </a:p>
        </p:txBody>
      </p:sp>
      <p:sp>
        <p:nvSpPr>
          <p:cNvPr id="15" name="TextBox 1"/>
          <p:cNvSpPr txBox="1"/>
          <p:nvPr/>
        </p:nvSpPr>
        <p:spPr>
          <a:xfrm rot="16200000">
            <a:off x="6477000" y="5257800"/>
            <a:ext cx="317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计划</a:t>
            </a:r>
          </a:p>
        </p:txBody>
      </p:sp>
      <p:sp>
        <p:nvSpPr>
          <p:cNvPr id="16" name="TextBox 1"/>
          <p:cNvSpPr txBox="1"/>
          <p:nvPr/>
        </p:nvSpPr>
        <p:spPr>
          <a:xfrm rot="16200000">
            <a:off x="7150100" y="5245100"/>
            <a:ext cx="317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验证</a:t>
            </a:r>
          </a:p>
        </p:txBody>
      </p:sp>
      <p:sp>
        <p:nvSpPr>
          <p:cNvPr id="17" name="TextBox 1"/>
          <p:cNvSpPr txBox="1"/>
          <p:nvPr/>
        </p:nvSpPr>
        <p:spPr>
          <a:xfrm rot="16200000">
            <a:off x="7505700" y="5232400"/>
            <a:ext cx="317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发布</a:t>
            </a:r>
          </a:p>
        </p:txBody>
      </p:sp>
      <p:sp>
        <p:nvSpPr>
          <p:cNvPr id="18" name="TextBox 1"/>
          <p:cNvSpPr txBox="1"/>
          <p:nvPr/>
        </p:nvSpPr>
        <p:spPr>
          <a:xfrm rot="16200000">
            <a:off x="6794500" y="5232400"/>
            <a:ext cx="317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开发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2235200" y="736600"/>
            <a:ext cx="2133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研发管理概览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257800" y="2679700"/>
            <a:ext cx="6858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业务计划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9550400" y="2374900"/>
            <a:ext cx="152400" cy="64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产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品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线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级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1130300" y="2336800"/>
            <a:ext cx="9017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304800" algn="l"/>
              </a:tabLst>
            </a:pPr>
            <a:r>
              <a:rPr lang="en-US" altLang="zh-CN" sz="112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公司商业战略</a:t>
            </a:r>
          </a:p>
          <a:p>
            <a:pPr>
              <a:lnSpc>
                <a:spcPts val="1800"/>
              </a:lnSpc>
              <a:tabLst>
                <a:tab pos="304800" algn="l"/>
              </a:tabLst>
            </a:pPr>
            <a:r>
              <a:rPr lang="en-US" altLang="zh-CN" sz="112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公司历史数据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400"/>
              </a:lnSpc>
              <a:tabLst>
                <a:tab pos="304800" algn="l"/>
              </a:tabLst>
            </a:pPr>
            <a:r>
              <a:rPr lang="en-US" altLang="zh-CN" dirty="0" smtClean="0"/>
              <a:t>	</a:t>
            </a:r>
            <a:r>
              <a:rPr lang="en-US" altLang="zh-CN" sz="112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技术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1295400" y="3175000"/>
            <a:ext cx="596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03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客户意愿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112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市场需求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3289300" y="2260600"/>
            <a:ext cx="14097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647700" algn="l"/>
                <a:tab pos="736600" algn="l"/>
              </a:tabLst>
            </a:pPr>
            <a:r>
              <a:rPr lang="en-US" altLang="zh-CN" sz="1284" dirty="0" smtClean="0">
                <a:solidFill>
                  <a:srgbClr val="00CCCC"/>
                </a:solidFill>
                <a:latin typeface="Times New Roman" pitchFamily="18" charset="0"/>
                <a:cs typeface="Times New Roman" pitchFamily="18" charset="0"/>
              </a:rPr>
              <a:t>市场管理流程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100"/>
              </a:lnSpc>
              <a:tabLst>
                <a:tab pos="647700" algn="l"/>
                <a:tab pos="736600" algn="l"/>
              </a:tabLst>
            </a:pPr>
            <a:r>
              <a:rPr lang="en-US" altLang="zh-CN" dirty="0" smtClean="0"/>
              <a:t>	</a:t>
            </a:r>
            <a:r>
              <a:rPr lang="en-US" altLang="zh-CN" sz="96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业务计划管理</a:t>
            </a:r>
          </a:p>
          <a:p>
            <a:pPr>
              <a:lnSpc>
                <a:spcPts val="1200"/>
              </a:lnSpc>
              <a:tabLst>
                <a:tab pos="647700" algn="l"/>
                <a:tab pos="736600" algn="l"/>
              </a:tabLst>
            </a:pPr>
            <a:r>
              <a:rPr lang="en-US" altLang="zh-CN" dirty="0" smtClean="0"/>
              <a:t>		</a:t>
            </a:r>
            <a:r>
              <a:rPr lang="en-US" altLang="zh-CN" sz="96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96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绩效评估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8102600" y="4470400"/>
            <a:ext cx="10287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CCCC"/>
                </a:solidFill>
                <a:latin typeface="Times New Roman" pitchFamily="18" charset="0"/>
                <a:cs typeface="Times New Roman" pitchFamily="18" charset="0"/>
              </a:rPr>
              <a:t>产品开发流程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435600" y="3784600"/>
            <a:ext cx="330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路标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5346700" y="5080000"/>
            <a:ext cx="596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Charter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8788400" y="4978400"/>
            <a:ext cx="2540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PDT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/>
            </a:pPr>
            <a:r>
              <a:rPr lang="en-US" altLang="zh-CN" sz="1284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PCR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9537700" y="4470400"/>
            <a:ext cx="1524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产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品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级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2298700" y="5130800"/>
            <a:ext cx="16002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28600" algn="l"/>
                <a:tab pos="266700" algn="l"/>
              </a:tabLst>
            </a:pPr>
            <a:r>
              <a:rPr lang="en-US" altLang="zh-CN" sz="112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Offering</a:t>
            </a:r>
            <a:r>
              <a:rPr lang="en-US" altLang="zh-CN" sz="112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2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Requirements</a:t>
            </a:r>
          </a:p>
          <a:p>
            <a:pPr>
              <a:lnSpc>
                <a:spcPts val="1200"/>
              </a:lnSpc>
              <a:tabLst>
                <a:tab pos="228600" algn="l"/>
                <a:tab pos="266700" algn="l"/>
              </a:tabLst>
            </a:pPr>
            <a:r>
              <a:rPr lang="en-US" altLang="zh-CN" dirty="0" smtClean="0"/>
              <a:t>		</a:t>
            </a:r>
            <a:r>
              <a:rPr lang="en-US" altLang="zh-CN" sz="112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（产品包需求）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28600" algn="l"/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112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紧急产品需求</a:t>
            </a:r>
          </a:p>
        </p:txBody>
      </p:sp>
      <p:sp>
        <p:nvSpPr>
          <p:cNvPr id="1024" name="TextBox 1"/>
          <p:cNvSpPr txBox="1"/>
          <p:nvPr/>
        </p:nvSpPr>
        <p:spPr>
          <a:xfrm>
            <a:off x="6210300" y="6121400"/>
            <a:ext cx="736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12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其它事件触</a:t>
            </a:r>
          </a:p>
          <a:p>
            <a:pPr>
              <a:lnSpc>
                <a:spcPts val="1200"/>
              </a:lnSpc>
              <a:tabLst/>
            </a:pPr>
            <a:r>
              <a:rPr lang="en-US" altLang="zh-CN" sz="112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发的</a:t>
            </a:r>
            <a:r>
              <a:rPr lang="en-US" altLang="zh-CN" sz="112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12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PCR</a:t>
            </a:r>
          </a:p>
        </p:txBody>
      </p:sp>
      <p:sp>
        <p:nvSpPr>
          <p:cNvPr id="1025" name="TextBox 1"/>
          <p:cNvSpPr txBox="1"/>
          <p:nvPr/>
        </p:nvSpPr>
        <p:spPr>
          <a:xfrm>
            <a:off x="3505200" y="6057900"/>
            <a:ext cx="330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8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图标</a:t>
            </a:r>
          </a:p>
        </p:txBody>
      </p:sp>
      <p:sp>
        <p:nvSpPr>
          <p:cNvPr id="1026" name="TextBox 1"/>
          <p:cNvSpPr txBox="1"/>
          <p:nvPr/>
        </p:nvSpPr>
        <p:spPr>
          <a:xfrm>
            <a:off x="3937000" y="6184900"/>
            <a:ext cx="889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6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跨流程间的关键</a:t>
            </a:r>
          </a:p>
          <a:p>
            <a:pPr>
              <a:lnSpc>
                <a:spcPts val="1000"/>
              </a:lnSpc>
              <a:tabLst/>
            </a:pPr>
            <a:r>
              <a:rPr lang="en-US" altLang="zh-CN" sz="96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结合点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764538" y="1720850"/>
            <a:ext cx="21844" cy="21844"/>
          </a:xfrm>
          <a:custGeom>
            <a:avLst/>
            <a:gdLst>
              <a:gd name="connsiteX0" fmla="*/ 6350 w 21844"/>
              <a:gd name="connsiteY0" fmla="*/ 6350 h 21844"/>
              <a:gd name="connsiteX1" fmla="*/ 6350 w 21844"/>
              <a:gd name="connsiteY1" fmla="*/ 13970 h 218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844" h="21844">
                <a:moveTo>
                  <a:pt x="6350" y="6350"/>
                </a:moveTo>
                <a:lnTo>
                  <a:pt x="6350" y="13970"/>
                </a:lnTo>
              </a:path>
            </a:pathLst>
          </a:custGeom>
          <a:ln w="12700">
            <a:solidFill>
              <a:srgbClr val="33009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00" cy="127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854200"/>
            <a:ext cx="9169400" cy="5359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3568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产品开发管理体系浏览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959600" y="3594100"/>
            <a:ext cx="2286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531100" y="2819400"/>
            <a:ext cx="1003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47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生命周期管理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65400" y="2832100"/>
            <a:ext cx="2667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056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概念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3517900" y="2832100"/>
            <a:ext cx="2667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056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计划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419600" y="2832100"/>
            <a:ext cx="2667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056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开发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207000" y="2832100"/>
            <a:ext cx="2667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056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验证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134100" y="2832100"/>
            <a:ext cx="266700" cy="12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00"/>
              </a:lnSpc>
              <a:tabLst/>
            </a:pPr>
            <a:r>
              <a:rPr lang="en-US" altLang="zh-CN" sz="1056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发布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8648700" y="3746500"/>
            <a:ext cx="6731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生命终止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197600" y="3683000"/>
            <a:ext cx="317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发布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3644900" y="4229100"/>
            <a:ext cx="330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计划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644900" y="4406900"/>
            <a:ext cx="342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DCP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448300" y="3975100"/>
            <a:ext cx="6731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96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可获得性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5613400" y="4152900"/>
            <a:ext cx="342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DCP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2514600" y="4406900"/>
            <a:ext cx="685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00"/>
              </a:lnSpc>
              <a:tabLst/>
            </a:pPr>
            <a:r>
              <a:rPr lang="en-US" altLang="zh-CN" sz="1296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概念</a:t>
            </a:r>
            <a:r>
              <a:rPr lang="en-US" altLang="zh-CN" sz="12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DCP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8813800" y="3924300"/>
            <a:ext cx="342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DCP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1384300" y="4597400"/>
            <a:ext cx="8382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                <a:tab pos="254000" algn="l"/>
              </a:tabLst>
            </a:pPr>
            <a:r>
              <a:rPr lang="en-US" altLang="zh-CN" sz="1296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产品开发任</a:t>
            </a:r>
          </a:p>
          <a:p>
            <a:pPr>
              <a:lnSpc>
                <a:spcPts val="12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1296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务书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2336800" y="5041900"/>
            <a:ext cx="304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TR1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3111500" y="5041900"/>
            <a:ext cx="7112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TR2</a:t>
            </a:r>
            <a:r>
              <a:rPr lang="en-US" altLang="zh-CN" sz="128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TR3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4051300" y="5041900"/>
            <a:ext cx="304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TR4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4660900" y="5041900"/>
            <a:ext cx="304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TR5</a:t>
            </a:r>
          </a:p>
        </p:txBody>
      </p:sp>
      <p:sp>
        <p:nvSpPr>
          <p:cNvPr id="29" name="TextBox 1"/>
          <p:cNvSpPr txBox="1"/>
          <p:nvPr/>
        </p:nvSpPr>
        <p:spPr>
          <a:xfrm>
            <a:off x="5346700" y="5041900"/>
            <a:ext cx="304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/>
            </a:pPr>
            <a:r>
              <a:rPr lang="en-US" altLang="zh-CN" sz="12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TR6</a:t>
            </a:r>
          </a:p>
        </p:txBody>
      </p:sp>
      <p:sp>
        <p:nvSpPr>
          <p:cNvPr id="30" name="TextBox 1"/>
          <p:cNvSpPr txBox="1"/>
          <p:nvPr/>
        </p:nvSpPr>
        <p:spPr>
          <a:xfrm>
            <a:off x="1892300" y="5359400"/>
            <a:ext cx="75311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                <a:tab pos="2451100" algn="l"/>
                <a:tab pos="7264400" algn="l"/>
              </a:tabLst>
            </a:pPr>
            <a:r>
              <a:rPr lang="en-US" altLang="zh-CN" dirty="0" smtClean="0"/>
              <a:t>	</a:t>
            </a:r>
            <a:r>
              <a:rPr lang="en-US" altLang="zh-CN" sz="128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TR4A</a:t>
            </a:r>
          </a:p>
          <a:p>
            <a:pPr>
              <a:lnSpc>
                <a:spcPts val="2700"/>
              </a:lnSpc>
              <a:tabLst>
                <a:tab pos="2451100" algn="l"/>
                <a:tab pos="726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整个产品开发流程中，有七个技术评审点（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TR:Technical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），</a:t>
            </a:r>
          </a:p>
          <a:p>
            <a:pPr>
              <a:lnSpc>
                <a:spcPts val="2500"/>
              </a:lnSpc>
              <a:tabLst>
                <a:tab pos="2451100" algn="l"/>
                <a:tab pos="726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四个决策评审点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(DCP:Decision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Point)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，一个发布点，一个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点。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2451100" algn="l"/>
                <a:tab pos="7264400" algn="l"/>
              </a:tabLst>
            </a:pPr>
            <a:r>
              <a:rPr lang="en-US" altLang="zh-CN" dirty="0" smtClean="0"/>
              <a:t>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51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10795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87500"/>
            <a:ext cx="9169400" cy="5626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3746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IPD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集成了多个优秀实践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594600" y="6997700"/>
            <a:ext cx="1778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74800" y="1714500"/>
            <a:ext cx="342900" cy="243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35200" y="838200"/>
            <a:ext cx="5753100" cy="335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50800" algn="l"/>
              </a:tabLst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华为持续通过咨询提升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华为行政接待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国内优秀企业借助业务关系专程学习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2795" b="1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BCG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全球行政咨询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413000"/>
            <a:ext cx="9169400" cy="4800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7112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目录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14500" y="1943100"/>
            <a:ext cx="4279900" cy="396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一、华为发展历程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二、华为成功要素分享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三、华为理念及经营战略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四、华为管理的持续改进和提升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五、华为发展历程借鉴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75000"/>
            <a:ext cx="9169400" cy="4038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0700" y="762000"/>
            <a:ext cx="17907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研讨：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4445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向华为学什么？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311400" y="6159500"/>
            <a:ext cx="5283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提示：将讨论结果写在海报纸上，选一名代表发表。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00" y="1549400"/>
            <a:ext cx="3225800" cy="2311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56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638300" y="927100"/>
            <a:ext cx="7442200" cy="591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76200" algn="l"/>
                <a:tab pos="266700" algn="l"/>
                <a:tab pos="342900" algn="l"/>
                <a:tab pos="596900" algn="l"/>
              </a:tabLst>
            </a:pPr>
            <a:r>
              <a:rPr lang="en-US" altLang="zh-CN" dirty="0" smtClean="0"/>
              <a:t>				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联想海尔之路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100"/>
              </a:lnSpc>
              <a:tabLst>
                <a:tab pos="76200" algn="l"/>
                <a:tab pos="266700" algn="l"/>
                <a:tab pos="342900" algn="l"/>
                <a:tab pos="5969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  <a:r>
              <a:rPr lang="en-US" altLang="zh-CN" sz="2004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5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月</a:t>
            </a:r>
            <a:r>
              <a:rPr lang="en-US" altLang="zh-CN" sz="2004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26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日，联想发布</a:t>
            </a:r>
            <a:r>
              <a:rPr lang="en-US" altLang="zh-CN" sz="2004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2015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年财报，净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  <a:tab pos="266700" algn="l"/>
                <a:tab pos="342900" algn="l"/>
                <a:tab pos="5969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亏</a:t>
            </a:r>
            <a:r>
              <a:rPr lang="en-US" altLang="zh-CN" sz="2004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1.28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亿美金（折合人民币</a:t>
            </a:r>
            <a:r>
              <a:rPr lang="en-US" altLang="zh-CN" sz="2004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8.4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亿），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76200" algn="l"/>
                <a:tab pos="266700" algn="l"/>
                <a:tab pos="342900" algn="l"/>
                <a:tab pos="5969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而去年同期为盈利</a:t>
            </a:r>
            <a:r>
              <a:rPr lang="en-US" altLang="zh-CN" sz="2004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8.29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亿！而全年营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76200" algn="l"/>
                <a:tab pos="266700" algn="l"/>
                <a:tab pos="342900" algn="l"/>
                <a:tab pos="5969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收增长停滞，减少了</a:t>
            </a:r>
            <a:r>
              <a:rPr lang="en-US" altLang="zh-CN" sz="2004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3%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76200" algn="l"/>
                <a:tab pos="266700" algn="l"/>
                <a:tab pos="342900" algn="l"/>
                <a:tab pos="5969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“打工皇帝”杨元庆：奖金我不要了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76200" algn="l"/>
                <a:tab pos="266700" algn="l"/>
                <a:tab pos="342900" algn="l"/>
                <a:tab pos="596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2015年华为销售收入3950元人民币(608亿美元)，增37%，净利润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76200" algn="l"/>
                <a:tab pos="266700" algn="l"/>
                <a:tab pos="342900" algn="l"/>
                <a:tab pos="596900" algn="l"/>
              </a:tabLst>
            </a:pPr>
            <a:r>
              <a:rPr lang="en-US" altLang="zh-CN" dirty="0" smtClean="0"/>
              <a:t>			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369亿人民币(57亿美元)，增33%。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76200" algn="l"/>
                <a:tab pos="266700" algn="l"/>
                <a:tab pos="342900" algn="l"/>
                <a:tab pos="596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运营商业务收入2323亿元，同比增长21%;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76200" algn="l"/>
                <a:tab pos="266700" algn="l"/>
                <a:tab pos="342900" algn="l"/>
                <a:tab pos="596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企业业务收入276亿元，同比增长44%;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76200" algn="l"/>
                <a:tab pos="266700" algn="l"/>
                <a:tab pos="342900" algn="l"/>
                <a:tab pos="596900" algn="l"/>
              </a:tabLst>
            </a:pPr>
            <a:r>
              <a:rPr lang="en-US" altLang="zh-CN" dirty="0" smtClean="0"/>
              <a:t>	</a:t>
            </a:r>
            <a:r>
              <a:rPr lang="en-US" altLang="zh-CN" sz="2004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q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消费者业务收入1291亿元，同比增长73%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5300" y="1409700"/>
            <a:ext cx="2324100" cy="25908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5300" y="4051300"/>
            <a:ext cx="2349500" cy="25908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6900" y="2120900"/>
            <a:ext cx="4838700" cy="414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133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联想海尔之路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422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研发之难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517900" y="2070100"/>
            <a:ext cx="571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Nokia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616200" y="3530600"/>
            <a:ext cx="685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Nortel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6832600" y="1803400"/>
            <a:ext cx="914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Motorola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521200" y="2616200"/>
            <a:ext cx="3695700" cy="148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549400" algn="l"/>
                <a:tab pos="1689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Lucent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1549400" algn="l"/>
                <a:tab pos="1689100" algn="l"/>
              </a:tabLst>
            </a:pPr>
            <a:r>
              <a:rPr lang="en-US" altLang="zh-CN" sz="2795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三十年河东，</a:t>
            </a:r>
          </a:p>
          <a:p>
            <a:pPr>
              <a:lnSpc>
                <a:spcPts val="3300"/>
              </a:lnSpc>
              <a:tabLst>
                <a:tab pos="1549400" algn="l"/>
                <a:tab pos="16891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三十年河西！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4102100" y="4394200"/>
            <a:ext cx="457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华为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441700" y="5676900"/>
            <a:ext cx="342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BAT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172200" y="5600700"/>
            <a:ext cx="457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小米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5918200" y="4305300"/>
            <a:ext cx="457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新浪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823200" y="4470400"/>
            <a:ext cx="457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Sohu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763000" cy="3327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900" y="3987800"/>
            <a:ext cx="4000500" cy="3225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62800" y="2882900"/>
            <a:ext cx="6858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143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诺基亚</a:t>
            </a:r>
          </a:p>
          <a:p>
            <a:pPr>
              <a:lnSpc>
                <a:spcPts val="21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1100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20800" y="850900"/>
            <a:ext cx="4686300" cy="365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9144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Nokia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1865年芬兰采矿工程师弗雷德里克•艾德斯坦</a:t>
            </a:r>
          </a:p>
          <a:p>
            <a:pPr>
              <a:lnSpc>
                <a:spcPts val="2100"/>
              </a:lnSpc>
              <a:tabLst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（FredrikIdestam）创立木浆厂。1871年重组</a:t>
            </a:r>
          </a:p>
          <a:p>
            <a:pPr>
              <a:lnSpc>
                <a:spcPts val="2100"/>
              </a:lnSpc>
              <a:tabLst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为“NokiaAB”。</a:t>
            </a:r>
          </a:p>
          <a:p>
            <a:pPr>
              <a:lnSpc>
                <a:spcPts val="2100"/>
              </a:lnSpc>
              <a:tabLst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1990年代，因涉及产业过多而濒临破产，诺基</a:t>
            </a:r>
          </a:p>
          <a:p>
            <a:pPr>
              <a:lnSpc>
                <a:spcPts val="2100"/>
              </a:lnSpc>
              <a:tabLst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亚只保留下电子部门。</a:t>
            </a:r>
          </a:p>
          <a:p>
            <a:pPr>
              <a:lnSpc>
                <a:spcPts val="2100"/>
              </a:lnSpc>
              <a:tabLst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1996年诺基亚手机连续15年占据手机市场份额</a:t>
            </a:r>
          </a:p>
          <a:p>
            <a:pPr>
              <a:lnSpc>
                <a:spcPts val="2100"/>
              </a:lnSpc>
              <a:tabLst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第一的位置，并且推出了Symbian和MeeGo的智</a:t>
            </a:r>
          </a:p>
          <a:p>
            <a:pPr>
              <a:lnSpc>
                <a:spcPts val="2100"/>
              </a:lnSpc>
              <a:tabLst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能手机。</a:t>
            </a:r>
          </a:p>
          <a:p>
            <a:pPr>
              <a:lnSpc>
                <a:spcPts val="2100"/>
              </a:lnSpc>
              <a:tabLst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2003年，诺基亚1100在全球已累计销售2亿台。</a:t>
            </a:r>
          </a:p>
          <a:p>
            <a:pPr>
              <a:lnSpc>
                <a:spcPts val="2100"/>
              </a:lnSpc>
              <a:tabLst>
                <a:tab pos="914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2009年诺基亚公司手机发货量约4.318亿部。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867655" y="2704083"/>
            <a:ext cx="263652" cy="1071372"/>
          </a:xfrm>
          <a:custGeom>
            <a:avLst/>
            <a:gdLst>
              <a:gd name="connsiteX0" fmla="*/ 0 w 263652"/>
              <a:gd name="connsiteY0" fmla="*/ 1071372 h 1071372"/>
              <a:gd name="connsiteX1" fmla="*/ 263652 w 263652"/>
              <a:gd name="connsiteY1" fmla="*/ 1071372 h 1071372"/>
              <a:gd name="connsiteX2" fmla="*/ 263652 w 263652"/>
              <a:gd name="connsiteY2" fmla="*/ 0 h 1071372"/>
              <a:gd name="connsiteX3" fmla="*/ 0 w 263652"/>
              <a:gd name="connsiteY3" fmla="*/ 0 h 1071372"/>
              <a:gd name="connsiteX4" fmla="*/ 0 w 263652"/>
              <a:gd name="connsiteY4" fmla="*/ 1071372 h 10713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3652" h="1071372">
                <a:moveTo>
                  <a:pt x="0" y="1071372"/>
                </a:moveTo>
                <a:lnTo>
                  <a:pt x="263652" y="1071372"/>
                </a:lnTo>
                <a:lnTo>
                  <a:pt x="263652" y="0"/>
                </a:lnTo>
                <a:lnTo>
                  <a:pt x="0" y="0"/>
                </a:lnTo>
                <a:lnTo>
                  <a:pt x="0" y="1071372"/>
                </a:lnTo>
              </a:path>
            </a:pathLst>
          </a:custGeom>
          <a:solidFill>
            <a:srgbClr val="FD910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488947" y="1747011"/>
            <a:ext cx="3596640" cy="470916"/>
          </a:xfrm>
          <a:custGeom>
            <a:avLst/>
            <a:gdLst>
              <a:gd name="connsiteX0" fmla="*/ 0 w 3596640"/>
              <a:gd name="connsiteY0" fmla="*/ 79248 h 470916"/>
              <a:gd name="connsiteX1" fmla="*/ 77724 w 3596640"/>
              <a:gd name="connsiteY1" fmla="*/ 0 h 470916"/>
              <a:gd name="connsiteX2" fmla="*/ 77724 w 3596640"/>
              <a:gd name="connsiteY2" fmla="*/ 0 h 470916"/>
              <a:gd name="connsiteX3" fmla="*/ 77724 w 3596640"/>
              <a:gd name="connsiteY3" fmla="*/ 0 h 470916"/>
              <a:gd name="connsiteX4" fmla="*/ 3518916 w 3596640"/>
              <a:gd name="connsiteY4" fmla="*/ 0 h 470916"/>
              <a:gd name="connsiteX5" fmla="*/ 3596640 w 3596640"/>
              <a:gd name="connsiteY5" fmla="*/ 79248 h 470916"/>
              <a:gd name="connsiteX6" fmla="*/ 3596640 w 3596640"/>
              <a:gd name="connsiteY6" fmla="*/ 79248 h 470916"/>
              <a:gd name="connsiteX7" fmla="*/ 3596640 w 3596640"/>
              <a:gd name="connsiteY7" fmla="*/ 79248 h 470916"/>
              <a:gd name="connsiteX8" fmla="*/ 3596640 w 3596640"/>
              <a:gd name="connsiteY8" fmla="*/ 391667 h 470916"/>
              <a:gd name="connsiteX9" fmla="*/ 3518916 w 3596640"/>
              <a:gd name="connsiteY9" fmla="*/ 470916 h 470916"/>
              <a:gd name="connsiteX10" fmla="*/ 3518916 w 3596640"/>
              <a:gd name="connsiteY10" fmla="*/ 470916 h 470916"/>
              <a:gd name="connsiteX11" fmla="*/ 3518916 w 3596640"/>
              <a:gd name="connsiteY11" fmla="*/ 470916 h 470916"/>
              <a:gd name="connsiteX12" fmla="*/ 77724 w 3596640"/>
              <a:gd name="connsiteY12" fmla="*/ 470916 h 470916"/>
              <a:gd name="connsiteX13" fmla="*/ 0 w 3596640"/>
              <a:gd name="connsiteY13" fmla="*/ 391667 h 470916"/>
              <a:gd name="connsiteX14" fmla="*/ 0 w 3596640"/>
              <a:gd name="connsiteY14" fmla="*/ 391667 h 470916"/>
              <a:gd name="connsiteX15" fmla="*/ 0 w 3596640"/>
              <a:gd name="connsiteY15" fmla="*/ 79248 h 4709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3596640" h="470916">
                <a:moveTo>
                  <a:pt x="0" y="79248"/>
                </a:moveTo>
                <a:cubicBezTo>
                  <a:pt x="0" y="35052"/>
                  <a:pt x="35052" y="0"/>
                  <a:pt x="77724" y="0"/>
                </a:cubicBezTo>
                <a:cubicBezTo>
                  <a:pt x="77724" y="0"/>
                  <a:pt x="77724" y="0"/>
                  <a:pt x="77724" y="0"/>
                </a:cubicBezTo>
                <a:lnTo>
                  <a:pt x="77724" y="0"/>
                </a:lnTo>
                <a:lnTo>
                  <a:pt x="3518916" y="0"/>
                </a:lnTo>
                <a:cubicBezTo>
                  <a:pt x="3561587" y="0"/>
                  <a:pt x="3596640" y="35052"/>
                  <a:pt x="3596640" y="79248"/>
                </a:cubicBezTo>
                <a:cubicBezTo>
                  <a:pt x="3596640" y="79248"/>
                  <a:pt x="3596640" y="79248"/>
                  <a:pt x="3596640" y="79248"/>
                </a:cubicBezTo>
                <a:lnTo>
                  <a:pt x="3596640" y="79248"/>
                </a:lnTo>
                <a:lnTo>
                  <a:pt x="3596640" y="391667"/>
                </a:lnTo>
                <a:cubicBezTo>
                  <a:pt x="3596640" y="435864"/>
                  <a:pt x="3561587" y="470916"/>
                  <a:pt x="3518916" y="470916"/>
                </a:cubicBezTo>
                <a:cubicBezTo>
                  <a:pt x="3518916" y="470916"/>
                  <a:pt x="3518916" y="470916"/>
                  <a:pt x="3518916" y="470916"/>
                </a:cubicBezTo>
                <a:lnTo>
                  <a:pt x="3518916" y="470916"/>
                </a:lnTo>
                <a:lnTo>
                  <a:pt x="77724" y="470916"/>
                </a:lnTo>
                <a:cubicBezTo>
                  <a:pt x="35052" y="470916"/>
                  <a:pt x="0" y="435864"/>
                  <a:pt x="0" y="391667"/>
                </a:cubicBezTo>
                <a:cubicBezTo>
                  <a:pt x="0" y="391667"/>
                  <a:pt x="0" y="391667"/>
                  <a:pt x="0" y="391667"/>
                </a:cubicBezTo>
                <a:lnTo>
                  <a:pt x="0" y="79248"/>
                </a:lnTo>
              </a:path>
            </a:pathLst>
          </a:custGeom>
          <a:solidFill>
            <a:srgbClr val="FD910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705355" y="1612900"/>
            <a:ext cx="545592" cy="739139"/>
          </a:xfrm>
          <a:custGeom>
            <a:avLst/>
            <a:gdLst>
              <a:gd name="connsiteX0" fmla="*/ 0 w 545592"/>
              <a:gd name="connsiteY0" fmla="*/ 368807 h 739139"/>
              <a:gd name="connsiteX1" fmla="*/ 272795 w 545592"/>
              <a:gd name="connsiteY1" fmla="*/ 0 h 739139"/>
              <a:gd name="connsiteX2" fmla="*/ 272795 w 545592"/>
              <a:gd name="connsiteY2" fmla="*/ 0 h 739139"/>
              <a:gd name="connsiteX3" fmla="*/ 272795 w 545592"/>
              <a:gd name="connsiteY3" fmla="*/ 0 h 739139"/>
              <a:gd name="connsiteX4" fmla="*/ 545592 w 545592"/>
              <a:gd name="connsiteY4" fmla="*/ 368807 h 739139"/>
              <a:gd name="connsiteX5" fmla="*/ 545592 w 545592"/>
              <a:gd name="connsiteY5" fmla="*/ 368807 h 739139"/>
              <a:gd name="connsiteX6" fmla="*/ 272795 w 545592"/>
              <a:gd name="connsiteY6" fmla="*/ 739139 h 739139"/>
              <a:gd name="connsiteX7" fmla="*/ 272795 w 545592"/>
              <a:gd name="connsiteY7" fmla="*/ 739139 h 739139"/>
              <a:gd name="connsiteX8" fmla="*/ 272795 w 545592"/>
              <a:gd name="connsiteY8" fmla="*/ 739139 h 739139"/>
              <a:gd name="connsiteX9" fmla="*/ 0 w 545592"/>
              <a:gd name="connsiteY9" fmla="*/ 368807 h 739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45592" h="739139">
                <a:moveTo>
                  <a:pt x="0" y="368807"/>
                </a:moveTo>
                <a:cubicBezTo>
                  <a:pt x="0" y="166116"/>
                  <a:pt x="121920" y="0"/>
                  <a:pt x="272795" y="0"/>
                </a:cubicBezTo>
                <a:cubicBezTo>
                  <a:pt x="272795" y="0"/>
                  <a:pt x="272795" y="0"/>
                  <a:pt x="272795" y="0"/>
                </a:cubicBezTo>
                <a:lnTo>
                  <a:pt x="272795" y="0"/>
                </a:lnTo>
                <a:cubicBezTo>
                  <a:pt x="423672" y="0"/>
                  <a:pt x="545592" y="166116"/>
                  <a:pt x="545592" y="368807"/>
                </a:cubicBezTo>
                <a:lnTo>
                  <a:pt x="545592" y="368807"/>
                </a:lnTo>
                <a:cubicBezTo>
                  <a:pt x="545592" y="573023"/>
                  <a:pt x="423672" y="739139"/>
                  <a:pt x="272795" y="739139"/>
                </a:cubicBezTo>
                <a:cubicBezTo>
                  <a:pt x="272795" y="739139"/>
                  <a:pt x="272795" y="739139"/>
                  <a:pt x="272795" y="739139"/>
                </a:cubicBezTo>
                <a:lnTo>
                  <a:pt x="272795" y="739139"/>
                </a:lnTo>
                <a:cubicBezTo>
                  <a:pt x="121920" y="739139"/>
                  <a:pt x="0" y="573023"/>
                  <a:pt x="0" y="36880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334000" y="1747011"/>
            <a:ext cx="3596640" cy="470916"/>
          </a:xfrm>
          <a:custGeom>
            <a:avLst/>
            <a:gdLst>
              <a:gd name="connsiteX0" fmla="*/ 0 w 3596640"/>
              <a:gd name="connsiteY0" fmla="*/ 79248 h 470916"/>
              <a:gd name="connsiteX1" fmla="*/ 77723 w 3596640"/>
              <a:gd name="connsiteY1" fmla="*/ 0 h 470916"/>
              <a:gd name="connsiteX2" fmla="*/ 77723 w 3596640"/>
              <a:gd name="connsiteY2" fmla="*/ 0 h 470916"/>
              <a:gd name="connsiteX3" fmla="*/ 77723 w 3596640"/>
              <a:gd name="connsiteY3" fmla="*/ 0 h 470916"/>
              <a:gd name="connsiteX4" fmla="*/ 3518916 w 3596640"/>
              <a:gd name="connsiteY4" fmla="*/ 0 h 470916"/>
              <a:gd name="connsiteX5" fmla="*/ 3596640 w 3596640"/>
              <a:gd name="connsiteY5" fmla="*/ 79248 h 470916"/>
              <a:gd name="connsiteX6" fmla="*/ 3596640 w 3596640"/>
              <a:gd name="connsiteY6" fmla="*/ 79248 h 470916"/>
              <a:gd name="connsiteX7" fmla="*/ 3596640 w 3596640"/>
              <a:gd name="connsiteY7" fmla="*/ 79248 h 470916"/>
              <a:gd name="connsiteX8" fmla="*/ 3596640 w 3596640"/>
              <a:gd name="connsiteY8" fmla="*/ 391667 h 470916"/>
              <a:gd name="connsiteX9" fmla="*/ 3518916 w 3596640"/>
              <a:gd name="connsiteY9" fmla="*/ 470916 h 470916"/>
              <a:gd name="connsiteX10" fmla="*/ 3518916 w 3596640"/>
              <a:gd name="connsiteY10" fmla="*/ 470916 h 470916"/>
              <a:gd name="connsiteX11" fmla="*/ 3518916 w 3596640"/>
              <a:gd name="connsiteY11" fmla="*/ 470916 h 470916"/>
              <a:gd name="connsiteX12" fmla="*/ 77723 w 3596640"/>
              <a:gd name="connsiteY12" fmla="*/ 470916 h 470916"/>
              <a:gd name="connsiteX13" fmla="*/ 0 w 3596640"/>
              <a:gd name="connsiteY13" fmla="*/ 391667 h 470916"/>
              <a:gd name="connsiteX14" fmla="*/ 0 w 3596640"/>
              <a:gd name="connsiteY14" fmla="*/ 391667 h 470916"/>
              <a:gd name="connsiteX15" fmla="*/ 0 w 3596640"/>
              <a:gd name="connsiteY15" fmla="*/ 79248 h 4709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</a:cxnLst>
            <a:rect l="l" t="t" r="r" b="b"/>
            <a:pathLst>
              <a:path w="3596640" h="470916">
                <a:moveTo>
                  <a:pt x="0" y="79248"/>
                </a:moveTo>
                <a:cubicBezTo>
                  <a:pt x="0" y="35052"/>
                  <a:pt x="35052" y="0"/>
                  <a:pt x="77723" y="0"/>
                </a:cubicBezTo>
                <a:cubicBezTo>
                  <a:pt x="77723" y="0"/>
                  <a:pt x="77723" y="0"/>
                  <a:pt x="77723" y="0"/>
                </a:cubicBezTo>
                <a:lnTo>
                  <a:pt x="77723" y="0"/>
                </a:lnTo>
                <a:lnTo>
                  <a:pt x="3518916" y="0"/>
                </a:lnTo>
                <a:cubicBezTo>
                  <a:pt x="3561588" y="0"/>
                  <a:pt x="3596640" y="35052"/>
                  <a:pt x="3596640" y="79248"/>
                </a:cubicBezTo>
                <a:cubicBezTo>
                  <a:pt x="3596640" y="79248"/>
                  <a:pt x="3596640" y="79248"/>
                  <a:pt x="3596640" y="79248"/>
                </a:cubicBezTo>
                <a:lnTo>
                  <a:pt x="3596640" y="79248"/>
                </a:lnTo>
                <a:lnTo>
                  <a:pt x="3596640" y="391667"/>
                </a:lnTo>
                <a:cubicBezTo>
                  <a:pt x="3596640" y="435864"/>
                  <a:pt x="3561588" y="470916"/>
                  <a:pt x="3518916" y="470916"/>
                </a:cubicBezTo>
                <a:cubicBezTo>
                  <a:pt x="3518916" y="470916"/>
                  <a:pt x="3518916" y="470916"/>
                  <a:pt x="3518916" y="470916"/>
                </a:cubicBezTo>
                <a:lnTo>
                  <a:pt x="3518916" y="470916"/>
                </a:lnTo>
                <a:lnTo>
                  <a:pt x="77723" y="470916"/>
                </a:lnTo>
                <a:cubicBezTo>
                  <a:pt x="35052" y="470916"/>
                  <a:pt x="0" y="435864"/>
                  <a:pt x="0" y="391667"/>
                </a:cubicBezTo>
                <a:cubicBezTo>
                  <a:pt x="0" y="391667"/>
                  <a:pt x="0" y="391667"/>
                  <a:pt x="0" y="391667"/>
                </a:cubicBezTo>
                <a:lnTo>
                  <a:pt x="0" y="79248"/>
                </a:lnTo>
              </a:path>
            </a:pathLst>
          </a:custGeom>
          <a:solidFill>
            <a:srgbClr val="00B0F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550408" y="1612900"/>
            <a:ext cx="545591" cy="739139"/>
          </a:xfrm>
          <a:custGeom>
            <a:avLst/>
            <a:gdLst>
              <a:gd name="connsiteX0" fmla="*/ 0 w 545591"/>
              <a:gd name="connsiteY0" fmla="*/ 368807 h 739139"/>
              <a:gd name="connsiteX1" fmla="*/ 272795 w 545591"/>
              <a:gd name="connsiteY1" fmla="*/ 0 h 739139"/>
              <a:gd name="connsiteX2" fmla="*/ 272795 w 545591"/>
              <a:gd name="connsiteY2" fmla="*/ 0 h 739139"/>
              <a:gd name="connsiteX3" fmla="*/ 272795 w 545591"/>
              <a:gd name="connsiteY3" fmla="*/ 0 h 739139"/>
              <a:gd name="connsiteX4" fmla="*/ 545591 w 545591"/>
              <a:gd name="connsiteY4" fmla="*/ 368807 h 739139"/>
              <a:gd name="connsiteX5" fmla="*/ 545591 w 545591"/>
              <a:gd name="connsiteY5" fmla="*/ 368807 h 739139"/>
              <a:gd name="connsiteX6" fmla="*/ 272795 w 545591"/>
              <a:gd name="connsiteY6" fmla="*/ 739139 h 739139"/>
              <a:gd name="connsiteX7" fmla="*/ 272795 w 545591"/>
              <a:gd name="connsiteY7" fmla="*/ 739139 h 739139"/>
              <a:gd name="connsiteX8" fmla="*/ 272795 w 545591"/>
              <a:gd name="connsiteY8" fmla="*/ 739139 h 739139"/>
              <a:gd name="connsiteX9" fmla="*/ 0 w 545591"/>
              <a:gd name="connsiteY9" fmla="*/ 368807 h 739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545591" h="739139">
                <a:moveTo>
                  <a:pt x="0" y="368807"/>
                </a:moveTo>
                <a:cubicBezTo>
                  <a:pt x="0" y="166116"/>
                  <a:pt x="121920" y="0"/>
                  <a:pt x="272795" y="0"/>
                </a:cubicBezTo>
                <a:cubicBezTo>
                  <a:pt x="272795" y="0"/>
                  <a:pt x="272795" y="0"/>
                  <a:pt x="272795" y="0"/>
                </a:cubicBezTo>
                <a:lnTo>
                  <a:pt x="272795" y="0"/>
                </a:lnTo>
                <a:cubicBezTo>
                  <a:pt x="423671" y="0"/>
                  <a:pt x="545591" y="166116"/>
                  <a:pt x="545591" y="368807"/>
                </a:cubicBezTo>
                <a:lnTo>
                  <a:pt x="545591" y="368807"/>
                </a:lnTo>
                <a:cubicBezTo>
                  <a:pt x="545591" y="573023"/>
                  <a:pt x="423671" y="739139"/>
                  <a:pt x="272795" y="739139"/>
                </a:cubicBezTo>
                <a:cubicBezTo>
                  <a:pt x="272795" y="739139"/>
                  <a:pt x="272795" y="739139"/>
                  <a:pt x="272795" y="739139"/>
                </a:cubicBezTo>
                <a:lnTo>
                  <a:pt x="272795" y="739139"/>
                </a:lnTo>
                <a:cubicBezTo>
                  <a:pt x="121920" y="739139"/>
                  <a:pt x="0" y="573023"/>
                  <a:pt x="0" y="36880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691883" y="4037584"/>
            <a:ext cx="263652" cy="1185671"/>
          </a:xfrm>
          <a:custGeom>
            <a:avLst/>
            <a:gdLst>
              <a:gd name="connsiteX0" fmla="*/ 44196 w 263652"/>
              <a:gd name="connsiteY0" fmla="*/ 0 h 1185671"/>
              <a:gd name="connsiteX1" fmla="*/ 219456 w 263652"/>
              <a:gd name="connsiteY1" fmla="*/ 0 h 1185671"/>
              <a:gd name="connsiteX2" fmla="*/ 263652 w 263652"/>
              <a:gd name="connsiteY2" fmla="*/ 44195 h 1185671"/>
              <a:gd name="connsiteX3" fmla="*/ 263652 w 263652"/>
              <a:gd name="connsiteY3" fmla="*/ 44195 h 1185671"/>
              <a:gd name="connsiteX4" fmla="*/ 263652 w 263652"/>
              <a:gd name="connsiteY4" fmla="*/ 44195 h 1185671"/>
              <a:gd name="connsiteX5" fmla="*/ 263652 w 263652"/>
              <a:gd name="connsiteY5" fmla="*/ 1185671 h 1185671"/>
              <a:gd name="connsiteX6" fmla="*/ 0 w 263652"/>
              <a:gd name="connsiteY6" fmla="*/ 1185671 h 1185671"/>
              <a:gd name="connsiteX7" fmla="*/ 0 w 263652"/>
              <a:gd name="connsiteY7" fmla="*/ 44195 h 1185671"/>
              <a:gd name="connsiteX8" fmla="*/ 44196 w 263652"/>
              <a:gd name="connsiteY8" fmla="*/ 0 h 1185671"/>
              <a:gd name="connsiteX9" fmla="*/ 44196 w 263652"/>
              <a:gd name="connsiteY9" fmla="*/ 0 h 11856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63652" h="1185671">
                <a:moveTo>
                  <a:pt x="44196" y="0"/>
                </a:moveTo>
                <a:lnTo>
                  <a:pt x="219456" y="0"/>
                </a:lnTo>
                <a:cubicBezTo>
                  <a:pt x="243840" y="0"/>
                  <a:pt x="263652" y="19811"/>
                  <a:pt x="263652" y="44195"/>
                </a:cubicBezTo>
                <a:cubicBezTo>
                  <a:pt x="263652" y="44195"/>
                  <a:pt x="263652" y="44195"/>
                  <a:pt x="263652" y="44195"/>
                </a:cubicBezTo>
                <a:lnTo>
                  <a:pt x="263652" y="44195"/>
                </a:lnTo>
                <a:lnTo>
                  <a:pt x="263652" y="1185671"/>
                </a:lnTo>
                <a:lnTo>
                  <a:pt x="0" y="1185671"/>
                </a:lnTo>
                <a:lnTo>
                  <a:pt x="0" y="44195"/>
                </a:lnTo>
                <a:cubicBezTo>
                  <a:pt x="0" y="19811"/>
                  <a:pt x="19811" y="0"/>
                  <a:pt x="44196" y="0"/>
                </a:cubicBezTo>
                <a:cubicBezTo>
                  <a:pt x="44196" y="0"/>
                  <a:pt x="44196" y="0"/>
                  <a:pt x="44196" y="0"/>
                </a:cubicBez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363968" y="3956811"/>
            <a:ext cx="265176" cy="1266444"/>
          </a:xfrm>
          <a:custGeom>
            <a:avLst/>
            <a:gdLst>
              <a:gd name="connsiteX0" fmla="*/ 44195 w 265176"/>
              <a:gd name="connsiteY0" fmla="*/ 0 h 1266444"/>
              <a:gd name="connsiteX1" fmla="*/ 220979 w 265176"/>
              <a:gd name="connsiteY1" fmla="*/ 0 h 1266444"/>
              <a:gd name="connsiteX2" fmla="*/ 265175 w 265176"/>
              <a:gd name="connsiteY2" fmla="*/ 44196 h 1266444"/>
              <a:gd name="connsiteX3" fmla="*/ 265175 w 265176"/>
              <a:gd name="connsiteY3" fmla="*/ 44196 h 1266444"/>
              <a:gd name="connsiteX4" fmla="*/ 265175 w 265176"/>
              <a:gd name="connsiteY4" fmla="*/ 44196 h 1266444"/>
              <a:gd name="connsiteX5" fmla="*/ 265175 w 265176"/>
              <a:gd name="connsiteY5" fmla="*/ 1266444 h 1266444"/>
              <a:gd name="connsiteX6" fmla="*/ 0 w 265176"/>
              <a:gd name="connsiteY6" fmla="*/ 1266444 h 1266444"/>
              <a:gd name="connsiteX7" fmla="*/ 0 w 265176"/>
              <a:gd name="connsiteY7" fmla="*/ 44196 h 1266444"/>
              <a:gd name="connsiteX8" fmla="*/ 44195 w 265176"/>
              <a:gd name="connsiteY8" fmla="*/ 0 h 1266444"/>
              <a:gd name="connsiteX9" fmla="*/ 44195 w 265176"/>
              <a:gd name="connsiteY9" fmla="*/ 0 h 1266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65176" h="1266444">
                <a:moveTo>
                  <a:pt x="44195" y="0"/>
                </a:moveTo>
                <a:lnTo>
                  <a:pt x="220979" y="0"/>
                </a:lnTo>
                <a:cubicBezTo>
                  <a:pt x="245363" y="0"/>
                  <a:pt x="265175" y="19811"/>
                  <a:pt x="265175" y="44196"/>
                </a:cubicBezTo>
                <a:cubicBezTo>
                  <a:pt x="265175" y="44196"/>
                  <a:pt x="265175" y="44196"/>
                  <a:pt x="265175" y="44196"/>
                </a:cubicBezTo>
                <a:lnTo>
                  <a:pt x="265175" y="44196"/>
                </a:lnTo>
                <a:lnTo>
                  <a:pt x="265175" y="1266444"/>
                </a:lnTo>
                <a:lnTo>
                  <a:pt x="0" y="1266444"/>
                </a:lnTo>
                <a:lnTo>
                  <a:pt x="0" y="44196"/>
                </a:lnTo>
                <a:cubicBezTo>
                  <a:pt x="0" y="19811"/>
                  <a:pt x="19811" y="0"/>
                  <a:pt x="44195" y="0"/>
                </a:cubicBezTo>
                <a:cubicBezTo>
                  <a:pt x="44195" y="0"/>
                  <a:pt x="44195" y="0"/>
                  <a:pt x="44195" y="0"/>
                </a:cubicBez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582411" y="5204967"/>
            <a:ext cx="3828288" cy="38100"/>
          </a:xfrm>
          <a:custGeom>
            <a:avLst/>
            <a:gdLst>
              <a:gd name="connsiteX0" fmla="*/ 0 w 3828288"/>
              <a:gd name="connsiteY0" fmla="*/ 19050 h 38100"/>
              <a:gd name="connsiteX1" fmla="*/ 3828288 w 3828288"/>
              <a:gd name="connsiteY1" fmla="*/ 1905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28288" h="38100">
                <a:moveTo>
                  <a:pt x="0" y="19050"/>
                </a:moveTo>
                <a:lnTo>
                  <a:pt x="3828288" y="19050"/>
                </a:lnTo>
              </a:path>
            </a:pathLst>
          </a:custGeom>
          <a:ln w="38100">
            <a:solidFill>
              <a:srgbClr val="7F7F7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574291" y="3828796"/>
            <a:ext cx="263652" cy="1394459"/>
          </a:xfrm>
          <a:custGeom>
            <a:avLst/>
            <a:gdLst>
              <a:gd name="connsiteX0" fmla="*/ 44196 w 263652"/>
              <a:gd name="connsiteY0" fmla="*/ 0 h 1394459"/>
              <a:gd name="connsiteX1" fmla="*/ 220980 w 263652"/>
              <a:gd name="connsiteY1" fmla="*/ 0 h 1394459"/>
              <a:gd name="connsiteX2" fmla="*/ 263652 w 263652"/>
              <a:gd name="connsiteY2" fmla="*/ 42671 h 1394459"/>
              <a:gd name="connsiteX3" fmla="*/ 263652 w 263652"/>
              <a:gd name="connsiteY3" fmla="*/ 42671 h 1394459"/>
              <a:gd name="connsiteX4" fmla="*/ 263652 w 263652"/>
              <a:gd name="connsiteY4" fmla="*/ 42671 h 1394459"/>
              <a:gd name="connsiteX5" fmla="*/ 263652 w 263652"/>
              <a:gd name="connsiteY5" fmla="*/ 1394459 h 1394459"/>
              <a:gd name="connsiteX6" fmla="*/ 0 w 263652"/>
              <a:gd name="connsiteY6" fmla="*/ 1394459 h 1394459"/>
              <a:gd name="connsiteX7" fmla="*/ 0 w 263652"/>
              <a:gd name="connsiteY7" fmla="*/ 42671 h 1394459"/>
              <a:gd name="connsiteX8" fmla="*/ 44196 w 263652"/>
              <a:gd name="connsiteY8" fmla="*/ 0 h 1394459"/>
              <a:gd name="connsiteX9" fmla="*/ 44196 w 263652"/>
              <a:gd name="connsiteY9" fmla="*/ 0 h 13944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</a:cxnLst>
            <a:rect l="l" t="t" r="r" b="b"/>
            <a:pathLst>
              <a:path w="263652" h="1394459">
                <a:moveTo>
                  <a:pt x="44196" y="0"/>
                </a:moveTo>
                <a:lnTo>
                  <a:pt x="220980" y="0"/>
                </a:lnTo>
                <a:cubicBezTo>
                  <a:pt x="243840" y="0"/>
                  <a:pt x="263652" y="18288"/>
                  <a:pt x="263652" y="42671"/>
                </a:cubicBezTo>
                <a:cubicBezTo>
                  <a:pt x="263652" y="42671"/>
                  <a:pt x="263652" y="42671"/>
                  <a:pt x="263652" y="42671"/>
                </a:cubicBezTo>
                <a:lnTo>
                  <a:pt x="263652" y="42671"/>
                </a:lnTo>
                <a:lnTo>
                  <a:pt x="263652" y="1394459"/>
                </a:lnTo>
                <a:lnTo>
                  <a:pt x="0" y="1394459"/>
                </a:lnTo>
                <a:lnTo>
                  <a:pt x="0" y="42671"/>
                </a:lnTo>
                <a:cubicBezTo>
                  <a:pt x="0" y="18288"/>
                  <a:pt x="19811" y="0"/>
                  <a:pt x="44196" y="0"/>
                </a:cubicBezTo>
                <a:cubicBezTo>
                  <a:pt x="44196" y="0"/>
                  <a:pt x="44196" y="0"/>
                  <a:pt x="44196" y="0"/>
                </a:cubicBezTo>
              </a:path>
            </a:pathLst>
          </a:custGeom>
          <a:solidFill>
            <a:srgbClr val="7F7F7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488947" y="5204967"/>
            <a:ext cx="3829811" cy="38100"/>
          </a:xfrm>
          <a:custGeom>
            <a:avLst/>
            <a:gdLst>
              <a:gd name="connsiteX0" fmla="*/ 0 w 3829811"/>
              <a:gd name="connsiteY0" fmla="*/ 19050 h 38100"/>
              <a:gd name="connsiteX1" fmla="*/ 3829811 w 3829811"/>
              <a:gd name="connsiteY1" fmla="*/ 19050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29811" h="38100">
                <a:moveTo>
                  <a:pt x="0" y="19050"/>
                </a:moveTo>
                <a:lnTo>
                  <a:pt x="3829811" y="19050"/>
                </a:lnTo>
              </a:path>
            </a:pathLst>
          </a:custGeom>
          <a:ln w="38100">
            <a:solidFill>
              <a:srgbClr val="7F7F7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4867655" y="3775455"/>
            <a:ext cx="263652" cy="1434084"/>
          </a:xfrm>
          <a:custGeom>
            <a:avLst/>
            <a:gdLst>
              <a:gd name="connsiteX0" fmla="*/ 0 w 263652"/>
              <a:gd name="connsiteY0" fmla="*/ 1434084 h 1434084"/>
              <a:gd name="connsiteX1" fmla="*/ 263652 w 263652"/>
              <a:gd name="connsiteY1" fmla="*/ 1434084 h 1434084"/>
              <a:gd name="connsiteX2" fmla="*/ 263652 w 263652"/>
              <a:gd name="connsiteY2" fmla="*/ 0 h 1434084"/>
              <a:gd name="connsiteX3" fmla="*/ 0 w 263652"/>
              <a:gd name="connsiteY3" fmla="*/ 0 h 1434084"/>
              <a:gd name="connsiteX4" fmla="*/ 0 w 263652"/>
              <a:gd name="connsiteY4" fmla="*/ 1434084 h 14340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3652" h="1434084">
                <a:moveTo>
                  <a:pt x="0" y="1434084"/>
                </a:moveTo>
                <a:lnTo>
                  <a:pt x="263652" y="1434084"/>
                </a:lnTo>
                <a:lnTo>
                  <a:pt x="263652" y="0"/>
                </a:lnTo>
                <a:lnTo>
                  <a:pt x="0" y="0"/>
                </a:lnTo>
                <a:lnTo>
                  <a:pt x="0" y="1434084"/>
                </a:lnTo>
              </a:path>
            </a:pathLst>
          </a:custGeom>
          <a:solidFill>
            <a:srgbClr val="FD910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274063" y="5561584"/>
            <a:ext cx="1251203" cy="615696"/>
          </a:xfrm>
          <a:custGeom>
            <a:avLst/>
            <a:gdLst>
              <a:gd name="connsiteX0" fmla="*/ 0 w 1251203"/>
              <a:gd name="connsiteY0" fmla="*/ 615695 h 615696"/>
              <a:gd name="connsiteX1" fmla="*/ 1251203 w 1251203"/>
              <a:gd name="connsiteY1" fmla="*/ 615695 h 615696"/>
              <a:gd name="connsiteX2" fmla="*/ 1251203 w 1251203"/>
              <a:gd name="connsiteY2" fmla="*/ 0 h 615696"/>
              <a:gd name="connsiteX3" fmla="*/ 0 w 1251203"/>
              <a:gd name="connsiteY3" fmla="*/ 0 h 615696"/>
              <a:gd name="connsiteX4" fmla="*/ 0 w 1251203"/>
              <a:gd name="connsiteY4" fmla="*/ 615695 h 615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51203" h="615696">
                <a:moveTo>
                  <a:pt x="0" y="615695"/>
                </a:moveTo>
                <a:lnTo>
                  <a:pt x="1251203" y="615695"/>
                </a:lnTo>
                <a:lnTo>
                  <a:pt x="1251203" y="0"/>
                </a:lnTo>
                <a:lnTo>
                  <a:pt x="0" y="0"/>
                </a:lnTo>
                <a:lnTo>
                  <a:pt x="0" y="61569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2525267" y="5561584"/>
            <a:ext cx="1467611" cy="615696"/>
          </a:xfrm>
          <a:custGeom>
            <a:avLst/>
            <a:gdLst>
              <a:gd name="connsiteX0" fmla="*/ 0 w 1467611"/>
              <a:gd name="connsiteY0" fmla="*/ 615695 h 615696"/>
              <a:gd name="connsiteX1" fmla="*/ 1467611 w 1467611"/>
              <a:gd name="connsiteY1" fmla="*/ 615695 h 615696"/>
              <a:gd name="connsiteX2" fmla="*/ 1467611 w 1467611"/>
              <a:gd name="connsiteY2" fmla="*/ 0 h 615696"/>
              <a:gd name="connsiteX3" fmla="*/ 0 w 1467611"/>
              <a:gd name="connsiteY3" fmla="*/ 0 h 615696"/>
              <a:gd name="connsiteX4" fmla="*/ 0 w 1467611"/>
              <a:gd name="connsiteY4" fmla="*/ 615695 h 615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67611" h="615696">
                <a:moveTo>
                  <a:pt x="0" y="615695"/>
                </a:moveTo>
                <a:lnTo>
                  <a:pt x="1467611" y="615695"/>
                </a:lnTo>
                <a:lnTo>
                  <a:pt x="1467611" y="0"/>
                </a:lnTo>
                <a:lnTo>
                  <a:pt x="0" y="0"/>
                </a:lnTo>
                <a:lnTo>
                  <a:pt x="0" y="61569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992879" y="5561584"/>
            <a:ext cx="1831848" cy="615696"/>
          </a:xfrm>
          <a:custGeom>
            <a:avLst/>
            <a:gdLst>
              <a:gd name="connsiteX0" fmla="*/ 0 w 1831848"/>
              <a:gd name="connsiteY0" fmla="*/ 615695 h 615696"/>
              <a:gd name="connsiteX1" fmla="*/ 1831848 w 1831848"/>
              <a:gd name="connsiteY1" fmla="*/ 615695 h 615696"/>
              <a:gd name="connsiteX2" fmla="*/ 1831848 w 1831848"/>
              <a:gd name="connsiteY2" fmla="*/ 0 h 615696"/>
              <a:gd name="connsiteX3" fmla="*/ 0 w 1831848"/>
              <a:gd name="connsiteY3" fmla="*/ 0 h 615696"/>
              <a:gd name="connsiteX4" fmla="*/ 0 w 1831848"/>
              <a:gd name="connsiteY4" fmla="*/ 615695 h 615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31848" h="615696">
                <a:moveTo>
                  <a:pt x="0" y="615695"/>
                </a:moveTo>
                <a:lnTo>
                  <a:pt x="1831848" y="615695"/>
                </a:lnTo>
                <a:lnTo>
                  <a:pt x="1831848" y="0"/>
                </a:lnTo>
                <a:lnTo>
                  <a:pt x="0" y="0"/>
                </a:lnTo>
                <a:lnTo>
                  <a:pt x="0" y="61569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824728" y="5561584"/>
            <a:ext cx="1831847" cy="615696"/>
          </a:xfrm>
          <a:custGeom>
            <a:avLst/>
            <a:gdLst>
              <a:gd name="connsiteX0" fmla="*/ 0 w 1831847"/>
              <a:gd name="connsiteY0" fmla="*/ 615695 h 615696"/>
              <a:gd name="connsiteX1" fmla="*/ 1831847 w 1831847"/>
              <a:gd name="connsiteY1" fmla="*/ 615695 h 615696"/>
              <a:gd name="connsiteX2" fmla="*/ 1831847 w 1831847"/>
              <a:gd name="connsiteY2" fmla="*/ 0 h 615696"/>
              <a:gd name="connsiteX3" fmla="*/ 0 w 1831847"/>
              <a:gd name="connsiteY3" fmla="*/ 0 h 615696"/>
              <a:gd name="connsiteX4" fmla="*/ 0 w 1831847"/>
              <a:gd name="connsiteY4" fmla="*/ 615695 h 615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31847" h="615696">
                <a:moveTo>
                  <a:pt x="0" y="615695"/>
                </a:moveTo>
                <a:lnTo>
                  <a:pt x="1831847" y="615695"/>
                </a:lnTo>
                <a:lnTo>
                  <a:pt x="1831847" y="0"/>
                </a:lnTo>
                <a:lnTo>
                  <a:pt x="0" y="0"/>
                </a:lnTo>
                <a:lnTo>
                  <a:pt x="0" y="61569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7656576" y="5561584"/>
            <a:ext cx="1831847" cy="615696"/>
          </a:xfrm>
          <a:custGeom>
            <a:avLst/>
            <a:gdLst>
              <a:gd name="connsiteX0" fmla="*/ 0 w 1831847"/>
              <a:gd name="connsiteY0" fmla="*/ 615695 h 615696"/>
              <a:gd name="connsiteX1" fmla="*/ 1831847 w 1831847"/>
              <a:gd name="connsiteY1" fmla="*/ 615695 h 615696"/>
              <a:gd name="connsiteX2" fmla="*/ 1831847 w 1831847"/>
              <a:gd name="connsiteY2" fmla="*/ 0 h 615696"/>
              <a:gd name="connsiteX3" fmla="*/ 0 w 1831847"/>
              <a:gd name="connsiteY3" fmla="*/ 0 h 615696"/>
              <a:gd name="connsiteX4" fmla="*/ 0 w 1831847"/>
              <a:gd name="connsiteY4" fmla="*/ 615695 h 615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31847" h="615696">
                <a:moveTo>
                  <a:pt x="0" y="615695"/>
                </a:moveTo>
                <a:lnTo>
                  <a:pt x="1831847" y="615695"/>
                </a:lnTo>
                <a:lnTo>
                  <a:pt x="1831847" y="0"/>
                </a:lnTo>
                <a:lnTo>
                  <a:pt x="0" y="0"/>
                </a:lnTo>
                <a:lnTo>
                  <a:pt x="0" y="61569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1274063" y="6177279"/>
            <a:ext cx="1251203" cy="614172"/>
          </a:xfrm>
          <a:custGeom>
            <a:avLst/>
            <a:gdLst>
              <a:gd name="connsiteX0" fmla="*/ 0 w 1251203"/>
              <a:gd name="connsiteY0" fmla="*/ 614172 h 614172"/>
              <a:gd name="connsiteX1" fmla="*/ 1251203 w 1251203"/>
              <a:gd name="connsiteY1" fmla="*/ 614172 h 614172"/>
              <a:gd name="connsiteX2" fmla="*/ 1251203 w 1251203"/>
              <a:gd name="connsiteY2" fmla="*/ 0 h 614172"/>
              <a:gd name="connsiteX3" fmla="*/ 0 w 1251203"/>
              <a:gd name="connsiteY3" fmla="*/ 0 h 614172"/>
              <a:gd name="connsiteX4" fmla="*/ 0 w 1251203"/>
              <a:gd name="connsiteY4" fmla="*/ 614172 h 6141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51203" h="614172">
                <a:moveTo>
                  <a:pt x="0" y="614172"/>
                </a:moveTo>
                <a:lnTo>
                  <a:pt x="1251203" y="614172"/>
                </a:lnTo>
                <a:lnTo>
                  <a:pt x="1251203" y="0"/>
                </a:lnTo>
                <a:lnTo>
                  <a:pt x="0" y="0"/>
                </a:lnTo>
                <a:lnTo>
                  <a:pt x="0" y="6141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2525267" y="6177279"/>
            <a:ext cx="1467611" cy="614172"/>
          </a:xfrm>
          <a:custGeom>
            <a:avLst/>
            <a:gdLst>
              <a:gd name="connsiteX0" fmla="*/ 0 w 1467611"/>
              <a:gd name="connsiteY0" fmla="*/ 614172 h 614172"/>
              <a:gd name="connsiteX1" fmla="*/ 1467611 w 1467611"/>
              <a:gd name="connsiteY1" fmla="*/ 614172 h 614172"/>
              <a:gd name="connsiteX2" fmla="*/ 1467611 w 1467611"/>
              <a:gd name="connsiteY2" fmla="*/ 0 h 614172"/>
              <a:gd name="connsiteX3" fmla="*/ 0 w 1467611"/>
              <a:gd name="connsiteY3" fmla="*/ 0 h 614172"/>
              <a:gd name="connsiteX4" fmla="*/ 0 w 1467611"/>
              <a:gd name="connsiteY4" fmla="*/ 614172 h 6141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67611" h="614172">
                <a:moveTo>
                  <a:pt x="0" y="614172"/>
                </a:moveTo>
                <a:lnTo>
                  <a:pt x="1467611" y="614172"/>
                </a:lnTo>
                <a:lnTo>
                  <a:pt x="1467611" y="0"/>
                </a:lnTo>
                <a:lnTo>
                  <a:pt x="0" y="0"/>
                </a:lnTo>
                <a:lnTo>
                  <a:pt x="0" y="6141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3992879" y="6177279"/>
            <a:ext cx="1831848" cy="614172"/>
          </a:xfrm>
          <a:custGeom>
            <a:avLst/>
            <a:gdLst>
              <a:gd name="connsiteX0" fmla="*/ 0 w 1831848"/>
              <a:gd name="connsiteY0" fmla="*/ 614172 h 614172"/>
              <a:gd name="connsiteX1" fmla="*/ 1831848 w 1831848"/>
              <a:gd name="connsiteY1" fmla="*/ 614172 h 614172"/>
              <a:gd name="connsiteX2" fmla="*/ 1831848 w 1831848"/>
              <a:gd name="connsiteY2" fmla="*/ 0 h 614172"/>
              <a:gd name="connsiteX3" fmla="*/ 0 w 1831848"/>
              <a:gd name="connsiteY3" fmla="*/ 0 h 614172"/>
              <a:gd name="connsiteX4" fmla="*/ 0 w 1831848"/>
              <a:gd name="connsiteY4" fmla="*/ 614172 h 6141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31848" h="614172">
                <a:moveTo>
                  <a:pt x="0" y="614172"/>
                </a:moveTo>
                <a:lnTo>
                  <a:pt x="1831848" y="614172"/>
                </a:lnTo>
                <a:lnTo>
                  <a:pt x="1831848" y="0"/>
                </a:lnTo>
                <a:lnTo>
                  <a:pt x="0" y="0"/>
                </a:lnTo>
                <a:lnTo>
                  <a:pt x="0" y="6141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5824728" y="6177279"/>
            <a:ext cx="1831847" cy="614172"/>
          </a:xfrm>
          <a:custGeom>
            <a:avLst/>
            <a:gdLst>
              <a:gd name="connsiteX0" fmla="*/ 0 w 1831847"/>
              <a:gd name="connsiteY0" fmla="*/ 614172 h 614172"/>
              <a:gd name="connsiteX1" fmla="*/ 1831847 w 1831847"/>
              <a:gd name="connsiteY1" fmla="*/ 614172 h 614172"/>
              <a:gd name="connsiteX2" fmla="*/ 1831847 w 1831847"/>
              <a:gd name="connsiteY2" fmla="*/ 0 h 614172"/>
              <a:gd name="connsiteX3" fmla="*/ 0 w 1831847"/>
              <a:gd name="connsiteY3" fmla="*/ 0 h 614172"/>
              <a:gd name="connsiteX4" fmla="*/ 0 w 1831847"/>
              <a:gd name="connsiteY4" fmla="*/ 614172 h 6141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31847" h="614172">
                <a:moveTo>
                  <a:pt x="0" y="614172"/>
                </a:moveTo>
                <a:lnTo>
                  <a:pt x="1831847" y="614172"/>
                </a:lnTo>
                <a:lnTo>
                  <a:pt x="1831847" y="0"/>
                </a:lnTo>
                <a:lnTo>
                  <a:pt x="0" y="0"/>
                </a:lnTo>
                <a:lnTo>
                  <a:pt x="0" y="6141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7656576" y="6177279"/>
            <a:ext cx="1831847" cy="614172"/>
          </a:xfrm>
          <a:custGeom>
            <a:avLst/>
            <a:gdLst>
              <a:gd name="connsiteX0" fmla="*/ 0 w 1831847"/>
              <a:gd name="connsiteY0" fmla="*/ 614172 h 614172"/>
              <a:gd name="connsiteX1" fmla="*/ 1831847 w 1831847"/>
              <a:gd name="connsiteY1" fmla="*/ 614172 h 614172"/>
              <a:gd name="connsiteX2" fmla="*/ 1831847 w 1831847"/>
              <a:gd name="connsiteY2" fmla="*/ 0 h 614172"/>
              <a:gd name="connsiteX3" fmla="*/ 0 w 1831847"/>
              <a:gd name="connsiteY3" fmla="*/ 0 h 614172"/>
              <a:gd name="connsiteX4" fmla="*/ 0 w 1831847"/>
              <a:gd name="connsiteY4" fmla="*/ 614172 h 6141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31847" h="614172">
                <a:moveTo>
                  <a:pt x="0" y="614172"/>
                </a:moveTo>
                <a:lnTo>
                  <a:pt x="1831847" y="614172"/>
                </a:lnTo>
                <a:lnTo>
                  <a:pt x="1831847" y="0"/>
                </a:lnTo>
                <a:lnTo>
                  <a:pt x="0" y="0"/>
                </a:lnTo>
                <a:lnTo>
                  <a:pt x="0" y="61417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1274063" y="6171184"/>
            <a:ext cx="8214359" cy="12191"/>
          </a:xfrm>
          <a:custGeom>
            <a:avLst/>
            <a:gdLst>
              <a:gd name="connsiteX0" fmla="*/ 0 w 8214359"/>
              <a:gd name="connsiteY0" fmla="*/ 6096 h 12191"/>
              <a:gd name="connsiteX1" fmla="*/ 8214359 w 8214359"/>
              <a:gd name="connsiteY1" fmla="*/ 6096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14359" h="12191">
                <a:moveTo>
                  <a:pt x="0" y="6096"/>
                </a:moveTo>
                <a:lnTo>
                  <a:pt x="8214359" y="6096"/>
                </a:lnTo>
              </a:path>
            </a:pathLst>
          </a:custGeom>
          <a:ln w="0">
            <a:solidFill>
              <a:srgbClr val="7F7F7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274063" y="5555488"/>
            <a:ext cx="8214359" cy="13715"/>
          </a:xfrm>
          <a:custGeom>
            <a:avLst/>
            <a:gdLst>
              <a:gd name="connsiteX0" fmla="*/ 0 w 8214359"/>
              <a:gd name="connsiteY0" fmla="*/ 6857 h 13715"/>
              <a:gd name="connsiteX1" fmla="*/ 8214359 w 8214359"/>
              <a:gd name="connsiteY1" fmla="*/ 6857 h 13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14359" h="13715">
                <a:moveTo>
                  <a:pt x="0" y="6857"/>
                </a:moveTo>
                <a:lnTo>
                  <a:pt x="8214359" y="6857"/>
                </a:lnTo>
              </a:path>
            </a:pathLst>
          </a:custGeom>
          <a:ln w="12700">
            <a:solidFill>
              <a:srgbClr val="FF67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1274063" y="6785356"/>
            <a:ext cx="8214359" cy="12192"/>
          </a:xfrm>
          <a:custGeom>
            <a:avLst/>
            <a:gdLst>
              <a:gd name="connsiteX0" fmla="*/ 0 w 8214359"/>
              <a:gd name="connsiteY0" fmla="*/ 6095 h 12192"/>
              <a:gd name="connsiteX1" fmla="*/ 8214359 w 8214359"/>
              <a:gd name="connsiteY1" fmla="*/ 6095 h 121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14359" h="12192">
                <a:moveTo>
                  <a:pt x="0" y="6095"/>
                </a:moveTo>
                <a:lnTo>
                  <a:pt x="8214359" y="6095"/>
                </a:lnTo>
              </a:path>
            </a:pathLst>
          </a:custGeom>
          <a:ln w="0">
            <a:solidFill>
              <a:srgbClr val="FF670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100" y="1587500"/>
            <a:ext cx="584200" cy="787400"/>
          </a:xfrm>
          <a:prstGeom prst="rect">
            <a:avLst/>
          </a:prstGeom>
          <a:noFill/>
        </p:spPr>
      </p:pic>
      <p:pic>
        <p:nvPicPr>
          <p:cNvPr id="10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1587500"/>
            <a:ext cx="596900" cy="787400"/>
          </a:xfrm>
          <a:prstGeom prst="rect">
            <a:avLst/>
          </a:prstGeom>
          <a:noFill/>
        </p:spPr>
      </p:pic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5200" y="3670300"/>
            <a:ext cx="292100" cy="1562100"/>
          </a:xfrm>
          <a:prstGeom prst="rect">
            <a:avLst/>
          </a:prstGeom>
          <a:noFill/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8300" y="3530600"/>
            <a:ext cx="292100" cy="1689100"/>
          </a:xfrm>
          <a:prstGeom prst="rect">
            <a:avLst/>
          </a:prstGeom>
          <a:noFill/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390900"/>
            <a:ext cx="292100" cy="1841500"/>
          </a:xfrm>
          <a:prstGeom prst="rect">
            <a:avLst/>
          </a:prstGeom>
          <a:noFill/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54500" y="3073400"/>
            <a:ext cx="292100" cy="2159000"/>
          </a:xfrm>
          <a:prstGeom prst="rect">
            <a:avLst/>
          </a:prstGeom>
          <a:noFill/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7100" y="3263900"/>
            <a:ext cx="292100" cy="1955800"/>
          </a:xfrm>
          <a:prstGeom prst="rect">
            <a:avLst/>
          </a:prstGeom>
          <a:noFill/>
        </p:spPr>
      </p:pic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6400" y="3365500"/>
            <a:ext cx="292100" cy="1866900"/>
          </a:xfrm>
          <a:prstGeom prst="rect">
            <a:avLst/>
          </a:prstGeom>
          <a:noFill/>
        </p:spPr>
      </p:pic>
      <p:pic>
        <p:nvPicPr>
          <p:cNvPr id="103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99500" y="2921000"/>
            <a:ext cx="292100" cy="2311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16200" y="1765300"/>
            <a:ext cx="13208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604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销售收入</a:t>
            </a:r>
          </a:p>
        </p:txBody>
      </p:sp>
      <p:sp>
        <p:nvSpPr>
          <p:cNvPr id="1033" name="TextBox 1"/>
          <p:cNvSpPr txBox="1"/>
          <p:nvPr/>
        </p:nvSpPr>
        <p:spPr>
          <a:xfrm>
            <a:off x="6134100" y="1765300"/>
            <a:ext cx="1981200" cy="43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2604" dirty="0" smtClean="0">
                <a:solidFill>
                  <a:srgbClr val="FFFFFF"/>
                </a:solidFill>
                <a:latin typeface="微软雅黑" pitchFamily="18" charset="0"/>
                <a:cs typeface="微软雅黑" pitchFamily="18" charset="0"/>
              </a:rPr>
              <a:t>主营业务利润</a:t>
            </a:r>
          </a:p>
        </p:txBody>
      </p:sp>
      <p:sp>
        <p:nvSpPr>
          <p:cNvPr id="1034" name="TextBox 1"/>
          <p:cNvSpPr txBox="1"/>
          <p:nvPr/>
        </p:nvSpPr>
        <p:spPr>
          <a:xfrm>
            <a:off x="1485900" y="762000"/>
            <a:ext cx="6591300" cy="99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7493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华为业务高速发展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749300" algn="l"/>
              </a:tabLst>
            </a:pPr>
            <a:r>
              <a:rPr lang="en-US" altLang="zh-CN" sz="2400" dirty="0" smtClean="0">
                <a:solidFill>
                  <a:srgbClr val="FF0000"/>
                </a:solidFill>
                <a:latin typeface="微软雅黑" pitchFamily="18" charset="0"/>
                <a:cs typeface="微软雅黑" pitchFamily="18" charset="0"/>
              </a:rPr>
              <a:t>持续有效增长，过去5年收入复合增长率达到12%</a:t>
            </a:r>
          </a:p>
        </p:txBody>
      </p:sp>
      <p:sp>
        <p:nvSpPr>
          <p:cNvPr id="1035" name="TextBox 1"/>
          <p:cNvSpPr txBox="1"/>
          <p:nvPr/>
        </p:nvSpPr>
        <p:spPr>
          <a:xfrm>
            <a:off x="5918200" y="3060700"/>
            <a:ext cx="419100" cy="254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318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50800" algn="l"/>
              </a:tabLst>
            </a:pPr>
            <a:r>
              <a:rPr lang="en-US" altLang="zh-CN" sz="1403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2010</a:t>
            </a:r>
          </a:p>
        </p:txBody>
      </p:sp>
      <p:sp>
        <p:nvSpPr>
          <p:cNvPr id="1036" name="TextBox 1"/>
          <p:cNvSpPr txBox="1"/>
          <p:nvPr/>
        </p:nvSpPr>
        <p:spPr>
          <a:xfrm>
            <a:off x="6591300" y="3771900"/>
            <a:ext cx="4191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188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50800" algn="l"/>
              </a:tabLst>
            </a:pPr>
            <a:r>
              <a:rPr lang="en-US" altLang="zh-CN" sz="1403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2011</a:t>
            </a:r>
          </a:p>
        </p:txBody>
      </p:sp>
      <p:sp>
        <p:nvSpPr>
          <p:cNvPr id="1037" name="TextBox 1"/>
          <p:cNvSpPr txBox="1"/>
          <p:nvPr/>
        </p:nvSpPr>
        <p:spPr>
          <a:xfrm>
            <a:off x="7264400" y="3683000"/>
            <a:ext cx="419100" cy="189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207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50800" algn="l"/>
              </a:tabLst>
            </a:pPr>
            <a:r>
              <a:rPr lang="en-US" altLang="zh-CN" sz="1403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2012</a:t>
            </a:r>
          </a:p>
        </p:txBody>
      </p:sp>
      <p:sp>
        <p:nvSpPr>
          <p:cNvPr id="1038" name="TextBox 1"/>
          <p:cNvSpPr txBox="1"/>
          <p:nvPr/>
        </p:nvSpPr>
        <p:spPr>
          <a:xfrm>
            <a:off x="7937500" y="3136900"/>
            <a:ext cx="419100" cy="247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291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50800" algn="l"/>
              </a:tabLst>
            </a:pPr>
            <a:r>
              <a:rPr lang="en-US" altLang="zh-CN" sz="1403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2013</a:t>
            </a:r>
          </a:p>
        </p:txBody>
      </p:sp>
      <p:sp>
        <p:nvSpPr>
          <p:cNvPr id="1039" name="TextBox 1"/>
          <p:cNvSpPr txBox="1"/>
          <p:nvPr/>
        </p:nvSpPr>
        <p:spPr>
          <a:xfrm>
            <a:off x="8610600" y="2654300"/>
            <a:ext cx="419100" cy="297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342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5400" algn="l"/>
              </a:tabLst>
            </a:pPr>
            <a:r>
              <a:rPr lang="en-US" altLang="zh-CN" sz="1403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2014</a:t>
            </a:r>
          </a:p>
        </p:txBody>
      </p:sp>
      <p:sp>
        <p:nvSpPr>
          <p:cNvPr id="1040" name="TextBox 1"/>
          <p:cNvSpPr txBox="1"/>
          <p:nvPr/>
        </p:nvSpPr>
        <p:spPr>
          <a:xfrm>
            <a:off x="1435100" y="2654300"/>
            <a:ext cx="660400" cy="295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8100" algn="l"/>
                <a:tab pos="508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CNY亿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38100" algn="l"/>
                <a:tab pos="50800" algn="l"/>
              </a:tabLst>
            </a:pPr>
            <a:r>
              <a:rPr lang="en-US" altLang="zh-CN" sz="1596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1825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38100" algn="l"/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2010</a:t>
            </a:r>
          </a:p>
        </p:txBody>
      </p:sp>
      <p:sp>
        <p:nvSpPr>
          <p:cNvPr id="1041" name="TextBox 1"/>
          <p:cNvSpPr txBox="1"/>
          <p:nvPr/>
        </p:nvSpPr>
        <p:spPr>
          <a:xfrm>
            <a:off x="2108200" y="3390900"/>
            <a:ext cx="469900" cy="219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8100" algn="l"/>
              </a:tabLst>
            </a:pPr>
            <a:r>
              <a:rPr lang="en-US" altLang="zh-CN" sz="1596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2039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2011</a:t>
            </a:r>
          </a:p>
        </p:txBody>
      </p:sp>
      <p:sp>
        <p:nvSpPr>
          <p:cNvPr id="1042" name="TextBox 1"/>
          <p:cNvSpPr txBox="1"/>
          <p:nvPr/>
        </p:nvSpPr>
        <p:spPr>
          <a:xfrm>
            <a:off x="2781300" y="3276600"/>
            <a:ext cx="469900" cy="232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8100" algn="l"/>
              </a:tabLst>
            </a:pPr>
            <a:r>
              <a:rPr lang="en-US" altLang="zh-CN" sz="1596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2202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2012</a:t>
            </a:r>
          </a:p>
        </p:txBody>
      </p:sp>
      <p:sp>
        <p:nvSpPr>
          <p:cNvPr id="1043" name="TextBox 1"/>
          <p:cNvSpPr txBox="1"/>
          <p:nvPr/>
        </p:nvSpPr>
        <p:spPr>
          <a:xfrm>
            <a:off x="3454400" y="3124200"/>
            <a:ext cx="469900" cy="247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8100" algn="l"/>
              </a:tabLst>
            </a:pPr>
            <a:r>
              <a:rPr lang="en-US" altLang="zh-CN" sz="1596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2390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2013</a:t>
            </a:r>
          </a:p>
        </p:txBody>
      </p:sp>
      <p:sp>
        <p:nvSpPr>
          <p:cNvPr id="1044" name="TextBox 1"/>
          <p:cNvSpPr txBox="1"/>
          <p:nvPr/>
        </p:nvSpPr>
        <p:spPr>
          <a:xfrm>
            <a:off x="4127500" y="2806700"/>
            <a:ext cx="533400" cy="280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38100" algn="l"/>
              </a:tabLst>
            </a:pPr>
            <a:r>
              <a:rPr lang="en-US" altLang="zh-CN" sz="1800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2882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2014</a:t>
            </a:r>
          </a:p>
        </p:txBody>
      </p:sp>
      <p:sp>
        <p:nvSpPr>
          <p:cNvPr id="1045" name="TextBox 1"/>
          <p:cNvSpPr txBox="1"/>
          <p:nvPr/>
        </p:nvSpPr>
        <p:spPr>
          <a:xfrm>
            <a:off x="4749800" y="2527300"/>
            <a:ext cx="635000" cy="309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15900" algn="l"/>
              </a:tabLst>
            </a:pPr>
            <a:r>
              <a:rPr lang="en-US" altLang="zh-CN" sz="1800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3950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1403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2015</a:t>
            </a:r>
          </a:p>
        </p:txBody>
      </p:sp>
      <p:sp>
        <p:nvSpPr>
          <p:cNvPr id="1046" name="TextBox 1"/>
          <p:cNvSpPr txBox="1"/>
          <p:nvPr/>
        </p:nvSpPr>
        <p:spPr>
          <a:xfrm>
            <a:off x="1371600" y="6286500"/>
            <a:ext cx="9398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495" b="1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纳税额</a:t>
            </a:r>
          </a:p>
        </p:txBody>
      </p:sp>
      <p:sp>
        <p:nvSpPr>
          <p:cNvPr id="1047" name="TextBox 1"/>
          <p:cNvSpPr txBox="1"/>
          <p:nvPr/>
        </p:nvSpPr>
        <p:spPr>
          <a:xfrm>
            <a:off x="2705100" y="5702300"/>
            <a:ext cx="10922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sz="2495" b="1" dirty="0" smtClean="0">
                <a:solidFill>
                  <a:srgbClr val="FF0000"/>
                </a:solidFill>
                <a:latin typeface="微软雅黑" pitchFamily="18" charset="0"/>
                <a:cs typeface="微软雅黑" pitchFamily="18" charset="0"/>
              </a:rPr>
              <a:t>2012年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253</a:t>
            </a:r>
          </a:p>
        </p:txBody>
      </p:sp>
      <p:sp>
        <p:nvSpPr>
          <p:cNvPr id="1048" name="TextBox 1"/>
          <p:cNvSpPr txBox="1"/>
          <p:nvPr/>
        </p:nvSpPr>
        <p:spPr>
          <a:xfrm>
            <a:off x="4356100" y="5702300"/>
            <a:ext cx="10922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sz="2495" b="1" dirty="0" smtClean="0">
                <a:solidFill>
                  <a:srgbClr val="FF0000"/>
                </a:solidFill>
                <a:latin typeface="微软雅黑" pitchFamily="18" charset="0"/>
                <a:cs typeface="微软雅黑" pitchFamily="18" charset="0"/>
              </a:rPr>
              <a:t>2013年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239</a:t>
            </a:r>
          </a:p>
        </p:txBody>
      </p:sp>
      <p:sp>
        <p:nvSpPr>
          <p:cNvPr id="1049" name="TextBox 1"/>
          <p:cNvSpPr txBox="1"/>
          <p:nvPr/>
        </p:nvSpPr>
        <p:spPr>
          <a:xfrm>
            <a:off x="6184900" y="5702300"/>
            <a:ext cx="10922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>
                <a:tab pos="266700" algn="l"/>
              </a:tabLst>
            </a:pPr>
            <a:r>
              <a:rPr lang="en-US" altLang="zh-CN" sz="2495" b="1" dirty="0" smtClean="0">
                <a:solidFill>
                  <a:srgbClr val="FF0000"/>
                </a:solidFill>
                <a:latin typeface="微软雅黑" pitchFamily="18" charset="0"/>
                <a:cs typeface="微软雅黑" pitchFamily="18" charset="0"/>
              </a:rPr>
              <a:t>2014年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2667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337</a:t>
            </a:r>
          </a:p>
        </p:txBody>
      </p:sp>
      <p:sp>
        <p:nvSpPr>
          <p:cNvPr id="1050" name="TextBox 1"/>
          <p:cNvSpPr txBox="1"/>
          <p:nvPr/>
        </p:nvSpPr>
        <p:spPr>
          <a:xfrm>
            <a:off x="7835900" y="5753100"/>
            <a:ext cx="14478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457200" algn="l"/>
              </a:tabLst>
            </a:pPr>
            <a:r>
              <a:rPr lang="en-US" altLang="zh-CN" sz="1800" b="1" dirty="0" smtClean="0">
                <a:solidFill>
                  <a:srgbClr val="FF0000"/>
                </a:solidFill>
                <a:latin typeface="微软雅黑" pitchFamily="18" charset="0"/>
                <a:cs typeface="微软雅黑" pitchFamily="18" charset="0"/>
              </a:rPr>
              <a:t>2015年Q1Q2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457200" algn="l"/>
              </a:tabLst>
            </a:pPr>
            <a:r>
              <a:rPr lang="en-US" altLang="zh-CN" dirty="0" smtClean="0"/>
              <a:t>	</a:t>
            </a:r>
            <a:r>
              <a:rPr lang="en-US" altLang="zh-CN" sz="2495" dirty="0" smtClean="0">
                <a:solidFill>
                  <a:srgbClr val="404040"/>
                </a:solidFill>
                <a:latin typeface="微软雅黑" pitchFamily="18" charset="0"/>
                <a:cs typeface="微软雅黑" pitchFamily="18" charset="0"/>
              </a:rPr>
              <a:t>255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387600"/>
            <a:ext cx="3454400" cy="4826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01800" y="800100"/>
            <a:ext cx="7200900" cy="232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Nokia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533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2010年Q2，诺基亚在移动终端市场的份额约为35.0%，领先当时其他手机</a:t>
            </a:r>
          </a:p>
          <a:p>
            <a:pPr>
              <a:lnSpc>
                <a:spcPts val="2100"/>
              </a:lnSpc>
              <a:tabLst>
                <a:tab pos="533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市场占有率20.6%。</a:t>
            </a:r>
          </a:p>
          <a:p>
            <a:pPr>
              <a:lnSpc>
                <a:spcPts val="2100"/>
              </a:lnSpc>
              <a:tabLst>
                <a:tab pos="533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2013年微软收购诺基亚手机业务部门。</a:t>
            </a:r>
          </a:p>
          <a:p>
            <a:pPr>
              <a:lnSpc>
                <a:spcPts val="2100"/>
              </a:lnSpc>
              <a:tabLst>
                <a:tab pos="533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2016年4月6日，诺基亚称将启动全球裁员计划，裁员幅度达14%，裁员总</a:t>
            </a:r>
          </a:p>
          <a:p>
            <a:pPr>
              <a:lnSpc>
                <a:spcPts val="2100"/>
              </a:lnSpc>
              <a:tabLst>
                <a:tab pos="5334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数大约在1-1.5万人，裁员将在2018年年底前完成，涉及近30个国家。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978900" cy="3797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889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Kodak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20800" y="1778000"/>
            <a:ext cx="3556000" cy="269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1880年，银行职员乔治伊士曼利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用自己专利技术批量生产摄影干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版，翌年与商人斯特朗合伙成立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伊士曼干版公司，即柯达前身。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1883年，伊士曼发明了胶卷，摄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影行业发生了革命性的变化。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1896年，柯达公司成为在希腊雅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典举行的第一届现代奥林匹克运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动会主要赞助商。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20800" y="4610100"/>
            <a:ext cx="8128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1930年，伊士曼柯达公司被列入道琼斯工业股票平均价格指数，并维系了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74年之久。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320800" y="5219700"/>
            <a:ext cx="5842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1969年，柯达胶片被用于阿波罗11号月球探测任务。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1975年，柯达率先制造出数码相机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320800" y="5829300"/>
            <a:ext cx="76200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1976年，柯达在美国胶卷市场份额达90%，相机销售市场份额达85%。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1981年，柯达公司的销售额冲破100亿美元。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387600"/>
            <a:ext cx="2984500" cy="1524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4826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God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，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这是什么样的世界？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3225800" y="4724400"/>
            <a:ext cx="4826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God</a:t>
            </a:r>
            <a:r>
              <a:rPr lang="en-US" altLang="zh-CN" sz="2795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，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这是什么样的世界？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857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华为研发战略选择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17700" y="1981200"/>
            <a:ext cx="1841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80年代末90年代初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917700" y="2641600"/>
            <a:ext cx="114300" cy="203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527300" y="2641600"/>
            <a:ext cx="5511800" cy="203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全国有上千家通信代理类似的公司，仅深圳就有数百家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华为选择了投入研发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不少企业进入房地产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联想选择低成本及购买扩张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778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小米的威胁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09800" y="2006600"/>
            <a:ext cx="34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33700" y="2019300"/>
            <a:ext cx="2133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小米快速崛起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09800" y="3276600"/>
            <a:ext cx="34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933700" y="3263900"/>
            <a:ext cx="2362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吴鹰</a:t>
            </a:r>
            <a:r>
              <a:rPr lang="en-US" altLang="zh-CN" sz="2795" b="1" dirty="0" smtClean="0">
                <a:solidFill>
                  <a:srgbClr val="000000"/>
                </a:solidFill>
                <a:latin typeface="Cambria" pitchFamily="18" charset="0"/>
                <a:cs typeface="Cambria" pitchFamily="18" charset="0"/>
              </a:rPr>
              <a:t>-UT</a:t>
            </a: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斯达康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209800" y="4559300"/>
            <a:ext cx="342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933700" y="4572000"/>
            <a:ext cx="1422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战略定力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978900" cy="5321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20800" y="939800"/>
            <a:ext cx="8039100" cy="610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914400" algn="l"/>
                <a:tab pos="78359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God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，</a:t>
            </a:r>
            <a:r>
              <a:rPr lang="en-US" altLang="zh-CN" sz="27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这是什么样的世界？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914400" algn="l"/>
                <a:tab pos="7835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媒体曝出：2016年小米手机将出现首次年度业</a:t>
            </a:r>
          </a:p>
          <a:p>
            <a:pPr>
              <a:lnSpc>
                <a:spcPts val="2100"/>
              </a:lnSpc>
              <a:tabLst>
                <a:tab pos="914400" algn="l"/>
                <a:tab pos="7835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绩下滑，而富士康集团帮小米代工的智能型手</a:t>
            </a:r>
          </a:p>
          <a:p>
            <a:pPr>
              <a:lnSpc>
                <a:spcPts val="2100"/>
              </a:lnSpc>
              <a:tabLst>
                <a:tab pos="914400" algn="l"/>
                <a:tab pos="7835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机发货量将比去年减少10％，同样为小米代工</a:t>
            </a:r>
          </a:p>
          <a:p>
            <a:pPr>
              <a:lnSpc>
                <a:spcPts val="2100"/>
              </a:lnSpc>
              <a:tabLst>
                <a:tab pos="914400" algn="l"/>
                <a:tab pos="7835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厂的英业达集团，下半年的小米手机订单也减</a:t>
            </a:r>
          </a:p>
          <a:p>
            <a:pPr>
              <a:lnSpc>
                <a:spcPts val="2100"/>
              </a:lnSpc>
              <a:tabLst>
                <a:tab pos="914400" algn="l"/>
                <a:tab pos="7835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少。”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914400" algn="l"/>
                <a:tab pos="7835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这是什么情况，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“小米Max”大屏手机，</a:t>
            </a:r>
            <a:r>
              <a:rPr lang="en-US" altLang="zh-CN" sz="1800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不是</a:t>
            </a:r>
          </a:p>
          <a:p>
            <a:pPr>
              <a:lnSpc>
                <a:spcPts val="2100"/>
              </a:lnSpc>
              <a:tabLst>
                <a:tab pos="914400" algn="l"/>
                <a:tab pos="7835900" algn="l"/>
              </a:tabLst>
            </a:pPr>
            <a:r>
              <a:rPr lang="en-US" altLang="zh-CN" sz="1800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誓与苹果相比肩吗？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而且他们还保持着新品的</a:t>
            </a:r>
          </a:p>
          <a:p>
            <a:pPr>
              <a:lnSpc>
                <a:spcPts val="2100"/>
              </a:lnSpc>
              <a:tabLst>
                <a:tab pos="914400" algn="l"/>
                <a:tab pos="7835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更新频率。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914400" algn="l"/>
                <a:tab pos="7835900" algn="l"/>
              </a:tabLst>
            </a:pPr>
            <a:r>
              <a:rPr lang="en-US" altLang="zh-CN" sz="18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有人称，“小米Max”的确缺少创新，你说苹果一个Plus已经被吐槽大了，你又</a:t>
            </a:r>
          </a:p>
          <a:p>
            <a:pPr>
              <a:lnSpc>
                <a:spcPts val="2100"/>
              </a:lnSpc>
              <a:tabLst>
                <a:tab pos="914400" algn="l"/>
                <a:tab pos="7835900" algn="l"/>
              </a:tabLst>
            </a:pPr>
            <a:r>
              <a:rPr lang="en-US" altLang="zh-CN" sz="18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出了个比它还大的，手小的人拿不住啊，这样的产品受众面就变小了，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914400" algn="l"/>
                <a:tab pos="7835900" algn="l"/>
              </a:tabLst>
            </a:pPr>
            <a:r>
              <a:rPr lang="en-US" altLang="zh-CN" dirty="0" smtClean="0"/>
              <a:t>		</a:t>
            </a: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9398000" y="1409700"/>
            <a:ext cx="254000" cy="391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小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米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抄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袭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的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风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格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还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要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延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续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多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004" dirty="0" smtClean="0">
                <a:solidFill>
                  <a:srgbClr val="FF0000"/>
                </a:solidFill>
                <a:latin typeface="黑体" pitchFamily="18" charset="0"/>
                <a:cs typeface="黑体" pitchFamily="18" charset="0"/>
              </a:rPr>
              <a:t>久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501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研讨与演练一：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320800" y="1828800"/>
            <a:ext cx="3200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结合中国企业实际情况，研讨：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20800" y="2451100"/>
            <a:ext cx="2286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◆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◆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032000" y="2451100"/>
            <a:ext cx="45720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有什么感悟？中国企业可以在哪些方面借鉴？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黑体" pitchFamily="18" charset="0"/>
                <a:cs typeface="黑体" pitchFamily="18" charset="0"/>
              </a:rPr>
              <a:t>如何评价某汽车电子企业A\B的思路？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320800" y="4241800"/>
            <a:ext cx="228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◆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032000" y="4241800"/>
            <a:ext cx="25273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选派代表分享讨论结果。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5359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蓝海战略与中国企业的机遇与突破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98700" y="2133600"/>
            <a:ext cx="3898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中国企业都喜欢跟风，但不愿意下功夫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298700" y="2794000"/>
            <a:ext cx="114300" cy="198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908300" y="2794000"/>
            <a:ext cx="5740400" cy="198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寻找所谓的蓝海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最后导致价格战等恶性竞争，更难以持久，很难做成百年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老店，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根本上说，大大增加了企业的风险。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5359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蓝海战略与中国企业的机遇与突破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917700" y="2108200"/>
            <a:ext cx="3263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真正的蓝海战略：</a:t>
            </a:r>
            <a:r>
              <a:rPr lang="en-US" altLang="zh-CN" sz="279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创造蓝海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68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14224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研发之难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209800" y="2387600"/>
            <a:ext cx="342900" cy="226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933700" y="2400300"/>
            <a:ext cx="2133600" cy="222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研发管理之难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人才建设之难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人才激励之难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1100" y="1841500"/>
            <a:ext cx="5778500" cy="387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35687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华为营销规模高速发展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5019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研发投入的之易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578100" y="2349500"/>
            <a:ext cx="3429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Wingdings" pitchFamily="18" charset="0"/>
                <a:cs typeface="Wingdings" pitchFamily="18" charset="0"/>
              </a:rPr>
              <a:t>u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289300" y="2362200"/>
            <a:ext cx="3200400" cy="1282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研发就是种菜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7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研发管理模式的成功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175000"/>
            <a:ext cx="9169400" cy="4038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90700" y="787400"/>
            <a:ext cx="6642100" cy="176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再研讨：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4445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向华为学什么？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444500" algn="l"/>
              </a:tabLst>
            </a:pP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如果从华为有所借鉴，贵公司下一步重要措施应该是什么？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2311400" y="6159500"/>
            <a:ext cx="5283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新宋体" pitchFamily="18" charset="0"/>
                <a:cs typeface="新宋体" pitchFamily="18" charset="0"/>
              </a:rPr>
              <a:t>提示：将讨论结果写在海报纸上，选一名代表发表。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0" y="1638300"/>
            <a:ext cx="3695700" cy="37592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664200"/>
            <a:ext cx="3136900" cy="584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156700" y="6680200"/>
            <a:ext cx="1905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9144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05000"/>
            <a:ext cx="6604000" cy="4051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5181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</a:t>
            </a:r>
            <a:r>
              <a:rPr lang="en-US" altLang="zh-CN" sz="2795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Cisco</a:t>
            </a: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路由器的中国市场份额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9258300" y="6680200"/>
            <a:ext cx="889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40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258824" y="454659"/>
            <a:ext cx="438912" cy="475487"/>
          </a:xfrm>
          <a:custGeom>
            <a:avLst/>
            <a:gdLst>
              <a:gd name="connsiteX0" fmla="*/ 0 w 438912"/>
              <a:gd name="connsiteY0" fmla="*/ 475487 h 475487"/>
              <a:gd name="connsiteX1" fmla="*/ 438911 w 438912"/>
              <a:gd name="connsiteY1" fmla="*/ 475487 h 475487"/>
              <a:gd name="connsiteX2" fmla="*/ 438911 w 438912"/>
              <a:gd name="connsiteY2" fmla="*/ 0 h 475487"/>
              <a:gd name="connsiteX3" fmla="*/ 0 w 438912"/>
              <a:gd name="connsiteY3" fmla="*/ 0 h 475487"/>
              <a:gd name="connsiteX4" fmla="*/ 0 w 438912"/>
              <a:gd name="connsiteY4" fmla="*/ 475487 h 4754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8912" h="475487">
                <a:moveTo>
                  <a:pt x="0" y="475487"/>
                </a:moveTo>
                <a:lnTo>
                  <a:pt x="438911" y="475487"/>
                </a:lnTo>
                <a:lnTo>
                  <a:pt x="438911" y="0"/>
                </a:lnTo>
                <a:lnTo>
                  <a:pt x="0" y="0"/>
                </a:lnTo>
                <a:lnTo>
                  <a:pt x="0" y="475487"/>
                </a:lnTo>
              </a:path>
            </a:pathLst>
          </a:custGeom>
          <a:solidFill>
            <a:srgbClr val="FFCC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382267" y="876808"/>
            <a:ext cx="423672" cy="475488"/>
          </a:xfrm>
          <a:custGeom>
            <a:avLst/>
            <a:gdLst>
              <a:gd name="connsiteX0" fmla="*/ 0 w 423672"/>
              <a:gd name="connsiteY0" fmla="*/ 475488 h 475488"/>
              <a:gd name="connsiteX1" fmla="*/ 423672 w 423672"/>
              <a:gd name="connsiteY1" fmla="*/ 475488 h 475488"/>
              <a:gd name="connsiteX2" fmla="*/ 423672 w 423672"/>
              <a:gd name="connsiteY2" fmla="*/ 0 h 475488"/>
              <a:gd name="connsiteX3" fmla="*/ 0 w 423672"/>
              <a:gd name="connsiteY3" fmla="*/ 0 h 475488"/>
              <a:gd name="connsiteX4" fmla="*/ 0 w 423672"/>
              <a:gd name="connsiteY4" fmla="*/ 475488 h 475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23672" h="475488">
                <a:moveTo>
                  <a:pt x="0" y="475488"/>
                </a:moveTo>
                <a:lnTo>
                  <a:pt x="423672" y="475488"/>
                </a:lnTo>
                <a:lnTo>
                  <a:pt x="423672" y="0"/>
                </a:lnTo>
                <a:lnTo>
                  <a:pt x="0" y="0"/>
                </a:lnTo>
                <a:lnTo>
                  <a:pt x="0" y="475488"/>
                </a:lnTo>
              </a:path>
            </a:pathLst>
          </a:custGeom>
          <a:solidFill>
            <a:srgbClr val="3333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603247" y="346456"/>
            <a:ext cx="32003" cy="1053083"/>
          </a:xfrm>
          <a:custGeom>
            <a:avLst/>
            <a:gdLst>
              <a:gd name="connsiteX0" fmla="*/ 16002 w 32003"/>
              <a:gd name="connsiteY0" fmla="*/ 0 h 1053083"/>
              <a:gd name="connsiteX1" fmla="*/ 16002 w 32003"/>
              <a:gd name="connsiteY1" fmla="*/ 1053083 h 10530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003" h="1053083">
                <a:moveTo>
                  <a:pt x="16002" y="0"/>
                </a:moveTo>
                <a:lnTo>
                  <a:pt x="16002" y="1053083"/>
                </a:lnTo>
              </a:path>
            </a:pathLst>
          </a:custGeom>
          <a:ln w="25400">
            <a:solidFill>
              <a:srgbClr val="80808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2668" y="3775455"/>
            <a:ext cx="9144000" cy="3429000"/>
          </a:xfrm>
          <a:custGeom>
            <a:avLst/>
            <a:gdLst>
              <a:gd name="connsiteX0" fmla="*/ 0 w 9144000"/>
              <a:gd name="connsiteY0" fmla="*/ 3429000 h 3429000"/>
              <a:gd name="connsiteX1" fmla="*/ 9144000 w 9144000"/>
              <a:gd name="connsiteY1" fmla="*/ 3429000 h 3429000"/>
              <a:gd name="connsiteX2" fmla="*/ 9144000 w 9144000"/>
              <a:gd name="connsiteY2" fmla="*/ 0 h 3429000"/>
              <a:gd name="connsiteX3" fmla="*/ 0 w 9144000"/>
              <a:gd name="connsiteY3" fmla="*/ 0 h 3429000"/>
              <a:gd name="connsiteX4" fmla="*/ 0 w 9144000"/>
              <a:gd name="connsiteY4" fmla="*/ 3429000 h 342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429000">
                <a:moveTo>
                  <a:pt x="0" y="3429000"/>
                </a:moveTo>
                <a:lnTo>
                  <a:pt x="9144000" y="3429000"/>
                </a:lnTo>
                <a:lnTo>
                  <a:pt x="9144000" y="0"/>
                </a:lnTo>
                <a:lnTo>
                  <a:pt x="0" y="0"/>
                </a:lnTo>
                <a:lnTo>
                  <a:pt x="0" y="3429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444500"/>
            <a:ext cx="8572500" cy="21717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5300" y="2692400"/>
            <a:ext cx="1244600" cy="1244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736600"/>
            <a:ext cx="2857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5" dirty="0" smtClean="0">
                <a:solidFill>
                  <a:srgbClr val="333399"/>
                </a:solidFill>
                <a:latin typeface="黑体" pitchFamily="18" charset="0"/>
                <a:cs typeface="黑体" pitchFamily="18" charset="0"/>
              </a:rPr>
              <a:t>华为发展简要历程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19200" y="2082800"/>
            <a:ext cx="152400" cy="285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62100" y="2146300"/>
            <a:ext cx="7620000" cy="3746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1987年9月华为注册成立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1988年正式成立,代理香港鸿联公司专用小交换机。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1992年开始研发和发射农村数字交换的解决方案。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1997年发射无线GSM-based解决方案。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1999年建立研发中心印度班加罗尔里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2000年建立研发中心,斯德哥尔摩,瑞典。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2004年建立合资企业西门子开发td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scdma的解决方案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2005年国内销售订购超过国际合约第一次?选择作为首选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电信设备供应商以及标志全球框架协议,?选择沃达丰作为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首选为网络(21CN)供应商英国电信(BT)提供的服务网络访</a:t>
            </a:r>
          </a:p>
          <a:p>
            <a:pPr>
              <a:lnSpc>
                <a:spcPts val="23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问(MSAN)部件和光传输设备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219200" y="5803900"/>
            <a:ext cx="7975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华文新魏" pitchFamily="18" charset="0"/>
                <a:cs typeface="华文新魏" pitchFamily="18" charset="0"/>
              </a:rPr>
              <a:t>上海2006年建立联合研发中心与摩托罗拉发展UMTS技术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1113</Words>
  <Application>Microsoft Office PowerPoint</Application>
  <PresentationFormat>自定义</PresentationFormat>
  <Paragraphs>1443</Paragraphs>
  <Slides>72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72</vt:i4>
      </vt:variant>
    </vt:vector>
  </HeadingPairs>
  <TitlesOfParts>
    <vt:vector size="73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  <vt:lpstr>幻灯片 66</vt:lpstr>
      <vt:lpstr>幻灯片 67</vt:lpstr>
      <vt:lpstr>幻灯片 68</vt:lpstr>
      <vt:lpstr>幻灯片 69</vt:lpstr>
      <vt:lpstr>幻灯片 70</vt:lpstr>
      <vt:lpstr>幻灯片 71</vt:lpstr>
      <vt:lpstr>幻灯片 72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 7</cp:lastModifiedBy>
  <cp:revision>4</cp:revision>
  <dcterms:created xsi:type="dcterms:W3CDTF">2006-08-16T00:00:00Z</dcterms:created>
  <dcterms:modified xsi:type="dcterms:W3CDTF">2016-08-02T06:24:08Z</dcterms:modified>
</cp:coreProperties>
</file>